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0"/>
  </p:notesMasterIdLst>
  <p:handoutMasterIdLst>
    <p:handoutMasterId r:id="rId111"/>
  </p:handoutMasterIdLst>
  <p:sldIdLst>
    <p:sldId id="256" r:id="rId2"/>
    <p:sldId id="489" r:id="rId3"/>
    <p:sldId id="490" r:id="rId4"/>
    <p:sldId id="491" r:id="rId5"/>
    <p:sldId id="492" r:id="rId6"/>
    <p:sldId id="493" r:id="rId7"/>
    <p:sldId id="494" r:id="rId8"/>
    <p:sldId id="495" r:id="rId9"/>
    <p:sldId id="496" r:id="rId10"/>
    <p:sldId id="497" r:id="rId11"/>
    <p:sldId id="498" r:id="rId12"/>
    <p:sldId id="499" r:id="rId13"/>
    <p:sldId id="266" r:id="rId14"/>
    <p:sldId id="273" r:id="rId15"/>
    <p:sldId id="430" r:id="rId16"/>
    <p:sldId id="431" r:id="rId17"/>
    <p:sldId id="323" r:id="rId18"/>
    <p:sldId id="284" r:id="rId19"/>
    <p:sldId id="285" r:id="rId20"/>
    <p:sldId id="286" r:id="rId21"/>
    <p:sldId id="287" r:id="rId22"/>
    <p:sldId id="288" r:id="rId23"/>
    <p:sldId id="289" r:id="rId24"/>
    <p:sldId id="291" r:id="rId25"/>
    <p:sldId id="292" r:id="rId26"/>
    <p:sldId id="293" r:id="rId27"/>
    <p:sldId id="294" r:id="rId28"/>
    <p:sldId id="295" r:id="rId29"/>
    <p:sldId id="296" r:id="rId30"/>
    <p:sldId id="297" r:id="rId31"/>
    <p:sldId id="298" r:id="rId32"/>
    <p:sldId id="299" r:id="rId33"/>
    <p:sldId id="300" r:id="rId34"/>
    <p:sldId id="442" r:id="rId35"/>
    <p:sldId id="443" r:id="rId36"/>
    <p:sldId id="444" r:id="rId37"/>
    <p:sldId id="445" r:id="rId38"/>
    <p:sldId id="446" r:id="rId39"/>
    <p:sldId id="447" r:id="rId40"/>
    <p:sldId id="448" r:id="rId41"/>
    <p:sldId id="449" r:id="rId42"/>
    <p:sldId id="450" r:id="rId43"/>
    <p:sldId id="451" r:id="rId44"/>
    <p:sldId id="452" r:id="rId45"/>
    <p:sldId id="453" r:id="rId46"/>
    <p:sldId id="454" r:id="rId47"/>
    <p:sldId id="455" r:id="rId48"/>
    <p:sldId id="456" r:id="rId49"/>
    <p:sldId id="457" r:id="rId50"/>
    <p:sldId id="458" r:id="rId51"/>
    <p:sldId id="459" r:id="rId52"/>
    <p:sldId id="460" r:id="rId53"/>
    <p:sldId id="461" r:id="rId54"/>
    <p:sldId id="462" r:id="rId55"/>
    <p:sldId id="463" r:id="rId56"/>
    <p:sldId id="464" r:id="rId57"/>
    <p:sldId id="465" r:id="rId58"/>
    <p:sldId id="302" r:id="rId59"/>
    <p:sldId id="270" r:id="rId60"/>
    <p:sldId id="438" r:id="rId61"/>
    <p:sldId id="439" r:id="rId62"/>
    <p:sldId id="274" r:id="rId63"/>
    <p:sldId id="279" r:id="rId64"/>
    <p:sldId id="303" r:id="rId65"/>
    <p:sldId id="304" r:id="rId66"/>
    <p:sldId id="306" r:id="rId67"/>
    <p:sldId id="307" r:id="rId68"/>
    <p:sldId id="305" r:id="rId69"/>
    <p:sldId id="441" r:id="rId70"/>
    <p:sldId id="440" r:id="rId71"/>
    <p:sldId id="275" r:id="rId72"/>
    <p:sldId id="331" r:id="rId73"/>
    <p:sldId id="280" r:id="rId74"/>
    <p:sldId id="308" r:id="rId75"/>
    <p:sldId id="309" r:id="rId76"/>
    <p:sldId id="310" r:id="rId77"/>
    <p:sldId id="311" r:id="rId78"/>
    <p:sldId id="312" r:id="rId79"/>
    <p:sldId id="313" r:id="rId80"/>
    <p:sldId id="314" r:id="rId81"/>
    <p:sldId id="315" r:id="rId82"/>
    <p:sldId id="316" r:id="rId83"/>
    <p:sldId id="317" r:id="rId84"/>
    <p:sldId id="318" r:id="rId85"/>
    <p:sldId id="432" r:id="rId86"/>
    <p:sldId id="433" r:id="rId87"/>
    <p:sldId id="434" r:id="rId88"/>
    <p:sldId id="435" r:id="rId89"/>
    <p:sldId id="436" r:id="rId90"/>
    <p:sldId id="437" r:id="rId91"/>
    <p:sldId id="276" r:id="rId92"/>
    <p:sldId id="319" r:id="rId93"/>
    <p:sldId id="320" r:id="rId94"/>
    <p:sldId id="321" r:id="rId95"/>
    <p:sldId id="281" r:id="rId96"/>
    <p:sldId id="322" r:id="rId97"/>
    <p:sldId id="277" r:id="rId98"/>
    <p:sldId id="282" r:id="rId99"/>
    <p:sldId id="324" r:id="rId100"/>
    <p:sldId id="325" r:id="rId101"/>
    <p:sldId id="326" r:id="rId102"/>
    <p:sldId id="278" r:id="rId103"/>
    <p:sldId id="283" r:id="rId104"/>
    <p:sldId id="327" r:id="rId105"/>
    <p:sldId id="328" r:id="rId106"/>
    <p:sldId id="329" r:id="rId107"/>
    <p:sldId id="330" r:id="rId108"/>
    <p:sldId id="272" r:id="rId10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64107492-F921-4EA5-AAF7-0C253C67F1C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F55AE125-5B34-4BCE-A319-EAC71B3A0ED7}" type="parTrans" cxnId="{0E08CECF-C05F-4527-BAD0-46B97E80317A}">
      <dgm:prSet/>
      <dgm:spPr/>
      <dgm:t>
        <a:bodyPr/>
        <a:lstStyle/>
        <a:p>
          <a:endParaRPr lang="en-US"/>
        </a:p>
      </dgm:t>
    </dgm:pt>
    <dgm:pt modelId="{F21B8394-0017-45CA-BA7F-B93051C11649}" type="sibTrans" cxnId="{0E08CECF-C05F-4527-BAD0-46B97E80317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7C0C494-4FA1-4F3B-81A9-E5472662BE2E}" type="pres">
      <dgm:prSet presAssocID="{64107492-F921-4EA5-AAF7-0C253C67F1CC}" presName="parentText" presStyleLbl="node1" presStyleIdx="0" presStyleCnt="6">
        <dgm:presLayoutVars>
          <dgm:chMax val="0"/>
          <dgm:bulletEnabled val="1"/>
        </dgm:presLayoutVars>
      </dgm:prSet>
      <dgm:spPr/>
      <dgm:t>
        <a:bodyPr/>
        <a:lstStyle/>
        <a:p>
          <a:endParaRPr lang="en-US"/>
        </a:p>
      </dgm:t>
    </dgm:pt>
    <dgm:pt modelId="{BAF0D23F-F939-4AF5-8270-06AFDE276F9D}" type="pres">
      <dgm:prSet presAssocID="{F21B8394-0017-45CA-BA7F-B93051C11649}"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08A41A4B-276E-477E-BF90-71804533B943}" type="presOf" srcId="{64107492-F921-4EA5-AAF7-0C253C67F1CC}" destId="{87C0C494-4FA1-4F3B-81A9-E5472662BE2E}"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537A9626-8924-446A-AA07-1A43D3D5E262}" type="presOf" srcId="{73E07FEE-37AB-4CE6-81DD-5668FF28C59C}" destId="{D1D18D0C-62A5-4174-B79D-B5B2D4EBF0F4}" srcOrd="0" destOrd="0" presId="urn:microsoft.com/office/officeart/2005/8/layout/vList2"/>
    <dgm:cxn modelId="{0E08CECF-C05F-4527-BAD0-46B97E80317A}" srcId="{703D4D02-5513-427D-B6E9-B2E187EE0C3A}" destId="{64107492-F921-4EA5-AAF7-0C253C67F1CC}" srcOrd="0" destOrd="0" parTransId="{F55AE125-5B34-4BCE-A319-EAC71B3A0ED7}" sibTransId="{F21B8394-0017-45CA-BA7F-B93051C11649}"/>
    <dgm:cxn modelId="{9C5E2AE8-7BF5-4E84-94DD-0498155E6692}" type="presOf" srcId="{703D4D02-5513-427D-B6E9-B2E187EE0C3A}" destId="{CC8763B3-4621-4666-B669-3C5BA2A30DBE}"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CA1A8D2F-1718-4B56-82CB-7E767CCD5B2E}" type="presOf" srcId="{EA63CCDB-C2E7-4EC3-A4F3-B06CAE9AF0F8}" destId="{3777936F-15DD-4869-86D3-CAB2CBE920C9}" srcOrd="0" destOrd="0" presId="urn:microsoft.com/office/officeart/2005/8/layout/vList2"/>
    <dgm:cxn modelId="{28BFB704-FD7D-4326-A500-7936481185F9}" type="presOf" srcId="{8FBE48D9-ED49-4A61-BC37-DA222286C26A}" destId="{062695B6-E6C7-43F9-819D-84B5C1607633}"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ABBDCE62-CA25-4A4C-B330-BC953C60DD96}" type="presOf" srcId="{ED0E2601-93DA-4A71-9D74-41AE1CB13748}" destId="{1AE110E0-C552-4188-BDB7-3F1CE96358D9}" srcOrd="0" destOrd="0" presId="urn:microsoft.com/office/officeart/2005/8/layout/vList2"/>
    <dgm:cxn modelId="{36EEDB70-F9FC-4AE7-AF57-F008ACA5DAFC}" type="presOf" srcId="{B1E745AF-A52A-48A0-A403-46A0FFD05C14}" destId="{A48E1F71-FC9D-41EA-B073-94A65906B2EA}" srcOrd="0" destOrd="0" presId="urn:microsoft.com/office/officeart/2005/8/layout/vList2"/>
    <dgm:cxn modelId="{37A8DDA0-6AF5-4967-8DE0-DD785BCBDB29}" type="presParOf" srcId="{CC8763B3-4621-4666-B669-3C5BA2A30DBE}" destId="{87C0C494-4FA1-4F3B-81A9-E5472662BE2E}" srcOrd="0" destOrd="0" presId="urn:microsoft.com/office/officeart/2005/8/layout/vList2"/>
    <dgm:cxn modelId="{16393789-E360-40D2-B9DA-ABD0ECD4E07F}" type="presParOf" srcId="{CC8763B3-4621-4666-B669-3C5BA2A30DBE}" destId="{BAF0D23F-F939-4AF5-8270-06AFDE276F9D}" srcOrd="1" destOrd="0" presId="urn:microsoft.com/office/officeart/2005/8/layout/vList2"/>
    <dgm:cxn modelId="{195DF5A1-A6AC-4E45-97F8-9EACDD319870}" type="presParOf" srcId="{CC8763B3-4621-4666-B669-3C5BA2A30DBE}" destId="{D1D18D0C-62A5-4174-B79D-B5B2D4EBF0F4}" srcOrd="2" destOrd="0" presId="urn:microsoft.com/office/officeart/2005/8/layout/vList2"/>
    <dgm:cxn modelId="{16AAD894-74EE-4CC3-8486-01F3E5D66988}" type="presParOf" srcId="{CC8763B3-4621-4666-B669-3C5BA2A30DBE}" destId="{7B63F493-41D5-45E9-B70E-433CB96CED43}" srcOrd="3" destOrd="0" presId="urn:microsoft.com/office/officeart/2005/8/layout/vList2"/>
    <dgm:cxn modelId="{9C840916-51FB-4EDA-9A67-C7FDA2AED919}" type="presParOf" srcId="{CC8763B3-4621-4666-B669-3C5BA2A30DBE}" destId="{3777936F-15DD-4869-86D3-CAB2CBE920C9}" srcOrd="4" destOrd="0" presId="urn:microsoft.com/office/officeart/2005/8/layout/vList2"/>
    <dgm:cxn modelId="{21F50AB2-4DF5-4626-B489-B90F35ED0B00}" type="presParOf" srcId="{CC8763B3-4621-4666-B669-3C5BA2A30DBE}" destId="{767797AE-987F-424F-85DF-AC66B0FD5DB8}" srcOrd="5" destOrd="0" presId="urn:microsoft.com/office/officeart/2005/8/layout/vList2"/>
    <dgm:cxn modelId="{BB2D88B2-3B02-456C-B189-264E9A07B676}" type="presParOf" srcId="{CC8763B3-4621-4666-B669-3C5BA2A30DBE}" destId="{1AE110E0-C552-4188-BDB7-3F1CE96358D9}" srcOrd="6" destOrd="0" presId="urn:microsoft.com/office/officeart/2005/8/layout/vList2"/>
    <dgm:cxn modelId="{631ABF5B-9021-416A-9A21-29DC742BA524}" type="presParOf" srcId="{CC8763B3-4621-4666-B669-3C5BA2A30DBE}" destId="{177F467E-094E-416D-ADEE-E8CD82F7ABEA}" srcOrd="7" destOrd="0" presId="urn:microsoft.com/office/officeart/2005/8/layout/vList2"/>
    <dgm:cxn modelId="{B6E2CAB6-51AA-4F6B-BF9B-14652E0609B4}" type="presParOf" srcId="{CC8763B3-4621-4666-B669-3C5BA2A30DBE}" destId="{A48E1F71-FC9D-41EA-B073-94A65906B2EA}" srcOrd="8" destOrd="0" presId="urn:microsoft.com/office/officeart/2005/8/layout/vList2"/>
    <dgm:cxn modelId="{CD4D732A-CB3C-44B5-9CFE-B1C57C8DB2CA}" type="presParOf" srcId="{CC8763B3-4621-4666-B669-3C5BA2A30DBE}" destId="{443E49B3-5808-4DF8-BC4B-6E17E4FCC18D}" srcOrd="9" destOrd="0" presId="urn:microsoft.com/office/officeart/2005/8/layout/vList2"/>
    <dgm:cxn modelId="{1EBF8449-3AD1-41AA-A1E7-2C2A1CAB8E74}" type="presParOf" srcId="{CC8763B3-4621-4666-B669-3C5BA2A30DBE}" destId="{062695B6-E6C7-43F9-819D-84B5C1607633}"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accent2"/>
        </a:soli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t>Performance Management Cycle</a:t>
          </a:r>
        </a:p>
      </dsp:txBody>
      <dsp:txXfrm>
        <a:off x="0" y="30985"/>
        <a:ext cx="7772400" cy="678600"/>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Performance Management Dilemma</a:t>
          </a:r>
        </a:p>
      </dsp:txBody>
      <dsp:txXfrm>
        <a:off x="0" y="782882"/>
        <a:ext cx="7772400" cy="678600"/>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Competency Model</a:t>
          </a:r>
        </a:p>
      </dsp:txBody>
      <dsp:txXfrm>
        <a:off x="0" y="1545002"/>
        <a:ext cx="7772400" cy="678600"/>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Learning and Development</a:t>
          </a:r>
        </a:p>
      </dsp:txBody>
      <dsp:txXfrm>
        <a:off x="0" y="2349083"/>
        <a:ext cx="7772400" cy="678600"/>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Talent Management Assessment</a:t>
          </a:r>
        </a:p>
      </dsp:txBody>
      <dsp:txXfrm>
        <a:off x="0" y="3069242"/>
        <a:ext cx="7772400" cy="678600"/>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a:solidFill>
                <a:schemeClr val="tx1"/>
              </a:solidFill>
            </a:rPr>
            <a:t>Global </a:t>
          </a:r>
          <a:r>
            <a:rPr lang="en-MY" sz="2900" kern="1200" dirty="0">
              <a:solidFill>
                <a:schemeClr val="tx1"/>
              </a:solidFill>
            </a:rPr>
            <a:t>Talent Management Practice</a:t>
          </a:r>
        </a:p>
      </dsp:txBody>
      <dsp:txXfrm>
        <a:off x="0" y="3831362"/>
        <a:ext cx="7772400" cy="678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xmlns=""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p14="http://schemas.microsoft.com/office/powerpoint/2010/main" xmlns=""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71</a:t>
            </a:fld>
            <a:endParaRPr lang="en-MY" altLang="en-US"/>
          </a:p>
        </p:txBody>
      </p:sp>
    </p:spTree>
    <p:extLst>
      <p:ext uri="{BB962C8B-B14F-4D97-AF65-F5344CB8AC3E}">
        <p14:creationId xmlns:p14="http://schemas.microsoft.com/office/powerpoint/2010/main" xmlns=""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91</a:t>
            </a:fld>
            <a:endParaRPr lang="en-MY" altLang="en-US"/>
          </a:p>
        </p:txBody>
      </p:sp>
    </p:spTree>
    <p:extLst>
      <p:ext uri="{BB962C8B-B14F-4D97-AF65-F5344CB8AC3E}">
        <p14:creationId xmlns:p14="http://schemas.microsoft.com/office/powerpoint/2010/main" xmlns=""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97</a:t>
            </a:fld>
            <a:endParaRPr lang="en-MY" altLang="en-US"/>
          </a:p>
        </p:txBody>
      </p:sp>
    </p:spTree>
    <p:extLst>
      <p:ext uri="{BB962C8B-B14F-4D97-AF65-F5344CB8AC3E}">
        <p14:creationId xmlns:p14="http://schemas.microsoft.com/office/powerpoint/2010/main" xmlns=""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102</a:t>
            </a:fld>
            <a:endParaRPr lang="en-MY" altLang="en-US"/>
          </a:p>
        </p:txBody>
      </p:sp>
    </p:spTree>
    <p:extLst>
      <p:ext uri="{BB962C8B-B14F-4D97-AF65-F5344CB8AC3E}">
        <p14:creationId xmlns:p14="http://schemas.microsoft.com/office/powerpoint/2010/main" xmlns=""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-II</a:t>
            </a:r>
            <a:endParaRPr lang="en-MY" sz="66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0634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 xmlns:a16="http://schemas.microsoft.com/office/drawing/2014/main" id="{7B30B230-DAB9-44A0-8138-3770C57C220F}"/>
              </a:ext>
            </a:extLst>
          </p:cNvPr>
          <p:cNvSpPr>
            <a:spLocks noGrp="1"/>
          </p:cNvSpPr>
          <p:nvPr>
            <p:ph idx="1"/>
          </p:nvPr>
        </p:nvSpPr>
        <p:spPr/>
        <p:txBody>
          <a:bodyPr>
            <a:normAutofit/>
          </a:bodyPr>
          <a:lstStyle/>
          <a:p>
            <a:pPr marL="0" indent="0">
              <a:buNone/>
            </a:pPr>
            <a:r>
              <a:rPr lang="en-MY" sz="2400"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 xmlns:p14="http://schemas.microsoft.com/office/powerpoint/2010/main" val="3070716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7C9884-EBA0-403E-841C-8B07252C05A5}"/>
              </a:ext>
            </a:extLst>
          </p:cNvPr>
          <p:cNvSpPr>
            <a:spLocks noGrp="1"/>
          </p:cNvSpPr>
          <p:nvPr>
            <p:ph type="title"/>
          </p:nvPr>
        </p:nvSpPr>
        <p:spPr>
          <a:xfrm>
            <a:off x="838200" y="228600"/>
            <a:ext cx="7200900" cy="579439"/>
          </a:xfrm>
        </p:spPr>
        <p:txBody>
          <a:bodyPr/>
          <a:lstStyle/>
          <a:p>
            <a:r>
              <a:rPr lang="en-MY" dirty="0"/>
              <a:t>Branding Techniques</a:t>
            </a:r>
          </a:p>
        </p:txBody>
      </p:sp>
      <p:sp>
        <p:nvSpPr>
          <p:cNvPr id="3" name="Content Placeholder 2">
            <a:extLst>
              <a:ext uri="{FF2B5EF4-FFF2-40B4-BE49-F238E27FC236}">
                <a16:creationId xmlns="" xmlns:a16="http://schemas.microsoft.com/office/drawing/2014/main" id="{5347C090-42EA-4C4C-A47E-8116E056AAF8}"/>
              </a:ext>
            </a:extLst>
          </p:cNvPr>
          <p:cNvSpPr>
            <a:spLocks noGrp="1"/>
          </p:cNvSpPr>
          <p:nvPr>
            <p:ph idx="1"/>
          </p:nvPr>
        </p:nvSpPr>
        <p:spPr>
          <a:xfrm>
            <a:off x="685800" y="1295400"/>
            <a:ext cx="7924800" cy="4572000"/>
          </a:xfrm>
        </p:spPr>
        <p:txBody>
          <a:bodyPr>
            <a:noAutofit/>
          </a:bodyPr>
          <a:lstStyle/>
          <a:p>
            <a:pPr marL="0" indent="0">
              <a:buNone/>
            </a:pPr>
            <a:r>
              <a:rPr lang="en-MY" sz="2400" dirty="0"/>
              <a:t>1. The corporate Web site</a:t>
            </a:r>
          </a:p>
          <a:p>
            <a:pPr marL="0" indent="0">
              <a:buNone/>
            </a:pPr>
            <a:r>
              <a:rPr lang="en-MY" sz="2400" dirty="0"/>
              <a:t>2. Media ads (e.g., print, television, radio)</a:t>
            </a:r>
          </a:p>
          <a:p>
            <a:pPr marL="0" indent="0">
              <a:buNone/>
            </a:pPr>
            <a:r>
              <a:rPr lang="en-MY" sz="2400" dirty="0"/>
              <a:t>3. Collateral materials (e.g., brochures)</a:t>
            </a:r>
          </a:p>
          <a:p>
            <a:pPr marL="0" indent="0">
              <a:buNone/>
            </a:pPr>
            <a:r>
              <a:rPr lang="en-MY" sz="2400" dirty="0"/>
              <a:t>4. Marketing campaigns</a:t>
            </a:r>
          </a:p>
          <a:p>
            <a:pPr marL="0" indent="0">
              <a:buNone/>
            </a:pPr>
            <a:r>
              <a:rPr lang="en-MY" sz="2400" dirty="0"/>
              <a:t>5. Representation of the company at job fairs, campuses, etc.</a:t>
            </a:r>
          </a:p>
          <a:p>
            <a:pPr marL="0" indent="0">
              <a:buNone/>
            </a:pPr>
            <a:r>
              <a:rPr lang="en-MY" sz="2400" dirty="0"/>
              <a:t>6. Community events, sponsorships, and CSR, etc.</a:t>
            </a:r>
          </a:p>
          <a:p>
            <a:pPr marL="0" indent="0">
              <a:buNone/>
            </a:pPr>
            <a:r>
              <a:rPr lang="en-MY" sz="2400" dirty="0"/>
              <a:t>7. Continuous recruiting to keep visible in the </a:t>
            </a:r>
            <a:r>
              <a:rPr lang="en-MY" sz="2400" dirty="0" err="1"/>
              <a:t>labor</a:t>
            </a:r>
            <a:r>
              <a:rPr lang="en-MY" sz="2400" dirty="0"/>
              <a:t> market.</a:t>
            </a:r>
          </a:p>
        </p:txBody>
      </p:sp>
    </p:spTree>
    <p:extLst>
      <p:ext uri="{BB962C8B-B14F-4D97-AF65-F5344CB8AC3E}">
        <p14:creationId xmlns="" xmlns:p14="http://schemas.microsoft.com/office/powerpoint/2010/main" val="2079765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43114A-C195-402B-A216-4EE47706C0C9}"/>
              </a:ext>
            </a:extLst>
          </p:cNvPr>
          <p:cNvSpPr>
            <a:spLocks noGrp="1"/>
          </p:cNvSpPr>
          <p:nvPr>
            <p:ph type="title"/>
          </p:nvPr>
        </p:nvSpPr>
        <p:spPr>
          <a:xfrm>
            <a:off x="914400" y="381000"/>
            <a:ext cx="7200900" cy="579439"/>
          </a:xfrm>
        </p:spPr>
        <p:txBody>
          <a:bodyPr/>
          <a:lstStyle/>
          <a:p>
            <a:r>
              <a:rPr lang="en-MY" dirty="0"/>
              <a:t>Employee Value Proposition (EVP)</a:t>
            </a:r>
          </a:p>
        </p:txBody>
      </p:sp>
      <p:sp>
        <p:nvSpPr>
          <p:cNvPr id="3" name="Content Placeholder 2">
            <a:extLst>
              <a:ext uri="{FF2B5EF4-FFF2-40B4-BE49-F238E27FC236}">
                <a16:creationId xmlns="" xmlns:a16="http://schemas.microsoft.com/office/drawing/2014/main" id="{A7DA5842-1333-441D-8108-25A27DFA31C8}"/>
              </a:ext>
            </a:extLst>
          </p:cNvPr>
          <p:cNvSpPr>
            <a:spLocks noGrp="1"/>
          </p:cNvSpPr>
          <p:nvPr>
            <p:ph idx="1"/>
          </p:nvPr>
        </p:nvSpPr>
        <p:spPr>
          <a:xfrm>
            <a:off x="762000" y="1371600"/>
            <a:ext cx="7620000" cy="4343400"/>
          </a:xfrm>
        </p:spPr>
        <p:txBody>
          <a:bodyPr>
            <a:normAutofit lnSpcReduction="10000"/>
          </a:bodyPr>
          <a:lstStyle/>
          <a:p>
            <a:pPr marL="0" indent="0">
              <a:buNone/>
            </a:pPr>
            <a:r>
              <a:rPr lang="en-MY" sz="2400" dirty="0"/>
              <a:t>To create a global Employee Value Proposition can build on the principles of corporate brand to further differentiate the company in an </a:t>
            </a:r>
            <a:r>
              <a:rPr lang="en-MY" sz="2400"/>
              <a:t>increasingly </a:t>
            </a:r>
            <a:r>
              <a:rPr lang="en-MY" sz="2400" smtClean="0"/>
              <a:t>competitive talent </a:t>
            </a:r>
            <a:r>
              <a:rPr lang="en-MY" sz="2400" dirty="0"/>
              <a:t>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 xmlns:p14="http://schemas.microsoft.com/office/powerpoint/2010/main" val="106119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a:xfrm>
            <a:off x="1066800" y="304800"/>
            <a:ext cx="7200900" cy="579439"/>
          </a:xfrm>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371600" y="213360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219200" y="381000"/>
            <a:ext cx="7200900" cy="579439"/>
          </a:xfrm>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79439"/>
          </a:xfrm>
        </p:spPr>
        <p:txBody>
          <a:bodyPr/>
          <a:lstStyle/>
          <a:p>
            <a:r>
              <a:rPr lang="en-MY" dirty="0"/>
              <a:t>1. Employment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609600" y="990600"/>
            <a:ext cx="8001000"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31996" y="173511"/>
            <a:ext cx="7200900" cy="736364"/>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02888" y="1196752"/>
            <a:ext cx="7330008" cy="4678204"/>
          </a:xfrm>
          <a:prstGeom prst="rect">
            <a:avLst/>
          </a:prstGeom>
          <a:noFill/>
        </p:spPr>
        <p:txBody>
          <a:bodyPr wrap="square" rtlCol="0">
            <a:spAutoFit/>
          </a:bodyPr>
          <a:lstStyle/>
          <a:p>
            <a:r>
              <a:rPr lang="en-MY" sz="2000"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sz="2000" dirty="0"/>
          </a:p>
          <a:p>
            <a:r>
              <a:rPr lang="en-MY" sz="2000" dirty="0"/>
              <a:t>The EVP is the foundation of employment branding. An organization’s EVP must accomplish the following:</a:t>
            </a:r>
          </a:p>
          <a:p>
            <a:endParaRPr lang="en-MY" sz="2000" dirty="0"/>
          </a:p>
          <a:p>
            <a:pPr marL="285750" indent="-285750">
              <a:buFont typeface="Wingdings" panose="05000000000000000000" pitchFamily="2" charset="2"/>
              <a:buChar char="§"/>
            </a:pPr>
            <a:r>
              <a:rPr lang="en-MY" sz="2000" dirty="0"/>
              <a:t>Align with the organization’s strategic plan, vision, mission and values</a:t>
            </a:r>
          </a:p>
          <a:p>
            <a:pPr marL="285750" indent="-285750">
              <a:buFont typeface="Wingdings" panose="05000000000000000000" pitchFamily="2" charset="2"/>
              <a:buChar char="§"/>
            </a:pPr>
            <a:r>
              <a:rPr lang="en-MY" sz="2000" dirty="0"/>
              <a:t>Create an image that attracts and retains people</a:t>
            </a:r>
          </a:p>
          <a:p>
            <a:pPr marL="285750" indent="-285750">
              <a:buFont typeface="Wingdings" panose="05000000000000000000" pitchFamily="2" charset="2"/>
              <a:buChar char="§"/>
            </a:pPr>
            <a:r>
              <a:rPr lang="en-MY" sz="2000"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8046713" cy="582613"/>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914400" y="9906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 xmlns:p14="http://schemas.microsoft.com/office/powerpoint/2010/main" val="41152638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98347616"/>
              </p:ext>
            </p:extLst>
          </p:nvPr>
        </p:nvGraphicFramePr>
        <p:xfrm>
          <a:off x="827584" y="69269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88B0C-1BE8-4B93-8212-B16D40CEFF2D}"/>
              </a:ext>
            </a:extLst>
          </p:cNvPr>
          <p:cNvSpPr>
            <a:spLocks noGrp="1"/>
          </p:cNvSpPr>
          <p:nvPr>
            <p:ph type="title"/>
          </p:nvPr>
        </p:nvSpPr>
        <p:spPr>
          <a:xfrm>
            <a:off x="971600" y="260648"/>
            <a:ext cx="7200900" cy="73751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043133E6-6AE3-481D-BFE6-57621075F566}"/>
              </a:ext>
            </a:extLst>
          </p:cNvPr>
          <p:cNvSpPr>
            <a:spLocks noGrp="1"/>
          </p:cNvSpPr>
          <p:nvPr>
            <p:ph idx="1"/>
          </p:nvPr>
        </p:nvSpPr>
        <p:spPr>
          <a:xfrm>
            <a:off x="827584" y="1196752"/>
            <a:ext cx="7416824" cy="4464496"/>
          </a:xfrm>
        </p:spPr>
        <p:txBody>
          <a:bodyPr>
            <a:normAutofit lnSpcReduction="10000"/>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xmlns="" val="345249838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xmlns=""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xmlns=""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xmlns=""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xmlns=""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xmlns=""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xmlns=""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xmlns=""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6308216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xmlns=""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xmlns="" val="103375810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xmlns="" id="{D122BDCE-23BA-45E5-A566-78A5A780DF41}"/>
              </a:ext>
            </a:extLst>
          </p:cNvPr>
          <p:cNvPicPr>
            <a:picLocks noChangeAspect="1"/>
          </p:cNvPicPr>
          <p:nvPr/>
        </p:nvPicPr>
        <p:blipFill>
          <a:blip r:embed="rId2" cstate="print"/>
          <a:stretch>
            <a:fillRect/>
          </a:stretch>
        </p:blipFill>
        <p:spPr>
          <a:xfrm>
            <a:off x="1619672" y="1772816"/>
            <a:ext cx="6816864" cy="4307359"/>
          </a:xfrm>
          <a:prstGeom prst="rect">
            <a:avLst/>
          </a:prstGeom>
        </p:spPr>
      </p:pic>
    </p:spTree>
    <p:extLst>
      <p:ext uri="{BB962C8B-B14F-4D97-AF65-F5344CB8AC3E}">
        <p14:creationId xmlns:p14="http://schemas.microsoft.com/office/powerpoint/2010/main" xmlns="" val="76489389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xmlns="" id="{12E2C0F7-17B1-4584-A93F-CB5D631E4F5F}"/>
              </a:ext>
            </a:extLst>
          </p:cNvPr>
          <p:cNvPicPr>
            <a:picLocks noChangeAspect="1"/>
          </p:cNvPicPr>
          <p:nvPr/>
        </p:nvPicPr>
        <p:blipFill>
          <a:blip r:embed="rId2" cstate="print"/>
          <a:stretch>
            <a:fillRect/>
          </a:stretch>
        </p:blipFill>
        <p:spPr>
          <a:xfrm>
            <a:off x="1331640" y="1988840"/>
            <a:ext cx="6048375" cy="3886200"/>
          </a:xfrm>
          <a:prstGeom prst="rect">
            <a:avLst/>
          </a:prstGeom>
        </p:spPr>
      </p:pic>
    </p:spTree>
    <p:extLst>
      <p:ext uri="{BB962C8B-B14F-4D97-AF65-F5344CB8AC3E}">
        <p14:creationId xmlns:p14="http://schemas.microsoft.com/office/powerpoint/2010/main" xmlns="" val="32334849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88B0C-1BE8-4B93-8212-B16D40CEFF2D}"/>
              </a:ext>
            </a:extLst>
          </p:cNvPr>
          <p:cNvSpPr>
            <a:spLocks noGrp="1"/>
          </p:cNvSpPr>
          <p:nvPr>
            <p:ph type="title"/>
          </p:nvPr>
        </p:nvSpPr>
        <p:spPr>
          <a:xfrm>
            <a:off x="827584" y="332656"/>
            <a:ext cx="7200900" cy="665511"/>
          </a:xfrm>
        </p:spPr>
        <p:txBody>
          <a:bodyPr/>
          <a:lstStyle/>
          <a:p>
            <a:r>
              <a:rPr lang="en-MY" dirty="0"/>
              <a:t>1. Performance Planning</a:t>
            </a:r>
          </a:p>
        </p:txBody>
      </p:sp>
      <p:sp>
        <p:nvSpPr>
          <p:cNvPr id="3" name="Content Placeholder 2">
            <a:extLst>
              <a:ext uri="{FF2B5EF4-FFF2-40B4-BE49-F238E27FC236}">
                <a16:creationId xmlns:a16="http://schemas.microsoft.com/office/drawing/2014/main" xmlns="" id="{043133E6-6AE3-481D-BFE6-57621075F566}"/>
              </a:ext>
            </a:extLst>
          </p:cNvPr>
          <p:cNvSpPr>
            <a:spLocks noGrp="1"/>
          </p:cNvSpPr>
          <p:nvPr>
            <p:ph idx="1"/>
          </p:nvPr>
        </p:nvSpPr>
        <p:spPr>
          <a:xfrm>
            <a:off x="899592" y="1268760"/>
            <a:ext cx="7200900" cy="3809999"/>
          </a:xfrm>
        </p:spPr>
        <p:txBody>
          <a:bodyPr>
            <a:normAutofit lnSpcReduction="10000"/>
          </a:bodyPr>
          <a:lstStyle/>
          <a:p>
            <a:pPr marL="0" indent="0">
              <a:buNone/>
            </a:pPr>
            <a:r>
              <a:rPr lang="en-MY" sz="2400" dirty="0"/>
              <a:t>It is carried out at the start of each business year. During this stage, managers will develop an overall plan for the company. They will identify future performance goals for every employee in terms of </a:t>
            </a:r>
            <a:r>
              <a:rPr lang="en-MY" sz="2400" dirty="0" err="1"/>
              <a:t>behaviors</a:t>
            </a:r>
            <a:r>
              <a:rPr lang="en-MY" sz="2400" dirty="0"/>
              <a:t>, targets, and actions as well as a development plan to enhance employees’ skills.</a:t>
            </a:r>
          </a:p>
          <a:p>
            <a:endParaRPr lang="en-MY" sz="2400" dirty="0"/>
          </a:p>
          <a:p>
            <a:pPr lvl="1"/>
            <a:r>
              <a:rPr lang="en-MY" sz="2400" dirty="0"/>
              <a:t>Setting Goals</a:t>
            </a:r>
          </a:p>
          <a:p>
            <a:pPr lvl="1"/>
            <a:r>
              <a:rPr lang="en-MY" sz="2400" dirty="0"/>
              <a:t>SMART Goals</a:t>
            </a:r>
          </a:p>
          <a:p>
            <a:pPr lvl="1"/>
            <a:r>
              <a:rPr lang="en-MY" sz="2400" dirty="0"/>
              <a:t>KPI’s, OKR’s, KRA’s</a:t>
            </a:r>
          </a:p>
          <a:p>
            <a:endParaRPr lang="en-MY" dirty="0"/>
          </a:p>
        </p:txBody>
      </p:sp>
    </p:spTree>
    <p:extLst>
      <p:ext uri="{BB962C8B-B14F-4D97-AF65-F5344CB8AC3E}">
        <p14:creationId xmlns:p14="http://schemas.microsoft.com/office/powerpoint/2010/main" xmlns="" val="23745110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4254AF-2C19-4EC6-9052-E9A5BD184C22}"/>
              </a:ext>
            </a:extLst>
          </p:cNvPr>
          <p:cNvSpPr>
            <a:spLocks noGrp="1"/>
          </p:cNvSpPr>
          <p:nvPr>
            <p:ph type="title"/>
          </p:nvPr>
        </p:nvSpPr>
        <p:spPr>
          <a:xfrm>
            <a:off x="1043608" y="260648"/>
            <a:ext cx="7200900" cy="737519"/>
          </a:xfrm>
        </p:spPr>
        <p:txBody>
          <a:bodyPr/>
          <a:lstStyle/>
          <a:p>
            <a:r>
              <a:rPr lang="en-MY" dirty="0"/>
              <a:t>1.1 Setting Goals</a:t>
            </a:r>
          </a:p>
        </p:txBody>
      </p:sp>
      <p:sp>
        <p:nvSpPr>
          <p:cNvPr id="3" name="Content Placeholder 2">
            <a:extLst>
              <a:ext uri="{FF2B5EF4-FFF2-40B4-BE49-F238E27FC236}">
                <a16:creationId xmlns:a16="http://schemas.microsoft.com/office/drawing/2014/main" xmlns="" id="{A9B62EAC-6FD8-4DDD-B3E9-BB4EB7FF7217}"/>
              </a:ext>
            </a:extLst>
          </p:cNvPr>
          <p:cNvSpPr>
            <a:spLocks noGrp="1"/>
          </p:cNvSpPr>
          <p:nvPr>
            <p:ph idx="1"/>
          </p:nvPr>
        </p:nvSpPr>
        <p:spPr/>
        <p:txBody>
          <a:bodyPr>
            <a:normAutofit/>
          </a:bodyPr>
          <a:lstStyle/>
          <a:p>
            <a:pPr marL="0" indent="0">
              <a:buNone/>
            </a:pPr>
            <a:r>
              <a:rPr lang="en-MY" sz="2400"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xmlns="" val="389911790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DC810-50F7-458E-8BDC-468AF63B5BCD}"/>
              </a:ext>
            </a:extLst>
          </p:cNvPr>
          <p:cNvSpPr>
            <a:spLocks noGrp="1"/>
          </p:cNvSpPr>
          <p:nvPr>
            <p:ph type="title"/>
          </p:nvPr>
        </p:nvSpPr>
        <p:spPr>
          <a:xfrm>
            <a:off x="1043608" y="332656"/>
            <a:ext cx="7200900" cy="737519"/>
          </a:xfrm>
        </p:spPr>
        <p:txBody>
          <a:bodyPr/>
          <a:lstStyle/>
          <a:p>
            <a:r>
              <a:rPr lang="en-MY" dirty="0"/>
              <a:t>1.2 SMART Goals</a:t>
            </a:r>
          </a:p>
        </p:txBody>
      </p:sp>
      <p:sp>
        <p:nvSpPr>
          <p:cNvPr id="3" name="Content Placeholder 2">
            <a:extLst>
              <a:ext uri="{FF2B5EF4-FFF2-40B4-BE49-F238E27FC236}">
                <a16:creationId xmlns:a16="http://schemas.microsoft.com/office/drawing/2014/main" xmlns="" id="{6B8035C9-F9DB-402C-AEA0-EE05BD58E5AF}"/>
              </a:ext>
            </a:extLst>
          </p:cNvPr>
          <p:cNvSpPr>
            <a:spLocks noGrp="1"/>
          </p:cNvSpPr>
          <p:nvPr>
            <p:ph idx="1"/>
          </p:nvPr>
        </p:nvSpPr>
        <p:spPr>
          <a:xfrm>
            <a:off x="755576" y="1268760"/>
            <a:ext cx="7704856" cy="4608512"/>
          </a:xfrm>
        </p:spPr>
        <p:txBody>
          <a:bodyPr>
            <a:normAutofit fontScale="92500" lnSpcReduction="10000"/>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xmlns="" val="57501376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1E168-7058-4A0B-87E9-EF2766E1186E}"/>
              </a:ext>
            </a:extLst>
          </p:cNvPr>
          <p:cNvSpPr>
            <a:spLocks noGrp="1"/>
          </p:cNvSpPr>
          <p:nvPr>
            <p:ph type="title"/>
          </p:nvPr>
        </p:nvSpPr>
        <p:spPr>
          <a:xfrm>
            <a:off x="971600" y="332656"/>
            <a:ext cx="7200900" cy="737519"/>
          </a:xfrm>
        </p:spPr>
        <p:txBody>
          <a:bodyPr/>
          <a:lstStyle/>
          <a:p>
            <a:r>
              <a:rPr lang="en-MY" dirty="0"/>
              <a:t>1.3 KPI’s</a:t>
            </a:r>
          </a:p>
        </p:txBody>
      </p:sp>
      <p:sp>
        <p:nvSpPr>
          <p:cNvPr id="3" name="Content Placeholder 2">
            <a:extLst>
              <a:ext uri="{FF2B5EF4-FFF2-40B4-BE49-F238E27FC236}">
                <a16:creationId xmlns:a16="http://schemas.microsoft.com/office/drawing/2014/main" xmlns="" id="{26CE667E-F392-4539-9F17-A2395C6FDB8D}"/>
              </a:ext>
            </a:extLst>
          </p:cNvPr>
          <p:cNvSpPr>
            <a:spLocks noGrp="1"/>
          </p:cNvSpPr>
          <p:nvPr>
            <p:ph idx="1"/>
          </p:nvPr>
        </p:nvSpPr>
        <p:spPr/>
        <p:txBody>
          <a:bodyPr>
            <a:normAutofit/>
          </a:bodyPr>
          <a:lstStyle/>
          <a:p>
            <a:r>
              <a:rPr lang="en-MY" sz="2400"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xmlns="" val="394411646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194886-2FA6-4DD5-A938-DFDF32744BF1}"/>
              </a:ext>
            </a:extLst>
          </p:cNvPr>
          <p:cNvSpPr>
            <a:spLocks noGrp="1"/>
          </p:cNvSpPr>
          <p:nvPr>
            <p:ph type="title"/>
          </p:nvPr>
        </p:nvSpPr>
        <p:spPr>
          <a:xfrm>
            <a:off x="1043608" y="260648"/>
            <a:ext cx="7200900" cy="665511"/>
          </a:xfrm>
        </p:spPr>
        <p:txBody>
          <a:bodyPr/>
          <a:lstStyle/>
          <a:p>
            <a:r>
              <a:rPr lang="en-MY" dirty="0"/>
              <a:t>1.3 OKRs</a:t>
            </a:r>
          </a:p>
        </p:txBody>
      </p:sp>
      <p:sp>
        <p:nvSpPr>
          <p:cNvPr id="3" name="Content Placeholder 2">
            <a:extLst>
              <a:ext uri="{FF2B5EF4-FFF2-40B4-BE49-F238E27FC236}">
                <a16:creationId xmlns:a16="http://schemas.microsoft.com/office/drawing/2014/main" xmlns="" id="{54AA7FFF-3F18-482A-AB72-7102B9424A70}"/>
              </a:ext>
            </a:extLst>
          </p:cNvPr>
          <p:cNvSpPr>
            <a:spLocks noGrp="1"/>
          </p:cNvSpPr>
          <p:nvPr>
            <p:ph idx="1"/>
          </p:nvPr>
        </p:nvSpPr>
        <p:spPr>
          <a:xfrm>
            <a:off x="1043608" y="1196752"/>
            <a:ext cx="7416824" cy="4680520"/>
          </a:xfrm>
        </p:spPr>
        <p:txBody>
          <a:bodyPr>
            <a:normAutofit lnSpcReduction="10000"/>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xmlns="" val="78237016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DC810-50F7-458E-8BDC-468AF63B5BCD}"/>
              </a:ext>
            </a:extLst>
          </p:cNvPr>
          <p:cNvSpPr>
            <a:spLocks noGrp="1"/>
          </p:cNvSpPr>
          <p:nvPr>
            <p:ph type="title"/>
          </p:nvPr>
        </p:nvSpPr>
        <p:spPr>
          <a:xfrm>
            <a:off x="827584" y="260648"/>
            <a:ext cx="7200900" cy="737519"/>
          </a:xfrm>
        </p:spPr>
        <p:txBody>
          <a:bodyPr/>
          <a:lstStyle/>
          <a:p>
            <a:r>
              <a:rPr lang="en-MY" dirty="0"/>
              <a:t>1.3 OKRs</a:t>
            </a:r>
          </a:p>
        </p:txBody>
      </p:sp>
      <p:sp>
        <p:nvSpPr>
          <p:cNvPr id="3" name="Content Placeholder 2">
            <a:extLst>
              <a:ext uri="{FF2B5EF4-FFF2-40B4-BE49-F238E27FC236}">
                <a16:creationId xmlns:a16="http://schemas.microsoft.com/office/drawing/2014/main" xmlns="" id="{6B8035C9-F9DB-402C-AEA0-EE05BD58E5AF}"/>
              </a:ext>
            </a:extLst>
          </p:cNvPr>
          <p:cNvSpPr>
            <a:spLocks noGrp="1"/>
          </p:cNvSpPr>
          <p:nvPr>
            <p:ph idx="1"/>
          </p:nvPr>
        </p:nvSpPr>
        <p:spPr>
          <a:xfrm>
            <a:off x="899592" y="1124745"/>
            <a:ext cx="7272858" cy="4666456"/>
          </a:xfrm>
        </p:spPr>
        <p:txBody>
          <a:bodyPr>
            <a:normAutofit/>
          </a:bodyPr>
          <a:lstStyle/>
          <a:p>
            <a:r>
              <a:rPr lang="en-MY" sz="2400" dirty="0"/>
              <a:t>Objectives are ambitious and should feel somewhat uncomfortable</a:t>
            </a:r>
          </a:p>
          <a:p>
            <a:endParaRPr lang="en-MY" sz="2400" dirty="0"/>
          </a:p>
          <a:p>
            <a:r>
              <a:rPr lang="en-MY" sz="2400" dirty="0"/>
              <a:t>Key Results are measurable; they should be easy to grade with a number </a:t>
            </a:r>
          </a:p>
          <a:p>
            <a:endParaRPr lang="en-MY" sz="2400" dirty="0"/>
          </a:p>
          <a:p>
            <a:r>
              <a:rPr lang="en-MY" sz="2400"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xmlns="" val="366118695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1E168-7058-4A0B-87E9-EF2766E1186E}"/>
              </a:ext>
            </a:extLst>
          </p:cNvPr>
          <p:cNvSpPr>
            <a:spLocks noGrp="1"/>
          </p:cNvSpPr>
          <p:nvPr>
            <p:ph type="title"/>
          </p:nvPr>
        </p:nvSpPr>
        <p:spPr>
          <a:xfrm>
            <a:off x="899592" y="260648"/>
            <a:ext cx="7200900" cy="737519"/>
          </a:xfrm>
        </p:spPr>
        <p:txBody>
          <a:bodyPr/>
          <a:lstStyle/>
          <a:p>
            <a:r>
              <a:rPr lang="en-MY" dirty="0"/>
              <a:t>2. Performance Monitoring</a:t>
            </a:r>
          </a:p>
        </p:txBody>
      </p:sp>
      <p:sp>
        <p:nvSpPr>
          <p:cNvPr id="3" name="Content Placeholder 2">
            <a:extLst>
              <a:ext uri="{FF2B5EF4-FFF2-40B4-BE49-F238E27FC236}">
                <a16:creationId xmlns:a16="http://schemas.microsoft.com/office/drawing/2014/main" xmlns="" id="{26CE667E-F392-4539-9F17-A2395C6FDB8D}"/>
              </a:ext>
            </a:extLst>
          </p:cNvPr>
          <p:cNvSpPr>
            <a:spLocks noGrp="1"/>
          </p:cNvSpPr>
          <p:nvPr>
            <p:ph idx="1"/>
          </p:nvPr>
        </p:nvSpPr>
        <p:spPr>
          <a:xfrm>
            <a:off x="755576" y="1196752"/>
            <a:ext cx="7632848" cy="4170685"/>
          </a:xfrm>
        </p:spPr>
        <p:txBody>
          <a:bodyPr>
            <a:normAutofit/>
          </a:bodyPr>
          <a:lstStyle/>
          <a:p>
            <a:pPr marL="0" indent="0">
              <a:buNone/>
            </a:pPr>
            <a:r>
              <a:rPr lang="en-MY" sz="2400" dirty="0"/>
              <a:t>The key elements of performance monitoring are CFR: </a:t>
            </a:r>
          </a:p>
          <a:p>
            <a:r>
              <a:rPr lang="en-MY" sz="2400" dirty="0"/>
              <a:t>Conversations</a:t>
            </a:r>
          </a:p>
          <a:p>
            <a:r>
              <a:rPr lang="en-MY" sz="2400" dirty="0"/>
              <a:t>Feedback </a:t>
            </a:r>
          </a:p>
          <a:p>
            <a:r>
              <a:rPr lang="en-MY" sz="2400" dirty="0"/>
              <a:t>Recognition</a:t>
            </a:r>
          </a:p>
          <a:p>
            <a:pPr marL="0" indent="0">
              <a:buNone/>
            </a:pPr>
            <a:endParaRPr lang="en-MY" sz="2400" dirty="0"/>
          </a:p>
          <a:p>
            <a:pPr marL="0" indent="0">
              <a:buNone/>
            </a:pPr>
            <a:r>
              <a:rPr lang="en-MY" sz="2400"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xmlns="" val="266811725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194886-2FA6-4DD5-A938-DFDF32744BF1}"/>
              </a:ext>
            </a:extLst>
          </p:cNvPr>
          <p:cNvSpPr>
            <a:spLocks noGrp="1"/>
          </p:cNvSpPr>
          <p:nvPr>
            <p:ph type="title"/>
          </p:nvPr>
        </p:nvSpPr>
        <p:spPr>
          <a:xfrm>
            <a:off x="899592" y="332656"/>
            <a:ext cx="7200900" cy="665511"/>
          </a:xfrm>
        </p:spPr>
        <p:txBody>
          <a:bodyPr/>
          <a:lstStyle/>
          <a:p>
            <a:r>
              <a:rPr lang="en-MY" dirty="0"/>
              <a:t>3. Performance Reviewing</a:t>
            </a:r>
          </a:p>
        </p:txBody>
      </p:sp>
      <p:sp>
        <p:nvSpPr>
          <p:cNvPr id="3" name="Content Placeholder 2">
            <a:extLst>
              <a:ext uri="{FF2B5EF4-FFF2-40B4-BE49-F238E27FC236}">
                <a16:creationId xmlns:a16="http://schemas.microsoft.com/office/drawing/2014/main" xmlns="" id="{54AA7FFF-3F18-482A-AB72-7102B9424A70}"/>
              </a:ext>
            </a:extLst>
          </p:cNvPr>
          <p:cNvSpPr>
            <a:spLocks noGrp="1"/>
          </p:cNvSpPr>
          <p:nvPr>
            <p:ph idx="1"/>
          </p:nvPr>
        </p:nvSpPr>
        <p:spPr/>
        <p:txBody>
          <a:bodyPr>
            <a:normAutofit/>
          </a:bodyPr>
          <a:lstStyle/>
          <a:p>
            <a:pPr marL="0" indent="0">
              <a:buNone/>
            </a:pPr>
            <a:r>
              <a:rPr lang="en-MY" sz="2400"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xmlns="" val="73767107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xmlns="" id="{9F15686A-8E73-408D-9A19-FB3993ED0D49}"/>
              </a:ext>
            </a:extLst>
          </p:cNvPr>
          <p:cNvSpPr>
            <a:spLocks noGrp="1"/>
          </p:cNvSpPr>
          <p:nvPr>
            <p:ph idx="1"/>
          </p:nvPr>
        </p:nvSpPr>
        <p:spPr/>
        <p:txBody>
          <a:bodyPr>
            <a:normAutofit/>
          </a:bodyPr>
          <a:lstStyle/>
          <a:p>
            <a:r>
              <a:rPr lang="en-MY" sz="2400" dirty="0"/>
              <a:t>Strategic alignment</a:t>
            </a:r>
          </a:p>
          <a:p>
            <a:r>
              <a:rPr lang="en-MY" sz="2400" dirty="0"/>
              <a:t>Validity and Reliability</a:t>
            </a:r>
          </a:p>
          <a:p>
            <a:r>
              <a:rPr lang="en-MY" sz="2400" dirty="0"/>
              <a:t>Acceptability</a:t>
            </a:r>
          </a:p>
          <a:p>
            <a:r>
              <a:rPr lang="en-MY" sz="2400" dirty="0"/>
              <a:t>Performance Appraisal methods</a:t>
            </a:r>
          </a:p>
        </p:txBody>
      </p:sp>
    </p:spTree>
    <p:extLst>
      <p:ext uri="{BB962C8B-B14F-4D97-AF65-F5344CB8AC3E}">
        <p14:creationId xmlns:p14="http://schemas.microsoft.com/office/powerpoint/2010/main" xmlns="" val="151305055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1661B6-465D-4684-92C4-8B08AB773A5C}"/>
              </a:ext>
            </a:extLst>
          </p:cNvPr>
          <p:cNvSpPr>
            <a:spLocks noGrp="1"/>
          </p:cNvSpPr>
          <p:nvPr>
            <p:ph type="title"/>
          </p:nvPr>
        </p:nvSpPr>
        <p:spPr>
          <a:xfrm>
            <a:off x="899592" y="260648"/>
            <a:ext cx="7200900" cy="665511"/>
          </a:xfrm>
        </p:spPr>
        <p:txBody>
          <a:bodyPr/>
          <a:lstStyle/>
          <a:p>
            <a:r>
              <a:rPr lang="en-MY" dirty="0"/>
              <a:t>Strategic Alignment</a:t>
            </a:r>
          </a:p>
        </p:txBody>
      </p:sp>
      <p:sp>
        <p:nvSpPr>
          <p:cNvPr id="3" name="Content Placeholder 2">
            <a:extLst>
              <a:ext uri="{FF2B5EF4-FFF2-40B4-BE49-F238E27FC236}">
                <a16:creationId xmlns:a16="http://schemas.microsoft.com/office/drawing/2014/main" xmlns="" id="{1310ACB3-E977-427F-AB58-2CE6B1E036C1}"/>
              </a:ext>
            </a:extLst>
          </p:cNvPr>
          <p:cNvSpPr>
            <a:spLocks noGrp="1"/>
          </p:cNvSpPr>
          <p:nvPr>
            <p:ph idx="1"/>
          </p:nvPr>
        </p:nvSpPr>
        <p:spPr>
          <a:xfrm>
            <a:off x="971600" y="1268761"/>
            <a:ext cx="7200850" cy="4522440"/>
          </a:xfrm>
        </p:spPr>
        <p:txBody>
          <a:bodyPr>
            <a:normAutofit/>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xmlns="" val="325756608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EF381-E021-4D83-8FEE-E3773E0332A2}"/>
              </a:ext>
            </a:extLst>
          </p:cNvPr>
          <p:cNvSpPr>
            <a:spLocks noGrp="1"/>
          </p:cNvSpPr>
          <p:nvPr>
            <p:ph type="title"/>
          </p:nvPr>
        </p:nvSpPr>
        <p:spPr>
          <a:xfrm>
            <a:off x="899592" y="332656"/>
            <a:ext cx="7200900" cy="665511"/>
          </a:xfrm>
        </p:spPr>
        <p:txBody>
          <a:bodyPr/>
          <a:lstStyle/>
          <a:p>
            <a:r>
              <a:rPr lang="en-MY" dirty="0"/>
              <a:t>Validity and Reliability</a:t>
            </a:r>
          </a:p>
        </p:txBody>
      </p:sp>
      <p:sp>
        <p:nvSpPr>
          <p:cNvPr id="3" name="Content Placeholder 2">
            <a:extLst>
              <a:ext uri="{FF2B5EF4-FFF2-40B4-BE49-F238E27FC236}">
                <a16:creationId xmlns:a16="http://schemas.microsoft.com/office/drawing/2014/main" xmlns="" id="{9F678517-B030-4B3D-99AE-9F6715D0CAD4}"/>
              </a:ext>
            </a:extLst>
          </p:cNvPr>
          <p:cNvSpPr>
            <a:spLocks noGrp="1"/>
          </p:cNvSpPr>
          <p:nvPr>
            <p:ph idx="1"/>
          </p:nvPr>
        </p:nvSpPr>
        <p:spPr>
          <a:xfrm>
            <a:off x="755576" y="1196752"/>
            <a:ext cx="7776864" cy="4752528"/>
          </a:xfrm>
        </p:spPr>
        <p:txBody>
          <a:bodyPr>
            <a:normAutofit fontScale="85000" lnSpcReduction="10000"/>
          </a:bodyPr>
          <a:lstStyle/>
          <a:p>
            <a:r>
              <a:rPr lang="en-MY" sz="26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600" dirty="0"/>
          </a:p>
          <a:p>
            <a:r>
              <a:rPr lang="en-MY" sz="26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xmlns="" val="82050715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286366-1312-4F5F-8F36-727571FDC6BA}"/>
              </a:ext>
            </a:extLst>
          </p:cNvPr>
          <p:cNvSpPr>
            <a:spLocks noGrp="1"/>
          </p:cNvSpPr>
          <p:nvPr>
            <p:ph type="title"/>
          </p:nvPr>
        </p:nvSpPr>
        <p:spPr>
          <a:xfrm>
            <a:off x="971600" y="260648"/>
            <a:ext cx="7200900" cy="665511"/>
          </a:xfrm>
        </p:spPr>
        <p:txBody>
          <a:bodyPr/>
          <a:lstStyle/>
          <a:p>
            <a:r>
              <a:rPr lang="en-MY" dirty="0"/>
              <a:t>Acceptability</a:t>
            </a:r>
          </a:p>
        </p:txBody>
      </p:sp>
      <p:sp>
        <p:nvSpPr>
          <p:cNvPr id="3" name="Content Placeholder 2">
            <a:extLst>
              <a:ext uri="{FF2B5EF4-FFF2-40B4-BE49-F238E27FC236}">
                <a16:creationId xmlns:a16="http://schemas.microsoft.com/office/drawing/2014/main" xmlns="" id="{54673F47-B6AC-4E4C-B0BE-33EFBDD506FE}"/>
              </a:ext>
            </a:extLst>
          </p:cNvPr>
          <p:cNvSpPr>
            <a:spLocks noGrp="1"/>
          </p:cNvSpPr>
          <p:nvPr>
            <p:ph idx="1"/>
          </p:nvPr>
        </p:nvSpPr>
        <p:spPr>
          <a:xfrm>
            <a:off x="899592" y="1124745"/>
            <a:ext cx="7272858" cy="4666456"/>
          </a:xfrm>
        </p:spPr>
        <p:txBody>
          <a:bodyPr>
            <a:normAutofit/>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xmlns="" val="327945120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6ADFAD-44FB-4E20-BF44-65DC247132B0}"/>
              </a:ext>
            </a:extLst>
          </p:cNvPr>
          <p:cNvSpPr>
            <a:spLocks noGrp="1"/>
          </p:cNvSpPr>
          <p:nvPr>
            <p:ph type="title"/>
          </p:nvPr>
        </p:nvSpPr>
        <p:spPr>
          <a:xfrm>
            <a:off x="971600" y="260648"/>
            <a:ext cx="7200900" cy="665511"/>
          </a:xfrm>
        </p:spPr>
        <p:txBody>
          <a:bodyPr/>
          <a:lstStyle/>
          <a:p>
            <a:r>
              <a:rPr lang="en-MY" dirty="0"/>
              <a:t>Performance Appraisal methods</a:t>
            </a:r>
          </a:p>
        </p:txBody>
      </p:sp>
      <p:sp>
        <p:nvSpPr>
          <p:cNvPr id="3" name="Content Placeholder 2">
            <a:extLst>
              <a:ext uri="{FF2B5EF4-FFF2-40B4-BE49-F238E27FC236}">
                <a16:creationId xmlns:a16="http://schemas.microsoft.com/office/drawing/2014/main" xmlns="" id="{73FE10D5-AAF5-46F6-AC86-14A15C7A4029}"/>
              </a:ext>
            </a:extLst>
          </p:cNvPr>
          <p:cNvSpPr>
            <a:spLocks noGrp="1"/>
          </p:cNvSpPr>
          <p:nvPr>
            <p:ph idx="1"/>
          </p:nvPr>
        </p:nvSpPr>
        <p:spPr>
          <a:xfrm>
            <a:off x="971600" y="1052736"/>
            <a:ext cx="7272808" cy="4824536"/>
          </a:xfrm>
        </p:spPr>
        <p:txBody>
          <a:bodyPr>
            <a:noAutofit/>
          </a:bodyPr>
          <a:lstStyle/>
          <a:p>
            <a:r>
              <a:rPr lang="en-MY" sz="1800" dirty="0"/>
              <a:t>MBO/KPI’s</a:t>
            </a:r>
          </a:p>
          <a:p>
            <a:r>
              <a:rPr lang="en-MY" sz="1800" dirty="0"/>
              <a:t>Check-list</a:t>
            </a:r>
          </a:p>
          <a:p>
            <a:r>
              <a:rPr lang="en-MY" sz="1800" dirty="0"/>
              <a:t>Ranking</a:t>
            </a:r>
          </a:p>
          <a:p>
            <a:r>
              <a:rPr lang="en-MY" sz="1800" dirty="0"/>
              <a:t>Behaviour Observation Scales</a:t>
            </a:r>
          </a:p>
          <a:p>
            <a:r>
              <a:rPr lang="en-MY" sz="1800" dirty="0"/>
              <a:t>Behaviourally Anchored Rating Scales</a:t>
            </a:r>
          </a:p>
          <a:p>
            <a:r>
              <a:rPr lang="en-MY" sz="1800" dirty="0"/>
              <a:t>Critical Incident Methods</a:t>
            </a:r>
          </a:p>
          <a:p>
            <a:r>
              <a:rPr lang="en-MY" sz="1800" dirty="0"/>
              <a:t>Graphic Rating scale </a:t>
            </a:r>
          </a:p>
          <a:p>
            <a:r>
              <a:rPr lang="en-MY" sz="1800" dirty="0"/>
              <a:t>Grading</a:t>
            </a:r>
          </a:p>
          <a:p>
            <a:r>
              <a:rPr lang="en-MY" sz="1800" dirty="0"/>
              <a:t>Essay</a:t>
            </a:r>
          </a:p>
          <a:p>
            <a:r>
              <a:rPr lang="en-MY" sz="1800" dirty="0"/>
              <a:t>Multi Source Feedback (360 degree)</a:t>
            </a:r>
          </a:p>
        </p:txBody>
      </p:sp>
    </p:spTree>
    <p:extLst>
      <p:ext uri="{BB962C8B-B14F-4D97-AF65-F5344CB8AC3E}">
        <p14:creationId xmlns:p14="http://schemas.microsoft.com/office/powerpoint/2010/main" xmlns="" val="51089064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A8DDD0-1AD3-46F7-A88E-5E02EB40BD9C}"/>
              </a:ext>
            </a:extLst>
          </p:cNvPr>
          <p:cNvSpPr>
            <a:spLocks noGrp="1"/>
          </p:cNvSpPr>
          <p:nvPr>
            <p:ph type="title"/>
          </p:nvPr>
        </p:nvSpPr>
        <p:spPr>
          <a:xfrm>
            <a:off x="971600" y="260648"/>
            <a:ext cx="7200900" cy="809527"/>
          </a:xfrm>
        </p:spPr>
        <p:txBody>
          <a:bodyPr/>
          <a:lstStyle/>
          <a:p>
            <a:r>
              <a:rPr lang="en-MY" dirty="0"/>
              <a:t>4. Performance Rewarding</a:t>
            </a:r>
          </a:p>
        </p:txBody>
      </p:sp>
      <p:sp>
        <p:nvSpPr>
          <p:cNvPr id="3" name="Content Placeholder 2">
            <a:extLst>
              <a:ext uri="{FF2B5EF4-FFF2-40B4-BE49-F238E27FC236}">
                <a16:creationId xmlns:a16="http://schemas.microsoft.com/office/drawing/2014/main" xmlns="" id="{B9A8398D-DC16-41E3-9F87-641D6B572F84}"/>
              </a:ext>
            </a:extLst>
          </p:cNvPr>
          <p:cNvSpPr>
            <a:spLocks noGrp="1"/>
          </p:cNvSpPr>
          <p:nvPr>
            <p:ph idx="1"/>
          </p:nvPr>
        </p:nvSpPr>
        <p:spPr/>
        <p:txBody>
          <a:bodyPr>
            <a:normAutofit/>
          </a:bodyPr>
          <a:lstStyle/>
          <a:p>
            <a:r>
              <a:rPr lang="en-MY" sz="2400" dirty="0"/>
              <a:t>Rewards are always something you can touch and of a specific amount. In addition to pay, these can include everything in an employee’s benefits package – from pension and income protection to health and wellbeing. </a:t>
            </a:r>
          </a:p>
          <a:p>
            <a:r>
              <a:rPr lang="en-MY" sz="2400"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xmlns="" val="309618666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xmlns="" id="{79E5166F-AB5B-4D21-943B-08077B81C313}"/>
              </a:ext>
            </a:extLst>
          </p:cNvPr>
          <p:cNvSpPr>
            <a:spLocks noGrp="1"/>
          </p:cNvSpPr>
          <p:nvPr>
            <p:ph idx="1"/>
          </p:nvPr>
        </p:nvSpPr>
        <p:spPr/>
        <p:txBody>
          <a:bodyPr>
            <a:normAutofit lnSpcReduction="10000"/>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xmlns="" val="38306454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 xmlns:p14="http://schemas.microsoft.com/office/powerpoint/2010/main" val="446277883"/>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 xmlns:p14="http://schemas.microsoft.com/office/powerpoint/2010/main" val="114231476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 xmlns:a16="http://schemas.microsoft.com/office/drawing/2014/main"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 xmlns:p14="http://schemas.microsoft.com/office/powerpoint/2010/main" val="112935626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 xmlns:a16="http://schemas.microsoft.com/office/drawing/2014/main"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 xmlns:p14="http://schemas.microsoft.com/office/powerpoint/2010/main" val="298666628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 xmlns:a16="http://schemas.microsoft.com/office/drawing/2014/main"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 xmlns:p14="http://schemas.microsoft.com/office/powerpoint/2010/main" val="59562096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 xmlns:p14="http://schemas.microsoft.com/office/powerpoint/2010/main" val="393448557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 xmlns:a16="http://schemas.microsoft.com/office/drawing/2014/main"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 xmlns:p14="http://schemas.microsoft.com/office/powerpoint/2010/main" val="413289637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 xmlns:p14="http://schemas.microsoft.com/office/powerpoint/2010/main" val="210689805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 xmlns:a16="http://schemas.microsoft.com/office/drawing/2014/main"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 xmlns:p14="http://schemas.microsoft.com/office/powerpoint/2010/main" val="110050242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 xmlns:a16="http://schemas.microsoft.com/office/drawing/2014/main"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 xmlns:p14="http://schemas.microsoft.com/office/powerpoint/2010/main" val="317132646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 xmlns:a16="http://schemas.microsoft.com/office/drawing/2014/main"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 xmlns:p14="http://schemas.microsoft.com/office/powerpoint/2010/main" val="355632668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 xmlns:a16="http://schemas.microsoft.com/office/drawing/2014/main"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 xmlns:p14="http://schemas.microsoft.com/office/powerpoint/2010/main" val="3389884544"/>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 xmlns:a16="http://schemas.microsoft.com/office/drawing/2014/main"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 xmlns:p14="http://schemas.microsoft.com/office/powerpoint/2010/main" val="362989006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 xmlns:a16="http://schemas.microsoft.com/office/drawing/2014/main"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 xmlns:p14="http://schemas.microsoft.com/office/powerpoint/2010/main" val="332108334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 xmlns:a16="http://schemas.microsoft.com/office/drawing/2014/main"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 xmlns:p14="http://schemas.microsoft.com/office/powerpoint/2010/main" val="2262964374"/>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 xmlns:a16="http://schemas.microsoft.com/office/drawing/2014/main"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 xmlns:p14="http://schemas.microsoft.com/office/powerpoint/2010/main" val="387158914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 xmlns:a16="http://schemas.microsoft.com/office/drawing/2014/main"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 xmlns:p14="http://schemas.microsoft.com/office/powerpoint/2010/main" val="415362078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 xmlns:p14="http://schemas.microsoft.com/office/powerpoint/2010/main" val="2367978360"/>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 xmlns:p14="http://schemas.microsoft.com/office/powerpoint/2010/main" val="61711610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 xmlns:p14="http://schemas.microsoft.com/office/powerpoint/2010/main" val="3481834542"/>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 xmlns:p14="http://schemas.microsoft.com/office/powerpoint/2010/main" val="30942542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 xmlns:p14="http://schemas.microsoft.com/office/powerpoint/2010/main" val="18259047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14290"/>
            <a:ext cx="7200900" cy="574693"/>
          </a:xfrm>
        </p:spPr>
        <p:txBody>
          <a:bodyPr/>
          <a:lstStyle/>
          <a:p>
            <a:r>
              <a:rPr lang="en-US" dirty="0" smtClean="0"/>
              <a:t>Question # 3</a:t>
            </a:r>
            <a:endParaRPr lang="en-US" dirty="0"/>
          </a:p>
        </p:txBody>
      </p:sp>
      <p:sp>
        <p:nvSpPr>
          <p:cNvPr id="3" name="Content Placeholder 2"/>
          <p:cNvSpPr>
            <a:spLocks noGrp="1"/>
          </p:cNvSpPr>
          <p:nvPr>
            <p:ph idx="1"/>
          </p:nvPr>
        </p:nvSpPr>
        <p:spPr>
          <a:xfrm>
            <a:off x="428596" y="1000108"/>
            <a:ext cx="8001056" cy="4929222"/>
          </a:xfrm>
        </p:spPr>
        <p:txBody>
          <a:bodyPr>
            <a:normAutofit/>
          </a:bodyPr>
          <a:lstStyle/>
          <a:p>
            <a:pPr>
              <a:buNone/>
            </a:pPr>
            <a:r>
              <a:rPr lang="en-US" sz="2800" dirty="0" smtClean="0"/>
              <a:t>When an Assignment Manager compares the performance of each expatriate with the performance of every other expatriate, she is using which appraisal method?</a:t>
            </a:r>
          </a:p>
          <a:p>
            <a:pPr>
              <a:buNone/>
            </a:pPr>
            <a:endParaRPr lang="en-US" sz="2800" dirty="0" smtClean="0"/>
          </a:p>
          <a:p>
            <a:pPr marL="457200" indent="-457200">
              <a:buFont typeface="+mj-lt"/>
              <a:buAutoNum type="alphaUcPeriod"/>
            </a:pPr>
            <a:r>
              <a:rPr lang="en-US" sz="2800" dirty="0" smtClean="0"/>
              <a:t>Ranking </a:t>
            </a:r>
          </a:p>
          <a:p>
            <a:pPr marL="457200" indent="-457200">
              <a:buFont typeface="+mj-lt"/>
              <a:buAutoNum type="alphaUcPeriod"/>
            </a:pPr>
            <a:r>
              <a:rPr lang="en-US" sz="2800" dirty="0" smtClean="0"/>
              <a:t>Paired comparison </a:t>
            </a:r>
          </a:p>
          <a:p>
            <a:pPr marL="457200" indent="-457200">
              <a:buFont typeface="+mj-lt"/>
              <a:buAutoNum type="alphaUcPeriod"/>
            </a:pPr>
            <a:r>
              <a:rPr lang="en-US" sz="2800" dirty="0" smtClean="0"/>
              <a:t>Critical incidents </a:t>
            </a:r>
          </a:p>
          <a:p>
            <a:pPr marL="457200" indent="-457200">
              <a:buFont typeface="+mj-lt"/>
              <a:buAutoNum type="alphaUcPeriod"/>
            </a:pPr>
            <a:r>
              <a:rPr lang="en-US" sz="2800" dirty="0" smtClean="0"/>
              <a:t>Forced choice</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3</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DDFB7C-81CA-4F07-9AA6-47091079F926}"/>
              </a:ext>
            </a:extLst>
          </p:cNvPr>
          <p:cNvSpPr>
            <a:spLocks noGrp="1"/>
          </p:cNvSpPr>
          <p:nvPr>
            <p:ph type="title"/>
          </p:nvPr>
        </p:nvSpPr>
        <p:spPr>
          <a:xfrm>
            <a:off x="971600" y="0"/>
            <a:ext cx="7200900" cy="1142385"/>
          </a:xfrm>
        </p:spPr>
        <p:txBody>
          <a:bodyPr/>
          <a:lstStyle/>
          <a:p>
            <a:r>
              <a:rPr lang="en-MY" dirty="0"/>
              <a:t>5. Performance Development</a:t>
            </a:r>
          </a:p>
        </p:txBody>
      </p:sp>
      <p:sp>
        <p:nvSpPr>
          <p:cNvPr id="3" name="Content Placeholder 2">
            <a:extLst>
              <a:ext uri="{FF2B5EF4-FFF2-40B4-BE49-F238E27FC236}">
                <a16:creationId xmlns:a16="http://schemas.microsoft.com/office/drawing/2014/main" xmlns="" id="{C23ABBCF-6074-49AA-8077-56D400BC2995}"/>
              </a:ext>
            </a:extLst>
          </p:cNvPr>
          <p:cNvSpPr>
            <a:spLocks noGrp="1"/>
          </p:cNvSpPr>
          <p:nvPr>
            <p:ph idx="1"/>
          </p:nvPr>
        </p:nvSpPr>
        <p:spPr>
          <a:xfrm>
            <a:off x="755576" y="1484784"/>
            <a:ext cx="7200900" cy="3809999"/>
          </a:xfrm>
        </p:spPr>
        <p:txBody>
          <a:bodyPr>
            <a:normAutofit fontScale="92500"/>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xmlns="" val="35850657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71600" y="18864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xmlns="" id="{ABA1EE6B-853C-426B-91E4-424145D1CF84}"/>
              </a:ext>
            </a:extLst>
          </p:cNvPr>
          <p:cNvSpPr txBox="1"/>
          <p:nvPr/>
        </p:nvSpPr>
        <p:spPr>
          <a:xfrm>
            <a:off x="827584" y="141277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xmlns="" val="2152229266"/>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7200900" cy="646131"/>
          </a:xfrm>
        </p:spPr>
        <p:txBody>
          <a:bodyPr/>
          <a:lstStyle/>
          <a:p>
            <a:r>
              <a:rPr lang="en-US" dirty="0" smtClean="0"/>
              <a:t>Question # 1</a:t>
            </a:r>
            <a:endParaRPr lang="en-US" dirty="0"/>
          </a:p>
        </p:txBody>
      </p:sp>
      <p:sp>
        <p:nvSpPr>
          <p:cNvPr id="3" name="Content Placeholder 2"/>
          <p:cNvSpPr>
            <a:spLocks noGrp="1"/>
          </p:cNvSpPr>
          <p:nvPr>
            <p:ph idx="1"/>
          </p:nvPr>
        </p:nvSpPr>
        <p:spPr>
          <a:xfrm>
            <a:off x="571472" y="1071546"/>
            <a:ext cx="7929618" cy="4929222"/>
          </a:xfrm>
        </p:spPr>
        <p:txBody>
          <a:bodyPr>
            <a:normAutofit/>
          </a:bodyPr>
          <a:lstStyle/>
          <a:p>
            <a:pPr>
              <a:buNone/>
            </a:pPr>
            <a:r>
              <a:rPr lang="en-US" sz="2400" dirty="0" smtClean="0"/>
              <a:t>Employee performance evaluation systems do NOT normally serve this critical purpose </a:t>
            </a:r>
          </a:p>
          <a:p>
            <a:pPr>
              <a:buNone/>
            </a:pPr>
            <a:endParaRPr lang="en-US" sz="2400" dirty="0" smtClean="0"/>
          </a:p>
          <a:p>
            <a:pPr marL="457200" indent="-457200">
              <a:buFont typeface="+mj-lt"/>
              <a:buAutoNum type="alphaUcPeriod"/>
            </a:pPr>
            <a:r>
              <a:rPr lang="en-US" sz="2400" dirty="0" smtClean="0"/>
              <a:t>Providing workers a safe and healthy working environment</a:t>
            </a:r>
          </a:p>
          <a:p>
            <a:pPr marL="457200" indent="-457200">
              <a:buFont typeface="+mj-lt"/>
              <a:buAutoNum type="alphaUcPeriod"/>
            </a:pPr>
            <a:r>
              <a:rPr lang="en-US" sz="2400" dirty="0" smtClean="0"/>
              <a:t>Identifying training and development needs in order to improve the individual performance on the job </a:t>
            </a:r>
          </a:p>
          <a:p>
            <a:pPr marL="457200" indent="-457200">
              <a:buFont typeface="+mj-lt"/>
              <a:buAutoNum type="alphaUcPeriod"/>
            </a:pPr>
            <a:r>
              <a:rPr lang="en-US" sz="2400" dirty="0" smtClean="0"/>
              <a:t>Providing job related data useful in human resource planning</a:t>
            </a:r>
          </a:p>
          <a:p>
            <a:pPr marL="457200" indent="-457200">
              <a:buFont typeface="+mj-lt"/>
              <a:buAutoNum type="alphaUcPeriod"/>
            </a:pPr>
            <a:r>
              <a:rPr lang="en-US" sz="2400" dirty="0" smtClean="0"/>
              <a:t>Guiding human resource actions such as hiring, firing and promoting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224833715"/>
              </p:ext>
            </p:extLst>
          </p:nvPr>
        </p:nvGraphicFramePr>
        <p:xfrm>
          <a:off x="899592"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9326341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xmlns="" id="{FACB3774-8476-4B55-B936-2E14AC48EE41}"/>
              </a:ext>
            </a:extLst>
          </p:cNvPr>
          <p:cNvSpPr>
            <a:spLocks noGrp="1"/>
          </p:cNvSpPr>
          <p:nvPr>
            <p:ph idx="1"/>
          </p:nvPr>
        </p:nvSpPr>
        <p:spPr/>
        <p:txBody>
          <a:bodyPr/>
          <a:lstStyle/>
          <a:p>
            <a:endParaRPr lang="en-MY" sz="2400" dirty="0"/>
          </a:p>
          <a:p>
            <a:r>
              <a:rPr lang="en-MY" sz="2400" dirty="0"/>
              <a:t>The cultural impact of performance Appraisal</a:t>
            </a:r>
          </a:p>
          <a:p>
            <a:endParaRPr lang="en-MY" sz="2400" dirty="0"/>
          </a:p>
          <a:p>
            <a:r>
              <a:rPr lang="en-MY" sz="2400" dirty="0"/>
              <a:t>Standardization or Localization</a:t>
            </a:r>
          </a:p>
          <a:p>
            <a:endParaRPr lang="en-MY" dirty="0"/>
          </a:p>
        </p:txBody>
      </p:sp>
    </p:spTree>
    <p:extLst>
      <p:ext uri="{BB962C8B-B14F-4D97-AF65-F5344CB8AC3E}">
        <p14:creationId xmlns:p14="http://schemas.microsoft.com/office/powerpoint/2010/main" xmlns="" val="59327690"/>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D44A7B-3CEE-4EF7-A454-1F1270089E98}"/>
              </a:ext>
            </a:extLst>
          </p:cNvPr>
          <p:cNvSpPr>
            <a:spLocks noGrp="1"/>
          </p:cNvSpPr>
          <p:nvPr>
            <p:ph type="title"/>
          </p:nvPr>
        </p:nvSpPr>
        <p:spPr/>
        <p:txBody>
          <a:bodyPr>
            <a:normAutofit fontScale="90000"/>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xmlns="" id="{0F9C9D74-F0BF-4BB0-83FE-825C0AA1A300}"/>
              </a:ext>
            </a:extLst>
          </p:cNvPr>
          <p:cNvSpPr>
            <a:spLocks noGrp="1"/>
          </p:cNvSpPr>
          <p:nvPr>
            <p:ph idx="1"/>
          </p:nvPr>
        </p:nvSpPr>
        <p:spPr/>
        <p:txBody>
          <a:bodyPr>
            <a:normAutofit/>
          </a:bodyPr>
          <a:lstStyle/>
          <a:p>
            <a:pPr marL="0" indent="0">
              <a:buNone/>
            </a:pPr>
            <a:r>
              <a:rPr lang="en-MY" sz="2400"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xmlns="" val="8888969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8C83DF-0D6F-4E0B-BC25-9AED218D9ABC}"/>
              </a:ext>
            </a:extLst>
          </p:cNvPr>
          <p:cNvSpPr>
            <a:spLocks noGrp="1"/>
          </p:cNvSpPr>
          <p:nvPr>
            <p:ph type="title"/>
          </p:nvPr>
        </p:nvSpPr>
        <p:spPr>
          <a:xfrm>
            <a:off x="971600" y="188640"/>
            <a:ext cx="7200900" cy="1142385"/>
          </a:xfrm>
        </p:spPr>
        <p:txBody>
          <a:bodyPr>
            <a:normAutofit fontScale="90000"/>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xmlns="" id="{C31C71F1-E420-422F-966E-2A764E516609}"/>
              </a:ext>
            </a:extLst>
          </p:cNvPr>
          <p:cNvSpPr>
            <a:spLocks noGrp="1"/>
          </p:cNvSpPr>
          <p:nvPr>
            <p:ph idx="1"/>
          </p:nvPr>
        </p:nvSpPr>
        <p:spPr>
          <a:xfrm>
            <a:off x="703929" y="1556792"/>
            <a:ext cx="7828511"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xmlns="" val="379129579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75130-916C-418B-8BA7-6B29DFAA6E4D}"/>
              </a:ext>
            </a:extLst>
          </p:cNvPr>
          <p:cNvSpPr>
            <a:spLocks noGrp="1"/>
          </p:cNvSpPr>
          <p:nvPr>
            <p:ph type="title"/>
          </p:nvPr>
        </p:nvSpPr>
        <p:spPr>
          <a:xfrm>
            <a:off x="971600" y="188640"/>
            <a:ext cx="7200900" cy="1142385"/>
          </a:xfrm>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xmlns="" id="{E83ECEE6-D69C-49B8-8EFB-825F691D9B0D}"/>
              </a:ext>
            </a:extLst>
          </p:cNvPr>
          <p:cNvSpPr>
            <a:spLocks noGrp="1"/>
          </p:cNvSpPr>
          <p:nvPr>
            <p:ph idx="1"/>
          </p:nvPr>
        </p:nvSpPr>
        <p:spPr>
          <a:xfrm>
            <a:off x="755576" y="1484784"/>
            <a:ext cx="7776864" cy="4536504"/>
          </a:xfrm>
        </p:spPr>
        <p:txBody>
          <a:bodyPr>
            <a:normAutofit lnSpcReduction="10000"/>
          </a:bodyPr>
          <a:lstStyle/>
          <a:p>
            <a:r>
              <a:rPr lang="en-MY" sz="24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400" dirty="0" err="1"/>
              <a:t>MNcs</a:t>
            </a:r>
            <a:r>
              <a:rPr lang="en-MY" sz="2400" dirty="0"/>
              <a:t> was largely to decide how much to pay rather than for the organizational development by being more concerned with short-term business achievement. The </a:t>
            </a:r>
            <a:r>
              <a:rPr lang="en-MY" sz="2400" dirty="0" err="1"/>
              <a:t>reseach</a:t>
            </a:r>
            <a:r>
              <a:rPr lang="en-MY" sz="24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xmlns="" val="173646019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CE972-4D4B-4950-A4E3-4D4862407C4F}"/>
              </a:ext>
            </a:extLst>
          </p:cNvPr>
          <p:cNvSpPr>
            <a:spLocks noGrp="1"/>
          </p:cNvSpPr>
          <p:nvPr>
            <p:ph type="title"/>
          </p:nvPr>
        </p:nvSpPr>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xmlns="" id="{20F0B345-C354-459E-99FA-1432B9C5FB1C}"/>
              </a:ext>
            </a:extLst>
          </p:cNvPr>
          <p:cNvSpPr>
            <a:spLocks noGrp="1"/>
          </p:cNvSpPr>
          <p:nvPr>
            <p:ph idx="1"/>
          </p:nvPr>
        </p:nvSpPr>
        <p:spPr/>
        <p:txBody>
          <a:bodyPr/>
          <a:lstStyle/>
          <a:p>
            <a:r>
              <a:rPr lang="en-MY" sz="24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xmlns="" val="339902412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932551-5296-4898-B50A-7E460558815C}"/>
              </a:ext>
            </a:extLst>
          </p:cNvPr>
          <p:cNvSpPr>
            <a:spLocks noGrp="1"/>
          </p:cNvSpPr>
          <p:nvPr>
            <p:ph type="title"/>
          </p:nvPr>
        </p:nvSpPr>
        <p:spPr>
          <a:xfrm>
            <a:off x="899592" y="260648"/>
            <a:ext cx="7200900" cy="809527"/>
          </a:xfrm>
        </p:spPr>
        <p:txBody>
          <a:bodyPr/>
          <a:lstStyle/>
          <a:p>
            <a:r>
              <a:rPr lang="en-MY" dirty="0"/>
              <a:t>Standardization or Localization</a:t>
            </a:r>
          </a:p>
        </p:txBody>
      </p:sp>
      <p:sp>
        <p:nvSpPr>
          <p:cNvPr id="3" name="Content Placeholder 2">
            <a:extLst>
              <a:ext uri="{FF2B5EF4-FFF2-40B4-BE49-F238E27FC236}">
                <a16:creationId xmlns:a16="http://schemas.microsoft.com/office/drawing/2014/main" xmlns="" id="{FE959C08-77A8-4F26-9EB6-EB6F750CCB39}"/>
              </a:ext>
            </a:extLst>
          </p:cNvPr>
          <p:cNvSpPr>
            <a:spLocks noGrp="1"/>
          </p:cNvSpPr>
          <p:nvPr>
            <p:ph idx="1"/>
          </p:nvPr>
        </p:nvSpPr>
        <p:spPr/>
        <p:txBody>
          <a:bodyPr>
            <a:normAutofit lnSpcReduction="10000"/>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xmlns="" val="224004439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66" y="214290"/>
            <a:ext cx="7200900" cy="574693"/>
          </a:xfrm>
        </p:spPr>
        <p:txBody>
          <a:bodyPr/>
          <a:lstStyle/>
          <a:p>
            <a:r>
              <a:rPr lang="en-US" dirty="0" smtClean="0"/>
              <a:t>Question # 2</a:t>
            </a:r>
            <a:endParaRPr lang="en-US" dirty="0"/>
          </a:p>
        </p:txBody>
      </p:sp>
      <p:sp>
        <p:nvSpPr>
          <p:cNvPr id="3" name="Content Placeholder 2"/>
          <p:cNvSpPr>
            <a:spLocks noGrp="1"/>
          </p:cNvSpPr>
          <p:nvPr>
            <p:ph idx="1"/>
          </p:nvPr>
        </p:nvSpPr>
        <p:spPr>
          <a:xfrm>
            <a:off x="500034" y="1142985"/>
            <a:ext cx="7672416" cy="4648216"/>
          </a:xfrm>
        </p:spPr>
        <p:txBody>
          <a:bodyPr>
            <a:normAutofit/>
          </a:bodyPr>
          <a:lstStyle/>
          <a:p>
            <a:pPr>
              <a:buNone/>
            </a:pPr>
            <a:r>
              <a:rPr lang="en-US" sz="2400" dirty="0" smtClean="0"/>
              <a:t>The MOST important purpose or goal of any performance management system including the appraisal system is to </a:t>
            </a:r>
          </a:p>
          <a:p>
            <a:pPr>
              <a:buNone/>
            </a:pPr>
            <a:endParaRPr lang="en-US" sz="2400" dirty="0" smtClean="0"/>
          </a:p>
          <a:p>
            <a:pPr marL="457200" indent="-457200">
              <a:buFont typeface="+mj-lt"/>
              <a:buAutoNum type="alphaUcPeriod"/>
            </a:pPr>
            <a:r>
              <a:rPr lang="en-US" sz="2400" dirty="0" smtClean="0"/>
              <a:t>Ensure equity and fairness in the pay system </a:t>
            </a:r>
          </a:p>
          <a:p>
            <a:pPr marL="457200" indent="-457200">
              <a:buFont typeface="+mj-lt"/>
              <a:buAutoNum type="alphaUcPeriod"/>
            </a:pPr>
            <a:r>
              <a:rPr lang="en-US" sz="2400" dirty="0" smtClean="0"/>
              <a:t>Improve performance in the </a:t>
            </a:r>
            <a:r>
              <a:rPr lang="en-US" sz="2400" dirty="0" err="1" smtClean="0"/>
              <a:t>organisation</a:t>
            </a:r>
            <a:r>
              <a:rPr lang="en-US" sz="2400" dirty="0" smtClean="0"/>
              <a:t> </a:t>
            </a:r>
          </a:p>
          <a:p>
            <a:pPr marL="457200" indent="-457200">
              <a:buFont typeface="+mj-lt"/>
              <a:buAutoNum type="alphaUcPeriod"/>
            </a:pPr>
            <a:r>
              <a:rPr lang="en-US" sz="2400" dirty="0" smtClean="0"/>
              <a:t>Provide an annual forum for communication between subordinate and superior </a:t>
            </a:r>
          </a:p>
          <a:p>
            <a:pPr marL="457200" indent="-457200">
              <a:buFont typeface="+mj-lt"/>
              <a:buAutoNum type="alphaUcPeriod"/>
            </a:pPr>
            <a:r>
              <a:rPr lang="en-US" sz="2400" dirty="0" smtClean="0"/>
              <a:t>To recognize achievement and affix blame for failures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099042276"/>
              </p:ext>
            </p:extLst>
          </p:nvPr>
        </p:nvGraphicFramePr>
        <p:xfrm>
          <a:off x="755576"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49913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485ABD-0C99-464E-AAE5-46669987A6D3}"/>
              </a:ext>
            </a:extLst>
          </p:cNvPr>
          <p:cNvSpPr>
            <a:spLocks noGrp="1"/>
          </p:cNvSpPr>
          <p:nvPr>
            <p:ph type="title"/>
          </p:nvPr>
        </p:nvSpPr>
        <p:spPr>
          <a:xfrm>
            <a:off x="971600" y="476672"/>
            <a:ext cx="7200900" cy="665511"/>
          </a:xfrm>
        </p:spPr>
        <p:txBody>
          <a:bodyPr/>
          <a:lstStyle/>
          <a:p>
            <a:r>
              <a:rPr lang="en-MY" dirty="0"/>
              <a:t>Competency in Performance</a:t>
            </a:r>
          </a:p>
        </p:txBody>
      </p:sp>
      <p:sp>
        <p:nvSpPr>
          <p:cNvPr id="3" name="Content Placeholder 2">
            <a:extLst>
              <a:ext uri="{FF2B5EF4-FFF2-40B4-BE49-F238E27FC236}">
                <a16:creationId xmlns:a16="http://schemas.microsoft.com/office/drawing/2014/main" xmlns="" id="{5C46CA8B-562F-41B1-868A-7F7B45EEB393}"/>
              </a:ext>
            </a:extLst>
          </p:cNvPr>
          <p:cNvSpPr>
            <a:spLocks noGrp="1"/>
          </p:cNvSpPr>
          <p:nvPr>
            <p:ph idx="1"/>
          </p:nvPr>
        </p:nvSpPr>
        <p:spPr/>
        <p:txBody>
          <a:bodyPr>
            <a:normAutofit/>
          </a:bodyPr>
          <a:lstStyle/>
          <a:p>
            <a:r>
              <a:rPr lang="en-MY" sz="2400"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xmlns="" val="1409425638"/>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78C72-BB90-46AA-83B7-C5469F14E874}"/>
              </a:ext>
            </a:extLst>
          </p:cNvPr>
          <p:cNvSpPr>
            <a:spLocks noGrp="1"/>
          </p:cNvSpPr>
          <p:nvPr>
            <p:ph type="title"/>
          </p:nvPr>
        </p:nvSpPr>
        <p:spPr>
          <a:xfrm>
            <a:off x="971600" y="188640"/>
            <a:ext cx="7200900" cy="1142385"/>
          </a:xfrm>
        </p:spPr>
        <p:txBody>
          <a:bodyPr/>
          <a:lstStyle/>
          <a:p>
            <a:r>
              <a:rPr lang="en-MY" dirty="0"/>
              <a:t>Competency Model</a:t>
            </a:r>
          </a:p>
        </p:txBody>
      </p:sp>
      <p:sp>
        <p:nvSpPr>
          <p:cNvPr id="3" name="Content Placeholder 2">
            <a:extLst>
              <a:ext uri="{FF2B5EF4-FFF2-40B4-BE49-F238E27FC236}">
                <a16:creationId xmlns:a16="http://schemas.microsoft.com/office/drawing/2014/main" xmlns="" id="{5AB42221-0C19-462D-9CD8-CEAB170D1A5F}"/>
              </a:ext>
            </a:extLst>
          </p:cNvPr>
          <p:cNvSpPr>
            <a:spLocks noGrp="1"/>
          </p:cNvSpPr>
          <p:nvPr>
            <p:ph idx="1"/>
          </p:nvPr>
        </p:nvSpPr>
        <p:spPr>
          <a:xfrm>
            <a:off x="827584" y="1628800"/>
            <a:ext cx="7488832" cy="4248472"/>
          </a:xfrm>
        </p:spPr>
        <p:txBody>
          <a:bodyPr>
            <a:normAutofit lnSpcReduction="10000"/>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xmlns="" val="1272884945"/>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02AC98-A934-4263-A41E-2F69B03A8C83}"/>
              </a:ext>
            </a:extLst>
          </p:cNvPr>
          <p:cNvSpPr>
            <a:spLocks noGrp="1"/>
          </p:cNvSpPr>
          <p:nvPr>
            <p:ph type="title"/>
          </p:nvPr>
        </p:nvSpPr>
        <p:spPr>
          <a:xfrm>
            <a:off x="827584" y="188640"/>
            <a:ext cx="7200900" cy="665511"/>
          </a:xfrm>
        </p:spPr>
        <p:txBody>
          <a:bodyPr/>
          <a:lstStyle/>
          <a:p>
            <a:r>
              <a:rPr lang="en-MY" dirty="0"/>
              <a:t>Competencies</a:t>
            </a:r>
          </a:p>
        </p:txBody>
      </p:sp>
      <p:sp>
        <p:nvSpPr>
          <p:cNvPr id="3" name="Content Placeholder 2">
            <a:extLst>
              <a:ext uri="{FF2B5EF4-FFF2-40B4-BE49-F238E27FC236}">
                <a16:creationId xmlns:a16="http://schemas.microsoft.com/office/drawing/2014/main" xmlns="" id="{64C07615-2F5E-4ACC-9086-EFF3731CD5F8}"/>
              </a:ext>
            </a:extLst>
          </p:cNvPr>
          <p:cNvSpPr>
            <a:spLocks noGrp="1"/>
          </p:cNvSpPr>
          <p:nvPr>
            <p:ph idx="1"/>
          </p:nvPr>
        </p:nvSpPr>
        <p:spPr>
          <a:xfrm>
            <a:off x="575048" y="1052736"/>
            <a:ext cx="7957392" cy="4968552"/>
          </a:xfrm>
        </p:spPr>
        <p:txBody>
          <a:bodyPr>
            <a:normAutofit lnSpcReduction="10000"/>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xmlns="" val="266522538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xmlns="" id="{152E0B8D-DB15-49F8-9801-AFAEBEEEEC6F}"/>
              </a:ext>
            </a:extLst>
          </p:cNvPr>
          <p:cNvSpPr>
            <a:spLocks noGrp="1"/>
          </p:cNvSpPr>
          <p:nvPr>
            <p:ph idx="1"/>
          </p:nvPr>
        </p:nvSpPr>
        <p:spPr/>
        <p:txBody>
          <a:bodyPr>
            <a:normAutofit/>
          </a:bodyPr>
          <a:lstStyle/>
          <a:p>
            <a:pPr marL="0" indent="0">
              <a:buNone/>
            </a:pPr>
            <a:r>
              <a:rPr lang="en-MY" sz="2400" dirty="0"/>
              <a:t>Core competencies include the baseline skills required by the organization for all employees; these are the basic things that employees must </a:t>
            </a:r>
            <a:r>
              <a:rPr lang="en-MY" sz="2400" dirty="0" err="1"/>
              <a:t>fulfill</a:t>
            </a:r>
            <a:r>
              <a:rPr lang="en-MY" sz="2400" dirty="0"/>
              <a:t>. This will vary from company to company, as it depends on the values, philosophy and goals of each organization, but can include basic requirements like communication skills or teamwork. Most jobs require a basic element of </a:t>
            </a:r>
            <a:r>
              <a:rPr lang="en-MY" sz="2400" dirty="0" err="1"/>
              <a:t>bei</a:t>
            </a:r>
            <a:r>
              <a:rPr lang="en-MY" sz="2400" dirty="0"/>
              <a:t> ng able to work with other people to some degree.</a:t>
            </a:r>
          </a:p>
        </p:txBody>
      </p:sp>
    </p:spTree>
    <p:extLst>
      <p:ext uri="{BB962C8B-B14F-4D97-AF65-F5344CB8AC3E}">
        <p14:creationId xmlns:p14="http://schemas.microsoft.com/office/powerpoint/2010/main" xmlns="" val="3576520512"/>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xmlns="" id="{1EA6839D-6060-4A50-B958-6C02C9E20672}"/>
              </a:ext>
            </a:extLst>
          </p:cNvPr>
          <p:cNvSpPr>
            <a:spLocks noGrp="1"/>
          </p:cNvSpPr>
          <p:nvPr>
            <p:ph idx="1"/>
          </p:nvPr>
        </p:nvSpPr>
        <p:spPr/>
        <p:txBody>
          <a:bodyPr>
            <a:normAutofit/>
          </a:bodyPr>
          <a:lstStyle/>
          <a:p>
            <a:pPr marL="0" indent="0">
              <a:buNone/>
            </a:pPr>
            <a:r>
              <a:rPr lang="en-MY" sz="2400" dirty="0"/>
              <a:t>Functional competencies are job-specific skills and </a:t>
            </a:r>
            <a:r>
              <a:rPr lang="en-MY" sz="2400" dirty="0" err="1"/>
              <a:t>behaviors</a:t>
            </a:r>
            <a:r>
              <a:rPr lang="en-MY" sz="2400" dirty="0"/>
              <a:t> that are unique for each role. For example, a competence for an HR professional may be the ability to effectively managing employee relationships, where a competence for an accountant may be the ability to </a:t>
            </a:r>
            <a:r>
              <a:rPr lang="en-MY" sz="2400" dirty="0" err="1"/>
              <a:t>analyze</a:t>
            </a:r>
            <a:r>
              <a:rPr lang="en-MY" sz="2400" dirty="0"/>
              <a:t> a specific type of financial data in order to prepare reports. Functional competencies should describe what </a:t>
            </a:r>
            <a:r>
              <a:rPr lang="en-MY" sz="2400" dirty="0" err="1"/>
              <a:t>behaviors</a:t>
            </a:r>
            <a:r>
              <a:rPr lang="en-MY" sz="2400" dirty="0"/>
              <a:t> or skills need to be performed in order for the employee to be a top-performer in their position.</a:t>
            </a:r>
          </a:p>
        </p:txBody>
      </p:sp>
    </p:spTree>
    <p:extLst>
      <p:ext uri="{BB962C8B-B14F-4D97-AF65-F5344CB8AC3E}">
        <p14:creationId xmlns:p14="http://schemas.microsoft.com/office/powerpoint/2010/main" xmlns="" val="362443092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AD7272-2AC9-4410-99D0-A774EF70C901}"/>
              </a:ext>
            </a:extLst>
          </p:cNvPr>
          <p:cNvSpPr>
            <a:spLocks noGrp="1"/>
          </p:cNvSpPr>
          <p:nvPr>
            <p:ph type="title"/>
          </p:nvPr>
        </p:nvSpPr>
        <p:spPr>
          <a:xfrm>
            <a:off x="971600" y="0"/>
            <a:ext cx="7200900" cy="1142385"/>
          </a:xfrm>
        </p:spPr>
        <p:txBody>
          <a:bodyPr/>
          <a:lstStyle/>
          <a:p>
            <a:r>
              <a:rPr lang="en-MY" dirty="0"/>
              <a:t>Leadership competencies</a:t>
            </a:r>
          </a:p>
        </p:txBody>
      </p:sp>
      <p:sp>
        <p:nvSpPr>
          <p:cNvPr id="3" name="Content Placeholder 2">
            <a:extLst>
              <a:ext uri="{FF2B5EF4-FFF2-40B4-BE49-F238E27FC236}">
                <a16:creationId xmlns:a16="http://schemas.microsoft.com/office/drawing/2014/main" xmlns="" id="{F1AE83C7-327A-4978-A399-EACAB58BAFDA}"/>
              </a:ext>
            </a:extLst>
          </p:cNvPr>
          <p:cNvSpPr>
            <a:spLocks noGrp="1"/>
          </p:cNvSpPr>
          <p:nvPr>
            <p:ph idx="1"/>
          </p:nvPr>
        </p:nvSpPr>
        <p:spPr/>
        <p:txBody>
          <a:bodyPr>
            <a:normAutofit/>
          </a:bodyPr>
          <a:lstStyle/>
          <a:p>
            <a:pPr marL="0" indent="0">
              <a:buNone/>
            </a:pPr>
            <a:r>
              <a:rPr lang="en-MY" sz="2400" dirty="0"/>
              <a:t>Leadership competencies, also called managerial competencies, are often used for supervisory and management related roles, although can be applied to any job position that requires an employee to lead others. They include leadership skills and </a:t>
            </a:r>
            <a:r>
              <a:rPr lang="en-MY" sz="2400" dirty="0" err="1"/>
              <a:t>behaviors</a:t>
            </a:r>
            <a:r>
              <a:rPr lang="en-MY" sz="2400" dirty="0"/>
              <a:t> like decision-making abilities.</a:t>
            </a:r>
          </a:p>
        </p:txBody>
      </p:sp>
    </p:spTree>
    <p:extLst>
      <p:ext uri="{BB962C8B-B14F-4D97-AF65-F5344CB8AC3E}">
        <p14:creationId xmlns:p14="http://schemas.microsoft.com/office/powerpoint/2010/main" xmlns="" val="2569632482"/>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16CB2B0F-274E-4ADB-B3D6-7316C9F8A03E}"/>
              </a:ext>
            </a:extLst>
          </p:cNvPr>
          <p:cNvSpPr>
            <a:spLocks noGrp="1"/>
          </p:cNvSpPr>
          <p:nvPr>
            <p:ph idx="1"/>
          </p:nvPr>
        </p:nvSpPr>
        <p:spPr/>
        <p:txBody>
          <a:bodyPr>
            <a:normAutofit/>
          </a:bodyPr>
          <a:lstStyle/>
          <a:p>
            <a:pPr marL="514350" indent="-514350">
              <a:buFont typeface="+mj-lt"/>
              <a:buAutoNum type="arabicPeriod"/>
            </a:pPr>
            <a:r>
              <a:rPr lang="en-MY" sz="2400" dirty="0"/>
              <a:t>Capability for personal growth</a:t>
            </a:r>
          </a:p>
          <a:p>
            <a:pPr marL="0" indent="0">
              <a:buNone/>
            </a:pPr>
            <a:r>
              <a:rPr lang="en-MY" sz="2400"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xmlns="" val="227653634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xmlns="" val="3326247499"/>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994C83-4546-499E-B39C-8AA81852F3CF}"/>
              </a:ext>
            </a:extLst>
          </p:cNvPr>
          <p:cNvSpPr>
            <a:spLocks noGrp="1"/>
          </p:cNvSpPr>
          <p:nvPr>
            <p:ph type="title"/>
          </p:nvPr>
        </p:nvSpPr>
        <p:spPr>
          <a:xfrm>
            <a:off x="971600" y="188640"/>
            <a:ext cx="7200900" cy="1142385"/>
          </a:xfrm>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AAC0F999-1396-4017-8514-87E3BA646AB8}"/>
              </a:ext>
            </a:extLst>
          </p:cNvPr>
          <p:cNvSpPr>
            <a:spLocks noGrp="1"/>
          </p:cNvSpPr>
          <p:nvPr>
            <p:ph idx="1"/>
          </p:nvPr>
        </p:nvSpPr>
        <p:spPr/>
        <p:txBody>
          <a:bodyPr>
            <a:normAutofit/>
          </a:bodyPr>
          <a:lstStyle/>
          <a:p>
            <a:pPr marL="514350" indent="-514350">
              <a:buFont typeface="+mj-lt"/>
              <a:buAutoNum type="arabicPeriod" startAt="3"/>
            </a:pPr>
            <a:r>
              <a:rPr lang="en-MY" sz="2400" dirty="0"/>
              <a:t>Openness about self</a:t>
            </a:r>
          </a:p>
          <a:p>
            <a:pPr marL="0" indent="0">
              <a:buNone/>
            </a:pPr>
            <a:r>
              <a:rPr lang="en-MY" sz="2400"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xmlns="" val="30431823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93A9D62C-066A-4454-8200-F845257A67CD}"/>
              </a:ext>
            </a:extLst>
          </p:cNvPr>
          <p:cNvSpPr>
            <a:spLocks noGrp="1"/>
          </p:cNvSpPr>
          <p:nvPr>
            <p:ph idx="1"/>
          </p:nvPr>
        </p:nvSpPr>
        <p:spPr/>
        <p:txBody>
          <a:bodyPr>
            <a:normAutofit/>
          </a:bodyPr>
          <a:lstStyle/>
          <a:p>
            <a:pPr marL="514350" indent="-514350">
              <a:buFont typeface="+mj-lt"/>
              <a:buAutoNum type="arabicPeriod" startAt="4"/>
            </a:pPr>
            <a:r>
              <a:rPr lang="en-MY" sz="2400" dirty="0"/>
              <a:t>Perceptions of leadership</a:t>
            </a:r>
          </a:p>
          <a:p>
            <a:pPr marL="0" indent="0">
              <a:buNone/>
            </a:pPr>
            <a:r>
              <a:rPr lang="en-MY" sz="2400" dirty="0"/>
              <a:t>A team leader who asks the team for input into the decision-making process will be considered strong in a culture that values such an approach. The same leader will be seen as weak in a culture in which leaders are expected to know all of the </a:t>
            </a:r>
            <a:r>
              <a:rPr lang="en-MY" sz="2400" dirty="0" smtClean="0"/>
              <a:t>answers</a:t>
            </a:r>
            <a:r>
              <a:rPr lang="en-MY" sz="2400" dirty="0"/>
              <a:t>.</a:t>
            </a:r>
          </a:p>
        </p:txBody>
      </p:sp>
    </p:spTree>
    <p:extLst>
      <p:ext uri="{BB962C8B-B14F-4D97-AF65-F5344CB8AC3E}">
        <p14:creationId xmlns:p14="http://schemas.microsoft.com/office/powerpoint/2010/main" xmlns="" val="3963522380"/>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3B565628-B987-4B8F-8EFF-602D5194D8EF}"/>
              </a:ext>
            </a:extLst>
          </p:cNvPr>
          <p:cNvSpPr>
            <a:spLocks noGrp="1"/>
          </p:cNvSpPr>
          <p:nvPr>
            <p:ph idx="1"/>
          </p:nvPr>
        </p:nvSpPr>
        <p:spPr/>
        <p:txBody>
          <a:bodyPr>
            <a:normAutofit/>
          </a:bodyPr>
          <a:lstStyle/>
          <a:p>
            <a:pPr marL="514350" indent="-514350">
              <a:buFont typeface="+mj-lt"/>
              <a:buAutoNum type="arabicPeriod" startAt="5"/>
            </a:pPr>
            <a:r>
              <a:rPr lang="en-MY" sz="2400" dirty="0"/>
              <a:t>Familiarity with the concept of competencies</a:t>
            </a:r>
          </a:p>
          <a:p>
            <a:pPr marL="0" indent="0">
              <a:buNone/>
            </a:pPr>
            <a:r>
              <a:rPr lang="en-MY" sz="2400"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xmlns="" val="2439572103"/>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3FBA7B-2672-4FD5-AD46-39AB719F1827}"/>
              </a:ext>
            </a:extLst>
          </p:cNvPr>
          <p:cNvSpPr>
            <a:spLocks noGrp="1"/>
          </p:cNvSpPr>
          <p:nvPr>
            <p:ph type="title"/>
          </p:nvPr>
        </p:nvSpPr>
        <p:spPr>
          <a:xfrm>
            <a:off x="971600" y="188640"/>
            <a:ext cx="7200900" cy="809527"/>
          </a:xfrm>
        </p:spPr>
        <p:txBody>
          <a:bodyPr/>
          <a:lstStyle/>
          <a:p>
            <a:r>
              <a:rPr lang="en-MY" dirty="0"/>
              <a:t>Competency Model</a:t>
            </a:r>
          </a:p>
        </p:txBody>
      </p:sp>
      <p:sp>
        <p:nvSpPr>
          <p:cNvPr id="3" name="Content Placeholder 2">
            <a:extLst>
              <a:ext uri="{FF2B5EF4-FFF2-40B4-BE49-F238E27FC236}">
                <a16:creationId xmlns:a16="http://schemas.microsoft.com/office/drawing/2014/main" xmlns="" id="{D69A0B88-6408-461C-B43D-053B03ECA864}"/>
              </a:ext>
            </a:extLst>
          </p:cNvPr>
          <p:cNvSpPr>
            <a:spLocks noGrp="1"/>
          </p:cNvSpPr>
          <p:nvPr>
            <p:ph idx="1"/>
          </p:nvPr>
        </p:nvSpPr>
        <p:spPr>
          <a:xfrm>
            <a:off x="755576" y="1268760"/>
            <a:ext cx="7488832" cy="4464496"/>
          </a:xfrm>
        </p:spPr>
        <p:txBody>
          <a:bodyPr>
            <a:noAutofit/>
          </a:bodyPr>
          <a:lstStyle/>
          <a:p>
            <a:r>
              <a:rPr lang="en-MY" sz="2400" dirty="0"/>
              <a:t>The purpose of competency model</a:t>
            </a:r>
          </a:p>
          <a:p>
            <a:pPr marL="0" indent="0">
              <a:buNone/>
            </a:pPr>
            <a:endParaRPr lang="en-MY" sz="2400" dirty="0"/>
          </a:p>
          <a:p>
            <a:pPr marL="0" indent="0">
              <a:buNone/>
            </a:pPr>
            <a:r>
              <a:rPr lang="en-MY" sz="2400" dirty="0"/>
              <a:t>A competency model refers to a collection of competencies that are needed for effective job performance. </a:t>
            </a:r>
          </a:p>
          <a:p>
            <a:pPr marL="514350" indent="-514350">
              <a:buFont typeface="+mj-lt"/>
              <a:buAutoNum type="arabicPeriod"/>
            </a:pPr>
            <a:r>
              <a:rPr lang="en-MY" sz="2400" dirty="0"/>
              <a:t>It communicates what is expected of staff, how they should do their job. </a:t>
            </a:r>
          </a:p>
          <a:p>
            <a:pPr marL="514350" indent="-514350">
              <a:buFont typeface="+mj-lt"/>
              <a:buAutoNum type="arabicPeriod"/>
            </a:pPr>
            <a:r>
              <a:rPr lang="en-MY" sz="2400" dirty="0"/>
              <a:t>It is used as a benchmark to ensure people have the skills they need for success</a:t>
            </a:r>
          </a:p>
        </p:txBody>
      </p:sp>
    </p:spTree>
    <p:extLst>
      <p:ext uri="{BB962C8B-B14F-4D97-AF65-F5344CB8AC3E}">
        <p14:creationId xmlns:p14="http://schemas.microsoft.com/office/powerpoint/2010/main" xmlns="" val="3600153893"/>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E065B1-6A6F-4514-A699-15FD6DC65D25}"/>
              </a:ext>
            </a:extLst>
          </p:cNvPr>
          <p:cNvSpPr>
            <a:spLocks noGrp="1"/>
          </p:cNvSpPr>
          <p:nvPr>
            <p:ph type="title"/>
          </p:nvPr>
        </p:nvSpPr>
        <p:spPr>
          <a:xfrm>
            <a:off x="827584" y="260648"/>
            <a:ext cx="7200900" cy="737519"/>
          </a:xfrm>
        </p:spPr>
        <p:txBody>
          <a:bodyPr/>
          <a:lstStyle/>
          <a:p>
            <a:r>
              <a:rPr lang="en-MY" dirty="0"/>
              <a:t>Structure of Competency Model</a:t>
            </a:r>
          </a:p>
        </p:txBody>
      </p:sp>
      <p:sp>
        <p:nvSpPr>
          <p:cNvPr id="3" name="Content Placeholder 2">
            <a:extLst>
              <a:ext uri="{FF2B5EF4-FFF2-40B4-BE49-F238E27FC236}">
                <a16:creationId xmlns:a16="http://schemas.microsoft.com/office/drawing/2014/main" xmlns="" id="{05C1DAF7-6AA6-49CA-9621-C698438BB140}"/>
              </a:ext>
            </a:extLst>
          </p:cNvPr>
          <p:cNvSpPr>
            <a:spLocks noGrp="1"/>
          </p:cNvSpPr>
          <p:nvPr>
            <p:ph idx="1"/>
          </p:nvPr>
        </p:nvSpPr>
        <p:spPr>
          <a:xfrm>
            <a:off x="611560" y="1124744"/>
            <a:ext cx="7776864" cy="4752528"/>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xmlns="" val="374008405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a:xfrm>
            <a:off x="1295400" y="304800"/>
            <a:ext cx="7200900" cy="503239"/>
          </a:xfrm>
        </p:spPr>
        <p:txBody>
          <a:bodyPr>
            <a:normAutofit fontScale="90000"/>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p:txBody>
          <a:bodyPr>
            <a:noAutofit/>
          </a:bodyPr>
          <a:lstStyle/>
          <a:p>
            <a:r>
              <a:rPr lang="en-MY" sz="2400" dirty="0"/>
              <a:t>HR competencies include knowledge, ability, and values, which defines what is expected from those who work in HR and forms the basis for assessment and improvement in the quality of HR professionals. </a:t>
            </a:r>
          </a:p>
          <a:p>
            <a:r>
              <a:rPr lang="en-MY" sz="24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a:xfrm>
            <a:off x="1214414" y="214290"/>
            <a:ext cx="7200900" cy="713757"/>
          </a:xfrm>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2214546" y="1285860"/>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a:xfrm>
            <a:off x="1071538" y="285728"/>
            <a:ext cx="7200900" cy="646131"/>
          </a:xfrm>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428728" y="1357298"/>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805707469"/>
              </p:ext>
            </p:extLst>
          </p:nvPr>
        </p:nvGraphicFramePr>
        <p:xfrm>
          <a:off x="928662" y="71435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5965488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44A0-B28E-4D52-B1E3-0C0731ED919A}"/>
              </a:ext>
            </a:extLst>
          </p:cNvPr>
          <p:cNvSpPr>
            <a:spLocks noGrp="1"/>
          </p:cNvSpPr>
          <p:nvPr>
            <p:ph type="title"/>
          </p:nvPr>
        </p:nvSpPr>
        <p:spPr/>
        <p:txBody>
          <a:bodyPr>
            <a:normAutofit/>
          </a:bodyPr>
          <a:lstStyle/>
          <a:p>
            <a:r>
              <a:rPr lang="en-MY" sz="2800" dirty="0"/>
              <a:t>Global Learning and Development Approaches</a:t>
            </a:r>
          </a:p>
        </p:txBody>
      </p:sp>
      <p:sp>
        <p:nvSpPr>
          <p:cNvPr id="3" name="Content Placeholder 2">
            <a:extLst>
              <a:ext uri="{FF2B5EF4-FFF2-40B4-BE49-F238E27FC236}">
                <a16:creationId xmlns:a16="http://schemas.microsoft.com/office/drawing/2014/main" xmlns="" id="{15D9DA45-1E3D-49B1-81AE-DEF3A81AB232}"/>
              </a:ext>
            </a:extLst>
          </p:cNvPr>
          <p:cNvSpPr>
            <a:spLocks noGrp="1"/>
          </p:cNvSpPr>
          <p:nvPr>
            <p:ph idx="1"/>
          </p:nvPr>
        </p:nvSpPr>
        <p:spPr/>
        <p:txBody>
          <a:bodyPr>
            <a:normAutofit/>
          </a:bodyPr>
          <a:lstStyle/>
          <a:p>
            <a:pPr marL="514350" indent="-514350">
              <a:buFont typeface="+mj-lt"/>
              <a:buAutoNum type="arabicPeriod"/>
            </a:pPr>
            <a:r>
              <a:rPr lang="en-MY" sz="2400" dirty="0"/>
              <a:t>All Standardized :</a:t>
            </a:r>
          </a:p>
          <a:p>
            <a:pPr marL="0" indent="0">
              <a:buNone/>
            </a:pPr>
            <a:r>
              <a:rPr lang="en-MY" sz="2400" dirty="0"/>
              <a:t>The course delivery and design will follow one standard method – online learning and all courses will utilize one language and will all have the same content.</a:t>
            </a:r>
          </a:p>
          <a:p>
            <a:pPr marL="0" indent="0">
              <a:buNone/>
            </a:pPr>
            <a:r>
              <a:rPr lang="en-MY" sz="2400"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xmlns="" val="1257165012"/>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802B10-75CB-43F5-988B-076B5E9D2F22}"/>
              </a:ext>
            </a:extLst>
          </p:cNvPr>
          <p:cNvSpPr>
            <a:spLocks noGrp="1"/>
          </p:cNvSpPr>
          <p:nvPr>
            <p:ph type="title"/>
          </p:nvPr>
        </p:nvSpPr>
        <p:spPr>
          <a:xfrm>
            <a:off x="899592" y="332656"/>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501641C0-57D6-492E-99BC-80C3CDA2DFDE}"/>
              </a:ext>
            </a:extLst>
          </p:cNvPr>
          <p:cNvSpPr>
            <a:spLocks noGrp="1"/>
          </p:cNvSpPr>
          <p:nvPr>
            <p:ph idx="1"/>
          </p:nvPr>
        </p:nvSpPr>
        <p:spPr>
          <a:xfrm>
            <a:off x="899592" y="1844824"/>
            <a:ext cx="7200900" cy="3809999"/>
          </a:xfrm>
        </p:spPr>
        <p:txBody>
          <a:bodyPr>
            <a:normAutofit lnSpcReduction="10000"/>
          </a:bodyPr>
          <a:lstStyle/>
          <a:p>
            <a:pPr marL="514350" indent="-514350">
              <a:buFont typeface="+mj-lt"/>
              <a:buAutoNum type="arabicPeriod" startAt="2"/>
            </a:pPr>
            <a:r>
              <a:rPr lang="en-MY" sz="2400" dirty="0"/>
              <a:t>Standardized Approach for each topic :</a:t>
            </a:r>
          </a:p>
          <a:p>
            <a:pPr marL="0" indent="0">
              <a:buNone/>
            </a:pPr>
            <a:r>
              <a:rPr lang="en-MY" sz="2400"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xmlns="" val="339708805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D9C2A-EE80-446F-8008-610D1A20D327}"/>
              </a:ext>
            </a:extLst>
          </p:cNvPr>
          <p:cNvSpPr>
            <a:spLocks noGrp="1"/>
          </p:cNvSpPr>
          <p:nvPr>
            <p:ph type="title"/>
          </p:nvPr>
        </p:nvSpPr>
        <p:spPr>
          <a:xfrm>
            <a:off x="971600" y="188640"/>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1D225EB2-1964-4ACA-98CE-6B20E5A94DC2}"/>
              </a:ext>
            </a:extLst>
          </p:cNvPr>
          <p:cNvSpPr>
            <a:spLocks noGrp="1"/>
          </p:cNvSpPr>
          <p:nvPr>
            <p:ph idx="1"/>
          </p:nvPr>
        </p:nvSpPr>
        <p:spPr>
          <a:xfrm>
            <a:off x="899592" y="1628800"/>
            <a:ext cx="7416824" cy="4248472"/>
          </a:xfrm>
        </p:spPr>
        <p:txBody>
          <a:bodyPr>
            <a:normAutofit fontScale="92500" lnSpcReduction="10000"/>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xmlns="" val="4149886342"/>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178921-F11A-4249-A87A-7D630C394456}"/>
              </a:ext>
            </a:extLst>
          </p:cNvPr>
          <p:cNvSpPr>
            <a:spLocks noGrp="1"/>
          </p:cNvSpPr>
          <p:nvPr>
            <p:ph type="title"/>
          </p:nvPr>
        </p:nvSpPr>
        <p:spPr>
          <a:xfrm>
            <a:off x="971600" y="260648"/>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ECF5097B-2644-421F-A184-1A83E6248B87}"/>
              </a:ext>
            </a:extLst>
          </p:cNvPr>
          <p:cNvSpPr>
            <a:spLocks noGrp="1"/>
          </p:cNvSpPr>
          <p:nvPr>
            <p:ph idx="1"/>
          </p:nvPr>
        </p:nvSpPr>
        <p:spPr>
          <a:xfrm>
            <a:off x="899592" y="1556792"/>
            <a:ext cx="7560840" cy="4392488"/>
          </a:xfrm>
        </p:spPr>
        <p:txBody>
          <a:bodyPr>
            <a:normAutofit/>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xmlns="" val="502202244"/>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xmlns="" id="{FB6F4DC5-FEAB-4F97-952D-07F4486B5EC2}"/>
              </a:ext>
            </a:extLst>
          </p:cNvPr>
          <p:cNvSpPr>
            <a:spLocks noGrp="1"/>
          </p:cNvSpPr>
          <p:nvPr>
            <p:ph idx="1"/>
          </p:nvPr>
        </p:nvSpPr>
        <p:spPr/>
        <p:txBody>
          <a:bodyPr>
            <a:normAutofit/>
          </a:bodyPr>
          <a:lstStyle/>
          <a:p>
            <a:pPr marL="0" indent="0">
              <a:buNone/>
            </a:pPr>
            <a:r>
              <a:rPr lang="en-MY" sz="2400"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xmlns="" val="2248672757"/>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6969960"/>
              </p:ext>
            </p:extLst>
          </p:nvPr>
        </p:nvGraphicFramePr>
        <p:xfrm>
          <a:off x="683568" y="105273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28662328"/>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8F1D7B-B611-4F44-8C47-4176D5949009}"/>
              </a:ext>
            </a:extLst>
          </p:cNvPr>
          <p:cNvSpPr>
            <a:spLocks noGrp="1"/>
          </p:cNvSpPr>
          <p:nvPr>
            <p:ph type="title"/>
          </p:nvPr>
        </p:nvSpPr>
        <p:spPr>
          <a:xfrm>
            <a:off x="899592" y="260648"/>
            <a:ext cx="7200900" cy="737519"/>
          </a:xfrm>
        </p:spPr>
        <p:txBody>
          <a:bodyPr/>
          <a:lstStyle/>
          <a:p>
            <a:r>
              <a:rPr lang="en-MY" dirty="0"/>
              <a:t>Assessment tools</a:t>
            </a:r>
          </a:p>
        </p:txBody>
      </p:sp>
      <p:sp>
        <p:nvSpPr>
          <p:cNvPr id="3" name="Content Placeholder 2">
            <a:extLst>
              <a:ext uri="{FF2B5EF4-FFF2-40B4-BE49-F238E27FC236}">
                <a16:creationId xmlns:a16="http://schemas.microsoft.com/office/drawing/2014/main" xmlns="" id="{49DA4927-7900-44B7-9370-32142C04607C}"/>
              </a:ext>
            </a:extLst>
          </p:cNvPr>
          <p:cNvSpPr>
            <a:spLocks noGrp="1"/>
          </p:cNvSpPr>
          <p:nvPr>
            <p:ph idx="1"/>
          </p:nvPr>
        </p:nvSpPr>
        <p:spPr/>
        <p:txBody>
          <a:bodyPr>
            <a:normAutofit/>
          </a:bodyPr>
          <a:lstStyle/>
          <a:p>
            <a:r>
              <a:rPr lang="en-MY" sz="2400" dirty="0"/>
              <a:t>Assessment Center (AC)</a:t>
            </a:r>
          </a:p>
          <a:p>
            <a:r>
              <a:rPr lang="en-MY" sz="2400" dirty="0"/>
              <a:t>Job simulations / Work simulations</a:t>
            </a:r>
          </a:p>
          <a:p>
            <a:r>
              <a:rPr lang="en-MY" sz="2400" dirty="0"/>
              <a:t>Cognitive ability and problem-solving testing</a:t>
            </a:r>
          </a:p>
          <a:p>
            <a:r>
              <a:rPr lang="en-MY" sz="2400" dirty="0"/>
              <a:t>Personality testing</a:t>
            </a:r>
          </a:p>
          <a:p>
            <a:r>
              <a:rPr lang="en-MY" sz="2400" dirty="0"/>
              <a:t>Interviewing</a:t>
            </a:r>
          </a:p>
        </p:txBody>
      </p:sp>
    </p:spTree>
    <p:extLst>
      <p:ext uri="{BB962C8B-B14F-4D97-AF65-F5344CB8AC3E}">
        <p14:creationId xmlns:p14="http://schemas.microsoft.com/office/powerpoint/2010/main" xmlns="" val="2692589221"/>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A2FD-A604-42E8-BE93-2F4E91C7DBBE}"/>
              </a:ext>
            </a:extLst>
          </p:cNvPr>
          <p:cNvSpPr>
            <a:spLocks noGrp="1"/>
          </p:cNvSpPr>
          <p:nvPr>
            <p:ph type="title"/>
          </p:nvPr>
        </p:nvSpPr>
        <p:spPr>
          <a:xfrm>
            <a:off x="899592" y="332656"/>
            <a:ext cx="7200900" cy="737519"/>
          </a:xfrm>
        </p:spPr>
        <p:txBody>
          <a:bodyPr>
            <a:normAutofit/>
          </a:bodyPr>
          <a:lstStyle/>
          <a:p>
            <a:r>
              <a:rPr lang="en-MY" dirty="0"/>
              <a:t>Assessment Center</a:t>
            </a:r>
            <a:endParaRPr lang="en-MY" sz="2000" dirty="0"/>
          </a:p>
        </p:txBody>
      </p:sp>
      <p:sp>
        <p:nvSpPr>
          <p:cNvPr id="3" name="Content Placeholder 2">
            <a:extLst>
              <a:ext uri="{FF2B5EF4-FFF2-40B4-BE49-F238E27FC236}">
                <a16:creationId xmlns:a16="http://schemas.microsoft.com/office/drawing/2014/main" xmlns="" id="{9AD30406-82E1-4CC0-901B-F948DAAAC9B6}"/>
              </a:ext>
            </a:extLst>
          </p:cNvPr>
          <p:cNvSpPr>
            <a:spLocks noGrp="1"/>
          </p:cNvSpPr>
          <p:nvPr>
            <p:ph idx="1"/>
          </p:nvPr>
        </p:nvSpPr>
        <p:spPr/>
        <p:txBody>
          <a:bodyPr>
            <a:normAutofit lnSpcReduction="10000"/>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xmlns="" val="3703146279"/>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1B0F57-FE8C-49DD-A964-8FA7F4EB3E95}"/>
              </a:ext>
            </a:extLst>
          </p:cNvPr>
          <p:cNvSpPr>
            <a:spLocks noGrp="1"/>
          </p:cNvSpPr>
          <p:nvPr>
            <p:ph type="title"/>
          </p:nvPr>
        </p:nvSpPr>
        <p:spPr>
          <a:xfrm>
            <a:off x="971600" y="332656"/>
            <a:ext cx="7200900" cy="665511"/>
          </a:xfrm>
        </p:spPr>
        <p:txBody>
          <a:bodyPr/>
          <a:lstStyle/>
          <a:p>
            <a:r>
              <a:rPr lang="en-MY" dirty="0"/>
              <a:t>Interviewing</a:t>
            </a:r>
          </a:p>
        </p:txBody>
      </p:sp>
      <p:sp>
        <p:nvSpPr>
          <p:cNvPr id="3" name="Content Placeholder 2">
            <a:extLst>
              <a:ext uri="{FF2B5EF4-FFF2-40B4-BE49-F238E27FC236}">
                <a16:creationId xmlns:a16="http://schemas.microsoft.com/office/drawing/2014/main" xmlns="" id="{FDE2CACF-65A4-4EF2-BAED-60CE804D5EF9}"/>
              </a:ext>
            </a:extLst>
          </p:cNvPr>
          <p:cNvSpPr>
            <a:spLocks noGrp="1"/>
          </p:cNvSpPr>
          <p:nvPr>
            <p:ph idx="1"/>
          </p:nvPr>
        </p:nvSpPr>
        <p:spPr>
          <a:xfrm>
            <a:off x="899592" y="1268760"/>
            <a:ext cx="7200900" cy="3809999"/>
          </a:xfrm>
        </p:spPr>
        <p:txBody>
          <a:bodyPr>
            <a:normAutofit/>
          </a:bodyPr>
          <a:lstStyle/>
          <a:p>
            <a:r>
              <a:rPr lang="en-MY" sz="2400"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xmlns="" val="328906539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xmlns="" id="{CCDE7277-2643-4424-B6A6-63209573BED0}"/>
              </a:ext>
            </a:extLst>
          </p:cNvPr>
          <p:cNvSpPr>
            <a:spLocks noGrp="1"/>
          </p:cNvSpPr>
          <p:nvPr>
            <p:ph idx="1"/>
          </p:nvPr>
        </p:nvSpPr>
        <p:spPr/>
        <p:txBody>
          <a:bodyPr>
            <a:normAutofit/>
          </a:bodyPr>
          <a:lstStyle/>
          <a:p>
            <a:r>
              <a:rPr lang="en-MY" sz="2400"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xmlns="" val="2545241129"/>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02904222"/>
              </p:ext>
            </p:extLst>
          </p:nvPr>
        </p:nvGraphicFramePr>
        <p:xfrm>
          <a:off x="827584" y="764704"/>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065504370"/>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xmlns=""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xmlns="" val="3604583829"/>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D8573C-1A99-4DC8-A6A0-87F8FF8DC9BE}"/>
              </a:ext>
            </a:extLst>
          </p:cNvPr>
          <p:cNvSpPr>
            <a:spLocks noGrp="1"/>
          </p:cNvSpPr>
          <p:nvPr>
            <p:ph type="title"/>
          </p:nvPr>
        </p:nvSpPr>
        <p:spPr>
          <a:xfrm>
            <a:off x="899592" y="260648"/>
            <a:ext cx="7200900" cy="737519"/>
          </a:xfrm>
        </p:spPr>
        <p:txBody>
          <a:bodyPr/>
          <a:lstStyle/>
          <a:p>
            <a:r>
              <a:rPr lang="en-MY" dirty="0"/>
              <a:t>Global Leadership Development</a:t>
            </a:r>
          </a:p>
        </p:txBody>
      </p:sp>
      <p:sp>
        <p:nvSpPr>
          <p:cNvPr id="3" name="Content Placeholder 2">
            <a:extLst>
              <a:ext uri="{FF2B5EF4-FFF2-40B4-BE49-F238E27FC236}">
                <a16:creationId xmlns:a16="http://schemas.microsoft.com/office/drawing/2014/main" xmlns="" id="{FF39AA29-290B-4BFB-9FCE-AAE9DA425793}"/>
              </a:ext>
            </a:extLst>
          </p:cNvPr>
          <p:cNvSpPr>
            <a:spLocks noGrp="1"/>
          </p:cNvSpPr>
          <p:nvPr>
            <p:ph idx="1"/>
          </p:nvPr>
        </p:nvSpPr>
        <p:spPr>
          <a:xfrm>
            <a:off x="683568" y="1196752"/>
            <a:ext cx="7920880" cy="5023395"/>
          </a:xfrm>
        </p:spPr>
        <p:txBody>
          <a:bodyPr>
            <a:normAutofit lnSpcReduction="10000"/>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xmlns="" val="1414033368"/>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32C01F-A853-4759-B47D-1850A3AE6CDF}"/>
              </a:ext>
            </a:extLst>
          </p:cNvPr>
          <p:cNvSpPr>
            <a:spLocks noGrp="1"/>
          </p:cNvSpPr>
          <p:nvPr>
            <p:ph type="title"/>
          </p:nvPr>
        </p:nvSpPr>
        <p:spPr>
          <a:xfrm>
            <a:off x="971600" y="332656"/>
            <a:ext cx="7200900" cy="809527"/>
          </a:xfrm>
        </p:spPr>
        <p:txBody>
          <a:bodyPr/>
          <a:lstStyle/>
          <a:p>
            <a:r>
              <a:rPr lang="en-MY" dirty="0"/>
              <a:t>Global Leadership Competencies</a:t>
            </a:r>
          </a:p>
        </p:txBody>
      </p:sp>
      <p:pic>
        <p:nvPicPr>
          <p:cNvPr id="5" name="Picture 4">
            <a:extLst>
              <a:ext uri="{FF2B5EF4-FFF2-40B4-BE49-F238E27FC236}">
                <a16:creationId xmlns:a16="http://schemas.microsoft.com/office/drawing/2014/main" xmlns="" id="{8FF28FEC-796C-47EB-A84D-AD51CF2F3EB0}"/>
              </a:ext>
            </a:extLst>
          </p:cNvPr>
          <p:cNvPicPr>
            <a:picLocks noChangeAspect="1"/>
          </p:cNvPicPr>
          <p:nvPr/>
        </p:nvPicPr>
        <p:blipFill>
          <a:blip r:embed="rId2" cstate="print"/>
          <a:stretch>
            <a:fillRect/>
          </a:stretch>
        </p:blipFill>
        <p:spPr>
          <a:xfrm>
            <a:off x="611560" y="1268760"/>
            <a:ext cx="8067675" cy="4752975"/>
          </a:xfrm>
          <a:prstGeom prst="rect">
            <a:avLst/>
          </a:prstGeom>
        </p:spPr>
      </p:pic>
    </p:spTree>
    <p:extLst>
      <p:ext uri="{BB962C8B-B14F-4D97-AF65-F5344CB8AC3E}">
        <p14:creationId xmlns:p14="http://schemas.microsoft.com/office/powerpoint/2010/main" xmlns="" val="3085138124"/>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0D15D0-11D9-4E89-8C39-CFCB4365C5F9}"/>
              </a:ext>
            </a:extLst>
          </p:cNvPr>
          <p:cNvSpPr>
            <a:spLocks noGrp="1"/>
          </p:cNvSpPr>
          <p:nvPr>
            <p:ph type="title"/>
          </p:nvPr>
        </p:nvSpPr>
        <p:spPr>
          <a:xfrm>
            <a:off x="899592" y="332656"/>
            <a:ext cx="7200900" cy="809527"/>
          </a:xfrm>
        </p:spPr>
        <p:txBody>
          <a:bodyPr/>
          <a:lstStyle/>
          <a:p>
            <a:r>
              <a:rPr lang="en-MY" dirty="0"/>
              <a:t>Talent Management Wheel</a:t>
            </a:r>
          </a:p>
        </p:txBody>
      </p:sp>
      <p:pic>
        <p:nvPicPr>
          <p:cNvPr id="5" name="Picture 4">
            <a:extLst>
              <a:ext uri="{FF2B5EF4-FFF2-40B4-BE49-F238E27FC236}">
                <a16:creationId xmlns:a16="http://schemas.microsoft.com/office/drawing/2014/main" xmlns="" id="{1C79C10E-3CDA-4E92-BCE9-2E3D985ACEE1}"/>
              </a:ext>
            </a:extLst>
          </p:cNvPr>
          <p:cNvPicPr>
            <a:picLocks noChangeAspect="1"/>
          </p:cNvPicPr>
          <p:nvPr/>
        </p:nvPicPr>
        <p:blipFill>
          <a:blip r:embed="rId2" cstate="print"/>
          <a:stretch>
            <a:fillRect/>
          </a:stretch>
        </p:blipFill>
        <p:spPr>
          <a:xfrm>
            <a:off x="1403648" y="1340768"/>
            <a:ext cx="5276850" cy="4476750"/>
          </a:xfrm>
          <a:prstGeom prst="rect">
            <a:avLst/>
          </a:prstGeom>
        </p:spPr>
      </p:pic>
    </p:spTree>
    <p:extLst>
      <p:ext uri="{BB962C8B-B14F-4D97-AF65-F5344CB8AC3E}">
        <p14:creationId xmlns:p14="http://schemas.microsoft.com/office/powerpoint/2010/main" xmlns="" val="550579365"/>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82AA8D-BBE7-4EB7-A416-BF0855B04427}"/>
              </a:ext>
            </a:extLst>
          </p:cNvPr>
          <p:cNvSpPr>
            <a:spLocks noGrp="1"/>
          </p:cNvSpPr>
          <p:nvPr>
            <p:ph type="title"/>
          </p:nvPr>
        </p:nvSpPr>
        <p:spPr>
          <a:xfrm>
            <a:off x="971600" y="332656"/>
            <a:ext cx="7200900" cy="1142385"/>
          </a:xfrm>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xmlns="" id="{701A2295-FC84-49AD-8443-007390934676}"/>
              </a:ext>
            </a:extLst>
          </p:cNvPr>
          <p:cNvSpPr>
            <a:spLocks noGrp="1"/>
          </p:cNvSpPr>
          <p:nvPr>
            <p:ph idx="1"/>
          </p:nvPr>
        </p:nvSpPr>
        <p:spPr>
          <a:xfrm>
            <a:off x="914400" y="1960240"/>
            <a:ext cx="6753944" cy="3917032"/>
          </a:xfrm>
        </p:spPr>
        <p:txBody>
          <a:bodyPr>
            <a:normAutofit/>
          </a:bodyPr>
          <a:lstStyle/>
          <a:p>
            <a:pPr marL="514350" indent="-514350">
              <a:buFont typeface="+mj-lt"/>
              <a:buAutoNum type="arabicPeriod"/>
            </a:pPr>
            <a:r>
              <a:rPr lang="en-MY" sz="2400" dirty="0"/>
              <a:t>Alignment With Strategy</a:t>
            </a:r>
          </a:p>
          <a:p>
            <a:pPr marL="514350" indent="-514350">
              <a:buFont typeface="+mj-lt"/>
              <a:buAutoNum type="arabicPeriod"/>
            </a:pPr>
            <a:r>
              <a:rPr lang="en-MY" sz="2400" dirty="0"/>
              <a:t>Internal Consistency</a:t>
            </a:r>
          </a:p>
          <a:p>
            <a:pPr marL="514350" indent="-514350">
              <a:buFont typeface="+mj-lt"/>
              <a:buAutoNum type="arabicPeriod"/>
            </a:pPr>
            <a:r>
              <a:rPr lang="en-MY" sz="2400" dirty="0"/>
              <a:t>Cultural Embeddedness</a:t>
            </a:r>
          </a:p>
          <a:p>
            <a:pPr marL="514350" indent="-514350">
              <a:buFont typeface="+mj-lt"/>
              <a:buAutoNum type="arabicPeriod"/>
            </a:pPr>
            <a:r>
              <a:rPr lang="en-MY" sz="2400" dirty="0"/>
              <a:t>Management Involvement</a:t>
            </a:r>
          </a:p>
          <a:p>
            <a:pPr marL="514350" indent="-514350">
              <a:buFont typeface="+mj-lt"/>
              <a:buAutoNum type="arabicPeriod"/>
            </a:pPr>
            <a:r>
              <a:rPr lang="en-MY" sz="2400" dirty="0"/>
              <a:t>Balance of Global and Local Needs</a:t>
            </a:r>
          </a:p>
          <a:p>
            <a:pPr marL="514350" indent="-514350">
              <a:buFont typeface="+mj-lt"/>
              <a:buAutoNum type="arabicPeriod"/>
            </a:pPr>
            <a:r>
              <a:rPr lang="en-MY" sz="2400" dirty="0"/>
              <a:t>Employer Branding Through Differentiation</a:t>
            </a:r>
          </a:p>
        </p:txBody>
      </p:sp>
    </p:spTree>
    <p:extLst>
      <p:ext uri="{BB962C8B-B14F-4D97-AF65-F5344CB8AC3E}">
        <p14:creationId xmlns:p14="http://schemas.microsoft.com/office/powerpoint/2010/main" xmlns="" val="2922526808"/>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361707090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2857</TotalTime>
  <Words>5423</Words>
  <Application>Microsoft Office PowerPoint</Application>
  <PresentationFormat>On-screen Show (4:3)</PresentationFormat>
  <Paragraphs>411</Paragraphs>
  <Slides>108</Slides>
  <Notes>6</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Diamond Grid 16x9</vt:lpstr>
      <vt:lpstr>GLOBAL TALENT MANAGEMENT -II</vt:lpstr>
      <vt:lpstr>Slide 2</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Slide 13</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Question # 3</vt:lpstr>
      <vt:lpstr>Answer # 3</vt:lpstr>
      <vt:lpstr>5. Performance Development</vt:lpstr>
      <vt:lpstr>Performance Improvement Plans and Individual Development Plans</vt:lpstr>
      <vt:lpstr>Question # 1</vt:lpstr>
      <vt:lpstr>Answer # 1</vt:lpstr>
      <vt:lpstr>Slide 62</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Question # 2</vt:lpstr>
      <vt:lpstr>Answer # 2</vt:lpstr>
      <vt:lpstr>Slide 71</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HR Competencies</vt:lpstr>
      <vt:lpstr>2012 HR competency model</vt:lpstr>
      <vt:lpstr>HR Competencies</vt:lpstr>
      <vt:lpstr>Organisation Enablers</vt:lpstr>
      <vt:lpstr>Core Competencies</vt:lpstr>
      <vt:lpstr>Delivery Enablers</vt:lpstr>
      <vt:lpstr>Slide 91</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Slide 97</vt:lpstr>
      <vt:lpstr>Assessment tools</vt:lpstr>
      <vt:lpstr>Assessment Center</vt:lpstr>
      <vt:lpstr>Interviewing</vt:lpstr>
      <vt:lpstr>Interviewing</vt:lpstr>
      <vt:lpstr>Slide 102</vt:lpstr>
      <vt:lpstr>Talent Assessment in Global Context</vt:lpstr>
      <vt:lpstr>Global Leadership Development</vt:lpstr>
      <vt:lpstr>Global Leadership Competencies</vt:lpstr>
      <vt:lpstr>Talent Management Wheel</vt:lpstr>
      <vt:lpstr>Six Principles of Effective Global Talent Management</vt:lpstr>
      <vt:lpstr>Slide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95</cp:revision>
  <cp:lastPrinted>1601-01-01T00:00:00Z</cp:lastPrinted>
  <dcterms:created xsi:type="dcterms:W3CDTF">2020-07-09T15:12:46Z</dcterms:created>
  <dcterms:modified xsi:type="dcterms:W3CDTF">2023-03-25T11:08:22Z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