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slides/slide89.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notesSlides/notesSlide6.xml" ContentType="application/vnd.openxmlformats-officedocument.presentationml.notesSlide+xml"/>
  <Override PartName="/ppt/diagrams/drawing6.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diagrams/colors6.xml" ContentType="application/vnd.openxmlformats-officedocument.drawingml.diagramColors+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diagrams/quickStyle1.xml" ContentType="application/vnd.openxmlformats-officedocument.drawingml.diagramStyle+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99"/>
  </p:notesMasterIdLst>
  <p:handoutMasterIdLst>
    <p:handoutMasterId r:id="rId100"/>
  </p:handoutMasterIdLst>
  <p:sldIdLst>
    <p:sldId id="256" r:id="rId2"/>
    <p:sldId id="266" r:id="rId3"/>
    <p:sldId id="273" r:id="rId4"/>
    <p:sldId id="430" r:id="rId5"/>
    <p:sldId id="431" r:id="rId6"/>
    <p:sldId id="323" r:id="rId7"/>
    <p:sldId id="284" r:id="rId8"/>
    <p:sldId id="285" r:id="rId9"/>
    <p:sldId id="286" r:id="rId10"/>
    <p:sldId id="287" r:id="rId11"/>
    <p:sldId id="288" r:id="rId12"/>
    <p:sldId id="289" r:id="rId13"/>
    <p:sldId id="291" r:id="rId14"/>
    <p:sldId id="292" r:id="rId15"/>
    <p:sldId id="293" r:id="rId16"/>
    <p:sldId id="294" r:id="rId17"/>
    <p:sldId id="295" r:id="rId18"/>
    <p:sldId id="296" r:id="rId19"/>
    <p:sldId id="297" r:id="rId20"/>
    <p:sldId id="298" r:id="rId21"/>
    <p:sldId id="299" r:id="rId22"/>
    <p:sldId id="300" r:id="rId23"/>
    <p:sldId id="442" r:id="rId24"/>
    <p:sldId id="443" r:id="rId25"/>
    <p:sldId id="444" r:id="rId26"/>
    <p:sldId id="445" r:id="rId27"/>
    <p:sldId id="446" r:id="rId28"/>
    <p:sldId id="447" r:id="rId29"/>
    <p:sldId id="448" r:id="rId30"/>
    <p:sldId id="449" r:id="rId31"/>
    <p:sldId id="450" r:id="rId32"/>
    <p:sldId id="451" r:id="rId33"/>
    <p:sldId id="452" r:id="rId34"/>
    <p:sldId id="453" r:id="rId35"/>
    <p:sldId id="454" r:id="rId36"/>
    <p:sldId id="455" r:id="rId37"/>
    <p:sldId id="456" r:id="rId38"/>
    <p:sldId id="457" r:id="rId39"/>
    <p:sldId id="458" r:id="rId40"/>
    <p:sldId id="459" r:id="rId41"/>
    <p:sldId id="460" r:id="rId42"/>
    <p:sldId id="461" r:id="rId43"/>
    <p:sldId id="462" r:id="rId44"/>
    <p:sldId id="463" r:id="rId45"/>
    <p:sldId id="464" r:id="rId46"/>
    <p:sldId id="465" r:id="rId47"/>
    <p:sldId id="302" r:id="rId48"/>
    <p:sldId id="270" r:id="rId49"/>
    <p:sldId id="438" r:id="rId50"/>
    <p:sldId id="439" r:id="rId51"/>
    <p:sldId id="274" r:id="rId52"/>
    <p:sldId id="279" r:id="rId53"/>
    <p:sldId id="303" r:id="rId54"/>
    <p:sldId id="304" r:id="rId55"/>
    <p:sldId id="306" r:id="rId56"/>
    <p:sldId id="307" r:id="rId57"/>
    <p:sldId id="305" r:id="rId58"/>
    <p:sldId id="441" r:id="rId59"/>
    <p:sldId id="440" r:id="rId60"/>
    <p:sldId id="275" r:id="rId61"/>
    <p:sldId id="331" r:id="rId62"/>
    <p:sldId id="280" r:id="rId63"/>
    <p:sldId id="308" r:id="rId64"/>
    <p:sldId id="309" r:id="rId65"/>
    <p:sldId id="310" r:id="rId66"/>
    <p:sldId id="311" r:id="rId67"/>
    <p:sldId id="312" r:id="rId68"/>
    <p:sldId id="313" r:id="rId69"/>
    <p:sldId id="314" r:id="rId70"/>
    <p:sldId id="315" r:id="rId71"/>
    <p:sldId id="316" r:id="rId72"/>
    <p:sldId id="317" r:id="rId73"/>
    <p:sldId id="318" r:id="rId74"/>
    <p:sldId id="432" r:id="rId75"/>
    <p:sldId id="433" r:id="rId76"/>
    <p:sldId id="434" r:id="rId77"/>
    <p:sldId id="435" r:id="rId78"/>
    <p:sldId id="436" r:id="rId79"/>
    <p:sldId id="437" r:id="rId80"/>
    <p:sldId id="276" r:id="rId81"/>
    <p:sldId id="319" r:id="rId82"/>
    <p:sldId id="320" r:id="rId83"/>
    <p:sldId id="321" r:id="rId84"/>
    <p:sldId id="281" r:id="rId85"/>
    <p:sldId id="322" r:id="rId86"/>
    <p:sldId id="277" r:id="rId87"/>
    <p:sldId id="282" r:id="rId88"/>
    <p:sldId id="324" r:id="rId89"/>
    <p:sldId id="325" r:id="rId90"/>
    <p:sldId id="326" r:id="rId91"/>
    <p:sldId id="278" r:id="rId92"/>
    <p:sldId id="283" r:id="rId93"/>
    <p:sldId id="327" r:id="rId94"/>
    <p:sldId id="328" r:id="rId95"/>
    <p:sldId id="329" r:id="rId96"/>
    <p:sldId id="330" r:id="rId97"/>
    <p:sldId id="272" r:id="rId98"/>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FF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notesMaster" Target="notesMasters/notesMaster1.xml"/><Relationship Id="rId10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dgm:spPr>
        <a:solidFill>
          <a:schemeClr val="accent2"/>
        </a:solidFill>
      </dgm:spPr>
      <dgm:t>
        <a:bodyPr/>
        <a:lstStyle/>
        <a:p>
          <a:r>
            <a:rPr lang="en-MY" dirty="0"/>
            <a:t>Performance Management Cycle</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Global Competency Model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Global Learning and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dgm:spPr>
        <a:solidFill>
          <a:srgbClr val="FFFFFF"/>
        </a:solidFill>
      </dgm:spPr>
      <dgm:t>
        <a:bodyPr/>
        <a:lstStyle/>
        <a:p>
          <a:r>
            <a:rPr lang="en-MY" dirty="0">
              <a:solidFill>
                <a:schemeClr val="tx1"/>
              </a:solidFill>
            </a:rPr>
            <a:t>Global Talent Management Assessment</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dgm:spPr>
        <a:solidFill>
          <a:srgbClr val="FFFFFF"/>
        </a:solidFill>
        <a:ln>
          <a:noFill/>
        </a:ln>
      </dgm:spPr>
      <dgm:t>
        <a:bodyPr/>
        <a:lstStyle/>
        <a:p>
          <a:r>
            <a:rPr lang="en-MY" dirty="0">
              <a:solidFill>
                <a:schemeClr val="tx1"/>
              </a:solidFill>
            </a:rPr>
            <a:t>Global Performance Management Dilemma</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5EE3E1DF-13E4-47C2-839E-4A6E6380AB5B}">
      <dgm:prSet phldrT="[Text]"/>
      <dgm:spPr>
        <a:solidFill>
          <a:srgbClr val="FFFFFF"/>
        </a:solidFill>
      </dgm:spPr>
      <dgm:t>
        <a:bodyPr/>
        <a:lstStyle/>
        <a:p>
          <a:r>
            <a:rPr lang="en-MY">
              <a:solidFill>
                <a:schemeClr val="tx1"/>
              </a:solidFill>
            </a:rPr>
            <a:t>Global </a:t>
          </a:r>
          <a:r>
            <a:rPr lang="en-MY" dirty="0">
              <a:solidFill>
                <a:schemeClr val="tx1"/>
              </a:solidFill>
            </a:rPr>
            <a:t>Talent Management Practice</a:t>
          </a:r>
        </a:p>
      </dgm:t>
    </dgm:pt>
    <dgm:pt modelId="{38F4E143-2C98-40C4-8E8E-547D9312038B}" type="parTrans" cxnId="{7CB02AFC-56AF-4541-B388-43BECCB359E0}">
      <dgm:prSet/>
      <dgm:spPr/>
      <dgm:t>
        <a:bodyPr/>
        <a:lstStyle/>
        <a:p>
          <a:endParaRPr lang="en-MY"/>
        </a:p>
      </dgm:t>
    </dgm:pt>
    <dgm:pt modelId="{0D6B6E96-CC74-4D0A-B99D-838442C8F393}" type="sibTrans" cxnId="{7CB02AFC-56AF-4541-B388-43BECCB359E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6" custLinFactNeighborX="-122" custLinFactNeighborY="12240">
        <dgm:presLayoutVars>
          <dgm:chMax val="0"/>
          <dgm:bulletEnabled val="1"/>
        </dgm:presLayoutVars>
      </dgm:prSet>
      <dgm:spPr/>
      <dgm:t>
        <a:bodyPr/>
        <a:lstStyle/>
        <a:p>
          <a:endParaRPr lang="en-US"/>
        </a:p>
      </dgm:t>
    </dgm:pt>
    <dgm:pt modelId="{C4B1BC72-3044-45E2-AB60-A99A1AD42E42}" type="pres">
      <dgm:prSet presAssocID="{D832E476-D9D6-44FB-B107-655B1C697F3E}" presName="spacer" presStyleCnt="0"/>
      <dgm:spPr/>
    </dgm:pt>
    <dgm:pt modelId="{02733F7B-8381-46B4-A62D-60C94EF49351}" type="pres">
      <dgm:prSet presAssocID="{9FF9C588-5AC7-4213-AC10-D7BF2859CFD7}" presName="parentText" presStyleLbl="node1" presStyleIdx="1" presStyleCnt="6">
        <dgm:presLayoutVars>
          <dgm:chMax val="0"/>
          <dgm:bulletEnabled val="1"/>
        </dgm:presLayoutVars>
      </dgm:prSet>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2" presStyleCnt="6">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Y="50241">
        <dgm:presLayoutVars>
          <dgm:chMax val="0"/>
          <dgm:bulletEnabled val="1"/>
        </dgm:presLayoutVars>
      </dgm:prSet>
      <dgm:spPr/>
      <dgm:t>
        <a:bodyPr/>
        <a:lstStyle/>
        <a:p>
          <a:endParaRPr lang="en-US"/>
        </a:p>
      </dgm:t>
    </dgm:pt>
    <dgm:pt modelId="{E1D6CE79-624A-43AF-8789-0129DE79D455}" type="pres">
      <dgm:prSet presAssocID="{986357B2-7A47-40CD-864A-8B362D60BF95}" presName="spacer" presStyleCnt="0"/>
      <dgm:spPr/>
    </dgm:pt>
    <dgm:pt modelId="{A25F5F28-D5FB-49AF-B664-F0A191DA0189}" type="pres">
      <dgm:prSet presAssocID="{965082A5-4F2C-44B5-84B8-E4A5DBA687F8}" presName="parentText" presStyleLbl="node1" presStyleIdx="4" presStyleCnt="6">
        <dgm:presLayoutVars>
          <dgm:chMax val="0"/>
          <dgm:bulletEnabled val="1"/>
        </dgm:presLayoutVars>
      </dgm:prSet>
      <dgm:spPr/>
      <dgm:t>
        <a:bodyPr/>
        <a:lstStyle/>
        <a:p>
          <a:endParaRPr lang="en-US"/>
        </a:p>
      </dgm:t>
    </dgm:pt>
    <dgm:pt modelId="{A5C4DA08-9035-4C4C-A7F4-1B85FA83755B}" type="pres">
      <dgm:prSet presAssocID="{5CBBB8CB-BA6E-4A6D-92A1-4A074684D6BC}" presName="spacer" presStyleCnt="0"/>
      <dgm:spPr/>
    </dgm:pt>
    <dgm:pt modelId="{81475C2F-3255-4137-9C2A-50DCCF14FB9C}" type="pres">
      <dgm:prSet presAssocID="{5EE3E1DF-13E4-47C2-839E-4A6E6380AB5B}" presName="parentText" presStyleLbl="node1" presStyleIdx="5" presStyleCnt="6">
        <dgm:presLayoutVars>
          <dgm:chMax val="0"/>
          <dgm:bulletEnabled val="1"/>
        </dgm:presLayoutVars>
      </dgm:prSet>
      <dgm:spPr/>
      <dgm:t>
        <a:bodyPr/>
        <a:lstStyle/>
        <a:p>
          <a:endParaRPr lang="en-US"/>
        </a:p>
      </dgm:t>
    </dgm:pt>
  </dgm:ptLst>
  <dgm:cxnLst>
    <dgm:cxn modelId="{80CDBE6D-D24E-4AE0-AA12-8946934880AD}" type="presOf" srcId="{5EE3E1DF-13E4-47C2-839E-4A6E6380AB5B}" destId="{81475C2F-3255-4137-9C2A-50DCCF14FB9C}"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5A991DE6-C4A0-417D-AA60-05F2D3759216}" type="presOf" srcId="{9FF9C588-5AC7-4213-AC10-D7BF2859CFD7}" destId="{02733F7B-8381-46B4-A62D-60C94EF49351}"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D828F8A2-C78E-4422-BCDC-945498A12C2E}" type="presOf" srcId="{86EE1343-CA04-44FA-A535-D9463A5F075B}" destId="{239A56AA-8CA4-45D2-AAA7-F32B26D151DB}"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13F4B61B-524C-4AEC-96B8-694ECF95ABB0}" srcId="{703D4D02-5513-427D-B6E9-B2E187EE0C3A}" destId="{41629ECB-7362-4EF6-BE7B-1CD27DA561DB}" srcOrd="0" destOrd="0" parTransId="{B05FDED8-8369-4F60-8B1E-2C35A7401188}" sibTransId="{D832E476-D9D6-44FB-B107-655B1C697F3E}"/>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7CB02AFC-56AF-4541-B388-43BECCB359E0}" srcId="{703D4D02-5513-427D-B6E9-B2E187EE0C3A}" destId="{5EE3E1DF-13E4-47C2-839E-4A6E6380AB5B}" srcOrd="5" destOrd="0" parTransId="{38F4E143-2C98-40C4-8E8E-547D9312038B}" sibTransId="{0D6B6E96-CC74-4D0A-B99D-838442C8F393}"/>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DCDEC4FB-7F13-4E1A-B665-4D2ED5E0C6BA}" type="presParOf" srcId="{CC8763B3-4621-4666-B669-3C5BA2A30DBE}" destId="{F72A58CF-D3D9-4463-85F1-BA39DE44F5D8}"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37D0AAD4-F098-41DF-83A3-562690AFF06D}" type="presParOf" srcId="{CC8763B3-4621-4666-B669-3C5BA2A30DBE}" destId="{E1D6CE79-624A-43AF-8789-0129DE79D455}"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0985E574-CC93-4C74-A28D-BAEDCD24A3F6}" type="presParOf" srcId="{CC8763B3-4621-4666-B669-3C5BA2A30DBE}" destId="{A5C4DA08-9035-4C4C-A7F4-1B85FA83755B}" srcOrd="9" destOrd="0" presId="urn:microsoft.com/office/officeart/2005/8/layout/vList2"/>
    <dgm:cxn modelId="{1E33D121-B250-4C1B-864D-C0B9BAC05F7F}" type="presParOf" srcId="{CC8763B3-4621-4666-B669-3C5BA2A30DBE}" destId="{81475C2F-3255-4137-9C2A-50DCCF14FB9C}" srcOrd="10"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Global Competency Model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Global Learning and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dgm:spPr>
        <a:solidFill>
          <a:srgbClr val="FFFFFF"/>
        </a:solidFill>
      </dgm:spPr>
      <dgm:t>
        <a:bodyPr/>
        <a:lstStyle/>
        <a:p>
          <a:r>
            <a:rPr lang="en-MY" dirty="0">
              <a:solidFill>
                <a:schemeClr val="tx1"/>
              </a:solidFill>
            </a:rPr>
            <a:t>Global Talent Management Assessment</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r>
            <a:rPr lang="en-MY" sz="2900" kern="1200" dirty="0">
              <a:solidFill>
                <a:schemeClr val="bg1"/>
              </a:solidFill>
            </a:rPr>
            <a:t>Global </a:t>
          </a:r>
          <a:r>
            <a:rPr lang="en-MY" sz="2900" kern="1200" dirty="0">
              <a:solidFill>
                <a:schemeClr val="bg1"/>
              </a:solidFill>
              <a:latin typeface="Arial"/>
              <a:ea typeface="+mn-ea"/>
              <a:cs typeface="+mn-cs"/>
            </a:rPr>
            <a:t>Performance</a:t>
          </a:r>
          <a:r>
            <a:rPr lang="en-MY" sz="2900" kern="1200" dirty="0">
              <a:solidFill>
                <a:schemeClr val="bg1"/>
              </a:solidFill>
            </a:rPr>
            <a:t> Management Dilemma</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5EE3E1DF-13E4-47C2-839E-4A6E6380AB5B}">
      <dgm:prSet phldrT="[Text]"/>
      <dgm:spPr>
        <a:solidFill>
          <a:srgbClr val="FFFFFF"/>
        </a:solidFill>
      </dgm:spPr>
      <dgm:t>
        <a:bodyPr/>
        <a:lstStyle/>
        <a:p>
          <a:r>
            <a:rPr lang="en-MY">
              <a:solidFill>
                <a:schemeClr val="tx1"/>
              </a:solidFill>
            </a:rPr>
            <a:t>Global </a:t>
          </a:r>
          <a:r>
            <a:rPr lang="en-MY" dirty="0">
              <a:solidFill>
                <a:schemeClr val="tx1"/>
              </a:solidFill>
            </a:rPr>
            <a:t>Talent Management Practice</a:t>
          </a:r>
        </a:p>
      </dgm:t>
    </dgm:pt>
    <dgm:pt modelId="{38F4E143-2C98-40C4-8E8E-547D9312038B}" type="parTrans" cxnId="{7CB02AFC-56AF-4541-B388-43BECCB359E0}">
      <dgm:prSet/>
      <dgm:spPr/>
      <dgm:t>
        <a:bodyPr/>
        <a:lstStyle/>
        <a:p>
          <a:endParaRPr lang="en-MY"/>
        </a:p>
      </dgm:t>
    </dgm:pt>
    <dgm:pt modelId="{0D6B6E96-CC74-4D0A-B99D-838442C8F393}" type="sibTrans" cxnId="{7CB02AFC-56AF-4541-B388-43BECCB359E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6" custLinFactNeighborX="-57" custLinFactNeighborY="54438">
        <dgm:presLayoutVars>
          <dgm:chMax val="0"/>
          <dgm:bulletEnabled val="1"/>
        </dgm:presLayoutVars>
      </dgm:prSet>
      <dgm:spPr>
        <a:xfrm>
          <a:off x="0" y="66229"/>
          <a:ext cx="7772400" cy="678600"/>
        </a:xfrm>
        <a:prstGeom prst="roundRect">
          <a:avLst/>
        </a:prstGeom>
      </dgm:spPr>
      <dgm:t>
        <a:bodyPr/>
        <a:lstStyle/>
        <a:p>
          <a:endParaRPr lang="en-US"/>
        </a:p>
      </dgm:t>
    </dgm:pt>
    <dgm:pt modelId="{C4B1BC72-3044-45E2-AB60-A99A1AD42E42}" type="pres">
      <dgm:prSet presAssocID="{D832E476-D9D6-44FB-B107-655B1C697F3E}" presName="spacer" presStyleCnt="0"/>
      <dgm:spPr/>
    </dgm:pt>
    <dgm:pt modelId="{02733F7B-8381-46B4-A62D-60C94EF49351}" type="pres">
      <dgm:prSet presAssocID="{9FF9C588-5AC7-4213-AC10-D7BF2859CFD7}" presName="parentText" presStyleLbl="node1" presStyleIdx="1" presStyleCnt="6">
        <dgm:presLayoutVars>
          <dgm:chMax val="0"/>
          <dgm:bulletEnabled val="1"/>
        </dgm:presLayoutVars>
      </dgm:prSet>
      <dgm:spPr>
        <a:xfrm>
          <a:off x="0" y="782882"/>
          <a:ext cx="7772400" cy="678600"/>
        </a:xfrm>
        <a:prstGeom prst="roundRect">
          <a:avLst/>
        </a:prstGeom>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2" presStyleCnt="6" custLinFactNeighborX="-57" custLinFactNeighborY="39984">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Y="50241">
        <dgm:presLayoutVars>
          <dgm:chMax val="0"/>
          <dgm:bulletEnabled val="1"/>
        </dgm:presLayoutVars>
      </dgm:prSet>
      <dgm:spPr/>
      <dgm:t>
        <a:bodyPr/>
        <a:lstStyle/>
        <a:p>
          <a:endParaRPr lang="en-US"/>
        </a:p>
      </dgm:t>
    </dgm:pt>
    <dgm:pt modelId="{E1D6CE79-624A-43AF-8789-0129DE79D455}" type="pres">
      <dgm:prSet presAssocID="{986357B2-7A47-40CD-864A-8B362D60BF95}" presName="spacer" presStyleCnt="0"/>
      <dgm:spPr/>
    </dgm:pt>
    <dgm:pt modelId="{A25F5F28-D5FB-49AF-B664-F0A191DA0189}" type="pres">
      <dgm:prSet presAssocID="{965082A5-4F2C-44B5-84B8-E4A5DBA687F8}" presName="parentText" presStyleLbl="node1" presStyleIdx="4" presStyleCnt="6">
        <dgm:presLayoutVars>
          <dgm:chMax val="0"/>
          <dgm:bulletEnabled val="1"/>
        </dgm:presLayoutVars>
      </dgm:prSet>
      <dgm:spPr/>
      <dgm:t>
        <a:bodyPr/>
        <a:lstStyle/>
        <a:p>
          <a:endParaRPr lang="en-US"/>
        </a:p>
      </dgm:t>
    </dgm:pt>
    <dgm:pt modelId="{A5C4DA08-9035-4C4C-A7F4-1B85FA83755B}" type="pres">
      <dgm:prSet presAssocID="{5CBBB8CB-BA6E-4A6D-92A1-4A074684D6BC}" presName="spacer" presStyleCnt="0"/>
      <dgm:spPr/>
    </dgm:pt>
    <dgm:pt modelId="{81475C2F-3255-4137-9C2A-50DCCF14FB9C}" type="pres">
      <dgm:prSet presAssocID="{5EE3E1DF-13E4-47C2-839E-4A6E6380AB5B}" presName="parentText" presStyleLbl="node1" presStyleIdx="5" presStyleCnt="6">
        <dgm:presLayoutVars>
          <dgm:chMax val="0"/>
          <dgm:bulletEnabled val="1"/>
        </dgm:presLayoutVars>
      </dgm:prSet>
      <dgm:spPr/>
      <dgm:t>
        <a:bodyPr/>
        <a:lstStyle/>
        <a:p>
          <a:endParaRPr lang="en-US"/>
        </a:p>
      </dgm:t>
    </dgm:pt>
  </dgm:ptLst>
  <dgm:cxnLst>
    <dgm:cxn modelId="{80CDBE6D-D24E-4AE0-AA12-8946934880AD}" type="presOf" srcId="{5EE3E1DF-13E4-47C2-839E-4A6E6380AB5B}" destId="{81475C2F-3255-4137-9C2A-50DCCF14FB9C}"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5A991DE6-C4A0-417D-AA60-05F2D3759216}" type="presOf" srcId="{9FF9C588-5AC7-4213-AC10-D7BF2859CFD7}" destId="{02733F7B-8381-46B4-A62D-60C94EF49351}"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D828F8A2-C78E-4422-BCDC-945498A12C2E}" type="presOf" srcId="{86EE1343-CA04-44FA-A535-D9463A5F075B}" destId="{239A56AA-8CA4-45D2-AAA7-F32B26D151DB}"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13F4B61B-524C-4AEC-96B8-694ECF95ABB0}" srcId="{703D4D02-5513-427D-B6E9-B2E187EE0C3A}" destId="{41629ECB-7362-4EF6-BE7B-1CD27DA561DB}" srcOrd="0" destOrd="0" parTransId="{B05FDED8-8369-4F60-8B1E-2C35A7401188}" sibTransId="{D832E476-D9D6-44FB-B107-655B1C697F3E}"/>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7CB02AFC-56AF-4541-B388-43BECCB359E0}" srcId="{703D4D02-5513-427D-B6E9-B2E187EE0C3A}" destId="{5EE3E1DF-13E4-47C2-839E-4A6E6380AB5B}" srcOrd="5" destOrd="0" parTransId="{38F4E143-2C98-40C4-8E8E-547D9312038B}" sibTransId="{0D6B6E96-CC74-4D0A-B99D-838442C8F393}"/>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DCDEC4FB-7F13-4E1A-B665-4D2ED5E0C6BA}" type="presParOf" srcId="{CC8763B3-4621-4666-B669-3C5BA2A30DBE}" destId="{F72A58CF-D3D9-4463-85F1-BA39DE44F5D8}"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37D0AAD4-F098-41DF-83A3-562690AFF06D}" type="presParOf" srcId="{CC8763B3-4621-4666-B669-3C5BA2A30DBE}" destId="{E1D6CE79-624A-43AF-8789-0129DE79D455}"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0985E574-CC93-4C74-A28D-BAEDCD24A3F6}" type="presParOf" srcId="{CC8763B3-4621-4666-B669-3C5BA2A30DBE}" destId="{A5C4DA08-9035-4C4C-A7F4-1B85FA83755B}" srcOrd="9" destOrd="0" presId="urn:microsoft.com/office/officeart/2005/8/layout/vList2"/>
    <dgm:cxn modelId="{1E33D121-B250-4C1B-864D-C0B9BAC05F7F}" type="presParOf" srcId="{CC8763B3-4621-4666-B669-3C5BA2A30DBE}" destId="{81475C2F-3255-4137-9C2A-50DCCF14FB9C}" srcOrd="10"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10490" tIns="110490" rIns="110490" bIns="110490" numCol="1" spcCol="1270" anchor="ctr" anchorCtr="0"/>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0E8A125C-57D8-4962-B2BC-515A47D78819}">
      <dgm:prSet phldrT="[Text]"/>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r>
            <a:rPr lang="en-MY" dirty="0">
              <a:solidFill>
                <a:schemeClr val="bg1"/>
              </a:solidFill>
            </a:rPr>
            <a:t>Global Competency Model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Global Learning and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dgm:spPr>
        <a:solidFill>
          <a:srgbClr val="FFFFFF"/>
        </a:solidFill>
      </dgm:spPr>
      <dgm:t>
        <a:bodyPr/>
        <a:lstStyle/>
        <a:p>
          <a:r>
            <a:rPr lang="en-MY" dirty="0">
              <a:solidFill>
                <a:schemeClr val="tx1"/>
              </a:solidFill>
            </a:rPr>
            <a:t>Global Talent Management Assessment</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dgm:spPr>
        <a:solidFill>
          <a:srgbClr val="FFFFFF"/>
        </a:solidFill>
        <a:ln>
          <a:noFill/>
        </a:ln>
      </dgm:spPr>
      <dgm:t>
        <a:bodyPr/>
        <a:lstStyle/>
        <a:p>
          <a:r>
            <a:rPr lang="en-MY" dirty="0">
              <a:solidFill>
                <a:schemeClr val="tx1"/>
              </a:solidFill>
            </a:rPr>
            <a:t>Global Performance Management Dilemma</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5EE3E1DF-13E4-47C2-839E-4A6E6380AB5B}">
      <dgm:prSet phldrT="[Text]"/>
      <dgm:spPr>
        <a:solidFill>
          <a:srgbClr val="FFFFFF"/>
        </a:solidFill>
      </dgm:spPr>
      <dgm:t>
        <a:bodyPr/>
        <a:lstStyle/>
        <a:p>
          <a:r>
            <a:rPr lang="en-MY">
              <a:solidFill>
                <a:schemeClr val="tx1"/>
              </a:solidFill>
            </a:rPr>
            <a:t>Global </a:t>
          </a:r>
          <a:r>
            <a:rPr lang="en-MY" dirty="0">
              <a:solidFill>
                <a:schemeClr val="tx1"/>
              </a:solidFill>
            </a:rPr>
            <a:t>Talent Management Practice</a:t>
          </a:r>
        </a:p>
      </dgm:t>
    </dgm:pt>
    <dgm:pt modelId="{38F4E143-2C98-40C4-8E8E-547D9312038B}" type="parTrans" cxnId="{7CB02AFC-56AF-4541-B388-43BECCB359E0}">
      <dgm:prSet/>
      <dgm:spPr/>
      <dgm:t>
        <a:bodyPr/>
        <a:lstStyle/>
        <a:p>
          <a:endParaRPr lang="en-MY"/>
        </a:p>
      </dgm:t>
    </dgm:pt>
    <dgm:pt modelId="{0D6B6E96-CC74-4D0A-B99D-838442C8F393}" type="sibTrans" cxnId="{7CB02AFC-56AF-4541-B388-43BECCB359E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6" custLinFactNeighborX="-122" custLinFactNeighborY="12240">
        <dgm:presLayoutVars>
          <dgm:chMax val="0"/>
          <dgm:bulletEnabled val="1"/>
        </dgm:presLayoutVars>
      </dgm:prSet>
      <dgm:spPr>
        <a:xfrm>
          <a:off x="0" y="30985"/>
          <a:ext cx="7772400" cy="678600"/>
        </a:xfrm>
        <a:prstGeom prst="roundRect">
          <a:avLst/>
        </a:prstGeom>
      </dgm:spPr>
      <dgm:t>
        <a:bodyPr/>
        <a:lstStyle/>
        <a:p>
          <a:endParaRPr lang="en-US"/>
        </a:p>
      </dgm:t>
    </dgm:pt>
    <dgm:pt modelId="{C4B1BC72-3044-45E2-AB60-A99A1AD42E42}" type="pres">
      <dgm:prSet presAssocID="{D832E476-D9D6-44FB-B107-655B1C697F3E}" presName="spacer" presStyleCnt="0"/>
      <dgm:spPr/>
    </dgm:pt>
    <dgm:pt modelId="{02733F7B-8381-46B4-A62D-60C94EF49351}" type="pres">
      <dgm:prSet presAssocID="{9FF9C588-5AC7-4213-AC10-D7BF2859CFD7}" presName="parentText" presStyleLbl="node1" presStyleIdx="1" presStyleCnt="6" custLinFactNeighborY="11023">
        <dgm:presLayoutVars>
          <dgm:chMax val="0"/>
          <dgm:bulletEnabled val="1"/>
        </dgm:presLayoutVars>
      </dgm:prSet>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2" presStyleCnt="6">
        <dgm:presLayoutVars>
          <dgm:chMax val="0"/>
          <dgm:bulletEnabled val="1"/>
        </dgm:presLayoutVars>
      </dgm:prSet>
      <dgm:spPr>
        <a:xfrm>
          <a:off x="0" y="1545002"/>
          <a:ext cx="7772400" cy="678600"/>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Y="50241">
        <dgm:presLayoutVars>
          <dgm:chMax val="0"/>
          <dgm:bulletEnabled val="1"/>
        </dgm:presLayoutVars>
      </dgm:prSet>
      <dgm:spPr/>
      <dgm:t>
        <a:bodyPr/>
        <a:lstStyle/>
        <a:p>
          <a:endParaRPr lang="en-US"/>
        </a:p>
      </dgm:t>
    </dgm:pt>
    <dgm:pt modelId="{E1D6CE79-624A-43AF-8789-0129DE79D455}" type="pres">
      <dgm:prSet presAssocID="{986357B2-7A47-40CD-864A-8B362D60BF95}" presName="spacer" presStyleCnt="0"/>
      <dgm:spPr/>
    </dgm:pt>
    <dgm:pt modelId="{A25F5F28-D5FB-49AF-B664-F0A191DA0189}" type="pres">
      <dgm:prSet presAssocID="{965082A5-4F2C-44B5-84B8-E4A5DBA687F8}" presName="parentText" presStyleLbl="node1" presStyleIdx="4" presStyleCnt="6">
        <dgm:presLayoutVars>
          <dgm:chMax val="0"/>
          <dgm:bulletEnabled val="1"/>
        </dgm:presLayoutVars>
      </dgm:prSet>
      <dgm:spPr/>
      <dgm:t>
        <a:bodyPr/>
        <a:lstStyle/>
        <a:p>
          <a:endParaRPr lang="en-US"/>
        </a:p>
      </dgm:t>
    </dgm:pt>
    <dgm:pt modelId="{A5C4DA08-9035-4C4C-A7F4-1B85FA83755B}" type="pres">
      <dgm:prSet presAssocID="{5CBBB8CB-BA6E-4A6D-92A1-4A074684D6BC}" presName="spacer" presStyleCnt="0"/>
      <dgm:spPr/>
    </dgm:pt>
    <dgm:pt modelId="{81475C2F-3255-4137-9C2A-50DCCF14FB9C}" type="pres">
      <dgm:prSet presAssocID="{5EE3E1DF-13E4-47C2-839E-4A6E6380AB5B}" presName="parentText" presStyleLbl="node1" presStyleIdx="5" presStyleCnt="6">
        <dgm:presLayoutVars>
          <dgm:chMax val="0"/>
          <dgm:bulletEnabled val="1"/>
        </dgm:presLayoutVars>
      </dgm:prSet>
      <dgm:spPr/>
      <dgm:t>
        <a:bodyPr/>
        <a:lstStyle/>
        <a:p>
          <a:endParaRPr lang="en-US"/>
        </a:p>
      </dgm:t>
    </dgm:pt>
  </dgm:ptLst>
  <dgm:cxnLst>
    <dgm:cxn modelId="{80CDBE6D-D24E-4AE0-AA12-8946934880AD}" type="presOf" srcId="{5EE3E1DF-13E4-47C2-839E-4A6E6380AB5B}" destId="{81475C2F-3255-4137-9C2A-50DCCF14FB9C}"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5A991DE6-C4A0-417D-AA60-05F2D3759216}" type="presOf" srcId="{9FF9C588-5AC7-4213-AC10-D7BF2859CFD7}" destId="{02733F7B-8381-46B4-A62D-60C94EF49351}"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D828F8A2-C78E-4422-BCDC-945498A12C2E}" type="presOf" srcId="{86EE1343-CA04-44FA-A535-D9463A5F075B}" destId="{239A56AA-8CA4-45D2-AAA7-F32B26D151DB}"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13F4B61B-524C-4AEC-96B8-694ECF95ABB0}" srcId="{703D4D02-5513-427D-B6E9-B2E187EE0C3A}" destId="{41629ECB-7362-4EF6-BE7B-1CD27DA561DB}" srcOrd="0" destOrd="0" parTransId="{B05FDED8-8369-4F60-8B1E-2C35A7401188}" sibTransId="{D832E476-D9D6-44FB-B107-655B1C697F3E}"/>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7CB02AFC-56AF-4541-B388-43BECCB359E0}" srcId="{703D4D02-5513-427D-B6E9-B2E187EE0C3A}" destId="{5EE3E1DF-13E4-47C2-839E-4A6E6380AB5B}" srcOrd="5" destOrd="0" parTransId="{38F4E143-2C98-40C4-8E8E-547D9312038B}" sibTransId="{0D6B6E96-CC74-4D0A-B99D-838442C8F393}"/>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DCDEC4FB-7F13-4E1A-B665-4D2ED5E0C6BA}" type="presParOf" srcId="{CC8763B3-4621-4666-B669-3C5BA2A30DBE}" destId="{F72A58CF-D3D9-4463-85F1-BA39DE44F5D8}"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37D0AAD4-F098-41DF-83A3-562690AFF06D}" type="presParOf" srcId="{CC8763B3-4621-4666-B669-3C5BA2A30DBE}" destId="{E1D6CE79-624A-43AF-8789-0129DE79D455}"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0985E574-CC93-4C74-A28D-BAEDCD24A3F6}" type="presParOf" srcId="{CC8763B3-4621-4666-B669-3C5BA2A30DBE}" destId="{A5C4DA08-9035-4C4C-A7F4-1B85FA83755B}" srcOrd="9" destOrd="0" presId="urn:microsoft.com/office/officeart/2005/8/layout/vList2"/>
    <dgm:cxn modelId="{1E33D121-B250-4C1B-864D-C0B9BAC05F7F}" type="presParOf" srcId="{CC8763B3-4621-4666-B669-3C5BA2A30DBE}" destId="{81475C2F-3255-4137-9C2A-50DCCF14FB9C}" srcOrd="10"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10490" tIns="110490" rIns="110490" bIns="110490" numCol="1" spcCol="1270" anchor="ctr" anchorCtr="0"/>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Global Competency Model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r>
            <a:rPr lang="en-MY" sz="2900" kern="1200" dirty="0">
              <a:solidFill>
                <a:schemeClr val="bg1"/>
              </a:solidFill>
              <a:latin typeface="Arial"/>
              <a:ea typeface="+mn-ea"/>
              <a:cs typeface="+mn-cs"/>
            </a:rPr>
            <a:t>Global</a:t>
          </a:r>
          <a:r>
            <a:rPr lang="en-MY" sz="2900" kern="1200" dirty="0">
              <a:solidFill>
                <a:schemeClr val="bg1"/>
              </a:solidFill>
            </a:rPr>
            <a:t> Learning and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dgm:spPr>
        <a:solidFill>
          <a:srgbClr val="FFFFFF"/>
        </a:solidFill>
      </dgm:spPr>
      <dgm:t>
        <a:bodyPr/>
        <a:lstStyle/>
        <a:p>
          <a:r>
            <a:rPr lang="en-MY" dirty="0">
              <a:solidFill>
                <a:schemeClr val="tx1"/>
              </a:solidFill>
            </a:rPr>
            <a:t>Global Talent Management Assessment</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dgm:spPr>
        <a:solidFill>
          <a:srgbClr val="FFFFFF"/>
        </a:solidFill>
        <a:ln>
          <a:noFill/>
        </a:ln>
      </dgm:spPr>
      <dgm:t>
        <a:bodyPr/>
        <a:lstStyle/>
        <a:p>
          <a:r>
            <a:rPr lang="en-MY" dirty="0">
              <a:solidFill>
                <a:schemeClr val="tx1"/>
              </a:solidFill>
            </a:rPr>
            <a:t>Global Performance Management Dilemma</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5EE3E1DF-13E4-47C2-839E-4A6E6380AB5B}">
      <dgm:prSet phldrT="[Text]"/>
      <dgm:spPr>
        <a:solidFill>
          <a:srgbClr val="FFFFFF"/>
        </a:solidFill>
      </dgm:spPr>
      <dgm:t>
        <a:bodyPr/>
        <a:lstStyle/>
        <a:p>
          <a:r>
            <a:rPr lang="en-MY">
              <a:solidFill>
                <a:schemeClr val="tx1"/>
              </a:solidFill>
            </a:rPr>
            <a:t>Global </a:t>
          </a:r>
          <a:r>
            <a:rPr lang="en-MY" dirty="0">
              <a:solidFill>
                <a:schemeClr val="tx1"/>
              </a:solidFill>
            </a:rPr>
            <a:t>Talent Management Practice</a:t>
          </a:r>
        </a:p>
      </dgm:t>
    </dgm:pt>
    <dgm:pt modelId="{38F4E143-2C98-40C4-8E8E-547D9312038B}" type="parTrans" cxnId="{7CB02AFC-56AF-4541-B388-43BECCB359E0}">
      <dgm:prSet/>
      <dgm:spPr/>
      <dgm:t>
        <a:bodyPr/>
        <a:lstStyle/>
        <a:p>
          <a:endParaRPr lang="en-MY"/>
        </a:p>
      </dgm:t>
    </dgm:pt>
    <dgm:pt modelId="{0D6B6E96-CC74-4D0A-B99D-838442C8F393}" type="sibTrans" cxnId="{7CB02AFC-56AF-4541-B388-43BECCB359E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6" custLinFactNeighborX="-122" custLinFactNeighborY="12240">
        <dgm:presLayoutVars>
          <dgm:chMax val="0"/>
          <dgm:bulletEnabled val="1"/>
        </dgm:presLayoutVars>
      </dgm:prSet>
      <dgm:spPr>
        <a:xfrm>
          <a:off x="0" y="30985"/>
          <a:ext cx="7772400" cy="678600"/>
        </a:xfrm>
        <a:prstGeom prst="roundRect">
          <a:avLst/>
        </a:prstGeom>
      </dgm:spPr>
      <dgm:t>
        <a:bodyPr/>
        <a:lstStyle/>
        <a:p>
          <a:endParaRPr lang="en-US"/>
        </a:p>
      </dgm:t>
    </dgm:pt>
    <dgm:pt modelId="{C4B1BC72-3044-45E2-AB60-A99A1AD42E42}" type="pres">
      <dgm:prSet presAssocID="{D832E476-D9D6-44FB-B107-655B1C697F3E}" presName="spacer" presStyleCnt="0"/>
      <dgm:spPr/>
    </dgm:pt>
    <dgm:pt modelId="{02733F7B-8381-46B4-A62D-60C94EF49351}" type="pres">
      <dgm:prSet presAssocID="{9FF9C588-5AC7-4213-AC10-D7BF2859CFD7}" presName="parentText" presStyleLbl="node1" presStyleIdx="1" presStyleCnt="6" custLinFactNeighborY="11023">
        <dgm:presLayoutVars>
          <dgm:chMax val="0"/>
          <dgm:bulletEnabled val="1"/>
        </dgm:presLayoutVars>
      </dgm:prSet>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2" presStyleCnt="6">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Y="50241">
        <dgm:presLayoutVars>
          <dgm:chMax val="0"/>
          <dgm:bulletEnabled val="1"/>
        </dgm:presLayoutVars>
      </dgm:prSet>
      <dgm:spPr>
        <a:xfrm>
          <a:off x="0" y="2349083"/>
          <a:ext cx="7772400" cy="678600"/>
        </a:xfrm>
        <a:prstGeom prst="roundRect">
          <a:avLst/>
        </a:prstGeom>
      </dgm:spPr>
      <dgm:t>
        <a:bodyPr/>
        <a:lstStyle/>
        <a:p>
          <a:endParaRPr lang="en-US"/>
        </a:p>
      </dgm:t>
    </dgm:pt>
    <dgm:pt modelId="{E1D6CE79-624A-43AF-8789-0129DE79D455}" type="pres">
      <dgm:prSet presAssocID="{986357B2-7A47-40CD-864A-8B362D60BF95}" presName="spacer" presStyleCnt="0"/>
      <dgm:spPr/>
    </dgm:pt>
    <dgm:pt modelId="{A25F5F28-D5FB-49AF-B664-F0A191DA0189}" type="pres">
      <dgm:prSet presAssocID="{965082A5-4F2C-44B5-84B8-E4A5DBA687F8}" presName="parentText" presStyleLbl="node1" presStyleIdx="4" presStyleCnt="6">
        <dgm:presLayoutVars>
          <dgm:chMax val="0"/>
          <dgm:bulletEnabled val="1"/>
        </dgm:presLayoutVars>
      </dgm:prSet>
      <dgm:spPr/>
      <dgm:t>
        <a:bodyPr/>
        <a:lstStyle/>
        <a:p>
          <a:endParaRPr lang="en-US"/>
        </a:p>
      </dgm:t>
    </dgm:pt>
    <dgm:pt modelId="{A5C4DA08-9035-4C4C-A7F4-1B85FA83755B}" type="pres">
      <dgm:prSet presAssocID="{5CBBB8CB-BA6E-4A6D-92A1-4A074684D6BC}" presName="spacer" presStyleCnt="0"/>
      <dgm:spPr/>
    </dgm:pt>
    <dgm:pt modelId="{81475C2F-3255-4137-9C2A-50DCCF14FB9C}" type="pres">
      <dgm:prSet presAssocID="{5EE3E1DF-13E4-47C2-839E-4A6E6380AB5B}" presName="parentText" presStyleLbl="node1" presStyleIdx="5" presStyleCnt="6">
        <dgm:presLayoutVars>
          <dgm:chMax val="0"/>
          <dgm:bulletEnabled val="1"/>
        </dgm:presLayoutVars>
      </dgm:prSet>
      <dgm:spPr/>
      <dgm:t>
        <a:bodyPr/>
        <a:lstStyle/>
        <a:p>
          <a:endParaRPr lang="en-US"/>
        </a:p>
      </dgm:t>
    </dgm:pt>
  </dgm:ptLst>
  <dgm:cxnLst>
    <dgm:cxn modelId="{80CDBE6D-D24E-4AE0-AA12-8946934880AD}" type="presOf" srcId="{5EE3E1DF-13E4-47C2-839E-4A6E6380AB5B}" destId="{81475C2F-3255-4137-9C2A-50DCCF14FB9C}"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5A991DE6-C4A0-417D-AA60-05F2D3759216}" type="presOf" srcId="{9FF9C588-5AC7-4213-AC10-D7BF2859CFD7}" destId="{02733F7B-8381-46B4-A62D-60C94EF49351}"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D828F8A2-C78E-4422-BCDC-945498A12C2E}" type="presOf" srcId="{86EE1343-CA04-44FA-A535-D9463A5F075B}" destId="{239A56AA-8CA4-45D2-AAA7-F32B26D151DB}"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13F4B61B-524C-4AEC-96B8-694ECF95ABB0}" srcId="{703D4D02-5513-427D-B6E9-B2E187EE0C3A}" destId="{41629ECB-7362-4EF6-BE7B-1CD27DA561DB}" srcOrd="0" destOrd="0" parTransId="{B05FDED8-8369-4F60-8B1E-2C35A7401188}" sibTransId="{D832E476-D9D6-44FB-B107-655B1C697F3E}"/>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7CB02AFC-56AF-4541-B388-43BECCB359E0}" srcId="{703D4D02-5513-427D-B6E9-B2E187EE0C3A}" destId="{5EE3E1DF-13E4-47C2-839E-4A6E6380AB5B}" srcOrd="5" destOrd="0" parTransId="{38F4E143-2C98-40C4-8E8E-547D9312038B}" sibTransId="{0D6B6E96-CC74-4D0A-B99D-838442C8F393}"/>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DCDEC4FB-7F13-4E1A-B665-4D2ED5E0C6BA}" type="presParOf" srcId="{CC8763B3-4621-4666-B669-3C5BA2A30DBE}" destId="{F72A58CF-D3D9-4463-85F1-BA39DE44F5D8}"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37D0AAD4-F098-41DF-83A3-562690AFF06D}" type="presParOf" srcId="{CC8763B3-4621-4666-B669-3C5BA2A30DBE}" destId="{E1D6CE79-624A-43AF-8789-0129DE79D455}"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0985E574-CC93-4C74-A28D-BAEDCD24A3F6}" type="presParOf" srcId="{CC8763B3-4621-4666-B669-3C5BA2A30DBE}" destId="{A5C4DA08-9035-4C4C-A7F4-1B85FA83755B}" srcOrd="9" destOrd="0" presId="urn:microsoft.com/office/officeart/2005/8/layout/vList2"/>
    <dgm:cxn modelId="{1E33D121-B250-4C1B-864D-C0B9BAC05F7F}" type="presParOf" srcId="{CC8763B3-4621-4666-B669-3C5BA2A30DBE}" destId="{81475C2F-3255-4137-9C2A-50DCCF14FB9C}" srcOrd="10"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10490" tIns="110490" rIns="110490" bIns="110490" numCol="1" spcCol="1270" anchor="ctr" anchorCtr="0"/>
        <a:lstStyle/>
        <a:p>
          <a:pPr marL="0" lvl="0" indent="0" algn="l" defTabSz="1289050">
            <a:lnSpc>
              <a:spcPct val="90000"/>
            </a:lnSpc>
            <a:spcBef>
              <a:spcPct val="0"/>
            </a:spcBef>
            <a:spcAft>
              <a:spcPct val="35000"/>
            </a:spcAft>
            <a:buNone/>
          </a:pPr>
          <a:r>
            <a:rPr lang="en-MY" sz="2900" kern="1200" dirty="0">
              <a:solidFill>
                <a:srgbClr val="000000"/>
              </a:solidFill>
              <a:latin typeface="Arial"/>
              <a:ea typeface="+mn-ea"/>
              <a:cs typeface="+mn-cs"/>
            </a:rPr>
            <a:t>Performance Management Cycle</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Global Competency Model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Global Learning and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r>
            <a:rPr lang="en-MY" sz="2900" kern="1200" dirty="0">
              <a:solidFill>
                <a:srgbClr val="FFFFE1"/>
              </a:solidFill>
              <a:latin typeface="Arial"/>
              <a:ea typeface="+mn-ea"/>
              <a:cs typeface="+mn-cs"/>
            </a:rPr>
            <a:t>Global</a:t>
          </a:r>
          <a:r>
            <a:rPr lang="en-MY" sz="2900" kern="1200" dirty="0">
              <a:solidFill>
                <a:schemeClr val="tx1"/>
              </a:solidFill>
            </a:rPr>
            <a:t> </a:t>
          </a:r>
          <a:r>
            <a:rPr lang="en-MY" sz="2900" kern="1200" dirty="0">
              <a:solidFill>
                <a:schemeClr val="bg1"/>
              </a:solidFill>
            </a:rPr>
            <a:t>Talent Management Assessment</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dgm:spPr>
        <a:solidFill>
          <a:srgbClr val="FFFFFF"/>
        </a:solidFill>
        <a:ln>
          <a:noFill/>
        </a:ln>
      </dgm:spPr>
      <dgm:t>
        <a:bodyPr/>
        <a:lstStyle/>
        <a:p>
          <a:r>
            <a:rPr lang="en-MY" dirty="0">
              <a:solidFill>
                <a:schemeClr val="tx1"/>
              </a:solidFill>
            </a:rPr>
            <a:t>Global Performance Management Dilemma</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5EE3E1DF-13E4-47C2-839E-4A6E6380AB5B}">
      <dgm:prSet phldrT="[Text]"/>
      <dgm:spPr>
        <a:solidFill>
          <a:srgbClr val="FFFFFF"/>
        </a:solidFill>
      </dgm:spPr>
      <dgm:t>
        <a:bodyPr/>
        <a:lstStyle/>
        <a:p>
          <a:r>
            <a:rPr lang="en-MY">
              <a:solidFill>
                <a:schemeClr val="tx1"/>
              </a:solidFill>
            </a:rPr>
            <a:t>Global </a:t>
          </a:r>
          <a:r>
            <a:rPr lang="en-MY" dirty="0">
              <a:solidFill>
                <a:schemeClr val="tx1"/>
              </a:solidFill>
            </a:rPr>
            <a:t>Talent Management Practice</a:t>
          </a:r>
        </a:p>
      </dgm:t>
    </dgm:pt>
    <dgm:pt modelId="{38F4E143-2C98-40C4-8E8E-547D9312038B}" type="parTrans" cxnId="{7CB02AFC-56AF-4541-B388-43BECCB359E0}">
      <dgm:prSet/>
      <dgm:spPr/>
      <dgm:t>
        <a:bodyPr/>
        <a:lstStyle/>
        <a:p>
          <a:endParaRPr lang="en-MY"/>
        </a:p>
      </dgm:t>
    </dgm:pt>
    <dgm:pt modelId="{0D6B6E96-CC74-4D0A-B99D-838442C8F393}" type="sibTrans" cxnId="{7CB02AFC-56AF-4541-B388-43BECCB359E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6" custLinFactNeighborX="-122" custLinFactNeighborY="12240">
        <dgm:presLayoutVars>
          <dgm:chMax val="0"/>
          <dgm:bulletEnabled val="1"/>
        </dgm:presLayoutVars>
      </dgm:prSet>
      <dgm:spPr>
        <a:xfrm>
          <a:off x="0" y="30985"/>
          <a:ext cx="7772400" cy="678600"/>
        </a:xfrm>
        <a:prstGeom prst="roundRect">
          <a:avLst/>
        </a:prstGeom>
      </dgm:spPr>
      <dgm:t>
        <a:bodyPr/>
        <a:lstStyle/>
        <a:p>
          <a:endParaRPr lang="en-US"/>
        </a:p>
      </dgm:t>
    </dgm:pt>
    <dgm:pt modelId="{C4B1BC72-3044-45E2-AB60-A99A1AD42E42}" type="pres">
      <dgm:prSet presAssocID="{D832E476-D9D6-44FB-B107-655B1C697F3E}" presName="spacer" presStyleCnt="0"/>
      <dgm:spPr/>
    </dgm:pt>
    <dgm:pt modelId="{02733F7B-8381-46B4-A62D-60C94EF49351}" type="pres">
      <dgm:prSet presAssocID="{9FF9C588-5AC7-4213-AC10-D7BF2859CFD7}" presName="parentText" presStyleLbl="node1" presStyleIdx="1" presStyleCnt="6">
        <dgm:presLayoutVars>
          <dgm:chMax val="0"/>
          <dgm:bulletEnabled val="1"/>
        </dgm:presLayoutVars>
      </dgm:prSet>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2" presStyleCnt="6">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Y="50241">
        <dgm:presLayoutVars>
          <dgm:chMax val="0"/>
          <dgm:bulletEnabled val="1"/>
        </dgm:presLayoutVars>
      </dgm:prSet>
      <dgm:spPr/>
      <dgm:t>
        <a:bodyPr/>
        <a:lstStyle/>
        <a:p>
          <a:endParaRPr lang="en-US"/>
        </a:p>
      </dgm:t>
    </dgm:pt>
    <dgm:pt modelId="{E1D6CE79-624A-43AF-8789-0129DE79D455}" type="pres">
      <dgm:prSet presAssocID="{986357B2-7A47-40CD-864A-8B362D60BF95}" presName="spacer" presStyleCnt="0"/>
      <dgm:spPr/>
    </dgm:pt>
    <dgm:pt modelId="{A25F5F28-D5FB-49AF-B664-F0A191DA0189}" type="pres">
      <dgm:prSet presAssocID="{965082A5-4F2C-44B5-84B8-E4A5DBA687F8}" presName="parentText" presStyleLbl="node1" presStyleIdx="4" presStyleCnt="6">
        <dgm:presLayoutVars>
          <dgm:chMax val="0"/>
          <dgm:bulletEnabled val="1"/>
        </dgm:presLayoutVars>
      </dgm:prSet>
      <dgm:spPr>
        <a:xfrm>
          <a:off x="0" y="3069242"/>
          <a:ext cx="7772400" cy="678600"/>
        </a:xfrm>
        <a:prstGeom prst="roundRect">
          <a:avLst/>
        </a:prstGeom>
      </dgm:spPr>
      <dgm:t>
        <a:bodyPr/>
        <a:lstStyle/>
        <a:p>
          <a:endParaRPr lang="en-US"/>
        </a:p>
      </dgm:t>
    </dgm:pt>
    <dgm:pt modelId="{A5C4DA08-9035-4C4C-A7F4-1B85FA83755B}" type="pres">
      <dgm:prSet presAssocID="{5CBBB8CB-BA6E-4A6D-92A1-4A074684D6BC}" presName="spacer" presStyleCnt="0"/>
      <dgm:spPr/>
    </dgm:pt>
    <dgm:pt modelId="{81475C2F-3255-4137-9C2A-50DCCF14FB9C}" type="pres">
      <dgm:prSet presAssocID="{5EE3E1DF-13E4-47C2-839E-4A6E6380AB5B}" presName="parentText" presStyleLbl="node1" presStyleIdx="5" presStyleCnt="6">
        <dgm:presLayoutVars>
          <dgm:chMax val="0"/>
          <dgm:bulletEnabled val="1"/>
        </dgm:presLayoutVars>
      </dgm:prSet>
      <dgm:spPr/>
      <dgm:t>
        <a:bodyPr/>
        <a:lstStyle/>
        <a:p>
          <a:endParaRPr lang="en-US"/>
        </a:p>
      </dgm:t>
    </dgm:pt>
  </dgm:ptLst>
  <dgm:cxnLst>
    <dgm:cxn modelId="{80CDBE6D-D24E-4AE0-AA12-8946934880AD}" type="presOf" srcId="{5EE3E1DF-13E4-47C2-839E-4A6E6380AB5B}" destId="{81475C2F-3255-4137-9C2A-50DCCF14FB9C}"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5A991DE6-C4A0-417D-AA60-05F2D3759216}" type="presOf" srcId="{9FF9C588-5AC7-4213-AC10-D7BF2859CFD7}" destId="{02733F7B-8381-46B4-A62D-60C94EF49351}"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D828F8A2-C78E-4422-BCDC-945498A12C2E}" type="presOf" srcId="{86EE1343-CA04-44FA-A535-D9463A5F075B}" destId="{239A56AA-8CA4-45D2-AAA7-F32B26D151DB}"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13F4B61B-524C-4AEC-96B8-694ECF95ABB0}" srcId="{703D4D02-5513-427D-B6E9-B2E187EE0C3A}" destId="{41629ECB-7362-4EF6-BE7B-1CD27DA561DB}" srcOrd="0" destOrd="0" parTransId="{B05FDED8-8369-4F60-8B1E-2C35A7401188}" sibTransId="{D832E476-D9D6-44FB-B107-655B1C697F3E}"/>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7CB02AFC-56AF-4541-B388-43BECCB359E0}" srcId="{703D4D02-5513-427D-B6E9-B2E187EE0C3A}" destId="{5EE3E1DF-13E4-47C2-839E-4A6E6380AB5B}" srcOrd="5" destOrd="0" parTransId="{38F4E143-2C98-40C4-8E8E-547D9312038B}" sibTransId="{0D6B6E96-CC74-4D0A-B99D-838442C8F393}"/>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DCDEC4FB-7F13-4E1A-B665-4D2ED5E0C6BA}" type="presParOf" srcId="{CC8763B3-4621-4666-B669-3C5BA2A30DBE}" destId="{F72A58CF-D3D9-4463-85F1-BA39DE44F5D8}"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37D0AAD4-F098-41DF-83A3-562690AFF06D}" type="presParOf" srcId="{CC8763B3-4621-4666-B669-3C5BA2A30DBE}" destId="{E1D6CE79-624A-43AF-8789-0129DE79D455}"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0985E574-CC93-4C74-A28D-BAEDCD24A3F6}" type="presParOf" srcId="{CC8763B3-4621-4666-B669-3C5BA2A30DBE}" destId="{A5C4DA08-9035-4C4C-A7F4-1B85FA83755B}" srcOrd="9" destOrd="0" presId="urn:microsoft.com/office/officeart/2005/8/layout/vList2"/>
    <dgm:cxn modelId="{1E33D121-B250-4C1B-864D-C0B9BAC05F7F}" type="presParOf" srcId="{CC8763B3-4621-4666-B669-3C5BA2A30DBE}" destId="{81475C2F-3255-4137-9C2A-50DCCF14FB9C}" srcOrd="10"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10490" tIns="110490" rIns="110490" bIns="110490" numCol="1" spcCol="1270" anchor="ctr" anchorCtr="0"/>
        <a:lstStyle/>
        <a:p>
          <a:r>
            <a:rPr lang="en-MY" sz="2900" kern="1200" dirty="0">
              <a:solidFill>
                <a:srgbClr val="000000"/>
              </a:solidFill>
              <a:latin typeface="Arial"/>
              <a:ea typeface="+mn-ea"/>
              <a:cs typeface="+mn-cs"/>
            </a:rPr>
            <a:t>Perform</a:t>
          </a:r>
          <a:r>
            <a:rPr lang="en-MY" sz="2900" kern="1200" dirty="0">
              <a:solidFill>
                <a:schemeClr val="tx1"/>
              </a:solidFill>
              <a:latin typeface="Arial"/>
              <a:ea typeface="+mn-ea"/>
              <a:cs typeface="+mn-cs"/>
            </a:rPr>
            <a:t>ance</a:t>
          </a:r>
          <a:r>
            <a:rPr lang="en-MY" sz="2900" kern="1200" dirty="0">
              <a:solidFill>
                <a:schemeClr val="tx1"/>
              </a:solidFill>
            </a:rPr>
            <a:t> Management Cycle</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Global Competency Model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Global Learning and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dgm:spPr>
        <a:solidFill>
          <a:srgbClr val="FFFFFF"/>
        </a:solidFill>
      </dgm:spPr>
      <dgm:t>
        <a:bodyPr/>
        <a:lstStyle/>
        <a:p>
          <a:r>
            <a:rPr lang="en-MY" dirty="0">
              <a:solidFill>
                <a:schemeClr val="tx1"/>
              </a:solidFill>
            </a:rPr>
            <a:t>Global Talent Management Assessment</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dgm:spPr>
        <a:solidFill>
          <a:srgbClr val="FFFFFF"/>
        </a:solidFill>
        <a:ln>
          <a:noFill/>
        </a:ln>
      </dgm:spPr>
      <dgm:t>
        <a:bodyPr/>
        <a:lstStyle/>
        <a:p>
          <a:r>
            <a:rPr lang="en-MY" dirty="0">
              <a:solidFill>
                <a:schemeClr val="tx1"/>
              </a:solidFill>
            </a:rPr>
            <a:t>Global Performance Management Dilemma</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5EE3E1DF-13E4-47C2-839E-4A6E6380AB5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289050">
            <a:lnSpc>
              <a:spcPct val="90000"/>
            </a:lnSpc>
            <a:spcBef>
              <a:spcPct val="0"/>
            </a:spcBef>
            <a:spcAft>
              <a:spcPct val="35000"/>
            </a:spcAft>
            <a:buNone/>
          </a:pPr>
          <a:r>
            <a:rPr lang="en-MY" sz="2900" kern="1200">
              <a:solidFill>
                <a:srgbClr val="FFFFE1"/>
              </a:solidFill>
              <a:latin typeface="Arial"/>
              <a:ea typeface="+mn-ea"/>
              <a:cs typeface="+mn-cs"/>
            </a:rPr>
            <a:t>Global </a:t>
          </a:r>
          <a:r>
            <a:rPr lang="en-MY" sz="2900" kern="1200" dirty="0">
              <a:solidFill>
                <a:srgbClr val="FFFFE1"/>
              </a:solidFill>
              <a:latin typeface="Arial"/>
              <a:ea typeface="+mn-ea"/>
              <a:cs typeface="+mn-cs"/>
            </a:rPr>
            <a:t>Talent Management Practice</a:t>
          </a:r>
        </a:p>
      </dgm:t>
    </dgm:pt>
    <dgm:pt modelId="{38F4E143-2C98-40C4-8E8E-547D9312038B}" type="parTrans" cxnId="{7CB02AFC-56AF-4541-B388-43BECCB359E0}">
      <dgm:prSet/>
      <dgm:spPr/>
      <dgm:t>
        <a:bodyPr/>
        <a:lstStyle/>
        <a:p>
          <a:endParaRPr lang="en-MY"/>
        </a:p>
      </dgm:t>
    </dgm:pt>
    <dgm:pt modelId="{0D6B6E96-CC74-4D0A-B99D-838442C8F393}" type="sibTrans" cxnId="{7CB02AFC-56AF-4541-B388-43BECCB359E0}">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45A2E20D-D823-4656-A7E9-55ABD6A71195}" type="pres">
      <dgm:prSet presAssocID="{41629ECB-7362-4EF6-BE7B-1CD27DA561DB}" presName="parentText" presStyleLbl="node1" presStyleIdx="0" presStyleCnt="6" custLinFactNeighborX="-57" custLinFactNeighborY="54438">
        <dgm:presLayoutVars>
          <dgm:chMax val="0"/>
          <dgm:bulletEnabled val="1"/>
        </dgm:presLayoutVars>
      </dgm:prSet>
      <dgm:spPr>
        <a:xfrm>
          <a:off x="0" y="66229"/>
          <a:ext cx="7772400" cy="678600"/>
        </a:xfrm>
        <a:prstGeom prst="roundRect">
          <a:avLst/>
        </a:prstGeom>
      </dgm:spPr>
      <dgm:t>
        <a:bodyPr/>
        <a:lstStyle/>
        <a:p>
          <a:endParaRPr lang="en-US"/>
        </a:p>
      </dgm:t>
    </dgm:pt>
    <dgm:pt modelId="{C4B1BC72-3044-45E2-AB60-A99A1AD42E42}" type="pres">
      <dgm:prSet presAssocID="{D832E476-D9D6-44FB-B107-655B1C697F3E}" presName="spacer" presStyleCnt="0"/>
      <dgm:spPr/>
    </dgm:pt>
    <dgm:pt modelId="{02733F7B-8381-46B4-A62D-60C94EF49351}" type="pres">
      <dgm:prSet presAssocID="{9FF9C588-5AC7-4213-AC10-D7BF2859CFD7}" presName="parentText" presStyleLbl="node1" presStyleIdx="1" presStyleCnt="6" custLinFactNeighborX="-57" custLinFactNeighborY="4103">
        <dgm:presLayoutVars>
          <dgm:chMax val="0"/>
          <dgm:bulletEnabled val="1"/>
        </dgm:presLayoutVars>
      </dgm:prSet>
      <dgm:spPr/>
      <dgm:t>
        <a:bodyPr/>
        <a:lstStyle/>
        <a:p>
          <a:endParaRPr lang="en-US"/>
        </a:p>
      </dgm:t>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2" presStyleCnt="6">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Y="50241">
        <dgm:presLayoutVars>
          <dgm:chMax val="0"/>
          <dgm:bulletEnabled val="1"/>
        </dgm:presLayoutVars>
      </dgm:prSet>
      <dgm:spPr/>
      <dgm:t>
        <a:bodyPr/>
        <a:lstStyle/>
        <a:p>
          <a:endParaRPr lang="en-US"/>
        </a:p>
      </dgm:t>
    </dgm:pt>
    <dgm:pt modelId="{E1D6CE79-624A-43AF-8789-0129DE79D455}" type="pres">
      <dgm:prSet presAssocID="{986357B2-7A47-40CD-864A-8B362D60BF95}" presName="spacer" presStyleCnt="0"/>
      <dgm:spPr/>
    </dgm:pt>
    <dgm:pt modelId="{A25F5F28-D5FB-49AF-B664-F0A191DA0189}" type="pres">
      <dgm:prSet presAssocID="{965082A5-4F2C-44B5-84B8-E4A5DBA687F8}" presName="parentText" presStyleLbl="node1" presStyleIdx="4" presStyleCnt="6">
        <dgm:presLayoutVars>
          <dgm:chMax val="0"/>
          <dgm:bulletEnabled val="1"/>
        </dgm:presLayoutVars>
      </dgm:prSet>
      <dgm:spPr/>
      <dgm:t>
        <a:bodyPr/>
        <a:lstStyle/>
        <a:p>
          <a:endParaRPr lang="en-US"/>
        </a:p>
      </dgm:t>
    </dgm:pt>
    <dgm:pt modelId="{A5C4DA08-9035-4C4C-A7F4-1B85FA83755B}" type="pres">
      <dgm:prSet presAssocID="{5CBBB8CB-BA6E-4A6D-92A1-4A074684D6BC}" presName="spacer" presStyleCnt="0"/>
      <dgm:spPr/>
    </dgm:pt>
    <dgm:pt modelId="{81475C2F-3255-4137-9C2A-50DCCF14FB9C}" type="pres">
      <dgm:prSet presAssocID="{5EE3E1DF-13E4-47C2-839E-4A6E6380AB5B}" presName="parentText" presStyleLbl="node1" presStyleIdx="5" presStyleCnt="6">
        <dgm:presLayoutVars>
          <dgm:chMax val="0"/>
          <dgm:bulletEnabled val="1"/>
        </dgm:presLayoutVars>
      </dgm:prSet>
      <dgm:spPr>
        <a:xfrm>
          <a:off x="0" y="3831362"/>
          <a:ext cx="7772400" cy="678600"/>
        </a:xfrm>
        <a:prstGeom prst="roundRect">
          <a:avLst/>
        </a:prstGeom>
      </dgm:spPr>
      <dgm:t>
        <a:bodyPr/>
        <a:lstStyle/>
        <a:p>
          <a:endParaRPr lang="en-US"/>
        </a:p>
      </dgm:t>
    </dgm:pt>
  </dgm:ptLst>
  <dgm:cxnLst>
    <dgm:cxn modelId="{80CDBE6D-D24E-4AE0-AA12-8946934880AD}" type="presOf" srcId="{5EE3E1DF-13E4-47C2-839E-4A6E6380AB5B}" destId="{81475C2F-3255-4137-9C2A-50DCCF14FB9C}" srcOrd="0" destOrd="0" presId="urn:microsoft.com/office/officeart/2005/8/layout/vList2"/>
    <dgm:cxn modelId="{8E283097-8DDC-4EF2-A767-4EBAF7904B44}" srcId="{703D4D02-5513-427D-B6E9-B2E187EE0C3A}" destId="{965082A5-4F2C-44B5-84B8-E4A5DBA687F8}" srcOrd="4" destOrd="0" parTransId="{78ACCCBE-F63C-4894-A0A4-04E56025F2D7}" sibTransId="{5CBBB8CB-BA6E-4A6D-92A1-4A074684D6BC}"/>
    <dgm:cxn modelId="{5A991DE6-C4A0-417D-AA60-05F2D3759216}" type="presOf" srcId="{9FF9C588-5AC7-4213-AC10-D7BF2859CFD7}" destId="{02733F7B-8381-46B4-A62D-60C94EF49351}"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D828F8A2-C78E-4422-BCDC-945498A12C2E}" type="presOf" srcId="{86EE1343-CA04-44FA-A535-D9463A5F075B}" destId="{239A56AA-8CA4-45D2-AAA7-F32B26D151DB}" srcOrd="0" destOrd="0" presId="urn:microsoft.com/office/officeart/2005/8/layout/vList2"/>
    <dgm:cxn modelId="{C7A70C48-D1B8-40BB-9BA5-FD9B78AC2E6C}" srcId="{703D4D02-5513-427D-B6E9-B2E187EE0C3A}" destId="{9FF9C588-5AC7-4213-AC10-D7BF2859CFD7}" srcOrd="1" destOrd="0" parTransId="{AEC3E7C9-70D8-4F0A-835B-202C5BFB7DBD}" sibTransId="{3EEB248A-4EBB-4A62-9632-F990F5DC9389}"/>
    <dgm:cxn modelId="{13F4B61B-524C-4AEC-96B8-694ECF95ABB0}" srcId="{703D4D02-5513-427D-B6E9-B2E187EE0C3A}" destId="{41629ECB-7362-4EF6-BE7B-1CD27DA561DB}" srcOrd="0" destOrd="0" parTransId="{B05FDED8-8369-4F60-8B1E-2C35A7401188}" sibTransId="{D832E476-D9D6-44FB-B107-655B1C697F3E}"/>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7CB02AFC-56AF-4541-B388-43BECCB359E0}" srcId="{703D4D02-5513-427D-B6E9-B2E187EE0C3A}" destId="{5EE3E1DF-13E4-47C2-839E-4A6E6380AB5B}" srcOrd="5" destOrd="0" parTransId="{38F4E143-2C98-40C4-8E8E-547D9312038B}" sibTransId="{0D6B6E96-CC74-4D0A-B99D-838442C8F393}"/>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DCDEC4FB-7F13-4E1A-B665-4D2ED5E0C6BA}" type="presParOf" srcId="{CC8763B3-4621-4666-B669-3C5BA2A30DBE}" destId="{F72A58CF-D3D9-4463-85F1-BA39DE44F5D8}"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37D0AAD4-F098-41DF-83A3-562690AFF06D}" type="presParOf" srcId="{CC8763B3-4621-4666-B669-3C5BA2A30DBE}" destId="{E1D6CE79-624A-43AF-8789-0129DE79D455}"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0985E574-CC93-4C74-A28D-BAEDCD24A3F6}" type="presParOf" srcId="{CC8763B3-4621-4666-B669-3C5BA2A30DBE}" destId="{A5C4DA08-9035-4C4C-A7F4-1B85FA83755B}" srcOrd="9" destOrd="0" presId="urn:microsoft.com/office/officeart/2005/8/layout/vList2"/>
    <dgm:cxn modelId="{1E33D121-B250-4C1B-864D-C0B9BAC05F7F}" type="presParOf" srcId="{CC8763B3-4621-4666-B669-3C5BA2A30DBE}" destId="{81475C2F-3255-4137-9C2A-50DCCF14FB9C}" srcOrd="10"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5A2E20D-D823-4656-A7E9-55ABD6A71195}">
      <dsp:nvSpPr>
        <dsp:cNvPr id="0" name=""/>
        <dsp:cNvSpPr/>
      </dsp:nvSpPr>
      <dsp:spPr>
        <a:xfrm>
          <a:off x="0" y="30985"/>
          <a:ext cx="7772400" cy="678600"/>
        </a:xfrm>
        <a:prstGeom prst="roundRect">
          <a:avLst/>
        </a:prstGeo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en-MY" sz="2900" kern="1200" dirty="0"/>
            <a:t>Performance Management Cycle</a:t>
          </a:r>
        </a:p>
      </dsp:txBody>
      <dsp:txXfrm>
        <a:off x="0" y="30985"/>
        <a:ext cx="7772400" cy="678600"/>
      </dsp:txXfrm>
    </dsp:sp>
    <dsp:sp modelId="{02733F7B-8381-46B4-A62D-60C94EF49351}">
      <dsp:nvSpPr>
        <dsp:cNvPr id="0" name=""/>
        <dsp:cNvSpPr/>
      </dsp:nvSpPr>
      <dsp:spPr>
        <a:xfrm>
          <a:off x="0" y="782882"/>
          <a:ext cx="7772400" cy="6786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en-MY" sz="2900" kern="1200" dirty="0">
              <a:solidFill>
                <a:schemeClr val="tx1"/>
              </a:solidFill>
            </a:rPr>
            <a:t>Global Performance Management Dilemma</a:t>
          </a:r>
        </a:p>
      </dsp:txBody>
      <dsp:txXfrm>
        <a:off x="0" y="782882"/>
        <a:ext cx="7772400" cy="678600"/>
      </dsp:txXfrm>
    </dsp:sp>
    <dsp:sp modelId="{F674B1EB-7C16-427C-9D7D-944E5157F0F6}">
      <dsp:nvSpPr>
        <dsp:cNvPr id="0" name=""/>
        <dsp:cNvSpPr/>
      </dsp:nvSpPr>
      <dsp:spPr>
        <a:xfrm>
          <a:off x="0" y="154500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en-MY" sz="2900" kern="1200" dirty="0">
              <a:solidFill>
                <a:schemeClr val="tx1"/>
              </a:solidFill>
            </a:rPr>
            <a:t>Global Competency Model</a:t>
          </a:r>
        </a:p>
      </dsp:txBody>
      <dsp:txXfrm>
        <a:off x="0" y="1545002"/>
        <a:ext cx="7772400" cy="678600"/>
      </dsp:txXfrm>
    </dsp:sp>
    <dsp:sp modelId="{239A56AA-8CA4-45D2-AAA7-F32B26D151DB}">
      <dsp:nvSpPr>
        <dsp:cNvPr id="0" name=""/>
        <dsp:cNvSpPr/>
      </dsp:nvSpPr>
      <dsp:spPr>
        <a:xfrm>
          <a:off x="0" y="2349083"/>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en-MY" sz="2900" kern="1200" dirty="0">
              <a:solidFill>
                <a:schemeClr val="tx1"/>
              </a:solidFill>
            </a:rPr>
            <a:t>Global Learning and Development</a:t>
          </a:r>
        </a:p>
      </dsp:txBody>
      <dsp:txXfrm>
        <a:off x="0" y="2349083"/>
        <a:ext cx="7772400" cy="678600"/>
      </dsp:txXfrm>
    </dsp:sp>
    <dsp:sp modelId="{A25F5F28-D5FB-49AF-B664-F0A191DA0189}">
      <dsp:nvSpPr>
        <dsp:cNvPr id="0" name=""/>
        <dsp:cNvSpPr/>
      </dsp:nvSpPr>
      <dsp:spPr>
        <a:xfrm>
          <a:off x="0" y="306924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en-MY" sz="2900" kern="1200" dirty="0">
              <a:solidFill>
                <a:schemeClr val="tx1"/>
              </a:solidFill>
            </a:rPr>
            <a:t>Global Talent Management Assessment</a:t>
          </a:r>
        </a:p>
      </dsp:txBody>
      <dsp:txXfrm>
        <a:off x="0" y="3069242"/>
        <a:ext cx="7772400" cy="678600"/>
      </dsp:txXfrm>
    </dsp:sp>
    <dsp:sp modelId="{81475C2F-3255-4137-9C2A-50DCCF14FB9C}">
      <dsp:nvSpPr>
        <dsp:cNvPr id="0" name=""/>
        <dsp:cNvSpPr/>
      </dsp:nvSpPr>
      <dsp:spPr>
        <a:xfrm>
          <a:off x="0" y="3831362"/>
          <a:ext cx="7772400" cy="6786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en-MY" sz="2900" kern="1200">
              <a:solidFill>
                <a:schemeClr val="tx1"/>
              </a:solidFill>
            </a:rPr>
            <a:t>Global </a:t>
          </a:r>
          <a:r>
            <a:rPr lang="en-MY" sz="2900" kern="1200" dirty="0">
              <a:solidFill>
                <a:schemeClr val="tx1"/>
              </a:solidFill>
            </a:rPr>
            <a:t>Talent Management Practice</a:t>
          </a:r>
        </a:p>
      </dsp:txBody>
      <dsp:txXfrm>
        <a:off x="0" y="3831362"/>
        <a:ext cx="7772400" cy="67860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xmlns="" val="30056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51</a:t>
            </a:fld>
            <a:endParaRPr lang="en-MY" altLang="en-US"/>
          </a:p>
        </p:txBody>
      </p:sp>
    </p:spTree>
    <p:extLst>
      <p:ext uri="{BB962C8B-B14F-4D97-AF65-F5344CB8AC3E}">
        <p14:creationId xmlns:p14="http://schemas.microsoft.com/office/powerpoint/2010/main" xmlns="" val="19302038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60</a:t>
            </a:fld>
            <a:endParaRPr lang="en-MY" altLang="en-US"/>
          </a:p>
        </p:txBody>
      </p:sp>
    </p:spTree>
    <p:extLst>
      <p:ext uri="{BB962C8B-B14F-4D97-AF65-F5344CB8AC3E}">
        <p14:creationId xmlns:p14="http://schemas.microsoft.com/office/powerpoint/2010/main" xmlns="" val="18093110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80</a:t>
            </a:fld>
            <a:endParaRPr lang="en-MY" altLang="en-US"/>
          </a:p>
        </p:txBody>
      </p:sp>
    </p:spTree>
    <p:extLst>
      <p:ext uri="{BB962C8B-B14F-4D97-AF65-F5344CB8AC3E}">
        <p14:creationId xmlns:p14="http://schemas.microsoft.com/office/powerpoint/2010/main" xmlns="" val="14297607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86</a:t>
            </a:fld>
            <a:endParaRPr lang="en-MY" altLang="en-US"/>
          </a:p>
        </p:txBody>
      </p:sp>
    </p:spTree>
    <p:extLst>
      <p:ext uri="{BB962C8B-B14F-4D97-AF65-F5344CB8AC3E}">
        <p14:creationId xmlns:p14="http://schemas.microsoft.com/office/powerpoint/2010/main" xmlns="" val="547984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91</a:t>
            </a:fld>
            <a:endParaRPr lang="en-MY" altLang="en-US"/>
          </a:p>
        </p:txBody>
      </p:sp>
    </p:spTree>
    <p:extLst>
      <p:ext uri="{BB962C8B-B14F-4D97-AF65-F5344CB8AC3E}">
        <p14:creationId xmlns:p14="http://schemas.microsoft.com/office/powerpoint/2010/main" xmlns="" val="3618843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988627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p14="http://schemas.microsoft.com/office/powerpoint/2010/main" xmlns="" val="31124441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40445679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33979065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2389767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1468172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1667374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6203180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2477154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25246350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971600" y="908720"/>
            <a:ext cx="7272808" cy="3528392"/>
          </a:xfrm>
        </p:spPr>
        <p:txBody>
          <a:bodyPr>
            <a:normAutofit/>
          </a:bodyPr>
          <a:lstStyle/>
          <a:p>
            <a:r>
              <a:rPr lang="en-MY" sz="6600" dirty="0"/>
              <a:t>GLOBAL TALENT </a:t>
            </a:r>
            <a:r>
              <a:rPr lang="en-MY" sz="6600" dirty="0" smtClean="0"/>
              <a:t>MANAGEMENT -II</a:t>
            </a:r>
            <a:endParaRPr lang="en-MY" sz="6600" dirty="0"/>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xmlns=""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2698347616"/>
              </p:ext>
            </p:extLst>
          </p:nvPr>
        </p:nvGraphicFramePr>
        <p:xfrm>
          <a:off x="827584" y="692696"/>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583410636"/>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E88B0C-1BE8-4B93-8212-B16D40CEFF2D}"/>
              </a:ext>
            </a:extLst>
          </p:cNvPr>
          <p:cNvSpPr>
            <a:spLocks noGrp="1"/>
          </p:cNvSpPr>
          <p:nvPr>
            <p:ph type="title"/>
          </p:nvPr>
        </p:nvSpPr>
        <p:spPr>
          <a:xfrm>
            <a:off x="971600" y="260648"/>
            <a:ext cx="7200900" cy="737519"/>
          </a:xfrm>
        </p:spPr>
        <p:txBody>
          <a:bodyPr/>
          <a:lstStyle/>
          <a:p>
            <a:r>
              <a:rPr lang="en-MY" dirty="0"/>
              <a:t>Performance Management</a:t>
            </a:r>
          </a:p>
        </p:txBody>
      </p:sp>
      <p:sp>
        <p:nvSpPr>
          <p:cNvPr id="3" name="Content Placeholder 2">
            <a:extLst>
              <a:ext uri="{FF2B5EF4-FFF2-40B4-BE49-F238E27FC236}">
                <a16:creationId xmlns:a16="http://schemas.microsoft.com/office/drawing/2014/main" xmlns="" id="{043133E6-6AE3-481D-BFE6-57621075F566}"/>
              </a:ext>
            </a:extLst>
          </p:cNvPr>
          <p:cNvSpPr>
            <a:spLocks noGrp="1"/>
          </p:cNvSpPr>
          <p:nvPr>
            <p:ph idx="1"/>
          </p:nvPr>
        </p:nvSpPr>
        <p:spPr>
          <a:xfrm>
            <a:off x="827584" y="1196752"/>
            <a:ext cx="7416824" cy="4464496"/>
          </a:xfrm>
        </p:spPr>
        <p:txBody>
          <a:bodyPr>
            <a:normAutofit lnSpcReduction="10000"/>
          </a:bodyPr>
          <a:lstStyle/>
          <a:p>
            <a:r>
              <a:rPr lang="en-MY" sz="2400" dirty="0"/>
              <a:t>Performance management is the general term for a number of human resource functions that are concerned with managing performance.</a:t>
            </a:r>
          </a:p>
          <a:p>
            <a:r>
              <a:rPr lang="en-MY" sz="2400" dirty="0"/>
              <a:t> It is the systematic process that involves employees, as individuals and members of a group, in improving organizational effectiveness in the accomplishment of the firm’s mission and goals.</a:t>
            </a:r>
          </a:p>
          <a:p>
            <a:r>
              <a:rPr lang="en-MY" sz="2400" dirty="0"/>
              <a:t> Employee performance management includes: planning work and setting expectations, continually monitoring performance, periodically appraising performance, and rewarding good performance, and developing the capacity to perform.</a:t>
            </a:r>
          </a:p>
        </p:txBody>
      </p:sp>
    </p:spTree>
    <p:extLst>
      <p:ext uri="{BB962C8B-B14F-4D97-AF65-F5344CB8AC3E}">
        <p14:creationId xmlns:p14="http://schemas.microsoft.com/office/powerpoint/2010/main" xmlns="" val="3452498385"/>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5D10EDC-AB6B-4A69-954D-AEF6DA40F47F}"/>
              </a:ext>
            </a:extLst>
          </p:cNvPr>
          <p:cNvSpPr>
            <a:spLocks noGrp="1"/>
          </p:cNvSpPr>
          <p:nvPr>
            <p:ph type="title"/>
          </p:nvPr>
        </p:nvSpPr>
        <p:spPr/>
        <p:txBody>
          <a:bodyPr/>
          <a:lstStyle/>
          <a:p>
            <a:r>
              <a:rPr lang="en-MY" dirty="0"/>
              <a:t>Performance Management</a:t>
            </a:r>
          </a:p>
        </p:txBody>
      </p:sp>
      <p:sp>
        <p:nvSpPr>
          <p:cNvPr id="7" name="TextBox 6">
            <a:extLst>
              <a:ext uri="{FF2B5EF4-FFF2-40B4-BE49-F238E27FC236}">
                <a16:creationId xmlns:a16="http://schemas.microsoft.com/office/drawing/2014/main" xmlns="" id="{94C98200-E96D-4B1D-A927-C8599D6AE76E}"/>
              </a:ext>
            </a:extLst>
          </p:cNvPr>
          <p:cNvSpPr txBox="1"/>
          <p:nvPr/>
        </p:nvSpPr>
        <p:spPr>
          <a:xfrm>
            <a:off x="3288432" y="3472697"/>
            <a:ext cx="2075656" cy="1754326"/>
          </a:xfrm>
          <a:prstGeom prst="rect">
            <a:avLst/>
          </a:prstGeom>
          <a:solidFill>
            <a:schemeClr val="accent3">
              <a:lumMod val="90000"/>
            </a:schemeClr>
          </a:solidFill>
          <a:ln>
            <a:solidFill>
              <a:schemeClr val="tx1"/>
            </a:solidFill>
          </a:ln>
        </p:spPr>
        <p:txBody>
          <a:bodyPr wrap="square" rtlCol="0">
            <a:spAutoFit/>
          </a:bodyPr>
          <a:lstStyle/>
          <a:p>
            <a:r>
              <a:rPr lang="en-MY" dirty="0"/>
              <a:t>What employees do :</a:t>
            </a:r>
          </a:p>
          <a:p>
            <a:pPr marL="285750" indent="-285750">
              <a:buFont typeface="Arial" panose="020B0604020202020204" pitchFamily="34" charset="0"/>
              <a:buChar char="•"/>
            </a:pPr>
            <a:r>
              <a:rPr lang="en-MY" dirty="0"/>
              <a:t>Task </a:t>
            </a:r>
            <a:r>
              <a:rPr lang="en-MY" dirty="0" err="1"/>
              <a:t>Behavior</a:t>
            </a:r>
            <a:endParaRPr lang="en-MY" dirty="0"/>
          </a:p>
          <a:p>
            <a:pPr marL="285750" indent="-285750">
              <a:buFont typeface="Arial" panose="020B0604020202020204" pitchFamily="34" charset="0"/>
              <a:buChar char="•"/>
            </a:pPr>
            <a:r>
              <a:rPr lang="en-MY" dirty="0"/>
              <a:t>Discretionary </a:t>
            </a:r>
            <a:r>
              <a:rPr lang="en-MY" dirty="0" err="1"/>
              <a:t>Behavior</a:t>
            </a:r>
            <a:endParaRPr lang="en-MY" dirty="0"/>
          </a:p>
          <a:p>
            <a:pPr marL="285750" indent="-285750">
              <a:buFont typeface="Arial" panose="020B0604020202020204" pitchFamily="34" charset="0"/>
              <a:buChar char="•"/>
            </a:pPr>
            <a:r>
              <a:rPr lang="en-MY" dirty="0"/>
              <a:t>Attendance</a:t>
            </a:r>
          </a:p>
        </p:txBody>
      </p:sp>
      <p:sp>
        <p:nvSpPr>
          <p:cNvPr id="8" name="TextBox 7">
            <a:extLst>
              <a:ext uri="{FF2B5EF4-FFF2-40B4-BE49-F238E27FC236}">
                <a16:creationId xmlns:a16="http://schemas.microsoft.com/office/drawing/2014/main" xmlns="" id="{5705D7EB-2DDF-45A1-9682-235CFB53817D}"/>
              </a:ext>
            </a:extLst>
          </p:cNvPr>
          <p:cNvSpPr txBox="1"/>
          <p:nvPr/>
        </p:nvSpPr>
        <p:spPr>
          <a:xfrm>
            <a:off x="5508104" y="2066852"/>
            <a:ext cx="1800200" cy="923330"/>
          </a:xfrm>
          <a:prstGeom prst="rect">
            <a:avLst/>
          </a:prstGeom>
          <a:solidFill>
            <a:schemeClr val="accent5">
              <a:lumMod val="90000"/>
            </a:schemeClr>
          </a:solidFill>
          <a:ln>
            <a:solidFill>
              <a:schemeClr val="tx1"/>
            </a:solidFill>
          </a:ln>
        </p:spPr>
        <p:txBody>
          <a:bodyPr wrap="square" rtlCol="0">
            <a:spAutoFit/>
          </a:bodyPr>
          <a:lstStyle/>
          <a:p>
            <a:r>
              <a:rPr lang="en-MY" dirty="0"/>
              <a:t>Customer:</a:t>
            </a:r>
          </a:p>
          <a:p>
            <a:pPr marL="285750" indent="-285750">
              <a:buFont typeface="Arial" panose="020B0604020202020204" pitchFamily="34" charset="0"/>
              <a:buChar char="•"/>
            </a:pPr>
            <a:r>
              <a:rPr lang="en-MY" dirty="0"/>
              <a:t>Satisfaction</a:t>
            </a:r>
          </a:p>
          <a:p>
            <a:pPr marL="285750" indent="-285750">
              <a:buFont typeface="Arial" panose="020B0604020202020204" pitchFamily="34" charset="0"/>
              <a:buChar char="•"/>
            </a:pPr>
            <a:r>
              <a:rPr lang="en-MY" dirty="0"/>
              <a:t>Retention</a:t>
            </a:r>
          </a:p>
        </p:txBody>
      </p:sp>
      <p:sp>
        <p:nvSpPr>
          <p:cNvPr id="9" name="TextBox 8">
            <a:extLst>
              <a:ext uri="{FF2B5EF4-FFF2-40B4-BE49-F238E27FC236}">
                <a16:creationId xmlns:a16="http://schemas.microsoft.com/office/drawing/2014/main" xmlns="" id="{7D41D3E8-633F-4B04-B0E3-D8E4A2A7D84B}"/>
              </a:ext>
            </a:extLst>
          </p:cNvPr>
          <p:cNvSpPr txBox="1"/>
          <p:nvPr/>
        </p:nvSpPr>
        <p:spPr>
          <a:xfrm>
            <a:off x="683568" y="1649270"/>
            <a:ext cx="2304256" cy="1477328"/>
          </a:xfrm>
          <a:prstGeom prst="rect">
            <a:avLst/>
          </a:prstGeom>
          <a:solidFill>
            <a:schemeClr val="accent1">
              <a:lumMod val="60000"/>
              <a:lumOff val="40000"/>
            </a:schemeClr>
          </a:solidFill>
          <a:ln>
            <a:solidFill>
              <a:schemeClr val="tx1"/>
            </a:solidFill>
          </a:ln>
        </p:spPr>
        <p:txBody>
          <a:bodyPr wrap="square" rtlCol="0">
            <a:spAutoFit/>
          </a:bodyPr>
          <a:lstStyle/>
          <a:p>
            <a:r>
              <a:rPr lang="en-MY" dirty="0"/>
              <a:t>What employees have :</a:t>
            </a:r>
          </a:p>
          <a:p>
            <a:pPr marL="285750" indent="-285750">
              <a:buFont typeface="Arial" panose="020B0604020202020204" pitchFamily="34" charset="0"/>
              <a:buChar char="•"/>
            </a:pPr>
            <a:r>
              <a:rPr lang="en-MY" dirty="0"/>
              <a:t>Knowledge</a:t>
            </a:r>
          </a:p>
          <a:p>
            <a:pPr marL="285750" indent="-285750">
              <a:buFont typeface="Arial" panose="020B0604020202020204" pitchFamily="34" charset="0"/>
              <a:buChar char="•"/>
            </a:pPr>
            <a:r>
              <a:rPr lang="en-MY" dirty="0"/>
              <a:t>Skills</a:t>
            </a:r>
          </a:p>
          <a:p>
            <a:pPr marL="285750" indent="-285750">
              <a:buFont typeface="Arial" panose="020B0604020202020204" pitchFamily="34" charset="0"/>
              <a:buChar char="•"/>
            </a:pPr>
            <a:r>
              <a:rPr lang="en-MY" dirty="0"/>
              <a:t>Abilities</a:t>
            </a:r>
          </a:p>
        </p:txBody>
      </p:sp>
      <p:sp>
        <p:nvSpPr>
          <p:cNvPr id="10" name="TextBox 9">
            <a:extLst>
              <a:ext uri="{FF2B5EF4-FFF2-40B4-BE49-F238E27FC236}">
                <a16:creationId xmlns:a16="http://schemas.microsoft.com/office/drawing/2014/main" xmlns="" id="{055D42B0-E78E-413A-AD89-32FE1C207E33}"/>
              </a:ext>
            </a:extLst>
          </p:cNvPr>
          <p:cNvSpPr txBox="1"/>
          <p:nvPr/>
        </p:nvSpPr>
        <p:spPr>
          <a:xfrm>
            <a:off x="699189" y="5226415"/>
            <a:ext cx="2304256" cy="1477328"/>
          </a:xfrm>
          <a:prstGeom prst="rect">
            <a:avLst/>
          </a:prstGeom>
          <a:solidFill>
            <a:schemeClr val="accent1">
              <a:lumMod val="60000"/>
              <a:lumOff val="40000"/>
            </a:schemeClr>
          </a:solidFill>
          <a:ln>
            <a:solidFill>
              <a:schemeClr val="tx1"/>
            </a:solidFill>
          </a:ln>
        </p:spPr>
        <p:txBody>
          <a:bodyPr wrap="square" rtlCol="0">
            <a:spAutoFit/>
          </a:bodyPr>
          <a:lstStyle/>
          <a:p>
            <a:r>
              <a:rPr lang="en-MY" dirty="0"/>
              <a:t>What employees feel :</a:t>
            </a:r>
          </a:p>
          <a:p>
            <a:pPr marL="285750" indent="-285750">
              <a:buFont typeface="Arial" panose="020B0604020202020204" pitchFamily="34" charset="0"/>
              <a:buChar char="•"/>
            </a:pPr>
            <a:r>
              <a:rPr lang="en-MY" dirty="0"/>
              <a:t>Motivation</a:t>
            </a:r>
          </a:p>
          <a:p>
            <a:pPr marL="285750" indent="-285750">
              <a:buFont typeface="Arial" panose="020B0604020202020204" pitchFamily="34" charset="0"/>
              <a:buChar char="•"/>
            </a:pPr>
            <a:r>
              <a:rPr lang="en-MY" dirty="0"/>
              <a:t>Commitment</a:t>
            </a:r>
          </a:p>
          <a:p>
            <a:pPr marL="285750" indent="-285750">
              <a:buFont typeface="Arial" panose="020B0604020202020204" pitchFamily="34" charset="0"/>
              <a:buChar char="•"/>
            </a:pPr>
            <a:r>
              <a:rPr lang="en-MY" dirty="0"/>
              <a:t>Engagement</a:t>
            </a:r>
          </a:p>
        </p:txBody>
      </p:sp>
      <p:sp>
        <p:nvSpPr>
          <p:cNvPr id="11" name="TextBox 10">
            <a:extLst>
              <a:ext uri="{FF2B5EF4-FFF2-40B4-BE49-F238E27FC236}">
                <a16:creationId xmlns:a16="http://schemas.microsoft.com/office/drawing/2014/main" xmlns="" id="{9FC94AEC-AB84-4333-A2E7-2757CE655EE7}"/>
              </a:ext>
            </a:extLst>
          </p:cNvPr>
          <p:cNvSpPr txBox="1"/>
          <p:nvPr/>
        </p:nvSpPr>
        <p:spPr>
          <a:xfrm>
            <a:off x="5520284" y="5334989"/>
            <a:ext cx="1788020" cy="923330"/>
          </a:xfrm>
          <a:prstGeom prst="rect">
            <a:avLst/>
          </a:prstGeom>
          <a:solidFill>
            <a:schemeClr val="accent5">
              <a:lumMod val="90000"/>
            </a:schemeClr>
          </a:solidFill>
          <a:ln>
            <a:solidFill>
              <a:schemeClr val="tx1"/>
            </a:solidFill>
          </a:ln>
        </p:spPr>
        <p:txBody>
          <a:bodyPr wrap="square" rtlCol="0">
            <a:spAutoFit/>
          </a:bodyPr>
          <a:lstStyle/>
          <a:p>
            <a:r>
              <a:rPr lang="en-MY" dirty="0"/>
              <a:t>Operational:</a:t>
            </a:r>
          </a:p>
          <a:p>
            <a:pPr marL="285750" indent="-285750">
              <a:buFont typeface="Arial" panose="020B0604020202020204" pitchFamily="34" charset="0"/>
              <a:buChar char="•"/>
            </a:pPr>
            <a:r>
              <a:rPr lang="en-MY" dirty="0"/>
              <a:t>Productivity</a:t>
            </a:r>
          </a:p>
          <a:p>
            <a:pPr marL="285750" indent="-285750">
              <a:buFont typeface="Arial" panose="020B0604020202020204" pitchFamily="34" charset="0"/>
              <a:buChar char="•"/>
            </a:pPr>
            <a:r>
              <a:rPr lang="en-MY" dirty="0"/>
              <a:t>Quality</a:t>
            </a:r>
          </a:p>
        </p:txBody>
      </p:sp>
      <p:sp>
        <p:nvSpPr>
          <p:cNvPr id="12" name="TextBox 11">
            <a:extLst>
              <a:ext uri="{FF2B5EF4-FFF2-40B4-BE49-F238E27FC236}">
                <a16:creationId xmlns:a16="http://schemas.microsoft.com/office/drawing/2014/main" xmlns="" id="{30E23A68-23A6-4463-8B64-728A3ECC5B1E}"/>
              </a:ext>
            </a:extLst>
          </p:cNvPr>
          <p:cNvSpPr txBox="1"/>
          <p:nvPr/>
        </p:nvSpPr>
        <p:spPr>
          <a:xfrm>
            <a:off x="7308304" y="3425570"/>
            <a:ext cx="1512168" cy="1200329"/>
          </a:xfrm>
          <a:prstGeom prst="rect">
            <a:avLst/>
          </a:prstGeom>
          <a:solidFill>
            <a:schemeClr val="accent3">
              <a:lumMod val="75000"/>
            </a:schemeClr>
          </a:solidFill>
          <a:ln>
            <a:solidFill>
              <a:schemeClr val="tx1"/>
            </a:solidFill>
          </a:ln>
        </p:spPr>
        <p:txBody>
          <a:bodyPr wrap="square" rtlCol="0">
            <a:spAutoFit/>
          </a:bodyPr>
          <a:lstStyle/>
          <a:p>
            <a:r>
              <a:rPr lang="en-MY" dirty="0"/>
              <a:t>Financial :</a:t>
            </a:r>
          </a:p>
          <a:p>
            <a:pPr marL="285750" indent="-285750">
              <a:buFont typeface="Arial" panose="020B0604020202020204" pitchFamily="34" charset="0"/>
              <a:buChar char="•"/>
            </a:pPr>
            <a:r>
              <a:rPr lang="en-MY" dirty="0"/>
              <a:t>Expenses</a:t>
            </a:r>
          </a:p>
          <a:p>
            <a:pPr marL="285750" indent="-285750">
              <a:buFont typeface="Arial" panose="020B0604020202020204" pitchFamily="34" charset="0"/>
              <a:buChar char="•"/>
            </a:pPr>
            <a:r>
              <a:rPr lang="en-MY" dirty="0"/>
              <a:t>Revenue</a:t>
            </a:r>
          </a:p>
          <a:p>
            <a:pPr marL="285750" indent="-285750">
              <a:buFont typeface="Arial" panose="020B0604020202020204" pitchFamily="34" charset="0"/>
              <a:buChar char="•"/>
            </a:pPr>
            <a:r>
              <a:rPr lang="en-MY" dirty="0"/>
              <a:t>Profits</a:t>
            </a:r>
          </a:p>
        </p:txBody>
      </p:sp>
      <p:cxnSp>
        <p:nvCxnSpPr>
          <p:cNvPr id="14" name="Straight Arrow Connector 13">
            <a:extLst>
              <a:ext uri="{FF2B5EF4-FFF2-40B4-BE49-F238E27FC236}">
                <a16:creationId xmlns:a16="http://schemas.microsoft.com/office/drawing/2014/main" xmlns="" id="{56CFB404-9D30-443F-A5B1-05FC845A73F8}"/>
              </a:ext>
            </a:extLst>
          </p:cNvPr>
          <p:cNvCxnSpPr>
            <a:cxnSpLocks/>
          </p:cNvCxnSpPr>
          <p:nvPr/>
        </p:nvCxnSpPr>
        <p:spPr>
          <a:xfrm>
            <a:off x="3003445" y="3087819"/>
            <a:ext cx="284987" cy="29748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xmlns="" id="{D85BCD98-4C49-477D-96BB-0FB00A6FC0F5}"/>
              </a:ext>
            </a:extLst>
          </p:cNvPr>
          <p:cNvCxnSpPr>
            <a:cxnSpLocks/>
          </p:cNvCxnSpPr>
          <p:nvPr/>
        </p:nvCxnSpPr>
        <p:spPr>
          <a:xfrm flipV="1">
            <a:off x="3003445" y="5334989"/>
            <a:ext cx="449962" cy="39826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xmlns="" id="{4AB09A27-3CA2-48B3-8901-7E3EC6EB3F25}"/>
              </a:ext>
            </a:extLst>
          </p:cNvPr>
          <p:cNvCxnSpPr>
            <a:cxnSpLocks/>
          </p:cNvCxnSpPr>
          <p:nvPr/>
        </p:nvCxnSpPr>
        <p:spPr>
          <a:xfrm flipV="1">
            <a:off x="5402172" y="3069516"/>
            <a:ext cx="487716" cy="39472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xmlns="" id="{E10EC2CC-3D87-4512-B97B-C56F07C3C977}"/>
              </a:ext>
            </a:extLst>
          </p:cNvPr>
          <p:cNvCxnSpPr>
            <a:cxnSpLocks/>
          </p:cNvCxnSpPr>
          <p:nvPr/>
        </p:nvCxnSpPr>
        <p:spPr>
          <a:xfrm>
            <a:off x="5402172" y="4688260"/>
            <a:ext cx="413662" cy="53815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xmlns="" id="{730AA335-9142-41E9-ACE4-9DAF97AA2BE9}"/>
              </a:ext>
            </a:extLst>
          </p:cNvPr>
          <p:cNvCxnSpPr>
            <a:cxnSpLocks/>
          </p:cNvCxnSpPr>
          <p:nvPr/>
        </p:nvCxnSpPr>
        <p:spPr>
          <a:xfrm>
            <a:off x="7309015" y="3026095"/>
            <a:ext cx="284987" cy="29748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xmlns="" id="{A71C768D-FE5E-4560-9218-C90F66159FF0}"/>
              </a:ext>
            </a:extLst>
          </p:cNvPr>
          <p:cNvCxnSpPr>
            <a:cxnSpLocks/>
          </p:cNvCxnSpPr>
          <p:nvPr/>
        </p:nvCxnSpPr>
        <p:spPr>
          <a:xfrm flipV="1">
            <a:off x="7308304" y="4882434"/>
            <a:ext cx="449962" cy="39826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763082169"/>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0278B75-C99D-4C73-BC38-786D06CA32E5}"/>
              </a:ext>
            </a:extLst>
          </p:cNvPr>
          <p:cNvSpPr>
            <a:spLocks noGrp="1"/>
          </p:cNvSpPr>
          <p:nvPr>
            <p:ph type="title"/>
          </p:nvPr>
        </p:nvSpPr>
        <p:spPr/>
        <p:txBody>
          <a:bodyPr/>
          <a:lstStyle/>
          <a:p>
            <a:r>
              <a:rPr lang="en-MY" dirty="0"/>
              <a:t>Purpose of effective Performance Management</a:t>
            </a:r>
          </a:p>
        </p:txBody>
      </p:sp>
      <p:sp>
        <p:nvSpPr>
          <p:cNvPr id="3" name="Content Placeholder 2">
            <a:extLst>
              <a:ext uri="{FF2B5EF4-FFF2-40B4-BE49-F238E27FC236}">
                <a16:creationId xmlns:a16="http://schemas.microsoft.com/office/drawing/2014/main" xmlns="" id="{17A1E82B-978A-455B-8A0A-F6A47B05FAD8}"/>
              </a:ext>
            </a:extLst>
          </p:cNvPr>
          <p:cNvSpPr>
            <a:spLocks noGrp="1"/>
          </p:cNvSpPr>
          <p:nvPr>
            <p:ph idx="1"/>
          </p:nvPr>
        </p:nvSpPr>
        <p:spPr/>
        <p:txBody>
          <a:bodyPr/>
          <a:lstStyle/>
          <a:p>
            <a:r>
              <a:rPr lang="en-MY" dirty="0"/>
              <a:t>Alignment</a:t>
            </a:r>
          </a:p>
          <a:p>
            <a:r>
              <a:rPr lang="en-MY" dirty="0"/>
              <a:t>Develop and grow employees</a:t>
            </a:r>
          </a:p>
          <a:p>
            <a:r>
              <a:rPr lang="en-MY" dirty="0"/>
              <a:t>Provide Data</a:t>
            </a:r>
          </a:p>
          <a:p>
            <a:r>
              <a:rPr lang="en-MY" dirty="0"/>
              <a:t>Differentiate Performance</a:t>
            </a:r>
          </a:p>
          <a:p>
            <a:r>
              <a:rPr lang="en-MY" dirty="0"/>
              <a:t>Legal documentation</a:t>
            </a:r>
          </a:p>
          <a:p>
            <a:r>
              <a:rPr lang="en-MY" dirty="0"/>
              <a:t>Administrative purposes</a:t>
            </a:r>
          </a:p>
          <a:p>
            <a:r>
              <a:rPr lang="en-MY" dirty="0"/>
              <a:t>Rewards</a:t>
            </a:r>
          </a:p>
        </p:txBody>
      </p:sp>
    </p:spTree>
    <p:extLst>
      <p:ext uri="{BB962C8B-B14F-4D97-AF65-F5344CB8AC3E}">
        <p14:creationId xmlns:p14="http://schemas.microsoft.com/office/powerpoint/2010/main" xmlns="" val="1033758101"/>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31888D8-A69C-4A46-BBB1-A391B701F231}"/>
              </a:ext>
            </a:extLst>
          </p:cNvPr>
          <p:cNvSpPr>
            <a:spLocks noGrp="1"/>
          </p:cNvSpPr>
          <p:nvPr>
            <p:ph type="title"/>
          </p:nvPr>
        </p:nvSpPr>
        <p:spPr/>
        <p:txBody>
          <a:bodyPr/>
          <a:lstStyle/>
          <a:p>
            <a:r>
              <a:rPr lang="en-MY" dirty="0"/>
              <a:t>Strategic Business Performance Management </a:t>
            </a:r>
          </a:p>
        </p:txBody>
      </p:sp>
      <p:pic>
        <p:nvPicPr>
          <p:cNvPr id="5" name="Picture 4">
            <a:extLst>
              <a:ext uri="{FF2B5EF4-FFF2-40B4-BE49-F238E27FC236}">
                <a16:creationId xmlns:a16="http://schemas.microsoft.com/office/drawing/2014/main" xmlns="" id="{D122BDCE-23BA-45E5-A566-78A5A780DF41}"/>
              </a:ext>
            </a:extLst>
          </p:cNvPr>
          <p:cNvPicPr>
            <a:picLocks noChangeAspect="1"/>
          </p:cNvPicPr>
          <p:nvPr/>
        </p:nvPicPr>
        <p:blipFill>
          <a:blip r:embed="rId2" cstate="print"/>
          <a:stretch>
            <a:fillRect/>
          </a:stretch>
        </p:blipFill>
        <p:spPr>
          <a:xfrm>
            <a:off x="1619672" y="1772816"/>
            <a:ext cx="6816864" cy="4307359"/>
          </a:xfrm>
          <a:prstGeom prst="rect">
            <a:avLst/>
          </a:prstGeom>
        </p:spPr>
      </p:pic>
    </p:spTree>
    <p:extLst>
      <p:ext uri="{BB962C8B-B14F-4D97-AF65-F5344CB8AC3E}">
        <p14:creationId xmlns:p14="http://schemas.microsoft.com/office/powerpoint/2010/main" xmlns="" val="764893897"/>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84254AF-2C19-4EC6-9052-E9A5BD184C22}"/>
              </a:ext>
            </a:extLst>
          </p:cNvPr>
          <p:cNvSpPr>
            <a:spLocks noGrp="1"/>
          </p:cNvSpPr>
          <p:nvPr>
            <p:ph type="title"/>
          </p:nvPr>
        </p:nvSpPr>
        <p:spPr/>
        <p:txBody>
          <a:bodyPr/>
          <a:lstStyle/>
          <a:p>
            <a:r>
              <a:rPr lang="en-MY" dirty="0"/>
              <a:t>Performance Management Cycle</a:t>
            </a:r>
          </a:p>
        </p:txBody>
      </p:sp>
      <p:pic>
        <p:nvPicPr>
          <p:cNvPr id="5" name="Picture 4">
            <a:extLst>
              <a:ext uri="{FF2B5EF4-FFF2-40B4-BE49-F238E27FC236}">
                <a16:creationId xmlns:a16="http://schemas.microsoft.com/office/drawing/2014/main" xmlns="" id="{12E2C0F7-17B1-4584-A93F-CB5D631E4F5F}"/>
              </a:ext>
            </a:extLst>
          </p:cNvPr>
          <p:cNvPicPr>
            <a:picLocks noChangeAspect="1"/>
          </p:cNvPicPr>
          <p:nvPr/>
        </p:nvPicPr>
        <p:blipFill>
          <a:blip r:embed="rId2" cstate="print"/>
          <a:stretch>
            <a:fillRect/>
          </a:stretch>
        </p:blipFill>
        <p:spPr>
          <a:xfrm>
            <a:off x="1331640" y="1988840"/>
            <a:ext cx="6048375" cy="3886200"/>
          </a:xfrm>
          <a:prstGeom prst="rect">
            <a:avLst/>
          </a:prstGeom>
        </p:spPr>
      </p:pic>
    </p:spTree>
    <p:extLst>
      <p:ext uri="{BB962C8B-B14F-4D97-AF65-F5344CB8AC3E}">
        <p14:creationId xmlns:p14="http://schemas.microsoft.com/office/powerpoint/2010/main" xmlns="" val="3233484960"/>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E88B0C-1BE8-4B93-8212-B16D40CEFF2D}"/>
              </a:ext>
            </a:extLst>
          </p:cNvPr>
          <p:cNvSpPr>
            <a:spLocks noGrp="1"/>
          </p:cNvSpPr>
          <p:nvPr>
            <p:ph type="title"/>
          </p:nvPr>
        </p:nvSpPr>
        <p:spPr>
          <a:xfrm>
            <a:off x="827584" y="332656"/>
            <a:ext cx="7200900" cy="665511"/>
          </a:xfrm>
        </p:spPr>
        <p:txBody>
          <a:bodyPr/>
          <a:lstStyle/>
          <a:p>
            <a:r>
              <a:rPr lang="en-MY" dirty="0"/>
              <a:t>1. Performance Planning</a:t>
            </a:r>
          </a:p>
        </p:txBody>
      </p:sp>
      <p:sp>
        <p:nvSpPr>
          <p:cNvPr id="3" name="Content Placeholder 2">
            <a:extLst>
              <a:ext uri="{FF2B5EF4-FFF2-40B4-BE49-F238E27FC236}">
                <a16:creationId xmlns:a16="http://schemas.microsoft.com/office/drawing/2014/main" xmlns="" id="{043133E6-6AE3-481D-BFE6-57621075F566}"/>
              </a:ext>
            </a:extLst>
          </p:cNvPr>
          <p:cNvSpPr>
            <a:spLocks noGrp="1"/>
          </p:cNvSpPr>
          <p:nvPr>
            <p:ph idx="1"/>
          </p:nvPr>
        </p:nvSpPr>
        <p:spPr>
          <a:xfrm>
            <a:off x="899592" y="1268760"/>
            <a:ext cx="7200900" cy="3809999"/>
          </a:xfrm>
        </p:spPr>
        <p:txBody>
          <a:bodyPr>
            <a:normAutofit lnSpcReduction="10000"/>
          </a:bodyPr>
          <a:lstStyle/>
          <a:p>
            <a:pPr marL="0" indent="0">
              <a:buNone/>
            </a:pPr>
            <a:r>
              <a:rPr lang="en-MY" sz="2400" dirty="0"/>
              <a:t>It is carried out at the start of each business year. During this stage, managers will develop an overall plan for the company. They will identify future performance goals for every employee in terms of </a:t>
            </a:r>
            <a:r>
              <a:rPr lang="en-MY" sz="2400" dirty="0" err="1"/>
              <a:t>behaviors</a:t>
            </a:r>
            <a:r>
              <a:rPr lang="en-MY" sz="2400" dirty="0"/>
              <a:t>, targets, and actions as well as a development plan to enhance employees’ skills.</a:t>
            </a:r>
          </a:p>
          <a:p>
            <a:endParaRPr lang="en-MY" sz="2400" dirty="0"/>
          </a:p>
          <a:p>
            <a:pPr lvl="1"/>
            <a:r>
              <a:rPr lang="en-MY" sz="2400" dirty="0"/>
              <a:t>Setting Goals</a:t>
            </a:r>
          </a:p>
          <a:p>
            <a:pPr lvl="1"/>
            <a:r>
              <a:rPr lang="en-MY" sz="2400" dirty="0"/>
              <a:t>SMART Goals</a:t>
            </a:r>
          </a:p>
          <a:p>
            <a:pPr lvl="1"/>
            <a:r>
              <a:rPr lang="en-MY" sz="2400" dirty="0"/>
              <a:t>KPI’s, OKR’s, KRA’s</a:t>
            </a:r>
          </a:p>
          <a:p>
            <a:endParaRPr lang="en-MY" dirty="0"/>
          </a:p>
        </p:txBody>
      </p:sp>
    </p:spTree>
    <p:extLst>
      <p:ext uri="{BB962C8B-B14F-4D97-AF65-F5344CB8AC3E}">
        <p14:creationId xmlns:p14="http://schemas.microsoft.com/office/powerpoint/2010/main" xmlns="" val="237451104"/>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84254AF-2C19-4EC6-9052-E9A5BD184C22}"/>
              </a:ext>
            </a:extLst>
          </p:cNvPr>
          <p:cNvSpPr>
            <a:spLocks noGrp="1"/>
          </p:cNvSpPr>
          <p:nvPr>
            <p:ph type="title"/>
          </p:nvPr>
        </p:nvSpPr>
        <p:spPr>
          <a:xfrm>
            <a:off x="1043608" y="260648"/>
            <a:ext cx="7200900" cy="737519"/>
          </a:xfrm>
        </p:spPr>
        <p:txBody>
          <a:bodyPr/>
          <a:lstStyle/>
          <a:p>
            <a:r>
              <a:rPr lang="en-MY" dirty="0"/>
              <a:t>1.1 Setting Goals</a:t>
            </a:r>
          </a:p>
        </p:txBody>
      </p:sp>
      <p:sp>
        <p:nvSpPr>
          <p:cNvPr id="3" name="Content Placeholder 2">
            <a:extLst>
              <a:ext uri="{FF2B5EF4-FFF2-40B4-BE49-F238E27FC236}">
                <a16:creationId xmlns:a16="http://schemas.microsoft.com/office/drawing/2014/main" xmlns="" id="{A9B62EAC-6FD8-4DDD-B3E9-BB4EB7FF7217}"/>
              </a:ext>
            </a:extLst>
          </p:cNvPr>
          <p:cNvSpPr>
            <a:spLocks noGrp="1"/>
          </p:cNvSpPr>
          <p:nvPr>
            <p:ph idx="1"/>
          </p:nvPr>
        </p:nvSpPr>
        <p:spPr/>
        <p:txBody>
          <a:bodyPr>
            <a:normAutofit/>
          </a:bodyPr>
          <a:lstStyle/>
          <a:p>
            <a:pPr marL="0" indent="0">
              <a:buNone/>
            </a:pPr>
            <a:r>
              <a:rPr lang="en-MY" sz="2400" dirty="0"/>
              <a:t>Goals indicate and give direction to an employee about what needs to be done and how much efforts are required to be put in. In this phase, every employee’s goals are set for the performance period. Goal-setting theory of motivation states that specific and challenging goals along with appropriate feedback contribute to higher and better task performance. This one is a collaborative effort between the employee and their manager or supervisor.</a:t>
            </a:r>
          </a:p>
        </p:txBody>
      </p:sp>
    </p:spTree>
    <p:extLst>
      <p:ext uri="{BB962C8B-B14F-4D97-AF65-F5344CB8AC3E}">
        <p14:creationId xmlns:p14="http://schemas.microsoft.com/office/powerpoint/2010/main" xmlns="" val="3899117903"/>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A5DC810-50F7-458E-8BDC-468AF63B5BCD}"/>
              </a:ext>
            </a:extLst>
          </p:cNvPr>
          <p:cNvSpPr>
            <a:spLocks noGrp="1"/>
          </p:cNvSpPr>
          <p:nvPr>
            <p:ph type="title"/>
          </p:nvPr>
        </p:nvSpPr>
        <p:spPr>
          <a:xfrm>
            <a:off x="1043608" y="332656"/>
            <a:ext cx="7200900" cy="737519"/>
          </a:xfrm>
        </p:spPr>
        <p:txBody>
          <a:bodyPr/>
          <a:lstStyle/>
          <a:p>
            <a:r>
              <a:rPr lang="en-MY" dirty="0"/>
              <a:t>1.2 SMART Goals</a:t>
            </a:r>
          </a:p>
        </p:txBody>
      </p:sp>
      <p:sp>
        <p:nvSpPr>
          <p:cNvPr id="3" name="Content Placeholder 2">
            <a:extLst>
              <a:ext uri="{FF2B5EF4-FFF2-40B4-BE49-F238E27FC236}">
                <a16:creationId xmlns:a16="http://schemas.microsoft.com/office/drawing/2014/main" xmlns="" id="{6B8035C9-F9DB-402C-AEA0-EE05BD58E5AF}"/>
              </a:ext>
            </a:extLst>
          </p:cNvPr>
          <p:cNvSpPr>
            <a:spLocks noGrp="1"/>
          </p:cNvSpPr>
          <p:nvPr>
            <p:ph idx="1"/>
          </p:nvPr>
        </p:nvSpPr>
        <p:spPr>
          <a:xfrm>
            <a:off x="755576" y="1268760"/>
            <a:ext cx="7704856" cy="4608512"/>
          </a:xfrm>
        </p:spPr>
        <p:txBody>
          <a:bodyPr>
            <a:normAutofit fontScale="92500" lnSpcReduction="10000"/>
          </a:bodyPr>
          <a:lstStyle/>
          <a:p>
            <a:r>
              <a:rPr lang="en-MY" sz="2400" dirty="0"/>
              <a:t>SPECIFIC: A goal needs to be clear and detailed, stating the exact performance level expected.</a:t>
            </a:r>
          </a:p>
          <a:p>
            <a:r>
              <a:rPr lang="en-MY" sz="2400" dirty="0"/>
              <a:t>MEASURABLE: A goal should have a measurable indicator so you can assess the progress and to ultimately determine if the goal has been accomplished.</a:t>
            </a:r>
          </a:p>
          <a:p>
            <a:r>
              <a:rPr lang="en-MY" sz="2400" dirty="0"/>
              <a:t>ACHIEVABLE: A goal needs to challenge and employee and stretch their skills and abilities, however, it should be virtually possible to attain.</a:t>
            </a:r>
          </a:p>
          <a:p>
            <a:r>
              <a:rPr lang="en-MY" sz="2400" dirty="0"/>
              <a:t>RELEVANT: A goal needs to be connected to the company’s goals as well as being relevant to an employee’s responsibilities and duties.</a:t>
            </a:r>
          </a:p>
          <a:p>
            <a:r>
              <a:rPr lang="en-MY" sz="2400" dirty="0"/>
              <a:t>TIME-BOUND: A goal needs to state the “when” of the achieved results.</a:t>
            </a:r>
          </a:p>
        </p:txBody>
      </p:sp>
    </p:spTree>
    <p:extLst>
      <p:ext uri="{BB962C8B-B14F-4D97-AF65-F5344CB8AC3E}">
        <p14:creationId xmlns:p14="http://schemas.microsoft.com/office/powerpoint/2010/main" xmlns="" val="575013767"/>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A1E168-7058-4A0B-87E9-EF2766E1186E}"/>
              </a:ext>
            </a:extLst>
          </p:cNvPr>
          <p:cNvSpPr>
            <a:spLocks noGrp="1"/>
          </p:cNvSpPr>
          <p:nvPr>
            <p:ph type="title"/>
          </p:nvPr>
        </p:nvSpPr>
        <p:spPr>
          <a:xfrm>
            <a:off x="971600" y="332656"/>
            <a:ext cx="7200900" cy="737519"/>
          </a:xfrm>
        </p:spPr>
        <p:txBody>
          <a:bodyPr/>
          <a:lstStyle/>
          <a:p>
            <a:r>
              <a:rPr lang="en-MY" dirty="0"/>
              <a:t>1.3 KPI’s</a:t>
            </a:r>
          </a:p>
        </p:txBody>
      </p:sp>
      <p:sp>
        <p:nvSpPr>
          <p:cNvPr id="3" name="Content Placeholder 2">
            <a:extLst>
              <a:ext uri="{FF2B5EF4-FFF2-40B4-BE49-F238E27FC236}">
                <a16:creationId xmlns:a16="http://schemas.microsoft.com/office/drawing/2014/main" xmlns="" id="{26CE667E-F392-4539-9F17-A2395C6FDB8D}"/>
              </a:ext>
            </a:extLst>
          </p:cNvPr>
          <p:cNvSpPr>
            <a:spLocks noGrp="1"/>
          </p:cNvSpPr>
          <p:nvPr>
            <p:ph idx="1"/>
          </p:nvPr>
        </p:nvSpPr>
        <p:spPr/>
        <p:txBody>
          <a:bodyPr>
            <a:normAutofit/>
          </a:bodyPr>
          <a:lstStyle/>
          <a:p>
            <a:r>
              <a:rPr lang="en-MY" sz="2400" dirty="0"/>
              <a:t>Key Performance Indicators (KPIs) are high-level measures or metrics, for one particular strategic objective, which (when measured and reported) give the leadership team an “indication” as to whether the organization is making progress towards achieving that particular objective.</a:t>
            </a:r>
          </a:p>
        </p:txBody>
      </p:sp>
    </p:spTree>
    <p:extLst>
      <p:ext uri="{BB962C8B-B14F-4D97-AF65-F5344CB8AC3E}">
        <p14:creationId xmlns:p14="http://schemas.microsoft.com/office/powerpoint/2010/main" xmlns="" val="3944116468"/>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4194886-2FA6-4DD5-A938-DFDF32744BF1}"/>
              </a:ext>
            </a:extLst>
          </p:cNvPr>
          <p:cNvSpPr>
            <a:spLocks noGrp="1"/>
          </p:cNvSpPr>
          <p:nvPr>
            <p:ph type="title"/>
          </p:nvPr>
        </p:nvSpPr>
        <p:spPr>
          <a:xfrm>
            <a:off x="1043608" y="260648"/>
            <a:ext cx="7200900" cy="665511"/>
          </a:xfrm>
        </p:spPr>
        <p:txBody>
          <a:bodyPr/>
          <a:lstStyle/>
          <a:p>
            <a:r>
              <a:rPr lang="en-MY" dirty="0"/>
              <a:t>1.3 OKRs</a:t>
            </a:r>
          </a:p>
        </p:txBody>
      </p:sp>
      <p:sp>
        <p:nvSpPr>
          <p:cNvPr id="3" name="Content Placeholder 2">
            <a:extLst>
              <a:ext uri="{FF2B5EF4-FFF2-40B4-BE49-F238E27FC236}">
                <a16:creationId xmlns:a16="http://schemas.microsoft.com/office/drawing/2014/main" xmlns="" id="{54AA7FFF-3F18-482A-AB72-7102B9424A70}"/>
              </a:ext>
            </a:extLst>
          </p:cNvPr>
          <p:cNvSpPr>
            <a:spLocks noGrp="1"/>
          </p:cNvSpPr>
          <p:nvPr>
            <p:ph idx="1"/>
          </p:nvPr>
        </p:nvSpPr>
        <p:spPr>
          <a:xfrm>
            <a:off x="1043608" y="1196752"/>
            <a:ext cx="7416824" cy="4680520"/>
          </a:xfrm>
        </p:spPr>
        <p:txBody>
          <a:bodyPr>
            <a:normAutofit lnSpcReduction="10000"/>
          </a:bodyPr>
          <a:lstStyle/>
          <a:p>
            <a:r>
              <a:rPr lang="en-MY" sz="2400" dirty="0"/>
              <a:t>OKRs (Objective and Key Result) widely used by Google</a:t>
            </a:r>
          </a:p>
          <a:p>
            <a:r>
              <a:rPr lang="en-MY" sz="2400" dirty="0"/>
              <a:t>John </a:t>
            </a:r>
            <a:r>
              <a:rPr lang="en-MY" sz="2400" dirty="0" err="1"/>
              <a:t>Doerr</a:t>
            </a:r>
            <a:r>
              <a:rPr lang="en-MY" sz="2400" dirty="0"/>
              <a:t>, called Andy Grove the "Father of OKRs" in </a:t>
            </a:r>
            <a:r>
              <a:rPr lang="en-MY" sz="2400" dirty="0" err="1"/>
              <a:t>Doerr's</a:t>
            </a:r>
            <a:r>
              <a:rPr lang="en-MY" sz="2400" dirty="0"/>
              <a:t> 2018 book, Measure What Matters: How Google, Bono, and the Gates Foundation Rock the World with OKRs</a:t>
            </a:r>
          </a:p>
          <a:p>
            <a:r>
              <a:rPr lang="en-MY" sz="2400" dirty="0"/>
              <a:t>OKRs can be used at the corporate level (Tier 1), department/business unit level (Tier 2), and employee level (Tier 3). The value of a well stated OKR is identifying in very clear language exactly what outcome is desired (objective) and attach to it a quantifiable target (key result) typically within the next 30 – 90 days.</a:t>
            </a:r>
          </a:p>
        </p:txBody>
      </p:sp>
    </p:spTree>
    <p:extLst>
      <p:ext uri="{BB962C8B-B14F-4D97-AF65-F5344CB8AC3E}">
        <p14:creationId xmlns:p14="http://schemas.microsoft.com/office/powerpoint/2010/main" xmlns="" val="782370165"/>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A5DC810-50F7-458E-8BDC-468AF63B5BCD}"/>
              </a:ext>
            </a:extLst>
          </p:cNvPr>
          <p:cNvSpPr>
            <a:spLocks noGrp="1"/>
          </p:cNvSpPr>
          <p:nvPr>
            <p:ph type="title"/>
          </p:nvPr>
        </p:nvSpPr>
        <p:spPr>
          <a:xfrm>
            <a:off x="827584" y="260648"/>
            <a:ext cx="7200900" cy="737519"/>
          </a:xfrm>
        </p:spPr>
        <p:txBody>
          <a:bodyPr/>
          <a:lstStyle/>
          <a:p>
            <a:r>
              <a:rPr lang="en-MY" dirty="0"/>
              <a:t>1.3 OKRs</a:t>
            </a:r>
          </a:p>
        </p:txBody>
      </p:sp>
      <p:sp>
        <p:nvSpPr>
          <p:cNvPr id="3" name="Content Placeholder 2">
            <a:extLst>
              <a:ext uri="{FF2B5EF4-FFF2-40B4-BE49-F238E27FC236}">
                <a16:creationId xmlns:a16="http://schemas.microsoft.com/office/drawing/2014/main" xmlns="" id="{6B8035C9-F9DB-402C-AEA0-EE05BD58E5AF}"/>
              </a:ext>
            </a:extLst>
          </p:cNvPr>
          <p:cNvSpPr>
            <a:spLocks noGrp="1"/>
          </p:cNvSpPr>
          <p:nvPr>
            <p:ph idx="1"/>
          </p:nvPr>
        </p:nvSpPr>
        <p:spPr>
          <a:xfrm>
            <a:off x="899592" y="1124745"/>
            <a:ext cx="7272858" cy="4666456"/>
          </a:xfrm>
        </p:spPr>
        <p:txBody>
          <a:bodyPr>
            <a:normAutofit/>
          </a:bodyPr>
          <a:lstStyle/>
          <a:p>
            <a:r>
              <a:rPr lang="en-MY" sz="2400" dirty="0"/>
              <a:t>Objectives are ambitious and should feel somewhat uncomfortable</a:t>
            </a:r>
          </a:p>
          <a:p>
            <a:endParaRPr lang="en-MY" sz="2400" dirty="0"/>
          </a:p>
          <a:p>
            <a:r>
              <a:rPr lang="en-MY" sz="2400" dirty="0"/>
              <a:t>Key Results are measurable; they should be easy to grade with a number </a:t>
            </a:r>
          </a:p>
          <a:p>
            <a:endParaRPr lang="en-MY" sz="2400" dirty="0"/>
          </a:p>
          <a:p>
            <a:r>
              <a:rPr lang="en-MY" sz="2400" dirty="0"/>
              <a:t>OKRs are public; everyone in the company should be able to see what everyone else is working on (and how they did in the past)</a:t>
            </a:r>
          </a:p>
        </p:txBody>
      </p:sp>
    </p:spTree>
    <p:extLst>
      <p:ext uri="{BB962C8B-B14F-4D97-AF65-F5344CB8AC3E}">
        <p14:creationId xmlns:p14="http://schemas.microsoft.com/office/powerpoint/2010/main" xmlns="" val="3661186957"/>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A1E168-7058-4A0B-87E9-EF2766E1186E}"/>
              </a:ext>
            </a:extLst>
          </p:cNvPr>
          <p:cNvSpPr>
            <a:spLocks noGrp="1"/>
          </p:cNvSpPr>
          <p:nvPr>
            <p:ph type="title"/>
          </p:nvPr>
        </p:nvSpPr>
        <p:spPr>
          <a:xfrm>
            <a:off x="899592" y="260648"/>
            <a:ext cx="7200900" cy="737519"/>
          </a:xfrm>
        </p:spPr>
        <p:txBody>
          <a:bodyPr/>
          <a:lstStyle/>
          <a:p>
            <a:r>
              <a:rPr lang="en-MY" dirty="0"/>
              <a:t>2. Performance Monitoring</a:t>
            </a:r>
          </a:p>
        </p:txBody>
      </p:sp>
      <p:sp>
        <p:nvSpPr>
          <p:cNvPr id="3" name="Content Placeholder 2">
            <a:extLst>
              <a:ext uri="{FF2B5EF4-FFF2-40B4-BE49-F238E27FC236}">
                <a16:creationId xmlns:a16="http://schemas.microsoft.com/office/drawing/2014/main" xmlns="" id="{26CE667E-F392-4539-9F17-A2395C6FDB8D}"/>
              </a:ext>
            </a:extLst>
          </p:cNvPr>
          <p:cNvSpPr>
            <a:spLocks noGrp="1"/>
          </p:cNvSpPr>
          <p:nvPr>
            <p:ph idx="1"/>
          </p:nvPr>
        </p:nvSpPr>
        <p:spPr>
          <a:xfrm>
            <a:off x="755576" y="1196752"/>
            <a:ext cx="7632848" cy="4170685"/>
          </a:xfrm>
        </p:spPr>
        <p:txBody>
          <a:bodyPr>
            <a:normAutofit/>
          </a:bodyPr>
          <a:lstStyle/>
          <a:p>
            <a:pPr marL="0" indent="0">
              <a:buNone/>
            </a:pPr>
            <a:r>
              <a:rPr lang="en-MY" sz="2400" dirty="0"/>
              <a:t>The key elements of performance monitoring are CFR: </a:t>
            </a:r>
          </a:p>
          <a:p>
            <a:r>
              <a:rPr lang="en-MY" sz="2400" dirty="0"/>
              <a:t>Conversations</a:t>
            </a:r>
          </a:p>
          <a:p>
            <a:r>
              <a:rPr lang="en-MY" sz="2400" dirty="0"/>
              <a:t>Feedback </a:t>
            </a:r>
          </a:p>
          <a:p>
            <a:r>
              <a:rPr lang="en-MY" sz="2400" dirty="0"/>
              <a:t>Recognition</a:t>
            </a:r>
          </a:p>
          <a:p>
            <a:pPr marL="0" indent="0">
              <a:buNone/>
            </a:pPr>
            <a:endParaRPr lang="en-MY" sz="2400" dirty="0"/>
          </a:p>
          <a:p>
            <a:pPr marL="0" indent="0">
              <a:buNone/>
            </a:pPr>
            <a:r>
              <a:rPr lang="en-MY" sz="2400" dirty="0"/>
              <a:t>Performance check-ins are a series of regular conversations between managers and employees about work, progress and goals throughout the year.</a:t>
            </a:r>
          </a:p>
        </p:txBody>
      </p:sp>
    </p:spTree>
    <p:extLst>
      <p:ext uri="{BB962C8B-B14F-4D97-AF65-F5344CB8AC3E}">
        <p14:creationId xmlns:p14="http://schemas.microsoft.com/office/powerpoint/2010/main" xmlns="" val="2668117253"/>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4194886-2FA6-4DD5-A938-DFDF32744BF1}"/>
              </a:ext>
            </a:extLst>
          </p:cNvPr>
          <p:cNvSpPr>
            <a:spLocks noGrp="1"/>
          </p:cNvSpPr>
          <p:nvPr>
            <p:ph type="title"/>
          </p:nvPr>
        </p:nvSpPr>
        <p:spPr>
          <a:xfrm>
            <a:off x="899592" y="332656"/>
            <a:ext cx="7200900" cy="665511"/>
          </a:xfrm>
        </p:spPr>
        <p:txBody>
          <a:bodyPr/>
          <a:lstStyle/>
          <a:p>
            <a:r>
              <a:rPr lang="en-MY" dirty="0"/>
              <a:t>3. Performance Reviewing</a:t>
            </a:r>
          </a:p>
        </p:txBody>
      </p:sp>
      <p:sp>
        <p:nvSpPr>
          <p:cNvPr id="3" name="Content Placeholder 2">
            <a:extLst>
              <a:ext uri="{FF2B5EF4-FFF2-40B4-BE49-F238E27FC236}">
                <a16:creationId xmlns:a16="http://schemas.microsoft.com/office/drawing/2014/main" xmlns="" id="{54AA7FFF-3F18-482A-AB72-7102B9424A70}"/>
              </a:ext>
            </a:extLst>
          </p:cNvPr>
          <p:cNvSpPr>
            <a:spLocks noGrp="1"/>
          </p:cNvSpPr>
          <p:nvPr>
            <p:ph idx="1"/>
          </p:nvPr>
        </p:nvSpPr>
        <p:spPr/>
        <p:txBody>
          <a:bodyPr>
            <a:normAutofit/>
          </a:bodyPr>
          <a:lstStyle/>
          <a:p>
            <a:pPr marL="0" indent="0">
              <a:buNone/>
            </a:pPr>
            <a:r>
              <a:rPr lang="en-MY" sz="2400" dirty="0"/>
              <a:t>This is usually done on an annual basis when the finals results of an employee ’s performance are reviewed. This phase is a collaborative effort and designed to allow the manager or supervisor and employee to evaluate how well achievements have met the goals set during the first stage.</a:t>
            </a:r>
          </a:p>
        </p:txBody>
      </p:sp>
    </p:spTree>
    <p:extLst>
      <p:ext uri="{BB962C8B-B14F-4D97-AF65-F5344CB8AC3E}">
        <p14:creationId xmlns:p14="http://schemas.microsoft.com/office/powerpoint/2010/main" xmlns="" val="737671074"/>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1BECCF6-92D7-421E-A5D0-52E2D8277302}"/>
              </a:ext>
            </a:extLst>
          </p:cNvPr>
          <p:cNvSpPr>
            <a:spLocks noGrp="1"/>
          </p:cNvSpPr>
          <p:nvPr>
            <p:ph type="title"/>
          </p:nvPr>
        </p:nvSpPr>
        <p:spPr/>
        <p:txBody>
          <a:bodyPr/>
          <a:lstStyle/>
          <a:p>
            <a:r>
              <a:rPr lang="en-MY" dirty="0"/>
              <a:t>Criteria for Effective International Performance Appraisal</a:t>
            </a:r>
          </a:p>
        </p:txBody>
      </p:sp>
      <p:sp>
        <p:nvSpPr>
          <p:cNvPr id="3" name="Content Placeholder 2">
            <a:extLst>
              <a:ext uri="{FF2B5EF4-FFF2-40B4-BE49-F238E27FC236}">
                <a16:creationId xmlns:a16="http://schemas.microsoft.com/office/drawing/2014/main" xmlns="" id="{9F15686A-8E73-408D-9A19-FB3993ED0D49}"/>
              </a:ext>
            </a:extLst>
          </p:cNvPr>
          <p:cNvSpPr>
            <a:spLocks noGrp="1"/>
          </p:cNvSpPr>
          <p:nvPr>
            <p:ph idx="1"/>
          </p:nvPr>
        </p:nvSpPr>
        <p:spPr/>
        <p:txBody>
          <a:bodyPr>
            <a:normAutofit/>
          </a:bodyPr>
          <a:lstStyle/>
          <a:p>
            <a:r>
              <a:rPr lang="en-MY" sz="2400" dirty="0"/>
              <a:t>Strategic alignment</a:t>
            </a:r>
          </a:p>
          <a:p>
            <a:r>
              <a:rPr lang="en-MY" sz="2400" dirty="0"/>
              <a:t>Validity and Reliability</a:t>
            </a:r>
          </a:p>
          <a:p>
            <a:r>
              <a:rPr lang="en-MY" sz="2400" dirty="0"/>
              <a:t>Acceptability</a:t>
            </a:r>
          </a:p>
          <a:p>
            <a:r>
              <a:rPr lang="en-MY" sz="2400" dirty="0"/>
              <a:t>Performance Appraisal methods</a:t>
            </a:r>
          </a:p>
        </p:txBody>
      </p:sp>
    </p:spTree>
    <p:extLst>
      <p:ext uri="{BB962C8B-B14F-4D97-AF65-F5344CB8AC3E}">
        <p14:creationId xmlns:p14="http://schemas.microsoft.com/office/powerpoint/2010/main" xmlns="" val="1513050558"/>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1661B6-465D-4684-92C4-8B08AB773A5C}"/>
              </a:ext>
            </a:extLst>
          </p:cNvPr>
          <p:cNvSpPr>
            <a:spLocks noGrp="1"/>
          </p:cNvSpPr>
          <p:nvPr>
            <p:ph type="title"/>
          </p:nvPr>
        </p:nvSpPr>
        <p:spPr>
          <a:xfrm>
            <a:off x="899592" y="260648"/>
            <a:ext cx="7200900" cy="665511"/>
          </a:xfrm>
        </p:spPr>
        <p:txBody>
          <a:bodyPr/>
          <a:lstStyle/>
          <a:p>
            <a:r>
              <a:rPr lang="en-MY" dirty="0"/>
              <a:t>Strategic Alignment</a:t>
            </a:r>
          </a:p>
        </p:txBody>
      </p:sp>
      <p:sp>
        <p:nvSpPr>
          <p:cNvPr id="3" name="Content Placeholder 2">
            <a:extLst>
              <a:ext uri="{FF2B5EF4-FFF2-40B4-BE49-F238E27FC236}">
                <a16:creationId xmlns:a16="http://schemas.microsoft.com/office/drawing/2014/main" xmlns="" id="{1310ACB3-E977-427F-AB58-2CE6B1E036C1}"/>
              </a:ext>
            </a:extLst>
          </p:cNvPr>
          <p:cNvSpPr>
            <a:spLocks noGrp="1"/>
          </p:cNvSpPr>
          <p:nvPr>
            <p:ph idx="1"/>
          </p:nvPr>
        </p:nvSpPr>
        <p:spPr>
          <a:xfrm>
            <a:off x="971600" y="1268761"/>
            <a:ext cx="7200850" cy="4522440"/>
          </a:xfrm>
        </p:spPr>
        <p:txBody>
          <a:bodyPr>
            <a:normAutofit/>
          </a:bodyPr>
          <a:lstStyle/>
          <a:p>
            <a:pPr marL="0" indent="0">
              <a:buNone/>
            </a:pPr>
            <a:r>
              <a:rPr lang="en-MY" sz="2400" dirty="0"/>
              <a:t>Strategic alignment is the degree to which the employee’s individual performance management system matches or fits with the organization’s global business plan. It has been proposed that performance criteria include the aspirations of the individual and that the individual’s best possible performance criteria need to be identified and fitted with the firm’s conceptual criteria. More recently, the application of the Balanced Scorecard (BSC), MBO, and OKR have become a popular method of developing strategic congruence by linking the firm’s long-term goals to short-term actions of employees.</a:t>
            </a:r>
          </a:p>
        </p:txBody>
      </p:sp>
    </p:spTree>
    <p:extLst>
      <p:ext uri="{BB962C8B-B14F-4D97-AF65-F5344CB8AC3E}">
        <p14:creationId xmlns:p14="http://schemas.microsoft.com/office/powerpoint/2010/main" xmlns="" val="3257566086"/>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9BEF381-E021-4D83-8FEE-E3773E0332A2}"/>
              </a:ext>
            </a:extLst>
          </p:cNvPr>
          <p:cNvSpPr>
            <a:spLocks noGrp="1"/>
          </p:cNvSpPr>
          <p:nvPr>
            <p:ph type="title"/>
          </p:nvPr>
        </p:nvSpPr>
        <p:spPr>
          <a:xfrm>
            <a:off x="899592" y="332656"/>
            <a:ext cx="7200900" cy="665511"/>
          </a:xfrm>
        </p:spPr>
        <p:txBody>
          <a:bodyPr/>
          <a:lstStyle/>
          <a:p>
            <a:r>
              <a:rPr lang="en-MY" dirty="0"/>
              <a:t>Validity and Reliability</a:t>
            </a:r>
          </a:p>
        </p:txBody>
      </p:sp>
      <p:sp>
        <p:nvSpPr>
          <p:cNvPr id="3" name="Content Placeholder 2">
            <a:extLst>
              <a:ext uri="{FF2B5EF4-FFF2-40B4-BE49-F238E27FC236}">
                <a16:creationId xmlns:a16="http://schemas.microsoft.com/office/drawing/2014/main" xmlns="" id="{9F678517-B030-4B3D-99AE-9F6715D0CAD4}"/>
              </a:ext>
            </a:extLst>
          </p:cNvPr>
          <p:cNvSpPr>
            <a:spLocks noGrp="1"/>
          </p:cNvSpPr>
          <p:nvPr>
            <p:ph idx="1"/>
          </p:nvPr>
        </p:nvSpPr>
        <p:spPr>
          <a:xfrm>
            <a:off x="755576" y="1196752"/>
            <a:ext cx="7776864" cy="4752528"/>
          </a:xfrm>
        </p:spPr>
        <p:txBody>
          <a:bodyPr>
            <a:normAutofit fontScale="85000" lnSpcReduction="10000"/>
          </a:bodyPr>
          <a:lstStyle/>
          <a:p>
            <a:r>
              <a:rPr lang="en-MY" sz="2600" dirty="0"/>
              <a:t>Validity refers to fact that people are being measured on areas that are truly important to the firm’s objectives and refers to the extent to which a performance measure assesses all the relevant aspects of the job. If a performance management process lacks validity it does not measure all aspects of the performance of the employee.</a:t>
            </a:r>
          </a:p>
          <a:p>
            <a:endParaRPr lang="en-MY" sz="2600" dirty="0"/>
          </a:p>
          <a:p>
            <a:r>
              <a:rPr lang="en-MY" sz="2600" dirty="0"/>
              <a:t>Reliability refers to the uniformity of performance and autonomy from Radom error. There are several types of reliability that are pertinent to the performance appraisal. The most important is inter-rater reliability and refers to the level of consistency amongst the supervisors who are appraising employees. Evidence indicates that many supervisors are subjective and, therefore, their appraisal of employees will be low in reliability.</a:t>
            </a:r>
          </a:p>
          <a:p>
            <a:endParaRPr lang="en-MY" sz="2200" dirty="0"/>
          </a:p>
        </p:txBody>
      </p:sp>
    </p:spTree>
    <p:extLst>
      <p:ext uri="{BB962C8B-B14F-4D97-AF65-F5344CB8AC3E}">
        <p14:creationId xmlns:p14="http://schemas.microsoft.com/office/powerpoint/2010/main" xmlns="" val="820507156"/>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B286366-1312-4F5F-8F36-727571FDC6BA}"/>
              </a:ext>
            </a:extLst>
          </p:cNvPr>
          <p:cNvSpPr>
            <a:spLocks noGrp="1"/>
          </p:cNvSpPr>
          <p:nvPr>
            <p:ph type="title"/>
          </p:nvPr>
        </p:nvSpPr>
        <p:spPr>
          <a:xfrm>
            <a:off x="971600" y="260648"/>
            <a:ext cx="7200900" cy="665511"/>
          </a:xfrm>
        </p:spPr>
        <p:txBody>
          <a:bodyPr/>
          <a:lstStyle/>
          <a:p>
            <a:r>
              <a:rPr lang="en-MY" dirty="0"/>
              <a:t>Acceptability</a:t>
            </a:r>
          </a:p>
        </p:txBody>
      </p:sp>
      <p:sp>
        <p:nvSpPr>
          <p:cNvPr id="3" name="Content Placeholder 2">
            <a:extLst>
              <a:ext uri="{FF2B5EF4-FFF2-40B4-BE49-F238E27FC236}">
                <a16:creationId xmlns:a16="http://schemas.microsoft.com/office/drawing/2014/main" xmlns="" id="{54673F47-B6AC-4E4C-B0BE-33EFBDD506FE}"/>
              </a:ext>
            </a:extLst>
          </p:cNvPr>
          <p:cNvSpPr>
            <a:spLocks noGrp="1"/>
          </p:cNvSpPr>
          <p:nvPr>
            <p:ph idx="1"/>
          </p:nvPr>
        </p:nvSpPr>
        <p:spPr>
          <a:xfrm>
            <a:off x="899592" y="1124745"/>
            <a:ext cx="7272858" cy="4666456"/>
          </a:xfrm>
        </p:spPr>
        <p:txBody>
          <a:bodyPr>
            <a:normAutofit/>
          </a:bodyPr>
          <a:lstStyle/>
          <a:p>
            <a:pPr marL="0" indent="0">
              <a:buNone/>
            </a:pPr>
            <a:r>
              <a:rPr lang="en-MY" sz="2400" dirty="0"/>
              <a:t>From the perspective of the appraisee, acceptability is more likely to occur when they perceive the appraisal to be fair, and when the feedback they receive from the appraiser is timely and accurate. In the international setting, a vital aspect of the acceptability of the performance appraisal process by both the supervisor and the employee has been found to be attributed back to the clarity of purpose of the appraisal. Evidence suggests that, from an employee perspective, in order to be acceptable, the performance management process needs to have a clear purpose and the purpose has to be acceptable.</a:t>
            </a:r>
          </a:p>
        </p:txBody>
      </p:sp>
    </p:spTree>
    <p:extLst>
      <p:ext uri="{BB962C8B-B14F-4D97-AF65-F5344CB8AC3E}">
        <p14:creationId xmlns:p14="http://schemas.microsoft.com/office/powerpoint/2010/main" xmlns="" val="3279451209"/>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6ADFAD-44FB-4E20-BF44-65DC247132B0}"/>
              </a:ext>
            </a:extLst>
          </p:cNvPr>
          <p:cNvSpPr>
            <a:spLocks noGrp="1"/>
          </p:cNvSpPr>
          <p:nvPr>
            <p:ph type="title"/>
          </p:nvPr>
        </p:nvSpPr>
        <p:spPr>
          <a:xfrm>
            <a:off x="971600" y="260648"/>
            <a:ext cx="7200900" cy="665511"/>
          </a:xfrm>
        </p:spPr>
        <p:txBody>
          <a:bodyPr/>
          <a:lstStyle/>
          <a:p>
            <a:r>
              <a:rPr lang="en-MY" dirty="0"/>
              <a:t>Performance Appraisal methods</a:t>
            </a:r>
          </a:p>
        </p:txBody>
      </p:sp>
      <p:sp>
        <p:nvSpPr>
          <p:cNvPr id="3" name="Content Placeholder 2">
            <a:extLst>
              <a:ext uri="{FF2B5EF4-FFF2-40B4-BE49-F238E27FC236}">
                <a16:creationId xmlns:a16="http://schemas.microsoft.com/office/drawing/2014/main" xmlns="" id="{73FE10D5-AAF5-46F6-AC86-14A15C7A4029}"/>
              </a:ext>
            </a:extLst>
          </p:cNvPr>
          <p:cNvSpPr>
            <a:spLocks noGrp="1"/>
          </p:cNvSpPr>
          <p:nvPr>
            <p:ph idx="1"/>
          </p:nvPr>
        </p:nvSpPr>
        <p:spPr>
          <a:xfrm>
            <a:off x="971600" y="1052736"/>
            <a:ext cx="7272808" cy="4824536"/>
          </a:xfrm>
        </p:spPr>
        <p:txBody>
          <a:bodyPr>
            <a:noAutofit/>
          </a:bodyPr>
          <a:lstStyle/>
          <a:p>
            <a:r>
              <a:rPr lang="en-MY" sz="1800" dirty="0"/>
              <a:t>MBO/KPI’s</a:t>
            </a:r>
          </a:p>
          <a:p>
            <a:r>
              <a:rPr lang="en-MY" sz="1800" dirty="0"/>
              <a:t>Check-list</a:t>
            </a:r>
          </a:p>
          <a:p>
            <a:r>
              <a:rPr lang="en-MY" sz="1800" dirty="0"/>
              <a:t>Ranking</a:t>
            </a:r>
          </a:p>
          <a:p>
            <a:r>
              <a:rPr lang="en-MY" sz="1800" dirty="0"/>
              <a:t>Behaviour Observation Scales</a:t>
            </a:r>
          </a:p>
          <a:p>
            <a:r>
              <a:rPr lang="en-MY" sz="1800" dirty="0"/>
              <a:t>Behaviourally Anchored Rating Scales</a:t>
            </a:r>
          </a:p>
          <a:p>
            <a:r>
              <a:rPr lang="en-MY" sz="1800" dirty="0"/>
              <a:t>Critical Incident Methods</a:t>
            </a:r>
          </a:p>
          <a:p>
            <a:r>
              <a:rPr lang="en-MY" sz="1800" dirty="0"/>
              <a:t>Graphic Rating scale </a:t>
            </a:r>
          </a:p>
          <a:p>
            <a:r>
              <a:rPr lang="en-MY" sz="1800" dirty="0"/>
              <a:t>Grading</a:t>
            </a:r>
          </a:p>
          <a:p>
            <a:r>
              <a:rPr lang="en-MY" sz="1800" dirty="0"/>
              <a:t>Essay</a:t>
            </a:r>
          </a:p>
          <a:p>
            <a:r>
              <a:rPr lang="en-MY" sz="1800" dirty="0"/>
              <a:t>Multi Source Feedback (360 degree)</a:t>
            </a:r>
          </a:p>
        </p:txBody>
      </p:sp>
    </p:spTree>
    <p:extLst>
      <p:ext uri="{BB962C8B-B14F-4D97-AF65-F5344CB8AC3E}">
        <p14:creationId xmlns:p14="http://schemas.microsoft.com/office/powerpoint/2010/main" xmlns="" val="510890649"/>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A8DDD0-1AD3-46F7-A88E-5E02EB40BD9C}"/>
              </a:ext>
            </a:extLst>
          </p:cNvPr>
          <p:cNvSpPr>
            <a:spLocks noGrp="1"/>
          </p:cNvSpPr>
          <p:nvPr>
            <p:ph type="title"/>
          </p:nvPr>
        </p:nvSpPr>
        <p:spPr>
          <a:xfrm>
            <a:off x="971600" y="260648"/>
            <a:ext cx="7200900" cy="809527"/>
          </a:xfrm>
        </p:spPr>
        <p:txBody>
          <a:bodyPr/>
          <a:lstStyle/>
          <a:p>
            <a:r>
              <a:rPr lang="en-MY" dirty="0"/>
              <a:t>4. Performance Rewarding</a:t>
            </a:r>
          </a:p>
        </p:txBody>
      </p:sp>
      <p:sp>
        <p:nvSpPr>
          <p:cNvPr id="3" name="Content Placeholder 2">
            <a:extLst>
              <a:ext uri="{FF2B5EF4-FFF2-40B4-BE49-F238E27FC236}">
                <a16:creationId xmlns:a16="http://schemas.microsoft.com/office/drawing/2014/main" xmlns="" id="{B9A8398D-DC16-41E3-9F87-641D6B572F84}"/>
              </a:ext>
            </a:extLst>
          </p:cNvPr>
          <p:cNvSpPr>
            <a:spLocks noGrp="1"/>
          </p:cNvSpPr>
          <p:nvPr>
            <p:ph idx="1"/>
          </p:nvPr>
        </p:nvSpPr>
        <p:spPr/>
        <p:txBody>
          <a:bodyPr>
            <a:normAutofit/>
          </a:bodyPr>
          <a:lstStyle/>
          <a:p>
            <a:r>
              <a:rPr lang="en-MY" sz="2400" dirty="0"/>
              <a:t>Rewards are always something you can touch and of a specific amount. In addition to pay, these can include everything in an employee’s benefits package – from pension and income protection to health and wellbeing. </a:t>
            </a:r>
          </a:p>
          <a:p>
            <a:r>
              <a:rPr lang="en-MY" sz="2400" dirty="0"/>
              <a:t>Recognition, on the other hand, is often invisible in nature yet priceless in value: for example, praise from your boss or peers on a job well done.</a:t>
            </a:r>
          </a:p>
        </p:txBody>
      </p:sp>
    </p:spTree>
    <p:extLst>
      <p:ext uri="{BB962C8B-B14F-4D97-AF65-F5344CB8AC3E}">
        <p14:creationId xmlns:p14="http://schemas.microsoft.com/office/powerpoint/2010/main" xmlns="" val="3096186660"/>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806D4C-38DD-4DC3-B792-7505C502EABA}"/>
              </a:ext>
            </a:extLst>
          </p:cNvPr>
          <p:cNvSpPr>
            <a:spLocks noGrp="1"/>
          </p:cNvSpPr>
          <p:nvPr>
            <p:ph type="title"/>
          </p:nvPr>
        </p:nvSpPr>
        <p:spPr/>
        <p:txBody>
          <a:bodyPr/>
          <a:lstStyle/>
          <a:p>
            <a:r>
              <a:rPr lang="en-MY" dirty="0"/>
              <a:t>Types of pay-for-performance (PFP) plans</a:t>
            </a:r>
          </a:p>
        </p:txBody>
      </p:sp>
      <p:sp>
        <p:nvSpPr>
          <p:cNvPr id="3" name="Content Placeholder 2">
            <a:extLst>
              <a:ext uri="{FF2B5EF4-FFF2-40B4-BE49-F238E27FC236}">
                <a16:creationId xmlns:a16="http://schemas.microsoft.com/office/drawing/2014/main" xmlns="" id="{79E5166F-AB5B-4D21-943B-08077B81C313}"/>
              </a:ext>
            </a:extLst>
          </p:cNvPr>
          <p:cNvSpPr>
            <a:spLocks noGrp="1"/>
          </p:cNvSpPr>
          <p:nvPr>
            <p:ph idx="1"/>
          </p:nvPr>
        </p:nvSpPr>
        <p:spPr/>
        <p:txBody>
          <a:bodyPr>
            <a:normAutofit lnSpcReduction="10000"/>
          </a:bodyPr>
          <a:lstStyle/>
          <a:p>
            <a:r>
              <a:rPr lang="en-MY" dirty="0"/>
              <a:t>Piece Rate System</a:t>
            </a:r>
          </a:p>
          <a:p>
            <a:r>
              <a:rPr lang="en-MY" dirty="0"/>
              <a:t>Bonus</a:t>
            </a:r>
          </a:p>
          <a:p>
            <a:r>
              <a:rPr lang="en-MY" dirty="0"/>
              <a:t>Merit Pay</a:t>
            </a:r>
          </a:p>
          <a:p>
            <a:r>
              <a:rPr lang="en-MY" dirty="0"/>
              <a:t>Sales Compensation</a:t>
            </a:r>
          </a:p>
          <a:p>
            <a:r>
              <a:rPr lang="en-MY" dirty="0"/>
              <a:t>Group or Team based incentives</a:t>
            </a:r>
          </a:p>
          <a:p>
            <a:r>
              <a:rPr lang="en-MY" dirty="0"/>
              <a:t>Profit Sharing</a:t>
            </a:r>
          </a:p>
          <a:p>
            <a:r>
              <a:rPr lang="en-MY" dirty="0"/>
              <a:t>Gain Sharing</a:t>
            </a:r>
          </a:p>
          <a:p>
            <a:r>
              <a:rPr lang="en-MY" dirty="0"/>
              <a:t>Employee stock plans</a:t>
            </a:r>
          </a:p>
          <a:p>
            <a:endParaRPr lang="en-MY" dirty="0"/>
          </a:p>
          <a:p>
            <a:endParaRPr lang="en-MY" dirty="0"/>
          </a:p>
        </p:txBody>
      </p:sp>
    </p:spTree>
    <p:extLst>
      <p:ext uri="{BB962C8B-B14F-4D97-AF65-F5344CB8AC3E}">
        <p14:creationId xmlns:p14="http://schemas.microsoft.com/office/powerpoint/2010/main" xmlns="" val="3830645409"/>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F86E294-AF4F-41E1-A2DA-EE6636FDBAAA}"/>
              </a:ext>
            </a:extLst>
          </p:cNvPr>
          <p:cNvSpPr>
            <a:spLocks noGrp="1"/>
          </p:cNvSpPr>
          <p:nvPr>
            <p:ph type="title"/>
          </p:nvPr>
        </p:nvSpPr>
        <p:spPr/>
        <p:txBody>
          <a:bodyPr/>
          <a:lstStyle/>
          <a:p>
            <a:r>
              <a:rPr lang="en-MY" dirty="0"/>
              <a:t>Methods of Performance Appraisal</a:t>
            </a:r>
          </a:p>
        </p:txBody>
      </p:sp>
      <p:pic>
        <p:nvPicPr>
          <p:cNvPr id="5" name="Picture 4">
            <a:extLst>
              <a:ext uri="{FF2B5EF4-FFF2-40B4-BE49-F238E27FC236}">
                <a16:creationId xmlns="" xmlns:a16="http://schemas.microsoft.com/office/drawing/2014/main" id="{88CF5F63-BF15-4A06-A684-F801E9B8FEAD}"/>
              </a:ext>
            </a:extLst>
          </p:cNvPr>
          <p:cNvPicPr>
            <a:picLocks noChangeAspect="1"/>
          </p:cNvPicPr>
          <p:nvPr/>
        </p:nvPicPr>
        <p:blipFill>
          <a:blip r:embed="rId2"/>
          <a:stretch>
            <a:fillRect/>
          </a:stretch>
        </p:blipFill>
        <p:spPr>
          <a:xfrm>
            <a:off x="1178014" y="2043695"/>
            <a:ext cx="7642626" cy="3257513"/>
          </a:xfrm>
          <a:prstGeom prst="rect">
            <a:avLst/>
          </a:prstGeom>
        </p:spPr>
      </p:pic>
    </p:spTree>
    <p:extLst>
      <p:ext uri="{BB962C8B-B14F-4D97-AF65-F5344CB8AC3E}">
        <p14:creationId xmlns="" xmlns:p14="http://schemas.microsoft.com/office/powerpoint/2010/main" val="446277883"/>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FF886F1-CF57-4BF5-B1E1-C9AEF384C023}"/>
              </a:ext>
            </a:extLst>
          </p:cNvPr>
          <p:cNvSpPr>
            <a:spLocks noGrp="1"/>
          </p:cNvSpPr>
          <p:nvPr>
            <p:ph type="title"/>
          </p:nvPr>
        </p:nvSpPr>
        <p:spPr/>
        <p:txBody>
          <a:bodyPr/>
          <a:lstStyle/>
          <a:p>
            <a:r>
              <a:rPr lang="en-MY" dirty="0"/>
              <a:t>Forced Choice Ratings</a:t>
            </a:r>
          </a:p>
        </p:txBody>
      </p:sp>
      <p:sp>
        <p:nvSpPr>
          <p:cNvPr id="3" name="Content Placeholder 2">
            <a:extLst>
              <a:ext uri="{FF2B5EF4-FFF2-40B4-BE49-F238E27FC236}">
                <a16:creationId xmlns="" xmlns:a16="http://schemas.microsoft.com/office/drawing/2014/main" id="{C30F37B0-8E4C-4529-8B50-89CF7EA3E108}"/>
              </a:ext>
            </a:extLst>
          </p:cNvPr>
          <p:cNvSpPr>
            <a:spLocks noGrp="1"/>
          </p:cNvSpPr>
          <p:nvPr>
            <p:ph idx="1"/>
          </p:nvPr>
        </p:nvSpPr>
        <p:spPr/>
        <p:txBody>
          <a:bodyPr/>
          <a:lstStyle/>
          <a:p>
            <a:r>
              <a:rPr lang="en-MY" dirty="0"/>
              <a:t>The primary purpose of the forced choice method is to correct the tendency of a </a:t>
            </a:r>
            <a:r>
              <a:rPr lang="en-MY" dirty="0" err="1"/>
              <a:t>rater</a:t>
            </a:r>
            <a:r>
              <a:rPr lang="en-MY" dirty="0"/>
              <a:t> to give consistently high or low ratings to all the employees.</a:t>
            </a:r>
          </a:p>
          <a:p>
            <a:r>
              <a:rPr lang="en-MY" dirty="0"/>
              <a:t> This method makes use of several sets of pair phrases, One or two of which may be positive and the other one or two negative and the </a:t>
            </a:r>
            <a:r>
              <a:rPr lang="en-MY" dirty="0" err="1"/>
              <a:t>rater</a:t>
            </a:r>
            <a:r>
              <a:rPr lang="en-MY" dirty="0"/>
              <a:t> is asked to indicate which of the four phrases is the most and least descriptive of a particular worker. </a:t>
            </a:r>
          </a:p>
        </p:txBody>
      </p:sp>
    </p:spTree>
    <p:extLst>
      <p:ext uri="{BB962C8B-B14F-4D97-AF65-F5344CB8AC3E}">
        <p14:creationId xmlns="" xmlns:p14="http://schemas.microsoft.com/office/powerpoint/2010/main" val="1142314762"/>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EF534E-A70A-4798-B469-568EBE5551D4}"/>
              </a:ext>
            </a:extLst>
          </p:cNvPr>
          <p:cNvSpPr>
            <a:spLocks noGrp="1"/>
          </p:cNvSpPr>
          <p:nvPr>
            <p:ph type="title"/>
          </p:nvPr>
        </p:nvSpPr>
        <p:spPr>
          <a:xfrm>
            <a:off x="914400" y="228600"/>
            <a:ext cx="7200900" cy="655639"/>
          </a:xfrm>
        </p:spPr>
        <p:txBody>
          <a:bodyPr/>
          <a:lstStyle/>
          <a:p>
            <a:r>
              <a:rPr lang="en-MY" dirty="0"/>
              <a:t>Forced Choice Ratings</a:t>
            </a:r>
          </a:p>
        </p:txBody>
      </p:sp>
      <p:pic>
        <p:nvPicPr>
          <p:cNvPr id="5" name="Picture 4">
            <a:extLst>
              <a:ext uri="{FF2B5EF4-FFF2-40B4-BE49-F238E27FC236}">
                <a16:creationId xmlns="" xmlns:a16="http://schemas.microsoft.com/office/drawing/2014/main" id="{5E257E30-614F-4659-B01D-4F1DFA8FD55B}"/>
              </a:ext>
            </a:extLst>
          </p:cNvPr>
          <p:cNvPicPr>
            <a:picLocks noChangeAspect="1"/>
          </p:cNvPicPr>
          <p:nvPr/>
        </p:nvPicPr>
        <p:blipFill>
          <a:blip r:embed="rId2"/>
          <a:stretch>
            <a:fillRect/>
          </a:stretch>
        </p:blipFill>
        <p:spPr>
          <a:xfrm>
            <a:off x="838200" y="1066800"/>
            <a:ext cx="7077075" cy="4619625"/>
          </a:xfrm>
          <a:prstGeom prst="rect">
            <a:avLst/>
          </a:prstGeom>
        </p:spPr>
      </p:pic>
    </p:spTree>
    <p:extLst>
      <p:ext uri="{BB962C8B-B14F-4D97-AF65-F5344CB8AC3E}">
        <p14:creationId xmlns="" xmlns:p14="http://schemas.microsoft.com/office/powerpoint/2010/main" val="1129356263"/>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A0A97C1-264E-474E-9BAE-85A8CA88B60E}"/>
              </a:ext>
            </a:extLst>
          </p:cNvPr>
          <p:cNvSpPr>
            <a:spLocks noGrp="1"/>
          </p:cNvSpPr>
          <p:nvPr>
            <p:ph type="title"/>
          </p:nvPr>
        </p:nvSpPr>
        <p:spPr/>
        <p:txBody>
          <a:bodyPr/>
          <a:lstStyle/>
          <a:p>
            <a:r>
              <a:rPr lang="en-MY" dirty="0"/>
              <a:t>Ranking</a:t>
            </a:r>
          </a:p>
        </p:txBody>
      </p:sp>
      <p:sp>
        <p:nvSpPr>
          <p:cNvPr id="3" name="Content Placeholder 2">
            <a:extLst>
              <a:ext uri="{FF2B5EF4-FFF2-40B4-BE49-F238E27FC236}">
                <a16:creationId xmlns="" xmlns:a16="http://schemas.microsoft.com/office/drawing/2014/main" id="{AAFECB1C-5D36-44F5-BF43-57FEAB04AA65}"/>
              </a:ext>
            </a:extLst>
          </p:cNvPr>
          <p:cNvSpPr>
            <a:spLocks noGrp="1"/>
          </p:cNvSpPr>
          <p:nvPr>
            <p:ph idx="1"/>
          </p:nvPr>
        </p:nvSpPr>
        <p:spPr/>
        <p:txBody>
          <a:bodyPr>
            <a:normAutofit/>
          </a:bodyPr>
          <a:lstStyle/>
          <a:p>
            <a:r>
              <a:rPr lang="en-MY" sz="2400" dirty="0"/>
              <a:t>Ranking methods compare one employee to another, resulting in an ordering of employees in relation to one another. </a:t>
            </a:r>
          </a:p>
          <a:p>
            <a:r>
              <a:rPr lang="en-MY" sz="2400" dirty="0"/>
              <a:t>Rankings often result in overall assessments of employees, rather than in specific judgments about a number of job components.</a:t>
            </a:r>
          </a:p>
        </p:txBody>
      </p:sp>
    </p:spTree>
    <p:extLst>
      <p:ext uri="{BB962C8B-B14F-4D97-AF65-F5344CB8AC3E}">
        <p14:creationId xmlns="" xmlns:p14="http://schemas.microsoft.com/office/powerpoint/2010/main" val="2986666284"/>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EF534E-A70A-4798-B469-568EBE5551D4}"/>
              </a:ext>
            </a:extLst>
          </p:cNvPr>
          <p:cNvSpPr>
            <a:spLocks noGrp="1"/>
          </p:cNvSpPr>
          <p:nvPr>
            <p:ph type="title"/>
          </p:nvPr>
        </p:nvSpPr>
        <p:spPr>
          <a:xfrm>
            <a:off x="990600" y="304800"/>
            <a:ext cx="7200900" cy="731839"/>
          </a:xfrm>
        </p:spPr>
        <p:txBody>
          <a:bodyPr/>
          <a:lstStyle/>
          <a:p>
            <a:r>
              <a:rPr lang="en-MY" dirty="0"/>
              <a:t>Ranking</a:t>
            </a:r>
          </a:p>
        </p:txBody>
      </p:sp>
      <p:pic>
        <p:nvPicPr>
          <p:cNvPr id="5" name="Picture 4">
            <a:extLst>
              <a:ext uri="{FF2B5EF4-FFF2-40B4-BE49-F238E27FC236}">
                <a16:creationId xmlns="" xmlns:a16="http://schemas.microsoft.com/office/drawing/2014/main" id="{88AFFD47-3A81-4031-8BA8-ED659FD5A14D}"/>
              </a:ext>
            </a:extLst>
          </p:cNvPr>
          <p:cNvPicPr>
            <a:picLocks noChangeAspect="1"/>
          </p:cNvPicPr>
          <p:nvPr/>
        </p:nvPicPr>
        <p:blipFill>
          <a:blip r:embed="rId2"/>
          <a:stretch>
            <a:fillRect/>
          </a:stretch>
        </p:blipFill>
        <p:spPr>
          <a:xfrm>
            <a:off x="762000" y="1295400"/>
            <a:ext cx="7372350" cy="4533900"/>
          </a:xfrm>
          <a:prstGeom prst="rect">
            <a:avLst/>
          </a:prstGeom>
        </p:spPr>
      </p:pic>
    </p:spTree>
    <p:extLst>
      <p:ext uri="{BB962C8B-B14F-4D97-AF65-F5344CB8AC3E}">
        <p14:creationId xmlns="" xmlns:p14="http://schemas.microsoft.com/office/powerpoint/2010/main" val="595620960"/>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47AC15B-8D7F-4136-B266-05EF66199193}"/>
              </a:ext>
            </a:extLst>
          </p:cNvPr>
          <p:cNvSpPr>
            <a:spLocks noGrp="1"/>
          </p:cNvSpPr>
          <p:nvPr>
            <p:ph type="title"/>
          </p:nvPr>
        </p:nvSpPr>
        <p:spPr/>
        <p:txBody>
          <a:bodyPr/>
          <a:lstStyle/>
          <a:p>
            <a:r>
              <a:rPr lang="en-MY" dirty="0"/>
              <a:t>Forced Distribution</a:t>
            </a:r>
          </a:p>
        </p:txBody>
      </p:sp>
      <p:sp>
        <p:nvSpPr>
          <p:cNvPr id="3" name="Content Placeholder 2">
            <a:extLst>
              <a:ext uri="{FF2B5EF4-FFF2-40B4-BE49-F238E27FC236}">
                <a16:creationId xmlns="" xmlns:a16="http://schemas.microsoft.com/office/drawing/2014/main" id="{357F818B-990D-4072-98BD-28776E887401}"/>
              </a:ext>
            </a:extLst>
          </p:cNvPr>
          <p:cNvSpPr>
            <a:spLocks noGrp="1"/>
          </p:cNvSpPr>
          <p:nvPr>
            <p:ph idx="1"/>
          </p:nvPr>
        </p:nvSpPr>
        <p:spPr/>
        <p:txBody>
          <a:bodyPr/>
          <a:lstStyle/>
          <a:p>
            <a:r>
              <a:rPr lang="en-MY" dirty="0"/>
              <a:t>Forced distribution is a form of comparative evaluation in which an evaluator rates subordinates according to a specified distribution. </a:t>
            </a:r>
          </a:p>
          <a:p>
            <a:r>
              <a:rPr lang="en-MY" dirty="0"/>
              <a:t>10 percent low; </a:t>
            </a:r>
          </a:p>
          <a:p>
            <a:r>
              <a:rPr lang="en-MY" dirty="0"/>
              <a:t>20 percent below average;</a:t>
            </a:r>
          </a:p>
          <a:p>
            <a:r>
              <a:rPr lang="en-MY" dirty="0"/>
              <a:t>40 percent average; </a:t>
            </a:r>
          </a:p>
          <a:p>
            <a:r>
              <a:rPr lang="en-MY" dirty="0"/>
              <a:t>20 percent above average; </a:t>
            </a:r>
          </a:p>
          <a:p>
            <a:r>
              <a:rPr lang="en-MY" dirty="0"/>
              <a:t>10 percent high.</a:t>
            </a:r>
          </a:p>
          <a:p>
            <a:endParaRPr lang="en-MY" dirty="0"/>
          </a:p>
          <a:p>
            <a:endParaRPr lang="en-MY" dirty="0"/>
          </a:p>
        </p:txBody>
      </p:sp>
    </p:spTree>
    <p:extLst>
      <p:ext uri="{BB962C8B-B14F-4D97-AF65-F5344CB8AC3E}">
        <p14:creationId xmlns="" xmlns:p14="http://schemas.microsoft.com/office/powerpoint/2010/main" val="3934485576"/>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EF534E-A70A-4798-B469-568EBE5551D4}"/>
              </a:ext>
            </a:extLst>
          </p:cNvPr>
          <p:cNvSpPr>
            <a:spLocks noGrp="1"/>
          </p:cNvSpPr>
          <p:nvPr>
            <p:ph type="title"/>
          </p:nvPr>
        </p:nvSpPr>
        <p:spPr>
          <a:xfrm>
            <a:off x="1066800" y="381000"/>
            <a:ext cx="7200900" cy="808039"/>
          </a:xfrm>
        </p:spPr>
        <p:txBody>
          <a:bodyPr/>
          <a:lstStyle/>
          <a:p>
            <a:r>
              <a:rPr lang="en-MY" dirty="0"/>
              <a:t>Forced Distribution</a:t>
            </a:r>
          </a:p>
        </p:txBody>
      </p:sp>
      <p:pic>
        <p:nvPicPr>
          <p:cNvPr id="5" name="Picture 4">
            <a:extLst>
              <a:ext uri="{FF2B5EF4-FFF2-40B4-BE49-F238E27FC236}">
                <a16:creationId xmlns="" xmlns:a16="http://schemas.microsoft.com/office/drawing/2014/main" id="{9A9C7392-7D96-4325-93BC-4EDD6BA1CE1D}"/>
              </a:ext>
            </a:extLst>
          </p:cNvPr>
          <p:cNvPicPr>
            <a:picLocks noChangeAspect="1"/>
          </p:cNvPicPr>
          <p:nvPr/>
        </p:nvPicPr>
        <p:blipFill>
          <a:blip r:embed="rId2"/>
          <a:stretch>
            <a:fillRect/>
          </a:stretch>
        </p:blipFill>
        <p:spPr>
          <a:xfrm>
            <a:off x="1524000" y="1295400"/>
            <a:ext cx="4752975" cy="4314825"/>
          </a:xfrm>
          <a:prstGeom prst="rect">
            <a:avLst/>
          </a:prstGeom>
        </p:spPr>
      </p:pic>
    </p:spTree>
    <p:extLst>
      <p:ext uri="{BB962C8B-B14F-4D97-AF65-F5344CB8AC3E}">
        <p14:creationId xmlns="" xmlns:p14="http://schemas.microsoft.com/office/powerpoint/2010/main" val="4132896373"/>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010B1E-F211-4F0F-98C4-D308479C5953}"/>
              </a:ext>
            </a:extLst>
          </p:cNvPr>
          <p:cNvSpPr>
            <a:spLocks noGrp="1"/>
          </p:cNvSpPr>
          <p:nvPr>
            <p:ph type="title"/>
          </p:nvPr>
        </p:nvSpPr>
        <p:spPr/>
        <p:txBody>
          <a:bodyPr/>
          <a:lstStyle/>
          <a:p>
            <a:r>
              <a:rPr lang="en-MY" dirty="0"/>
              <a:t>Graphic Rating</a:t>
            </a:r>
          </a:p>
        </p:txBody>
      </p:sp>
      <p:sp>
        <p:nvSpPr>
          <p:cNvPr id="3" name="Content Placeholder 2">
            <a:extLst>
              <a:ext uri="{FF2B5EF4-FFF2-40B4-BE49-F238E27FC236}">
                <a16:creationId xmlns="" xmlns:a16="http://schemas.microsoft.com/office/drawing/2014/main" id="{16AD1E18-2105-4F8F-AB94-73D16F0F9156}"/>
              </a:ext>
            </a:extLst>
          </p:cNvPr>
          <p:cNvSpPr>
            <a:spLocks noGrp="1"/>
          </p:cNvSpPr>
          <p:nvPr>
            <p:ph idx="1"/>
          </p:nvPr>
        </p:nvSpPr>
        <p:spPr/>
        <p:txBody>
          <a:bodyPr/>
          <a:lstStyle/>
          <a:p>
            <a:r>
              <a:rPr lang="en-MY" dirty="0"/>
              <a:t>Under this method, a printed form, as shown below, is used to evaluate the performance of an employee. </a:t>
            </a:r>
          </a:p>
          <a:p>
            <a:r>
              <a:rPr lang="en-MY" dirty="0"/>
              <a:t>A variety of traits may be used in these types of rating devices, the most common being the quantity and quality of work.</a:t>
            </a:r>
          </a:p>
          <a:p>
            <a:r>
              <a:rPr lang="en-MY" dirty="0"/>
              <a:t> The rating scales can also be adapted by including traits that the company considers important for effectiveness on the job</a:t>
            </a:r>
          </a:p>
        </p:txBody>
      </p:sp>
    </p:spTree>
    <p:extLst>
      <p:ext uri="{BB962C8B-B14F-4D97-AF65-F5344CB8AC3E}">
        <p14:creationId xmlns="" xmlns:p14="http://schemas.microsoft.com/office/powerpoint/2010/main" val="2106898056"/>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EF534E-A70A-4798-B469-568EBE5551D4}"/>
              </a:ext>
            </a:extLst>
          </p:cNvPr>
          <p:cNvSpPr>
            <a:spLocks noGrp="1"/>
          </p:cNvSpPr>
          <p:nvPr>
            <p:ph type="title"/>
          </p:nvPr>
        </p:nvSpPr>
        <p:spPr>
          <a:xfrm>
            <a:off x="990600" y="381000"/>
            <a:ext cx="7200900" cy="808039"/>
          </a:xfrm>
        </p:spPr>
        <p:txBody>
          <a:bodyPr/>
          <a:lstStyle/>
          <a:p>
            <a:r>
              <a:rPr lang="en-MY" dirty="0"/>
              <a:t>Graphic Rating</a:t>
            </a:r>
          </a:p>
        </p:txBody>
      </p:sp>
      <p:pic>
        <p:nvPicPr>
          <p:cNvPr id="5" name="Picture 4">
            <a:extLst>
              <a:ext uri="{FF2B5EF4-FFF2-40B4-BE49-F238E27FC236}">
                <a16:creationId xmlns="" xmlns:a16="http://schemas.microsoft.com/office/drawing/2014/main" id="{0178F342-9561-40E8-AC58-F5812B88911A}"/>
              </a:ext>
            </a:extLst>
          </p:cNvPr>
          <p:cNvPicPr>
            <a:picLocks noChangeAspect="1"/>
          </p:cNvPicPr>
          <p:nvPr/>
        </p:nvPicPr>
        <p:blipFill>
          <a:blip r:embed="rId2"/>
          <a:stretch>
            <a:fillRect/>
          </a:stretch>
        </p:blipFill>
        <p:spPr>
          <a:xfrm>
            <a:off x="1143000" y="1295400"/>
            <a:ext cx="7067550" cy="4667250"/>
          </a:xfrm>
          <a:prstGeom prst="rect">
            <a:avLst/>
          </a:prstGeom>
        </p:spPr>
      </p:pic>
    </p:spTree>
    <p:extLst>
      <p:ext uri="{BB962C8B-B14F-4D97-AF65-F5344CB8AC3E}">
        <p14:creationId xmlns="" xmlns:p14="http://schemas.microsoft.com/office/powerpoint/2010/main" val="1100502422"/>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C9EB80D-8A2E-48B8-8D54-5192E7BC4E65}"/>
              </a:ext>
            </a:extLst>
          </p:cNvPr>
          <p:cNvSpPr>
            <a:spLocks noGrp="1"/>
          </p:cNvSpPr>
          <p:nvPr>
            <p:ph type="title"/>
          </p:nvPr>
        </p:nvSpPr>
        <p:spPr>
          <a:xfrm>
            <a:off x="914400" y="228600"/>
            <a:ext cx="7200900" cy="1142385"/>
          </a:xfrm>
        </p:spPr>
        <p:txBody>
          <a:bodyPr/>
          <a:lstStyle/>
          <a:p>
            <a:r>
              <a:rPr lang="en-MY" dirty="0" err="1"/>
              <a:t>Behaviorally</a:t>
            </a:r>
            <a:r>
              <a:rPr lang="en-MY" dirty="0"/>
              <a:t> Anchored Rating Scale, BARS</a:t>
            </a:r>
          </a:p>
        </p:txBody>
      </p:sp>
      <p:sp>
        <p:nvSpPr>
          <p:cNvPr id="3" name="Content Placeholder 2">
            <a:extLst>
              <a:ext uri="{FF2B5EF4-FFF2-40B4-BE49-F238E27FC236}">
                <a16:creationId xmlns="" xmlns:a16="http://schemas.microsoft.com/office/drawing/2014/main" id="{1C37C407-53B6-46E7-9163-62117F1D31B6}"/>
              </a:ext>
            </a:extLst>
          </p:cNvPr>
          <p:cNvSpPr>
            <a:spLocks noGrp="1"/>
          </p:cNvSpPr>
          <p:nvPr>
            <p:ph idx="1"/>
          </p:nvPr>
        </p:nvSpPr>
        <p:spPr>
          <a:xfrm>
            <a:off x="685800" y="1556792"/>
            <a:ext cx="7848600" cy="4530725"/>
          </a:xfrm>
        </p:spPr>
        <p:txBody>
          <a:bodyPr>
            <a:normAutofit/>
          </a:bodyPr>
          <a:lstStyle/>
          <a:p>
            <a:r>
              <a:rPr lang="en-MY" sz="2400" dirty="0"/>
              <a:t>It is also known as the </a:t>
            </a:r>
            <a:r>
              <a:rPr lang="en-MY" sz="2400" dirty="0" err="1"/>
              <a:t>behavioral</a:t>
            </a:r>
            <a:r>
              <a:rPr lang="en-MY" sz="2400" dirty="0"/>
              <a:t> expectations scale, this method represents the latest innovation in performance appraisal. </a:t>
            </a:r>
          </a:p>
          <a:p>
            <a:r>
              <a:rPr lang="en-MY" sz="2400" dirty="0"/>
              <a:t>It is a combination of the rating scale and critical incident techniques of employee performance evaluation.</a:t>
            </a:r>
          </a:p>
          <a:p>
            <a:r>
              <a:rPr lang="en-MY" sz="2400" dirty="0"/>
              <a:t> The critical incidents serve as anchor statements on a scale and the rating form usually contains six to eight specifically defined performance dimensions</a:t>
            </a:r>
          </a:p>
        </p:txBody>
      </p:sp>
    </p:spTree>
    <p:extLst>
      <p:ext uri="{BB962C8B-B14F-4D97-AF65-F5344CB8AC3E}">
        <p14:creationId xmlns="" xmlns:p14="http://schemas.microsoft.com/office/powerpoint/2010/main" val="3171326464"/>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EF534E-A70A-4798-B469-568EBE5551D4}"/>
              </a:ext>
            </a:extLst>
          </p:cNvPr>
          <p:cNvSpPr>
            <a:spLocks noGrp="1"/>
          </p:cNvSpPr>
          <p:nvPr>
            <p:ph type="title"/>
          </p:nvPr>
        </p:nvSpPr>
        <p:spPr>
          <a:xfrm>
            <a:off x="990600" y="228600"/>
            <a:ext cx="7200900" cy="1142385"/>
          </a:xfrm>
        </p:spPr>
        <p:txBody>
          <a:bodyPr/>
          <a:lstStyle/>
          <a:p>
            <a:r>
              <a:rPr lang="en-MY" dirty="0" err="1"/>
              <a:t>Behaviorally</a:t>
            </a:r>
            <a:r>
              <a:rPr lang="en-MY" dirty="0"/>
              <a:t> Anchored Rating Scale, BARS</a:t>
            </a:r>
          </a:p>
        </p:txBody>
      </p:sp>
      <p:pic>
        <p:nvPicPr>
          <p:cNvPr id="5" name="Picture 4">
            <a:extLst>
              <a:ext uri="{FF2B5EF4-FFF2-40B4-BE49-F238E27FC236}">
                <a16:creationId xmlns="" xmlns:a16="http://schemas.microsoft.com/office/drawing/2014/main" id="{9FD5CE5D-775D-4A77-9037-1FCC2FD8E2CD}"/>
              </a:ext>
            </a:extLst>
          </p:cNvPr>
          <p:cNvPicPr>
            <a:picLocks noChangeAspect="1"/>
          </p:cNvPicPr>
          <p:nvPr/>
        </p:nvPicPr>
        <p:blipFill>
          <a:blip r:embed="rId2"/>
          <a:stretch>
            <a:fillRect/>
          </a:stretch>
        </p:blipFill>
        <p:spPr>
          <a:xfrm>
            <a:off x="1066800" y="1447800"/>
            <a:ext cx="7115175" cy="4619625"/>
          </a:xfrm>
          <a:prstGeom prst="rect">
            <a:avLst/>
          </a:prstGeom>
        </p:spPr>
      </p:pic>
    </p:spTree>
    <p:extLst>
      <p:ext uri="{BB962C8B-B14F-4D97-AF65-F5344CB8AC3E}">
        <p14:creationId xmlns="" xmlns:p14="http://schemas.microsoft.com/office/powerpoint/2010/main" val="3556326686"/>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E8A9285-FB1A-4DBD-9B78-23B6D7C8522E}"/>
              </a:ext>
            </a:extLst>
          </p:cNvPr>
          <p:cNvSpPr>
            <a:spLocks noGrp="1"/>
          </p:cNvSpPr>
          <p:nvPr>
            <p:ph type="title"/>
          </p:nvPr>
        </p:nvSpPr>
        <p:spPr/>
        <p:txBody>
          <a:bodyPr/>
          <a:lstStyle/>
          <a:p>
            <a:r>
              <a:rPr lang="en-MY" dirty="0" err="1"/>
              <a:t>Behavioral</a:t>
            </a:r>
            <a:r>
              <a:rPr lang="en-MY" dirty="0"/>
              <a:t> Observation Scales, BOS</a:t>
            </a:r>
          </a:p>
        </p:txBody>
      </p:sp>
      <p:sp>
        <p:nvSpPr>
          <p:cNvPr id="3" name="Content Placeholder 2">
            <a:extLst>
              <a:ext uri="{FF2B5EF4-FFF2-40B4-BE49-F238E27FC236}">
                <a16:creationId xmlns="" xmlns:a16="http://schemas.microsoft.com/office/drawing/2014/main" id="{3A67C9C4-74E2-4527-8E04-D16D70E50E07}"/>
              </a:ext>
            </a:extLst>
          </p:cNvPr>
          <p:cNvSpPr>
            <a:spLocks noGrp="1"/>
          </p:cNvSpPr>
          <p:nvPr>
            <p:ph idx="1"/>
          </p:nvPr>
        </p:nvSpPr>
        <p:spPr/>
        <p:txBody>
          <a:bodyPr>
            <a:normAutofit/>
          </a:bodyPr>
          <a:lstStyle/>
          <a:p>
            <a:pPr marL="0" indent="0">
              <a:buNone/>
            </a:pPr>
            <a:r>
              <a:rPr lang="en-MY" sz="2400" dirty="0"/>
              <a:t>The </a:t>
            </a:r>
            <a:r>
              <a:rPr lang="en-MY" sz="2400" dirty="0" smtClean="0"/>
              <a:t>Behavioural </a:t>
            </a:r>
            <a:r>
              <a:rPr lang="en-MY" sz="2400" dirty="0"/>
              <a:t>Observation Scales (BOS) technique involves a process of identifying the key tasks for a particular job, but the difference is that employees are evaluated according to how frequently they exhibit the required </a:t>
            </a:r>
            <a:r>
              <a:rPr lang="en-MY" sz="2400" dirty="0" smtClean="0"/>
              <a:t>behaviour </a:t>
            </a:r>
            <a:r>
              <a:rPr lang="en-MY" sz="2400" dirty="0"/>
              <a:t>for effective performance. The scores for each of these observed </a:t>
            </a:r>
            <a:r>
              <a:rPr lang="en-MY" sz="2400" dirty="0" smtClean="0"/>
              <a:t>behaviours </a:t>
            </a:r>
            <a:r>
              <a:rPr lang="en-MY" sz="2400" dirty="0"/>
              <a:t>can then be </a:t>
            </a:r>
            <a:r>
              <a:rPr lang="en-MY" sz="2400" dirty="0" smtClean="0"/>
              <a:t>totalled </a:t>
            </a:r>
            <a:r>
              <a:rPr lang="en-MY" sz="2400" dirty="0"/>
              <a:t>to produce an overall performance score</a:t>
            </a:r>
          </a:p>
        </p:txBody>
      </p:sp>
    </p:spTree>
    <p:extLst>
      <p:ext uri="{BB962C8B-B14F-4D97-AF65-F5344CB8AC3E}">
        <p14:creationId xmlns="" xmlns:p14="http://schemas.microsoft.com/office/powerpoint/2010/main" val="3389884544"/>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07871B9-E43D-43D5-9188-1ADAC3D62574}"/>
              </a:ext>
            </a:extLst>
          </p:cNvPr>
          <p:cNvSpPr>
            <a:spLocks noGrp="1"/>
          </p:cNvSpPr>
          <p:nvPr>
            <p:ph type="title"/>
          </p:nvPr>
        </p:nvSpPr>
        <p:spPr>
          <a:xfrm>
            <a:off x="990600" y="228600"/>
            <a:ext cx="7200900" cy="1142385"/>
          </a:xfrm>
        </p:spPr>
        <p:txBody>
          <a:bodyPr/>
          <a:lstStyle/>
          <a:p>
            <a:r>
              <a:rPr lang="en-MY" dirty="0" err="1"/>
              <a:t>Behavioral</a:t>
            </a:r>
            <a:r>
              <a:rPr lang="en-MY" dirty="0"/>
              <a:t> Observation Scales, BOS</a:t>
            </a:r>
          </a:p>
        </p:txBody>
      </p:sp>
      <p:pic>
        <p:nvPicPr>
          <p:cNvPr id="5" name="Picture 4">
            <a:extLst>
              <a:ext uri="{FF2B5EF4-FFF2-40B4-BE49-F238E27FC236}">
                <a16:creationId xmlns="" xmlns:a16="http://schemas.microsoft.com/office/drawing/2014/main" id="{C2C2EAE3-0313-49CA-B7DF-648A9915292B}"/>
              </a:ext>
            </a:extLst>
          </p:cNvPr>
          <p:cNvPicPr>
            <a:picLocks noChangeAspect="1"/>
          </p:cNvPicPr>
          <p:nvPr/>
        </p:nvPicPr>
        <p:blipFill>
          <a:blip r:embed="rId2"/>
          <a:stretch>
            <a:fillRect/>
          </a:stretch>
        </p:blipFill>
        <p:spPr>
          <a:xfrm>
            <a:off x="1066800" y="1447800"/>
            <a:ext cx="7058025" cy="4438650"/>
          </a:xfrm>
          <a:prstGeom prst="rect">
            <a:avLst/>
          </a:prstGeom>
        </p:spPr>
      </p:pic>
    </p:spTree>
    <p:extLst>
      <p:ext uri="{BB962C8B-B14F-4D97-AF65-F5344CB8AC3E}">
        <p14:creationId xmlns="" xmlns:p14="http://schemas.microsoft.com/office/powerpoint/2010/main" val="3629890060"/>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C962F6D-CECC-47C9-9C32-36B76A259D83}"/>
              </a:ext>
            </a:extLst>
          </p:cNvPr>
          <p:cNvSpPr>
            <a:spLocks noGrp="1"/>
          </p:cNvSpPr>
          <p:nvPr>
            <p:ph type="title"/>
          </p:nvPr>
        </p:nvSpPr>
        <p:spPr>
          <a:xfrm>
            <a:off x="990600" y="381000"/>
            <a:ext cx="7200900" cy="655639"/>
          </a:xfrm>
        </p:spPr>
        <p:txBody>
          <a:bodyPr/>
          <a:lstStyle/>
          <a:p>
            <a:r>
              <a:rPr lang="en-MY" dirty="0"/>
              <a:t>360 Degree Feedback</a:t>
            </a:r>
          </a:p>
        </p:txBody>
      </p:sp>
      <p:sp>
        <p:nvSpPr>
          <p:cNvPr id="3" name="Content Placeholder 2">
            <a:extLst>
              <a:ext uri="{FF2B5EF4-FFF2-40B4-BE49-F238E27FC236}">
                <a16:creationId xmlns="" xmlns:a16="http://schemas.microsoft.com/office/drawing/2014/main" id="{CEF63C79-8B83-4F80-907E-4DDE4F97A28F}"/>
              </a:ext>
            </a:extLst>
          </p:cNvPr>
          <p:cNvSpPr>
            <a:spLocks noGrp="1"/>
          </p:cNvSpPr>
          <p:nvPr>
            <p:ph idx="1"/>
          </p:nvPr>
        </p:nvSpPr>
        <p:spPr>
          <a:xfrm>
            <a:off x="685800" y="1556792"/>
            <a:ext cx="8134672" cy="4530725"/>
          </a:xfrm>
        </p:spPr>
        <p:txBody>
          <a:bodyPr>
            <a:normAutofit lnSpcReduction="10000"/>
          </a:bodyPr>
          <a:lstStyle/>
          <a:p>
            <a:r>
              <a:rPr lang="en-MY" sz="2600" dirty="0"/>
              <a:t>360" refers to the 360 degrees in a circle. The multiple rating sources would come from subordinates, peers, and managers in the organizational hierarchy, as well as self- assessment, and in some cases external sources such as customers and suppliers or other stakeholders. </a:t>
            </a:r>
          </a:p>
          <a:p>
            <a:r>
              <a:rPr lang="en-MY" sz="2600" dirty="0"/>
              <a:t>The purpose of the 360 degree performance feedback is to assist each individual to understand his or her strengths and weaknesses, and to contribute insights into aspects of his or her work needing professional development.</a:t>
            </a:r>
          </a:p>
        </p:txBody>
      </p:sp>
    </p:spTree>
    <p:extLst>
      <p:ext uri="{BB962C8B-B14F-4D97-AF65-F5344CB8AC3E}">
        <p14:creationId xmlns="" xmlns:p14="http://schemas.microsoft.com/office/powerpoint/2010/main" val="3321083341"/>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54F6380-FD19-4EAC-AA67-A86B9C3BED2C}"/>
              </a:ext>
            </a:extLst>
          </p:cNvPr>
          <p:cNvSpPr>
            <a:spLocks noGrp="1"/>
          </p:cNvSpPr>
          <p:nvPr>
            <p:ph type="title"/>
          </p:nvPr>
        </p:nvSpPr>
        <p:spPr>
          <a:xfrm>
            <a:off x="914400" y="381000"/>
            <a:ext cx="7200900" cy="731839"/>
          </a:xfrm>
        </p:spPr>
        <p:txBody>
          <a:bodyPr/>
          <a:lstStyle/>
          <a:p>
            <a:r>
              <a:rPr lang="en-MY" dirty="0"/>
              <a:t>360 Degree Feedback</a:t>
            </a:r>
          </a:p>
        </p:txBody>
      </p:sp>
      <p:pic>
        <p:nvPicPr>
          <p:cNvPr id="5" name="Picture 4">
            <a:extLst>
              <a:ext uri="{FF2B5EF4-FFF2-40B4-BE49-F238E27FC236}">
                <a16:creationId xmlns="" xmlns:a16="http://schemas.microsoft.com/office/drawing/2014/main" id="{5CCED59B-3B59-417F-A96C-C2F16D2B12AB}"/>
              </a:ext>
            </a:extLst>
          </p:cNvPr>
          <p:cNvPicPr>
            <a:picLocks noChangeAspect="1"/>
          </p:cNvPicPr>
          <p:nvPr/>
        </p:nvPicPr>
        <p:blipFill>
          <a:blip r:embed="rId2"/>
          <a:stretch>
            <a:fillRect/>
          </a:stretch>
        </p:blipFill>
        <p:spPr>
          <a:xfrm>
            <a:off x="990600" y="1371600"/>
            <a:ext cx="7429500" cy="4629150"/>
          </a:xfrm>
          <a:prstGeom prst="rect">
            <a:avLst/>
          </a:prstGeom>
        </p:spPr>
      </p:pic>
    </p:spTree>
    <p:extLst>
      <p:ext uri="{BB962C8B-B14F-4D97-AF65-F5344CB8AC3E}">
        <p14:creationId xmlns="" xmlns:p14="http://schemas.microsoft.com/office/powerpoint/2010/main" val="2262964374"/>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0517CD1-B658-4FD0-AFE8-6466F2840640}"/>
              </a:ext>
            </a:extLst>
          </p:cNvPr>
          <p:cNvSpPr>
            <a:spLocks noGrp="1"/>
          </p:cNvSpPr>
          <p:nvPr>
            <p:ph type="title"/>
          </p:nvPr>
        </p:nvSpPr>
        <p:spPr>
          <a:xfrm>
            <a:off x="914400" y="457200"/>
            <a:ext cx="7200900" cy="808039"/>
          </a:xfrm>
        </p:spPr>
        <p:txBody>
          <a:bodyPr/>
          <a:lstStyle/>
          <a:p>
            <a:r>
              <a:rPr lang="en-MY" dirty="0"/>
              <a:t>Measurement Error</a:t>
            </a:r>
          </a:p>
        </p:txBody>
      </p:sp>
      <p:pic>
        <p:nvPicPr>
          <p:cNvPr id="5" name="Picture 4">
            <a:extLst>
              <a:ext uri="{FF2B5EF4-FFF2-40B4-BE49-F238E27FC236}">
                <a16:creationId xmlns="" xmlns:a16="http://schemas.microsoft.com/office/drawing/2014/main" id="{4C9AF1AC-8A33-4395-B718-8D0AA9E70C73}"/>
              </a:ext>
            </a:extLst>
          </p:cNvPr>
          <p:cNvPicPr>
            <a:picLocks noChangeAspect="1"/>
          </p:cNvPicPr>
          <p:nvPr/>
        </p:nvPicPr>
        <p:blipFill>
          <a:blip r:embed="rId2"/>
          <a:stretch>
            <a:fillRect/>
          </a:stretch>
        </p:blipFill>
        <p:spPr>
          <a:xfrm>
            <a:off x="1219200" y="1371600"/>
            <a:ext cx="6696075" cy="4619625"/>
          </a:xfrm>
          <a:prstGeom prst="rect">
            <a:avLst/>
          </a:prstGeom>
        </p:spPr>
      </p:pic>
    </p:spTree>
    <p:extLst>
      <p:ext uri="{BB962C8B-B14F-4D97-AF65-F5344CB8AC3E}">
        <p14:creationId xmlns="" xmlns:p14="http://schemas.microsoft.com/office/powerpoint/2010/main" val="3871589145"/>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5F7F4D9-293C-4484-91CF-D0A9AD7233BC}"/>
              </a:ext>
            </a:extLst>
          </p:cNvPr>
          <p:cNvSpPr>
            <a:spLocks noGrp="1"/>
          </p:cNvSpPr>
          <p:nvPr>
            <p:ph type="title"/>
          </p:nvPr>
        </p:nvSpPr>
        <p:spPr>
          <a:xfrm>
            <a:off x="990600" y="381000"/>
            <a:ext cx="7200900" cy="808039"/>
          </a:xfrm>
        </p:spPr>
        <p:txBody>
          <a:bodyPr/>
          <a:lstStyle/>
          <a:p>
            <a:r>
              <a:rPr lang="en-MY" dirty="0"/>
              <a:t>Contamination Error</a:t>
            </a:r>
          </a:p>
        </p:txBody>
      </p:sp>
      <p:sp>
        <p:nvSpPr>
          <p:cNvPr id="3" name="Content Placeholder 2">
            <a:extLst>
              <a:ext uri="{FF2B5EF4-FFF2-40B4-BE49-F238E27FC236}">
                <a16:creationId xmlns="" xmlns:a16="http://schemas.microsoft.com/office/drawing/2014/main" id="{FC8138F5-DDCE-412D-83D4-EC446B6143FB}"/>
              </a:ext>
            </a:extLst>
          </p:cNvPr>
          <p:cNvSpPr>
            <a:spLocks noGrp="1"/>
          </p:cNvSpPr>
          <p:nvPr>
            <p:ph idx="1"/>
          </p:nvPr>
        </p:nvSpPr>
        <p:spPr/>
        <p:txBody>
          <a:bodyPr>
            <a:noAutofit/>
          </a:bodyPr>
          <a:lstStyle/>
          <a:p>
            <a:r>
              <a:rPr lang="en-MY" sz="2400" dirty="0"/>
              <a:t>The omission of pertinent performance criteria is referred to as criterion deficiency.</a:t>
            </a:r>
          </a:p>
          <a:p>
            <a:endParaRPr lang="en-MY" sz="2400" dirty="0"/>
          </a:p>
          <a:p>
            <a:r>
              <a:rPr lang="en-MY" sz="2400" dirty="0"/>
              <a:t>For example, an appraisal form that rates the performance of police officers solely on the basis of the number of arrests made is deficient because it fails to include other aspects of job performance, such as conviction record, court performance, number of commendations, and so on</a:t>
            </a:r>
          </a:p>
        </p:txBody>
      </p:sp>
    </p:spTree>
    <p:extLst>
      <p:ext uri="{BB962C8B-B14F-4D97-AF65-F5344CB8AC3E}">
        <p14:creationId xmlns="" xmlns:p14="http://schemas.microsoft.com/office/powerpoint/2010/main" val="4153620786"/>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D81F8D1-2EDB-440A-88F7-F2B746CEF0D3}"/>
              </a:ext>
            </a:extLst>
          </p:cNvPr>
          <p:cNvSpPr>
            <a:spLocks noGrp="1"/>
          </p:cNvSpPr>
          <p:nvPr>
            <p:ph type="title"/>
          </p:nvPr>
        </p:nvSpPr>
        <p:spPr/>
        <p:txBody>
          <a:bodyPr/>
          <a:lstStyle/>
          <a:p>
            <a:r>
              <a:rPr lang="en-MY" dirty="0" err="1"/>
              <a:t>Rater</a:t>
            </a:r>
            <a:r>
              <a:rPr lang="en-MY" dirty="0"/>
              <a:t> Error</a:t>
            </a:r>
          </a:p>
        </p:txBody>
      </p:sp>
      <p:pic>
        <p:nvPicPr>
          <p:cNvPr id="5" name="Picture 4">
            <a:extLst>
              <a:ext uri="{FF2B5EF4-FFF2-40B4-BE49-F238E27FC236}">
                <a16:creationId xmlns="" xmlns:a16="http://schemas.microsoft.com/office/drawing/2014/main" id="{BBCDC3D8-32B8-426C-876A-77D3979E1CF4}"/>
              </a:ext>
            </a:extLst>
          </p:cNvPr>
          <p:cNvPicPr>
            <a:picLocks noChangeAspect="1"/>
          </p:cNvPicPr>
          <p:nvPr/>
        </p:nvPicPr>
        <p:blipFill>
          <a:blip r:embed="rId2"/>
          <a:stretch>
            <a:fillRect/>
          </a:stretch>
        </p:blipFill>
        <p:spPr>
          <a:xfrm>
            <a:off x="2271712" y="2204864"/>
            <a:ext cx="4600575" cy="3695700"/>
          </a:xfrm>
          <a:prstGeom prst="rect">
            <a:avLst/>
          </a:prstGeom>
        </p:spPr>
      </p:pic>
    </p:spTree>
    <p:extLst>
      <p:ext uri="{BB962C8B-B14F-4D97-AF65-F5344CB8AC3E}">
        <p14:creationId xmlns="" xmlns:p14="http://schemas.microsoft.com/office/powerpoint/2010/main" val="2367978360"/>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0E7452E-BE75-4CBC-B591-2C66E98DB8D2}"/>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 xmlns:a16="http://schemas.microsoft.com/office/drawing/2014/main" id="{9CFB48BA-7132-4492-A6A5-6511832DA392}"/>
              </a:ext>
            </a:extLst>
          </p:cNvPr>
          <p:cNvSpPr>
            <a:spLocks noGrp="1"/>
          </p:cNvSpPr>
          <p:nvPr>
            <p:ph idx="1"/>
          </p:nvPr>
        </p:nvSpPr>
        <p:spPr/>
        <p:txBody>
          <a:bodyPr>
            <a:normAutofit/>
          </a:bodyPr>
          <a:lstStyle/>
          <a:p>
            <a:r>
              <a:rPr lang="en-MY" sz="2400" b="1" dirty="0"/>
              <a:t>Halo and Horn Effect </a:t>
            </a:r>
            <a:r>
              <a:rPr lang="en-MY" sz="2400" dirty="0"/>
              <a:t>: A halo effect may occur when an employee is extremely competent in one area and is therefore rated high in all categories. Conversely, the horn effect may occur when one weakness results in an overall low rating.</a:t>
            </a:r>
          </a:p>
          <a:p>
            <a:r>
              <a:rPr lang="en-MY" sz="2400" dirty="0"/>
              <a:t>The </a:t>
            </a:r>
            <a:r>
              <a:rPr lang="en-MY" sz="2400" b="1" dirty="0"/>
              <a:t>Recency error </a:t>
            </a:r>
            <a:r>
              <a:rPr lang="en-MY" sz="2400" dirty="0"/>
              <a:t>occurs when an appraiser gives more weight to recent occurrences and discounts the employee's earlier performance during the appraisal period.</a:t>
            </a:r>
          </a:p>
        </p:txBody>
      </p:sp>
    </p:spTree>
    <p:extLst>
      <p:ext uri="{BB962C8B-B14F-4D97-AF65-F5344CB8AC3E}">
        <p14:creationId xmlns="" xmlns:p14="http://schemas.microsoft.com/office/powerpoint/2010/main" val="617116107"/>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7141CB2-736C-4B85-84EC-5C460450A6FE}"/>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 xmlns:a16="http://schemas.microsoft.com/office/drawing/2014/main" id="{A70D641E-E45C-4EE2-8F2D-F344429F6C82}"/>
              </a:ext>
            </a:extLst>
          </p:cNvPr>
          <p:cNvSpPr>
            <a:spLocks noGrp="1"/>
          </p:cNvSpPr>
          <p:nvPr>
            <p:ph idx="1"/>
          </p:nvPr>
        </p:nvSpPr>
        <p:spPr/>
        <p:txBody>
          <a:bodyPr/>
          <a:lstStyle/>
          <a:p>
            <a:r>
              <a:rPr lang="en-MY" dirty="0"/>
              <a:t>The </a:t>
            </a:r>
            <a:r>
              <a:rPr lang="en-MY" b="1" dirty="0"/>
              <a:t>Primacy error</a:t>
            </a:r>
            <a:r>
              <a:rPr lang="en-MY" dirty="0"/>
              <a:t> occurs when an appraiser gives more weight to the employee's earlier performance and discounts recent occurrences.</a:t>
            </a:r>
          </a:p>
          <a:p>
            <a:endParaRPr lang="en-MY" dirty="0"/>
          </a:p>
          <a:p>
            <a:r>
              <a:rPr lang="en-MY" dirty="0"/>
              <a:t>Strictness, called the "</a:t>
            </a:r>
            <a:r>
              <a:rPr lang="en-MY" b="1" dirty="0"/>
              <a:t>harshness</a:t>
            </a:r>
            <a:r>
              <a:rPr lang="en-MY" dirty="0"/>
              <a:t>" error, occurs when a manager gives low ratings. While </a:t>
            </a:r>
            <a:r>
              <a:rPr lang="en-MY" b="1" dirty="0"/>
              <a:t>Leniency errors </a:t>
            </a:r>
            <a:r>
              <a:rPr lang="en-MY" dirty="0"/>
              <a:t>are the result of appraisers who don't want to give low scores</a:t>
            </a:r>
          </a:p>
        </p:txBody>
      </p:sp>
    </p:spTree>
    <p:extLst>
      <p:ext uri="{BB962C8B-B14F-4D97-AF65-F5344CB8AC3E}">
        <p14:creationId xmlns="" xmlns:p14="http://schemas.microsoft.com/office/powerpoint/2010/main" val="3481834542"/>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28EF7A9-6402-40F0-87CA-B264F7E20023}"/>
              </a:ext>
            </a:extLst>
          </p:cNvPr>
          <p:cNvSpPr>
            <a:spLocks noGrp="1"/>
          </p:cNvSpPr>
          <p:nvPr>
            <p:ph type="title"/>
          </p:nvPr>
        </p:nvSpPr>
        <p:spPr>
          <a:xfrm>
            <a:off x="914400" y="228600"/>
            <a:ext cx="7200900" cy="731839"/>
          </a:xfrm>
        </p:spPr>
        <p:txBody>
          <a:bodyPr/>
          <a:lstStyle/>
          <a:p>
            <a:r>
              <a:rPr lang="en-MY" dirty="0" err="1"/>
              <a:t>Rater</a:t>
            </a:r>
            <a:r>
              <a:rPr lang="en-MY" dirty="0"/>
              <a:t> Error</a:t>
            </a:r>
          </a:p>
        </p:txBody>
      </p:sp>
      <p:sp>
        <p:nvSpPr>
          <p:cNvPr id="3" name="Content Placeholder 2">
            <a:extLst>
              <a:ext uri="{FF2B5EF4-FFF2-40B4-BE49-F238E27FC236}">
                <a16:creationId xmlns="" xmlns:a16="http://schemas.microsoft.com/office/drawing/2014/main" id="{745109C2-4242-425F-BFED-84415093598D}"/>
              </a:ext>
            </a:extLst>
          </p:cNvPr>
          <p:cNvSpPr>
            <a:spLocks noGrp="1"/>
          </p:cNvSpPr>
          <p:nvPr>
            <p:ph idx="1"/>
          </p:nvPr>
        </p:nvSpPr>
        <p:spPr>
          <a:xfrm>
            <a:off x="914400" y="1371600"/>
            <a:ext cx="7467600" cy="4343400"/>
          </a:xfrm>
        </p:spPr>
        <p:txBody>
          <a:bodyPr>
            <a:noAutofit/>
          </a:bodyPr>
          <a:lstStyle/>
          <a:p>
            <a:r>
              <a:rPr lang="en-MY" sz="2400" b="1" dirty="0"/>
              <a:t>Central tendency errors </a:t>
            </a:r>
            <a:r>
              <a:rPr lang="en-MY" sz="2400" dirty="0"/>
              <a:t>occur when an appraiser rates all employees within a narrow range, regardless of differences in actual performance, especially when using graphic scale.</a:t>
            </a:r>
          </a:p>
          <a:p>
            <a:endParaRPr lang="en-MY" sz="2400" dirty="0"/>
          </a:p>
          <a:p>
            <a:r>
              <a:rPr lang="en-MY" sz="2400" dirty="0"/>
              <a:t>The </a:t>
            </a:r>
            <a:r>
              <a:rPr lang="en-MY" sz="2400" b="1" dirty="0"/>
              <a:t>contrast error </a:t>
            </a:r>
            <a:r>
              <a:rPr lang="en-MY" sz="2400" dirty="0"/>
              <a:t>occurs when an employee's rating is based on how his or her performance compares to that of another employee instead of on objective performance standards.</a:t>
            </a:r>
          </a:p>
        </p:txBody>
      </p:sp>
    </p:spTree>
    <p:extLst>
      <p:ext uri="{BB962C8B-B14F-4D97-AF65-F5344CB8AC3E}">
        <p14:creationId xmlns="" xmlns:p14="http://schemas.microsoft.com/office/powerpoint/2010/main" val="3094254262"/>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AD1B02B-DF88-4501-8B5A-576F39CF77DF}"/>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 xmlns:a16="http://schemas.microsoft.com/office/drawing/2014/main" id="{7DFEBDF6-A994-4293-8104-AC06E147E018}"/>
              </a:ext>
            </a:extLst>
          </p:cNvPr>
          <p:cNvSpPr>
            <a:spLocks noGrp="1"/>
          </p:cNvSpPr>
          <p:nvPr>
            <p:ph idx="1"/>
          </p:nvPr>
        </p:nvSpPr>
        <p:spPr/>
        <p:txBody>
          <a:bodyPr/>
          <a:lstStyle/>
          <a:p>
            <a:r>
              <a:rPr lang="en-MY" b="1" dirty="0"/>
              <a:t>Stereotyping </a:t>
            </a:r>
            <a:r>
              <a:rPr lang="en-MY" dirty="0"/>
              <a:t>occurs when evaluations are influenced to some degree by a person’s membership in a particular social group. Individuals from different cultures consistently misinterpret each other’s </a:t>
            </a:r>
            <a:r>
              <a:rPr lang="en-MY" dirty="0" err="1"/>
              <a:t>behavior</a:t>
            </a:r>
            <a:r>
              <a:rPr lang="en-MY" dirty="0"/>
              <a:t>, possible biasing the appraisals.</a:t>
            </a:r>
          </a:p>
          <a:p>
            <a:r>
              <a:rPr lang="en-MY" b="1" dirty="0"/>
              <a:t>Similar-to-me error </a:t>
            </a:r>
            <a:r>
              <a:rPr lang="en-MY" dirty="0"/>
              <a:t>is when the </a:t>
            </a:r>
            <a:r>
              <a:rPr lang="en-MY" dirty="0" err="1"/>
              <a:t>rater’s</a:t>
            </a:r>
            <a:r>
              <a:rPr lang="en-MY" dirty="0"/>
              <a:t> tendency is biased in performance evaluation toward those employees seen as similar to the </a:t>
            </a:r>
            <a:r>
              <a:rPr lang="en-MY" dirty="0" err="1"/>
              <a:t>raters</a:t>
            </a:r>
            <a:r>
              <a:rPr lang="en-MY" dirty="0"/>
              <a:t> themselves.</a:t>
            </a:r>
          </a:p>
        </p:txBody>
      </p:sp>
    </p:spTree>
    <p:extLst>
      <p:ext uri="{BB962C8B-B14F-4D97-AF65-F5344CB8AC3E}">
        <p14:creationId xmlns="" xmlns:p14="http://schemas.microsoft.com/office/powerpoint/2010/main" val="1825904762"/>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2976" y="214290"/>
            <a:ext cx="7200900" cy="574693"/>
          </a:xfrm>
        </p:spPr>
        <p:txBody>
          <a:bodyPr/>
          <a:lstStyle/>
          <a:p>
            <a:r>
              <a:rPr lang="en-US" dirty="0" smtClean="0"/>
              <a:t>Question # 3</a:t>
            </a:r>
            <a:endParaRPr lang="en-US" dirty="0"/>
          </a:p>
        </p:txBody>
      </p:sp>
      <p:sp>
        <p:nvSpPr>
          <p:cNvPr id="3" name="Content Placeholder 2"/>
          <p:cNvSpPr>
            <a:spLocks noGrp="1"/>
          </p:cNvSpPr>
          <p:nvPr>
            <p:ph idx="1"/>
          </p:nvPr>
        </p:nvSpPr>
        <p:spPr>
          <a:xfrm>
            <a:off x="428596" y="1000108"/>
            <a:ext cx="8001056" cy="4929222"/>
          </a:xfrm>
        </p:spPr>
        <p:txBody>
          <a:bodyPr>
            <a:normAutofit/>
          </a:bodyPr>
          <a:lstStyle/>
          <a:p>
            <a:pPr>
              <a:buNone/>
            </a:pPr>
            <a:r>
              <a:rPr lang="en-US" sz="2800" dirty="0" smtClean="0"/>
              <a:t>When an Assignment Manager compares the performance of each expatriate with the performance of every other expatriate, she is using which appraisal method?</a:t>
            </a:r>
          </a:p>
          <a:p>
            <a:pPr>
              <a:buNone/>
            </a:pPr>
            <a:endParaRPr lang="en-US" sz="2800" dirty="0" smtClean="0"/>
          </a:p>
          <a:p>
            <a:pPr marL="457200" indent="-457200">
              <a:buFont typeface="+mj-lt"/>
              <a:buAutoNum type="alphaUcPeriod"/>
            </a:pPr>
            <a:r>
              <a:rPr lang="en-US" sz="2800" dirty="0" smtClean="0"/>
              <a:t>Ranking </a:t>
            </a:r>
          </a:p>
          <a:p>
            <a:pPr marL="457200" indent="-457200">
              <a:buFont typeface="+mj-lt"/>
              <a:buAutoNum type="alphaUcPeriod"/>
            </a:pPr>
            <a:r>
              <a:rPr lang="en-US" sz="2800" dirty="0" smtClean="0"/>
              <a:t>Paired comparison </a:t>
            </a:r>
          </a:p>
          <a:p>
            <a:pPr marL="457200" indent="-457200">
              <a:buFont typeface="+mj-lt"/>
              <a:buAutoNum type="alphaUcPeriod"/>
            </a:pPr>
            <a:r>
              <a:rPr lang="en-US" sz="2800" dirty="0" smtClean="0"/>
              <a:t>Critical incidents </a:t>
            </a:r>
          </a:p>
          <a:p>
            <a:pPr marL="457200" indent="-457200">
              <a:buFont typeface="+mj-lt"/>
              <a:buAutoNum type="alphaUcPeriod"/>
            </a:pPr>
            <a:r>
              <a:rPr lang="en-US" sz="2800" dirty="0" smtClean="0"/>
              <a:t>Forced choice</a:t>
            </a:r>
            <a:endParaRPr lang="en-US" sz="28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 3</a:t>
            </a:r>
            <a:endParaRPr lang="en-US" dirty="0"/>
          </a:p>
        </p:txBody>
      </p:sp>
      <p:sp>
        <p:nvSpPr>
          <p:cNvPr id="3" name="Content Placeholder 2"/>
          <p:cNvSpPr>
            <a:spLocks noGrp="1"/>
          </p:cNvSpPr>
          <p:nvPr>
            <p:ph idx="1"/>
          </p:nvPr>
        </p:nvSpPr>
        <p:spPr/>
        <p:txBody>
          <a:bodyPr>
            <a:normAutofit/>
          </a:bodyPr>
          <a:lstStyle/>
          <a:p>
            <a:r>
              <a:rPr lang="en-US" sz="2800" dirty="0" smtClean="0"/>
              <a:t>Option B</a:t>
            </a:r>
            <a:endParaRPr lang="en-US" sz="28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DDFB7C-81CA-4F07-9AA6-47091079F926}"/>
              </a:ext>
            </a:extLst>
          </p:cNvPr>
          <p:cNvSpPr>
            <a:spLocks noGrp="1"/>
          </p:cNvSpPr>
          <p:nvPr>
            <p:ph type="title"/>
          </p:nvPr>
        </p:nvSpPr>
        <p:spPr>
          <a:xfrm>
            <a:off x="971600" y="0"/>
            <a:ext cx="7200900" cy="1142385"/>
          </a:xfrm>
        </p:spPr>
        <p:txBody>
          <a:bodyPr/>
          <a:lstStyle/>
          <a:p>
            <a:r>
              <a:rPr lang="en-MY" dirty="0"/>
              <a:t>5. Performance Development</a:t>
            </a:r>
          </a:p>
        </p:txBody>
      </p:sp>
      <p:sp>
        <p:nvSpPr>
          <p:cNvPr id="3" name="Content Placeholder 2">
            <a:extLst>
              <a:ext uri="{FF2B5EF4-FFF2-40B4-BE49-F238E27FC236}">
                <a16:creationId xmlns:a16="http://schemas.microsoft.com/office/drawing/2014/main" xmlns="" id="{C23ABBCF-6074-49AA-8077-56D400BC2995}"/>
              </a:ext>
            </a:extLst>
          </p:cNvPr>
          <p:cNvSpPr>
            <a:spLocks noGrp="1"/>
          </p:cNvSpPr>
          <p:nvPr>
            <p:ph idx="1"/>
          </p:nvPr>
        </p:nvSpPr>
        <p:spPr>
          <a:xfrm>
            <a:off x="755576" y="1484784"/>
            <a:ext cx="7200900" cy="3809999"/>
          </a:xfrm>
        </p:spPr>
        <p:txBody>
          <a:bodyPr>
            <a:normAutofit fontScale="92500"/>
          </a:bodyPr>
          <a:lstStyle/>
          <a:p>
            <a:pPr marL="0" indent="0">
              <a:buNone/>
            </a:pPr>
            <a:r>
              <a:rPr lang="en-MY" sz="2600" dirty="0"/>
              <a:t>Developing means increasing the capacity to perform through training, giving assignments that introduce new skills or higher level of responsibility, improving work processes, or other methods. Development efforts can encourage and strengthen good performance and help employees keep up with changes in the workplace. One way to hold employees accountable is through a performance improvement plan, otherwise known as a performance development plan or a performance success plan.</a:t>
            </a:r>
          </a:p>
        </p:txBody>
      </p:sp>
    </p:spTree>
    <p:extLst>
      <p:ext uri="{BB962C8B-B14F-4D97-AF65-F5344CB8AC3E}">
        <p14:creationId xmlns:p14="http://schemas.microsoft.com/office/powerpoint/2010/main" xmlns="" val="358506579"/>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D2F8F3-A832-4631-A779-61E1FD15AD99}"/>
              </a:ext>
            </a:extLst>
          </p:cNvPr>
          <p:cNvSpPr>
            <a:spLocks noGrp="1"/>
          </p:cNvSpPr>
          <p:nvPr>
            <p:ph type="title"/>
          </p:nvPr>
        </p:nvSpPr>
        <p:spPr>
          <a:xfrm>
            <a:off x="971600" y="188640"/>
            <a:ext cx="7200900" cy="1142385"/>
          </a:xfrm>
        </p:spPr>
        <p:txBody>
          <a:bodyPr/>
          <a:lstStyle/>
          <a:p>
            <a:r>
              <a:rPr lang="en-MY" dirty="0"/>
              <a:t>Performance Improvement Plans and Individual Development Plans</a:t>
            </a:r>
          </a:p>
        </p:txBody>
      </p:sp>
      <p:sp>
        <p:nvSpPr>
          <p:cNvPr id="4" name="TextBox 3">
            <a:extLst>
              <a:ext uri="{FF2B5EF4-FFF2-40B4-BE49-F238E27FC236}">
                <a16:creationId xmlns:a16="http://schemas.microsoft.com/office/drawing/2014/main" xmlns="" id="{ABA1EE6B-853C-426B-91E4-424145D1CF84}"/>
              </a:ext>
            </a:extLst>
          </p:cNvPr>
          <p:cNvSpPr txBox="1"/>
          <p:nvPr/>
        </p:nvSpPr>
        <p:spPr>
          <a:xfrm>
            <a:off x="827584" y="1412776"/>
            <a:ext cx="7740352" cy="4708981"/>
          </a:xfrm>
          <a:prstGeom prst="rect">
            <a:avLst/>
          </a:prstGeom>
          <a:noFill/>
        </p:spPr>
        <p:txBody>
          <a:bodyPr wrap="square" rtlCol="0">
            <a:spAutoFit/>
          </a:bodyPr>
          <a:lstStyle/>
          <a:p>
            <a:r>
              <a:rPr lang="en-MY" sz="2000" dirty="0"/>
              <a:t>A performance improvement plan is a document that lists where an employee is falling short and what he can do to improve. For instance, the performance action plan may detail skills or training the employee lacks. Alternatively, it could specify how the employee needs to change his behaviour. In either case, the PIP will clearly state the steps the employee needs to take to make the necessary improvements.</a:t>
            </a:r>
          </a:p>
          <a:p>
            <a:endParaRPr lang="en-MY" sz="2000" dirty="0"/>
          </a:p>
          <a:p>
            <a:r>
              <a:rPr lang="en-MY" sz="2000" dirty="0"/>
              <a:t>An individual development plan (IDP) is a tool to assist employees in career and personal development. Its primary purpose is to help employees reach short and long-term career goals, as well as improve current job performance. An IDP is not a performance evaluation tool or a one-time activity. It should be looked at like a partnership between the employee and the supervisor. It involves preparation and continuous feedback</a:t>
            </a:r>
          </a:p>
        </p:txBody>
      </p:sp>
    </p:spTree>
    <p:extLst>
      <p:ext uri="{BB962C8B-B14F-4D97-AF65-F5344CB8AC3E}">
        <p14:creationId xmlns:p14="http://schemas.microsoft.com/office/powerpoint/2010/main" xmlns="" val="2152229266"/>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0100" y="214290"/>
            <a:ext cx="7200900" cy="646131"/>
          </a:xfrm>
        </p:spPr>
        <p:txBody>
          <a:bodyPr/>
          <a:lstStyle/>
          <a:p>
            <a:r>
              <a:rPr lang="en-US" dirty="0" smtClean="0"/>
              <a:t>Question # 1</a:t>
            </a:r>
            <a:endParaRPr lang="en-US" dirty="0"/>
          </a:p>
        </p:txBody>
      </p:sp>
      <p:sp>
        <p:nvSpPr>
          <p:cNvPr id="3" name="Content Placeholder 2"/>
          <p:cNvSpPr>
            <a:spLocks noGrp="1"/>
          </p:cNvSpPr>
          <p:nvPr>
            <p:ph idx="1"/>
          </p:nvPr>
        </p:nvSpPr>
        <p:spPr>
          <a:xfrm>
            <a:off x="571472" y="1071546"/>
            <a:ext cx="7929618" cy="4929222"/>
          </a:xfrm>
        </p:spPr>
        <p:txBody>
          <a:bodyPr>
            <a:normAutofit/>
          </a:bodyPr>
          <a:lstStyle/>
          <a:p>
            <a:pPr>
              <a:buNone/>
            </a:pPr>
            <a:r>
              <a:rPr lang="en-US" sz="2400" dirty="0" smtClean="0"/>
              <a:t>Employee performance evaluation systems do NOT normally serve this critical purpose </a:t>
            </a:r>
          </a:p>
          <a:p>
            <a:pPr>
              <a:buNone/>
            </a:pPr>
            <a:endParaRPr lang="en-US" sz="2400" dirty="0" smtClean="0"/>
          </a:p>
          <a:p>
            <a:pPr marL="457200" indent="-457200">
              <a:buFont typeface="+mj-lt"/>
              <a:buAutoNum type="alphaUcPeriod"/>
            </a:pPr>
            <a:r>
              <a:rPr lang="en-US" sz="2400" dirty="0" smtClean="0"/>
              <a:t>Providing workers a safe and healthy working environment</a:t>
            </a:r>
          </a:p>
          <a:p>
            <a:pPr marL="457200" indent="-457200">
              <a:buFont typeface="+mj-lt"/>
              <a:buAutoNum type="alphaUcPeriod"/>
            </a:pPr>
            <a:r>
              <a:rPr lang="en-US" sz="2400" dirty="0" smtClean="0"/>
              <a:t>Identifying training and development needs in order to improve the individual performance on the job </a:t>
            </a:r>
          </a:p>
          <a:p>
            <a:pPr marL="457200" indent="-457200">
              <a:buFont typeface="+mj-lt"/>
              <a:buAutoNum type="alphaUcPeriod"/>
            </a:pPr>
            <a:r>
              <a:rPr lang="en-US" sz="2400" dirty="0" smtClean="0"/>
              <a:t>Providing job related data useful in human resource planning</a:t>
            </a:r>
          </a:p>
          <a:p>
            <a:pPr marL="457200" indent="-457200">
              <a:buFont typeface="+mj-lt"/>
              <a:buAutoNum type="alphaUcPeriod"/>
            </a:pPr>
            <a:r>
              <a:rPr lang="en-US" sz="2400" dirty="0" smtClean="0"/>
              <a:t>Guiding human resource actions such as hiring, firing and promoting </a:t>
            </a:r>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 1</a:t>
            </a:r>
            <a:endParaRPr lang="en-US" dirty="0"/>
          </a:p>
        </p:txBody>
      </p:sp>
      <p:sp>
        <p:nvSpPr>
          <p:cNvPr id="3" name="Content Placeholder 2"/>
          <p:cNvSpPr>
            <a:spLocks noGrp="1"/>
          </p:cNvSpPr>
          <p:nvPr>
            <p:ph idx="1"/>
          </p:nvPr>
        </p:nvSpPr>
        <p:spPr/>
        <p:txBody>
          <a:bodyPr>
            <a:normAutofit/>
          </a:bodyPr>
          <a:lstStyle/>
          <a:p>
            <a:r>
              <a:rPr lang="en-US" sz="2800" dirty="0" smtClean="0"/>
              <a:t>Option A</a:t>
            </a:r>
            <a:endParaRPr lang="en-US" sz="28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4224833715"/>
              </p:ext>
            </p:extLst>
          </p:nvPr>
        </p:nvGraphicFramePr>
        <p:xfrm>
          <a:off x="899592" y="620688"/>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993263413"/>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58CEDE-BE20-4ACD-BB0A-79185677693A}"/>
              </a:ext>
            </a:extLst>
          </p:cNvPr>
          <p:cNvSpPr>
            <a:spLocks noGrp="1"/>
          </p:cNvSpPr>
          <p:nvPr>
            <p:ph type="title"/>
          </p:nvPr>
        </p:nvSpPr>
        <p:spPr/>
        <p:txBody>
          <a:bodyPr/>
          <a:lstStyle/>
          <a:p>
            <a:r>
              <a:rPr lang="en-MY" dirty="0"/>
              <a:t>Global Performance Management Dilemma</a:t>
            </a:r>
          </a:p>
        </p:txBody>
      </p:sp>
      <p:sp>
        <p:nvSpPr>
          <p:cNvPr id="3" name="Content Placeholder 2">
            <a:extLst>
              <a:ext uri="{FF2B5EF4-FFF2-40B4-BE49-F238E27FC236}">
                <a16:creationId xmlns:a16="http://schemas.microsoft.com/office/drawing/2014/main" xmlns="" id="{FACB3774-8476-4B55-B936-2E14AC48EE41}"/>
              </a:ext>
            </a:extLst>
          </p:cNvPr>
          <p:cNvSpPr>
            <a:spLocks noGrp="1"/>
          </p:cNvSpPr>
          <p:nvPr>
            <p:ph idx="1"/>
          </p:nvPr>
        </p:nvSpPr>
        <p:spPr/>
        <p:txBody>
          <a:bodyPr/>
          <a:lstStyle/>
          <a:p>
            <a:endParaRPr lang="en-MY" sz="2400" dirty="0"/>
          </a:p>
          <a:p>
            <a:r>
              <a:rPr lang="en-MY" sz="2400" dirty="0"/>
              <a:t>The cultural impact of performance Appraisal</a:t>
            </a:r>
          </a:p>
          <a:p>
            <a:endParaRPr lang="en-MY" sz="2400" dirty="0"/>
          </a:p>
          <a:p>
            <a:r>
              <a:rPr lang="en-MY" sz="2400" dirty="0"/>
              <a:t>Standardization or Localization</a:t>
            </a:r>
          </a:p>
          <a:p>
            <a:endParaRPr lang="en-MY" dirty="0"/>
          </a:p>
        </p:txBody>
      </p:sp>
    </p:spTree>
    <p:extLst>
      <p:ext uri="{BB962C8B-B14F-4D97-AF65-F5344CB8AC3E}">
        <p14:creationId xmlns:p14="http://schemas.microsoft.com/office/powerpoint/2010/main" xmlns="" val="59327690"/>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AD44A7B-3CEE-4EF7-A454-1F1270089E98}"/>
              </a:ext>
            </a:extLst>
          </p:cNvPr>
          <p:cNvSpPr>
            <a:spLocks noGrp="1"/>
          </p:cNvSpPr>
          <p:nvPr>
            <p:ph type="title"/>
          </p:nvPr>
        </p:nvSpPr>
        <p:spPr/>
        <p:txBody>
          <a:bodyPr>
            <a:normAutofit fontScale="90000"/>
          </a:bodyPr>
          <a:lstStyle/>
          <a:p>
            <a:r>
              <a:rPr lang="en-MY" sz="3200" dirty="0"/>
              <a:t>Cultural impact of Performance Appraisal</a:t>
            </a:r>
            <a:br>
              <a:rPr lang="en-MY" sz="3200" dirty="0"/>
            </a:br>
            <a:endParaRPr lang="en-MY" sz="3200" dirty="0"/>
          </a:p>
        </p:txBody>
      </p:sp>
      <p:sp>
        <p:nvSpPr>
          <p:cNvPr id="3" name="Content Placeholder 2">
            <a:extLst>
              <a:ext uri="{FF2B5EF4-FFF2-40B4-BE49-F238E27FC236}">
                <a16:creationId xmlns:a16="http://schemas.microsoft.com/office/drawing/2014/main" xmlns="" id="{0F9C9D74-F0BF-4BB0-83FE-825C0AA1A300}"/>
              </a:ext>
            </a:extLst>
          </p:cNvPr>
          <p:cNvSpPr>
            <a:spLocks noGrp="1"/>
          </p:cNvSpPr>
          <p:nvPr>
            <p:ph idx="1"/>
          </p:nvPr>
        </p:nvSpPr>
        <p:spPr/>
        <p:txBody>
          <a:bodyPr>
            <a:normAutofit/>
          </a:bodyPr>
          <a:lstStyle/>
          <a:p>
            <a:pPr marL="0" indent="0">
              <a:buNone/>
            </a:pPr>
            <a:r>
              <a:rPr lang="en-MY" sz="2400" dirty="0"/>
              <a:t>Ratee bias, work practice, productivity, interpretation, perception of status and the need for feedback and acceptance of the appraisal system have been found to be influenced and shaped by culture.</a:t>
            </a:r>
          </a:p>
        </p:txBody>
      </p:sp>
    </p:spTree>
    <p:extLst>
      <p:ext uri="{BB962C8B-B14F-4D97-AF65-F5344CB8AC3E}">
        <p14:creationId xmlns:p14="http://schemas.microsoft.com/office/powerpoint/2010/main" xmlns="" val="88889696"/>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8C83DF-0D6F-4E0B-BC25-9AED218D9ABC}"/>
              </a:ext>
            </a:extLst>
          </p:cNvPr>
          <p:cNvSpPr>
            <a:spLocks noGrp="1"/>
          </p:cNvSpPr>
          <p:nvPr>
            <p:ph type="title"/>
          </p:nvPr>
        </p:nvSpPr>
        <p:spPr>
          <a:xfrm>
            <a:off x="971600" y="188640"/>
            <a:ext cx="7200900" cy="1142385"/>
          </a:xfrm>
        </p:spPr>
        <p:txBody>
          <a:bodyPr>
            <a:normAutofit fontScale="90000"/>
          </a:bodyPr>
          <a:lstStyle/>
          <a:p>
            <a:r>
              <a:rPr lang="en-MY" sz="4400" dirty="0"/>
              <a:t>Cultural impact of Performance Appraisal</a:t>
            </a:r>
            <a:endParaRPr lang="en-MY" dirty="0"/>
          </a:p>
        </p:txBody>
      </p:sp>
      <p:sp>
        <p:nvSpPr>
          <p:cNvPr id="3" name="Content Placeholder 2">
            <a:extLst>
              <a:ext uri="{FF2B5EF4-FFF2-40B4-BE49-F238E27FC236}">
                <a16:creationId xmlns:a16="http://schemas.microsoft.com/office/drawing/2014/main" xmlns="" id="{C31C71F1-E420-422F-966E-2A764E516609}"/>
              </a:ext>
            </a:extLst>
          </p:cNvPr>
          <p:cNvSpPr>
            <a:spLocks noGrp="1"/>
          </p:cNvSpPr>
          <p:nvPr>
            <p:ph idx="1"/>
          </p:nvPr>
        </p:nvSpPr>
        <p:spPr>
          <a:xfrm>
            <a:off x="703929" y="1556792"/>
            <a:ext cx="7828511" cy="4530725"/>
          </a:xfrm>
        </p:spPr>
        <p:txBody>
          <a:bodyPr/>
          <a:lstStyle/>
          <a:p>
            <a:pPr marL="0" indent="0">
              <a:buNone/>
            </a:pPr>
            <a:r>
              <a:rPr lang="en-MY" sz="2400" dirty="0"/>
              <a:t>In different cultures the performance appraisal can be interpreted as a signal of distrust or even an insult. </a:t>
            </a:r>
          </a:p>
          <a:p>
            <a:pPr marL="0" indent="0">
              <a:buNone/>
            </a:pPr>
            <a:endParaRPr lang="en-MY" sz="2400" dirty="0"/>
          </a:p>
          <a:p>
            <a:r>
              <a:rPr lang="en-MY" sz="2400" dirty="0"/>
              <a:t>In Japan, for instance, it is important to enable one to ‘save face’ by avoiding direct confrontation and this influences the way performance appraisal is conducted. A Japanese manager cannot point out a work-related problem or error committed by a subordinate. He would explain the consequences of a mistake without pointing out the actual mistake.</a:t>
            </a:r>
          </a:p>
          <a:p>
            <a:endParaRPr lang="en-MY" sz="2400" dirty="0"/>
          </a:p>
        </p:txBody>
      </p:sp>
    </p:spTree>
    <p:extLst>
      <p:ext uri="{BB962C8B-B14F-4D97-AF65-F5344CB8AC3E}">
        <p14:creationId xmlns:p14="http://schemas.microsoft.com/office/powerpoint/2010/main" xmlns="" val="3791295799"/>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A75130-916C-418B-8BA7-6B29DFAA6E4D}"/>
              </a:ext>
            </a:extLst>
          </p:cNvPr>
          <p:cNvSpPr>
            <a:spLocks noGrp="1"/>
          </p:cNvSpPr>
          <p:nvPr>
            <p:ph type="title"/>
          </p:nvPr>
        </p:nvSpPr>
        <p:spPr>
          <a:xfrm>
            <a:off x="971600" y="188640"/>
            <a:ext cx="7200900" cy="1142385"/>
          </a:xfrm>
        </p:spPr>
        <p:txBody>
          <a:bodyPr>
            <a:normAutofit fontScale="90000"/>
          </a:bodyPr>
          <a:lstStyle/>
          <a:p>
            <a:r>
              <a:rPr lang="en-MY" sz="4000" dirty="0"/>
              <a:t>Cultural impact of Performance Appraisal</a:t>
            </a:r>
            <a:endParaRPr lang="en-MY" dirty="0"/>
          </a:p>
        </p:txBody>
      </p:sp>
      <p:sp>
        <p:nvSpPr>
          <p:cNvPr id="3" name="Content Placeholder 2">
            <a:extLst>
              <a:ext uri="{FF2B5EF4-FFF2-40B4-BE49-F238E27FC236}">
                <a16:creationId xmlns:a16="http://schemas.microsoft.com/office/drawing/2014/main" xmlns="" id="{E83ECEE6-D69C-49B8-8EFB-825F691D9B0D}"/>
              </a:ext>
            </a:extLst>
          </p:cNvPr>
          <p:cNvSpPr>
            <a:spLocks noGrp="1"/>
          </p:cNvSpPr>
          <p:nvPr>
            <p:ph idx="1"/>
          </p:nvPr>
        </p:nvSpPr>
        <p:spPr>
          <a:xfrm>
            <a:off x="755576" y="1484784"/>
            <a:ext cx="7776864" cy="4536504"/>
          </a:xfrm>
        </p:spPr>
        <p:txBody>
          <a:bodyPr>
            <a:normAutofit lnSpcReduction="10000"/>
          </a:bodyPr>
          <a:lstStyle/>
          <a:p>
            <a:r>
              <a:rPr lang="en-MY" sz="2400" dirty="0"/>
              <a:t>A study involving ten leading Chinese multinational corporations found that there are commonalities in international performance appraisal procedures and criteria between Chinese and Western multinational corporations. However, a research found that the purpose of performance appraisal in Chinese </a:t>
            </a:r>
            <a:r>
              <a:rPr lang="en-MY" sz="2400" dirty="0" err="1"/>
              <a:t>MNcs</a:t>
            </a:r>
            <a:r>
              <a:rPr lang="en-MY" sz="2400" dirty="0"/>
              <a:t> was largely to decide how much to pay rather than for the organizational development by being more concerned with short-term business achievement. The </a:t>
            </a:r>
            <a:r>
              <a:rPr lang="en-MY" sz="2400" dirty="0" err="1"/>
              <a:t>reseach</a:t>
            </a:r>
            <a:r>
              <a:rPr lang="en-MY" sz="2400" dirty="0"/>
              <a:t> also found performance appraisals in Chinese MNCs to be short in feedback and less transparent. In addition, it has been established that different forms of multisource assessments other than the traditional supervisory appraisal are virtually non - existent in China and Hong Kong.</a:t>
            </a:r>
          </a:p>
          <a:p>
            <a:endParaRPr lang="en-MY" sz="2000" dirty="0"/>
          </a:p>
        </p:txBody>
      </p:sp>
    </p:spTree>
    <p:extLst>
      <p:ext uri="{BB962C8B-B14F-4D97-AF65-F5344CB8AC3E}">
        <p14:creationId xmlns:p14="http://schemas.microsoft.com/office/powerpoint/2010/main" xmlns="" val="1736460195"/>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8CE972-4D4B-4950-A4E3-4D4862407C4F}"/>
              </a:ext>
            </a:extLst>
          </p:cNvPr>
          <p:cNvSpPr>
            <a:spLocks noGrp="1"/>
          </p:cNvSpPr>
          <p:nvPr>
            <p:ph type="title"/>
          </p:nvPr>
        </p:nvSpPr>
        <p:spPr/>
        <p:txBody>
          <a:bodyPr>
            <a:normAutofit fontScale="90000"/>
          </a:bodyPr>
          <a:lstStyle/>
          <a:p>
            <a:r>
              <a:rPr lang="en-MY" sz="4000" dirty="0"/>
              <a:t>Cultural impact of Performance Appraisal</a:t>
            </a:r>
            <a:endParaRPr lang="en-MY" dirty="0"/>
          </a:p>
        </p:txBody>
      </p:sp>
      <p:sp>
        <p:nvSpPr>
          <p:cNvPr id="3" name="Content Placeholder 2">
            <a:extLst>
              <a:ext uri="{FF2B5EF4-FFF2-40B4-BE49-F238E27FC236}">
                <a16:creationId xmlns:a16="http://schemas.microsoft.com/office/drawing/2014/main" xmlns="" id="{20F0B345-C354-459E-99FA-1432B9C5FB1C}"/>
              </a:ext>
            </a:extLst>
          </p:cNvPr>
          <p:cNvSpPr>
            <a:spLocks noGrp="1"/>
          </p:cNvSpPr>
          <p:nvPr>
            <p:ph idx="1"/>
          </p:nvPr>
        </p:nvSpPr>
        <p:spPr/>
        <p:txBody>
          <a:bodyPr/>
          <a:lstStyle/>
          <a:p>
            <a:r>
              <a:rPr lang="en-MY" sz="2400" dirty="0"/>
              <a:t>Research from Hong Kong revealed that Hong Kong respondents had a preference for group based appraisal and that appraisals were more directive and less participative. The appraisals in Hong Kong companies were found to have been modified to suit the cultural collectivist characteristics of the society.</a:t>
            </a:r>
          </a:p>
          <a:p>
            <a:endParaRPr lang="en-MY" dirty="0"/>
          </a:p>
        </p:txBody>
      </p:sp>
    </p:spTree>
    <p:extLst>
      <p:ext uri="{BB962C8B-B14F-4D97-AF65-F5344CB8AC3E}">
        <p14:creationId xmlns:p14="http://schemas.microsoft.com/office/powerpoint/2010/main" xmlns="" val="3399024125"/>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9932551-5296-4898-B50A-7E460558815C}"/>
              </a:ext>
            </a:extLst>
          </p:cNvPr>
          <p:cNvSpPr>
            <a:spLocks noGrp="1"/>
          </p:cNvSpPr>
          <p:nvPr>
            <p:ph type="title"/>
          </p:nvPr>
        </p:nvSpPr>
        <p:spPr>
          <a:xfrm>
            <a:off x="899592" y="260648"/>
            <a:ext cx="7200900" cy="809527"/>
          </a:xfrm>
        </p:spPr>
        <p:txBody>
          <a:bodyPr/>
          <a:lstStyle/>
          <a:p>
            <a:r>
              <a:rPr lang="en-MY" dirty="0"/>
              <a:t>Standardization or Localization</a:t>
            </a:r>
          </a:p>
        </p:txBody>
      </p:sp>
      <p:sp>
        <p:nvSpPr>
          <p:cNvPr id="3" name="Content Placeholder 2">
            <a:extLst>
              <a:ext uri="{FF2B5EF4-FFF2-40B4-BE49-F238E27FC236}">
                <a16:creationId xmlns:a16="http://schemas.microsoft.com/office/drawing/2014/main" xmlns="" id="{FE959C08-77A8-4F26-9EB6-EB6F750CCB39}"/>
              </a:ext>
            </a:extLst>
          </p:cNvPr>
          <p:cNvSpPr>
            <a:spLocks noGrp="1"/>
          </p:cNvSpPr>
          <p:nvPr>
            <p:ph idx="1"/>
          </p:nvPr>
        </p:nvSpPr>
        <p:spPr/>
        <p:txBody>
          <a:bodyPr>
            <a:normAutofit lnSpcReduction="10000"/>
          </a:bodyPr>
          <a:lstStyle/>
          <a:p>
            <a:pPr marL="0" indent="0">
              <a:buNone/>
            </a:pPr>
            <a:r>
              <a:rPr lang="en-MY" sz="2400" dirty="0"/>
              <a:t>When an organization implements performance management in global context, it is an important differentiation goes back to the paradigm that is applied: The universalist versus the contextualist paradigms. The contextualist paradigm assumes that HRM practices are contextually unique, and it seeks to understand peculiarities of countries as well as the differences and similarities between them. On the contrary, the universalist paradigm aims to improve organizations’ HRM by providing strategic approaches, or so-called ‘best practices’, which are assumed to be universally applicable.</a:t>
            </a:r>
          </a:p>
        </p:txBody>
      </p:sp>
    </p:spTree>
    <p:extLst>
      <p:ext uri="{BB962C8B-B14F-4D97-AF65-F5344CB8AC3E}">
        <p14:creationId xmlns:p14="http://schemas.microsoft.com/office/powerpoint/2010/main" xmlns="" val="2240044399"/>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0166" y="214290"/>
            <a:ext cx="7200900" cy="574693"/>
          </a:xfrm>
        </p:spPr>
        <p:txBody>
          <a:bodyPr/>
          <a:lstStyle/>
          <a:p>
            <a:r>
              <a:rPr lang="en-US" dirty="0" smtClean="0"/>
              <a:t>Question # 2</a:t>
            </a:r>
            <a:endParaRPr lang="en-US" dirty="0"/>
          </a:p>
        </p:txBody>
      </p:sp>
      <p:sp>
        <p:nvSpPr>
          <p:cNvPr id="3" name="Content Placeholder 2"/>
          <p:cNvSpPr>
            <a:spLocks noGrp="1"/>
          </p:cNvSpPr>
          <p:nvPr>
            <p:ph idx="1"/>
          </p:nvPr>
        </p:nvSpPr>
        <p:spPr>
          <a:xfrm>
            <a:off x="500034" y="1142985"/>
            <a:ext cx="7672416" cy="4648216"/>
          </a:xfrm>
        </p:spPr>
        <p:txBody>
          <a:bodyPr>
            <a:normAutofit/>
          </a:bodyPr>
          <a:lstStyle/>
          <a:p>
            <a:pPr>
              <a:buNone/>
            </a:pPr>
            <a:r>
              <a:rPr lang="en-US" sz="2400" dirty="0" smtClean="0"/>
              <a:t>The MOST important purpose or goal of any performance management system including the appraisal system is to </a:t>
            </a:r>
          </a:p>
          <a:p>
            <a:pPr>
              <a:buNone/>
            </a:pPr>
            <a:endParaRPr lang="en-US" sz="2400" dirty="0" smtClean="0"/>
          </a:p>
          <a:p>
            <a:pPr marL="457200" indent="-457200">
              <a:buFont typeface="+mj-lt"/>
              <a:buAutoNum type="alphaUcPeriod"/>
            </a:pPr>
            <a:r>
              <a:rPr lang="en-US" sz="2400" dirty="0" smtClean="0"/>
              <a:t>Ensure equity and fairness in the pay system </a:t>
            </a:r>
          </a:p>
          <a:p>
            <a:pPr marL="457200" indent="-457200">
              <a:buFont typeface="+mj-lt"/>
              <a:buAutoNum type="alphaUcPeriod"/>
            </a:pPr>
            <a:r>
              <a:rPr lang="en-US" sz="2400" dirty="0" smtClean="0"/>
              <a:t>Improve performance in the </a:t>
            </a:r>
            <a:r>
              <a:rPr lang="en-US" sz="2400" dirty="0" err="1" smtClean="0"/>
              <a:t>organisation</a:t>
            </a:r>
            <a:r>
              <a:rPr lang="en-US" sz="2400" dirty="0" smtClean="0"/>
              <a:t> </a:t>
            </a:r>
          </a:p>
          <a:p>
            <a:pPr marL="457200" indent="-457200">
              <a:buFont typeface="+mj-lt"/>
              <a:buAutoNum type="alphaUcPeriod"/>
            </a:pPr>
            <a:r>
              <a:rPr lang="en-US" sz="2400" dirty="0" smtClean="0"/>
              <a:t>Provide an annual forum for communication between subordinate and superior </a:t>
            </a:r>
          </a:p>
          <a:p>
            <a:pPr marL="457200" indent="-457200">
              <a:buFont typeface="+mj-lt"/>
              <a:buAutoNum type="alphaUcPeriod"/>
            </a:pPr>
            <a:r>
              <a:rPr lang="en-US" sz="2400" dirty="0" smtClean="0"/>
              <a:t>To recognize achievement and affix blame for failures </a:t>
            </a:r>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 2</a:t>
            </a:r>
            <a:endParaRPr lang="en-US" dirty="0"/>
          </a:p>
        </p:txBody>
      </p:sp>
      <p:sp>
        <p:nvSpPr>
          <p:cNvPr id="3" name="Content Placeholder 2"/>
          <p:cNvSpPr>
            <a:spLocks noGrp="1"/>
          </p:cNvSpPr>
          <p:nvPr>
            <p:ph idx="1"/>
          </p:nvPr>
        </p:nvSpPr>
        <p:spPr/>
        <p:txBody>
          <a:bodyPr>
            <a:normAutofit/>
          </a:bodyPr>
          <a:lstStyle/>
          <a:p>
            <a:r>
              <a:rPr lang="en-US" sz="2800" dirty="0" smtClean="0"/>
              <a:t>Option B</a:t>
            </a:r>
            <a:endParaRPr lang="en-US" sz="28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4099042276"/>
              </p:ext>
            </p:extLst>
          </p:nvPr>
        </p:nvGraphicFramePr>
        <p:xfrm>
          <a:off x="755576" y="620688"/>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96499136"/>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C485ABD-0C99-464E-AAE5-46669987A6D3}"/>
              </a:ext>
            </a:extLst>
          </p:cNvPr>
          <p:cNvSpPr>
            <a:spLocks noGrp="1"/>
          </p:cNvSpPr>
          <p:nvPr>
            <p:ph type="title"/>
          </p:nvPr>
        </p:nvSpPr>
        <p:spPr>
          <a:xfrm>
            <a:off x="971600" y="476672"/>
            <a:ext cx="7200900" cy="665511"/>
          </a:xfrm>
        </p:spPr>
        <p:txBody>
          <a:bodyPr/>
          <a:lstStyle/>
          <a:p>
            <a:r>
              <a:rPr lang="en-MY" dirty="0"/>
              <a:t>Competency in Performance</a:t>
            </a:r>
          </a:p>
        </p:txBody>
      </p:sp>
      <p:sp>
        <p:nvSpPr>
          <p:cNvPr id="3" name="Content Placeholder 2">
            <a:extLst>
              <a:ext uri="{FF2B5EF4-FFF2-40B4-BE49-F238E27FC236}">
                <a16:creationId xmlns:a16="http://schemas.microsoft.com/office/drawing/2014/main" xmlns="" id="{5C46CA8B-562F-41B1-868A-7F7B45EEB393}"/>
              </a:ext>
            </a:extLst>
          </p:cNvPr>
          <p:cNvSpPr>
            <a:spLocks noGrp="1"/>
          </p:cNvSpPr>
          <p:nvPr>
            <p:ph idx="1"/>
          </p:nvPr>
        </p:nvSpPr>
        <p:spPr/>
        <p:txBody>
          <a:bodyPr>
            <a:normAutofit/>
          </a:bodyPr>
          <a:lstStyle/>
          <a:p>
            <a:r>
              <a:rPr lang="en-MY" sz="2400" dirty="0"/>
              <a:t>A competency is the practical application of essential skills and knowledge through appropriate behaviours as measured against a predetermined standard of performance which is defined by the organisation and the needs of business</a:t>
            </a:r>
          </a:p>
        </p:txBody>
      </p:sp>
    </p:spTree>
    <p:extLst>
      <p:ext uri="{BB962C8B-B14F-4D97-AF65-F5344CB8AC3E}">
        <p14:creationId xmlns:p14="http://schemas.microsoft.com/office/powerpoint/2010/main" xmlns="" val="1409425638"/>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578C72-BB90-46AA-83B7-C5469F14E874}"/>
              </a:ext>
            </a:extLst>
          </p:cNvPr>
          <p:cNvSpPr>
            <a:spLocks noGrp="1"/>
          </p:cNvSpPr>
          <p:nvPr>
            <p:ph type="title"/>
          </p:nvPr>
        </p:nvSpPr>
        <p:spPr>
          <a:xfrm>
            <a:off x="971600" y="188640"/>
            <a:ext cx="7200900" cy="1142385"/>
          </a:xfrm>
        </p:spPr>
        <p:txBody>
          <a:bodyPr/>
          <a:lstStyle/>
          <a:p>
            <a:r>
              <a:rPr lang="en-MY" dirty="0"/>
              <a:t>Competency Model</a:t>
            </a:r>
          </a:p>
        </p:txBody>
      </p:sp>
      <p:sp>
        <p:nvSpPr>
          <p:cNvPr id="3" name="Content Placeholder 2">
            <a:extLst>
              <a:ext uri="{FF2B5EF4-FFF2-40B4-BE49-F238E27FC236}">
                <a16:creationId xmlns:a16="http://schemas.microsoft.com/office/drawing/2014/main" xmlns="" id="{5AB42221-0C19-462D-9CD8-CEAB170D1A5F}"/>
              </a:ext>
            </a:extLst>
          </p:cNvPr>
          <p:cNvSpPr>
            <a:spLocks noGrp="1"/>
          </p:cNvSpPr>
          <p:nvPr>
            <p:ph idx="1"/>
          </p:nvPr>
        </p:nvSpPr>
        <p:spPr>
          <a:xfrm>
            <a:off x="827584" y="1628800"/>
            <a:ext cx="7488832" cy="4248472"/>
          </a:xfrm>
        </p:spPr>
        <p:txBody>
          <a:bodyPr>
            <a:normAutofit lnSpcReduction="10000"/>
          </a:bodyPr>
          <a:lstStyle/>
          <a:p>
            <a:pPr marL="0" indent="0">
              <a:buNone/>
            </a:pPr>
            <a:r>
              <a:rPr lang="en-MY" sz="2400" dirty="0"/>
              <a:t>Competency model as a detailed and </a:t>
            </a:r>
            <a:r>
              <a:rPr lang="en-MY" sz="2400" dirty="0" err="1"/>
              <a:t>behaviorally</a:t>
            </a:r>
            <a:r>
              <a:rPr lang="en-MY" sz="2400" dirty="0"/>
              <a:t> specific description of the knowledge, skills, abilities and other characteristics (KSAOs) that employees need to be effective. A competency model might be considered the set of competencies associated with a job or role in an organization. A competency model organizes the competencies needed to perform successfully in a particular work setting, such as a job, occupation, or industry. Competency models can be used as a resource for developing curriculum and selecting training materials, identifying licensure and certification requirements, writing job descriptions, recruiting and hiring workers, and evaluating employee performance.</a:t>
            </a:r>
          </a:p>
        </p:txBody>
      </p:sp>
    </p:spTree>
    <p:extLst>
      <p:ext uri="{BB962C8B-B14F-4D97-AF65-F5344CB8AC3E}">
        <p14:creationId xmlns:p14="http://schemas.microsoft.com/office/powerpoint/2010/main" xmlns="" val="1272884945"/>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02AC98-A934-4263-A41E-2F69B03A8C83}"/>
              </a:ext>
            </a:extLst>
          </p:cNvPr>
          <p:cNvSpPr>
            <a:spLocks noGrp="1"/>
          </p:cNvSpPr>
          <p:nvPr>
            <p:ph type="title"/>
          </p:nvPr>
        </p:nvSpPr>
        <p:spPr>
          <a:xfrm>
            <a:off x="827584" y="188640"/>
            <a:ext cx="7200900" cy="665511"/>
          </a:xfrm>
        </p:spPr>
        <p:txBody>
          <a:bodyPr/>
          <a:lstStyle/>
          <a:p>
            <a:r>
              <a:rPr lang="en-MY" dirty="0"/>
              <a:t>Competencies</a:t>
            </a:r>
          </a:p>
        </p:txBody>
      </p:sp>
      <p:sp>
        <p:nvSpPr>
          <p:cNvPr id="3" name="Content Placeholder 2">
            <a:extLst>
              <a:ext uri="{FF2B5EF4-FFF2-40B4-BE49-F238E27FC236}">
                <a16:creationId xmlns:a16="http://schemas.microsoft.com/office/drawing/2014/main" xmlns="" id="{64C07615-2F5E-4ACC-9086-EFF3731CD5F8}"/>
              </a:ext>
            </a:extLst>
          </p:cNvPr>
          <p:cNvSpPr>
            <a:spLocks noGrp="1"/>
          </p:cNvSpPr>
          <p:nvPr>
            <p:ph idx="1"/>
          </p:nvPr>
        </p:nvSpPr>
        <p:spPr>
          <a:xfrm>
            <a:off x="575048" y="1052736"/>
            <a:ext cx="7957392" cy="4968552"/>
          </a:xfrm>
        </p:spPr>
        <p:txBody>
          <a:bodyPr>
            <a:normAutofit lnSpcReduction="10000"/>
          </a:bodyPr>
          <a:lstStyle/>
          <a:p>
            <a:r>
              <a:rPr lang="en-MY" sz="2400" dirty="0"/>
              <a:t>Competencies as belonging to one of two categories: personal or corporate. Personal competencies are possessed by individuals and include characteristics such as knowledge, skills, abilities, experience, and personality. </a:t>
            </a:r>
          </a:p>
          <a:p>
            <a:r>
              <a:rPr lang="en-MY" sz="2400" dirty="0"/>
              <a:t>Corporate competencies belong to the organization and are embedded processes and structures that tend to reside within the organization, even when individuals leave.</a:t>
            </a:r>
          </a:p>
          <a:p>
            <a:r>
              <a:rPr lang="en-MY" sz="2400" dirty="0"/>
              <a:t>For corporate level, the combination of resources and capabilities in an organization can be classified as “core competencies” when they are valuable, rare, difficult to imitate, and difficult to substitute. As such, core competencies can be a source of strategic competitiveness</a:t>
            </a:r>
          </a:p>
        </p:txBody>
      </p:sp>
    </p:spTree>
    <p:extLst>
      <p:ext uri="{BB962C8B-B14F-4D97-AF65-F5344CB8AC3E}">
        <p14:creationId xmlns:p14="http://schemas.microsoft.com/office/powerpoint/2010/main" xmlns="" val="2665225382"/>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8A47A57-FD9A-4BAD-BCF5-191ADE486F29}"/>
              </a:ext>
            </a:extLst>
          </p:cNvPr>
          <p:cNvSpPr>
            <a:spLocks noGrp="1"/>
          </p:cNvSpPr>
          <p:nvPr>
            <p:ph type="title"/>
          </p:nvPr>
        </p:nvSpPr>
        <p:spPr/>
        <p:txBody>
          <a:bodyPr/>
          <a:lstStyle/>
          <a:p>
            <a:r>
              <a:rPr lang="en-MY" dirty="0"/>
              <a:t>Core competencies</a:t>
            </a:r>
          </a:p>
        </p:txBody>
      </p:sp>
      <p:sp>
        <p:nvSpPr>
          <p:cNvPr id="3" name="Content Placeholder 2">
            <a:extLst>
              <a:ext uri="{FF2B5EF4-FFF2-40B4-BE49-F238E27FC236}">
                <a16:creationId xmlns:a16="http://schemas.microsoft.com/office/drawing/2014/main" xmlns="" id="{152E0B8D-DB15-49F8-9801-AFAEBEEEEC6F}"/>
              </a:ext>
            </a:extLst>
          </p:cNvPr>
          <p:cNvSpPr>
            <a:spLocks noGrp="1"/>
          </p:cNvSpPr>
          <p:nvPr>
            <p:ph idx="1"/>
          </p:nvPr>
        </p:nvSpPr>
        <p:spPr/>
        <p:txBody>
          <a:bodyPr>
            <a:normAutofit/>
          </a:bodyPr>
          <a:lstStyle/>
          <a:p>
            <a:pPr marL="0" indent="0">
              <a:buNone/>
            </a:pPr>
            <a:r>
              <a:rPr lang="en-MY" sz="2400" dirty="0"/>
              <a:t>Core competencies include the baseline skills required by the organization for all employees; these are the basic things that employees must </a:t>
            </a:r>
            <a:r>
              <a:rPr lang="en-MY" sz="2400" dirty="0" err="1"/>
              <a:t>fulfill</a:t>
            </a:r>
            <a:r>
              <a:rPr lang="en-MY" sz="2400" dirty="0"/>
              <a:t>. This will vary from company to company, as it depends on the values, philosophy and goals of each organization, but can include basic requirements like communication skills or teamwork. Most jobs require a basic element of </a:t>
            </a:r>
            <a:r>
              <a:rPr lang="en-MY" sz="2400" dirty="0" err="1"/>
              <a:t>bei</a:t>
            </a:r>
            <a:r>
              <a:rPr lang="en-MY" sz="2400" dirty="0"/>
              <a:t> ng able to work with other people to some degree.</a:t>
            </a:r>
          </a:p>
        </p:txBody>
      </p:sp>
    </p:spTree>
    <p:extLst>
      <p:ext uri="{BB962C8B-B14F-4D97-AF65-F5344CB8AC3E}">
        <p14:creationId xmlns:p14="http://schemas.microsoft.com/office/powerpoint/2010/main" xmlns="" val="3576520512"/>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35AEB8B-4E26-4CC0-9A09-818F70634A85}"/>
              </a:ext>
            </a:extLst>
          </p:cNvPr>
          <p:cNvSpPr>
            <a:spLocks noGrp="1"/>
          </p:cNvSpPr>
          <p:nvPr>
            <p:ph type="title"/>
          </p:nvPr>
        </p:nvSpPr>
        <p:spPr/>
        <p:txBody>
          <a:bodyPr/>
          <a:lstStyle/>
          <a:p>
            <a:r>
              <a:rPr lang="en-MY" dirty="0"/>
              <a:t>Functional competencies</a:t>
            </a:r>
          </a:p>
        </p:txBody>
      </p:sp>
      <p:sp>
        <p:nvSpPr>
          <p:cNvPr id="3" name="Content Placeholder 2">
            <a:extLst>
              <a:ext uri="{FF2B5EF4-FFF2-40B4-BE49-F238E27FC236}">
                <a16:creationId xmlns:a16="http://schemas.microsoft.com/office/drawing/2014/main" xmlns="" id="{1EA6839D-6060-4A50-B958-6C02C9E20672}"/>
              </a:ext>
            </a:extLst>
          </p:cNvPr>
          <p:cNvSpPr>
            <a:spLocks noGrp="1"/>
          </p:cNvSpPr>
          <p:nvPr>
            <p:ph idx="1"/>
          </p:nvPr>
        </p:nvSpPr>
        <p:spPr/>
        <p:txBody>
          <a:bodyPr>
            <a:normAutofit/>
          </a:bodyPr>
          <a:lstStyle/>
          <a:p>
            <a:pPr marL="0" indent="0">
              <a:buNone/>
            </a:pPr>
            <a:r>
              <a:rPr lang="en-MY" sz="2400" dirty="0"/>
              <a:t>Functional competencies are job-specific skills and </a:t>
            </a:r>
            <a:r>
              <a:rPr lang="en-MY" sz="2400" dirty="0" err="1"/>
              <a:t>behaviors</a:t>
            </a:r>
            <a:r>
              <a:rPr lang="en-MY" sz="2400" dirty="0"/>
              <a:t> that are unique for each role. For example, a competence for an HR professional may be the ability to effectively managing employee relationships, where a competence for an accountant may be the ability to </a:t>
            </a:r>
            <a:r>
              <a:rPr lang="en-MY" sz="2400" dirty="0" err="1"/>
              <a:t>analyze</a:t>
            </a:r>
            <a:r>
              <a:rPr lang="en-MY" sz="2400" dirty="0"/>
              <a:t> a specific type of financial data in order to prepare reports. Functional competencies should describe what </a:t>
            </a:r>
            <a:r>
              <a:rPr lang="en-MY" sz="2400" dirty="0" err="1"/>
              <a:t>behaviors</a:t>
            </a:r>
            <a:r>
              <a:rPr lang="en-MY" sz="2400" dirty="0"/>
              <a:t> or skills need to be performed in order for the employee to be a top-performer in their position.</a:t>
            </a:r>
          </a:p>
        </p:txBody>
      </p:sp>
    </p:spTree>
    <p:extLst>
      <p:ext uri="{BB962C8B-B14F-4D97-AF65-F5344CB8AC3E}">
        <p14:creationId xmlns:p14="http://schemas.microsoft.com/office/powerpoint/2010/main" xmlns="" val="3624430922"/>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FAD7272-2AC9-4410-99D0-A774EF70C901}"/>
              </a:ext>
            </a:extLst>
          </p:cNvPr>
          <p:cNvSpPr>
            <a:spLocks noGrp="1"/>
          </p:cNvSpPr>
          <p:nvPr>
            <p:ph type="title"/>
          </p:nvPr>
        </p:nvSpPr>
        <p:spPr>
          <a:xfrm>
            <a:off x="971600" y="0"/>
            <a:ext cx="7200900" cy="1142385"/>
          </a:xfrm>
        </p:spPr>
        <p:txBody>
          <a:bodyPr/>
          <a:lstStyle/>
          <a:p>
            <a:r>
              <a:rPr lang="en-MY" dirty="0"/>
              <a:t>Leadership competencies</a:t>
            </a:r>
          </a:p>
        </p:txBody>
      </p:sp>
      <p:sp>
        <p:nvSpPr>
          <p:cNvPr id="3" name="Content Placeholder 2">
            <a:extLst>
              <a:ext uri="{FF2B5EF4-FFF2-40B4-BE49-F238E27FC236}">
                <a16:creationId xmlns:a16="http://schemas.microsoft.com/office/drawing/2014/main" xmlns="" id="{F1AE83C7-327A-4978-A399-EACAB58BAFDA}"/>
              </a:ext>
            </a:extLst>
          </p:cNvPr>
          <p:cNvSpPr>
            <a:spLocks noGrp="1"/>
          </p:cNvSpPr>
          <p:nvPr>
            <p:ph idx="1"/>
          </p:nvPr>
        </p:nvSpPr>
        <p:spPr/>
        <p:txBody>
          <a:bodyPr>
            <a:normAutofit/>
          </a:bodyPr>
          <a:lstStyle/>
          <a:p>
            <a:pPr marL="0" indent="0">
              <a:buNone/>
            </a:pPr>
            <a:r>
              <a:rPr lang="en-MY" sz="2400" dirty="0"/>
              <a:t>Leadership competencies, also called managerial competencies, are often used for supervisory and management related roles, although can be applied to any job position that requires an employee to lead others. They include leadership skills and </a:t>
            </a:r>
            <a:r>
              <a:rPr lang="en-MY" sz="2400" dirty="0" err="1"/>
              <a:t>behaviors</a:t>
            </a:r>
            <a:r>
              <a:rPr lang="en-MY" sz="2400" dirty="0"/>
              <a:t> like decision-making abilities.</a:t>
            </a:r>
          </a:p>
        </p:txBody>
      </p:sp>
    </p:spTree>
    <p:extLst>
      <p:ext uri="{BB962C8B-B14F-4D97-AF65-F5344CB8AC3E}">
        <p14:creationId xmlns:p14="http://schemas.microsoft.com/office/powerpoint/2010/main" xmlns="" val="2569632482"/>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E096AF5-9181-4048-A796-8998A2B54813}"/>
              </a:ext>
            </a:extLst>
          </p:cNvPr>
          <p:cNvSpPr>
            <a:spLocks noGrp="1"/>
          </p:cNvSpPr>
          <p:nvPr>
            <p:ph type="title"/>
          </p:nvPr>
        </p:nvSpPr>
        <p:spPr/>
        <p:txBody>
          <a:bodyPr/>
          <a:lstStyle/>
          <a:p>
            <a:r>
              <a:rPr lang="en-MY" dirty="0"/>
              <a:t>Competencies in Global Environment</a:t>
            </a:r>
          </a:p>
        </p:txBody>
      </p:sp>
      <p:sp>
        <p:nvSpPr>
          <p:cNvPr id="3" name="Content Placeholder 2">
            <a:extLst>
              <a:ext uri="{FF2B5EF4-FFF2-40B4-BE49-F238E27FC236}">
                <a16:creationId xmlns:a16="http://schemas.microsoft.com/office/drawing/2014/main" xmlns="" id="{16CB2B0F-274E-4ADB-B3D6-7316C9F8A03E}"/>
              </a:ext>
            </a:extLst>
          </p:cNvPr>
          <p:cNvSpPr>
            <a:spLocks noGrp="1"/>
          </p:cNvSpPr>
          <p:nvPr>
            <p:ph idx="1"/>
          </p:nvPr>
        </p:nvSpPr>
        <p:spPr/>
        <p:txBody>
          <a:bodyPr>
            <a:normAutofit/>
          </a:bodyPr>
          <a:lstStyle/>
          <a:p>
            <a:pPr marL="514350" indent="-514350">
              <a:buFont typeface="+mj-lt"/>
              <a:buAutoNum type="arabicPeriod"/>
            </a:pPr>
            <a:r>
              <a:rPr lang="en-MY" sz="2400" dirty="0"/>
              <a:t>Capability for personal growth</a:t>
            </a:r>
          </a:p>
          <a:p>
            <a:pPr marL="0" indent="0">
              <a:buNone/>
            </a:pPr>
            <a:r>
              <a:rPr lang="en-MY" sz="2400" dirty="0"/>
              <a:t>Countries with strong individualistic cultures tend to regard competencies as characteristics that employees develop within themselves. Others may regard competencies as relatively unchangeable traits of individuals, which must be hired into the organization rather than developed among employees.</a:t>
            </a:r>
          </a:p>
        </p:txBody>
      </p:sp>
    </p:spTree>
    <p:extLst>
      <p:ext uri="{BB962C8B-B14F-4D97-AF65-F5344CB8AC3E}">
        <p14:creationId xmlns:p14="http://schemas.microsoft.com/office/powerpoint/2010/main" xmlns="" val="2276536345"/>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8EC9E3-E7F8-4C49-A3F2-E26EA6FF42D7}"/>
              </a:ext>
            </a:extLst>
          </p:cNvPr>
          <p:cNvSpPr>
            <a:spLocks noGrp="1"/>
          </p:cNvSpPr>
          <p:nvPr>
            <p:ph type="title"/>
          </p:nvPr>
        </p:nvSpPr>
        <p:spPr/>
        <p:txBody>
          <a:bodyPr/>
          <a:lstStyle/>
          <a:p>
            <a:r>
              <a:rPr lang="en-MY" dirty="0"/>
              <a:t>Competencies in Global Environment</a:t>
            </a:r>
          </a:p>
        </p:txBody>
      </p:sp>
      <p:sp>
        <p:nvSpPr>
          <p:cNvPr id="3" name="Content Placeholder 2">
            <a:extLst>
              <a:ext uri="{FF2B5EF4-FFF2-40B4-BE49-F238E27FC236}">
                <a16:creationId xmlns:a16="http://schemas.microsoft.com/office/drawing/2014/main" xmlns="" id="{AC60A6CC-8877-4025-947F-E0032CCEA0C7}"/>
              </a:ext>
            </a:extLst>
          </p:cNvPr>
          <p:cNvSpPr>
            <a:spLocks noGrp="1"/>
          </p:cNvSpPr>
          <p:nvPr>
            <p:ph idx="1"/>
          </p:nvPr>
        </p:nvSpPr>
        <p:spPr/>
        <p:txBody>
          <a:bodyPr/>
          <a:lstStyle/>
          <a:p>
            <a:pPr marL="514350" indent="-514350">
              <a:buFont typeface="+mj-lt"/>
              <a:buAutoNum type="arabicPeriod" startAt="2"/>
            </a:pPr>
            <a:r>
              <a:rPr lang="en-MY" dirty="0"/>
              <a:t>Cultural values of specific competencies</a:t>
            </a:r>
          </a:p>
          <a:p>
            <a:pPr marL="0" indent="0">
              <a:buNone/>
            </a:pPr>
            <a:r>
              <a:rPr lang="en-MY" dirty="0"/>
              <a:t>Decisiveness looks very different in a culture that believes in individual initiative and risk taking than it does in a culture that values decisions made by consensus and collaboration. In some cultures, leaders need to steer decisions and make them look and feel as though they emerged organically from consensus. In other cultures, a decisive leader is respected, and looking for support could be perceived as weakness.</a:t>
            </a:r>
          </a:p>
        </p:txBody>
      </p:sp>
    </p:spTree>
    <p:extLst>
      <p:ext uri="{BB962C8B-B14F-4D97-AF65-F5344CB8AC3E}">
        <p14:creationId xmlns:p14="http://schemas.microsoft.com/office/powerpoint/2010/main" xmlns="" val="3326247499"/>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994C83-4546-499E-B39C-8AA81852F3CF}"/>
              </a:ext>
            </a:extLst>
          </p:cNvPr>
          <p:cNvSpPr>
            <a:spLocks noGrp="1"/>
          </p:cNvSpPr>
          <p:nvPr>
            <p:ph type="title"/>
          </p:nvPr>
        </p:nvSpPr>
        <p:spPr>
          <a:xfrm>
            <a:off x="971600" y="188640"/>
            <a:ext cx="7200900" cy="1142385"/>
          </a:xfrm>
        </p:spPr>
        <p:txBody>
          <a:bodyPr/>
          <a:lstStyle/>
          <a:p>
            <a:r>
              <a:rPr lang="en-MY" dirty="0"/>
              <a:t>Competencies in Global Environment</a:t>
            </a:r>
          </a:p>
        </p:txBody>
      </p:sp>
      <p:sp>
        <p:nvSpPr>
          <p:cNvPr id="3" name="Content Placeholder 2">
            <a:extLst>
              <a:ext uri="{FF2B5EF4-FFF2-40B4-BE49-F238E27FC236}">
                <a16:creationId xmlns:a16="http://schemas.microsoft.com/office/drawing/2014/main" xmlns="" id="{AAC0F999-1396-4017-8514-87E3BA646AB8}"/>
              </a:ext>
            </a:extLst>
          </p:cNvPr>
          <p:cNvSpPr>
            <a:spLocks noGrp="1"/>
          </p:cNvSpPr>
          <p:nvPr>
            <p:ph idx="1"/>
          </p:nvPr>
        </p:nvSpPr>
        <p:spPr/>
        <p:txBody>
          <a:bodyPr>
            <a:normAutofit/>
          </a:bodyPr>
          <a:lstStyle/>
          <a:p>
            <a:pPr marL="514350" indent="-514350">
              <a:buFont typeface="+mj-lt"/>
              <a:buAutoNum type="arabicPeriod" startAt="3"/>
            </a:pPr>
            <a:r>
              <a:rPr lang="en-MY" sz="2400" dirty="0"/>
              <a:t>Openness about self</a:t>
            </a:r>
          </a:p>
          <a:p>
            <a:pPr marL="0" indent="0">
              <a:buNone/>
            </a:pPr>
            <a:r>
              <a:rPr lang="en-MY" sz="2400" dirty="0"/>
              <a:t>Employees in cultures that value public humility may have difficulty explaining how they are fit for a specific job. Likewise, they may not be able to describe easily their strengths and weaknesses for purpose of professional development. Those employees may be undervalued in the global organization when compared with others who overstate their skills and abilities.</a:t>
            </a:r>
          </a:p>
        </p:txBody>
      </p:sp>
    </p:spTree>
    <p:extLst>
      <p:ext uri="{BB962C8B-B14F-4D97-AF65-F5344CB8AC3E}">
        <p14:creationId xmlns:p14="http://schemas.microsoft.com/office/powerpoint/2010/main" xmlns="" val="304318237"/>
      </p:ext>
    </p:extLst>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4172675-0CCC-4BC2-9B78-5A4564EE4711}"/>
              </a:ext>
            </a:extLst>
          </p:cNvPr>
          <p:cNvSpPr>
            <a:spLocks noGrp="1"/>
          </p:cNvSpPr>
          <p:nvPr>
            <p:ph type="title"/>
          </p:nvPr>
        </p:nvSpPr>
        <p:spPr/>
        <p:txBody>
          <a:bodyPr/>
          <a:lstStyle/>
          <a:p>
            <a:r>
              <a:rPr lang="en-MY" dirty="0"/>
              <a:t>Competencies in Global Environment</a:t>
            </a:r>
          </a:p>
        </p:txBody>
      </p:sp>
      <p:sp>
        <p:nvSpPr>
          <p:cNvPr id="3" name="Content Placeholder 2">
            <a:extLst>
              <a:ext uri="{FF2B5EF4-FFF2-40B4-BE49-F238E27FC236}">
                <a16:creationId xmlns:a16="http://schemas.microsoft.com/office/drawing/2014/main" xmlns="" id="{93A9D62C-066A-4454-8200-F845257A67CD}"/>
              </a:ext>
            </a:extLst>
          </p:cNvPr>
          <p:cNvSpPr>
            <a:spLocks noGrp="1"/>
          </p:cNvSpPr>
          <p:nvPr>
            <p:ph idx="1"/>
          </p:nvPr>
        </p:nvSpPr>
        <p:spPr/>
        <p:txBody>
          <a:bodyPr>
            <a:normAutofit/>
          </a:bodyPr>
          <a:lstStyle/>
          <a:p>
            <a:pPr marL="514350" indent="-514350">
              <a:buFont typeface="+mj-lt"/>
              <a:buAutoNum type="arabicPeriod" startAt="4"/>
            </a:pPr>
            <a:r>
              <a:rPr lang="en-MY" sz="2400" dirty="0"/>
              <a:t>Perceptions of leadership</a:t>
            </a:r>
          </a:p>
          <a:p>
            <a:pPr marL="0" indent="0">
              <a:buNone/>
            </a:pPr>
            <a:r>
              <a:rPr lang="en-MY" sz="2400" dirty="0"/>
              <a:t>A team leader who asks the team for input into the decision-making process will be considered strong in a culture that values such an approach. The same leader will be seen as weak in a culture in which leaders are expected to know all of the </a:t>
            </a:r>
            <a:r>
              <a:rPr lang="en-MY" sz="2400" dirty="0" smtClean="0"/>
              <a:t>answers</a:t>
            </a:r>
            <a:r>
              <a:rPr lang="en-MY" sz="2400" dirty="0"/>
              <a:t>.</a:t>
            </a:r>
          </a:p>
        </p:txBody>
      </p:sp>
    </p:spTree>
    <p:extLst>
      <p:ext uri="{BB962C8B-B14F-4D97-AF65-F5344CB8AC3E}">
        <p14:creationId xmlns:p14="http://schemas.microsoft.com/office/powerpoint/2010/main" xmlns="" val="3963522380"/>
      </p:ext>
    </p:extLst>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FE530C6-191A-4215-8292-B60251640403}"/>
              </a:ext>
            </a:extLst>
          </p:cNvPr>
          <p:cNvSpPr>
            <a:spLocks noGrp="1"/>
          </p:cNvSpPr>
          <p:nvPr>
            <p:ph type="title"/>
          </p:nvPr>
        </p:nvSpPr>
        <p:spPr/>
        <p:txBody>
          <a:bodyPr/>
          <a:lstStyle/>
          <a:p>
            <a:r>
              <a:rPr lang="en-MY" dirty="0"/>
              <a:t>Competencies in Global Environment</a:t>
            </a:r>
          </a:p>
        </p:txBody>
      </p:sp>
      <p:sp>
        <p:nvSpPr>
          <p:cNvPr id="3" name="Content Placeholder 2">
            <a:extLst>
              <a:ext uri="{FF2B5EF4-FFF2-40B4-BE49-F238E27FC236}">
                <a16:creationId xmlns:a16="http://schemas.microsoft.com/office/drawing/2014/main" xmlns="" id="{3B565628-B987-4B8F-8EFF-602D5194D8EF}"/>
              </a:ext>
            </a:extLst>
          </p:cNvPr>
          <p:cNvSpPr>
            <a:spLocks noGrp="1"/>
          </p:cNvSpPr>
          <p:nvPr>
            <p:ph idx="1"/>
          </p:nvPr>
        </p:nvSpPr>
        <p:spPr/>
        <p:txBody>
          <a:bodyPr>
            <a:normAutofit/>
          </a:bodyPr>
          <a:lstStyle/>
          <a:p>
            <a:pPr marL="514350" indent="-514350">
              <a:buFont typeface="+mj-lt"/>
              <a:buAutoNum type="arabicPeriod" startAt="5"/>
            </a:pPr>
            <a:r>
              <a:rPr lang="en-MY" sz="2400" dirty="0"/>
              <a:t>Familiarity with the concept of competencies</a:t>
            </a:r>
          </a:p>
          <a:p>
            <a:pPr marL="0" indent="0">
              <a:buNone/>
            </a:pPr>
            <a:r>
              <a:rPr lang="en-MY" sz="2400" dirty="0"/>
              <a:t>Different countries may have started using competencies at different times in their history. Consider this when developing, introducing, or revising global competencies</a:t>
            </a:r>
          </a:p>
        </p:txBody>
      </p:sp>
    </p:spTree>
    <p:extLst>
      <p:ext uri="{BB962C8B-B14F-4D97-AF65-F5344CB8AC3E}">
        <p14:creationId xmlns:p14="http://schemas.microsoft.com/office/powerpoint/2010/main" xmlns="" val="2439572103"/>
      </p:ext>
    </p:extLst>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3FBA7B-2672-4FD5-AD46-39AB719F1827}"/>
              </a:ext>
            </a:extLst>
          </p:cNvPr>
          <p:cNvSpPr>
            <a:spLocks noGrp="1"/>
          </p:cNvSpPr>
          <p:nvPr>
            <p:ph type="title"/>
          </p:nvPr>
        </p:nvSpPr>
        <p:spPr>
          <a:xfrm>
            <a:off x="971600" y="188640"/>
            <a:ext cx="7200900" cy="809527"/>
          </a:xfrm>
        </p:spPr>
        <p:txBody>
          <a:bodyPr/>
          <a:lstStyle/>
          <a:p>
            <a:r>
              <a:rPr lang="en-MY" dirty="0"/>
              <a:t>Competency Model</a:t>
            </a:r>
          </a:p>
        </p:txBody>
      </p:sp>
      <p:sp>
        <p:nvSpPr>
          <p:cNvPr id="3" name="Content Placeholder 2">
            <a:extLst>
              <a:ext uri="{FF2B5EF4-FFF2-40B4-BE49-F238E27FC236}">
                <a16:creationId xmlns:a16="http://schemas.microsoft.com/office/drawing/2014/main" xmlns="" id="{D69A0B88-6408-461C-B43D-053B03ECA864}"/>
              </a:ext>
            </a:extLst>
          </p:cNvPr>
          <p:cNvSpPr>
            <a:spLocks noGrp="1"/>
          </p:cNvSpPr>
          <p:nvPr>
            <p:ph idx="1"/>
          </p:nvPr>
        </p:nvSpPr>
        <p:spPr>
          <a:xfrm>
            <a:off x="755576" y="1268760"/>
            <a:ext cx="7488832" cy="4464496"/>
          </a:xfrm>
        </p:spPr>
        <p:txBody>
          <a:bodyPr>
            <a:noAutofit/>
          </a:bodyPr>
          <a:lstStyle/>
          <a:p>
            <a:r>
              <a:rPr lang="en-MY" sz="2400" dirty="0"/>
              <a:t>The purpose of competency model</a:t>
            </a:r>
          </a:p>
          <a:p>
            <a:pPr marL="0" indent="0">
              <a:buNone/>
            </a:pPr>
            <a:endParaRPr lang="en-MY" sz="2400" dirty="0"/>
          </a:p>
          <a:p>
            <a:pPr marL="0" indent="0">
              <a:buNone/>
            </a:pPr>
            <a:r>
              <a:rPr lang="en-MY" sz="2400" dirty="0"/>
              <a:t>A competency model refers to a collection of competencies that are needed for effective job performance. </a:t>
            </a:r>
          </a:p>
          <a:p>
            <a:pPr marL="514350" indent="-514350">
              <a:buFont typeface="+mj-lt"/>
              <a:buAutoNum type="arabicPeriod"/>
            </a:pPr>
            <a:r>
              <a:rPr lang="en-MY" sz="2400" dirty="0"/>
              <a:t>It communicates what is expected of staff, how they should do their job. </a:t>
            </a:r>
          </a:p>
          <a:p>
            <a:pPr marL="514350" indent="-514350">
              <a:buFont typeface="+mj-lt"/>
              <a:buAutoNum type="arabicPeriod"/>
            </a:pPr>
            <a:r>
              <a:rPr lang="en-MY" sz="2400" dirty="0"/>
              <a:t>It is used as a benchmark to ensure people have the skills they need for success</a:t>
            </a:r>
          </a:p>
        </p:txBody>
      </p:sp>
    </p:spTree>
    <p:extLst>
      <p:ext uri="{BB962C8B-B14F-4D97-AF65-F5344CB8AC3E}">
        <p14:creationId xmlns:p14="http://schemas.microsoft.com/office/powerpoint/2010/main" xmlns="" val="3600153893"/>
      </p:ext>
    </p:extLst>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CE065B1-6A6F-4514-A699-15FD6DC65D25}"/>
              </a:ext>
            </a:extLst>
          </p:cNvPr>
          <p:cNvSpPr>
            <a:spLocks noGrp="1"/>
          </p:cNvSpPr>
          <p:nvPr>
            <p:ph type="title"/>
          </p:nvPr>
        </p:nvSpPr>
        <p:spPr>
          <a:xfrm>
            <a:off x="827584" y="260648"/>
            <a:ext cx="7200900" cy="737519"/>
          </a:xfrm>
        </p:spPr>
        <p:txBody>
          <a:bodyPr/>
          <a:lstStyle/>
          <a:p>
            <a:r>
              <a:rPr lang="en-MY" dirty="0"/>
              <a:t>Structure of Competency Model</a:t>
            </a:r>
          </a:p>
        </p:txBody>
      </p:sp>
      <p:sp>
        <p:nvSpPr>
          <p:cNvPr id="3" name="Content Placeholder 2">
            <a:extLst>
              <a:ext uri="{FF2B5EF4-FFF2-40B4-BE49-F238E27FC236}">
                <a16:creationId xmlns:a16="http://schemas.microsoft.com/office/drawing/2014/main" xmlns="" id="{05C1DAF7-6AA6-49CA-9621-C698438BB140}"/>
              </a:ext>
            </a:extLst>
          </p:cNvPr>
          <p:cNvSpPr>
            <a:spLocks noGrp="1"/>
          </p:cNvSpPr>
          <p:nvPr>
            <p:ph idx="1"/>
          </p:nvPr>
        </p:nvSpPr>
        <p:spPr>
          <a:xfrm>
            <a:off x="611560" y="1124744"/>
            <a:ext cx="7776864" cy="4752528"/>
          </a:xfrm>
        </p:spPr>
        <p:txBody>
          <a:bodyPr/>
          <a:lstStyle/>
          <a:p>
            <a:r>
              <a:rPr lang="en-MY" sz="2000" dirty="0"/>
              <a:t>Competency models that address organizational values, core competencies and leadership competencies should have no more than 5-7 competencies</a:t>
            </a:r>
          </a:p>
          <a:p>
            <a:r>
              <a:rPr lang="en-MY" sz="2000" dirty="0"/>
              <a:t>Depending on the complexity of work within the organization, functional – technical/clinical competencies may have sub headings, each of which has indicators or standards. They may also have levels of competence with different standards for each level, or different achievement requirements per level for competence.</a:t>
            </a:r>
          </a:p>
          <a:p>
            <a:r>
              <a:rPr lang="en-MY" sz="2000" dirty="0"/>
              <a:t>The language in the competency model should match its purpose. For values based, core and leadership competencies the language will be simple using concepts that research shows contribute to organizational effectiveness. For technical or professional role-based competencies the language will be specific to the particular processes, tasks, and equipment.</a:t>
            </a:r>
          </a:p>
        </p:txBody>
      </p:sp>
    </p:spTree>
    <p:extLst>
      <p:ext uri="{BB962C8B-B14F-4D97-AF65-F5344CB8AC3E}">
        <p14:creationId xmlns:p14="http://schemas.microsoft.com/office/powerpoint/2010/main" xmlns="" val="3740084056"/>
      </p:ext>
    </p:extLst>
  </p:cSld>
  <p:clrMapOvr>
    <a:masterClrMapping/>
  </p:clrMapOvr>
  <p:transition spd="med">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BD8856-0FD5-4E9A-8F96-747B5AB8E031}"/>
              </a:ext>
            </a:extLst>
          </p:cNvPr>
          <p:cNvSpPr>
            <a:spLocks noGrp="1"/>
          </p:cNvSpPr>
          <p:nvPr>
            <p:ph type="title"/>
          </p:nvPr>
        </p:nvSpPr>
        <p:spPr>
          <a:xfrm>
            <a:off x="1295400" y="304800"/>
            <a:ext cx="7200900" cy="503239"/>
          </a:xfrm>
        </p:spPr>
        <p:txBody>
          <a:bodyPr>
            <a:normAutofit fontScale="90000"/>
          </a:bodyPr>
          <a:lstStyle/>
          <a:p>
            <a:r>
              <a:rPr lang="en-MY" dirty="0"/>
              <a:t>HR Competencies</a:t>
            </a:r>
          </a:p>
        </p:txBody>
      </p:sp>
      <p:sp>
        <p:nvSpPr>
          <p:cNvPr id="3" name="Content Placeholder 2">
            <a:extLst>
              <a:ext uri="{FF2B5EF4-FFF2-40B4-BE49-F238E27FC236}">
                <a16:creationId xmlns:a16="http://schemas.microsoft.com/office/drawing/2014/main" xmlns="" id="{BF31D81E-9BFF-4580-B552-E8CC33BDDFA6}"/>
              </a:ext>
            </a:extLst>
          </p:cNvPr>
          <p:cNvSpPr>
            <a:spLocks noGrp="1"/>
          </p:cNvSpPr>
          <p:nvPr>
            <p:ph idx="1"/>
          </p:nvPr>
        </p:nvSpPr>
        <p:spPr/>
        <p:txBody>
          <a:bodyPr>
            <a:noAutofit/>
          </a:bodyPr>
          <a:lstStyle/>
          <a:p>
            <a:r>
              <a:rPr lang="en-MY" sz="2400" dirty="0"/>
              <a:t>HR competencies include knowledge, ability, and values, which defines what is expected from those who work in HR and forms the basis for assessment and improvement in the quality of HR professionals. </a:t>
            </a:r>
          </a:p>
          <a:p>
            <a:r>
              <a:rPr lang="en-MY" sz="2400" dirty="0"/>
              <a:t>Dave Ulrich and Wayne Brockbank from the RBL Group and the Ross School of Business at the University of Michigan conducted the Human Resource Competency Study (HRCS) to generate nine competencies through which HR professionals deliver business value.</a:t>
            </a:r>
          </a:p>
        </p:txBody>
      </p:sp>
    </p:spTree>
    <p:extLst>
      <p:ext uri="{BB962C8B-B14F-4D97-AF65-F5344CB8AC3E}">
        <p14:creationId xmlns:p14="http://schemas.microsoft.com/office/powerpoint/2010/main" xmlns="" val="1874488672"/>
      </p:ext>
    </p:extLst>
  </p:cSld>
  <p:clrMapOvr>
    <a:masterClrMapping/>
  </p:clrMapOvr>
  <p:transition spd="med">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AC935E-7318-4CDA-B5D5-8FCD56EC4A99}"/>
              </a:ext>
            </a:extLst>
          </p:cNvPr>
          <p:cNvSpPr>
            <a:spLocks noGrp="1"/>
          </p:cNvSpPr>
          <p:nvPr>
            <p:ph type="title"/>
          </p:nvPr>
        </p:nvSpPr>
        <p:spPr/>
        <p:txBody>
          <a:bodyPr/>
          <a:lstStyle/>
          <a:p>
            <a:r>
              <a:rPr lang="en-MY" dirty="0"/>
              <a:t>2012 HR competency model</a:t>
            </a:r>
          </a:p>
        </p:txBody>
      </p:sp>
      <p:pic>
        <p:nvPicPr>
          <p:cNvPr id="5" name="Picture 4">
            <a:extLst>
              <a:ext uri="{FF2B5EF4-FFF2-40B4-BE49-F238E27FC236}">
                <a16:creationId xmlns:a16="http://schemas.microsoft.com/office/drawing/2014/main" xmlns="" id="{0ECF1733-70C5-45B1-A1FF-D21BC1C5D125}"/>
              </a:ext>
            </a:extLst>
          </p:cNvPr>
          <p:cNvPicPr>
            <a:picLocks noChangeAspect="1"/>
          </p:cNvPicPr>
          <p:nvPr/>
        </p:nvPicPr>
        <p:blipFill>
          <a:blip r:embed="rId2" cstate="print"/>
          <a:stretch>
            <a:fillRect/>
          </a:stretch>
        </p:blipFill>
        <p:spPr>
          <a:xfrm>
            <a:off x="1979712" y="1909356"/>
            <a:ext cx="4782946" cy="4642271"/>
          </a:xfrm>
          <a:prstGeom prst="rect">
            <a:avLst/>
          </a:prstGeom>
        </p:spPr>
      </p:pic>
    </p:spTree>
    <p:extLst>
      <p:ext uri="{BB962C8B-B14F-4D97-AF65-F5344CB8AC3E}">
        <p14:creationId xmlns:p14="http://schemas.microsoft.com/office/powerpoint/2010/main" xmlns="" val="3106463600"/>
      </p:ext>
    </p:extLst>
  </p:cSld>
  <p:clrMapOvr>
    <a:masterClrMapping/>
  </p:clrMapOvr>
  <p:transition spd="med">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0CB41E-F416-494F-8F5A-D2137176B9BA}"/>
              </a:ext>
            </a:extLst>
          </p:cNvPr>
          <p:cNvSpPr>
            <a:spLocks noGrp="1"/>
          </p:cNvSpPr>
          <p:nvPr>
            <p:ph type="title"/>
          </p:nvPr>
        </p:nvSpPr>
        <p:spPr/>
        <p:txBody>
          <a:bodyPr/>
          <a:lstStyle/>
          <a:p>
            <a:r>
              <a:rPr lang="en-MY" dirty="0"/>
              <a:t>HR Competencies</a:t>
            </a:r>
          </a:p>
        </p:txBody>
      </p:sp>
      <p:pic>
        <p:nvPicPr>
          <p:cNvPr id="4" name="image102.png">
            <a:extLst>
              <a:ext uri="{FF2B5EF4-FFF2-40B4-BE49-F238E27FC236}">
                <a16:creationId xmlns:a16="http://schemas.microsoft.com/office/drawing/2014/main" xmlns="" id="{A4FA7997-21FB-4453-85C8-8CAC2ACD752F}"/>
              </a:ext>
            </a:extLst>
          </p:cNvPr>
          <p:cNvPicPr/>
          <p:nvPr/>
        </p:nvPicPr>
        <p:blipFill>
          <a:blip r:embed="rId2" cstate="print"/>
          <a:stretch>
            <a:fillRect/>
          </a:stretch>
        </p:blipFill>
        <p:spPr>
          <a:xfrm>
            <a:off x="1475656" y="2047533"/>
            <a:ext cx="6624736" cy="4532654"/>
          </a:xfrm>
          <a:prstGeom prst="rect">
            <a:avLst/>
          </a:prstGeom>
        </p:spPr>
      </p:pic>
    </p:spTree>
    <p:extLst>
      <p:ext uri="{BB962C8B-B14F-4D97-AF65-F5344CB8AC3E}">
        <p14:creationId xmlns:p14="http://schemas.microsoft.com/office/powerpoint/2010/main" xmlns="" val="1903197524"/>
      </p:ext>
    </p:extLst>
  </p:cSld>
  <p:clrMapOvr>
    <a:masterClrMapping/>
  </p:clrMapOvr>
  <p:transition spd="med">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C8CE8C7-DAEB-47A9-B5B9-E6F5DA9D98F6}"/>
              </a:ext>
            </a:extLst>
          </p:cNvPr>
          <p:cNvSpPr>
            <a:spLocks noGrp="1"/>
          </p:cNvSpPr>
          <p:nvPr>
            <p:ph type="title"/>
          </p:nvPr>
        </p:nvSpPr>
        <p:spPr>
          <a:xfrm>
            <a:off x="1043608" y="476672"/>
            <a:ext cx="7200900" cy="665511"/>
          </a:xfrm>
        </p:spPr>
        <p:txBody>
          <a:bodyPr/>
          <a:lstStyle/>
          <a:p>
            <a:r>
              <a:rPr lang="en-MY" dirty="0"/>
              <a:t>Organisation Enablers</a:t>
            </a:r>
          </a:p>
        </p:txBody>
      </p:sp>
      <p:sp>
        <p:nvSpPr>
          <p:cNvPr id="3" name="Content Placeholder 2">
            <a:extLst>
              <a:ext uri="{FF2B5EF4-FFF2-40B4-BE49-F238E27FC236}">
                <a16:creationId xmlns:a16="http://schemas.microsoft.com/office/drawing/2014/main" xmlns="" id="{98662778-219C-4D1B-824C-22AF12C6C1EA}"/>
              </a:ext>
            </a:extLst>
          </p:cNvPr>
          <p:cNvSpPr>
            <a:spLocks noGrp="1"/>
          </p:cNvSpPr>
          <p:nvPr>
            <p:ph idx="1"/>
          </p:nvPr>
        </p:nvSpPr>
        <p:spPr>
          <a:xfrm>
            <a:off x="683568" y="1412776"/>
            <a:ext cx="8001000" cy="4530725"/>
          </a:xfrm>
        </p:spPr>
        <p:txBody>
          <a:bodyPr>
            <a:normAutofit lnSpcReduction="10000"/>
          </a:bodyPr>
          <a:lstStyle/>
          <a:p>
            <a:r>
              <a:rPr lang="en-MY" sz="2600" b="1" dirty="0"/>
              <a:t>Culture and change champion </a:t>
            </a:r>
            <a:r>
              <a:rPr lang="en-MY" sz="2600" dirty="0"/>
              <a:t>- Able to make change happen and manage organizational culture.</a:t>
            </a:r>
          </a:p>
          <a:p>
            <a:endParaRPr lang="en-MY" sz="2600" dirty="0"/>
          </a:p>
          <a:p>
            <a:r>
              <a:rPr lang="en-MY" sz="2600" b="1" dirty="0"/>
              <a:t>Human capital curator </a:t>
            </a:r>
            <a:r>
              <a:rPr lang="en-MY" sz="2600" dirty="0"/>
              <a:t>- Able to manage the flow of talent by developing people and leaders, driving individual performance and building technical talent.</a:t>
            </a:r>
          </a:p>
          <a:p>
            <a:endParaRPr lang="en-MY" sz="2600" dirty="0"/>
          </a:p>
          <a:p>
            <a:r>
              <a:rPr lang="en-MY" sz="2600" b="1" dirty="0"/>
              <a:t>Total reward steward </a:t>
            </a:r>
            <a:r>
              <a:rPr lang="en-MY" sz="2600" dirty="0"/>
              <a:t>- Able to manage employee well-being through financial and non-financial rewards.</a:t>
            </a:r>
          </a:p>
        </p:txBody>
      </p:sp>
    </p:spTree>
    <p:extLst>
      <p:ext uri="{BB962C8B-B14F-4D97-AF65-F5344CB8AC3E}">
        <p14:creationId xmlns:p14="http://schemas.microsoft.com/office/powerpoint/2010/main" xmlns="" val="1109150792"/>
      </p:ext>
    </p:extLst>
  </p:cSld>
  <p:clrMapOvr>
    <a:masterClrMapping/>
  </p:clrMapOvr>
  <p:transition spd="med">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5A72E38-1935-4690-BB17-082FF67E4915}"/>
              </a:ext>
            </a:extLst>
          </p:cNvPr>
          <p:cNvSpPr>
            <a:spLocks noGrp="1"/>
          </p:cNvSpPr>
          <p:nvPr>
            <p:ph type="title"/>
          </p:nvPr>
        </p:nvSpPr>
        <p:spPr>
          <a:xfrm>
            <a:off x="1043608" y="476672"/>
            <a:ext cx="7200900" cy="809527"/>
          </a:xfrm>
        </p:spPr>
        <p:txBody>
          <a:bodyPr/>
          <a:lstStyle/>
          <a:p>
            <a:r>
              <a:rPr lang="en-MY" dirty="0"/>
              <a:t>Core Competencies</a:t>
            </a:r>
          </a:p>
        </p:txBody>
      </p:sp>
      <p:sp>
        <p:nvSpPr>
          <p:cNvPr id="3" name="Content Placeholder 2">
            <a:extLst>
              <a:ext uri="{FF2B5EF4-FFF2-40B4-BE49-F238E27FC236}">
                <a16:creationId xmlns:a16="http://schemas.microsoft.com/office/drawing/2014/main" xmlns="" id="{FAD788D8-8864-4FD2-939A-C31922116536}"/>
              </a:ext>
            </a:extLst>
          </p:cNvPr>
          <p:cNvSpPr>
            <a:spLocks noGrp="1"/>
          </p:cNvSpPr>
          <p:nvPr>
            <p:ph idx="1"/>
          </p:nvPr>
        </p:nvSpPr>
        <p:spPr/>
        <p:txBody>
          <a:bodyPr/>
          <a:lstStyle/>
          <a:p>
            <a:r>
              <a:rPr lang="en-MY" b="1" dirty="0"/>
              <a:t>Strategic positioner </a:t>
            </a:r>
            <a:r>
              <a:rPr lang="en-MY" dirty="0"/>
              <a:t>- Able to position a business to win its market.</a:t>
            </a:r>
          </a:p>
          <a:p>
            <a:endParaRPr lang="en-MY" dirty="0"/>
          </a:p>
          <a:p>
            <a:r>
              <a:rPr lang="en-MY" b="1" dirty="0"/>
              <a:t>Credible activist </a:t>
            </a:r>
            <a:r>
              <a:rPr lang="en-MY" dirty="0"/>
              <a:t>- Able to build relationships of trust by having a proactive point of view.</a:t>
            </a:r>
          </a:p>
          <a:p>
            <a:endParaRPr lang="en-MY" dirty="0"/>
          </a:p>
          <a:p>
            <a:r>
              <a:rPr lang="en-MY" b="1" dirty="0"/>
              <a:t>Paradox navigator </a:t>
            </a:r>
            <a:r>
              <a:rPr lang="en-MY" dirty="0"/>
              <a:t>- Able to manage tensions inherent in business (including long- term and short-term tensions, and top-down and bottom-up tensions.)</a:t>
            </a:r>
          </a:p>
          <a:p>
            <a:endParaRPr lang="en-MY" dirty="0"/>
          </a:p>
        </p:txBody>
      </p:sp>
    </p:spTree>
    <p:extLst>
      <p:ext uri="{BB962C8B-B14F-4D97-AF65-F5344CB8AC3E}">
        <p14:creationId xmlns:p14="http://schemas.microsoft.com/office/powerpoint/2010/main" xmlns="" val="1412460664"/>
      </p:ext>
    </p:extLst>
  </p:cSld>
  <p:clrMapOvr>
    <a:masterClrMapping/>
  </p:clrMapOvr>
  <p:transition spd="med">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74AFA13-05A2-489E-9267-62F903184373}"/>
              </a:ext>
            </a:extLst>
          </p:cNvPr>
          <p:cNvSpPr>
            <a:spLocks noGrp="1"/>
          </p:cNvSpPr>
          <p:nvPr>
            <p:ph type="title"/>
          </p:nvPr>
        </p:nvSpPr>
        <p:spPr/>
        <p:txBody>
          <a:bodyPr/>
          <a:lstStyle/>
          <a:p>
            <a:r>
              <a:rPr lang="en-MY" dirty="0"/>
              <a:t>Delivery Enablers</a:t>
            </a:r>
          </a:p>
        </p:txBody>
      </p:sp>
      <p:sp>
        <p:nvSpPr>
          <p:cNvPr id="3" name="Content Placeholder 2">
            <a:extLst>
              <a:ext uri="{FF2B5EF4-FFF2-40B4-BE49-F238E27FC236}">
                <a16:creationId xmlns:a16="http://schemas.microsoft.com/office/drawing/2014/main" xmlns="" id="{979FA7AD-FB9E-4087-B2CF-3BAC4DF37080}"/>
              </a:ext>
            </a:extLst>
          </p:cNvPr>
          <p:cNvSpPr>
            <a:spLocks noGrp="1"/>
          </p:cNvSpPr>
          <p:nvPr>
            <p:ph idx="1"/>
          </p:nvPr>
        </p:nvSpPr>
        <p:spPr/>
        <p:txBody>
          <a:bodyPr/>
          <a:lstStyle/>
          <a:p>
            <a:r>
              <a:rPr lang="en-MY" b="1" dirty="0"/>
              <a:t>Technology and media integrator </a:t>
            </a:r>
            <a:r>
              <a:rPr lang="en-MY" dirty="0"/>
              <a:t>- uses technology and social media to create and drive high-performing organizations.</a:t>
            </a:r>
          </a:p>
          <a:p>
            <a:endParaRPr lang="en-MY" dirty="0"/>
          </a:p>
          <a:p>
            <a:r>
              <a:rPr lang="en-MY" b="1" dirty="0"/>
              <a:t>Analytics designer and interpreter </a:t>
            </a:r>
            <a:r>
              <a:rPr lang="en-MY" dirty="0"/>
              <a:t>- uses analytics to improve decision making.</a:t>
            </a:r>
          </a:p>
          <a:p>
            <a:endParaRPr lang="en-MY" dirty="0"/>
          </a:p>
          <a:p>
            <a:r>
              <a:rPr lang="en-MY" b="1" dirty="0"/>
              <a:t>Compliance manager </a:t>
            </a:r>
            <a:r>
              <a:rPr lang="en-MY" dirty="0"/>
              <a:t>- manages the processes related to compliance by following regulatory guidelines.</a:t>
            </a:r>
          </a:p>
          <a:p>
            <a:endParaRPr lang="en-MY" dirty="0"/>
          </a:p>
        </p:txBody>
      </p:sp>
    </p:spTree>
    <p:extLst>
      <p:ext uri="{BB962C8B-B14F-4D97-AF65-F5344CB8AC3E}">
        <p14:creationId xmlns:p14="http://schemas.microsoft.com/office/powerpoint/2010/main" xmlns="" val="1828315036"/>
      </p:ext>
    </p:extLst>
  </p:cSld>
  <p:clrMapOvr>
    <a:masterClrMapping/>
  </p:clrMapOvr>
  <p:transition spd="med">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2805707469"/>
              </p:ext>
            </p:extLst>
          </p:nvPr>
        </p:nvGraphicFramePr>
        <p:xfrm>
          <a:off x="928662" y="714356"/>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59654884"/>
      </p:ext>
    </p:extLst>
  </p:cSld>
  <p:clrMapOvr>
    <a:masterClrMapping/>
  </p:clrMapOvr>
  <p:transition spd="med">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FA44A0-B28E-4D52-B1E3-0C0731ED919A}"/>
              </a:ext>
            </a:extLst>
          </p:cNvPr>
          <p:cNvSpPr>
            <a:spLocks noGrp="1"/>
          </p:cNvSpPr>
          <p:nvPr>
            <p:ph type="title"/>
          </p:nvPr>
        </p:nvSpPr>
        <p:spPr/>
        <p:txBody>
          <a:bodyPr>
            <a:normAutofit/>
          </a:bodyPr>
          <a:lstStyle/>
          <a:p>
            <a:r>
              <a:rPr lang="en-MY" sz="2800" dirty="0"/>
              <a:t>Global Learning and Development Approaches</a:t>
            </a:r>
          </a:p>
        </p:txBody>
      </p:sp>
      <p:sp>
        <p:nvSpPr>
          <p:cNvPr id="3" name="Content Placeholder 2">
            <a:extLst>
              <a:ext uri="{FF2B5EF4-FFF2-40B4-BE49-F238E27FC236}">
                <a16:creationId xmlns:a16="http://schemas.microsoft.com/office/drawing/2014/main" xmlns="" id="{15D9DA45-1E3D-49B1-81AE-DEF3A81AB232}"/>
              </a:ext>
            </a:extLst>
          </p:cNvPr>
          <p:cNvSpPr>
            <a:spLocks noGrp="1"/>
          </p:cNvSpPr>
          <p:nvPr>
            <p:ph idx="1"/>
          </p:nvPr>
        </p:nvSpPr>
        <p:spPr/>
        <p:txBody>
          <a:bodyPr>
            <a:normAutofit/>
          </a:bodyPr>
          <a:lstStyle/>
          <a:p>
            <a:pPr marL="514350" indent="-514350">
              <a:buFont typeface="+mj-lt"/>
              <a:buAutoNum type="arabicPeriod"/>
            </a:pPr>
            <a:r>
              <a:rPr lang="en-MY" sz="2400" dirty="0"/>
              <a:t>All Standardized :</a:t>
            </a:r>
          </a:p>
          <a:p>
            <a:pPr marL="0" indent="0">
              <a:buNone/>
            </a:pPr>
            <a:r>
              <a:rPr lang="en-MY" sz="2400" dirty="0"/>
              <a:t>The course delivery and design will follow one standard method – online learning and all courses will utilize one language and will all have the same content.</a:t>
            </a:r>
          </a:p>
          <a:p>
            <a:pPr marL="0" indent="0">
              <a:buNone/>
            </a:pPr>
            <a:r>
              <a:rPr lang="en-MY" sz="2400" dirty="0"/>
              <a:t>This approach makes content creation easier and less costly but working on a tight budget on a very short timeline, this option becomes the only choice – most of the time.</a:t>
            </a:r>
          </a:p>
        </p:txBody>
      </p:sp>
    </p:spTree>
    <p:extLst>
      <p:ext uri="{BB962C8B-B14F-4D97-AF65-F5344CB8AC3E}">
        <p14:creationId xmlns:p14="http://schemas.microsoft.com/office/powerpoint/2010/main" xmlns="" val="1257165012"/>
      </p:ext>
    </p:extLst>
  </p:cSld>
  <p:clrMapOvr>
    <a:masterClrMapping/>
  </p:clrMapOvr>
  <p:transition spd="med">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802B10-75CB-43F5-988B-076B5E9D2F22}"/>
              </a:ext>
            </a:extLst>
          </p:cNvPr>
          <p:cNvSpPr>
            <a:spLocks noGrp="1"/>
          </p:cNvSpPr>
          <p:nvPr>
            <p:ph type="title"/>
          </p:nvPr>
        </p:nvSpPr>
        <p:spPr>
          <a:xfrm>
            <a:off x="899592" y="332656"/>
            <a:ext cx="7200900" cy="1142385"/>
          </a:xfrm>
        </p:spPr>
        <p:txBody>
          <a:bodyPr/>
          <a:lstStyle/>
          <a:p>
            <a:r>
              <a:rPr lang="en-MY" dirty="0"/>
              <a:t>Global Learning and Development Approaches</a:t>
            </a:r>
          </a:p>
        </p:txBody>
      </p:sp>
      <p:sp>
        <p:nvSpPr>
          <p:cNvPr id="3" name="Content Placeholder 2">
            <a:extLst>
              <a:ext uri="{FF2B5EF4-FFF2-40B4-BE49-F238E27FC236}">
                <a16:creationId xmlns:a16="http://schemas.microsoft.com/office/drawing/2014/main" xmlns="" id="{501641C0-57D6-492E-99BC-80C3CDA2DFDE}"/>
              </a:ext>
            </a:extLst>
          </p:cNvPr>
          <p:cNvSpPr>
            <a:spLocks noGrp="1"/>
          </p:cNvSpPr>
          <p:nvPr>
            <p:ph idx="1"/>
          </p:nvPr>
        </p:nvSpPr>
        <p:spPr>
          <a:xfrm>
            <a:off x="899592" y="1844824"/>
            <a:ext cx="7200900" cy="3809999"/>
          </a:xfrm>
        </p:spPr>
        <p:txBody>
          <a:bodyPr>
            <a:normAutofit lnSpcReduction="10000"/>
          </a:bodyPr>
          <a:lstStyle/>
          <a:p>
            <a:pPr marL="514350" indent="-514350">
              <a:buFont typeface="+mj-lt"/>
              <a:buAutoNum type="arabicPeriod" startAt="2"/>
            </a:pPr>
            <a:r>
              <a:rPr lang="en-MY" sz="2400" dirty="0"/>
              <a:t>Standardized Approach for each topic :</a:t>
            </a:r>
          </a:p>
          <a:p>
            <a:pPr marL="0" indent="0">
              <a:buNone/>
            </a:pPr>
            <a:r>
              <a:rPr lang="en-MY" sz="2400" dirty="0"/>
              <a:t>One learning approach for each topic across all regions. This means that every course is still standard across the entire enterprise – local or overseas. Every topic though can differ in the method of delivery. This gives more flexibility when it comes to designing courses. For example, some topics can be taken through a learning management system (LMS) while others can be a mix of on-the-job learning and face to face instruction.</a:t>
            </a:r>
          </a:p>
          <a:p>
            <a:pPr marL="0" indent="0">
              <a:buNone/>
            </a:pPr>
            <a:endParaRPr lang="en-MY" dirty="0"/>
          </a:p>
        </p:txBody>
      </p:sp>
    </p:spTree>
    <p:extLst>
      <p:ext uri="{BB962C8B-B14F-4D97-AF65-F5344CB8AC3E}">
        <p14:creationId xmlns:p14="http://schemas.microsoft.com/office/powerpoint/2010/main" xmlns="" val="3397088056"/>
      </p:ext>
    </p:extLst>
  </p:cSld>
  <p:clrMapOvr>
    <a:masterClrMapping/>
  </p:clrMapOvr>
  <p:transition spd="med">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6D9C2A-EE80-446F-8008-610D1A20D327}"/>
              </a:ext>
            </a:extLst>
          </p:cNvPr>
          <p:cNvSpPr>
            <a:spLocks noGrp="1"/>
          </p:cNvSpPr>
          <p:nvPr>
            <p:ph type="title"/>
          </p:nvPr>
        </p:nvSpPr>
        <p:spPr>
          <a:xfrm>
            <a:off x="971600" y="188640"/>
            <a:ext cx="7200900" cy="1142385"/>
          </a:xfrm>
        </p:spPr>
        <p:txBody>
          <a:bodyPr/>
          <a:lstStyle/>
          <a:p>
            <a:r>
              <a:rPr lang="en-MY" dirty="0"/>
              <a:t>Global Learning and Development Approaches</a:t>
            </a:r>
          </a:p>
        </p:txBody>
      </p:sp>
      <p:sp>
        <p:nvSpPr>
          <p:cNvPr id="3" name="Content Placeholder 2">
            <a:extLst>
              <a:ext uri="{FF2B5EF4-FFF2-40B4-BE49-F238E27FC236}">
                <a16:creationId xmlns:a16="http://schemas.microsoft.com/office/drawing/2014/main" xmlns="" id="{1D225EB2-1964-4ACA-98CE-6B20E5A94DC2}"/>
              </a:ext>
            </a:extLst>
          </p:cNvPr>
          <p:cNvSpPr>
            <a:spLocks noGrp="1"/>
          </p:cNvSpPr>
          <p:nvPr>
            <p:ph idx="1"/>
          </p:nvPr>
        </p:nvSpPr>
        <p:spPr>
          <a:xfrm>
            <a:off x="899592" y="1628800"/>
            <a:ext cx="7416824" cy="4248472"/>
          </a:xfrm>
        </p:spPr>
        <p:txBody>
          <a:bodyPr>
            <a:normAutofit fontScale="92500" lnSpcReduction="10000"/>
          </a:bodyPr>
          <a:lstStyle/>
          <a:p>
            <a:pPr marL="514350" indent="-514350">
              <a:buFont typeface="+mj-lt"/>
              <a:buAutoNum type="arabicPeriod" startAt="3"/>
            </a:pPr>
            <a:r>
              <a:rPr lang="en-MY" sz="2600" dirty="0"/>
              <a:t>Standardized Learning Objectives, Bespoke Regional Approach and Content </a:t>
            </a:r>
          </a:p>
          <a:p>
            <a:pPr marL="0" indent="0">
              <a:buNone/>
            </a:pPr>
            <a:r>
              <a:rPr lang="en-MY" sz="2600" dirty="0"/>
              <a:t>The third approach is to implement one set of learning objectives using different methodologies and content for employees in all regions. The content are customized to address specific languages and cultures. For example, a course on Quality Compliance is dictated by global HQ. North American and Australian sites will utilize an online learning method through an LMS. The course for Southeast Asian sites, on the other hand, will be delivered through face-to-face instruction.</a:t>
            </a:r>
          </a:p>
        </p:txBody>
      </p:sp>
    </p:spTree>
    <p:extLst>
      <p:ext uri="{BB962C8B-B14F-4D97-AF65-F5344CB8AC3E}">
        <p14:creationId xmlns:p14="http://schemas.microsoft.com/office/powerpoint/2010/main" xmlns="" val="4149886342"/>
      </p:ext>
    </p:extLst>
  </p:cSld>
  <p:clrMapOvr>
    <a:masterClrMapping/>
  </p:clrMapOvr>
  <p:transition spd="med">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9178921-F11A-4249-A87A-7D630C394456}"/>
              </a:ext>
            </a:extLst>
          </p:cNvPr>
          <p:cNvSpPr>
            <a:spLocks noGrp="1"/>
          </p:cNvSpPr>
          <p:nvPr>
            <p:ph type="title"/>
          </p:nvPr>
        </p:nvSpPr>
        <p:spPr>
          <a:xfrm>
            <a:off x="971600" y="260648"/>
            <a:ext cx="7200900" cy="1142385"/>
          </a:xfrm>
        </p:spPr>
        <p:txBody>
          <a:bodyPr/>
          <a:lstStyle/>
          <a:p>
            <a:r>
              <a:rPr lang="en-MY" dirty="0"/>
              <a:t>Global Learning and Development Approaches</a:t>
            </a:r>
          </a:p>
        </p:txBody>
      </p:sp>
      <p:sp>
        <p:nvSpPr>
          <p:cNvPr id="3" name="Content Placeholder 2">
            <a:extLst>
              <a:ext uri="{FF2B5EF4-FFF2-40B4-BE49-F238E27FC236}">
                <a16:creationId xmlns:a16="http://schemas.microsoft.com/office/drawing/2014/main" xmlns="" id="{ECF5097B-2644-421F-A184-1A83E6248B87}"/>
              </a:ext>
            </a:extLst>
          </p:cNvPr>
          <p:cNvSpPr>
            <a:spLocks noGrp="1"/>
          </p:cNvSpPr>
          <p:nvPr>
            <p:ph idx="1"/>
          </p:nvPr>
        </p:nvSpPr>
        <p:spPr>
          <a:xfrm>
            <a:off x="899592" y="1556792"/>
            <a:ext cx="7560840" cy="4392488"/>
          </a:xfrm>
        </p:spPr>
        <p:txBody>
          <a:bodyPr>
            <a:normAutofit/>
          </a:bodyPr>
          <a:lstStyle/>
          <a:p>
            <a:pPr marL="457200" indent="-457200">
              <a:buFont typeface="+mj-lt"/>
              <a:buAutoNum type="arabicPeriod" startAt="4"/>
            </a:pPr>
            <a:r>
              <a:rPr lang="en-MY" sz="2400" dirty="0"/>
              <a:t>Bespoke Learning Objectives and Content per Region :</a:t>
            </a:r>
          </a:p>
          <a:p>
            <a:pPr marL="0" indent="0">
              <a:buNone/>
            </a:pPr>
            <a:r>
              <a:rPr lang="en-MY" sz="2400" dirty="0"/>
              <a:t> The fourth strategy is to implement different learning goals and content in all regions – with direction from global HQ’s training and development team. The course is customized to suit a specific need of a target audience or region. From the learning objectives, to the approach and content, everything will be tailor-fit to the learners. The global training team would take on more of an ‘auditor’ role – ensuring that learning objectives, approaches, and content still fit into the organization’s requirements.</a:t>
            </a:r>
          </a:p>
        </p:txBody>
      </p:sp>
    </p:spTree>
    <p:extLst>
      <p:ext uri="{BB962C8B-B14F-4D97-AF65-F5344CB8AC3E}">
        <p14:creationId xmlns:p14="http://schemas.microsoft.com/office/powerpoint/2010/main" xmlns="" val="502202244"/>
      </p:ext>
    </p:extLst>
  </p:cSld>
  <p:clrMapOvr>
    <a:masterClrMapping/>
  </p:clrMapOvr>
  <p:transition spd="med">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F70CEC-6D1C-4294-9A48-9ABE6D49FBF2}"/>
              </a:ext>
            </a:extLst>
          </p:cNvPr>
          <p:cNvSpPr>
            <a:spLocks noGrp="1"/>
          </p:cNvSpPr>
          <p:nvPr>
            <p:ph type="title"/>
          </p:nvPr>
        </p:nvSpPr>
        <p:spPr/>
        <p:txBody>
          <a:bodyPr/>
          <a:lstStyle/>
          <a:p>
            <a:r>
              <a:rPr lang="en-MY" dirty="0"/>
              <a:t>Learning Management system (LMS)</a:t>
            </a:r>
          </a:p>
        </p:txBody>
      </p:sp>
      <p:sp>
        <p:nvSpPr>
          <p:cNvPr id="3" name="Content Placeholder 2">
            <a:extLst>
              <a:ext uri="{FF2B5EF4-FFF2-40B4-BE49-F238E27FC236}">
                <a16:creationId xmlns:a16="http://schemas.microsoft.com/office/drawing/2014/main" xmlns="" id="{FB6F4DC5-FEAB-4F97-952D-07F4486B5EC2}"/>
              </a:ext>
            </a:extLst>
          </p:cNvPr>
          <p:cNvSpPr>
            <a:spLocks noGrp="1"/>
          </p:cNvSpPr>
          <p:nvPr>
            <p:ph idx="1"/>
          </p:nvPr>
        </p:nvSpPr>
        <p:spPr/>
        <p:txBody>
          <a:bodyPr>
            <a:normAutofit/>
          </a:bodyPr>
          <a:lstStyle/>
          <a:p>
            <a:pPr marL="0" indent="0">
              <a:buNone/>
            </a:pPr>
            <a:r>
              <a:rPr lang="en-MY" sz="2400" dirty="0"/>
              <a:t>A learning management system (LMS) is a software application that provides the framework that handles all aspects of the learning process – it’s where you house, deliver, and track your training content</a:t>
            </a:r>
          </a:p>
        </p:txBody>
      </p:sp>
    </p:spTree>
    <p:extLst>
      <p:ext uri="{BB962C8B-B14F-4D97-AF65-F5344CB8AC3E}">
        <p14:creationId xmlns:p14="http://schemas.microsoft.com/office/powerpoint/2010/main" xmlns="" val="2248672757"/>
      </p:ext>
    </p:extLst>
  </p:cSld>
  <p:clrMapOvr>
    <a:masterClrMapping/>
  </p:clrMapOvr>
  <p:transition spd="med">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206969960"/>
              </p:ext>
            </p:extLst>
          </p:nvPr>
        </p:nvGraphicFramePr>
        <p:xfrm>
          <a:off x="683568" y="1052736"/>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528662328"/>
      </p:ext>
    </p:extLst>
  </p:cSld>
  <p:clrMapOvr>
    <a:masterClrMapping/>
  </p:clrMapOvr>
  <p:transition spd="med">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78F1D7B-B611-4F44-8C47-4176D5949009}"/>
              </a:ext>
            </a:extLst>
          </p:cNvPr>
          <p:cNvSpPr>
            <a:spLocks noGrp="1"/>
          </p:cNvSpPr>
          <p:nvPr>
            <p:ph type="title"/>
          </p:nvPr>
        </p:nvSpPr>
        <p:spPr>
          <a:xfrm>
            <a:off x="899592" y="260648"/>
            <a:ext cx="7200900" cy="737519"/>
          </a:xfrm>
        </p:spPr>
        <p:txBody>
          <a:bodyPr/>
          <a:lstStyle/>
          <a:p>
            <a:r>
              <a:rPr lang="en-MY" dirty="0"/>
              <a:t>Assessment tools</a:t>
            </a:r>
          </a:p>
        </p:txBody>
      </p:sp>
      <p:sp>
        <p:nvSpPr>
          <p:cNvPr id="3" name="Content Placeholder 2">
            <a:extLst>
              <a:ext uri="{FF2B5EF4-FFF2-40B4-BE49-F238E27FC236}">
                <a16:creationId xmlns:a16="http://schemas.microsoft.com/office/drawing/2014/main" xmlns="" id="{49DA4927-7900-44B7-9370-32142C04607C}"/>
              </a:ext>
            </a:extLst>
          </p:cNvPr>
          <p:cNvSpPr>
            <a:spLocks noGrp="1"/>
          </p:cNvSpPr>
          <p:nvPr>
            <p:ph idx="1"/>
          </p:nvPr>
        </p:nvSpPr>
        <p:spPr/>
        <p:txBody>
          <a:bodyPr>
            <a:normAutofit/>
          </a:bodyPr>
          <a:lstStyle/>
          <a:p>
            <a:r>
              <a:rPr lang="en-MY" sz="2400" dirty="0"/>
              <a:t>Assessment Center (AC)</a:t>
            </a:r>
          </a:p>
          <a:p>
            <a:r>
              <a:rPr lang="en-MY" sz="2400" dirty="0"/>
              <a:t>Job simulations / Work simulations</a:t>
            </a:r>
          </a:p>
          <a:p>
            <a:r>
              <a:rPr lang="en-MY" sz="2400" dirty="0"/>
              <a:t>Cognitive ability and problem-solving testing</a:t>
            </a:r>
          </a:p>
          <a:p>
            <a:r>
              <a:rPr lang="en-MY" sz="2400" dirty="0"/>
              <a:t>Personality testing</a:t>
            </a:r>
          </a:p>
          <a:p>
            <a:r>
              <a:rPr lang="en-MY" sz="2400" dirty="0"/>
              <a:t>Interviewing</a:t>
            </a:r>
          </a:p>
        </p:txBody>
      </p:sp>
    </p:spTree>
    <p:extLst>
      <p:ext uri="{BB962C8B-B14F-4D97-AF65-F5344CB8AC3E}">
        <p14:creationId xmlns:p14="http://schemas.microsoft.com/office/powerpoint/2010/main" xmlns="" val="2692589221"/>
      </p:ext>
    </p:extLst>
  </p:cSld>
  <p:clrMapOvr>
    <a:masterClrMapping/>
  </p:clrMapOvr>
  <p:transition spd="med">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F2A2FD-A604-42E8-BE93-2F4E91C7DBBE}"/>
              </a:ext>
            </a:extLst>
          </p:cNvPr>
          <p:cNvSpPr>
            <a:spLocks noGrp="1"/>
          </p:cNvSpPr>
          <p:nvPr>
            <p:ph type="title"/>
          </p:nvPr>
        </p:nvSpPr>
        <p:spPr>
          <a:xfrm>
            <a:off x="899592" y="332656"/>
            <a:ext cx="7200900" cy="737519"/>
          </a:xfrm>
        </p:spPr>
        <p:txBody>
          <a:bodyPr>
            <a:normAutofit/>
          </a:bodyPr>
          <a:lstStyle/>
          <a:p>
            <a:r>
              <a:rPr lang="en-MY" dirty="0"/>
              <a:t>Assessment Center</a:t>
            </a:r>
            <a:endParaRPr lang="en-MY" sz="2000" dirty="0"/>
          </a:p>
        </p:txBody>
      </p:sp>
      <p:sp>
        <p:nvSpPr>
          <p:cNvPr id="3" name="Content Placeholder 2">
            <a:extLst>
              <a:ext uri="{FF2B5EF4-FFF2-40B4-BE49-F238E27FC236}">
                <a16:creationId xmlns:a16="http://schemas.microsoft.com/office/drawing/2014/main" xmlns="" id="{9AD30406-82E1-4CC0-901B-F948DAAAC9B6}"/>
              </a:ext>
            </a:extLst>
          </p:cNvPr>
          <p:cNvSpPr>
            <a:spLocks noGrp="1"/>
          </p:cNvSpPr>
          <p:nvPr>
            <p:ph idx="1"/>
          </p:nvPr>
        </p:nvSpPr>
        <p:spPr/>
        <p:txBody>
          <a:bodyPr>
            <a:normAutofit lnSpcReduction="10000"/>
          </a:bodyPr>
          <a:lstStyle/>
          <a:p>
            <a:pPr marL="0" indent="0">
              <a:buNone/>
            </a:pPr>
            <a:r>
              <a:rPr lang="en-MY" sz="2400" dirty="0"/>
              <a:t>An assessment </a:t>
            </a:r>
            <a:r>
              <a:rPr lang="en-MY" sz="2400" dirty="0" err="1"/>
              <a:t>center</a:t>
            </a:r>
            <a:r>
              <a:rPr lang="en-MY" sz="2400" dirty="0"/>
              <a:t> (AC) is a means of gathering relevant information, under standardized conditions, about an individual’s capabilities to perform a managerial position. In essence, an assessment </a:t>
            </a:r>
            <a:r>
              <a:rPr lang="en-MY" sz="2400" dirty="0" err="1"/>
              <a:t>center</a:t>
            </a:r>
            <a:r>
              <a:rPr lang="en-MY" sz="2400" dirty="0"/>
              <a:t> puts candidates through a series of group and individual exercises designed to simulate the conditions of a given job (sets of different working sampling or job simulations) and determines if they have the competencies necessary to perform that job. It does this by bringing out the candidate’s </a:t>
            </a:r>
            <a:r>
              <a:rPr lang="en-MY" sz="2400" dirty="0" err="1"/>
              <a:t>behavior</a:t>
            </a:r>
            <a:r>
              <a:rPr lang="en-MY" sz="2400" dirty="0"/>
              <a:t> relevant to the job, while being observed by a group of assessors.</a:t>
            </a:r>
          </a:p>
        </p:txBody>
      </p:sp>
    </p:spTree>
    <p:extLst>
      <p:ext uri="{BB962C8B-B14F-4D97-AF65-F5344CB8AC3E}">
        <p14:creationId xmlns:p14="http://schemas.microsoft.com/office/powerpoint/2010/main" xmlns="" val="3703146279"/>
      </p:ext>
    </p:extLst>
  </p:cSld>
  <p:clrMapOvr>
    <a:masterClrMapping/>
  </p:clrMapOvr>
  <p:transition spd="med">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71B0F57-FE8C-49DD-A964-8FA7F4EB3E95}"/>
              </a:ext>
            </a:extLst>
          </p:cNvPr>
          <p:cNvSpPr>
            <a:spLocks noGrp="1"/>
          </p:cNvSpPr>
          <p:nvPr>
            <p:ph type="title"/>
          </p:nvPr>
        </p:nvSpPr>
        <p:spPr>
          <a:xfrm>
            <a:off x="971600" y="332656"/>
            <a:ext cx="7200900" cy="665511"/>
          </a:xfrm>
        </p:spPr>
        <p:txBody>
          <a:bodyPr/>
          <a:lstStyle/>
          <a:p>
            <a:r>
              <a:rPr lang="en-MY" dirty="0"/>
              <a:t>Interviewing</a:t>
            </a:r>
          </a:p>
        </p:txBody>
      </p:sp>
      <p:sp>
        <p:nvSpPr>
          <p:cNvPr id="3" name="Content Placeholder 2">
            <a:extLst>
              <a:ext uri="{FF2B5EF4-FFF2-40B4-BE49-F238E27FC236}">
                <a16:creationId xmlns:a16="http://schemas.microsoft.com/office/drawing/2014/main" xmlns="" id="{FDE2CACF-65A4-4EF2-BAED-60CE804D5EF9}"/>
              </a:ext>
            </a:extLst>
          </p:cNvPr>
          <p:cNvSpPr>
            <a:spLocks noGrp="1"/>
          </p:cNvSpPr>
          <p:nvPr>
            <p:ph idx="1"/>
          </p:nvPr>
        </p:nvSpPr>
        <p:spPr>
          <a:xfrm>
            <a:off x="899592" y="1268760"/>
            <a:ext cx="7200900" cy="3809999"/>
          </a:xfrm>
        </p:spPr>
        <p:txBody>
          <a:bodyPr>
            <a:normAutofit/>
          </a:bodyPr>
          <a:lstStyle/>
          <a:p>
            <a:r>
              <a:rPr lang="en-MY" sz="2400" dirty="0"/>
              <a:t>In a structured interview, the interviewer asks each prospective job candidate the exact same series of questions. The interviewer can elaborate if the candidate does not understand the question, but he cannot stray from the pre-determined set of questions. This type of pre-hire tool can help assess certain types of skills, such as communication skills, but this is only the case if a trained interviewer and highly-structured interview process is used.</a:t>
            </a:r>
          </a:p>
        </p:txBody>
      </p:sp>
    </p:spTree>
    <p:extLst>
      <p:ext uri="{BB962C8B-B14F-4D97-AF65-F5344CB8AC3E}">
        <p14:creationId xmlns:p14="http://schemas.microsoft.com/office/powerpoint/2010/main" xmlns="" val="3289065392"/>
      </p:ext>
    </p:extLst>
  </p:cSld>
  <p:clrMapOvr>
    <a:masterClrMapping/>
  </p:clrMapOvr>
  <p:transition spd="med">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5C59A2A-760F-4FF6-A944-9CA932DB1627}"/>
              </a:ext>
            </a:extLst>
          </p:cNvPr>
          <p:cNvSpPr>
            <a:spLocks noGrp="1"/>
          </p:cNvSpPr>
          <p:nvPr>
            <p:ph type="title"/>
          </p:nvPr>
        </p:nvSpPr>
        <p:spPr/>
        <p:txBody>
          <a:bodyPr/>
          <a:lstStyle/>
          <a:p>
            <a:r>
              <a:rPr lang="en-MY" dirty="0"/>
              <a:t>Interviewing</a:t>
            </a:r>
          </a:p>
        </p:txBody>
      </p:sp>
      <p:sp>
        <p:nvSpPr>
          <p:cNvPr id="3" name="Content Placeholder 2">
            <a:extLst>
              <a:ext uri="{FF2B5EF4-FFF2-40B4-BE49-F238E27FC236}">
                <a16:creationId xmlns:a16="http://schemas.microsoft.com/office/drawing/2014/main" xmlns="" id="{CCDE7277-2643-4424-B6A6-63209573BED0}"/>
              </a:ext>
            </a:extLst>
          </p:cNvPr>
          <p:cNvSpPr>
            <a:spLocks noGrp="1"/>
          </p:cNvSpPr>
          <p:nvPr>
            <p:ph idx="1"/>
          </p:nvPr>
        </p:nvSpPr>
        <p:spPr/>
        <p:txBody>
          <a:bodyPr>
            <a:normAutofit/>
          </a:bodyPr>
          <a:lstStyle/>
          <a:p>
            <a:r>
              <a:rPr lang="en-MY" sz="2400" dirty="0"/>
              <a:t>Unstructured interviews have no set format and no set of questions to ask each job candidate. Many managers like this format because it gives them the freedom to take the interview in any direction. They believe this allows them to better assess candidates in the employee selection process</a:t>
            </a:r>
          </a:p>
        </p:txBody>
      </p:sp>
    </p:spTree>
    <p:extLst>
      <p:ext uri="{BB962C8B-B14F-4D97-AF65-F5344CB8AC3E}">
        <p14:creationId xmlns:p14="http://schemas.microsoft.com/office/powerpoint/2010/main" xmlns="" val="2545241129"/>
      </p:ext>
    </p:extLst>
  </p:cSld>
  <p:clrMapOvr>
    <a:masterClrMapping/>
  </p:clrMapOvr>
  <p:transition spd="med">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302904222"/>
              </p:ext>
            </p:extLst>
          </p:nvPr>
        </p:nvGraphicFramePr>
        <p:xfrm>
          <a:off x="827584" y="764704"/>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065504370"/>
      </p:ext>
    </p:extLst>
  </p:cSld>
  <p:clrMapOvr>
    <a:masterClrMapping/>
  </p:clrMapOvr>
  <p:transition spd="med">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BAA252-ACC0-4187-830B-C22BCCA4BFCE}"/>
              </a:ext>
            </a:extLst>
          </p:cNvPr>
          <p:cNvSpPr>
            <a:spLocks noGrp="1"/>
          </p:cNvSpPr>
          <p:nvPr>
            <p:ph type="title"/>
          </p:nvPr>
        </p:nvSpPr>
        <p:spPr/>
        <p:txBody>
          <a:bodyPr/>
          <a:lstStyle/>
          <a:p>
            <a:r>
              <a:rPr lang="en-MY" dirty="0"/>
              <a:t>Talent Assessment in Global Context</a:t>
            </a:r>
          </a:p>
        </p:txBody>
      </p:sp>
      <p:sp>
        <p:nvSpPr>
          <p:cNvPr id="3" name="Content Placeholder 2">
            <a:extLst>
              <a:ext uri="{FF2B5EF4-FFF2-40B4-BE49-F238E27FC236}">
                <a16:creationId xmlns:a16="http://schemas.microsoft.com/office/drawing/2014/main" xmlns="" id="{D3593007-2D9D-43D7-A7C0-89205C1767D3}"/>
              </a:ext>
            </a:extLst>
          </p:cNvPr>
          <p:cNvSpPr>
            <a:spLocks noGrp="1"/>
          </p:cNvSpPr>
          <p:nvPr>
            <p:ph idx="1"/>
          </p:nvPr>
        </p:nvSpPr>
        <p:spPr/>
        <p:txBody>
          <a:bodyPr/>
          <a:lstStyle/>
          <a:p>
            <a:r>
              <a:rPr lang="en-MY" dirty="0"/>
              <a:t>Adapting to a Global Audience</a:t>
            </a:r>
          </a:p>
          <a:p>
            <a:r>
              <a:rPr lang="en-MY" dirty="0"/>
              <a:t>Emphasizing the Candidate Experience Across Cultures</a:t>
            </a:r>
          </a:p>
          <a:p>
            <a:r>
              <a:rPr lang="en-MY" dirty="0"/>
              <a:t>Putting Your Organization’s Values First</a:t>
            </a:r>
          </a:p>
          <a:p>
            <a:r>
              <a:rPr lang="en-MY" dirty="0"/>
              <a:t>Avoiding cultural biases in global context</a:t>
            </a:r>
          </a:p>
        </p:txBody>
      </p:sp>
    </p:spTree>
    <p:extLst>
      <p:ext uri="{BB962C8B-B14F-4D97-AF65-F5344CB8AC3E}">
        <p14:creationId xmlns:p14="http://schemas.microsoft.com/office/powerpoint/2010/main" xmlns="" val="3604583829"/>
      </p:ext>
    </p:extLst>
  </p:cSld>
  <p:clrMapOvr>
    <a:masterClrMapping/>
  </p:clrMapOvr>
  <p:transition spd="med">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D8573C-1A99-4DC8-A6A0-87F8FF8DC9BE}"/>
              </a:ext>
            </a:extLst>
          </p:cNvPr>
          <p:cNvSpPr>
            <a:spLocks noGrp="1"/>
          </p:cNvSpPr>
          <p:nvPr>
            <p:ph type="title"/>
          </p:nvPr>
        </p:nvSpPr>
        <p:spPr>
          <a:xfrm>
            <a:off x="899592" y="260648"/>
            <a:ext cx="7200900" cy="737519"/>
          </a:xfrm>
        </p:spPr>
        <p:txBody>
          <a:bodyPr/>
          <a:lstStyle/>
          <a:p>
            <a:r>
              <a:rPr lang="en-MY" dirty="0"/>
              <a:t>Global Leadership Development</a:t>
            </a:r>
          </a:p>
        </p:txBody>
      </p:sp>
      <p:sp>
        <p:nvSpPr>
          <p:cNvPr id="3" name="Content Placeholder 2">
            <a:extLst>
              <a:ext uri="{FF2B5EF4-FFF2-40B4-BE49-F238E27FC236}">
                <a16:creationId xmlns:a16="http://schemas.microsoft.com/office/drawing/2014/main" xmlns="" id="{FF39AA29-290B-4BFB-9FCE-AAE9DA425793}"/>
              </a:ext>
            </a:extLst>
          </p:cNvPr>
          <p:cNvSpPr>
            <a:spLocks noGrp="1"/>
          </p:cNvSpPr>
          <p:nvPr>
            <p:ph idx="1"/>
          </p:nvPr>
        </p:nvSpPr>
        <p:spPr>
          <a:xfrm>
            <a:off x="683568" y="1196752"/>
            <a:ext cx="7920880" cy="5023395"/>
          </a:xfrm>
        </p:spPr>
        <p:txBody>
          <a:bodyPr>
            <a:normAutofit lnSpcReduction="10000"/>
          </a:bodyPr>
          <a:lstStyle/>
          <a:p>
            <a:pPr marL="0" indent="0">
              <a:buNone/>
            </a:pPr>
            <a:r>
              <a:rPr lang="en-MY" sz="2400" dirty="0"/>
              <a:t>Attributes of Global Leader :</a:t>
            </a:r>
          </a:p>
          <a:p>
            <a:pPr marL="514350" indent="-514350">
              <a:buFont typeface="+mj-lt"/>
              <a:buAutoNum type="arabicPeriod"/>
            </a:pPr>
            <a:r>
              <a:rPr lang="en-MY" sz="2400" b="1" dirty="0"/>
              <a:t>Emotional Stability</a:t>
            </a:r>
            <a:r>
              <a:rPr lang="en-MY" sz="2400" dirty="0"/>
              <a:t>: disposition to be calm, optimistic, and well adjusted.</a:t>
            </a:r>
          </a:p>
          <a:p>
            <a:pPr marL="514350" indent="-514350">
              <a:buFont typeface="+mj-lt"/>
              <a:buAutoNum type="arabicPeriod"/>
            </a:pPr>
            <a:r>
              <a:rPr lang="en-MY" sz="2400" b="1" dirty="0"/>
              <a:t>Extraversion: </a:t>
            </a:r>
            <a:r>
              <a:rPr lang="en-MY" sz="2400" dirty="0"/>
              <a:t>tendency to be sociable, assertive, active, upbeat, and talkative</a:t>
            </a:r>
          </a:p>
          <a:p>
            <a:pPr marL="514350" indent="-514350">
              <a:buFont typeface="+mj-lt"/>
              <a:buAutoNum type="arabicPeriod"/>
            </a:pPr>
            <a:r>
              <a:rPr lang="en-MY" sz="2400" b="1" dirty="0"/>
              <a:t>Openness to experience</a:t>
            </a:r>
            <a:r>
              <a:rPr lang="en-MY" sz="2400" dirty="0"/>
              <a:t>: tendency to be imaginative, attentive to inner feelings, have intellectual curiosity and independence of judgment</a:t>
            </a:r>
          </a:p>
          <a:p>
            <a:pPr marL="514350" indent="-514350">
              <a:buFont typeface="+mj-lt"/>
              <a:buAutoNum type="arabicPeriod"/>
            </a:pPr>
            <a:r>
              <a:rPr lang="en-MY" sz="2400" b="1" dirty="0"/>
              <a:t>Agreeableness: </a:t>
            </a:r>
            <a:r>
              <a:rPr lang="en-MY" sz="2400" dirty="0"/>
              <a:t>tendency to altruistic, trusting, sympathetic, and cooperative</a:t>
            </a:r>
          </a:p>
          <a:p>
            <a:pPr marL="514350" indent="-514350">
              <a:buFont typeface="+mj-lt"/>
              <a:buAutoNum type="arabicPeriod"/>
            </a:pPr>
            <a:r>
              <a:rPr lang="en-MY" sz="2400" b="1" dirty="0"/>
              <a:t>Conscientiousness: </a:t>
            </a:r>
            <a:r>
              <a:rPr lang="en-MY" sz="2400" dirty="0"/>
              <a:t>tendency to purposeful, determined, dependable, and attention to details</a:t>
            </a:r>
          </a:p>
        </p:txBody>
      </p:sp>
    </p:spTree>
    <p:extLst>
      <p:ext uri="{BB962C8B-B14F-4D97-AF65-F5344CB8AC3E}">
        <p14:creationId xmlns:p14="http://schemas.microsoft.com/office/powerpoint/2010/main" xmlns="" val="1414033368"/>
      </p:ext>
    </p:extLst>
  </p:cSld>
  <p:clrMapOvr>
    <a:masterClrMapping/>
  </p:clrMapOvr>
  <p:transition spd="med">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F32C01F-A853-4759-B47D-1850A3AE6CDF}"/>
              </a:ext>
            </a:extLst>
          </p:cNvPr>
          <p:cNvSpPr>
            <a:spLocks noGrp="1"/>
          </p:cNvSpPr>
          <p:nvPr>
            <p:ph type="title"/>
          </p:nvPr>
        </p:nvSpPr>
        <p:spPr>
          <a:xfrm>
            <a:off x="971600" y="332656"/>
            <a:ext cx="7200900" cy="809527"/>
          </a:xfrm>
        </p:spPr>
        <p:txBody>
          <a:bodyPr/>
          <a:lstStyle/>
          <a:p>
            <a:r>
              <a:rPr lang="en-MY" dirty="0"/>
              <a:t>Global Leadership Competencies</a:t>
            </a:r>
          </a:p>
        </p:txBody>
      </p:sp>
      <p:pic>
        <p:nvPicPr>
          <p:cNvPr id="5" name="Picture 4">
            <a:extLst>
              <a:ext uri="{FF2B5EF4-FFF2-40B4-BE49-F238E27FC236}">
                <a16:creationId xmlns:a16="http://schemas.microsoft.com/office/drawing/2014/main" xmlns="" id="{8FF28FEC-796C-47EB-A84D-AD51CF2F3EB0}"/>
              </a:ext>
            </a:extLst>
          </p:cNvPr>
          <p:cNvPicPr>
            <a:picLocks noChangeAspect="1"/>
          </p:cNvPicPr>
          <p:nvPr/>
        </p:nvPicPr>
        <p:blipFill>
          <a:blip r:embed="rId2" cstate="print"/>
          <a:stretch>
            <a:fillRect/>
          </a:stretch>
        </p:blipFill>
        <p:spPr>
          <a:xfrm>
            <a:off x="611560" y="1268760"/>
            <a:ext cx="8067675" cy="4752975"/>
          </a:xfrm>
          <a:prstGeom prst="rect">
            <a:avLst/>
          </a:prstGeom>
        </p:spPr>
      </p:pic>
    </p:spTree>
    <p:extLst>
      <p:ext uri="{BB962C8B-B14F-4D97-AF65-F5344CB8AC3E}">
        <p14:creationId xmlns:p14="http://schemas.microsoft.com/office/powerpoint/2010/main" xmlns="" val="3085138124"/>
      </p:ext>
    </p:extLst>
  </p:cSld>
  <p:clrMapOvr>
    <a:masterClrMapping/>
  </p:clrMapOvr>
  <p:transition spd="med">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0D15D0-11D9-4E89-8C39-CFCB4365C5F9}"/>
              </a:ext>
            </a:extLst>
          </p:cNvPr>
          <p:cNvSpPr>
            <a:spLocks noGrp="1"/>
          </p:cNvSpPr>
          <p:nvPr>
            <p:ph type="title"/>
          </p:nvPr>
        </p:nvSpPr>
        <p:spPr>
          <a:xfrm>
            <a:off x="899592" y="332656"/>
            <a:ext cx="7200900" cy="809527"/>
          </a:xfrm>
        </p:spPr>
        <p:txBody>
          <a:bodyPr/>
          <a:lstStyle/>
          <a:p>
            <a:r>
              <a:rPr lang="en-MY" dirty="0"/>
              <a:t>Talent Management Wheel</a:t>
            </a:r>
          </a:p>
        </p:txBody>
      </p:sp>
      <p:pic>
        <p:nvPicPr>
          <p:cNvPr id="5" name="Picture 4">
            <a:extLst>
              <a:ext uri="{FF2B5EF4-FFF2-40B4-BE49-F238E27FC236}">
                <a16:creationId xmlns:a16="http://schemas.microsoft.com/office/drawing/2014/main" xmlns="" id="{1C79C10E-3CDA-4E92-BCE9-2E3D985ACEE1}"/>
              </a:ext>
            </a:extLst>
          </p:cNvPr>
          <p:cNvPicPr>
            <a:picLocks noChangeAspect="1"/>
          </p:cNvPicPr>
          <p:nvPr/>
        </p:nvPicPr>
        <p:blipFill>
          <a:blip r:embed="rId2" cstate="print"/>
          <a:stretch>
            <a:fillRect/>
          </a:stretch>
        </p:blipFill>
        <p:spPr>
          <a:xfrm>
            <a:off x="1403648" y="1340768"/>
            <a:ext cx="5276850" cy="4476750"/>
          </a:xfrm>
          <a:prstGeom prst="rect">
            <a:avLst/>
          </a:prstGeom>
        </p:spPr>
      </p:pic>
    </p:spTree>
    <p:extLst>
      <p:ext uri="{BB962C8B-B14F-4D97-AF65-F5344CB8AC3E}">
        <p14:creationId xmlns:p14="http://schemas.microsoft.com/office/powerpoint/2010/main" xmlns="" val="550579365"/>
      </p:ext>
    </p:extLst>
  </p:cSld>
  <p:clrMapOvr>
    <a:masterClrMapping/>
  </p:clrMapOvr>
  <p:transition spd="med">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B82AA8D-BBE7-4EB7-A416-BF0855B04427}"/>
              </a:ext>
            </a:extLst>
          </p:cNvPr>
          <p:cNvSpPr>
            <a:spLocks noGrp="1"/>
          </p:cNvSpPr>
          <p:nvPr>
            <p:ph type="title"/>
          </p:nvPr>
        </p:nvSpPr>
        <p:spPr>
          <a:xfrm>
            <a:off x="971600" y="332656"/>
            <a:ext cx="7200900" cy="1142385"/>
          </a:xfrm>
        </p:spPr>
        <p:txBody>
          <a:bodyPr/>
          <a:lstStyle/>
          <a:p>
            <a:r>
              <a:rPr lang="en-MY" dirty="0"/>
              <a:t>Six Principles of Effective Global Talent Management</a:t>
            </a:r>
          </a:p>
        </p:txBody>
      </p:sp>
      <p:sp>
        <p:nvSpPr>
          <p:cNvPr id="3" name="Content Placeholder 2">
            <a:extLst>
              <a:ext uri="{FF2B5EF4-FFF2-40B4-BE49-F238E27FC236}">
                <a16:creationId xmlns:a16="http://schemas.microsoft.com/office/drawing/2014/main" xmlns="" id="{701A2295-FC84-49AD-8443-007390934676}"/>
              </a:ext>
            </a:extLst>
          </p:cNvPr>
          <p:cNvSpPr>
            <a:spLocks noGrp="1"/>
          </p:cNvSpPr>
          <p:nvPr>
            <p:ph idx="1"/>
          </p:nvPr>
        </p:nvSpPr>
        <p:spPr>
          <a:xfrm>
            <a:off x="914400" y="1960240"/>
            <a:ext cx="6753944" cy="3917032"/>
          </a:xfrm>
        </p:spPr>
        <p:txBody>
          <a:bodyPr>
            <a:normAutofit/>
          </a:bodyPr>
          <a:lstStyle/>
          <a:p>
            <a:pPr marL="514350" indent="-514350">
              <a:buFont typeface="+mj-lt"/>
              <a:buAutoNum type="arabicPeriod"/>
            </a:pPr>
            <a:r>
              <a:rPr lang="en-MY" sz="2400" dirty="0"/>
              <a:t>Alignment With Strategy</a:t>
            </a:r>
          </a:p>
          <a:p>
            <a:pPr marL="514350" indent="-514350">
              <a:buFont typeface="+mj-lt"/>
              <a:buAutoNum type="arabicPeriod"/>
            </a:pPr>
            <a:r>
              <a:rPr lang="en-MY" sz="2400" dirty="0"/>
              <a:t>Internal Consistency</a:t>
            </a:r>
          </a:p>
          <a:p>
            <a:pPr marL="514350" indent="-514350">
              <a:buFont typeface="+mj-lt"/>
              <a:buAutoNum type="arabicPeriod"/>
            </a:pPr>
            <a:r>
              <a:rPr lang="en-MY" sz="2400" dirty="0"/>
              <a:t>Cultural Embeddedness</a:t>
            </a:r>
          </a:p>
          <a:p>
            <a:pPr marL="514350" indent="-514350">
              <a:buFont typeface="+mj-lt"/>
              <a:buAutoNum type="arabicPeriod"/>
            </a:pPr>
            <a:r>
              <a:rPr lang="en-MY" sz="2400" dirty="0"/>
              <a:t>Management Involvement</a:t>
            </a:r>
          </a:p>
          <a:p>
            <a:pPr marL="514350" indent="-514350">
              <a:buFont typeface="+mj-lt"/>
              <a:buAutoNum type="arabicPeriod"/>
            </a:pPr>
            <a:r>
              <a:rPr lang="en-MY" sz="2400" dirty="0"/>
              <a:t>Balance of Global and Local Needs</a:t>
            </a:r>
          </a:p>
          <a:p>
            <a:pPr marL="514350" indent="-514350">
              <a:buFont typeface="+mj-lt"/>
              <a:buAutoNum type="arabicPeriod"/>
            </a:pPr>
            <a:r>
              <a:rPr lang="en-MY" sz="2400" dirty="0"/>
              <a:t>Employer Branding Through Differentiation</a:t>
            </a:r>
          </a:p>
        </p:txBody>
      </p:sp>
    </p:spTree>
    <p:extLst>
      <p:ext uri="{BB962C8B-B14F-4D97-AF65-F5344CB8AC3E}">
        <p14:creationId xmlns:p14="http://schemas.microsoft.com/office/powerpoint/2010/main" xmlns="" val="2922526808"/>
      </p:ext>
    </p:extLst>
  </p:cSld>
  <p:clrMapOvr>
    <a:masterClrMapping/>
  </p:clrMapOvr>
  <p:transition spd="med">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534882C-DB60-4299-A2CC-DFC8FCD7A6CA}"/>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xmlns="" id="{198DF064-6680-43D6-9038-826CBB77FE1A}"/>
              </a:ext>
            </a:extLst>
          </p:cNvPr>
          <p:cNvSpPr>
            <a:spLocks noGrp="1"/>
          </p:cNvSpPr>
          <p:nvPr>
            <p:ph idx="1"/>
          </p:nvPr>
        </p:nvSpPr>
        <p:spPr/>
        <p:txBody>
          <a:bodyPr/>
          <a:lstStyle/>
          <a:p>
            <a:pPr marL="0" indent="0">
              <a:buNone/>
            </a:pPr>
            <a:r>
              <a:rPr lang="en-MY" sz="5400" dirty="0"/>
              <a:t>Questions</a:t>
            </a:r>
          </a:p>
        </p:txBody>
      </p:sp>
    </p:spTree>
    <p:extLst>
      <p:ext uri="{BB962C8B-B14F-4D97-AF65-F5344CB8AC3E}">
        <p14:creationId xmlns:p14="http://schemas.microsoft.com/office/powerpoint/2010/main" xmlns="" val="3617070905"/>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2851</TotalTime>
  <Words>4917</Words>
  <Application>Microsoft Office PowerPoint</Application>
  <PresentationFormat>On-screen Show (4:3)</PresentationFormat>
  <Paragraphs>367</Paragraphs>
  <Slides>97</Slides>
  <Notes>6</Notes>
  <HiddenSlides>0</HiddenSlides>
  <MMClips>0</MMClips>
  <ScaleCrop>false</ScaleCrop>
  <HeadingPairs>
    <vt:vector size="4" baseType="variant">
      <vt:variant>
        <vt:lpstr>Theme</vt:lpstr>
      </vt:variant>
      <vt:variant>
        <vt:i4>1</vt:i4>
      </vt:variant>
      <vt:variant>
        <vt:lpstr>Slide Titles</vt:lpstr>
      </vt:variant>
      <vt:variant>
        <vt:i4>97</vt:i4>
      </vt:variant>
    </vt:vector>
  </HeadingPairs>
  <TitlesOfParts>
    <vt:vector size="98" baseType="lpstr">
      <vt:lpstr>Diamond Grid 16x9</vt:lpstr>
      <vt:lpstr>GLOBAL TALENT MANAGEMENT -II</vt:lpstr>
      <vt:lpstr>Slide 2</vt:lpstr>
      <vt:lpstr>Performance Management</vt:lpstr>
      <vt:lpstr>Performance Management</vt:lpstr>
      <vt:lpstr>Purpose of effective Performance Management</vt:lpstr>
      <vt:lpstr>Strategic Business Performance Management </vt:lpstr>
      <vt:lpstr>Performance Management Cycle</vt:lpstr>
      <vt:lpstr>1. Performance Planning</vt:lpstr>
      <vt:lpstr>1.1 Setting Goals</vt:lpstr>
      <vt:lpstr>1.2 SMART Goals</vt:lpstr>
      <vt:lpstr>1.3 KPI’s</vt:lpstr>
      <vt:lpstr>1.3 OKRs</vt:lpstr>
      <vt:lpstr>1.3 OKRs</vt:lpstr>
      <vt:lpstr>2. Performance Monitoring</vt:lpstr>
      <vt:lpstr>3. Performance Reviewing</vt:lpstr>
      <vt:lpstr>Criteria for Effective International Performance Appraisal</vt:lpstr>
      <vt:lpstr>Strategic Alignment</vt:lpstr>
      <vt:lpstr>Validity and Reliability</vt:lpstr>
      <vt:lpstr>Acceptability</vt:lpstr>
      <vt:lpstr>Performance Appraisal methods</vt:lpstr>
      <vt:lpstr>4. Performance Rewarding</vt:lpstr>
      <vt:lpstr>Types of pay-for-performance (PFP) plans</vt:lpstr>
      <vt:lpstr>Methods of Performance Appraisal</vt:lpstr>
      <vt:lpstr>Forced Choice Ratings</vt:lpstr>
      <vt:lpstr>Forced Choice Ratings</vt:lpstr>
      <vt:lpstr>Ranking</vt:lpstr>
      <vt:lpstr>Ranking</vt:lpstr>
      <vt:lpstr>Forced Distribution</vt:lpstr>
      <vt:lpstr>Forced Distribution</vt:lpstr>
      <vt:lpstr>Graphic Rating</vt:lpstr>
      <vt:lpstr>Graphic Rating</vt:lpstr>
      <vt:lpstr>Behaviorally Anchored Rating Scale, BARS</vt:lpstr>
      <vt:lpstr>Behaviorally Anchored Rating Scale, BARS</vt:lpstr>
      <vt:lpstr>Behavioral Observation Scales, BOS</vt:lpstr>
      <vt:lpstr>Behavioral Observation Scales, BOS</vt:lpstr>
      <vt:lpstr>360 Degree Feedback</vt:lpstr>
      <vt:lpstr>360 Degree Feedback</vt:lpstr>
      <vt:lpstr>Measurement Error</vt:lpstr>
      <vt:lpstr>Contamination Error</vt:lpstr>
      <vt:lpstr>Rater Error</vt:lpstr>
      <vt:lpstr>Rater Error</vt:lpstr>
      <vt:lpstr>Rater Error</vt:lpstr>
      <vt:lpstr>Rater Error</vt:lpstr>
      <vt:lpstr>Rater Error</vt:lpstr>
      <vt:lpstr>Question # 3</vt:lpstr>
      <vt:lpstr>Answer # 3</vt:lpstr>
      <vt:lpstr>5. Performance Development</vt:lpstr>
      <vt:lpstr>Performance Improvement Plans and Individual Development Plans</vt:lpstr>
      <vt:lpstr>Question # 1</vt:lpstr>
      <vt:lpstr>Answer # 1</vt:lpstr>
      <vt:lpstr>Slide 51</vt:lpstr>
      <vt:lpstr>Global Performance Management Dilemma</vt:lpstr>
      <vt:lpstr>Cultural impact of Performance Appraisal </vt:lpstr>
      <vt:lpstr>Cultural impact of Performance Appraisal</vt:lpstr>
      <vt:lpstr>Cultural impact of Performance Appraisal</vt:lpstr>
      <vt:lpstr>Cultural impact of Performance Appraisal</vt:lpstr>
      <vt:lpstr>Standardization or Localization</vt:lpstr>
      <vt:lpstr>Question # 2</vt:lpstr>
      <vt:lpstr>Answer # 2</vt:lpstr>
      <vt:lpstr>Slide 60</vt:lpstr>
      <vt:lpstr>Competency in Performance</vt:lpstr>
      <vt:lpstr>Competency Model</vt:lpstr>
      <vt:lpstr>Competencies</vt:lpstr>
      <vt:lpstr>Core competencies</vt:lpstr>
      <vt:lpstr>Functional competencies</vt:lpstr>
      <vt:lpstr>Leadership competencies</vt:lpstr>
      <vt:lpstr>Competencies in Global Environment</vt:lpstr>
      <vt:lpstr>Competencies in Global Environment</vt:lpstr>
      <vt:lpstr>Competencies in Global Environment</vt:lpstr>
      <vt:lpstr>Competencies in Global Environment</vt:lpstr>
      <vt:lpstr>Competencies in Global Environment</vt:lpstr>
      <vt:lpstr>Competency Model</vt:lpstr>
      <vt:lpstr>Structure of Competency Model</vt:lpstr>
      <vt:lpstr>HR Competencies</vt:lpstr>
      <vt:lpstr>2012 HR competency model</vt:lpstr>
      <vt:lpstr>HR Competencies</vt:lpstr>
      <vt:lpstr>Organisation Enablers</vt:lpstr>
      <vt:lpstr>Core Competencies</vt:lpstr>
      <vt:lpstr>Delivery Enablers</vt:lpstr>
      <vt:lpstr>Slide 80</vt:lpstr>
      <vt:lpstr>Global Learning and Development Approaches</vt:lpstr>
      <vt:lpstr>Global Learning and Development Approaches</vt:lpstr>
      <vt:lpstr>Global Learning and Development Approaches</vt:lpstr>
      <vt:lpstr>Global Learning and Development Approaches</vt:lpstr>
      <vt:lpstr>Learning Management system (LMS)</vt:lpstr>
      <vt:lpstr>Slide 86</vt:lpstr>
      <vt:lpstr>Assessment tools</vt:lpstr>
      <vt:lpstr>Assessment Center</vt:lpstr>
      <vt:lpstr>Interviewing</vt:lpstr>
      <vt:lpstr>Interviewing</vt:lpstr>
      <vt:lpstr>Slide 91</vt:lpstr>
      <vt:lpstr>Talent Assessment in Global Context</vt:lpstr>
      <vt:lpstr>Global Leadership Development</vt:lpstr>
      <vt:lpstr>Global Leadership Competencies</vt:lpstr>
      <vt:lpstr>Talent Management Wheel</vt:lpstr>
      <vt:lpstr>Six Principles of Effective Global Talent Management</vt:lpstr>
      <vt:lpstr>Slide 97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92</cp:revision>
  <cp:lastPrinted>1601-01-01T00:00:00Z</cp:lastPrinted>
  <dcterms:created xsi:type="dcterms:W3CDTF">2020-07-09T15:12:46Z</dcterms:created>
  <dcterms:modified xsi:type="dcterms:W3CDTF">2022-09-10T14:24:36Z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