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8"/>
  </p:notesMasterIdLst>
  <p:handoutMasterIdLst>
    <p:handoutMasterId r:id="rId119"/>
  </p:handoutMasterIdLst>
  <p:sldIdLst>
    <p:sldId id="256" r:id="rId2"/>
    <p:sldId id="266" r:id="rId3"/>
    <p:sldId id="273" r:id="rId4"/>
    <p:sldId id="430" r:id="rId5"/>
    <p:sldId id="431" r:id="rId6"/>
    <p:sldId id="323" r:id="rId7"/>
    <p:sldId id="284" r:id="rId8"/>
    <p:sldId id="285" r:id="rId9"/>
    <p:sldId id="286" r:id="rId10"/>
    <p:sldId id="287" r:id="rId11"/>
    <p:sldId id="288" r:id="rId12"/>
    <p:sldId id="289" r:id="rId13"/>
    <p:sldId id="291" r:id="rId14"/>
    <p:sldId id="292" r:id="rId15"/>
    <p:sldId id="293" r:id="rId16"/>
    <p:sldId id="294" r:id="rId17"/>
    <p:sldId id="295" r:id="rId18"/>
    <p:sldId id="296" r:id="rId19"/>
    <p:sldId id="297" r:id="rId20"/>
    <p:sldId id="298" r:id="rId21"/>
    <p:sldId id="299" r:id="rId22"/>
    <p:sldId id="300" r:id="rId23"/>
    <p:sldId id="442" r:id="rId24"/>
    <p:sldId id="443" r:id="rId25"/>
    <p:sldId id="444" r:id="rId26"/>
    <p:sldId id="445" r:id="rId27"/>
    <p:sldId id="446" r:id="rId28"/>
    <p:sldId id="447" r:id="rId29"/>
    <p:sldId id="448" r:id="rId30"/>
    <p:sldId id="449" r:id="rId31"/>
    <p:sldId id="450" r:id="rId32"/>
    <p:sldId id="451" r:id="rId33"/>
    <p:sldId id="452" r:id="rId34"/>
    <p:sldId id="453" r:id="rId35"/>
    <p:sldId id="454" r:id="rId36"/>
    <p:sldId id="455" r:id="rId37"/>
    <p:sldId id="456" r:id="rId38"/>
    <p:sldId id="457" r:id="rId39"/>
    <p:sldId id="458" r:id="rId40"/>
    <p:sldId id="459" r:id="rId41"/>
    <p:sldId id="460" r:id="rId42"/>
    <p:sldId id="461" r:id="rId43"/>
    <p:sldId id="462" r:id="rId44"/>
    <p:sldId id="463" r:id="rId45"/>
    <p:sldId id="464" r:id="rId46"/>
    <p:sldId id="465" r:id="rId47"/>
    <p:sldId id="302" r:id="rId48"/>
    <p:sldId id="270" r:id="rId49"/>
    <p:sldId id="438" r:id="rId50"/>
    <p:sldId id="439" r:id="rId51"/>
    <p:sldId id="274" r:id="rId52"/>
    <p:sldId id="279" r:id="rId53"/>
    <p:sldId id="303" r:id="rId54"/>
    <p:sldId id="304" r:id="rId55"/>
    <p:sldId id="306" r:id="rId56"/>
    <p:sldId id="307" r:id="rId57"/>
    <p:sldId id="305" r:id="rId58"/>
    <p:sldId id="441" r:id="rId59"/>
    <p:sldId id="440" r:id="rId60"/>
    <p:sldId id="275" r:id="rId61"/>
    <p:sldId id="331" r:id="rId62"/>
    <p:sldId id="280" r:id="rId63"/>
    <p:sldId id="308" r:id="rId64"/>
    <p:sldId id="309" r:id="rId65"/>
    <p:sldId id="310" r:id="rId66"/>
    <p:sldId id="311" r:id="rId67"/>
    <p:sldId id="312" r:id="rId68"/>
    <p:sldId id="313" r:id="rId69"/>
    <p:sldId id="314" r:id="rId70"/>
    <p:sldId id="315" r:id="rId71"/>
    <p:sldId id="316" r:id="rId72"/>
    <p:sldId id="317" r:id="rId73"/>
    <p:sldId id="318" r:id="rId74"/>
    <p:sldId id="432" r:id="rId75"/>
    <p:sldId id="433" r:id="rId76"/>
    <p:sldId id="434" r:id="rId77"/>
    <p:sldId id="435" r:id="rId78"/>
    <p:sldId id="436" r:id="rId79"/>
    <p:sldId id="437" r:id="rId80"/>
    <p:sldId id="276" r:id="rId81"/>
    <p:sldId id="319" r:id="rId82"/>
    <p:sldId id="320" r:id="rId83"/>
    <p:sldId id="321" r:id="rId84"/>
    <p:sldId id="281" r:id="rId85"/>
    <p:sldId id="322" r:id="rId86"/>
    <p:sldId id="277" r:id="rId87"/>
    <p:sldId id="282" r:id="rId88"/>
    <p:sldId id="324" r:id="rId89"/>
    <p:sldId id="325" r:id="rId90"/>
    <p:sldId id="326" r:id="rId91"/>
    <p:sldId id="278" r:id="rId92"/>
    <p:sldId id="283" r:id="rId93"/>
    <p:sldId id="327" r:id="rId94"/>
    <p:sldId id="328" r:id="rId95"/>
    <p:sldId id="329" r:id="rId96"/>
    <p:sldId id="330" r:id="rId97"/>
    <p:sldId id="466" r:id="rId98"/>
    <p:sldId id="467" r:id="rId99"/>
    <p:sldId id="468" r:id="rId100"/>
    <p:sldId id="469" r:id="rId101"/>
    <p:sldId id="470" r:id="rId102"/>
    <p:sldId id="471" r:id="rId103"/>
    <p:sldId id="472" r:id="rId104"/>
    <p:sldId id="473" r:id="rId105"/>
    <p:sldId id="474" r:id="rId106"/>
    <p:sldId id="475" r:id="rId107"/>
    <p:sldId id="476" r:id="rId108"/>
    <p:sldId id="477" r:id="rId109"/>
    <p:sldId id="478" r:id="rId110"/>
    <p:sldId id="479" r:id="rId111"/>
    <p:sldId id="480" r:id="rId112"/>
    <p:sldId id="481" r:id="rId113"/>
    <p:sldId id="482" r:id="rId114"/>
    <p:sldId id="483" r:id="rId115"/>
    <p:sldId id="484" r:id="rId116"/>
    <p:sldId id="272" r:id="rId11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accent2"/>
        </a:soli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chemeClr val="tx1">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bg1"/>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BF3306C9-A8E1-4C0C-8A93-9668919A5B02}">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Employee Retention</a:t>
          </a:r>
          <a:endParaRPr lang="en-MY" sz="3900" kern="1200" dirty="0">
            <a:solidFill>
              <a:schemeClr val="tx1"/>
            </a:solidFill>
            <a:latin typeface="Arial"/>
            <a:ea typeface="+mn-ea"/>
            <a:cs typeface="+mn-cs"/>
          </a:endParaRPr>
        </a:p>
      </dgm:t>
    </dgm:pt>
    <dgm:pt modelId="{D9030560-2844-4F14-A6BD-73A373AE17AF}" type="parTrans" cxnId="{FDE3BF9B-FDAD-4399-8713-C45AF17A2AC6}">
      <dgm:prSet/>
      <dgm:spPr/>
    </dgm:pt>
    <dgm:pt modelId="{53DF76B0-4455-44EC-B97D-A7DBDA8B2662}" type="sibTrans" cxnId="{FDE3BF9B-FDAD-4399-8713-C45AF17A2AC6}">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DA752FC-3150-4445-AC22-70A9DD09A862}" type="pres">
      <dgm:prSet presAssocID="{BF3306C9-A8E1-4C0C-8A93-9668919A5B02}" presName="parentText" presStyleLbl="node1" presStyleIdx="0" presStyleCnt="4">
        <dgm:presLayoutVars>
          <dgm:chMax val="0"/>
          <dgm:bulletEnabled val="1"/>
        </dgm:presLayoutVars>
      </dgm:prSet>
      <dgm:spPr/>
      <dgm:t>
        <a:bodyPr/>
        <a:lstStyle/>
        <a:p>
          <a:endParaRPr lang="en-US"/>
        </a:p>
      </dgm:t>
    </dgm:pt>
    <dgm:pt modelId="{9D818A84-708F-450A-A7BD-B5BB97208CCF}" type="pres">
      <dgm:prSet presAssocID="{53DF76B0-4455-44EC-B97D-A7DBDA8B2662}" presName="spacer" presStyleCnt="0"/>
      <dgm:spPr/>
    </dgm:pt>
    <dgm:pt modelId="{47F42535-DFC2-4D29-B920-1C40FFE6B1E7}" type="pres">
      <dgm:prSet presAssocID="{42DA80EF-15E6-41D6-85F6-4F59594D0383}" presName="parentText" presStyleLbl="node1" presStyleIdx="1" presStyleCnt="4"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4"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4">
        <dgm:presLayoutVars>
          <dgm:chMax val="0"/>
          <dgm:bulletEnabled val="1"/>
        </dgm:presLayoutVars>
      </dgm:prSet>
      <dgm:spPr>
        <a:xfrm>
          <a:off x="0" y="2313744"/>
          <a:ext cx="6249888" cy="758638"/>
        </a:xfrm>
        <a:prstGeom prst="roundRect">
          <a:avLst/>
        </a:prstGeom>
      </dgm:spPr>
      <dgm:t>
        <a:bodyPr/>
        <a:lstStyle/>
        <a:p>
          <a:endParaRPr lang="en-US"/>
        </a:p>
      </dgm:t>
    </dgm:pt>
  </dgm:ptLst>
  <dgm:cxnLst>
    <dgm:cxn modelId="{91B024D8-3C9A-4DBE-B43C-0A24561100D0}"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9B593736-C499-43FD-8D98-9AA37266B2EB}" type="presOf" srcId="{703D4D02-5513-427D-B6E9-B2E187EE0C3A}" destId="{CC8763B3-4621-4666-B669-3C5BA2A30DBE}" srcOrd="0" destOrd="0" presId="urn:microsoft.com/office/officeart/2005/8/layout/vList2"/>
    <dgm:cxn modelId="{80F6CDA3-6580-4C57-AD39-F47CCBC67916}" type="presOf" srcId="{62D3FBED-765B-4C71-8C39-5546B46FF944}" destId="{5DC88683-B470-4890-B11A-2192BBAE432B}" srcOrd="0" destOrd="0" presId="urn:microsoft.com/office/officeart/2005/8/layout/vList2"/>
    <dgm:cxn modelId="{FDE3BF9B-FDAD-4399-8713-C45AF17A2AC6}" srcId="{703D4D02-5513-427D-B6E9-B2E187EE0C3A}" destId="{BF3306C9-A8E1-4C0C-8A93-9668919A5B02}" srcOrd="0" destOrd="0" parTransId="{D9030560-2844-4F14-A6BD-73A373AE17AF}" sibTransId="{53DF76B0-4455-44EC-B97D-A7DBDA8B266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79BC6E6-810E-4451-B38B-8AE9E430E37E}" type="presOf" srcId="{BF3306C9-A8E1-4C0C-8A93-9668919A5B02}" destId="{4DA752FC-3150-4445-AC22-70A9DD09A862}" srcOrd="0" destOrd="0" presId="urn:microsoft.com/office/officeart/2005/8/layout/vList2"/>
    <dgm:cxn modelId="{6897C0F7-4A91-46C2-86B4-A994386CA2FE}" type="presOf" srcId="{A6F3EE18-EFC8-4188-A792-2A0060986D91}" destId="{E0E1F7FC-C1DE-4EA7-994D-37AD03907CC6}" srcOrd="0" destOrd="0" presId="urn:microsoft.com/office/officeart/2005/8/layout/vList2"/>
    <dgm:cxn modelId="{C3D3D7BB-360D-4A16-8B7D-F8180B95551E}" type="presParOf" srcId="{CC8763B3-4621-4666-B669-3C5BA2A30DBE}" destId="{4DA752FC-3150-4445-AC22-70A9DD09A862}" srcOrd="0" destOrd="0" presId="urn:microsoft.com/office/officeart/2005/8/layout/vList2"/>
    <dgm:cxn modelId="{48EBF16F-9A87-4E2C-9CE2-EAEDB2AA5F36}" type="presParOf" srcId="{CC8763B3-4621-4666-B669-3C5BA2A30DBE}" destId="{9D818A84-708F-450A-A7BD-B5BB97208CCF}" srcOrd="1" destOrd="0" presId="urn:microsoft.com/office/officeart/2005/8/layout/vList2"/>
    <dgm:cxn modelId="{0FAD9636-39DA-48ED-8361-9680FBDE9FCC}" type="presParOf" srcId="{CC8763B3-4621-4666-B669-3C5BA2A30DBE}" destId="{47F42535-DFC2-4D29-B920-1C40FFE6B1E7}" srcOrd="2" destOrd="0" presId="urn:microsoft.com/office/officeart/2005/8/layout/vList2"/>
    <dgm:cxn modelId="{7129DA49-308E-49D5-B0F2-A7F8BBCC4385}" type="presParOf" srcId="{CC8763B3-4621-4666-B669-3C5BA2A30DBE}" destId="{35FB7A5C-EE80-4418-B452-E9BF5B7C52B3}" srcOrd="3" destOrd="0" presId="urn:microsoft.com/office/officeart/2005/8/layout/vList2"/>
    <dgm:cxn modelId="{929F027F-DFCA-4C6D-86C0-BD48A8554BD1}" type="presParOf" srcId="{CC8763B3-4621-4666-B669-3C5BA2A30DBE}" destId="{E0E1F7FC-C1DE-4EA7-994D-37AD03907CC6}" srcOrd="4" destOrd="0" presId="urn:microsoft.com/office/officeart/2005/8/layout/vList2"/>
    <dgm:cxn modelId="{91B471DE-1527-40C0-8504-A9BA03168BD6}" type="presParOf" srcId="{CC8763B3-4621-4666-B669-3C5BA2A30DBE}" destId="{05D370FE-9ED9-48C5-A0DA-9A88A5DF21BD}" srcOrd="5" destOrd="0" presId="urn:microsoft.com/office/officeart/2005/8/layout/vList2"/>
    <dgm:cxn modelId="{B5896F0F-5202-4735-B2FA-D11203E84B35}" type="presParOf" srcId="{CC8763B3-4621-4666-B669-3C5BA2A30DBE}" destId="{5DC88683-B470-4890-B11A-2192BBAE432B}" srcOrd="6"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CD42F63B-1BB1-4A80-A14B-F3DA3BAA41B7}" type="presOf" srcId="{AD105260-FEC2-4DE8-B2DA-CD81536E0E39}" destId="{1005E180-3ACF-47E7-A2B6-09C5393BF745}" srcOrd="0" destOrd="0" presId="urn:microsoft.com/office/officeart/2005/8/layout/matrix2"/>
    <dgm:cxn modelId="{F4BB73DB-2481-4882-81E6-F901CA9191D8}" type="presOf" srcId="{F8934300-52E6-48AC-94A0-09BF26178754}" destId="{7909AB3E-0F49-4884-8EA2-00D040A2CBE4}"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8066DBAD-6DD5-4D57-981E-C69389B8BDFF}" type="presOf" srcId="{A06F8DBD-779F-4EFC-A291-B3A544A6A870}" destId="{09DCF2CA-E083-4863-9186-E49FA0882D39}" srcOrd="0" destOrd="0" presId="urn:microsoft.com/office/officeart/2005/8/layout/matrix2"/>
    <dgm:cxn modelId="{FCEDC7CC-86EE-463F-80AD-F40BF6A112FF}" srcId="{F8934300-52E6-48AC-94A0-09BF26178754}" destId="{04B09A31-2739-40C1-B703-9F4F44F69228}" srcOrd="2" destOrd="0" parTransId="{8779A469-B60F-45A6-AF0D-EFC52812F81C}" sibTransId="{0A56AC44-F4ED-4563-94A7-F727457C242D}"/>
    <dgm:cxn modelId="{325A1853-3815-418F-B632-8FF37305E402}" type="presOf" srcId="{08921785-96E4-4341-A115-FDC70CE59B03}" destId="{1CC5E02F-1B68-4146-ACFD-1CF631143585}" srcOrd="0" destOrd="0" presId="urn:microsoft.com/office/officeart/2005/8/layout/matrix2"/>
    <dgm:cxn modelId="{FD7CBE09-1700-4523-B0F3-B57EA2FE5A74}" type="presOf" srcId="{04B09A31-2739-40C1-B703-9F4F44F69228}" destId="{0E007A47-D7F2-4DC7-8B4C-CC68E62324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22291271-346A-41D6-86FF-F67ED1564AF2}" type="presParOf" srcId="{7909AB3E-0F49-4884-8EA2-00D040A2CBE4}" destId="{6EB0D235-D893-472D-8E61-6CC3E9C1E0A9}" srcOrd="0" destOrd="0" presId="urn:microsoft.com/office/officeart/2005/8/layout/matrix2"/>
    <dgm:cxn modelId="{B5043801-F0B2-406A-A22C-C8F0B744D2F8}" type="presParOf" srcId="{7909AB3E-0F49-4884-8EA2-00D040A2CBE4}" destId="{1CC5E02F-1B68-4146-ACFD-1CF631143585}" srcOrd="1" destOrd="0" presId="urn:microsoft.com/office/officeart/2005/8/layout/matrix2"/>
    <dgm:cxn modelId="{DB717093-7B20-483B-AE50-2E46E9302F3A}" type="presParOf" srcId="{7909AB3E-0F49-4884-8EA2-00D040A2CBE4}" destId="{09DCF2CA-E083-4863-9186-E49FA0882D39}" srcOrd="2" destOrd="0" presId="urn:microsoft.com/office/officeart/2005/8/layout/matrix2"/>
    <dgm:cxn modelId="{1A6BEFDE-0EAB-40C6-9EFA-70F43549D035}" type="presParOf" srcId="{7909AB3E-0F49-4884-8EA2-00D040A2CBE4}" destId="{0E007A47-D7F2-4DC7-8B4C-CC68E6232445}" srcOrd="3" destOrd="0" presId="urn:microsoft.com/office/officeart/2005/8/layout/matrix2"/>
    <dgm:cxn modelId="{BF134D3D-5C92-46D6-8AC5-42102D83F29E}" type="presParOf" srcId="{7909AB3E-0F49-4884-8EA2-00D040A2CBE4}" destId="{1005E180-3ACF-47E7-A2B6-09C5393BF745}" srcOrd="4" destOrd="0" presId="urn:microsoft.com/office/officeart/2005/8/layout/matrix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A7DE775A-E490-4534-B3D8-58F6C3C372F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D721E093-7A88-42D5-8952-6D0D3D3E0FED}" type="parTrans" cxnId="{4B7438AC-F2BF-4E64-9CE3-25222893F516}">
      <dgm:prSet/>
      <dgm:spPr/>
    </dgm:pt>
    <dgm:pt modelId="{1BC02377-C107-49DE-9C7B-3FF38AEF0964}" type="sibTrans" cxnId="{4B7438AC-F2BF-4E64-9CE3-25222893F516}">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316E7A2-6F1A-4671-94B4-A7B3EE53EF54}" type="pres">
      <dgm:prSet presAssocID="{A7DE775A-E490-4534-B3D8-58F6C3C372F4}" presName="parentText" presStyleLbl="node1" presStyleIdx="0" presStyleCnt="4">
        <dgm:presLayoutVars>
          <dgm:chMax val="0"/>
          <dgm:bulletEnabled val="1"/>
        </dgm:presLayoutVars>
      </dgm:prSet>
      <dgm:spPr/>
      <dgm:t>
        <a:bodyPr/>
        <a:lstStyle/>
        <a:p>
          <a:endParaRPr lang="en-US"/>
        </a:p>
      </dgm:t>
    </dgm:pt>
    <dgm:pt modelId="{C04C012F-AFA8-4EA5-ACC5-CBEB57F6BB81}" type="pres">
      <dgm:prSet presAssocID="{1BC02377-C107-49DE-9C7B-3FF38AEF0964}" presName="spacer" presStyleCnt="0"/>
      <dgm:spPr/>
    </dgm:pt>
    <dgm:pt modelId="{47F42535-DFC2-4D29-B920-1C40FFE6B1E7}" type="pres">
      <dgm:prSet presAssocID="{42DA80EF-15E6-41D6-85F6-4F59594D0383}" presName="parentText" presStyleLbl="node1" presStyleIdx="1" presStyleCnt="4"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4"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4">
        <dgm:presLayoutVars>
          <dgm:chMax val="0"/>
          <dgm:bulletEnabled val="1"/>
        </dgm:presLayoutVars>
      </dgm:prSet>
      <dgm:spPr>
        <a:xfrm>
          <a:off x="0" y="2313744"/>
          <a:ext cx="6249888" cy="758638"/>
        </a:xfrm>
        <a:prstGeom prst="roundRect">
          <a:avLst/>
        </a:prstGeom>
      </dgm:spPr>
      <dgm:t>
        <a:bodyPr/>
        <a:lstStyle/>
        <a:p>
          <a:endParaRPr lang="en-US"/>
        </a:p>
      </dgm:t>
    </dgm:pt>
  </dgm:ptLst>
  <dgm:cxnLst>
    <dgm:cxn modelId="{FC17C81B-780B-45ED-B916-0FE7602CBBA9}" type="presOf" srcId="{42DA80EF-15E6-41D6-85F6-4F59594D0383}" destId="{47F42535-DFC2-4D29-B920-1C40FFE6B1E7}" srcOrd="0" destOrd="0" presId="urn:microsoft.com/office/officeart/2005/8/layout/vList2"/>
    <dgm:cxn modelId="{4B991803-12F5-45A0-AB6F-2FDC25B19F4F}" type="presOf" srcId="{62D3FBED-765B-4C71-8C39-5546B46FF944}" destId="{5DC88683-B470-4890-B11A-2192BBAE432B}" srcOrd="0" destOrd="0" presId="urn:microsoft.com/office/officeart/2005/8/layout/vList2"/>
    <dgm:cxn modelId="{4B7438AC-F2BF-4E64-9CE3-25222893F516}" srcId="{703D4D02-5513-427D-B6E9-B2E187EE0C3A}" destId="{A7DE775A-E490-4534-B3D8-58F6C3C372F4}" srcOrd="0" destOrd="0" parTransId="{D721E093-7A88-42D5-8952-6D0D3D3E0FED}" sibTransId="{1BC02377-C107-49DE-9C7B-3FF38AEF0964}"/>
    <dgm:cxn modelId="{78541BCF-978D-4440-8D40-805D7129DE9B}" srcId="{703D4D02-5513-427D-B6E9-B2E187EE0C3A}" destId="{A6F3EE18-EFC8-4188-A792-2A0060986D91}" srcOrd="2" destOrd="0" parTransId="{747156B1-ABD3-4CEE-88BC-D3EC9B0A3E5C}" sibTransId="{C153DD56-4AAD-4C03-A4A0-0172E311CF27}"/>
    <dgm:cxn modelId="{E53A9399-21EB-40EF-8BDD-AC18BFEC5987}" type="presOf" srcId="{A6F3EE18-EFC8-4188-A792-2A0060986D91}" destId="{E0E1F7FC-C1DE-4EA7-994D-37AD03907CC6}" srcOrd="0" destOrd="0" presId="urn:microsoft.com/office/officeart/2005/8/layout/vList2"/>
    <dgm:cxn modelId="{57F0170F-5492-4EEB-9172-F160A5ABB647}"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90BFFA0A-B52F-4AF5-970D-AB10834C7B28}" type="presOf" srcId="{A7DE775A-E490-4534-B3D8-58F6C3C372F4}" destId="{D316E7A2-6F1A-4671-94B4-A7B3EE53EF54}"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D03E8EBF-3C22-435A-9C8D-2161C248F10B}" type="presParOf" srcId="{CC8763B3-4621-4666-B669-3C5BA2A30DBE}" destId="{D316E7A2-6F1A-4671-94B4-A7B3EE53EF54}" srcOrd="0" destOrd="0" presId="urn:microsoft.com/office/officeart/2005/8/layout/vList2"/>
    <dgm:cxn modelId="{694E3A5E-4A40-45A4-A12E-7A6726547583}" type="presParOf" srcId="{CC8763B3-4621-4666-B669-3C5BA2A30DBE}" destId="{C04C012F-AFA8-4EA5-ACC5-CBEB57F6BB81}" srcOrd="1" destOrd="0" presId="urn:microsoft.com/office/officeart/2005/8/layout/vList2"/>
    <dgm:cxn modelId="{CF1C4DE2-4F08-4C2B-9B03-417A4E5CF88E}" type="presParOf" srcId="{CC8763B3-4621-4666-B669-3C5BA2A30DBE}" destId="{47F42535-DFC2-4D29-B920-1C40FFE6B1E7}" srcOrd="2" destOrd="0" presId="urn:microsoft.com/office/officeart/2005/8/layout/vList2"/>
    <dgm:cxn modelId="{7AA444D3-E45D-4769-BB68-CF0FD6A29F23}" type="presParOf" srcId="{CC8763B3-4621-4666-B669-3C5BA2A30DBE}" destId="{35FB7A5C-EE80-4418-B452-E9BF5B7C52B3}" srcOrd="3" destOrd="0" presId="urn:microsoft.com/office/officeart/2005/8/layout/vList2"/>
    <dgm:cxn modelId="{4EE90952-092E-43A5-8ABB-F8BCDF488DFB}" type="presParOf" srcId="{CC8763B3-4621-4666-B669-3C5BA2A30DBE}" destId="{E0E1F7FC-C1DE-4EA7-994D-37AD03907CC6}" srcOrd="4" destOrd="0" presId="urn:microsoft.com/office/officeart/2005/8/layout/vList2"/>
    <dgm:cxn modelId="{479729C5-304D-4DB2-AD4F-0914701AC754}" type="presParOf" srcId="{CC8763B3-4621-4666-B669-3C5BA2A30DBE}" destId="{05D370FE-9ED9-48C5-A0DA-9A88A5DF21BD}" srcOrd="5" destOrd="0" presId="urn:microsoft.com/office/officeart/2005/8/layout/vList2"/>
    <dgm:cxn modelId="{D494725D-E86A-4045-AD6A-2FB551EFC5DF}" type="presParOf" srcId="{CC8763B3-4621-4666-B669-3C5BA2A30DBE}" destId="{5DC88683-B470-4890-B11A-2192BBAE432B}" srcOrd="6"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69A95AAD-7CCD-4673-A2CD-683D5A5962E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802E52CB-9789-4AFE-A90B-69CAB76A0ED9}" type="parTrans" cxnId="{1DE78C18-E701-443D-85DB-86781589FBEA}">
      <dgm:prSet/>
      <dgm:spPr/>
    </dgm:pt>
    <dgm:pt modelId="{6C7B3166-7093-426D-BBC6-A5903AF5F580}" type="sibTrans" cxnId="{1DE78C18-E701-443D-85DB-86781589FBEA}">
      <dgm:prSet/>
      <dgm:spPr/>
    </dgm:pt>
    <dgm:pt modelId="{CD9F2E18-1D35-4488-A091-AE83DE26EDE1}">
      <dgm:prSet phldrT="[Text]" custT="1"/>
      <dgm:spPr>
        <a:no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smtClean="0">
              <a:solidFill>
                <a:schemeClr val="tx1"/>
              </a:solidFill>
              <a:latin typeface="Arial"/>
              <a:ea typeface="+mn-ea"/>
              <a:cs typeface="+mn-cs"/>
            </a:rPr>
            <a:t>Change Management</a:t>
          </a:r>
          <a:endParaRPr lang="en-MY" sz="3900" kern="1200" dirty="0">
            <a:solidFill>
              <a:schemeClr val="tx1"/>
            </a:solidFill>
            <a:latin typeface="Arial"/>
            <a:ea typeface="+mn-ea"/>
            <a:cs typeface="+mn-cs"/>
          </a:endParaRPr>
        </a:p>
      </dgm:t>
    </dgm:pt>
    <dgm:pt modelId="{CA39E8AC-6FFB-4A6E-8DA8-9B4E6F257EF1}" type="parTrans" cxnId="{79577422-A428-48D4-9697-11C2308416A3}">
      <dgm:prSet/>
      <dgm:spPr/>
    </dgm:pt>
    <dgm:pt modelId="{B3CB8BF5-C2AF-4BD8-AD6D-379D0CB2F1C5}" type="sibTrans" cxnId="{79577422-A428-48D4-9697-11C2308416A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F1F43D31-F8D0-4E86-B568-66B460B17C30}" type="pres">
      <dgm:prSet presAssocID="{69A95AAD-7CCD-4673-A2CD-683D5A5962E8}" presName="parentText" presStyleLbl="node1" presStyleIdx="0" presStyleCnt="5">
        <dgm:presLayoutVars>
          <dgm:chMax val="0"/>
          <dgm:bulletEnabled val="1"/>
        </dgm:presLayoutVars>
      </dgm:prSet>
      <dgm:spPr/>
      <dgm:t>
        <a:bodyPr/>
        <a:lstStyle/>
        <a:p>
          <a:endParaRPr lang="en-US"/>
        </a:p>
      </dgm:t>
    </dgm:pt>
    <dgm:pt modelId="{39C6782B-8A1D-4B83-9A2E-54B76935DB1C}" type="pres">
      <dgm:prSet presAssocID="{6C7B3166-7093-426D-BBC6-A5903AF5F580}"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56292A1E-EBBE-407A-9745-0A7E82A37FA6}" type="pres">
      <dgm:prSet presAssocID="{CD9F2E18-1D35-4488-A091-AE83DE26EDE1}" presName="parentText" presStyleLbl="node1" presStyleIdx="4" presStyleCnt="5">
        <dgm:presLayoutVars>
          <dgm:chMax val="0"/>
          <dgm:bulletEnabled val="1"/>
        </dgm:presLayoutVars>
      </dgm:prSet>
      <dgm:spPr/>
      <dgm:t>
        <a:bodyPr/>
        <a:lstStyle/>
        <a:p>
          <a:endParaRPr lang="en-US"/>
        </a:p>
      </dgm:t>
    </dgm:pt>
  </dgm:ptLst>
  <dgm:cxnLst>
    <dgm:cxn modelId="{D2A49D88-01BF-4437-BAED-EC83108960D9}"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355FC324-D82D-4ED5-8349-FF4D2A625BAA}" type="presOf" srcId="{703D4D02-5513-427D-B6E9-B2E187EE0C3A}" destId="{CC8763B3-4621-4666-B669-3C5BA2A30DBE}" srcOrd="0" destOrd="0" presId="urn:microsoft.com/office/officeart/2005/8/layout/vList2"/>
    <dgm:cxn modelId="{E6F5726E-03A1-48E8-9E3D-F01BD9028806}" type="presOf" srcId="{69A95AAD-7CCD-4673-A2CD-683D5A5962E8}" destId="{F1F43D31-F8D0-4E86-B568-66B460B17C30}" srcOrd="0" destOrd="0" presId="urn:microsoft.com/office/officeart/2005/8/layout/vList2"/>
    <dgm:cxn modelId="{7B6A9872-D060-4A56-B64F-5FE54E5C52CD}" type="presOf" srcId="{42DA80EF-15E6-41D6-85F6-4F59594D0383}" destId="{47F42535-DFC2-4D29-B920-1C40FFE6B1E7}" srcOrd="0" destOrd="0" presId="urn:microsoft.com/office/officeart/2005/8/layout/vList2"/>
    <dgm:cxn modelId="{79577422-A428-48D4-9697-11C2308416A3}" srcId="{703D4D02-5513-427D-B6E9-B2E187EE0C3A}" destId="{CD9F2E18-1D35-4488-A091-AE83DE26EDE1}" srcOrd="4" destOrd="0" parTransId="{CA39E8AC-6FFB-4A6E-8DA8-9B4E6F257EF1}" sibTransId="{B3CB8BF5-C2AF-4BD8-AD6D-379D0CB2F1C5}"/>
    <dgm:cxn modelId="{631797E1-DF72-41F4-82C9-1C77FFE125AE}" type="presOf" srcId="{CD9F2E18-1D35-4488-A091-AE83DE26EDE1}" destId="{56292A1E-EBBE-407A-9745-0A7E82A37FA6}" srcOrd="0" destOrd="0" presId="urn:microsoft.com/office/officeart/2005/8/layout/vList2"/>
    <dgm:cxn modelId="{1DE78C18-E701-443D-85DB-86781589FBEA}" srcId="{703D4D02-5513-427D-B6E9-B2E187EE0C3A}" destId="{69A95AAD-7CCD-4673-A2CD-683D5A5962E8}" srcOrd="0" destOrd="0" parTransId="{802E52CB-9789-4AFE-A90B-69CAB76A0ED9}" sibTransId="{6C7B3166-7093-426D-BBC6-A5903AF5F580}"/>
    <dgm:cxn modelId="{7BB7774A-67B3-4687-8D32-0FD7978B8C21}"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FC1DA423-6BD7-4635-B52E-A85A25B09ECA}" type="presParOf" srcId="{CC8763B3-4621-4666-B669-3C5BA2A30DBE}" destId="{F1F43D31-F8D0-4E86-B568-66B460B17C30}" srcOrd="0" destOrd="0" presId="urn:microsoft.com/office/officeart/2005/8/layout/vList2"/>
    <dgm:cxn modelId="{D76B2DFA-D8FC-4B7D-A5EE-DF819199C03B}" type="presParOf" srcId="{CC8763B3-4621-4666-B669-3C5BA2A30DBE}" destId="{39C6782B-8A1D-4B83-9A2E-54B76935DB1C}" srcOrd="1" destOrd="0" presId="urn:microsoft.com/office/officeart/2005/8/layout/vList2"/>
    <dgm:cxn modelId="{004A6E5C-A867-44C4-91D1-EE8E96CF0FFD}" type="presParOf" srcId="{CC8763B3-4621-4666-B669-3C5BA2A30DBE}" destId="{47F42535-DFC2-4D29-B920-1C40FFE6B1E7}" srcOrd="2" destOrd="0" presId="urn:microsoft.com/office/officeart/2005/8/layout/vList2"/>
    <dgm:cxn modelId="{AE28DEB4-9269-4353-8FF5-5C6C3C505EEC}" type="presParOf" srcId="{CC8763B3-4621-4666-B669-3C5BA2A30DBE}" destId="{35FB7A5C-EE80-4418-B452-E9BF5B7C52B3}" srcOrd="3" destOrd="0" presId="urn:microsoft.com/office/officeart/2005/8/layout/vList2"/>
    <dgm:cxn modelId="{5A3B9204-1F80-40DD-8E93-B58664AA040E}" type="presParOf" srcId="{CC8763B3-4621-4666-B669-3C5BA2A30DBE}" destId="{E0E1F7FC-C1DE-4EA7-994D-37AD03907CC6}" srcOrd="4" destOrd="0" presId="urn:microsoft.com/office/officeart/2005/8/layout/vList2"/>
    <dgm:cxn modelId="{3D940F34-584F-451D-A2FE-D7BEDC3933D7}" type="presParOf" srcId="{CC8763B3-4621-4666-B669-3C5BA2A30DBE}" destId="{05D370FE-9ED9-48C5-A0DA-9A88A5DF21BD}" srcOrd="5" destOrd="0" presId="urn:microsoft.com/office/officeart/2005/8/layout/vList2"/>
    <dgm:cxn modelId="{A1FC6529-0C79-406C-B60F-87917F27290F}" type="presParOf" srcId="{CC8763B3-4621-4666-B669-3C5BA2A30DBE}" destId="{5DC88683-B470-4890-B11A-2192BBAE432B}" srcOrd="6" destOrd="0" presId="urn:microsoft.com/office/officeart/2005/8/layout/vList2"/>
    <dgm:cxn modelId="{D29264D4-CBEF-41CD-8C17-D5A5BE49651C}" type="presParOf" srcId="{CC8763B3-4621-4666-B669-3C5BA2A30DBE}" destId="{AF26FF60-9E6B-4277-8CC1-FCFCD740DD42}" srcOrd="7" destOrd="0" presId="urn:microsoft.com/office/officeart/2005/8/layout/vList2"/>
    <dgm:cxn modelId="{65F315FF-050A-4B83-B5A0-18537F9DD993}" type="presParOf" srcId="{CC8763B3-4621-4666-B669-3C5BA2A30DBE}" destId="{56292A1E-EBBE-407A-9745-0A7E82A37FA6}" srcOrd="8" destOrd="0" presId="urn:microsoft.com/office/officeart/2005/8/layout/vList2"/>
  </dgm:cxnLst>
  <dgm:bg/>
  <dgm:whole/>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t>Performance Management Cycle</a:t>
          </a:r>
        </a:p>
      </dsp:txBody>
      <dsp:txXfrm>
        <a:off x="0" y="30985"/>
        <a:ext cx="7772400" cy="678600"/>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Performance Management Dilemma</a:t>
          </a:r>
        </a:p>
      </dsp:txBody>
      <dsp:txXfrm>
        <a:off x="0" y="782882"/>
        <a:ext cx="7772400" cy="678600"/>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Competency Model</a:t>
          </a:r>
        </a:p>
      </dsp:txBody>
      <dsp:txXfrm>
        <a:off x="0" y="1545002"/>
        <a:ext cx="7772400" cy="678600"/>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Learning and Development</a:t>
          </a:r>
        </a:p>
      </dsp:txBody>
      <dsp:txXfrm>
        <a:off x="0" y="2349083"/>
        <a:ext cx="7772400" cy="678600"/>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Talent Management Assessment</a:t>
          </a:r>
        </a:p>
      </dsp:txBody>
      <dsp:txXfrm>
        <a:off x="0" y="3069242"/>
        <a:ext cx="7772400" cy="678600"/>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a:solidFill>
                <a:schemeClr val="tx1"/>
              </a:solidFill>
            </a:rPr>
            <a:t>Global </a:t>
          </a:r>
          <a:r>
            <a:rPr lang="en-MY" sz="2900" kern="1200" dirty="0">
              <a:solidFill>
                <a:schemeClr val="tx1"/>
              </a:solidFill>
            </a:rPr>
            <a:t>Talent Management Practice</a:t>
          </a:r>
        </a:p>
      </dsp:txBody>
      <dsp:txXfrm>
        <a:off x="0" y="3831362"/>
        <a:ext cx="7772400" cy="6786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51</a:t>
            </a:fld>
            <a:endParaRPr lang="en-MY" altLang="en-US"/>
          </a:p>
        </p:txBody>
      </p:sp>
    </p:spTree>
    <p:extLst>
      <p:ext uri="{BB962C8B-B14F-4D97-AF65-F5344CB8AC3E}">
        <p14:creationId xmlns="" xmlns:p14="http://schemas.microsoft.com/office/powerpoint/2010/main"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 xmlns:p14="http://schemas.microsoft.com/office/powerpoint/2010/main"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80</a:t>
            </a:fld>
            <a:endParaRPr lang="en-MY" altLang="en-US"/>
          </a:p>
        </p:txBody>
      </p:sp>
    </p:spTree>
    <p:extLst>
      <p:ext uri="{BB962C8B-B14F-4D97-AF65-F5344CB8AC3E}">
        <p14:creationId xmlns="" xmlns:p14="http://schemas.microsoft.com/office/powerpoint/2010/main"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86</a:t>
            </a:fld>
            <a:endParaRPr lang="en-MY" altLang="en-US"/>
          </a:p>
        </p:txBody>
      </p:sp>
    </p:spTree>
    <p:extLst>
      <p:ext uri="{BB962C8B-B14F-4D97-AF65-F5344CB8AC3E}">
        <p14:creationId xmlns="" xmlns:p14="http://schemas.microsoft.com/office/powerpoint/2010/main"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91</a:t>
            </a:fld>
            <a:endParaRPr lang="en-MY" altLang="en-US"/>
          </a:p>
        </p:txBody>
      </p:sp>
    </p:spTree>
    <p:extLst>
      <p:ext uri="{BB962C8B-B14F-4D97-AF65-F5344CB8AC3E}">
        <p14:creationId xmlns="" xmlns:p14="http://schemas.microsoft.com/office/powerpoint/2010/main"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71600" y="908720"/>
            <a:ext cx="7272808" cy="3528392"/>
          </a:xfrm>
        </p:spPr>
        <p:txBody>
          <a:bodyPr>
            <a:normAutofit/>
          </a:bodyPr>
          <a:lstStyle/>
          <a:p>
            <a:r>
              <a:rPr lang="en-MY" sz="6600" dirty="0"/>
              <a:t>GLOBAL TALENT </a:t>
            </a:r>
            <a:r>
              <a:rPr lang="en-MY" sz="6600" dirty="0" smtClean="0"/>
              <a:t>MANAGEMENT -II</a:t>
            </a:r>
            <a:endParaRPr lang="en-MY" sz="66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98347616"/>
              </p:ext>
            </p:extLst>
          </p:nvPr>
        </p:nvGraphicFramePr>
        <p:xfrm>
          <a:off x="827584" y="69269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E88B0C-1BE8-4B93-8212-B16D40CEFF2D}"/>
              </a:ext>
            </a:extLst>
          </p:cNvPr>
          <p:cNvSpPr>
            <a:spLocks noGrp="1"/>
          </p:cNvSpPr>
          <p:nvPr>
            <p:ph type="title"/>
          </p:nvPr>
        </p:nvSpPr>
        <p:spPr>
          <a:xfrm>
            <a:off x="971600" y="260648"/>
            <a:ext cx="7200900" cy="737519"/>
          </a:xfrm>
        </p:spPr>
        <p:txBody>
          <a:bodyPr/>
          <a:lstStyle/>
          <a:p>
            <a:r>
              <a:rPr lang="en-MY" dirty="0"/>
              <a:t>Performance Management</a:t>
            </a:r>
          </a:p>
        </p:txBody>
      </p:sp>
      <p:sp>
        <p:nvSpPr>
          <p:cNvPr id="3" name="Content Placeholder 2">
            <a:extLst>
              <a:ext uri="{FF2B5EF4-FFF2-40B4-BE49-F238E27FC236}">
                <a16:creationId xmlns="" xmlns:a16="http://schemas.microsoft.com/office/drawing/2014/main" id="{043133E6-6AE3-481D-BFE6-57621075F566}"/>
              </a:ext>
            </a:extLst>
          </p:cNvPr>
          <p:cNvSpPr>
            <a:spLocks noGrp="1"/>
          </p:cNvSpPr>
          <p:nvPr>
            <p:ph idx="1"/>
          </p:nvPr>
        </p:nvSpPr>
        <p:spPr>
          <a:xfrm>
            <a:off x="827584" y="1196752"/>
            <a:ext cx="7416824" cy="4464496"/>
          </a:xfrm>
        </p:spPr>
        <p:txBody>
          <a:bodyPr>
            <a:normAutofit lnSpcReduction="10000"/>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 xmlns:p14="http://schemas.microsoft.com/office/powerpoint/2010/main" val="3452498385"/>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 xmlns:a16="http://schemas.microsoft.com/office/drawing/2014/main"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 xmlns:a16="http://schemas.microsoft.com/office/drawing/2014/main"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 xmlns:a16="http://schemas.microsoft.com/office/drawing/2014/main"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 xmlns:a16="http://schemas.microsoft.com/office/drawing/2014/main"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 xmlns:a16="http://schemas.microsoft.com/office/drawing/2014/main"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 xmlns:a16="http://schemas.microsoft.com/office/drawing/2014/main"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 xmlns:a16="http://schemas.microsoft.com/office/drawing/2014/main"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 xmlns:a16="http://schemas.microsoft.com/office/drawing/2014/main"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 xmlns:a16="http://schemas.microsoft.com/office/drawing/2014/main"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 xmlns:a16="http://schemas.microsoft.com/office/drawing/2014/main"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 xmlns:a16="http://schemas.microsoft.com/office/drawing/2014/main"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 xmlns:a16="http://schemas.microsoft.com/office/drawing/2014/main"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630821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 xmlns:p14="http://schemas.microsoft.com/office/powerpoint/2010/main" val="1033758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 xmlns:a16="http://schemas.microsoft.com/office/drawing/2014/main" id="{D122BDCE-23BA-45E5-A566-78A5A780DF41}"/>
              </a:ext>
            </a:extLst>
          </p:cNvPr>
          <p:cNvPicPr>
            <a:picLocks noChangeAspect="1"/>
          </p:cNvPicPr>
          <p:nvPr/>
        </p:nvPicPr>
        <p:blipFill>
          <a:blip r:embed="rId2" cstate="print"/>
          <a:stretch>
            <a:fillRect/>
          </a:stretch>
        </p:blipFill>
        <p:spPr>
          <a:xfrm>
            <a:off x="1619672" y="1772816"/>
            <a:ext cx="6816864" cy="4307359"/>
          </a:xfrm>
          <a:prstGeom prst="rect">
            <a:avLst/>
          </a:prstGeom>
        </p:spPr>
      </p:pic>
    </p:spTree>
    <p:extLst>
      <p:ext uri="{BB962C8B-B14F-4D97-AF65-F5344CB8AC3E}">
        <p14:creationId xmlns="" xmlns:p14="http://schemas.microsoft.com/office/powerpoint/2010/main" val="7648938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 xmlns:a16="http://schemas.microsoft.com/office/drawing/2014/main" id="{12E2C0F7-17B1-4584-A93F-CB5D631E4F5F}"/>
              </a:ext>
            </a:extLst>
          </p:cNvPr>
          <p:cNvPicPr>
            <a:picLocks noChangeAspect="1"/>
          </p:cNvPicPr>
          <p:nvPr/>
        </p:nvPicPr>
        <p:blipFill>
          <a:blip r:embed="rId2" cstate="print"/>
          <a:stretch>
            <a:fillRect/>
          </a:stretch>
        </p:blipFill>
        <p:spPr>
          <a:xfrm>
            <a:off x="1331640" y="1988840"/>
            <a:ext cx="6048375" cy="3886200"/>
          </a:xfrm>
          <a:prstGeom prst="rect">
            <a:avLst/>
          </a:prstGeom>
        </p:spPr>
      </p:pic>
    </p:spTree>
    <p:extLst>
      <p:ext uri="{BB962C8B-B14F-4D97-AF65-F5344CB8AC3E}">
        <p14:creationId xmlns="" xmlns:p14="http://schemas.microsoft.com/office/powerpoint/2010/main" val="323348496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E88B0C-1BE8-4B93-8212-B16D40CEFF2D}"/>
              </a:ext>
            </a:extLst>
          </p:cNvPr>
          <p:cNvSpPr>
            <a:spLocks noGrp="1"/>
          </p:cNvSpPr>
          <p:nvPr>
            <p:ph type="title"/>
          </p:nvPr>
        </p:nvSpPr>
        <p:spPr>
          <a:xfrm>
            <a:off x="827584" y="332656"/>
            <a:ext cx="7200900" cy="665511"/>
          </a:xfrm>
        </p:spPr>
        <p:txBody>
          <a:bodyPr/>
          <a:lstStyle/>
          <a:p>
            <a:r>
              <a:rPr lang="en-MY" dirty="0"/>
              <a:t>1. Performance Planning</a:t>
            </a:r>
          </a:p>
        </p:txBody>
      </p:sp>
      <p:sp>
        <p:nvSpPr>
          <p:cNvPr id="3" name="Content Placeholder 2">
            <a:extLst>
              <a:ext uri="{FF2B5EF4-FFF2-40B4-BE49-F238E27FC236}">
                <a16:creationId xmlns="" xmlns:a16="http://schemas.microsoft.com/office/drawing/2014/main" id="{043133E6-6AE3-481D-BFE6-57621075F566}"/>
              </a:ext>
            </a:extLst>
          </p:cNvPr>
          <p:cNvSpPr>
            <a:spLocks noGrp="1"/>
          </p:cNvSpPr>
          <p:nvPr>
            <p:ph idx="1"/>
          </p:nvPr>
        </p:nvSpPr>
        <p:spPr>
          <a:xfrm>
            <a:off x="899592" y="1268760"/>
            <a:ext cx="7200900" cy="3809999"/>
          </a:xfrm>
        </p:spPr>
        <p:txBody>
          <a:bodyPr>
            <a:normAutofit lnSpcReduction="10000"/>
          </a:bodyPr>
          <a:lstStyle/>
          <a:p>
            <a:pPr marL="0" indent="0">
              <a:buNone/>
            </a:pPr>
            <a:r>
              <a:rPr lang="en-MY" sz="2400" dirty="0"/>
              <a:t>It is carried out at the start of each business year. During this stage, managers will develop an overall plan for the company. They will identify future performance goals for every employee in terms of </a:t>
            </a:r>
            <a:r>
              <a:rPr lang="en-MY" sz="2400" dirty="0" err="1"/>
              <a:t>behaviors</a:t>
            </a:r>
            <a:r>
              <a:rPr lang="en-MY" sz="2400" dirty="0"/>
              <a:t>, targets, and actions as well as a development plan to enhance employees’ skills.</a:t>
            </a:r>
          </a:p>
          <a:p>
            <a:endParaRPr lang="en-MY" sz="2400" dirty="0"/>
          </a:p>
          <a:p>
            <a:pPr lvl="1"/>
            <a:r>
              <a:rPr lang="en-MY" sz="2400" dirty="0"/>
              <a:t>Setting Goals</a:t>
            </a:r>
          </a:p>
          <a:p>
            <a:pPr lvl="1"/>
            <a:r>
              <a:rPr lang="en-MY" sz="2400" dirty="0"/>
              <a:t>SMART Goals</a:t>
            </a:r>
          </a:p>
          <a:p>
            <a:pPr lvl="1"/>
            <a:r>
              <a:rPr lang="en-MY" sz="2400" dirty="0"/>
              <a:t>KPI’s, OKR’s, KRA’s</a:t>
            </a:r>
          </a:p>
          <a:p>
            <a:endParaRPr lang="en-MY" dirty="0"/>
          </a:p>
        </p:txBody>
      </p:sp>
    </p:spTree>
    <p:extLst>
      <p:ext uri="{BB962C8B-B14F-4D97-AF65-F5344CB8AC3E}">
        <p14:creationId xmlns="" xmlns:p14="http://schemas.microsoft.com/office/powerpoint/2010/main" val="23745110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4254AF-2C19-4EC6-9052-E9A5BD184C22}"/>
              </a:ext>
            </a:extLst>
          </p:cNvPr>
          <p:cNvSpPr>
            <a:spLocks noGrp="1"/>
          </p:cNvSpPr>
          <p:nvPr>
            <p:ph type="title"/>
          </p:nvPr>
        </p:nvSpPr>
        <p:spPr>
          <a:xfrm>
            <a:off x="1043608" y="260648"/>
            <a:ext cx="7200900" cy="737519"/>
          </a:xfrm>
        </p:spPr>
        <p:txBody>
          <a:bodyPr/>
          <a:lstStyle/>
          <a:p>
            <a:r>
              <a:rPr lang="en-MY" dirty="0"/>
              <a:t>1.1 Setting Goals</a:t>
            </a:r>
          </a:p>
        </p:txBody>
      </p:sp>
      <p:sp>
        <p:nvSpPr>
          <p:cNvPr id="3" name="Content Placeholder 2">
            <a:extLst>
              <a:ext uri="{FF2B5EF4-FFF2-40B4-BE49-F238E27FC236}">
                <a16:creationId xmlns="" xmlns:a16="http://schemas.microsoft.com/office/drawing/2014/main" id="{A9B62EAC-6FD8-4DDD-B3E9-BB4EB7FF7217}"/>
              </a:ext>
            </a:extLst>
          </p:cNvPr>
          <p:cNvSpPr>
            <a:spLocks noGrp="1"/>
          </p:cNvSpPr>
          <p:nvPr>
            <p:ph idx="1"/>
          </p:nvPr>
        </p:nvSpPr>
        <p:spPr/>
        <p:txBody>
          <a:bodyPr>
            <a:normAutofit/>
          </a:bodyPr>
          <a:lstStyle/>
          <a:p>
            <a:pPr marL="0" indent="0">
              <a:buNone/>
            </a:pPr>
            <a:r>
              <a:rPr lang="en-MY" sz="2400"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 xmlns:p14="http://schemas.microsoft.com/office/powerpoint/2010/main" val="389911790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5DC810-50F7-458E-8BDC-468AF63B5BCD}"/>
              </a:ext>
            </a:extLst>
          </p:cNvPr>
          <p:cNvSpPr>
            <a:spLocks noGrp="1"/>
          </p:cNvSpPr>
          <p:nvPr>
            <p:ph type="title"/>
          </p:nvPr>
        </p:nvSpPr>
        <p:spPr>
          <a:xfrm>
            <a:off x="1043608" y="332656"/>
            <a:ext cx="7200900" cy="737519"/>
          </a:xfrm>
        </p:spPr>
        <p:txBody>
          <a:bodyPr/>
          <a:lstStyle/>
          <a:p>
            <a:r>
              <a:rPr lang="en-MY" dirty="0"/>
              <a:t>1.2 SMART Goals</a:t>
            </a:r>
          </a:p>
        </p:txBody>
      </p:sp>
      <p:sp>
        <p:nvSpPr>
          <p:cNvPr id="3" name="Content Placeholder 2">
            <a:extLst>
              <a:ext uri="{FF2B5EF4-FFF2-40B4-BE49-F238E27FC236}">
                <a16:creationId xmlns="" xmlns:a16="http://schemas.microsoft.com/office/drawing/2014/main" id="{6B8035C9-F9DB-402C-AEA0-EE05BD58E5AF}"/>
              </a:ext>
            </a:extLst>
          </p:cNvPr>
          <p:cNvSpPr>
            <a:spLocks noGrp="1"/>
          </p:cNvSpPr>
          <p:nvPr>
            <p:ph idx="1"/>
          </p:nvPr>
        </p:nvSpPr>
        <p:spPr>
          <a:xfrm>
            <a:off x="755576" y="1268760"/>
            <a:ext cx="7704856" cy="4608512"/>
          </a:xfrm>
        </p:spPr>
        <p:txBody>
          <a:bodyPr>
            <a:normAutofit fontScale="92500" lnSpcReduction="10000"/>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 xmlns:p14="http://schemas.microsoft.com/office/powerpoint/2010/main" val="57501376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1E168-7058-4A0B-87E9-EF2766E1186E}"/>
              </a:ext>
            </a:extLst>
          </p:cNvPr>
          <p:cNvSpPr>
            <a:spLocks noGrp="1"/>
          </p:cNvSpPr>
          <p:nvPr>
            <p:ph type="title"/>
          </p:nvPr>
        </p:nvSpPr>
        <p:spPr>
          <a:xfrm>
            <a:off x="971600" y="332656"/>
            <a:ext cx="7200900" cy="737519"/>
          </a:xfrm>
        </p:spPr>
        <p:txBody>
          <a:bodyPr/>
          <a:lstStyle/>
          <a:p>
            <a:r>
              <a:rPr lang="en-MY" dirty="0"/>
              <a:t>1.3 KPI’s</a:t>
            </a:r>
          </a:p>
        </p:txBody>
      </p:sp>
      <p:sp>
        <p:nvSpPr>
          <p:cNvPr id="3" name="Content Placeholder 2">
            <a:extLst>
              <a:ext uri="{FF2B5EF4-FFF2-40B4-BE49-F238E27FC236}">
                <a16:creationId xmlns="" xmlns:a16="http://schemas.microsoft.com/office/drawing/2014/main" id="{26CE667E-F392-4539-9F17-A2395C6FDB8D}"/>
              </a:ext>
            </a:extLst>
          </p:cNvPr>
          <p:cNvSpPr>
            <a:spLocks noGrp="1"/>
          </p:cNvSpPr>
          <p:nvPr>
            <p:ph idx="1"/>
          </p:nvPr>
        </p:nvSpPr>
        <p:spPr/>
        <p:txBody>
          <a:bodyPr>
            <a:normAutofit/>
          </a:bodyPr>
          <a:lstStyle/>
          <a:p>
            <a:r>
              <a:rPr lang="en-MY" sz="2400"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 xmlns:p14="http://schemas.microsoft.com/office/powerpoint/2010/main" val="394411646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194886-2FA6-4DD5-A938-DFDF32744BF1}"/>
              </a:ext>
            </a:extLst>
          </p:cNvPr>
          <p:cNvSpPr>
            <a:spLocks noGrp="1"/>
          </p:cNvSpPr>
          <p:nvPr>
            <p:ph type="title"/>
          </p:nvPr>
        </p:nvSpPr>
        <p:spPr>
          <a:xfrm>
            <a:off x="1043608" y="260648"/>
            <a:ext cx="7200900" cy="665511"/>
          </a:xfrm>
        </p:spPr>
        <p:txBody>
          <a:bodyPr/>
          <a:lstStyle/>
          <a:p>
            <a:r>
              <a:rPr lang="en-MY" dirty="0"/>
              <a:t>1.3 OKRs</a:t>
            </a:r>
          </a:p>
        </p:txBody>
      </p:sp>
      <p:sp>
        <p:nvSpPr>
          <p:cNvPr id="3" name="Content Placeholder 2">
            <a:extLst>
              <a:ext uri="{FF2B5EF4-FFF2-40B4-BE49-F238E27FC236}">
                <a16:creationId xmlns="" xmlns:a16="http://schemas.microsoft.com/office/drawing/2014/main" id="{54AA7FFF-3F18-482A-AB72-7102B9424A70}"/>
              </a:ext>
            </a:extLst>
          </p:cNvPr>
          <p:cNvSpPr>
            <a:spLocks noGrp="1"/>
          </p:cNvSpPr>
          <p:nvPr>
            <p:ph idx="1"/>
          </p:nvPr>
        </p:nvSpPr>
        <p:spPr>
          <a:xfrm>
            <a:off x="1043608" y="1196752"/>
            <a:ext cx="7416824" cy="4680520"/>
          </a:xfrm>
        </p:spPr>
        <p:txBody>
          <a:bodyPr>
            <a:normAutofit lnSpcReduction="10000"/>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 xmlns:p14="http://schemas.microsoft.com/office/powerpoint/2010/main" val="78237016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5DC810-50F7-458E-8BDC-468AF63B5BCD}"/>
              </a:ext>
            </a:extLst>
          </p:cNvPr>
          <p:cNvSpPr>
            <a:spLocks noGrp="1"/>
          </p:cNvSpPr>
          <p:nvPr>
            <p:ph type="title"/>
          </p:nvPr>
        </p:nvSpPr>
        <p:spPr>
          <a:xfrm>
            <a:off x="827584" y="260648"/>
            <a:ext cx="7200900" cy="737519"/>
          </a:xfrm>
        </p:spPr>
        <p:txBody>
          <a:bodyPr/>
          <a:lstStyle/>
          <a:p>
            <a:r>
              <a:rPr lang="en-MY" dirty="0"/>
              <a:t>1.3 OKRs</a:t>
            </a:r>
          </a:p>
        </p:txBody>
      </p:sp>
      <p:sp>
        <p:nvSpPr>
          <p:cNvPr id="3" name="Content Placeholder 2">
            <a:extLst>
              <a:ext uri="{FF2B5EF4-FFF2-40B4-BE49-F238E27FC236}">
                <a16:creationId xmlns="" xmlns:a16="http://schemas.microsoft.com/office/drawing/2014/main" id="{6B8035C9-F9DB-402C-AEA0-EE05BD58E5AF}"/>
              </a:ext>
            </a:extLst>
          </p:cNvPr>
          <p:cNvSpPr>
            <a:spLocks noGrp="1"/>
          </p:cNvSpPr>
          <p:nvPr>
            <p:ph idx="1"/>
          </p:nvPr>
        </p:nvSpPr>
        <p:spPr>
          <a:xfrm>
            <a:off x="899592" y="1124745"/>
            <a:ext cx="7272858" cy="4666456"/>
          </a:xfrm>
        </p:spPr>
        <p:txBody>
          <a:bodyPr>
            <a:normAutofit/>
          </a:bodyPr>
          <a:lstStyle/>
          <a:p>
            <a:r>
              <a:rPr lang="en-MY" sz="2400" dirty="0"/>
              <a:t>Objectives are ambitious and should feel somewhat uncomfortable</a:t>
            </a:r>
          </a:p>
          <a:p>
            <a:endParaRPr lang="en-MY" sz="2400" dirty="0"/>
          </a:p>
          <a:p>
            <a:r>
              <a:rPr lang="en-MY" sz="2400" dirty="0"/>
              <a:t>Key Results are measurable; they should be easy to grade with a number </a:t>
            </a:r>
          </a:p>
          <a:p>
            <a:endParaRPr lang="en-MY" sz="2400" dirty="0"/>
          </a:p>
          <a:p>
            <a:r>
              <a:rPr lang="en-MY" sz="2400" dirty="0"/>
              <a:t>OKRs are public; everyone in the company should be able to see what everyone else is working on (and how they did in the past)</a:t>
            </a:r>
          </a:p>
        </p:txBody>
      </p:sp>
    </p:spTree>
    <p:extLst>
      <p:ext uri="{BB962C8B-B14F-4D97-AF65-F5344CB8AC3E}">
        <p14:creationId xmlns="" xmlns:p14="http://schemas.microsoft.com/office/powerpoint/2010/main" val="366118695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1E168-7058-4A0B-87E9-EF2766E1186E}"/>
              </a:ext>
            </a:extLst>
          </p:cNvPr>
          <p:cNvSpPr>
            <a:spLocks noGrp="1"/>
          </p:cNvSpPr>
          <p:nvPr>
            <p:ph type="title"/>
          </p:nvPr>
        </p:nvSpPr>
        <p:spPr>
          <a:xfrm>
            <a:off x="899592" y="260648"/>
            <a:ext cx="7200900" cy="737519"/>
          </a:xfrm>
        </p:spPr>
        <p:txBody>
          <a:bodyPr/>
          <a:lstStyle/>
          <a:p>
            <a:r>
              <a:rPr lang="en-MY" dirty="0"/>
              <a:t>2. Performance Monitoring</a:t>
            </a:r>
          </a:p>
        </p:txBody>
      </p:sp>
      <p:sp>
        <p:nvSpPr>
          <p:cNvPr id="3" name="Content Placeholder 2">
            <a:extLst>
              <a:ext uri="{FF2B5EF4-FFF2-40B4-BE49-F238E27FC236}">
                <a16:creationId xmlns="" xmlns:a16="http://schemas.microsoft.com/office/drawing/2014/main" id="{26CE667E-F392-4539-9F17-A2395C6FDB8D}"/>
              </a:ext>
            </a:extLst>
          </p:cNvPr>
          <p:cNvSpPr>
            <a:spLocks noGrp="1"/>
          </p:cNvSpPr>
          <p:nvPr>
            <p:ph idx="1"/>
          </p:nvPr>
        </p:nvSpPr>
        <p:spPr>
          <a:xfrm>
            <a:off x="755576" y="1196752"/>
            <a:ext cx="7632848" cy="4170685"/>
          </a:xfrm>
        </p:spPr>
        <p:txBody>
          <a:bodyPr>
            <a:normAutofit/>
          </a:bodyPr>
          <a:lstStyle/>
          <a:p>
            <a:pPr marL="0" indent="0">
              <a:buNone/>
            </a:pPr>
            <a:r>
              <a:rPr lang="en-MY" sz="2400" dirty="0"/>
              <a:t>The key elements of performance monitoring are CFR: </a:t>
            </a:r>
          </a:p>
          <a:p>
            <a:r>
              <a:rPr lang="en-MY" sz="2400" dirty="0"/>
              <a:t>Conversations</a:t>
            </a:r>
          </a:p>
          <a:p>
            <a:r>
              <a:rPr lang="en-MY" sz="2400" dirty="0"/>
              <a:t>Feedback </a:t>
            </a:r>
          </a:p>
          <a:p>
            <a:r>
              <a:rPr lang="en-MY" sz="2400" dirty="0"/>
              <a:t>Recognition</a:t>
            </a:r>
          </a:p>
          <a:p>
            <a:pPr marL="0" indent="0">
              <a:buNone/>
            </a:pPr>
            <a:endParaRPr lang="en-MY" sz="2400" dirty="0"/>
          </a:p>
          <a:p>
            <a:pPr marL="0" indent="0">
              <a:buNone/>
            </a:pPr>
            <a:r>
              <a:rPr lang="en-MY" sz="2400" dirty="0"/>
              <a:t>Performance check-ins are a series of regular conversations between managers and employees about work, progress and goals throughout the year.</a:t>
            </a:r>
          </a:p>
        </p:txBody>
      </p:sp>
    </p:spTree>
    <p:extLst>
      <p:ext uri="{BB962C8B-B14F-4D97-AF65-F5344CB8AC3E}">
        <p14:creationId xmlns="" xmlns:p14="http://schemas.microsoft.com/office/powerpoint/2010/main" val="26681172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194886-2FA6-4DD5-A938-DFDF32744BF1}"/>
              </a:ext>
            </a:extLst>
          </p:cNvPr>
          <p:cNvSpPr>
            <a:spLocks noGrp="1"/>
          </p:cNvSpPr>
          <p:nvPr>
            <p:ph type="title"/>
          </p:nvPr>
        </p:nvSpPr>
        <p:spPr>
          <a:xfrm>
            <a:off x="899592" y="332656"/>
            <a:ext cx="7200900" cy="665511"/>
          </a:xfrm>
        </p:spPr>
        <p:txBody>
          <a:bodyPr/>
          <a:lstStyle/>
          <a:p>
            <a:r>
              <a:rPr lang="en-MY" dirty="0"/>
              <a:t>3. Performance Reviewing</a:t>
            </a:r>
          </a:p>
        </p:txBody>
      </p:sp>
      <p:sp>
        <p:nvSpPr>
          <p:cNvPr id="3" name="Content Placeholder 2">
            <a:extLst>
              <a:ext uri="{FF2B5EF4-FFF2-40B4-BE49-F238E27FC236}">
                <a16:creationId xmlns="" xmlns:a16="http://schemas.microsoft.com/office/drawing/2014/main" id="{54AA7FFF-3F18-482A-AB72-7102B9424A70}"/>
              </a:ext>
            </a:extLst>
          </p:cNvPr>
          <p:cNvSpPr>
            <a:spLocks noGrp="1"/>
          </p:cNvSpPr>
          <p:nvPr>
            <p:ph idx="1"/>
          </p:nvPr>
        </p:nvSpPr>
        <p:spPr/>
        <p:txBody>
          <a:bodyPr>
            <a:normAutofit/>
          </a:bodyPr>
          <a:lstStyle/>
          <a:p>
            <a:pPr marL="0" indent="0">
              <a:buNone/>
            </a:pPr>
            <a:r>
              <a:rPr lang="en-MY" sz="2400"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 xmlns:p14="http://schemas.microsoft.com/office/powerpoint/2010/main" val="73767107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 xmlns:a16="http://schemas.microsoft.com/office/drawing/2014/main" id="{9F15686A-8E73-408D-9A19-FB3993ED0D49}"/>
              </a:ext>
            </a:extLst>
          </p:cNvPr>
          <p:cNvSpPr>
            <a:spLocks noGrp="1"/>
          </p:cNvSpPr>
          <p:nvPr>
            <p:ph idx="1"/>
          </p:nvPr>
        </p:nvSpPr>
        <p:spPr/>
        <p:txBody>
          <a:bodyPr>
            <a:normAutofit/>
          </a:bodyPr>
          <a:lstStyle/>
          <a:p>
            <a:r>
              <a:rPr lang="en-MY" sz="2400" dirty="0"/>
              <a:t>Strategic alignment</a:t>
            </a:r>
          </a:p>
          <a:p>
            <a:r>
              <a:rPr lang="en-MY" sz="2400" dirty="0"/>
              <a:t>Validity and Reliability</a:t>
            </a:r>
          </a:p>
          <a:p>
            <a:r>
              <a:rPr lang="en-MY" sz="2400" dirty="0"/>
              <a:t>Acceptability</a:t>
            </a:r>
          </a:p>
          <a:p>
            <a:r>
              <a:rPr lang="en-MY" sz="2400" dirty="0"/>
              <a:t>Performance Appraisal methods</a:t>
            </a:r>
          </a:p>
        </p:txBody>
      </p:sp>
    </p:spTree>
    <p:extLst>
      <p:ext uri="{BB962C8B-B14F-4D97-AF65-F5344CB8AC3E}">
        <p14:creationId xmlns="" xmlns:p14="http://schemas.microsoft.com/office/powerpoint/2010/main" val="151305055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1661B6-465D-4684-92C4-8B08AB773A5C}"/>
              </a:ext>
            </a:extLst>
          </p:cNvPr>
          <p:cNvSpPr>
            <a:spLocks noGrp="1"/>
          </p:cNvSpPr>
          <p:nvPr>
            <p:ph type="title"/>
          </p:nvPr>
        </p:nvSpPr>
        <p:spPr>
          <a:xfrm>
            <a:off x="899592" y="260648"/>
            <a:ext cx="7200900" cy="665511"/>
          </a:xfrm>
        </p:spPr>
        <p:txBody>
          <a:bodyPr/>
          <a:lstStyle/>
          <a:p>
            <a:r>
              <a:rPr lang="en-MY" dirty="0"/>
              <a:t>Strategic Alignment</a:t>
            </a:r>
          </a:p>
        </p:txBody>
      </p:sp>
      <p:sp>
        <p:nvSpPr>
          <p:cNvPr id="3" name="Content Placeholder 2">
            <a:extLst>
              <a:ext uri="{FF2B5EF4-FFF2-40B4-BE49-F238E27FC236}">
                <a16:creationId xmlns="" xmlns:a16="http://schemas.microsoft.com/office/drawing/2014/main" id="{1310ACB3-E977-427F-AB58-2CE6B1E036C1}"/>
              </a:ext>
            </a:extLst>
          </p:cNvPr>
          <p:cNvSpPr>
            <a:spLocks noGrp="1"/>
          </p:cNvSpPr>
          <p:nvPr>
            <p:ph idx="1"/>
          </p:nvPr>
        </p:nvSpPr>
        <p:spPr>
          <a:xfrm>
            <a:off x="971600" y="1268761"/>
            <a:ext cx="7200850" cy="4522440"/>
          </a:xfrm>
        </p:spPr>
        <p:txBody>
          <a:bodyPr>
            <a:normAutofit/>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 xmlns:p14="http://schemas.microsoft.com/office/powerpoint/2010/main" val="325756608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BEF381-E021-4D83-8FEE-E3773E0332A2}"/>
              </a:ext>
            </a:extLst>
          </p:cNvPr>
          <p:cNvSpPr>
            <a:spLocks noGrp="1"/>
          </p:cNvSpPr>
          <p:nvPr>
            <p:ph type="title"/>
          </p:nvPr>
        </p:nvSpPr>
        <p:spPr>
          <a:xfrm>
            <a:off x="899592" y="332656"/>
            <a:ext cx="7200900" cy="665511"/>
          </a:xfrm>
        </p:spPr>
        <p:txBody>
          <a:bodyPr/>
          <a:lstStyle/>
          <a:p>
            <a:r>
              <a:rPr lang="en-MY" dirty="0"/>
              <a:t>Validity and Reliability</a:t>
            </a:r>
          </a:p>
        </p:txBody>
      </p:sp>
      <p:sp>
        <p:nvSpPr>
          <p:cNvPr id="3" name="Content Placeholder 2">
            <a:extLst>
              <a:ext uri="{FF2B5EF4-FFF2-40B4-BE49-F238E27FC236}">
                <a16:creationId xmlns="" xmlns:a16="http://schemas.microsoft.com/office/drawing/2014/main" id="{9F678517-B030-4B3D-99AE-9F6715D0CAD4}"/>
              </a:ext>
            </a:extLst>
          </p:cNvPr>
          <p:cNvSpPr>
            <a:spLocks noGrp="1"/>
          </p:cNvSpPr>
          <p:nvPr>
            <p:ph idx="1"/>
          </p:nvPr>
        </p:nvSpPr>
        <p:spPr>
          <a:xfrm>
            <a:off x="755576" y="1196752"/>
            <a:ext cx="7776864" cy="4752528"/>
          </a:xfrm>
        </p:spPr>
        <p:txBody>
          <a:bodyPr>
            <a:normAutofit fontScale="85000" lnSpcReduction="10000"/>
          </a:bodyPr>
          <a:lstStyle/>
          <a:p>
            <a:r>
              <a:rPr lang="en-MY" sz="26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600" dirty="0"/>
          </a:p>
          <a:p>
            <a:r>
              <a:rPr lang="en-MY" sz="26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 xmlns:p14="http://schemas.microsoft.com/office/powerpoint/2010/main" val="82050715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286366-1312-4F5F-8F36-727571FDC6BA}"/>
              </a:ext>
            </a:extLst>
          </p:cNvPr>
          <p:cNvSpPr>
            <a:spLocks noGrp="1"/>
          </p:cNvSpPr>
          <p:nvPr>
            <p:ph type="title"/>
          </p:nvPr>
        </p:nvSpPr>
        <p:spPr>
          <a:xfrm>
            <a:off x="971600" y="260648"/>
            <a:ext cx="7200900" cy="665511"/>
          </a:xfrm>
        </p:spPr>
        <p:txBody>
          <a:bodyPr/>
          <a:lstStyle/>
          <a:p>
            <a:r>
              <a:rPr lang="en-MY" dirty="0"/>
              <a:t>Acceptability</a:t>
            </a:r>
          </a:p>
        </p:txBody>
      </p:sp>
      <p:sp>
        <p:nvSpPr>
          <p:cNvPr id="3" name="Content Placeholder 2">
            <a:extLst>
              <a:ext uri="{FF2B5EF4-FFF2-40B4-BE49-F238E27FC236}">
                <a16:creationId xmlns="" xmlns:a16="http://schemas.microsoft.com/office/drawing/2014/main" id="{54673F47-B6AC-4E4C-B0BE-33EFBDD506FE}"/>
              </a:ext>
            </a:extLst>
          </p:cNvPr>
          <p:cNvSpPr>
            <a:spLocks noGrp="1"/>
          </p:cNvSpPr>
          <p:nvPr>
            <p:ph idx="1"/>
          </p:nvPr>
        </p:nvSpPr>
        <p:spPr>
          <a:xfrm>
            <a:off x="899592" y="1124745"/>
            <a:ext cx="7272858" cy="4666456"/>
          </a:xfrm>
        </p:spPr>
        <p:txBody>
          <a:bodyPr>
            <a:normAutofit/>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 xmlns:p14="http://schemas.microsoft.com/office/powerpoint/2010/main" val="327945120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6ADFAD-44FB-4E20-BF44-65DC247132B0}"/>
              </a:ext>
            </a:extLst>
          </p:cNvPr>
          <p:cNvSpPr>
            <a:spLocks noGrp="1"/>
          </p:cNvSpPr>
          <p:nvPr>
            <p:ph type="title"/>
          </p:nvPr>
        </p:nvSpPr>
        <p:spPr>
          <a:xfrm>
            <a:off x="971600" y="260648"/>
            <a:ext cx="7200900" cy="665511"/>
          </a:xfrm>
        </p:spPr>
        <p:txBody>
          <a:bodyPr/>
          <a:lstStyle/>
          <a:p>
            <a:r>
              <a:rPr lang="en-MY" dirty="0"/>
              <a:t>Performance Appraisal methods</a:t>
            </a:r>
          </a:p>
        </p:txBody>
      </p:sp>
      <p:sp>
        <p:nvSpPr>
          <p:cNvPr id="3" name="Content Placeholder 2">
            <a:extLst>
              <a:ext uri="{FF2B5EF4-FFF2-40B4-BE49-F238E27FC236}">
                <a16:creationId xmlns="" xmlns:a16="http://schemas.microsoft.com/office/drawing/2014/main" id="{73FE10D5-AAF5-46F6-AC86-14A15C7A4029}"/>
              </a:ext>
            </a:extLst>
          </p:cNvPr>
          <p:cNvSpPr>
            <a:spLocks noGrp="1"/>
          </p:cNvSpPr>
          <p:nvPr>
            <p:ph idx="1"/>
          </p:nvPr>
        </p:nvSpPr>
        <p:spPr>
          <a:xfrm>
            <a:off x="971600" y="1052736"/>
            <a:ext cx="7272808" cy="4824536"/>
          </a:xfrm>
        </p:spPr>
        <p:txBody>
          <a:bodyPr>
            <a:noAutofit/>
          </a:bodyPr>
          <a:lstStyle/>
          <a:p>
            <a:r>
              <a:rPr lang="en-MY" sz="1800" dirty="0"/>
              <a:t>MBO/KPI’s</a:t>
            </a:r>
          </a:p>
          <a:p>
            <a:r>
              <a:rPr lang="en-MY" sz="1800" dirty="0"/>
              <a:t>Check-list</a:t>
            </a:r>
          </a:p>
          <a:p>
            <a:r>
              <a:rPr lang="en-MY" sz="1800" dirty="0"/>
              <a:t>Ranking</a:t>
            </a:r>
          </a:p>
          <a:p>
            <a:r>
              <a:rPr lang="en-MY" sz="1800" dirty="0"/>
              <a:t>Behaviour Observation Scales</a:t>
            </a:r>
          </a:p>
          <a:p>
            <a:r>
              <a:rPr lang="en-MY" sz="1800" dirty="0"/>
              <a:t>Behaviourally Anchored Rating Scales</a:t>
            </a:r>
          </a:p>
          <a:p>
            <a:r>
              <a:rPr lang="en-MY" sz="1800" dirty="0"/>
              <a:t>Critical Incident Methods</a:t>
            </a:r>
          </a:p>
          <a:p>
            <a:r>
              <a:rPr lang="en-MY" sz="1800" dirty="0"/>
              <a:t>Graphic Rating scale </a:t>
            </a:r>
          </a:p>
          <a:p>
            <a:r>
              <a:rPr lang="en-MY" sz="1800" dirty="0"/>
              <a:t>Grading</a:t>
            </a:r>
          </a:p>
          <a:p>
            <a:r>
              <a:rPr lang="en-MY" sz="1800" dirty="0"/>
              <a:t>Essay</a:t>
            </a:r>
          </a:p>
          <a:p>
            <a:r>
              <a:rPr lang="en-MY" sz="1800" dirty="0"/>
              <a:t>Multi Source Feedback (360 degree)</a:t>
            </a:r>
          </a:p>
        </p:txBody>
      </p:sp>
    </p:spTree>
    <p:extLst>
      <p:ext uri="{BB962C8B-B14F-4D97-AF65-F5344CB8AC3E}">
        <p14:creationId xmlns="" xmlns:p14="http://schemas.microsoft.com/office/powerpoint/2010/main" val="51089064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A8DDD0-1AD3-46F7-A88E-5E02EB40BD9C}"/>
              </a:ext>
            </a:extLst>
          </p:cNvPr>
          <p:cNvSpPr>
            <a:spLocks noGrp="1"/>
          </p:cNvSpPr>
          <p:nvPr>
            <p:ph type="title"/>
          </p:nvPr>
        </p:nvSpPr>
        <p:spPr>
          <a:xfrm>
            <a:off x="971600" y="260648"/>
            <a:ext cx="7200900" cy="809527"/>
          </a:xfrm>
        </p:spPr>
        <p:txBody>
          <a:bodyPr/>
          <a:lstStyle/>
          <a:p>
            <a:r>
              <a:rPr lang="en-MY" dirty="0"/>
              <a:t>4. Performance Rewarding</a:t>
            </a:r>
          </a:p>
        </p:txBody>
      </p:sp>
      <p:sp>
        <p:nvSpPr>
          <p:cNvPr id="3" name="Content Placeholder 2">
            <a:extLst>
              <a:ext uri="{FF2B5EF4-FFF2-40B4-BE49-F238E27FC236}">
                <a16:creationId xmlns="" xmlns:a16="http://schemas.microsoft.com/office/drawing/2014/main" id="{B9A8398D-DC16-41E3-9F87-641D6B572F84}"/>
              </a:ext>
            </a:extLst>
          </p:cNvPr>
          <p:cNvSpPr>
            <a:spLocks noGrp="1"/>
          </p:cNvSpPr>
          <p:nvPr>
            <p:ph idx="1"/>
          </p:nvPr>
        </p:nvSpPr>
        <p:spPr/>
        <p:txBody>
          <a:bodyPr>
            <a:normAutofit/>
          </a:bodyPr>
          <a:lstStyle/>
          <a:p>
            <a:r>
              <a:rPr lang="en-MY" sz="2400" dirty="0"/>
              <a:t>Rewards are always something you can touch and of a specific amount. In addition to pay, these can include everything in an employee’s benefits package – from pension and income protection to health and wellbeing. </a:t>
            </a:r>
          </a:p>
          <a:p>
            <a:r>
              <a:rPr lang="en-MY" sz="2400" dirty="0"/>
              <a:t>Recognition, on the other hand, is often invisible in nature yet priceless in value: for example, praise from your boss or peers on a job well done.</a:t>
            </a:r>
          </a:p>
        </p:txBody>
      </p:sp>
    </p:spTree>
    <p:extLst>
      <p:ext uri="{BB962C8B-B14F-4D97-AF65-F5344CB8AC3E}">
        <p14:creationId xmlns="" xmlns:p14="http://schemas.microsoft.com/office/powerpoint/2010/main" val="309618666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 xmlns:a16="http://schemas.microsoft.com/office/drawing/2014/main" id="{79E5166F-AB5B-4D21-943B-08077B81C313}"/>
              </a:ext>
            </a:extLst>
          </p:cNvPr>
          <p:cNvSpPr>
            <a:spLocks noGrp="1"/>
          </p:cNvSpPr>
          <p:nvPr>
            <p:ph idx="1"/>
          </p:nvPr>
        </p:nvSpPr>
        <p:spPr/>
        <p:txBody>
          <a:bodyPr>
            <a:normAutofit lnSpcReduction="10000"/>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 xmlns:p14="http://schemas.microsoft.com/office/powerpoint/2010/main" val="383064540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xmlns=""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xmlns="" val="44627788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xmlns=""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xmlns="" val="114231476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14400" y="228600"/>
            <a:ext cx="7200900" cy="655639"/>
          </a:xfrm>
        </p:spPr>
        <p:txBody>
          <a:bodyPr/>
          <a:lstStyle/>
          <a:p>
            <a:r>
              <a:rPr lang="en-MY" dirty="0"/>
              <a:t>Forced Choice Ratings</a:t>
            </a:r>
          </a:p>
        </p:txBody>
      </p:sp>
      <p:pic>
        <p:nvPicPr>
          <p:cNvPr id="5" name="Picture 4">
            <a:extLst>
              <a:ext uri="{FF2B5EF4-FFF2-40B4-BE49-F238E27FC236}">
                <a16:creationId xmlns:a16="http://schemas.microsoft.com/office/drawing/2014/main" xmlns="" id="{5E257E30-614F-4659-B01D-4F1DFA8FD55B}"/>
              </a:ext>
            </a:extLst>
          </p:cNvPr>
          <p:cNvPicPr>
            <a:picLocks noChangeAspect="1"/>
          </p:cNvPicPr>
          <p:nvPr/>
        </p:nvPicPr>
        <p:blipFill>
          <a:blip r:embed="rId2"/>
          <a:stretch>
            <a:fillRect/>
          </a:stretch>
        </p:blipFill>
        <p:spPr>
          <a:xfrm>
            <a:off x="838200" y="1066800"/>
            <a:ext cx="7077075" cy="4619625"/>
          </a:xfrm>
          <a:prstGeom prst="rect">
            <a:avLst/>
          </a:prstGeom>
        </p:spPr>
      </p:pic>
    </p:spTree>
    <p:extLst>
      <p:ext uri="{BB962C8B-B14F-4D97-AF65-F5344CB8AC3E}">
        <p14:creationId xmlns:p14="http://schemas.microsoft.com/office/powerpoint/2010/main" xmlns="" val="112935626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xmlns="" id="{AAFECB1C-5D36-44F5-BF43-57FEAB04AA65}"/>
              </a:ext>
            </a:extLst>
          </p:cNvPr>
          <p:cNvSpPr>
            <a:spLocks noGrp="1"/>
          </p:cNvSpPr>
          <p:nvPr>
            <p:ph idx="1"/>
          </p:nvPr>
        </p:nvSpPr>
        <p:spPr/>
        <p:txBody>
          <a:bodyPr>
            <a:normAutofit/>
          </a:bodyPr>
          <a:lstStyle/>
          <a:p>
            <a:r>
              <a:rPr lang="en-MY" sz="2400" dirty="0"/>
              <a:t>Ranking methods compare one employee to another, resulting in an ordering of employees in relation to one another. </a:t>
            </a:r>
          </a:p>
          <a:p>
            <a:r>
              <a:rPr lang="en-MY" sz="2400"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xmlns="" val="298666628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304800"/>
            <a:ext cx="7200900" cy="731839"/>
          </a:xfrm>
        </p:spPr>
        <p:txBody>
          <a:bodyPr/>
          <a:lstStyle/>
          <a:p>
            <a:r>
              <a:rPr lang="en-MY" dirty="0"/>
              <a:t>Ranking</a:t>
            </a:r>
          </a:p>
        </p:txBody>
      </p:sp>
      <p:pic>
        <p:nvPicPr>
          <p:cNvPr id="5" name="Picture 4">
            <a:extLst>
              <a:ext uri="{FF2B5EF4-FFF2-40B4-BE49-F238E27FC236}">
                <a16:creationId xmlns:a16="http://schemas.microsoft.com/office/drawing/2014/main" xmlns="" id="{88AFFD47-3A81-4031-8BA8-ED659FD5A14D}"/>
              </a:ext>
            </a:extLst>
          </p:cNvPr>
          <p:cNvPicPr>
            <a:picLocks noChangeAspect="1"/>
          </p:cNvPicPr>
          <p:nvPr/>
        </p:nvPicPr>
        <p:blipFill>
          <a:blip r:embed="rId2"/>
          <a:stretch>
            <a:fillRect/>
          </a:stretch>
        </p:blipFill>
        <p:spPr>
          <a:xfrm>
            <a:off x="762000" y="1295400"/>
            <a:ext cx="7372350" cy="4533900"/>
          </a:xfrm>
          <a:prstGeom prst="rect">
            <a:avLst/>
          </a:prstGeom>
        </p:spPr>
      </p:pic>
    </p:spTree>
    <p:extLst>
      <p:ext uri="{BB962C8B-B14F-4D97-AF65-F5344CB8AC3E}">
        <p14:creationId xmlns:p14="http://schemas.microsoft.com/office/powerpoint/2010/main" xmlns="" val="59562096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xmlns=""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xmlns="" val="393448557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1066800" y="381000"/>
            <a:ext cx="7200900" cy="808039"/>
          </a:xfrm>
        </p:spPr>
        <p:txBody>
          <a:bodyPr/>
          <a:lstStyle/>
          <a:p>
            <a:r>
              <a:rPr lang="en-MY" dirty="0"/>
              <a:t>Forced Distribution</a:t>
            </a:r>
          </a:p>
        </p:txBody>
      </p:sp>
      <p:pic>
        <p:nvPicPr>
          <p:cNvPr id="5" name="Picture 4">
            <a:extLst>
              <a:ext uri="{FF2B5EF4-FFF2-40B4-BE49-F238E27FC236}">
                <a16:creationId xmlns:a16="http://schemas.microsoft.com/office/drawing/2014/main" xmlns="" id="{9A9C7392-7D96-4325-93BC-4EDD6BA1CE1D}"/>
              </a:ext>
            </a:extLst>
          </p:cNvPr>
          <p:cNvPicPr>
            <a:picLocks noChangeAspect="1"/>
          </p:cNvPicPr>
          <p:nvPr/>
        </p:nvPicPr>
        <p:blipFill>
          <a:blip r:embed="rId2"/>
          <a:stretch>
            <a:fillRect/>
          </a:stretch>
        </p:blipFill>
        <p:spPr>
          <a:xfrm>
            <a:off x="1524000" y="1295400"/>
            <a:ext cx="4752975" cy="4314825"/>
          </a:xfrm>
          <a:prstGeom prst="rect">
            <a:avLst/>
          </a:prstGeom>
        </p:spPr>
      </p:pic>
    </p:spTree>
    <p:extLst>
      <p:ext uri="{BB962C8B-B14F-4D97-AF65-F5344CB8AC3E}">
        <p14:creationId xmlns:p14="http://schemas.microsoft.com/office/powerpoint/2010/main" xmlns="" val="4132896373"/>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xmlns=""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xmlns="" val="210689805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381000"/>
            <a:ext cx="7200900" cy="808039"/>
          </a:xfrm>
        </p:spPr>
        <p:txBody>
          <a:bodyPr/>
          <a:lstStyle/>
          <a:p>
            <a:r>
              <a:rPr lang="en-MY" dirty="0"/>
              <a:t>Graphic Rating</a:t>
            </a:r>
          </a:p>
        </p:txBody>
      </p:sp>
      <p:pic>
        <p:nvPicPr>
          <p:cNvPr id="5" name="Picture 4">
            <a:extLst>
              <a:ext uri="{FF2B5EF4-FFF2-40B4-BE49-F238E27FC236}">
                <a16:creationId xmlns:a16="http://schemas.microsoft.com/office/drawing/2014/main" xmlns="" id="{0178F342-9561-40E8-AC58-F5812B88911A}"/>
              </a:ext>
            </a:extLst>
          </p:cNvPr>
          <p:cNvPicPr>
            <a:picLocks noChangeAspect="1"/>
          </p:cNvPicPr>
          <p:nvPr/>
        </p:nvPicPr>
        <p:blipFill>
          <a:blip r:embed="rId2"/>
          <a:stretch>
            <a:fillRect/>
          </a:stretch>
        </p:blipFill>
        <p:spPr>
          <a:xfrm>
            <a:off x="1143000" y="1295400"/>
            <a:ext cx="7067550" cy="4667250"/>
          </a:xfrm>
          <a:prstGeom prst="rect">
            <a:avLst/>
          </a:prstGeom>
        </p:spPr>
      </p:pic>
    </p:spTree>
    <p:extLst>
      <p:ext uri="{BB962C8B-B14F-4D97-AF65-F5344CB8AC3E}">
        <p14:creationId xmlns:p14="http://schemas.microsoft.com/office/powerpoint/2010/main" xmlns="" val="110050242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9EB80D-8A2E-48B8-8D54-5192E7BC4E65}"/>
              </a:ext>
            </a:extLst>
          </p:cNvPr>
          <p:cNvSpPr>
            <a:spLocks noGrp="1"/>
          </p:cNvSpPr>
          <p:nvPr>
            <p:ph type="title"/>
          </p:nvPr>
        </p:nvSpPr>
        <p:spPr>
          <a:xfrm>
            <a:off x="914400" y="228600"/>
            <a:ext cx="7200900" cy="1142385"/>
          </a:xfrm>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xmlns="" id="{1C37C407-53B6-46E7-9163-62117F1D31B6}"/>
              </a:ext>
            </a:extLst>
          </p:cNvPr>
          <p:cNvSpPr>
            <a:spLocks noGrp="1"/>
          </p:cNvSpPr>
          <p:nvPr>
            <p:ph idx="1"/>
          </p:nvPr>
        </p:nvSpPr>
        <p:spPr>
          <a:xfrm>
            <a:off x="685800" y="1556792"/>
            <a:ext cx="7848600" cy="4530725"/>
          </a:xfrm>
        </p:spPr>
        <p:txBody>
          <a:bodyPr>
            <a:normAutofit/>
          </a:bodyPr>
          <a:lstStyle/>
          <a:p>
            <a:r>
              <a:rPr lang="en-MY" sz="2400" dirty="0"/>
              <a:t>It is also known as the </a:t>
            </a:r>
            <a:r>
              <a:rPr lang="en-MY" sz="2400" dirty="0" err="1"/>
              <a:t>behavioral</a:t>
            </a:r>
            <a:r>
              <a:rPr lang="en-MY" sz="2400" dirty="0"/>
              <a:t> expectations scale, this method represents the latest innovation in performance appraisal. </a:t>
            </a:r>
          </a:p>
          <a:p>
            <a:r>
              <a:rPr lang="en-MY" sz="2400" dirty="0"/>
              <a:t>It is a combination of the rating scale and critical incident techniques of employee performance evaluation.</a:t>
            </a:r>
          </a:p>
          <a:p>
            <a:r>
              <a:rPr lang="en-MY" sz="2400"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xmlns="" val="317132646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228600"/>
            <a:ext cx="7200900" cy="1142385"/>
          </a:xfrm>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xmlns="" id="{9FD5CE5D-775D-4A77-9037-1FCC2FD8E2CD}"/>
              </a:ext>
            </a:extLst>
          </p:cNvPr>
          <p:cNvPicPr>
            <a:picLocks noChangeAspect="1"/>
          </p:cNvPicPr>
          <p:nvPr/>
        </p:nvPicPr>
        <p:blipFill>
          <a:blip r:embed="rId2"/>
          <a:stretch>
            <a:fillRect/>
          </a:stretch>
        </p:blipFill>
        <p:spPr>
          <a:xfrm>
            <a:off x="1066800" y="1447800"/>
            <a:ext cx="7115175" cy="4619625"/>
          </a:xfrm>
          <a:prstGeom prst="rect">
            <a:avLst/>
          </a:prstGeom>
        </p:spPr>
      </p:pic>
    </p:spTree>
    <p:extLst>
      <p:ext uri="{BB962C8B-B14F-4D97-AF65-F5344CB8AC3E}">
        <p14:creationId xmlns:p14="http://schemas.microsoft.com/office/powerpoint/2010/main" xmlns="" val="355632668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xmlns="" id="{3A67C9C4-74E2-4527-8E04-D16D70E50E07}"/>
              </a:ext>
            </a:extLst>
          </p:cNvPr>
          <p:cNvSpPr>
            <a:spLocks noGrp="1"/>
          </p:cNvSpPr>
          <p:nvPr>
            <p:ph idx="1"/>
          </p:nvPr>
        </p:nvSpPr>
        <p:spPr/>
        <p:txBody>
          <a:bodyPr>
            <a:normAutofit/>
          </a:bodyPr>
          <a:lstStyle/>
          <a:p>
            <a:pPr marL="0" indent="0">
              <a:buNone/>
            </a:pPr>
            <a:r>
              <a:rPr lang="en-MY" sz="2400" dirty="0"/>
              <a:t>The </a:t>
            </a:r>
            <a:r>
              <a:rPr lang="en-MY" sz="2400" dirty="0" smtClean="0"/>
              <a:t>Behavioural </a:t>
            </a:r>
            <a:r>
              <a:rPr lang="en-MY" sz="2400" dirty="0"/>
              <a:t>Observation Scales (BOS) technique involves a process of identifying the key tasks for a particular job, but the difference is that employees are evaluated according to how frequently they exhibit the required </a:t>
            </a:r>
            <a:r>
              <a:rPr lang="en-MY" sz="2400" dirty="0" smtClean="0"/>
              <a:t>behaviour </a:t>
            </a:r>
            <a:r>
              <a:rPr lang="en-MY" sz="2400" dirty="0"/>
              <a:t>for effective performance. The scores for each of these observed </a:t>
            </a:r>
            <a:r>
              <a:rPr lang="en-MY" sz="2400" dirty="0" smtClean="0"/>
              <a:t>behaviours </a:t>
            </a:r>
            <a:r>
              <a:rPr lang="en-MY" sz="2400" dirty="0"/>
              <a:t>can then be </a:t>
            </a:r>
            <a:r>
              <a:rPr lang="en-MY" sz="2400" dirty="0" smtClean="0"/>
              <a:t>totalled </a:t>
            </a:r>
            <a:r>
              <a:rPr lang="en-MY" sz="2400" dirty="0"/>
              <a:t>to produce an overall performance score</a:t>
            </a:r>
          </a:p>
        </p:txBody>
      </p:sp>
    </p:spTree>
    <p:extLst>
      <p:ext uri="{BB962C8B-B14F-4D97-AF65-F5344CB8AC3E}">
        <p14:creationId xmlns:p14="http://schemas.microsoft.com/office/powerpoint/2010/main" xmlns="" val="338988454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7871B9-E43D-43D5-9188-1ADAC3D62574}"/>
              </a:ext>
            </a:extLst>
          </p:cNvPr>
          <p:cNvSpPr>
            <a:spLocks noGrp="1"/>
          </p:cNvSpPr>
          <p:nvPr>
            <p:ph type="title"/>
          </p:nvPr>
        </p:nvSpPr>
        <p:spPr>
          <a:xfrm>
            <a:off x="990600" y="228600"/>
            <a:ext cx="7200900" cy="1142385"/>
          </a:xfrm>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xmlns="" id="{C2C2EAE3-0313-49CA-B7DF-648A9915292B}"/>
              </a:ext>
            </a:extLst>
          </p:cNvPr>
          <p:cNvPicPr>
            <a:picLocks noChangeAspect="1"/>
          </p:cNvPicPr>
          <p:nvPr/>
        </p:nvPicPr>
        <p:blipFill>
          <a:blip r:embed="rId2"/>
          <a:stretch>
            <a:fillRect/>
          </a:stretch>
        </p:blipFill>
        <p:spPr>
          <a:xfrm>
            <a:off x="1066800" y="1447800"/>
            <a:ext cx="7058025" cy="4438650"/>
          </a:xfrm>
          <a:prstGeom prst="rect">
            <a:avLst/>
          </a:prstGeom>
        </p:spPr>
      </p:pic>
    </p:spTree>
    <p:extLst>
      <p:ext uri="{BB962C8B-B14F-4D97-AF65-F5344CB8AC3E}">
        <p14:creationId xmlns:p14="http://schemas.microsoft.com/office/powerpoint/2010/main" xmlns="" val="362989006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62F6D-CECC-47C9-9C32-36B76A259D83}"/>
              </a:ext>
            </a:extLst>
          </p:cNvPr>
          <p:cNvSpPr>
            <a:spLocks noGrp="1"/>
          </p:cNvSpPr>
          <p:nvPr>
            <p:ph type="title"/>
          </p:nvPr>
        </p:nvSpPr>
        <p:spPr>
          <a:xfrm>
            <a:off x="990600" y="381000"/>
            <a:ext cx="7200900" cy="655639"/>
          </a:xfrm>
        </p:spPr>
        <p:txBody>
          <a:bodyPr/>
          <a:lstStyle/>
          <a:p>
            <a:r>
              <a:rPr lang="en-MY" dirty="0"/>
              <a:t>360 Degree Feedback</a:t>
            </a:r>
          </a:p>
        </p:txBody>
      </p:sp>
      <p:sp>
        <p:nvSpPr>
          <p:cNvPr id="3" name="Content Placeholder 2">
            <a:extLst>
              <a:ext uri="{FF2B5EF4-FFF2-40B4-BE49-F238E27FC236}">
                <a16:creationId xmlns:a16="http://schemas.microsoft.com/office/drawing/2014/main" xmlns="" id="{CEF63C79-8B83-4F80-907E-4DDE4F97A28F}"/>
              </a:ext>
            </a:extLst>
          </p:cNvPr>
          <p:cNvSpPr>
            <a:spLocks noGrp="1"/>
          </p:cNvSpPr>
          <p:nvPr>
            <p:ph idx="1"/>
          </p:nvPr>
        </p:nvSpPr>
        <p:spPr>
          <a:xfrm>
            <a:off x="685800" y="1556792"/>
            <a:ext cx="8134672" cy="4530725"/>
          </a:xfrm>
        </p:spPr>
        <p:txBody>
          <a:bodyPr>
            <a:normAutofit lnSpcReduction="10000"/>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xmlns="" val="3321083341"/>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4F6380-FD19-4EAC-AA67-A86B9C3BED2C}"/>
              </a:ext>
            </a:extLst>
          </p:cNvPr>
          <p:cNvSpPr>
            <a:spLocks noGrp="1"/>
          </p:cNvSpPr>
          <p:nvPr>
            <p:ph type="title"/>
          </p:nvPr>
        </p:nvSpPr>
        <p:spPr>
          <a:xfrm>
            <a:off x="914400" y="381000"/>
            <a:ext cx="7200900" cy="731839"/>
          </a:xfrm>
        </p:spPr>
        <p:txBody>
          <a:bodyPr/>
          <a:lstStyle/>
          <a:p>
            <a:r>
              <a:rPr lang="en-MY" dirty="0"/>
              <a:t>360 Degree Feedback</a:t>
            </a:r>
          </a:p>
        </p:txBody>
      </p:sp>
      <p:pic>
        <p:nvPicPr>
          <p:cNvPr id="5" name="Picture 4">
            <a:extLst>
              <a:ext uri="{FF2B5EF4-FFF2-40B4-BE49-F238E27FC236}">
                <a16:creationId xmlns:a16="http://schemas.microsoft.com/office/drawing/2014/main" xmlns="" id="{5CCED59B-3B59-417F-A96C-C2F16D2B12AB}"/>
              </a:ext>
            </a:extLst>
          </p:cNvPr>
          <p:cNvPicPr>
            <a:picLocks noChangeAspect="1"/>
          </p:cNvPicPr>
          <p:nvPr/>
        </p:nvPicPr>
        <p:blipFill>
          <a:blip r:embed="rId2"/>
          <a:stretch>
            <a:fillRect/>
          </a:stretch>
        </p:blipFill>
        <p:spPr>
          <a:xfrm>
            <a:off x="990600" y="1371600"/>
            <a:ext cx="7429500" cy="4629150"/>
          </a:xfrm>
          <a:prstGeom prst="rect">
            <a:avLst/>
          </a:prstGeom>
        </p:spPr>
      </p:pic>
    </p:spTree>
    <p:extLst>
      <p:ext uri="{BB962C8B-B14F-4D97-AF65-F5344CB8AC3E}">
        <p14:creationId xmlns:p14="http://schemas.microsoft.com/office/powerpoint/2010/main" xmlns="" val="226296437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517CD1-B658-4FD0-AFE8-6466F2840640}"/>
              </a:ext>
            </a:extLst>
          </p:cNvPr>
          <p:cNvSpPr>
            <a:spLocks noGrp="1"/>
          </p:cNvSpPr>
          <p:nvPr>
            <p:ph type="title"/>
          </p:nvPr>
        </p:nvSpPr>
        <p:spPr>
          <a:xfrm>
            <a:off x="914400" y="457200"/>
            <a:ext cx="7200900" cy="808039"/>
          </a:xfrm>
        </p:spPr>
        <p:txBody>
          <a:bodyPr/>
          <a:lstStyle/>
          <a:p>
            <a:r>
              <a:rPr lang="en-MY" dirty="0"/>
              <a:t>Measurement Error</a:t>
            </a:r>
          </a:p>
        </p:txBody>
      </p:sp>
      <p:pic>
        <p:nvPicPr>
          <p:cNvPr id="5" name="Picture 4">
            <a:extLst>
              <a:ext uri="{FF2B5EF4-FFF2-40B4-BE49-F238E27FC236}">
                <a16:creationId xmlns:a16="http://schemas.microsoft.com/office/drawing/2014/main" xmlns="" id="{4C9AF1AC-8A33-4395-B718-8D0AA9E70C73}"/>
              </a:ext>
            </a:extLst>
          </p:cNvPr>
          <p:cNvPicPr>
            <a:picLocks noChangeAspect="1"/>
          </p:cNvPicPr>
          <p:nvPr/>
        </p:nvPicPr>
        <p:blipFill>
          <a:blip r:embed="rId2"/>
          <a:stretch>
            <a:fillRect/>
          </a:stretch>
        </p:blipFill>
        <p:spPr>
          <a:xfrm>
            <a:off x="1219200" y="1371600"/>
            <a:ext cx="6696075" cy="4619625"/>
          </a:xfrm>
          <a:prstGeom prst="rect">
            <a:avLst/>
          </a:prstGeom>
        </p:spPr>
      </p:pic>
    </p:spTree>
    <p:extLst>
      <p:ext uri="{BB962C8B-B14F-4D97-AF65-F5344CB8AC3E}">
        <p14:creationId xmlns:p14="http://schemas.microsoft.com/office/powerpoint/2010/main" xmlns="" val="38715891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F7F4D9-293C-4484-91CF-D0A9AD7233BC}"/>
              </a:ext>
            </a:extLst>
          </p:cNvPr>
          <p:cNvSpPr>
            <a:spLocks noGrp="1"/>
          </p:cNvSpPr>
          <p:nvPr>
            <p:ph type="title"/>
          </p:nvPr>
        </p:nvSpPr>
        <p:spPr>
          <a:xfrm>
            <a:off x="990600" y="381000"/>
            <a:ext cx="7200900" cy="808039"/>
          </a:xfrm>
        </p:spPr>
        <p:txBody>
          <a:bodyPr/>
          <a:lstStyle/>
          <a:p>
            <a:r>
              <a:rPr lang="en-MY" dirty="0"/>
              <a:t>Contamination Error</a:t>
            </a:r>
          </a:p>
        </p:txBody>
      </p:sp>
      <p:sp>
        <p:nvSpPr>
          <p:cNvPr id="3" name="Content Placeholder 2">
            <a:extLst>
              <a:ext uri="{FF2B5EF4-FFF2-40B4-BE49-F238E27FC236}">
                <a16:creationId xmlns:a16="http://schemas.microsoft.com/office/drawing/2014/main" xmlns="" id="{FC8138F5-DDCE-412D-83D4-EC446B6143FB}"/>
              </a:ext>
            </a:extLst>
          </p:cNvPr>
          <p:cNvSpPr>
            <a:spLocks noGrp="1"/>
          </p:cNvSpPr>
          <p:nvPr>
            <p:ph idx="1"/>
          </p:nvPr>
        </p:nvSpPr>
        <p:spPr/>
        <p:txBody>
          <a:bodyPr>
            <a:noAutofit/>
          </a:bodyPr>
          <a:lstStyle/>
          <a:p>
            <a:r>
              <a:rPr lang="en-MY" sz="2400" dirty="0"/>
              <a:t>The omission of pertinent performance criteria is referred to as criterion deficiency.</a:t>
            </a:r>
          </a:p>
          <a:p>
            <a:endParaRPr lang="en-MY" sz="2400" dirty="0"/>
          </a:p>
          <a:p>
            <a:r>
              <a:rPr lang="en-MY" sz="2400"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xmlns="" val="4153620786"/>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xmlns=""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xmlns="" val="236797836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9CFB48BA-7132-4492-A6A5-6511832DA392}"/>
              </a:ext>
            </a:extLst>
          </p:cNvPr>
          <p:cNvSpPr>
            <a:spLocks noGrp="1"/>
          </p:cNvSpPr>
          <p:nvPr>
            <p:ph idx="1"/>
          </p:nvPr>
        </p:nvSpPr>
        <p:spPr/>
        <p:txBody>
          <a:bodyPr>
            <a:normAutofit/>
          </a:bodyPr>
          <a:lstStyle/>
          <a:p>
            <a:r>
              <a:rPr lang="en-MY" sz="2400" b="1" dirty="0"/>
              <a:t>Halo and Horn Effect </a:t>
            </a:r>
            <a:r>
              <a:rPr lang="en-MY" sz="2400" dirty="0"/>
              <a:t>: A halo effect may occur when an employee is extremely competent in one area and is therefore rated high in all categories. Conversely, the horn effect may occur when one weakness results in an overall low rating.</a:t>
            </a:r>
          </a:p>
          <a:p>
            <a:r>
              <a:rPr lang="en-MY" sz="2400" dirty="0"/>
              <a:t>The </a:t>
            </a:r>
            <a:r>
              <a:rPr lang="en-MY" sz="2400" b="1" dirty="0"/>
              <a:t>Recency error </a:t>
            </a:r>
            <a:r>
              <a:rPr lang="en-MY" sz="2400"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xmlns="" val="61711610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xmlns="" val="348183454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8EF7A9-6402-40F0-87CA-B264F7E20023}"/>
              </a:ext>
            </a:extLst>
          </p:cNvPr>
          <p:cNvSpPr>
            <a:spLocks noGrp="1"/>
          </p:cNvSpPr>
          <p:nvPr>
            <p:ph type="title"/>
          </p:nvPr>
        </p:nvSpPr>
        <p:spPr>
          <a:xfrm>
            <a:off x="914400" y="228600"/>
            <a:ext cx="7200900" cy="731839"/>
          </a:xfrm>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745109C2-4242-425F-BFED-84415093598D}"/>
              </a:ext>
            </a:extLst>
          </p:cNvPr>
          <p:cNvSpPr>
            <a:spLocks noGrp="1"/>
          </p:cNvSpPr>
          <p:nvPr>
            <p:ph idx="1"/>
          </p:nvPr>
        </p:nvSpPr>
        <p:spPr>
          <a:xfrm>
            <a:off x="914400" y="1371600"/>
            <a:ext cx="7467600" cy="4343400"/>
          </a:xfrm>
        </p:spPr>
        <p:txBody>
          <a:bodyPr>
            <a:noAutofit/>
          </a:bodyPr>
          <a:lstStyle/>
          <a:p>
            <a:r>
              <a:rPr lang="en-MY" sz="2400" b="1" dirty="0"/>
              <a:t>Central tendency errors </a:t>
            </a:r>
            <a:r>
              <a:rPr lang="en-MY" sz="2400" dirty="0"/>
              <a:t>occur when an appraiser rates all employees within a narrow range, regardless of differences in actual performance, especially when using graphic scale.</a:t>
            </a:r>
          </a:p>
          <a:p>
            <a:endParaRPr lang="en-MY" sz="2400" dirty="0"/>
          </a:p>
          <a:p>
            <a:r>
              <a:rPr lang="en-MY" sz="2400" dirty="0"/>
              <a:t>The </a:t>
            </a:r>
            <a:r>
              <a:rPr lang="en-MY" sz="2400" b="1" dirty="0"/>
              <a:t>contrast error </a:t>
            </a:r>
            <a:r>
              <a:rPr lang="en-MY" sz="2400"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xmlns="" val="309425426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xmlns="" val="182590476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14290"/>
            <a:ext cx="7200900" cy="574693"/>
          </a:xfrm>
        </p:spPr>
        <p:txBody>
          <a:bodyPr/>
          <a:lstStyle/>
          <a:p>
            <a:r>
              <a:rPr lang="en-US" dirty="0" smtClean="0"/>
              <a:t>Question # 3</a:t>
            </a:r>
            <a:endParaRPr lang="en-US" dirty="0"/>
          </a:p>
        </p:txBody>
      </p:sp>
      <p:sp>
        <p:nvSpPr>
          <p:cNvPr id="3" name="Content Placeholder 2"/>
          <p:cNvSpPr>
            <a:spLocks noGrp="1"/>
          </p:cNvSpPr>
          <p:nvPr>
            <p:ph idx="1"/>
          </p:nvPr>
        </p:nvSpPr>
        <p:spPr>
          <a:xfrm>
            <a:off x="428596" y="1000108"/>
            <a:ext cx="8001056" cy="4929222"/>
          </a:xfrm>
        </p:spPr>
        <p:txBody>
          <a:bodyPr>
            <a:normAutofit/>
          </a:bodyPr>
          <a:lstStyle/>
          <a:p>
            <a:pPr>
              <a:buNone/>
            </a:pPr>
            <a:r>
              <a:rPr lang="en-US" sz="2800" dirty="0" smtClean="0"/>
              <a:t>When an Assignment Manager compares the performance of each expatriate with the performance of every other expatriate, she is using which appraisal method?</a:t>
            </a:r>
          </a:p>
          <a:p>
            <a:pPr>
              <a:buNone/>
            </a:pPr>
            <a:endParaRPr lang="en-US" sz="2800" dirty="0" smtClean="0"/>
          </a:p>
          <a:p>
            <a:pPr marL="457200" indent="-457200">
              <a:buFont typeface="+mj-lt"/>
              <a:buAutoNum type="alphaUcPeriod"/>
            </a:pPr>
            <a:r>
              <a:rPr lang="en-US" sz="2800" dirty="0" smtClean="0"/>
              <a:t>Ranking </a:t>
            </a:r>
          </a:p>
          <a:p>
            <a:pPr marL="457200" indent="-457200">
              <a:buFont typeface="+mj-lt"/>
              <a:buAutoNum type="alphaUcPeriod"/>
            </a:pPr>
            <a:r>
              <a:rPr lang="en-US" sz="2800" dirty="0" smtClean="0"/>
              <a:t>Paired comparison </a:t>
            </a:r>
          </a:p>
          <a:p>
            <a:pPr marL="457200" indent="-457200">
              <a:buFont typeface="+mj-lt"/>
              <a:buAutoNum type="alphaUcPeriod"/>
            </a:pPr>
            <a:r>
              <a:rPr lang="en-US" sz="2800" dirty="0" smtClean="0"/>
              <a:t>Critical incidents </a:t>
            </a:r>
          </a:p>
          <a:p>
            <a:pPr marL="457200" indent="-457200">
              <a:buFont typeface="+mj-lt"/>
              <a:buAutoNum type="alphaUcPeriod"/>
            </a:pPr>
            <a:r>
              <a:rPr lang="en-US" sz="2800" dirty="0" smtClean="0"/>
              <a:t>Forced choice</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3</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DDFB7C-81CA-4F07-9AA6-47091079F926}"/>
              </a:ext>
            </a:extLst>
          </p:cNvPr>
          <p:cNvSpPr>
            <a:spLocks noGrp="1"/>
          </p:cNvSpPr>
          <p:nvPr>
            <p:ph type="title"/>
          </p:nvPr>
        </p:nvSpPr>
        <p:spPr>
          <a:xfrm>
            <a:off x="971600" y="0"/>
            <a:ext cx="7200900" cy="1142385"/>
          </a:xfrm>
        </p:spPr>
        <p:txBody>
          <a:bodyPr/>
          <a:lstStyle/>
          <a:p>
            <a:r>
              <a:rPr lang="en-MY" dirty="0"/>
              <a:t>5. Performance Development</a:t>
            </a:r>
          </a:p>
        </p:txBody>
      </p:sp>
      <p:sp>
        <p:nvSpPr>
          <p:cNvPr id="3" name="Content Placeholder 2">
            <a:extLst>
              <a:ext uri="{FF2B5EF4-FFF2-40B4-BE49-F238E27FC236}">
                <a16:creationId xmlns="" xmlns:a16="http://schemas.microsoft.com/office/drawing/2014/main" id="{C23ABBCF-6074-49AA-8077-56D400BC2995}"/>
              </a:ext>
            </a:extLst>
          </p:cNvPr>
          <p:cNvSpPr>
            <a:spLocks noGrp="1"/>
          </p:cNvSpPr>
          <p:nvPr>
            <p:ph idx="1"/>
          </p:nvPr>
        </p:nvSpPr>
        <p:spPr>
          <a:xfrm>
            <a:off x="755576" y="1484784"/>
            <a:ext cx="7200900" cy="3809999"/>
          </a:xfrm>
        </p:spPr>
        <p:txBody>
          <a:bodyPr>
            <a:normAutofit fontScale="92500"/>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 xmlns:p14="http://schemas.microsoft.com/office/powerpoint/2010/main" val="358506579"/>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a:xfrm>
            <a:off x="971600" y="18864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 xmlns:a16="http://schemas.microsoft.com/office/drawing/2014/main" id="{ABA1EE6B-853C-426B-91E4-424145D1CF84}"/>
              </a:ext>
            </a:extLst>
          </p:cNvPr>
          <p:cNvSpPr txBox="1"/>
          <p:nvPr/>
        </p:nvSpPr>
        <p:spPr>
          <a:xfrm>
            <a:off x="827584" y="141277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 xmlns:p14="http://schemas.microsoft.com/office/powerpoint/2010/main" val="215222926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14290"/>
            <a:ext cx="7200900" cy="646131"/>
          </a:xfrm>
        </p:spPr>
        <p:txBody>
          <a:bodyPr/>
          <a:lstStyle/>
          <a:p>
            <a:r>
              <a:rPr lang="en-US" dirty="0" smtClean="0"/>
              <a:t>Question # 1</a:t>
            </a:r>
            <a:endParaRPr lang="en-US" dirty="0"/>
          </a:p>
        </p:txBody>
      </p:sp>
      <p:sp>
        <p:nvSpPr>
          <p:cNvPr id="3" name="Content Placeholder 2"/>
          <p:cNvSpPr>
            <a:spLocks noGrp="1"/>
          </p:cNvSpPr>
          <p:nvPr>
            <p:ph idx="1"/>
          </p:nvPr>
        </p:nvSpPr>
        <p:spPr>
          <a:xfrm>
            <a:off x="571472" y="1071546"/>
            <a:ext cx="7929618" cy="4929222"/>
          </a:xfrm>
        </p:spPr>
        <p:txBody>
          <a:bodyPr>
            <a:normAutofit/>
          </a:bodyPr>
          <a:lstStyle/>
          <a:p>
            <a:pPr>
              <a:buNone/>
            </a:pPr>
            <a:r>
              <a:rPr lang="en-US" sz="2400" dirty="0" smtClean="0"/>
              <a:t>Employee performance evaluation systems do NOT normally serve this critical purpose </a:t>
            </a:r>
          </a:p>
          <a:p>
            <a:pPr>
              <a:buNone/>
            </a:pPr>
            <a:endParaRPr lang="en-US" sz="2400" dirty="0" smtClean="0"/>
          </a:p>
          <a:p>
            <a:pPr marL="457200" indent="-457200">
              <a:buFont typeface="+mj-lt"/>
              <a:buAutoNum type="alphaUcPeriod"/>
            </a:pPr>
            <a:r>
              <a:rPr lang="en-US" sz="2400" dirty="0" smtClean="0"/>
              <a:t>Providing workers a safe and healthy working environment</a:t>
            </a:r>
          </a:p>
          <a:p>
            <a:pPr marL="457200" indent="-457200">
              <a:buFont typeface="+mj-lt"/>
              <a:buAutoNum type="alphaUcPeriod"/>
            </a:pPr>
            <a:r>
              <a:rPr lang="en-US" sz="2400" dirty="0" smtClean="0"/>
              <a:t>Identifying training and development needs in order to improve the individual performance on the job </a:t>
            </a:r>
          </a:p>
          <a:p>
            <a:pPr marL="457200" indent="-457200">
              <a:buFont typeface="+mj-lt"/>
              <a:buAutoNum type="alphaUcPeriod"/>
            </a:pPr>
            <a:r>
              <a:rPr lang="en-US" sz="2400" dirty="0" smtClean="0"/>
              <a:t>Providing job related data useful in human resource planning</a:t>
            </a:r>
          </a:p>
          <a:p>
            <a:pPr marL="457200" indent="-457200">
              <a:buFont typeface="+mj-lt"/>
              <a:buAutoNum type="alphaUcPeriod"/>
            </a:pPr>
            <a:r>
              <a:rPr lang="en-US" sz="2400" dirty="0" smtClean="0"/>
              <a:t>Guiding human resource actions such as hiring, firing and promoting </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1</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224833715"/>
              </p:ext>
            </p:extLst>
          </p:nvPr>
        </p:nvGraphicFramePr>
        <p:xfrm>
          <a:off x="899592" y="620688"/>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9326341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 xmlns:a16="http://schemas.microsoft.com/office/drawing/2014/main" id="{FACB3774-8476-4B55-B936-2E14AC48EE41}"/>
              </a:ext>
            </a:extLst>
          </p:cNvPr>
          <p:cNvSpPr>
            <a:spLocks noGrp="1"/>
          </p:cNvSpPr>
          <p:nvPr>
            <p:ph idx="1"/>
          </p:nvPr>
        </p:nvSpPr>
        <p:spPr/>
        <p:txBody>
          <a:bodyPr/>
          <a:lstStyle/>
          <a:p>
            <a:endParaRPr lang="en-MY" sz="2400" dirty="0"/>
          </a:p>
          <a:p>
            <a:r>
              <a:rPr lang="en-MY" sz="2400" dirty="0"/>
              <a:t>The cultural impact of performance Appraisal</a:t>
            </a:r>
          </a:p>
          <a:p>
            <a:endParaRPr lang="en-MY" sz="2400" dirty="0"/>
          </a:p>
          <a:p>
            <a:r>
              <a:rPr lang="en-MY" sz="2400" dirty="0"/>
              <a:t>Standardization or Localization</a:t>
            </a:r>
          </a:p>
          <a:p>
            <a:endParaRPr lang="en-MY" dirty="0"/>
          </a:p>
        </p:txBody>
      </p:sp>
    </p:spTree>
    <p:extLst>
      <p:ext uri="{BB962C8B-B14F-4D97-AF65-F5344CB8AC3E}">
        <p14:creationId xmlns="" xmlns:p14="http://schemas.microsoft.com/office/powerpoint/2010/main" val="59327690"/>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D44A7B-3CEE-4EF7-A454-1F1270089E98}"/>
              </a:ext>
            </a:extLst>
          </p:cNvPr>
          <p:cNvSpPr>
            <a:spLocks noGrp="1"/>
          </p:cNvSpPr>
          <p:nvPr>
            <p:ph type="title"/>
          </p:nvPr>
        </p:nvSpPr>
        <p:spPr/>
        <p:txBody>
          <a:bodyPr>
            <a:normAutofit fontScale="90000"/>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 xmlns:a16="http://schemas.microsoft.com/office/drawing/2014/main" id="{0F9C9D74-F0BF-4BB0-83FE-825C0AA1A300}"/>
              </a:ext>
            </a:extLst>
          </p:cNvPr>
          <p:cNvSpPr>
            <a:spLocks noGrp="1"/>
          </p:cNvSpPr>
          <p:nvPr>
            <p:ph idx="1"/>
          </p:nvPr>
        </p:nvSpPr>
        <p:spPr/>
        <p:txBody>
          <a:bodyPr>
            <a:normAutofit/>
          </a:bodyPr>
          <a:lstStyle/>
          <a:p>
            <a:pPr marL="0" indent="0">
              <a:buNone/>
            </a:pPr>
            <a:r>
              <a:rPr lang="en-MY" sz="2400"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 xmlns:p14="http://schemas.microsoft.com/office/powerpoint/2010/main" val="8888969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8C83DF-0D6F-4E0B-BC25-9AED218D9ABC}"/>
              </a:ext>
            </a:extLst>
          </p:cNvPr>
          <p:cNvSpPr>
            <a:spLocks noGrp="1"/>
          </p:cNvSpPr>
          <p:nvPr>
            <p:ph type="title"/>
          </p:nvPr>
        </p:nvSpPr>
        <p:spPr>
          <a:xfrm>
            <a:off x="971600" y="188640"/>
            <a:ext cx="7200900" cy="1142385"/>
          </a:xfrm>
        </p:spPr>
        <p:txBody>
          <a:bodyPr>
            <a:normAutofit fontScale="90000"/>
          </a:bodyPr>
          <a:lstStyle/>
          <a:p>
            <a:r>
              <a:rPr lang="en-MY" sz="4400" dirty="0"/>
              <a:t>Cultural impact of Performance Appraisal</a:t>
            </a:r>
            <a:endParaRPr lang="en-MY" dirty="0"/>
          </a:p>
        </p:txBody>
      </p:sp>
      <p:sp>
        <p:nvSpPr>
          <p:cNvPr id="3" name="Content Placeholder 2">
            <a:extLst>
              <a:ext uri="{FF2B5EF4-FFF2-40B4-BE49-F238E27FC236}">
                <a16:creationId xmlns="" xmlns:a16="http://schemas.microsoft.com/office/drawing/2014/main" id="{C31C71F1-E420-422F-966E-2A764E516609}"/>
              </a:ext>
            </a:extLst>
          </p:cNvPr>
          <p:cNvSpPr>
            <a:spLocks noGrp="1"/>
          </p:cNvSpPr>
          <p:nvPr>
            <p:ph idx="1"/>
          </p:nvPr>
        </p:nvSpPr>
        <p:spPr>
          <a:xfrm>
            <a:off x="703929" y="1556792"/>
            <a:ext cx="7828511"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 xmlns:p14="http://schemas.microsoft.com/office/powerpoint/2010/main" val="379129579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A75130-916C-418B-8BA7-6B29DFAA6E4D}"/>
              </a:ext>
            </a:extLst>
          </p:cNvPr>
          <p:cNvSpPr>
            <a:spLocks noGrp="1"/>
          </p:cNvSpPr>
          <p:nvPr>
            <p:ph type="title"/>
          </p:nvPr>
        </p:nvSpPr>
        <p:spPr>
          <a:xfrm>
            <a:off x="971600" y="188640"/>
            <a:ext cx="7200900" cy="1142385"/>
          </a:xfrm>
        </p:spPr>
        <p:txBody>
          <a:bodyPr>
            <a:normAutofit fontScale="90000"/>
          </a:bodyPr>
          <a:lstStyle/>
          <a:p>
            <a:r>
              <a:rPr lang="en-MY" sz="4000" dirty="0"/>
              <a:t>Cultural impact of Performance Appraisal</a:t>
            </a:r>
            <a:endParaRPr lang="en-MY" dirty="0"/>
          </a:p>
        </p:txBody>
      </p:sp>
      <p:sp>
        <p:nvSpPr>
          <p:cNvPr id="3" name="Content Placeholder 2">
            <a:extLst>
              <a:ext uri="{FF2B5EF4-FFF2-40B4-BE49-F238E27FC236}">
                <a16:creationId xmlns="" xmlns:a16="http://schemas.microsoft.com/office/drawing/2014/main" id="{E83ECEE6-D69C-49B8-8EFB-825F691D9B0D}"/>
              </a:ext>
            </a:extLst>
          </p:cNvPr>
          <p:cNvSpPr>
            <a:spLocks noGrp="1"/>
          </p:cNvSpPr>
          <p:nvPr>
            <p:ph idx="1"/>
          </p:nvPr>
        </p:nvSpPr>
        <p:spPr>
          <a:xfrm>
            <a:off x="755576" y="1484784"/>
            <a:ext cx="7776864" cy="4536504"/>
          </a:xfrm>
        </p:spPr>
        <p:txBody>
          <a:bodyPr>
            <a:normAutofit lnSpcReduction="10000"/>
          </a:bodyPr>
          <a:lstStyle/>
          <a:p>
            <a:r>
              <a:rPr lang="en-MY" sz="24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400" dirty="0" err="1"/>
              <a:t>MNcs</a:t>
            </a:r>
            <a:r>
              <a:rPr lang="en-MY" sz="2400" dirty="0"/>
              <a:t> was largely to decide how much to pay rather than for the organizational development by being more concerned with short-term business achievement. The </a:t>
            </a:r>
            <a:r>
              <a:rPr lang="en-MY" sz="2400" dirty="0" err="1"/>
              <a:t>reseach</a:t>
            </a:r>
            <a:r>
              <a:rPr lang="en-MY" sz="24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 xmlns:p14="http://schemas.microsoft.com/office/powerpoint/2010/main" val="173646019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8CE972-4D4B-4950-A4E3-4D4862407C4F}"/>
              </a:ext>
            </a:extLst>
          </p:cNvPr>
          <p:cNvSpPr>
            <a:spLocks noGrp="1"/>
          </p:cNvSpPr>
          <p:nvPr>
            <p:ph type="title"/>
          </p:nvPr>
        </p:nvSpPr>
        <p:spPr/>
        <p:txBody>
          <a:bodyPr>
            <a:normAutofit fontScale="90000"/>
          </a:bodyPr>
          <a:lstStyle/>
          <a:p>
            <a:r>
              <a:rPr lang="en-MY" sz="4000" dirty="0"/>
              <a:t>Cultural impact of Performance Appraisal</a:t>
            </a:r>
            <a:endParaRPr lang="en-MY" dirty="0"/>
          </a:p>
        </p:txBody>
      </p:sp>
      <p:sp>
        <p:nvSpPr>
          <p:cNvPr id="3" name="Content Placeholder 2">
            <a:extLst>
              <a:ext uri="{FF2B5EF4-FFF2-40B4-BE49-F238E27FC236}">
                <a16:creationId xmlns="" xmlns:a16="http://schemas.microsoft.com/office/drawing/2014/main" id="{20F0B345-C354-459E-99FA-1432B9C5FB1C}"/>
              </a:ext>
            </a:extLst>
          </p:cNvPr>
          <p:cNvSpPr>
            <a:spLocks noGrp="1"/>
          </p:cNvSpPr>
          <p:nvPr>
            <p:ph idx="1"/>
          </p:nvPr>
        </p:nvSpPr>
        <p:spPr/>
        <p:txBody>
          <a:bodyPr/>
          <a:lstStyle/>
          <a:p>
            <a:r>
              <a:rPr lang="en-MY" sz="24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 xmlns:p14="http://schemas.microsoft.com/office/powerpoint/2010/main" val="3399024125"/>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932551-5296-4898-B50A-7E460558815C}"/>
              </a:ext>
            </a:extLst>
          </p:cNvPr>
          <p:cNvSpPr>
            <a:spLocks noGrp="1"/>
          </p:cNvSpPr>
          <p:nvPr>
            <p:ph type="title"/>
          </p:nvPr>
        </p:nvSpPr>
        <p:spPr>
          <a:xfrm>
            <a:off x="899592" y="260648"/>
            <a:ext cx="7200900" cy="809527"/>
          </a:xfrm>
        </p:spPr>
        <p:txBody>
          <a:bodyPr/>
          <a:lstStyle/>
          <a:p>
            <a:r>
              <a:rPr lang="en-MY" dirty="0"/>
              <a:t>Standardization or Localization</a:t>
            </a:r>
          </a:p>
        </p:txBody>
      </p:sp>
      <p:sp>
        <p:nvSpPr>
          <p:cNvPr id="3" name="Content Placeholder 2">
            <a:extLst>
              <a:ext uri="{FF2B5EF4-FFF2-40B4-BE49-F238E27FC236}">
                <a16:creationId xmlns="" xmlns:a16="http://schemas.microsoft.com/office/drawing/2014/main" id="{FE959C08-77A8-4F26-9EB6-EB6F750CCB39}"/>
              </a:ext>
            </a:extLst>
          </p:cNvPr>
          <p:cNvSpPr>
            <a:spLocks noGrp="1"/>
          </p:cNvSpPr>
          <p:nvPr>
            <p:ph idx="1"/>
          </p:nvPr>
        </p:nvSpPr>
        <p:spPr/>
        <p:txBody>
          <a:bodyPr>
            <a:normAutofit lnSpcReduction="10000"/>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 xmlns:p14="http://schemas.microsoft.com/office/powerpoint/2010/main" val="2240044399"/>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166" y="214290"/>
            <a:ext cx="7200900" cy="574693"/>
          </a:xfrm>
        </p:spPr>
        <p:txBody>
          <a:bodyPr/>
          <a:lstStyle/>
          <a:p>
            <a:r>
              <a:rPr lang="en-US" dirty="0" smtClean="0"/>
              <a:t>Question # 2</a:t>
            </a:r>
            <a:endParaRPr lang="en-US" dirty="0"/>
          </a:p>
        </p:txBody>
      </p:sp>
      <p:sp>
        <p:nvSpPr>
          <p:cNvPr id="3" name="Content Placeholder 2"/>
          <p:cNvSpPr>
            <a:spLocks noGrp="1"/>
          </p:cNvSpPr>
          <p:nvPr>
            <p:ph idx="1"/>
          </p:nvPr>
        </p:nvSpPr>
        <p:spPr>
          <a:xfrm>
            <a:off x="500034" y="1142985"/>
            <a:ext cx="7672416" cy="4648216"/>
          </a:xfrm>
        </p:spPr>
        <p:txBody>
          <a:bodyPr>
            <a:normAutofit/>
          </a:bodyPr>
          <a:lstStyle/>
          <a:p>
            <a:pPr>
              <a:buNone/>
            </a:pPr>
            <a:r>
              <a:rPr lang="en-US" sz="2400" dirty="0" smtClean="0"/>
              <a:t>The MOST important purpose or goal of any performance management system including the appraisal system is to </a:t>
            </a:r>
          </a:p>
          <a:p>
            <a:pPr>
              <a:buNone/>
            </a:pPr>
            <a:endParaRPr lang="en-US" sz="2400" dirty="0" smtClean="0"/>
          </a:p>
          <a:p>
            <a:pPr marL="457200" indent="-457200">
              <a:buFont typeface="+mj-lt"/>
              <a:buAutoNum type="alphaUcPeriod"/>
            </a:pPr>
            <a:r>
              <a:rPr lang="en-US" sz="2400" dirty="0" smtClean="0"/>
              <a:t>Ensure equity and fairness in the pay system </a:t>
            </a:r>
          </a:p>
          <a:p>
            <a:pPr marL="457200" indent="-457200">
              <a:buFont typeface="+mj-lt"/>
              <a:buAutoNum type="alphaUcPeriod"/>
            </a:pPr>
            <a:r>
              <a:rPr lang="en-US" sz="2400" dirty="0" smtClean="0"/>
              <a:t>Improve performance in the </a:t>
            </a:r>
            <a:r>
              <a:rPr lang="en-US" sz="2400" dirty="0" err="1" smtClean="0"/>
              <a:t>organisation</a:t>
            </a:r>
            <a:r>
              <a:rPr lang="en-US" sz="2400" dirty="0" smtClean="0"/>
              <a:t> </a:t>
            </a:r>
          </a:p>
          <a:p>
            <a:pPr marL="457200" indent="-457200">
              <a:buFont typeface="+mj-lt"/>
              <a:buAutoNum type="alphaUcPeriod"/>
            </a:pPr>
            <a:r>
              <a:rPr lang="en-US" sz="2400" dirty="0" smtClean="0"/>
              <a:t>Provide an annual forum for communication between subordinate and superior </a:t>
            </a:r>
          </a:p>
          <a:p>
            <a:pPr marL="457200" indent="-457200">
              <a:buFont typeface="+mj-lt"/>
              <a:buAutoNum type="alphaUcPeriod"/>
            </a:pPr>
            <a:r>
              <a:rPr lang="en-US" sz="2400" dirty="0" smtClean="0"/>
              <a:t>To recognize achievement and affix blame for failures </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2</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99042276"/>
              </p:ext>
            </p:extLst>
          </p:nvPr>
        </p:nvGraphicFramePr>
        <p:xfrm>
          <a:off x="755576" y="620688"/>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649913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485ABD-0C99-464E-AAE5-46669987A6D3}"/>
              </a:ext>
            </a:extLst>
          </p:cNvPr>
          <p:cNvSpPr>
            <a:spLocks noGrp="1"/>
          </p:cNvSpPr>
          <p:nvPr>
            <p:ph type="title"/>
          </p:nvPr>
        </p:nvSpPr>
        <p:spPr>
          <a:xfrm>
            <a:off x="971600" y="476672"/>
            <a:ext cx="7200900" cy="665511"/>
          </a:xfrm>
        </p:spPr>
        <p:txBody>
          <a:bodyPr/>
          <a:lstStyle/>
          <a:p>
            <a:r>
              <a:rPr lang="en-MY" dirty="0"/>
              <a:t>Competency in Performance</a:t>
            </a:r>
          </a:p>
        </p:txBody>
      </p:sp>
      <p:sp>
        <p:nvSpPr>
          <p:cNvPr id="3" name="Content Placeholder 2">
            <a:extLst>
              <a:ext uri="{FF2B5EF4-FFF2-40B4-BE49-F238E27FC236}">
                <a16:creationId xmlns="" xmlns:a16="http://schemas.microsoft.com/office/drawing/2014/main" id="{5C46CA8B-562F-41B1-868A-7F7B45EEB393}"/>
              </a:ext>
            </a:extLst>
          </p:cNvPr>
          <p:cNvSpPr>
            <a:spLocks noGrp="1"/>
          </p:cNvSpPr>
          <p:nvPr>
            <p:ph idx="1"/>
          </p:nvPr>
        </p:nvSpPr>
        <p:spPr/>
        <p:txBody>
          <a:bodyPr>
            <a:normAutofit/>
          </a:bodyPr>
          <a:lstStyle/>
          <a:p>
            <a:r>
              <a:rPr lang="en-MY" sz="2400" dirty="0"/>
              <a:t>A competency is the practical application of essential skills and knowledge through appropriate behaviours as measured against a predetermined standard of performance which is defined by the organisation and the needs of business</a:t>
            </a:r>
          </a:p>
        </p:txBody>
      </p:sp>
    </p:spTree>
    <p:extLst>
      <p:ext uri="{BB962C8B-B14F-4D97-AF65-F5344CB8AC3E}">
        <p14:creationId xmlns="" xmlns:p14="http://schemas.microsoft.com/office/powerpoint/2010/main" val="1409425638"/>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78C72-BB90-46AA-83B7-C5469F14E874}"/>
              </a:ext>
            </a:extLst>
          </p:cNvPr>
          <p:cNvSpPr>
            <a:spLocks noGrp="1"/>
          </p:cNvSpPr>
          <p:nvPr>
            <p:ph type="title"/>
          </p:nvPr>
        </p:nvSpPr>
        <p:spPr>
          <a:xfrm>
            <a:off x="971600" y="188640"/>
            <a:ext cx="7200900" cy="1142385"/>
          </a:xfrm>
        </p:spPr>
        <p:txBody>
          <a:bodyPr/>
          <a:lstStyle/>
          <a:p>
            <a:r>
              <a:rPr lang="en-MY" dirty="0"/>
              <a:t>Competency Model</a:t>
            </a:r>
          </a:p>
        </p:txBody>
      </p:sp>
      <p:sp>
        <p:nvSpPr>
          <p:cNvPr id="3" name="Content Placeholder 2">
            <a:extLst>
              <a:ext uri="{FF2B5EF4-FFF2-40B4-BE49-F238E27FC236}">
                <a16:creationId xmlns="" xmlns:a16="http://schemas.microsoft.com/office/drawing/2014/main" id="{5AB42221-0C19-462D-9CD8-CEAB170D1A5F}"/>
              </a:ext>
            </a:extLst>
          </p:cNvPr>
          <p:cNvSpPr>
            <a:spLocks noGrp="1"/>
          </p:cNvSpPr>
          <p:nvPr>
            <p:ph idx="1"/>
          </p:nvPr>
        </p:nvSpPr>
        <p:spPr>
          <a:xfrm>
            <a:off x="827584" y="1628800"/>
            <a:ext cx="7488832" cy="4248472"/>
          </a:xfrm>
        </p:spPr>
        <p:txBody>
          <a:bodyPr>
            <a:normAutofit lnSpcReduction="10000"/>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 xmlns:p14="http://schemas.microsoft.com/office/powerpoint/2010/main" val="1272884945"/>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02AC98-A934-4263-A41E-2F69B03A8C83}"/>
              </a:ext>
            </a:extLst>
          </p:cNvPr>
          <p:cNvSpPr>
            <a:spLocks noGrp="1"/>
          </p:cNvSpPr>
          <p:nvPr>
            <p:ph type="title"/>
          </p:nvPr>
        </p:nvSpPr>
        <p:spPr>
          <a:xfrm>
            <a:off x="827584" y="188640"/>
            <a:ext cx="7200900" cy="665511"/>
          </a:xfrm>
        </p:spPr>
        <p:txBody>
          <a:bodyPr/>
          <a:lstStyle/>
          <a:p>
            <a:r>
              <a:rPr lang="en-MY" dirty="0"/>
              <a:t>Competencies</a:t>
            </a:r>
          </a:p>
        </p:txBody>
      </p:sp>
      <p:sp>
        <p:nvSpPr>
          <p:cNvPr id="3" name="Content Placeholder 2">
            <a:extLst>
              <a:ext uri="{FF2B5EF4-FFF2-40B4-BE49-F238E27FC236}">
                <a16:creationId xmlns="" xmlns:a16="http://schemas.microsoft.com/office/drawing/2014/main" id="{64C07615-2F5E-4ACC-9086-EFF3731CD5F8}"/>
              </a:ext>
            </a:extLst>
          </p:cNvPr>
          <p:cNvSpPr>
            <a:spLocks noGrp="1"/>
          </p:cNvSpPr>
          <p:nvPr>
            <p:ph idx="1"/>
          </p:nvPr>
        </p:nvSpPr>
        <p:spPr>
          <a:xfrm>
            <a:off x="575048" y="1052736"/>
            <a:ext cx="7957392" cy="4968552"/>
          </a:xfrm>
        </p:spPr>
        <p:txBody>
          <a:bodyPr>
            <a:normAutofit lnSpcReduction="10000"/>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 xmlns:p14="http://schemas.microsoft.com/office/powerpoint/2010/main" val="2665225382"/>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 xmlns:a16="http://schemas.microsoft.com/office/drawing/2014/main" id="{152E0B8D-DB15-49F8-9801-AFAEBEEEEC6F}"/>
              </a:ext>
            </a:extLst>
          </p:cNvPr>
          <p:cNvSpPr>
            <a:spLocks noGrp="1"/>
          </p:cNvSpPr>
          <p:nvPr>
            <p:ph idx="1"/>
          </p:nvPr>
        </p:nvSpPr>
        <p:spPr/>
        <p:txBody>
          <a:bodyPr>
            <a:normAutofit/>
          </a:bodyPr>
          <a:lstStyle/>
          <a:p>
            <a:pPr marL="0" indent="0">
              <a:buNone/>
            </a:pPr>
            <a:r>
              <a:rPr lang="en-MY" sz="2400" dirty="0"/>
              <a:t>Core competencies include the baseline skills required by the organization for all employees; these are the basic things that employees must </a:t>
            </a:r>
            <a:r>
              <a:rPr lang="en-MY" sz="2400" dirty="0" err="1"/>
              <a:t>fulfill</a:t>
            </a:r>
            <a:r>
              <a:rPr lang="en-MY" sz="2400" dirty="0"/>
              <a:t>. This will vary from company to company, as it depends on the values, philosophy and goals of each organization, but can include basic requirements like communication skills or teamwork. Most jobs require a basic element of </a:t>
            </a:r>
            <a:r>
              <a:rPr lang="en-MY" sz="2400" dirty="0" err="1"/>
              <a:t>bei</a:t>
            </a:r>
            <a:r>
              <a:rPr lang="en-MY" sz="2400" dirty="0"/>
              <a:t> ng able to work with other people to some degree.</a:t>
            </a:r>
          </a:p>
        </p:txBody>
      </p:sp>
    </p:spTree>
    <p:extLst>
      <p:ext uri="{BB962C8B-B14F-4D97-AF65-F5344CB8AC3E}">
        <p14:creationId xmlns="" xmlns:p14="http://schemas.microsoft.com/office/powerpoint/2010/main" val="3576520512"/>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 xmlns:a16="http://schemas.microsoft.com/office/drawing/2014/main" id="{1EA6839D-6060-4A50-B958-6C02C9E20672}"/>
              </a:ext>
            </a:extLst>
          </p:cNvPr>
          <p:cNvSpPr>
            <a:spLocks noGrp="1"/>
          </p:cNvSpPr>
          <p:nvPr>
            <p:ph idx="1"/>
          </p:nvPr>
        </p:nvSpPr>
        <p:spPr/>
        <p:txBody>
          <a:bodyPr>
            <a:normAutofit/>
          </a:bodyPr>
          <a:lstStyle/>
          <a:p>
            <a:pPr marL="0" indent="0">
              <a:buNone/>
            </a:pPr>
            <a:r>
              <a:rPr lang="en-MY" sz="2400" dirty="0"/>
              <a:t>Functional competencies are job-specific skills and </a:t>
            </a:r>
            <a:r>
              <a:rPr lang="en-MY" sz="2400" dirty="0" err="1"/>
              <a:t>behaviors</a:t>
            </a:r>
            <a:r>
              <a:rPr lang="en-MY" sz="2400" dirty="0"/>
              <a:t> that are unique for each role. For example, a competence for an HR professional may be the ability to effectively managing employee relationships, where a competence for an accountant may be the ability to </a:t>
            </a:r>
            <a:r>
              <a:rPr lang="en-MY" sz="2400" dirty="0" err="1"/>
              <a:t>analyze</a:t>
            </a:r>
            <a:r>
              <a:rPr lang="en-MY" sz="2400" dirty="0"/>
              <a:t> a specific type of financial data in order to prepare reports. Functional competencies should describe what </a:t>
            </a:r>
            <a:r>
              <a:rPr lang="en-MY" sz="2400" dirty="0" err="1"/>
              <a:t>behaviors</a:t>
            </a:r>
            <a:r>
              <a:rPr lang="en-MY" sz="2400" dirty="0"/>
              <a:t> or skills need to be performed in order for the employee to be a top-performer in their position.</a:t>
            </a:r>
          </a:p>
        </p:txBody>
      </p:sp>
    </p:spTree>
    <p:extLst>
      <p:ext uri="{BB962C8B-B14F-4D97-AF65-F5344CB8AC3E}">
        <p14:creationId xmlns="" xmlns:p14="http://schemas.microsoft.com/office/powerpoint/2010/main" val="3624430922"/>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AD7272-2AC9-4410-99D0-A774EF70C901}"/>
              </a:ext>
            </a:extLst>
          </p:cNvPr>
          <p:cNvSpPr>
            <a:spLocks noGrp="1"/>
          </p:cNvSpPr>
          <p:nvPr>
            <p:ph type="title"/>
          </p:nvPr>
        </p:nvSpPr>
        <p:spPr>
          <a:xfrm>
            <a:off x="971600" y="0"/>
            <a:ext cx="7200900" cy="1142385"/>
          </a:xfrm>
        </p:spPr>
        <p:txBody>
          <a:bodyPr/>
          <a:lstStyle/>
          <a:p>
            <a:r>
              <a:rPr lang="en-MY" dirty="0"/>
              <a:t>Leadership competencies</a:t>
            </a:r>
          </a:p>
        </p:txBody>
      </p:sp>
      <p:sp>
        <p:nvSpPr>
          <p:cNvPr id="3" name="Content Placeholder 2">
            <a:extLst>
              <a:ext uri="{FF2B5EF4-FFF2-40B4-BE49-F238E27FC236}">
                <a16:creationId xmlns="" xmlns:a16="http://schemas.microsoft.com/office/drawing/2014/main" id="{F1AE83C7-327A-4978-A399-EACAB58BAFDA}"/>
              </a:ext>
            </a:extLst>
          </p:cNvPr>
          <p:cNvSpPr>
            <a:spLocks noGrp="1"/>
          </p:cNvSpPr>
          <p:nvPr>
            <p:ph idx="1"/>
          </p:nvPr>
        </p:nvSpPr>
        <p:spPr/>
        <p:txBody>
          <a:bodyPr>
            <a:normAutofit/>
          </a:bodyPr>
          <a:lstStyle/>
          <a:p>
            <a:pPr marL="0" indent="0">
              <a:buNone/>
            </a:pPr>
            <a:r>
              <a:rPr lang="en-MY" sz="2400" dirty="0"/>
              <a:t>Leadership competencies, also called managerial competencies, are often used for supervisory and management related roles, although can be applied to any job position that requires an employee to lead others. They include leadership skills and </a:t>
            </a:r>
            <a:r>
              <a:rPr lang="en-MY" sz="2400" dirty="0" err="1"/>
              <a:t>behaviors</a:t>
            </a:r>
            <a:r>
              <a:rPr lang="en-MY" sz="2400" dirty="0"/>
              <a:t> like decision-making abilities.</a:t>
            </a:r>
          </a:p>
        </p:txBody>
      </p:sp>
    </p:spTree>
    <p:extLst>
      <p:ext uri="{BB962C8B-B14F-4D97-AF65-F5344CB8AC3E}">
        <p14:creationId xmlns="" xmlns:p14="http://schemas.microsoft.com/office/powerpoint/2010/main" val="2569632482"/>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16CB2B0F-274E-4ADB-B3D6-7316C9F8A03E}"/>
              </a:ext>
            </a:extLst>
          </p:cNvPr>
          <p:cNvSpPr>
            <a:spLocks noGrp="1"/>
          </p:cNvSpPr>
          <p:nvPr>
            <p:ph idx="1"/>
          </p:nvPr>
        </p:nvSpPr>
        <p:spPr/>
        <p:txBody>
          <a:bodyPr>
            <a:normAutofit/>
          </a:bodyPr>
          <a:lstStyle/>
          <a:p>
            <a:pPr marL="514350" indent="-514350">
              <a:buFont typeface="+mj-lt"/>
              <a:buAutoNum type="arabicPeriod"/>
            </a:pPr>
            <a:r>
              <a:rPr lang="en-MY" sz="2400" dirty="0"/>
              <a:t>Capability for personal growth</a:t>
            </a:r>
          </a:p>
          <a:p>
            <a:pPr marL="0" indent="0">
              <a:buNone/>
            </a:pPr>
            <a:r>
              <a:rPr lang="en-MY" sz="2400"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 xmlns:p14="http://schemas.microsoft.com/office/powerpoint/2010/main" val="227653634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 xmlns:p14="http://schemas.microsoft.com/office/powerpoint/2010/main" val="332624749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994C83-4546-499E-B39C-8AA81852F3CF}"/>
              </a:ext>
            </a:extLst>
          </p:cNvPr>
          <p:cNvSpPr>
            <a:spLocks noGrp="1"/>
          </p:cNvSpPr>
          <p:nvPr>
            <p:ph type="title"/>
          </p:nvPr>
        </p:nvSpPr>
        <p:spPr>
          <a:xfrm>
            <a:off x="971600" y="188640"/>
            <a:ext cx="7200900" cy="1142385"/>
          </a:xfrm>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AAC0F999-1396-4017-8514-87E3BA646AB8}"/>
              </a:ext>
            </a:extLst>
          </p:cNvPr>
          <p:cNvSpPr>
            <a:spLocks noGrp="1"/>
          </p:cNvSpPr>
          <p:nvPr>
            <p:ph idx="1"/>
          </p:nvPr>
        </p:nvSpPr>
        <p:spPr/>
        <p:txBody>
          <a:bodyPr>
            <a:normAutofit/>
          </a:bodyPr>
          <a:lstStyle/>
          <a:p>
            <a:pPr marL="514350" indent="-514350">
              <a:buFont typeface="+mj-lt"/>
              <a:buAutoNum type="arabicPeriod" startAt="3"/>
            </a:pPr>
            <a:r>
              <a:rPr lang="en-MY" sz="2400" dirty="0"/>
              <a:t>Openness about self</a:t>
            </a:r>
          </a:p>
          <a:p>
            <a:pPr marL="0" indent="0">
              <a:buNone/>
            </a:pPr>
            <a:r>
              <a:rPr lang="en-MY" sz="2400"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 xmlns:p14="http://schemas.microsoft.com/office/powerpoint/2010/main" val="304318237"/>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93A9D62C-066A-4454-8200-F845257A67CD}"/>
              </a:ext>
            </a:extLst>
          </p:cNvPr>
          <p:cNvSpPr>
            <a:spLocks noGrp="1"/>
          </p:cNvSpPr>
          <p:nvPr>
            <p:ph idx="1"/>
          </p:nvPr>
        </p:nvSpPr>
        <p:spPr/>
        <p:txBody>
          <a:bodyPr>
            <a:normAutofit/>
          </a:bodyPr>
          <a:lstStyle/>
          <a:p>
            <a:pPr marL="514350" indent="-514350">
              <a:buFont typeface="+mj-lt"/>
              <a:buAutoNum type="arabicPeriod" startAt="4"/>
            </a:pPr>
            <a:r>
              <a:rPr lang="en-MY" sz="2400" dirty="0"/>
              <a:t>Perceptions of leadership</a:t>
            </a:r>
          </a:p>
          <a:p>
            <a:pPr marL="0" indent="0">
              <a:buNone/>
            </a:pPr>
            <a:r>
              <a:rPr lang="en-MY" sz="2400" dirty="0"/>
              <a:t>A team leader who asks the team for input into the decision-making process will be considered strong in a culture that values such an approach. The same leader will be seen as weak in a culture in which leaders are expected to know all of the </a:t>
            </a:r>
            <a:r>
              <a:rPr lang="en-MY" sz="2400" dirty="0" smtClean="0"/>
              <a:t>answers</a:t>
            </a:r>
            <a:r>
              <a:rPr lang="en-MY" sz="2400" dirty="0"/>
              <a:t>.</a:t>
            </a:r>
          </a:p>
        </p:txBody>
      </p:sp>
    </p:spTree>
    <p:extLst>
      <p:ext uri="{BB962C8B-B14F-4D97-AF65-F5344CB8AC3E}">
        <p14:creationId xmlns="" xmlns:p14="http://schemas.microsoft.com/office/powerpoint/2010/main" val="396352238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3B565628-B987-4B8F-8EFF-602D5194D8EF}"/>
              </a:ext>
            </a:extLst>
          </p:cNvPr>
          <p:cNvSpPr>
            <a:spLocks noGrp="1"/>
          </p:cNvSpPr>
          <p:nvPr>
            <p:ph idx="1"/>
          </p:nvPr>
        </p:nvSpPr>
        <p:spPr/>
        <p:txBody>
          <a:bodyPr>
            <a:normAutofit/>
          </a:bodyPr>
          <a:lstStyle/>
          <a:p>
            <a:pPr marL="514350" indent="-514350">
              <a:buFont typeface="+mj-lt"/>
              <a:buAutoNum type="arabicPeriod" startAt="5"/>
            </a:pPr>
            <a:r>
              <a:rPr lang="en-MY" sz="2400" dirty="0"/>
              <a:t>Familiarity with the concept of competencies</a:t>
            </a:r>
          </a:p>
          <a:p>
            <a:pPr marL="0" indent="0">
              <a:buNone/>
            </a:pPr>
            <a:r>
              <a:rPr lang="en-MY" sz="2400" dirty="0"/>
              <a:t>Different countries may have started using competencies at different times in their history. Consider this when developing, introducing, or revising global competencies</a:t>
            </a:r>
          </a:p>
        </p:txBody>
      </p:sp>
    </p:spTree>
    <p:extLst>
      <p:ext uri="{BB962C8B-B14F-4D97-AF65-F5344CB8AC3E}">
        <p14:creationId xmlns="" xmlns:p14="http://schemas.microsoft.com/office/powerpoint/2010/main" val="2439572103"/>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3FBA7B-2672-4FD5-AD46-39AB719F1827}"/>
              </a:ext>
            </a:extLst>
          </p:cNvPr>
          <p:cNvSpPr>
            <a:spLocks noGrp="1"/>
          </p:cNvSpPr>
          <p:nvPr>
            <p:ph type="title"/>
          </p:nvPr>
        </p:nvSpPr>
        <p:spPr>
          <a:xfrm>
            <a:off x="971600" y="188640"/>
            <a:ext cx="7200900" cy="809527"/>
          </a:xfrm>
        </p:spPr>
        <p:txBody>
          <a:bodyPr/>
          <a:lstStyle/>
          <a:p>
            <a:r>
              <a:rPr lang="en-MY" dirty="0"/>
              <a:t>Competency Model</a:t>
            </a:r>
          </a:p>
        </p:txBody>
      </p:sp>
      <p:sp>
        <p:nvSpPr>
          <p:cNvPr id="3" name="Content Placeholder 2">
            <a:extLst>
              <a:ext uri="{FF2B5EF4-FFF2-40B4-BE49-F238E27FC236}">
                <a16:creationId xmlns="" xmlns:a16="http://schemas.microsoft.com/office/drawing/2014/main" id="{D69A0B88-6408-461C-B43D-053B03ECA864}"/>
              </a:ext>
            </a:extLst>
          </p:cNvPr>
          <p:cNvSpPr>
            <a:spLocks noGrp="1"/>
          </p:cNvSpPr>
          <p:nvPr>
            <p:ph idx="1"/>
          </p:nvPr>
        </p:nvSpPr>
        <p:spPr>
          <a:xfrm>
            <a:off x="755576" y="1268760"/>
            <a:ext cx="7488832" cy="4464496"/>
          </a:xfrm>
        </p:spPr>
        <p:txBody>
          <a:bodyPr>
            <a:noAutofit/>
          </a:bodyPr>
          <a:lstStyle/>
          <a:p>
            <a:r>
              <a:rPr lang="en-MY" sz="2400" dirty="0"/>
              <a:t>The purpose of competency model</a:t>
            </a:r>
          </a:p>
          <a:p>
            <a:pPr marL="0" indent="0">
              <a:buNone/>
            </a:pPr>
            <a:endParaRPr lang="en-MY" sz="2400" dirty="0"/>
          </a:p>
          <a:p>
            <a:pPr marL="0" indent="0">
              <a:buNone/>
            </a:pPr>
            <a:r>
              <a:rPr lang="en-MY" sz="2400" dirty="0"/>
              <a:t>A competency model refers to a collection of competencies that are needed for effective job performance. </a:t>
            </a:r>
          </a:p>
          <a:p>
            <a:pPr marL="514350" indent="-514350">
              <a:buFont typeface="+mj-lt"/>
              <a:buAutoNum type="arabicPeriod"/>
            </a:pPr>
            <a:r>
              <a:rPr lang="en-MY" sz="2400" dirty="0"/>
              <a:t>It communicates what is expected of staff, how they should do their job. </a:t>
            </a:r>
          </a:p>
          <a:p>
            <a:pPr marL="514350" indent="-514350">
              <a:buFont typeface="+mj-lt"/>
              <a:buAutoNum type="arabicPeriod"/>
            </a:pPr>
            <a:r>
              <a:rPr lang="en-MY" sz="2400" dirty="0"/>
              <a:t>It is used as a benchmark to ensure people have the skills they need for success</a:t>
            </a:r>
          </a:p>
        </p:txBody>
      </p:sp>
    </p:spTree>
    <p:extLst>
      <p:ext uri="{BB962C8B-B14F-4D97-AF65-F5344CB8AC3E}">
        <p14:creationId xmlns="" xmlns:p14="http://schemas.microsoft.com/office/powerpoint/2010/main" val="360015389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E065B1-6A6F-4514-A699-15FD6DC65D25}"/>
              </a:ext>
            </a:extLst>
          </p:cNvPr>
          <p:cNvSpPr>
            <a:spLocks noGrp="1"/>
          </p:cNvSpPr>
          <p:nvPr>
            <p:ph type="title"/>
          </p:nvPr>
        </p:nvSpPr>
        <p:spPr>
          <a:xfrm>
            <a:off x="827584" y="260648"/>
            <a:ext cx="7200900" cy="737519"/>
          </a:xfrm>
        </p:spPr>
        <p:txBody>
          <a:bodyPr/>
          <a:lstStyle/>
          <a:p>
            <a:r>
              <a:rPr lang="en-MY" dirty="0"/>
              <a:t>Structure of Competency Model</a:t>
            </a:r>
          </a:p>
        </p:txBody>
      </p:sp>
      <p:sp>
        <p:nvSpPr>
          <p:cNvPr id="3" name="Content Placeholder 2">
            <a:extLst>
              <a:ext uri="{FF2B5EF4-FFF2-40B4-BE49-F238E27FC236}">
                <a16:creationId xmlns="" xmlns:a16="http://schemas.microsoft.com/office/drawing/2014/main" id="{05C1DAF7-6AA6-49CA-9621-C698438BB140}"/>
              </a:ext>
            </a:extLst>
          </p:cNvPr>
          <p:cNvSpPr>
            <a:spLocks noGrp="1"/>
          </p:cNvSpPr>
          <p:nvPr>
            <p:ph idx="1"/>
          </p:nvPr>
        </p:nvSpPr>
        <p:spPr>
          <a:xfrm>
            <a:off x="611560" y="1124744"/>
            <a:ext cx="7776864" cy="4752528"/>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 xmlns:p14="http://schemas.microsoft.com/office/powerpoint/2010/main" val="374008405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8856-0FD5-4E9A-8F96-747B5AB8E031}"/>
              </a:ext>
            </a:extLst>
          </p:cNvPr>
          <p:cNvSpPr>
            <a:spLocks noGrp="1"/>
          </p:cNvSpPr>
          <p:nvPr>
            <p:ph type="title"/>
          </p:nvPr>
        </p:nvSpPr>
        <p:spPr>
          <a:xfrm>
            <a:off x="1295400" y="304800"/>
            <a:ext cx="7200900" cy="503239"/>
          </a:xfrm>
        </p:spPr>
        <p:txBody>
          <a:bodyPr>
            <a:normAutofit fontScale="90000"/>
          </a:bodyPr>
          <a:lstStyle/>
          <a:p>
            <a:r>
              <a:rPr lang="en-MY" dirty="0"/>
              <a:t>HR Competencies</a:t>
            </a:r>
          </a:p>
        </p:txBody>
      </p:sp>
      <p:sp>
        <p:nvSpPr>
          <p:cNvPr id="3" name="Content Placeholder 2">
            <a:extLst>
              <a:ext uri="{FF2B5EF4-FFF2-40B4-BE49-F238E27FC236}">
                <a16:creationId xmlns="" xmlns:a16="http://schemas.microsoft.com/office/drawing/2014/main" id="{BF31D81E-9BFF-4580-B552-E8CC33BDDFA6}"/>
              </a:ext>
            </a:extLst>
          </p:cNvPr>
          <p:cNvSpPr>
            <a:spLocks noGrp="1"/>
          </p:cNvSpPr>
          <p:nvPr>
            <p:ph idx="1"/>
          </p:nvPr>
        </p:nvSpPr>
        <p:spPr/>
        <p:txBody>
          <a:bodyPr>
            <a:noAutofit/>
          </a:bodyPr>
          <a:lstStyle/>
          <a:p>
            <a:r>
              <a:rPr lang="en-MY" sz="2400" dirty="0"/>
              <a:t>HR competencies include knowledge, ability, and values, which defines what is expected from those who work in HR and forms the basis for assessment and improvement in the quality of HR professionals. </a:t>
            </a:r>
          </a:p>
          <a:p>
            <a:r>
              <a:rPr lang="en-MY" sz="24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 xmlns:p14="http://schemas.microsoft.com/office/powerpoint/2010/main" val="187448867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AC935E-7318-4CDA-B5D5-8FCD56EC4A99}"/>
              </a:ext>
            </a:extLst>
          </p:cNvPr>
          <p:cNvSpPr>
            <a:spLocks noGrp="1"/>
          </p:cNvSpPr>
          <p:nvPr>
            <p:ph type="title"/>
          </p:nvPr>
        </p:nvSpPr>
        <p:spPr>
          <a:xfrm>
            <a:off x="1214414" y="214290"/>
            <a:ext cx="7200900" cy="713757"/>
          </a:xfrm>
        </p:spPr>
        <p:txBody>
          <a:bodyPr/>
          <a:lstStyle/>
          <a:p>
            <a:r>
              <a:rPr lang="en-MY" dirty="0"/>
              <a:t>2012 HR competency model</a:t>
            </a:r>
          </a:p>
        </p:txBody>
      </p:sp>
      <p:pic>
        <p:nvPicPr>
          <p:cNvPr id="5" name="Picture 4">
            <a:extLst>
              <a:ext uri="{FF2B5EF4-FFF2-40B4-BE49-F238E27FC236}">
                <a16:creationId xmlns="" xmlns:a16="http://schemas.microsoft.com/office/drawing/2014/main" id="{0ECF1733-70C5-45B1-A1FF-D21BC1C5D125}"/>
              </a:ext>
            </a:extLst>
          </p:cNvPr>
          <p:cNvPicPr>
            <a:picLocks noChangeAspect="1"/>
          </p:cNvPicPr>
          <p:nvPr/>
        </p:nvPicPr>
        <p:blipFill>
          <a:blip r:embed="rId2" cstate="print"/>
          <a:stretch>
            <a:fillRect/>
          </a:stretch>
        </p:blipFill>
        <p:spPr>
          <a:xfrm>
            <a:off x="2214546" y="1285860"/>
            <a:ext cx="4782946" cy="4642271"/>
          </a:xfrm>
          <a:prstGeom prst="rect">
            <a:avLst/>
          </a:prstGeom>
        </p:spPr>
      </p:pic>
    </p:spTree>
    <p:extLst>
      <p:ext uri="{BB962C8B-B14F-4D97-AF65-F5344CB8AC3E}">
        <p14:creationId xmlns="" xmlns:p14="http://schemas.microsoft.com/office/powerpoint/2010/main" val="3106463600"/>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0CB41E-F416-494F-8F5A-D2137176B9BA}"/>
              </a:ext>
            </a:extLst>
          </p:cNvPr>
          <p:cNvSpPr>
            <a:spLocks noGrp="1"/>
          </p:cNvSpPr>
          <p:nvPr>
            <p:ph type="title"/>
          </p:nvPr>
        </p:nvSpPr>
        <p:spPr>
          <a:xfrm>
            <a:off x="1071538" y="285728"/>
            <a:ext cx="7200900" cy="646131"/>
          </a:xfrm>
        </p:spPr>
        <p:txBody>
          <a:bodyPr/>
          <a:lstStyle/>
          <a:p>
            <a:r>
              <a:rPr lang="en-MY" dirty="0"/>
              <a:t>HR Competencies</a:t>
            </a:r>
          </a:p>
        </p:txBody>
      </p:sp>
      <p:pic>
        <p:nvPicPr>
          <p:cNvPr id="4" name="image102.png">
            <a:extLst>
              <a:ext uri="{FF2B5EF4-FFF2-40B4-BE49-F238E27FC236}">
                <a16:creationId xmlns="" xmlns:a16="http://schemas.microsoft.com/office/drawing/2014/main" id="{A4FA7997-21FB-4453-85C8-8CAC2ACD752F}"/>
              </a:ext>
            </a:extLst>
          </p:cNvPr>
          <p:cNvPicPr/>
          <p:nvPr/>
        </p:nvPicPr>
        <p:blipFill>
          <a:blip r:embed="rId2" cstate="print"/>
          <a:stretch>
            <a:fillRect/>
          </a:stretch>
        </p:blipFill>
        <p:spPr>
          <a:xfrm>
            <a:off x="1428728" y="1357298"/>
            <a:ext cx="6624736" cy="4532654"/>
          </a:xfrm>
          <a:prstGeom prst="rect">
            <a:avLst/>
          </a:prstGeom>
        </p:spPr>
      </p:pic>
    </p:spTree>
    <p:extLst>
      <p:ext uri="{BB962C8B-B14F-4D97-AF65-F5344CB8AC3E}">
        <p14:creationId xmlns="" xmlns:p14="http://schemas.microsoft.com/office/powerpoint/2010/main" val="1903197524"/>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 xmlns:a16="http://schemas.microsoft.com/office/drawing/2014/main" id="{98662778-219C-4D1B-824C-22AF12C6C1EA}"/>
              </a:ext>
            </a:extLst>
          </p:cNvPr>
          <p:cNvSpPr>
            <a:spLocks noGrp="1"/>
          </p:cNvSpPr>
          <p:nvPr>
            <p:ph idx="1"/>
          </p:nvPr>
        </p:nvSpPr>
        <p:spPr>
          <a:xfrm>
            <a:off x="683568" y="1412776"/>
            <a:ext cx="8001000" cy="4530725"/>
          </a:xfrm>
        </p:spPr>
        <p:txBody>
          <a:bodyPr>
            <a:normAutofit lnSpcReduction="10000"/>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 xmlns:p14="http://schemas.microsoft.com/office/powerpoint/2010/main" val="1109150792"/>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 xmlns:p14="http://schemas.microsoft.com/office/powerpoint/2010/main" val="1412460664"/>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 xmlns:p14="http://schemas.microsoft.com/office/powerpoint/2010/main" val="182831503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805707469"/>
              </p:ext>
            </p:extLst>
          </p:nvPr>
        </p:nvGraphicFramePr>
        <p:xfrm>
          <a:off x="928662" y="71435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59654884"/>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FA44A0-B28E-4D52-B1E3-0C0731ED919A}"/>
              </a:ext>
            </a:extLst>
          </p:cNvPr>
          <p:cNvSpPr>
            <a:spLocks noGrp="1"/>
          </p:cNvSpPr>
          <p:nvPr>
            <p:ph type="title"/>
          </p:nvPr>
        </p:nvSpPr>
        <p:spPr/>
        <p:txBody>
          <a:bodyPr>
            <a:normAutofit/>
          </a:bodyPr>
          <a:lstStyle/>
          <a:p>
            <a:r>
              <a:rPr lang="en-MY" sz="2800" dirty="0"/>
              <a:t>Global Learning and Development Approaches</a:t>
            </a:r>
          </a:p>
        </p:txBody>
      </p:sp>
      <p:sp>
        <p:nvSpPr>
          <p:cNvPr id="3" name="Content Placeholder 2">
            <a:extLst>
              <a:ext uri="{FF2B5EF4-FFF2-40B4-BE49-F238E27FC236}">
                <a16:creationId xmlns="" xmlns:a16="http://schemas.microsoft.com/office/drawing/2014/main" id="{15D9DA45-1E3D-49B1-81AE-DEF3A81AB232}"/>
              </a:ext>
            </a:extLst>
          </p:cNvPr>
          <p:cNvSpPr>
            <a:spLocks noGrp="1"/>
          </p:cNvSpPr>
          <p:nvPr>
            <p:ph idx="1"/>
          </p:nvPr>
        </p:nvSpPr>
        <p:spPr/>
        <p:txBody>
          <a:bodyPr>
            <a:normAutofit/>
          </a:bodyPr>
          <a:lstStyle/>
          <a:p>
            <a:pPr marL="514350" indent="-514350">
              <a:buFont typeface="+mj-lt"/>
              <a:buAutoNum type="arabicPeriod"/>
            </a:pPr>
            <a:r>
              <a:rPr lang="en-MY" sz="2400" dirty="0"/>
              <a:t>All Standardized :</a:t>
            </a:r>
          </a:p>
          <a:p>
            <a:pPr marL="0" indent="0">
              <a:buNone/>
            </a:pPr>
            <a:r>
              <a:rPr lang="en-MY" sz="2400" dirty="0"/>
              <a:t>The course delivery and design will follow one standard method – online learning and all courses will utilize one language and will all have the same content.</a:t>
            </a:r>
          </a:p>
          <a:p>
            <a:pPr marL="0" indent="0">
              <a:buNone/>
            </a:pPr>
            <a:r>
              <a:rPr lang="en-MY" sz="2400" dirty="0"/>
              <a:t>This approach makes content creation easier and less costly but working on a tight budget on a very short timeline, this option becomes the only choice – most of the time.</a:t>
            </a:r>
          </a:p>
        </p:txBody>
      </p:sp>
    </p:spTree>
    <p:extLst>
      <p:ext uri="{BB962C8B-B14F-4D97-AF65-F5344CB8AC3E}">
        <p14:creationId xmlns="" xmlns:p14="http://schemas.microsoft.com/office/powerpoint/2010/main" val="1257165012"/>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802B10-75CB-43F5-988B-076B5E9D2F22}"/>
              </a:ext>
            </a:extLst>
          </p:cNvPr>
          <p:cNvSpPr>
            <a:spLocks noGrp="1"/>
          </p:cNvSpPr>
          <p:nvPr>
            <p:ph type="title"/>
          </p:nvPr>
        </p:nvSpPr>
        <p:spPr>
          <a:xfrm>
            <a:off x="899592" y="332656"/>
            <a:ext cx="7200900" cy="1142385"/>
          </a:xfrm>
        </p:spPr>
        <p:txBody>
          <a:bodyPr/>
          <a:lstStyle/>
          <a:p>
            <a:r>
              <a:rPr lang="en-MY" dirty="0"/>
              <a:t>Global Learning and Development Approaches</a:t>
            </a:r>
          </a:p>
        </p:txBody>
      </p:sp>
      <p:sp>
        <p:nvSpPr>
          <p:cNvPr id="3" name="Content Placeholder 2">
            <a:extLst>
              <a:ext uri="{FF2B5EF4-FFF2-40B4-BE49-F238E27FC236}">
                <a16:creationId xmlns="" xmlns:a16="http://schemas.microsoft.com/office/drawing/2014/main" id="{501641C0-57D6-492E-99BC-80C3CDA2DFDE}"/>
              </a:ext>
            </a:extLst>
          </p:cNvPr>
          <p:cNvSpPr>
            <a:spLocks noGrp="1"/>
          </p:cNvSpPr>
          <p:nvPr>
            <p:ph idx="1"/>
          </p:nvPr>
        </p:nvSpPr>
        <p:spPr>
          <a:xfrm>
            <a:off x="899592" y="1844824"/>
            <a:ext cx="7200900" cy="3809999"/>
          </a:xfrm>
        </p:spPr>
        <p:txBody>
          <a:bodyPr>
            <a:normAutofit lnSpcReduction="10000"/>
          </a:bodyPr>
          <a:lstStyle/>
          <a:p>
            <a:pPr marL="514350" indent="-514350">
              <a:buFont typeface="+mj-lt"/>
              <a:buAutoNum type="arabicPeriod" startAt="2"/>
            </a:pPr>
            <a:r>
              <a:rPr lang="en-MY" sz="2400" dirty="0"/>
              <a:t>Standardized Approach for each topic :</a:t>
            </a:r>
          </a:p>
          <a:p>
            <a:pPr marL="0" indent="0">
              <a:buNone/>
            </a:pPr>
            <a:r>
              <a:rPr lang="en-MY" sz="2400"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 xmlns:p14="http://schemas.microsoft.com/office/powerpoint/2010/main" val="3397088056"/>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6D9C2A-EE80-446F-8008-610D1A20D327}"/>
              </a:ext>
            </a:extLst>
          </p:cNvPr>
          <p:cNvSpPr>
            <a:spLocks noGrp="1"/>
          </p:cNvSpPr>
          <p:nvPr>
            <p:ph type="title"/>
          </p:nvPr>
        </p:nvSpPr>
        <p:spPr>
          <a:xfrm>
            <a:off x="971600" y="188640"/>
            <a:ext cx="7200900" cy="1142385"/>
          </a:xfrm>
        </p:spPr>
        <p:txBody>
          <a:bodyPr/>
          <a:lstStyle/>
          <a:p>
            <a:r>
              <a:rPr lang="en-MY" dirty="0"/>
              <a:t>Global Learning and Development Approaches</a:t>
            </a:r>
          </a:p>
        </p:txBody>
      </p:sp>
      <p:sp>
        <p:nvSpPr>
          <p:cNvPr id="3" name="Content Placeholder 2">
            <a:extLst>
              <a:ext uri="{FF2B5EF4-FFF2-40B4-BE49-F238E27FC236}">
                <a16:creationId xmlns="" xmlns:a16="http://schemas.microsoft.com/office/drawing/2014/main" id="{1D225EB2-1964-4ACA-98CE-6B20E5A94DC2}"/>
              </a:ext>
            </a:extLst>
          </p:cNvPr>
          <p:cNvSpPr>
            <a:spLocks noGrp="1"/>
          </p:cNvSpPr>
          <p:nvPr>
            <p:ph idx="1"/>
          </p:nvPr>
        </p:nvSpPr>
        <p:spPr>
          <a:xfrm>
            <a:off x="899592" y="1628800"/>
            <a:ext cx="7416824" cy="4248472"/>
          </a:xfrm>
        </p:spPr>
        <p:txBody>
          <a:bodyPr>
            <a:normAutofit fontScale="92500" lnSpcReduction="10000"/>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 xmlns:p14="http://schemas.microsoft.com/office/powerpoint/2010/main" val="4149886342"/>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178921-F11A-4249-A87A-7D630C394456}"/>
              </a:ext>
            </a:extLst>
          </p:cNvPr>
          <p:cNvSpPr>
            <a:spLocks noGrp="1"/>
          </p:cNvSpPr>
          <p:nvPr>
            <p:ph type="title"/>
          </p:nvPr>
        </p:nvSpPr>
        <p:spPr>
          <a:xfrm>
            <a:off x="971600" y="260648"/>
            <a:ext cx="7200900" cy="1142385"/>
          </a:xfrm>
        </p:spPr>
        <p:txBody>
          <a:bodyPr/>
          <a:lstStyle/>
          <a:p>
            <a:r>
              <a:rPr lang="en-MY" dirty="0"/>
              <a:t>Global Learning and Development Approaches</a:t>
            </a:r>
          </a:p>
        </p:txBody>
      </p:sp>
      <p:sp>
        <p:nvSpPr>
          <p:cNvPr id="3" name="Content Placeholder 2">
            <a:extLst>
              <a:ext uri="{FF2B5EF4-FFF2-40B4-BE49-F238E27FC236}">
                <a16:creationId xmlns="" xmlns:a16="http://schemas.microsoft.com/office/drawing/2014/main" id="{ECF5097B-2644-421F-A184-1A83E6248B87}"/>
              </a:ext>
            </a:extLst>
          </p:cNvPr>
          <p:cNvSpPr>
            <a:spLocks noGrp="1"/>
          </p:cNvSpPr>
          <p:nvPr>
            <p:ph idx="1"/>
          </p:nvPr>
        </p:nvSpPr>
        <p:spPr>
          <a:xfrm>
            <a:off x="899592" y="1556792"/>
            <a:ext cx="7560840" cy="4392488"/>
          </a:xfrm>
        </p:spPr>
        <p:txBody>
          <a:bodyPr>
            <a:normAutofit/>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 xmlns:p14="http://schemas.microsoft.com/office/powerpoint/2010/main" val="502202244"/>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 xmlns:a16="http://schemas.microsoft.com/office/drawing/2014/main" id="{FB6F4DC5-FEAB-4F97-952D-07F4486B5EC2}"/>
              </a:ext>
            </a:extLst>
          </p:cNvPr>
          <p:cNvSpPr>
            <a:spLocks noGrp="1"/>
          </p:cNvSpPr>
          <p:nvPr>
            <p:ph idx="1"/>
          </p:nvPr>
        </p:nvSpPr>
        <p:spPr/>
        <p:txBody>
          <a:bodyPr>
            <a:normAutofit/>
          </a:bodyPr>
          <a:lstStyle/>
          <a:p>
            <a:pPr marL="0" indent="0">
              <a:buNone/>
            </a:pPr>
            <a:r>
              <a:rPr lang="en-MY" sz="2400"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 xmlns:p14="http://schemas.microsoft.com/office/powerpoint/2010/main" val="2248672757"/>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206969960"/>
              </p:ext>
            </p:extLst>
          </p:nvPr>
        </p:nvGraphicFramePr>
        <p:xfrm>
          <a:off x="683568" y="105273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52866232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8F1D7B-B611-4F44-8C47-4176D5949009}"/>
              </a:ext>
            </a:extLst>
          </p:cNvPr>
          <p:cNvSpPr>
            <a:spLocks noGrp="1"/>
          </p:cNvSpPr>
          <p:nvPr>
            <p:ph type="title"/>
          </p:nvPr>
        </p:nvSpPr>
        <p:spPr>
          <a:xfrm>
            <a:off x="899592" y="260648"/>
            <a:ext cx="7200900" cy="737519"/>
          </a:xfrm>
        </p:spPr>
        <p:txBody>
          <a:bodyPr/>
          <a:lstStyle/>
          <a:p>
            <a:r>
              <a:rPr lang="en-MY" dirty="0"/>
              <a:t>Assessment tools</a:t>
            </a:r>
          </a:p>
        </p:txBody>
      </p:sp>
      <p:sp>
        <p:nvSpPr>
          <p:cNvPr id="3" name="Content Placeholder 2">
            <a:extLst>
              <a:ext uri="{FF2B5EF4-FFF2-40B4-BE49-F238E27FC236}">
                <a16:creationId xmlns="" xmlns:a16="http://schemas.microsoft.com/office/drawing/2014/main" id="{49DA4927-7900-44B7-9370-32142C04607C}"/>
              </a:ext>
            </a:extLst>
          </p:cNvPr>
          <p:cNvSpPr>
            <a:spLocks noGrp="1"/>
          </p:cNvSpPr>
          <p:nvPr>
            <p:ph idx="1"/>
          </p:nvPr>
        </p:nvSpPr>
        <p:spPr/>
        <p:txBody>
          <a:bodyPr>
            <a:normAutofit/>
          </a:bodyPr>
          <a:lstStyle/>
          <a:p>
            <a:r>
              <a:rPr lang="en-MY" sz="2400" dirty="0"/>
              <a:t>Assessment Center (AC)</a:t>
            </a:r>
          </a:p>
          <a:p>
            <a:r>
              <a:rPr lang="en-MY" sz="2400" dirty="0"/>
              <a:t>Job simulations / Work simulations</a:t>
            </a:r>
          </a:p>
          <a:p>
            <a:r>
              <a:rPr lang="en-MY" sz="2400" dirty="0"/>
              <a:t>Cognitive ability and problem-solving testing</a:t>
            </a:r>
          </a:p>
          <a:p>
            <a:r>
              <a:rPr lang="en-MY" sz="2400" dirty="0"/>
              <a:t>Personality testing</a:t>
            </a:r>
          </a:p>
          <a:p>
            <a:r>
              <a:rPr lang="en-MY" sz="2400" dirty="0"/>
              <a:t>Interviewing</a:t>
            </a:r>
          </a:p>
        </p:txBody>
      </p:sp>
    </p:spTree>
    <p:extLst>
      <p:ext uri="{BB962C8B-B14F-4D97-AF65-F5344CB8AC3E}">
        <p14:creationId xmlns="" xmlns:p14="http://schemas.microsoft.com/office/powerpoint/2010/main" val="2692589221"/>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F2A2FD-A604-42E8-BE93-2F4E91C7DBBE}"/>
              </a:ext>
            </a:extLst>
          </p:cNvPr>
          <p:cNvSpPr>
            <a:spLocks noGrp="1"/>
          </p:cNvSpPr>
          <p:nvPr>
            <p:ph type="title"/>
          </p:nvPr>
        </p:nvSpPr>
        <p:spPr>
          <a:xfrm>
            <a:off x="899592" y="332656"/>
            <a:ext cx="7200900" cy="737519"/>
          </a:xfrm>
        </p:spPr>
        <p:txBody>
          <a:bodyPr>
            <a:normAutofit/>
          </a:bodyPr>
          <a:lstStyle/>
          <a:p>
            <a:r>
              <a:rPr lang="en-MY" dirty="0"/>
              <a:t>Assessment Center</a:t>
            </a:r>
            <a:endParaRPr lang="en-MY" sz="2000" dirty="0"/>
          </a:p>
        </p:txBody>
      </p:sp>
      <p:sp>
        <p:nvSpPr>
          <p:cNvPr id="3" name="Content Placeholder 2">
            <a:extLst>
              <a:ext uri="{FF2B5EF4-FFF2-40B4-BE49-F238E27FC236}">
                <a16:creationId xmlns="" xmlns:a16="http://schemas.microsoft.com/office/drawing/2014/main" id="{9AD30406-82E1-4CC0-901B-F948DAAAC9B6}"/>
              </a:ext>
            </a:extLst>
          </p:cNvPr>
          <p:cNvSpPr>
            <a:spLocks noGrp="1"/>
          </p:cNvSpPr>
          <p:nvPr>
            <p:ph idx="1"/>
          </p:nvPr>
        </p:nvSpPr>
        <p:spPr/>
        <p:txBody>
          <a:bodyPr>
            <a:normAutofit lnSpcReduction="10000"/>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 xmlns:p14="http://schemas.microsoft.com/office/powerpoint/2010/main" val="370314627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1B0F57-FE8C-49DD-A964-8FA7F4EB3E95}"/>
              </a:ext>
            </a:extLst>
          </p:cNvPr>
          <p:cNvSpPr>
            <a:spLocks noGrp="1"/>
          </p:cNvSpPr>
          <p:nvPr>
            <p:ph type="title"/>
          </p:nvPr>
        </p:nvSpPr>
        <p:spPr>
          <a:xfrm>
            <a:off x="971600" y="332656"/>
            <a:ext cx="7200900" cy="665511"/>
          </a:xfrm>
        </p:spPr>
        <p:txBody>
          <a:bodyPr/>
          <a:lstStyle/>
          <a:p>
            <a:r>
              <a:rPr lang="en-MY" dirty="0"/>
              <a:t>Interviewing</a:t>
            </a:r>
          </a:p>
        </p:txBody>
      </p:sp>
      <p:sp>
        <p:nvSpPr>
          <p:cNvPr id="3" name="Content Placeholder 2">
            <a:extLst>
              <a:ext uri="{FF2B5EF4-FFF2-40B4-BE49-F238E27FC236}">
                <a16:creationId xmlns="" xmlns:a16="http://schemas.microsoft.com/office/drawing/2014/main" id="{FDE2CACF-65A4-4EF2-BAED-60CE804D5EF9}"/>
              </a:ext>
            </a:extLst>
          </p:cNvPr>
          <p:cNvSpPr>
            <a:spLocks noGrp="1"/>
          </p:cNvSpPr>
          <p:nvPr>
            <p:ph idx="1"/>
          </p:nvPr>
        </p:nvSpPr>
        <p:spPr>
          <a:xfrm>
            <a:off x="899592" y="1268760"/>
            <a:ext cx="7200900" cy="3809999"/>
          </a:xfrm>
        </p:spPr>
        <p:txBody>
          <a:bodyPr>
            <a:normAutofit/>
          </a:bodyPr>
          <a:lstStyle/>
          <a:p>
            <a:r>
              <a:rPr lang="en-MY" sz="2400"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 xmlns:p14="http://schemas.microsoft.com/office/powerpoint/2010/main" val="3289065392"/>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 xmlns:a16="http://schemas.microsoft.com/office/drawing/2014/main" id="{CCDE7277-2643-4424-B6A6-63209573BED0}"/>
              </a:ext>
            </a:extLst>
          </p:cNvPr>
          <p:cNvSpPr>
            <a:spLocks noGrp="1"/>
          </p:cNvSpPr>
          <p:nvPr>
            <p:ph idx="1"/>
          </p:nvPr>
        </p:nvSpPr>
        <p:spPr/>
        <p:txBody>
          <a:bodyPr>
            <a:normAutofit/>
          </a:bodyPr>
          <a:lstStyle/>
          <a:p>
            <a:r>
              <a:rPr lang="en-MY" sz="2400"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 xmlns:p14="http://schemas.microsoft.com/office/powerpoint/2010/main" val="2545241129"/>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02904222"/>
              </p:ext>
            </p:extLst>
          </p:nvPr>
        </p:nvGraphicFramePr>
        <p:xfrm>
          <a:off x="827584" y="764704"/>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065504370"/>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 xmlns:a16="http://schemas.microsoft.com/office/drawing/2014/main"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 xmlns:p14="http://schemas.microsoft.com/office/powerpoint/2010/main" val="3604583829"/>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D8573C-1A99-4DC8-A6A0-87F8FF8DC9BE}"/>
              </a:ext>
            </a:extLst>
          </p:cNvPr>
          <p:cNvSpPr>
            <a:spLocks noGrp="1"/>
          </p:cNvSpPr>
          <p:nvPr>
            <p:ph type="title"/>
          </p:nvPr>
        </p:nvSpPr>
        <p:spPr>
          <a:xfrm>
            <a:off x="899592" y="260648"/>
            <a:ext cx="7200900" cy="737519"/>
          </a:xfrm>
        </p:spPr>
        <p:txBody>
          <a:bodyPr/>
          <a:lstStyle/>
          <a:p>
            <a:r>
              <a:rPr lang="en-MY" dirty="0"/>
              <a:t>Global Leadership Development</a:t>
            </a:r>
          </a:p>
        </p:txBody>
      </p:sp>
      <p:sp>
        <p:nvSpPr>
          <p:cNvPr id="3" name="Content Placeholder 2">
            <a:extLst>
              <a:ext uri="{FF2B5EF4-FFF2-40B4-BE49-F238E27FC236}">
                <a16:creationId xmlns="" xmlns:a16="http://schemas.microsoft.com/office/drawing/2014/main" id="{FF39AA29-290B-4BFB-9FCE-AAE9DA425793}"/>
              </a:ext>
            </a:extLst>
          </p:cNvPr>
          <p:cNvSpPr>
            <a:spLocks noGrp="1"/>
          </p:cNvSpPr>
          <p:nvPr>
            <p:ph idx="1"/>
          </p:nvPr>
        </p:nvSpPr>
        <p:spPr>
          <a:xfrm>
            <a:off x="683568" y="1196752"/>
            <a:ext cx="7920880" cy="5023395"/>
          </a:xfrm>
        </p:spPr>
        <p:txBody>
          <a:bodyPr>
            <a:normAutofit lnSpcReduction="10000"/>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 xmlns:p14="http://schemas.microsoft.com/office/powerpoint/2010/main" val="1414033368"/>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32C01F-A853-4759-B47D-1850A3AE6CDF}"/>
              </a:ext>
            </a:extLst>
          </p:cNvPr>
          <p:cNvSpPr>
            <a:spLocks noGrp="1"/>
          </p:cNvSpPr>
          <p:nvPr>
            <p:ph type="title"/>
          </p:nvPr>
        </p:nvSpPr>
        <p:spPr>
          <a:xfrm>
            <a:off x="971600" y="332656"/>
            <a:ext cx="7200900" cy="809527"/>
          </a:xfrm>
        </p:spPr>
        <p:txBody>
          <a:bodyPr/>
          <a:lstStyle/>
          <a:p>
            <a:r>
              <a:rPr lang="en-MY" dirty="0"/>
              <a:t>Global Leadership Competencies</a:t>
            </a:r>
          </a:p>
        </p:txBody>
      </p:sp>
      <p:pic>
        <p:nvPicPr>
          <p:cNvPr id="5" name="Picture 4">
            <a:extLst>
              <a:ext uri="{FF2B5EF4-FFF2-40B4-BE49-F238E27FC236}">
                <a16:creationId xmlns="" xmlns:a16="http://schemas.microsoft.com/office/drawing/2014/main" id="{8FF28FEC-796C-47EB-A84D-AD51CF2F3EB0}"/>
              </a:ext>
            </a:extLst>
          </p:cNvPr>
          <p:cNvPicPr>
            <a:picLocks noChangeAspect="1"/>
          </p:cNvPicPr>
          <p:nvPr/>
        </p:nvPicPr>
        <p:blipFill>
          <a:blip r:embed="rId2" cstate="print"/>
          <a:stretch>
            <a:fillRect/>
          </a:stretch>
        </p:blipFill>
        <p:spPr>
          <a:xfrm>
            <a:off x="611560" y="1268760"/>
            <a:ext cx="8067675" cy="4752975"/>
          </a:xfrm>
          <a:prstGeom prst="rect">
            <a:avLst/>
          </a:prstGeom>
        </p:spPr>
      </p:pic>
    </p:spTree>
    <p:extLst>
      <p:ext uri="{BB962C8B-B14F-4D97-AF65-F5344CB8AC3E}">
        <p14:creationId xmlns="" xmlns:p14="http://schemas.microsoft.com/office/powerpoint/2010/main" val="3085138124"/>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0D15D0-11D9-4E89-8C39-CFCB4365C5F9}"/>
              </a:ext>
            </a:extLst>
          </p:cNvPr>
          <p:cNvSpPr>
            <a:spLocks noGrp="1"/>
          </p:cNvSpPr>
          <p:nvPr>
            <p:ph type="title"/>
          </p:nvPr>
        </p:nvSpPr>
        <p:spPr>
          <a:xfrm>
            <a:off x="899592" y="332656"/>
            <a:ext cx="7200900" cy="809527"/>
          </a:xfrm>
        </p:spPr>
        <p:txBody>
          <a:bodyPr/>
          <a:lstStyle/>
          <a:p>
            <a:r>
              <a:rPr lang="en-MY" dirty="0"/>
              <a:t>Talent Management Wheel</a:t>
            </a:r>
          </a:p>
        </p:txBody>
      </p:sp>
      <p:pic>
        <p:nvPicPr>
          <p:cNvPr id="5" name="Picture 4">
            <a:extLst>
              <a:ext uri="{FF2B5EF4-FFF2-40B4-BE49-F238E27FC236}">
                <a16:creationId xmlns="" xmlns:a16="http://schemas.microsoft.com/office/drawing/2014/main" id="{1C79C10E-3CDA-4E92-BCE9-2E3D985ACEE1}"/>
              </a:ext>
            </a:extLst>
          </p:cNvPr>
          <p:cNvPicPr>
            <a:picLocks noChangeAspect="1"/>
          </p:cNvPicPr>
          <p:nvPr/>
        </p:nvPicPr>
        <p:blipFill>
          <a:blip r:embed="rId2" cstate="print"/>
          <a:stretch>
            <a:fillRect/>
          </a:stretch>
        </p:blipFill>
        <p:spPr>
          <a:xfrm>
            <a:off x="1403648" y="1340768"/>
            <a:ext cx="5276850" cy="4476750"/>
          </a:xfrm>
          <a:prstGeom prst="rect">
            <a:avLst/>
          </a:prstGeom>
        </p:spPr>
      </p:pic>
    </p:spTree>
    <p:extLst>
      <p:ext uri="{BB962C8B-B14F-4D97-AF65-F5344CB8AC3E}">
        <p14:creationId xmlns="" xmlns:p14="http://schemas.microsoft.com/office/powerpoint/2010/main" val="550579365"/>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82AA8D-BBE7-4EB7-A416-BF0855B04427}"/>
              </a:ext>
            </a:extLst>
          </p:cNvPr>
          <p:cNvSpPr>
            <a:spLocks noGrp="1"/>
          </p:cNvSpPr>
          <p:nvPr>
            <p:ph type="title"/>
          </p:nvPr>
        </p:nvSpPr>
        <p:spPr>
          <a:xfrm>
            <a:off x="971600" y="332656"/>
            <a:ext cx="7200900" cy="1142385"/>
          </a:xfrm>
        </p:spPr>
        <p:txBody>
          <a:bodyPr/>
          <a:lstStyle/>
          <a:p>
            <a:r>
              <a:rPr lang="en-MY" dirty="0"/>
              <a:t>Six Principles of Effective Global Talent Management</a:t>
            </a:r>
          </a:p>
        </p:txBody>
      </p:sp>
      <p:sp>
        <p:nvSpPr>
          <p:cNvPr id="3" name="Content Placeholder 2">
            <a:extLst>
              <a:ext uri="{FF2B5EF4-FFF2-40B4-BE49-F238E27FC236}">
                <a16:creationId xmlns="" xmlns:a16="http://schemas.microsoft.com/office/drawing/2014/main" id="{701A2295-FC84-49AD-8443-007390934676}"/>
              </a:ext>
            </a:extLst>
          </p:cNvPr>
          <p:cNvSpPr>
            <a:spLocks noGrp="1"/>
          </p:cNvSpPr>
          <p:nvPr>
            <p:ph idx="1"/>
          </p:nvPr>
        </p:nvSpPr>
        <p:spPr>
          <a:xfrm>
            <a:off x="914400" y="1960240"/>
            <a:ext cx="6753944" cy="3917032"/>
          </a:xfrm>
        </p:spPr>
        <p:txBody>
          <a:bodyPr>
            <a:normAutofit/>
          </a:bodyPr>
          <a:lstStyle/>
          <a:p>
            <a:pPr marL="514350" indent="-514350">
              <a:buFont typeface="+mj-lt"/>
              <a:buAutoNum type="arabicPeriod"/>
            </a:pPr>
            <a:r>
              <a:rPr lang="en-MY" sz="2400" dirty="0"/>
              <a:t>Alignment With Strategy</a:t>
            </a:r>
          </a:p>
          <a:p>
            <a:pPr marL="514350" indent="-514350">
              <a:buFont typeface="+mj-lt"/>
              <a:buAutoNum type="arabicPeriod"/>
            </a:pPr>
            <a:r>
              <a:rPr lang="en-MY" sz="2400" dirty="0"/>
              <a:t>Internal Consistency</a:t>
            </a:r>
          </a:p>
          <a:p>
            <a:pPr marL="514350" indent="-514350">
              <a:buFont typeface="+mj-lt"/>
              <a:buAutoNum type="arabicPeriod"/>
            </a:pPr>
            <a:r>
              <a:rPr lang="en-MY" sz="2400" dirty="0"/>
              <a:t>Cultural Embeddedness</a:t>
            </a:r>
          </a:p>
          <a:p>
            <a:pPr marL="514350" indent="-514350">
              <a:buFont typeface="+mj-lt"/>
              <a:buAutoNum type="arabicPeriod"/>
            </a:pPr>
            <a:r>
              <a:rPr lang="en-MY" sz="2400" dirty="0"/>
              <a:t>Management Involvement</a:t>
            </a:r>
          </a:p>
          <a:p>
            <a:pPr marL="514350" indent="-514350">
              <a:buFont typeface="+mj-lt"/>
              <a:buAutoNum type="arabicPeriod"/>
            </a:pPr>
            <a:r>
              <a:rPr lang="en-MY" sz="2400" dirty="0"/>
              <a:t>Balance of Global and Local Needs</a:t>
            </a:r>
          </a:p>
          <a:p>
            <a:pPr marL="514350" indent="-514350">
              <a:buFont typeface="+mj-lt"/>
              <a:buAutoNum type="arabicPeriod"/>
            </a:pPr>
            <a:r>
              <a:rPr lang="en-MY" sz="2400" dirty="0"/>
              <a:t>Employer Branding Through Differentiation</a:t>
            </a:r>
          </a:p>
        </p:txBody>
      </p:sp>
    </p:spTree>
    <p:extLst>
      <p:ext uri="{BB962C8B-B14F-4D97-AF65-F5344CB8AC3E}">
        <p14:creationId xmlns="" xmlns:p14="http://schemas.microsoft.com/office/powerpoint/2010/main" val="2922526808"/>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457200"/>
          <a:ext cx="7355160" cy="5085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87042210"/>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xmlns=""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xmlns="" val="3518278316"/>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a16="http://schemas.microsoft.com/office/drawing/2014/main" xmlns=""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xmlns=""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a16="http://schemas.microsoft.com/office/drawing/2014/main" xmlns=""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a16="http://schemas.microsoft.com/office/drawing/2014/main" xmlns=""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a16="http://schemas.microsoft.com/office/drawing/2014/main" xmlns=""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a16="http://schemas.microsoft.com/office/drawing/2014/main" xmlns=""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a16="http://schemas.microsoft.com/office/drawing/2014/main" xmlns=""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p14="http://schemas.microsoft.com/office/powerpoint/2010/main" xmlns="" val="4249944207"/>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xmlns=""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xmlns="" val="1641145115"/>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xmlns=""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xmlns="" val="1135892643"/>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a16="http://schemas.microsoft.com/office/drawing/2014/main" xmlns=""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p14="http://schemas.microsoft.com/office/powerpoint/2010/main" xmlns="" val="2280660945"/>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87042210"/>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xmlns="" val="1654509972"/>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xmlns="" val="671028008"/>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632972561"/>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a16="http://schemas.microsoft.com/office/drawing/2014/main" xmlns=""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p14="http://schemas.microsoft.com/office/powerpoint/2010/main" xmlns="" val="950304200"/>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a16="http://schemas.microsoft.com/office/drawing/2014/main" xmlns=""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xmlns=""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p14="http://schemas.microsoft.com/office/powerpoint/2010/main" xmlns="" val="1254565926"/>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xmlns=""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xmlns="" val="627334451"/>
                    </a:ext>
                  </a:extLst>
                </a:gridCol>
                <a:gridCol w="3168352">
                  <a:extLst>
                    <a:ext uri="{9D8B030D-6E8A-4147-A177-3AD203B41FA5}">
                      <a16:colId xmlns:a16="http://schemas.microsoft.com/office/drawing/2014/main" xmlns=""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295788537"/>
                  </a:ext>
                </a:extLst>
              </a:tr>
            </a:tbl>
          </a:graphicData>
        </a:graphic>
      </p:graphicFrame>
      <p:sp>
        <p:nvSpPr>
          <p:cNvPr id="6" name="TextBox 5">
            <a:extLst>
              <a:ext uri="{FF2B5EF4-FFF2-40B4-BE49-F238E27FC236}">
                <a16:creationId xmlns:a16="http://schemas.microsoft.com/office/drawing/2014/main" xmlns=""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xmlns="" val="3606982835"/>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xmlns=""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p14="http://schemas.microsoft.com/office/powerpoint/2010/main" xmlns="" val="1237615533"/>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a16="http://schemas.microsoft.com/office/drawing/2014/main" xmlns=""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xmlns=""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xmlns="" val="3831551115"/>
                    </a:ext>
                  </a:extLst>
                </a:gridCol>
                <a:gridCol w="2994127">
                  <a:extLst>
                    <a:ext uri="{9D8B030D-6E8A-4147-A177-3AD203B41FA5}">
                      <a16:colId xmlns:a16="http://schemas.microsoft.com/office/drawing/2014/main" xmlns=""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xmlns=""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548943725"/>
                  </a:ext>
                </a:extLst>
              </a:tr>
            </a:tbl>
          </a:graphicData>
        </a:graphic>
      </p:graphicFrame>
    </p:spTree>
    <p:extLst>
      <p:ext uri="{BB962C8B-B14F-4D97-AF65-F5344CB8AC3E}">
        <p14:creationId xmlns:p14="http://schemas.microsoft.com/office/powerpoint/2010/main" xmlns="" val="4038073216"/>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xmlns=""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p14="http://schemas.microsoft.com/office/powerpoint/2010/main" xmlns="" val="1053745500"/>
      </p:ext>
    </p:extLst>
  </p:cSld>
  <p:clrMapOvr>
    <a:masterClrMapping/>
  </p:clrMapOvr>
  <p:transition spd="med">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a16="http://schemas.microsoft.com/office/drawing/2014/main" xmlns=""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xmlns="" val="1624867639"/>
                    </a:ext>
                  </a:extLst>
                </a:gridCol>
                <a:gridCol w="3606245">
                  <a:extLst>
                    <a:ext uri="{9D8B030D-6E8A-4147-A177-3AD203B41FA5}">
                      <a16:colId xmlns:a16="http://schemas.microsoft.com/office/drawing/2014/main" xmlns=""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xmlns=""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425271561"/>
                  </a:ext>
                </a:extLst>
              </a:tr>
            </a:tbl>
          </a:graphicData>
        </a:graphic>
      </p:graphicFrame>
      <p:sp>
        <p:nvSpPr>
          <p:cNvPr id="5" name="TextBox 4">
            <a:extLst>
              <a:ext uri="{FF2B5EF4-FFF2-40B4-BE49-F238E27FC236}">
                <a16:creationId xmlns:a16="http://schemas.microsoft.com/office/drawing/2014/main" xmlns=""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xmlns="" val="307756914"/>
      </p:ext>
    </p:extLst>
  </p:cSld>
  <p:clrMapOvr>
    <a:masterClrMapping/>
  </p:clrMapOvr>
  <p:transition spd="med">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a16="http://schemas.microsoft.com/office/drawing/2014/main" xmlns=""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xmlns="" val="2582310217"/>
      </p:ext>
    </p:extLst>
  </p:cSld>
  <p:clrMapOvr>
    <a:masterClrMapping/>
  </p:clrMapOvr>
  <p:transition spd="med">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a16="http://schemas.microsoft.com/office/drawing/2014/main" xmlns=""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xmlns="" val="1927330089"/>
      </p:ext>
    </p:extLst>
  </p:cSld>
  <p:clrMapOvr>
    <a:masterClrMapping/>
  </p:clrMapOvr>
  <p:transition spd="med">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 xmlns:p14="http://schemas.microsoft.com/office/powerpoint/2010/main" val="361707090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2864</TotalTime>
  <Words>5987</Words>
  <Application>Microsoft Office PowerPoint</Application>
  <PresentationFormat>On-screen Show (4:3)</PresentationFormat>
  <Paragraphs>484</Paragraphs>
  <Slides>116</Slides>
  <Notes>6</Notes>
  <HiddenSlides>0</HiddenSlides>
  <MMClips>0</MMClips>
  <ScaleCrop>false</ScaleCrop>
  <HeadingPairs>
    <vt:vector size="4" baseType="variant">
      <vt:variant>
        <vt:lpstr>Theme</vt:lpstr>
      </vt:variant>
      <vt:variant>
        <vt:i4>1</vt:i4>
      </vt:variant>
      <vt:variant>
        <vt:lpstr>Slide Titles</vt:lpstr>
      </vt:variant>
      <vt:variant>
        <vt:i4>116</vt:i4>
      </vt:variant>
    </vt:vector>
  </HeadingPairs>
  <TitlesOfParts>
    <vt:vector size="117" baseType="lpstr">
      <vt:lpstr>Diamond Grid 16x9</vt:lpstr>
      <vt:lpstr>GLOBAL TALENT MANAGEMENT -II</vt:lpstr>
      <vt:lpstr>Slide 2</vt:lpstr>
      <vt:lpstr>Performance Management</vt:lpstr>
      <vt:lpstr>Performance Management</vt:lpstr>
      <vt:lpstr>Purpose of effective 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Question # 3</vt:lpstr>
      <vt:lpstr>Answer # 3</vt:lpstr>
      <vt:lpstr>5. Performance Development</vt:lpstr>
      <vt:lpstr>Performance Improvement Plans and Individual Development Plans</vt:lpstr>
      <vt:lpstr>Question # 1</vt:lpstr>
      <vt:lpstr>Answer # 1</vt:lpstr>
      <vt:lpstr>Slide 51</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Question # 2</vt:lpstr>
      <vt:lpstr>Answer # 2</vt:lpstr>
      <vt:lpstr>Slide 60</vt:lpstr>
      <vt:lpstr>Competency in Performance</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HR Competencies</vt:lpstr>
      <vt:lpstr>2012 HR competency model</vt:lpstr>
      <vt:lpstr>HR Competencies</vt:lpstr>
      <vt:lpstr>Organisation Enablers</vt:lpstr>
      <vt:lpstr>Core Competencies</vt:lpstr>
      <vt:lpstr>Delivery Enablers</vt:lpstr>
      <vt:lpstr>Slide 80</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Slide 86</vt:lpstr>
      <vt:lpstr>Assessment tools</vt:lpstr>
      <vt:lpstr>Assessment Center</vt:lpstr>
      <vt:lpstr>Interviewing</vt:lpstr>
      <vt:lpstr>Interviewing</vt:lpstr>
      <vt:lpstr>Slide 91</vt:lpstr>
      <vt:lpstr>Talent Assessment in Global Context</vt:lpstr>
      <vt:lpstr>Global Leadership Development</vt:lpstr>
      <vt:lpstr>Global Leadership Competencies</vt:lpstr>
      <vt:lpstr>Talent Management Wheel</vt:lpstr>
      <vt:lpstr>Six Principles of Effective Global Talent Management</vt:lpstr>
      <vt:lpstr>Slide 97</vt:lpstr>
      <vt:lpstr>Selection</vt:lpstr>
      <vt:lpstr>Selection Risks</vt:lpstr>
      <vt:lpstr>Selection Process</vt:lpstr>
      <vt:lpstr>Selection Process</vt:lpstr>
      <vt:lpstr>Selection Process</vt:lpstr>
      <vt:lpstr>Slide 103</vt:lpstr>
      <vt:lpstr>Reliability and Validity of Selection Tools and Methods</vt:lpstr>
      <vt:lpstr>Reliability and Validity of Selection Tools and Methods</vt:lpstr>
      <vt:lpstr>Slide 106</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116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97</cp:revision>
  <cp:lastPrinted>1601-01-01T00:00:00Z</cp:lastPrinted>
  <dcterms:created xsi:type="dcterms:W3CDTF">2020-07-09T15:12:46Z</dcterms:created>
  <dcterms:modified xsi:type="dcterms:W3CDTF">2023-07-16T10:31:50Z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