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slides/slide9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0"/>
  </p:notesMasterIdLst>
  <p:handoutMasterIdLst>
    <p:handoutMasterId r:id="rId101"/>
  </p:handoutMasterIdLst>
  <p:sldIdLst>
    <p:sldId id="719" r:id="rId2"/>
    <p:sldId id="641" r:id="rId3"/>
    <p:sldId id="729" r:id="rId4"/>
    <p:sldId id="721" r:id="rId5"/>
    <p:sldId id="722" r:id="rId6"/>
    <p:sldId id="723" r:id="rId7"/>
    <p:sldId id="724" r:id="rId8"/>
    <p:sldId id="730" r:id="rId9"/>
    <p:sldId id="732" r:id="rId10"/>
    <p:sldId id="733" r:id="rId11"/>
    <p:sldId id="735" r:id="rId12"/>
    <p:sldId id="736" r:id="rId13"/>
    <p:sldId id="737" r:id="rId14"/>
    <p:sldId id="642" r:id="rId15"/>
    <p:sldId id="725" r:id="rId16"/>
    <p:sldId id="726" r:id="rId17"/>
    <p:sldId id="727" r:id="rId18"/>
    <p:sldId id="728" r:id="rId19"/>
    <p:sldId id="643" r:id="rId20"/>
    <p:sldId id="644" r:id="rId21"/>
    <p:sldId id="645" r:id="rId22"/>
    <p:sldId id="646" r:id="rId23"/>
    <p:sldId id="579" r:id="rId24"/>
    <p:sldId id="580" r:id="rId25"/>
    <p:sldId id="581" r:id="rId26"/>
    <p:sldId id="582" r:id="rId27"/>
    <p:sldId id="583" r:id="rId28"/>
    <p:sldId id="584" r:id="rId29"/>
    <p:sldId id="639" r:id="rId30"/>
    <p:sldId id="640" r:id="rId31"/>
    <p:sldId id="647" r:id="rId32"/>
    <p:sldId id="648" r:id="rId33"/>
    <p:sldId id="649" r:id="rId34"/>
    <p:sldId id="650" r:id="rId35"/>
    <p:sldId id="651" r:id="rId36"/>
    <p:sldId id="652" r:id="rId37"/>
    <p:sldId id="653" r:id="rId38"/>
    <p:sldId id="654" r:id="rId39"/>
    <p:sldId id="655" r:id="rId40"/>
    <p:sldId id="656" r:id="rId41"/>
    <p:sldId id="657" r:id="rId42"/>
    <p:sldId id="658" r:id="rId43"/>
    <p:sldId id="659" r:id="rId44"/>
    <p:sldId id="660" r:id="rId45"/>
    <p:sldId id="661" r:id="rId46"/>
    <p:sldId id="662" r:id="rId47"/>
    <p:sldId id="663" r:id="rId48"/>
    <p:sldId id="664" r:id="rId49"/>
    <p:sldId id="665" r:id="rId50"/>
    <p:sldId id="666" r:id="rId51"/>
    <p:sldId id="667" r:id="rId52"/>
    <p:sldId id="668" r:id="rId53"/>
    <p:sldId id="669" r:id="rId54"/>
    <p:sldId id="670" r:id="rId55"/>
    <p:sldId id="671" r:id="rId56"/>
    <p:sldId id="672" r:id="rId57"/>
    <p:sldId id="673" r:id="rId58"/>
    <p:sldId id="674" r:id="rId59"/>
    <p:sldId id="675" r:id="rId60"/>
    <p:sldId id="676" r:id="rId61"/>
    <p:sldId id="677" r:id="rId62"/>
    <p:sldId id="678" r:id="rId63"/>
    <p:sldId id="679" r:id="rId64"/>
    <p:sldId id="680" r:id="rId65"/>
    <p:sldId id="681" r:id="rId66"/>
    <p:sldId id="682" r:id="rId67"/>
    <p:sldId id="683" r:id="rId68"/>
    <p:sldId id="684" r:id="rId69"/>
    <p:sldId id="685" r:id="rId70"/>
    <p:sldId id="686" r:id="rId71"/>
    <p:sldId id="687" r:id="rId72"/>
    <p:sldId id="688" r:id="rId73"/>
    <p:sldId id="689" r:id="rId74"/>
    <p:sldId id="690" r:id="rId75"/>
    <p:sldId id="691" r:id="rId76"/>
    <p:sldId id="692" r:id="rId77"/>
    <p:sldId id="693" r:id="rId78"/>
    <p:sldId id="694" r:id="rId79"/>
    <p:sldId id="695" r:id="rId80"/>
    <p:sldId id="696" r:id="rId81"/>
    <p:sldId id="697" r:id="rId82"/>
    <p:sldId id="698" r:id="rId83"/>
    <p:sldId id="699" r:id="rId84"/>
    <p:sldId id="700" r:id="rId85"/>
    <p:sldId id="701" r:id="rId86"/>
    <p:sldId id="702" r:id="rId87"/>
    <p:sldId id="706" r:id="rId88"/>
    <p:sldId id="707" r:id="rId89"/>
    <p:sldId id="708" r:id="rId90"/>
    <p:sldId id="709" r:id="rId91"/>
    <p:sldId id="710" r:id="rId92"/>
    <p:sldId id="711" r:id="rId93"/>
    <p:sldId id="712" r:id="rId94"/>
    <p:sldId id="713" r:id="rId95"/>
    <p:sldId id="714" r:id="rId96"/>
    <p:sldId id="715" r:id="rId97"/>
    <p:sldId id="716" r:id="rId98"/>
    <p:sldId id="276"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Talent </a:t>
          </a:r>
          <a:r>
            <a:rPr lang="en-MY" sz="2700" kern="1200" dirty="0" smtClean="0">
              <a:solidFill>
                <a:schemeClr val="tx1"/>
              </a:solidFill>
              <a:latin typeface="Arial"/>
              <a:ea typeface="+mn-ea"/>
              <a:cs typeface="+mn-cs"/>
            </a:rPr>
            <a:t>Development</a:t>
          </a:r>
          <a:endParaRPr lang="en-MY" sz="2700" kern="1200" dirty="0">
            <a:solidFill>
              <a:schemeClr val="tx1"/>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817B7A7-0EDA-4877-8ABD-4732FAFCFCF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FFFFEE"/>
              </a:solidFill>
              <a:latin typeface="Arial"/>
              <a:ea typeface="+mn-ea"/>
              <a:cs typeface="+mn-cs"/>
            </a:rPr>
            <a:t>Organisational Development</a:t>
          </a:r>
          <a:endParaRPr lang="en-MY" sz="2700" kern="1200" dirty="0">
            <a:solidFill>
              <a:srgbClr val="FFFFEE"/>
            </a:solidFill>
            <a:latin typeface="Arial"/>
            <a:ea typeface="+mn-ea"/>
            <a:cs typeface="+mn-cs"/>
          </a:endParaRPr>
        </a:p>
      </dgm:t>
    </dgm:pt>
    <dgm:pt modelId="{50FA21E7-090B-4462-A66D-9CCE2C4750ED}" type="parTrans" cxnId="{7D345E09-684C-41E2-9689-77BA839E1BD0}">
      <dgm:prSet/>
      <dgm:spPr/>
      <dgm:t>
        <a:bodyPr/>
        <a:lstStyle/>
        <a:p>
          <a:endParaRPr lang="en-US"/>
        </a:p>
      </dgm:t>
    </dgm:pt>
    <dgm:pt modelId="{878A4344-6FF5-4012-99E2-010DE9809360}" type="sibTrans" cxnId="{7D345E09-684C-41E2-9689-77BA839E1BD0}">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7F54622-20A4-4DFA-8F2E-248EFA6FACB2}" type="pres">
      <dgm:prSet presAssocID="{D817B7A7-0EDA-4877-8ABD-4732FAFCFCFE}" presName="parentText" presStyleLbl="node1" presStyleIdx="0" presStyleCnt="6">
        <dgm:presLayoutVars>
          <dgm:chMax val="0"/>
          <dgm:bulletEnabled val="1"/>
        </dgm:presLayoutVars>
      </dgm:prSet>
      <dgm:spPr/>
      <dgm:t>
        <a:bodyPr/>
        <a:lstStyle/>
        <a:p>
          <a:endParaRPr lang="en-US"/>
        </a:p>
      </dgm:t>
    </dgm:pt>
    <dgm:pt modelId="{44B9B902-7A4E-419E-846B-1F745CF06B31}" type="pres">
      <dgm:prSet presAssocID="{878A4344-6FF5-4012-99E2-010DE9809360}"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D911F678-1034-46D4-8AD3-59D71775954B}" type="presOf" srcId="{D817B7A7-0EDA-4877-8ABD-4732FAFCFCFE}" destId="{07F54622-20A4-4DFA-8F2E-248EFA6FACB2}" srcOrd="0" destOrd="0" presId="urn:microsoft.com/office/officeart/2005/8/layout/vList2"/>
    <dgm:cxn modelId="{2C3C1F7E-2960-49F2-9E64-DBAC98AD27E5}" type="presOf" srcId="{B1E745AF-A52A-48A0-A403-46A0FFD05C14}" destId="{A48E1F71-FC9D-41EA-B073-94A65906B2EA}"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D287707A-7B7B-49B4-9421-82802F2CF420}" type="presOf" srcId="{703D4D02-5513-427D-B6E9-B2E187EE0C3A}" destId="{CC8763B3-4621-4666-B669-3C5BA2A30DBE}" srcOrd="0" destOrd="0" presId="urn:microsoft.com/office/officeart/2005/8/layout/vList2"/>
    <dgm:cxn modelId="{7D345E09-684C-41E2-9689-77BA839E1BD0}" srcId="{703D4D02-5513-427D-B6E9-B2E187EE0C3A}" destId="{D817B7A7-0EDA-4877-8ABD-4732FAFCFCFE}" srcOrd="0" destOrd="0" parTransId="{50FA21E7-090B-4462-A66D-9CCE2C4750ED}" sibTransId="{878A4344-6FF5-4012-99E2-010DE9809360}"/>
    <dgm:cxn modelId="{79C16A87-4578-489C-9BE2-D6AF07ED14CB}" srcId="{703D4D02-5513-427D-B6E9-B2E187EE0C3A}" destId="{B1E745AF-A52A-48A0-A403-46A0FFD05C14}" srcOrd="4" destOrd="0" parTransId="{0144C0BD-9EFA-49DA-B579-8A527F239C8C}" sibTransId="{A2865B5C-6305-4B31-BBA5-2203EB775858}"/>
    <dgm:cxn modelId="{CB36F51A-9BE8-4B51-A02D-0F875FFDF465}" srcId="{703D4D02-5513-427D-B6E9-B2E187EE0C3A}" destId="{8FBE48D9-ED49-4A61-BC37-DA222286C26A}" srcOrd="5" destOrd="0" parTransId="{6DA08588-1FDF-46C3-9C72-3EE1BF5A1103}" sibTransId="{55076B57-7E0B-4F08-8C69-E07BD985402B}"/>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CE472A4E-2291-4393-A31C-FD32513A40BB}" type="presOf" srcId="{73E07FEE-37AB-4CE6-81DD-5668FF28C59C}" destId="{D1D18D0C-62A5-4174-B79D-B5B2D4EBF0F4}" srcOrd="0" destOrd="0" presId="urn:microsoft.com/office/officeart/2005/8/layout/vList2"/>
    <dgm:cxn modelId="{CE27BC0F-CBC9-4522-A6AF-4021BDAB4784}" type="presOf" srcId="{8FBE48D9-ED49-4A61-BC37-DA222286C26A}" destId="{062695B6-E6C7-43F9-819D-84B5C1607633}" srcOrd="0" destOrd="0" presId="urn:microsoft.com/office/officeart/2005/8/layout/vList2"/>
    <dgm:cxn modelId="{12FBFB7D-BC6A-4347-B5D5-2D8A79704A0E}" type="presOf" srcId="{EA63CCDB-C2E7-4EC3-A4F3-B06CAE9AF0F8}" destId="{3777936F-15DD-4869-86D3-CAB2CBE920C9}" srcOrd="0" destOrd="0" presId="urn:microsoft.com/office/officeart/2005/8/layout/vList2"/>
    <dgm:cxn modelId="{9E4CF823-EA80-409C-B277-6F2FA0F1A450}" type="presOf" srcId="{ED0E2601-93DA-4A71-9D74-41AE1CB13748}" destId="{1AE110E0-C552-4188-BDB7-3F1CE96358D9}" srcOrd="0" destOrd="0" presId="urn:microsoft.com/office/officeart/2005/8/layout/vList2"/>
    <dgm:cxn modelId="{3193DCC9-9217-4A5B-967F-FACECC228F6D}" type="presParOf" srcId="{CC8763B3-4621-4666-B669-3C5BA2A30DBE}" destId="{07F54622-20A4-4DFA-8F2E-248EFA6FACB2}" srcOrd="0" destOrd="0" presId="urn:microsoft.com/office/officeart/2005/8/layout/vList2"/>
    <dgm:cxn modelId="{CF30BD44-7B79-4CA5-B455-F0E6F5E7BFD5}" type="presParOf" srcId="{CC8763B3-4621-4666-B669-3C5BA2A30DBE}" destId="{44B9B902-7A4E-419E-846B-1F745CF06B31}" srcOrd="1" destOrd="0" presId="urn:microsoft.com/office/officeart/2005/8/layout/vList2"/>
    <dgm:cxn modelId="{017E63E4-386C-4D1A-9651-774A56E43534}" type="presParOf" srcId="{CC8763B3-4621-4666-B669-3C5BA2A30DBE}" destId="{D1D18D0C-62A5-4174-B79D-B5B2D4EBF0F4}" srcOrd="2" destOrd="0" presId="urn:microsoft.com/office/officeart/2005/8/layout/vList2"/>
    <dgm:cxn modelId="{5978D8EA-1344-490C-B451-21284282CDCA}" type="presParOf" srcId="{CC8763B3-4621-4666-B669-3C5BA2A30DBE}" destId="{7B63F493-41D5-45E9-B70E-433CB96CED43}" srcOrd="3" destOrd="0" presId="urn:microsoft.com/office/officeart/2005/8/layout/vList2"/>
    <dgm:cxn modelId="{BFEA0B4C-38CA-418A-A254-DE8545924021}" type="presParOf" srcId="{CC8763B3-4621-4666-B669-3C5BA2A30DBE}" destId="{3777936F-15DD-4869-86D3-CAB2CBE920C9}" srcOrd="4" destOrd="0" presId="urn:microsoft.com/office/officeart/2005/8/layout/vList2"/>
    <dgm:cxn modelId="{27C13F6C-7F95-4A25-9A2C-0C5DC243C237}" type="presParOf" srcId="{CC8763B3-4621-4666-B669-3C5BA2A30DBE}" destId="{767797AE-987F-424F-85DF-AC66B0FD5DB8}" srcOrd="5" destOrd="0" presId="urn:microsoft.com/office/officeart/2005/8/layout/vList2"/>
    <dgm:cxn modelId="{E059121D-E7C3-4F6A-8AFC-E5E9127B5EF5}" type="presParOf" srcId="{CC8763B3-4621-4666-B669-3C5BA2A30DBE}" destId="{1AE110E0-C552-4188-BDB7-3F1CE96358D9}" srcOrd="6" destOrd="0" presId="urn:microsoft.com/office/officeart/2005/8/layout/vList2"/>
    <dgm:cxn modelId="{59F21994-33C2-4148-95B7-5CC5A159447B}" type="presParOf" srcId="{CC8763B3-4621-4666-B669-3C5BA2A30DBE}" destId="{177F467E-094E-416D-ADEE-E8CD82F7ABEA}" srcOrd="7" destOrd="0" presId="urn:microsoft.com/office/officeart/2005/8/layout/vList2"/>
    <dgm:cxn modelId="{DDB53338-B0DF-4F4D-AEB9-5E011BAE2325}" type="presParOf" srcId="{CC8763B3-4621-4666-B669-3C5BA2A30DBE}" destId="{A48E1F71-FC9D-41EA-B073-94A65906B2EA}" srcOrd="8" destOrd="0" presId="urn:microsoft.com/office/officeart/2005/8/layout/vList2"/>
    <dgm:cxn modelId="{7EF50E3C-CECE-4669-A11A-AC45CFE2A0EE}" type="presParOf" srcId="{CC8763B3-4621-4666-B669-3C5BA2A30DBE}" destId="{443E49B3-5808-4DF8-BC4B-6E17E4FCC18D}" srcOrd="9" destOrd="0" presId="urn:microsoft.com/office/officeart/2005/8/layout/vList2"/>
    <dgm:cxn modelId="{FF2F5F03-F181-4FF5-AA9D-2CF23E93F2B1}" type="presParOf" srcId="{CC8763B3-4621-4666-B669-3C5BA2A30DBE}" destId="{062695B6-E6C7-43F9-819D-84B5C1607633}"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bg1"/>
              </a:solidFill>
              <a:latin typeface="Arial"/>
              <a:ea typeface="+mn-ea"/>
              <a:cs typeface="+mn-cs"/>
            </a:rPr>
            <a:t>Global Talent </a:t>
          </a:r>
          <a:r>
            <a:rPr lang="en-MY" sz="2700" kern="1200" dirty="0" smtClean="0">
              <a:solidFill>
                <a:schemeClr val="bg1"/>
              </a:solidFill>
              <a:latin typeface="Arial"/>
              <a:ea typeface="+mn-ea"/>
              <a:cs typeface="+mn-cs"/>
            </a:rPr>
            <a:t>Development</a:t>
          </a:r>
          <a:endParaRPr lang="en-MY" sz="2700" kern="1200" dirty="0">
            <a:solidFill>
              <a:schemeClr val="bg1"/>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817B7A7-0EDA-4877-8ABD-4732FAFCFCFE}">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chemeClr val="tx1"/>
              </a:solidFill>
              <a:latin typeface="Arial"/>
              <a:ea typeface="+mn-ea"/>
              <a:cs typeface="+mn-cs"/>
            </a:rPr>
            <a:t>Organisational Development</a:t>
          </a:r>
          <a:endParaRPr lang="en-MY" sz="2700" kern="1200" dirty="0">
            <a:solidFill>
              <a:schemeClr val="tx1"/>
            </a:solidFill>
            <a:latin typeface="Arial"/>
            <a:ea typeface="+mn-ea"/>
            <a:cs typeface="+mn-cs"/>
          </a:endParaRPr>
        </a:p>
      </dgm:t>
    </dgm:pt>
    <dgm:pt modelId="{50FA21E7-090B-4462-A66D-9CCE2C4750ED}" type="parTrans" cxnId="{7D345E09-684C-41E2-9689-77BA839E1BD0}">
      <dgm:prSet/>
      <dgm:spPr/>
      <dgm:t>
        <a:bodyPr/>
        <a:lstStyle/>
        <a:p>
          <a:endParaRPr lang="en-US"/>
        </a:p>
      </dgm:t>
    </dgm:pt>
    <dgm:pt modelId="{878A4344-6FF5-4012-99E2-010DE9809360}" type="sibTrans" cxnId="{7D345E09-684C-41E2-9689-77BA839E1BD0}">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7F54622-20A4-4DFA-8F2E-248EFA6FACB2}" type="pres">
      <dgm:prSet presAssocID="{D817B7A7-0EDA-4877-8ABD-4732FAFCFCFE}" presName="parentText" presStyleLbl="node1" presStyleIdx="0" presStyleCnt="6">
        <dgm:presLayoutVars>
          <dgm:chMax val="0"/>
          <dgm:bulletEnabled val="1"/>
        </dgm:presLayoutVars>
      </dgm:prSet>
      <dgm:spPr/>
      <dgm:t>
        <a:bodyPr/>
        <a:lstStyle/>
        <a:p>
          <a:endParaRPr lang="en-US"/>
        </a:p>
      </dgm:t>
    </dgm:pt>
    <dgm:pt modelId="{44B9B902-7A4E-419E-846B-1F745CF06B31}" type="pres">
      <dgm:prSet presAssocID="{878A4344-6FF5-4012-99E2-010DE9809360}"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EF33E690-3053-48AB-A491-9E53404A165A}" srcId="{703D4D02-5513-427D-B6E9-B2E187EE0C3A}" destId="{EA63CCDB-C2E7-4EC3-A4F3-B06CAE9AF0F8}" srcOrd="2" destOrd="0" parTransId="{9EBECCF0-1A22-4700-A352-7F6A5BA850D4}" sibTransId="{78F82D5E-8112-4369-BBCF-BE2C4CA19FB4}"/>
    <dgm:cxn modelId="{7D345E09-684C-41E2-9689-77BA839E1BD0}" srcId="{703D4D02-5513-427D-B6E9-B2E187EE0C3A}" destId="{D817B7A7-0EDA-4877-8ABD-4732FAFCFCFE}" srcOrd="0" destOrd="0" parTransId="{50FA21E7-090B-4462-A66D-9CCE2C4750ED}" sibTransId="{878A4344-6FF5-4012-99E2-010DE9809360}"/>
    <dgm:cxn modelId="{79C16A87-4578-489C-9BE2-D6AF07ED14CB}" srcId="{703D4D02-5513-427D-B6E9-B2E187EE0C3A}" destId="{B1E745AF-A52A-48A0-A403-46A0FFD05C14}" srcOrd="4" destOrd="0" parTransId="{0144C0BD-9EFA-49DA-B579-8A527F239C8C}" sibTransId="{A2865B5C-6305-4B31-BBA5-2203EB775858}"/>
    <dgm:cxn modelId="{CB36F51A-9BE8-4B51-A02D-0F875FFDF465}" srcId="{703D4D02-5513-427D-B6E9-B2E187EE0C3A}" destId="{8FBE48D9-ED49-4A61-BC37-DA222286C26A}" srcOrd="5" destOrd="0" parTransId="{6DA08588-1FDF-46C3-9C72-3EE1BF5A1103}" sibTransId="{55076B57-7E0B-4F08-8C69-E07BD985402B}"/>
    <dgm:cxn modelId="{615FCE1C-31B8-4470-9849-426794AA1DA4}" type="presOf" srcId="{D817B7A7-0EDA-4877-8ABD-4732FAFCFCFE}" destId="{07F54622-20A4-4DFA-8F2E-248EFA6FACB2}" srcOrd="0" destOrd="0" presId="urn:microsoft.com/office/officeart/2005/8/layout/vList2"/>
    <dgm:cxn modelId="{F3F89A11-F290-4EC0-9CF1-4C2F80ACF9F6}" type="presOf" srcId="{8FBE48D9-ED49-4A61-BC37-DA222286C26A}" destId="{062695B6-E6C7-43F9-819D-84B5C1607633}" srcOrd="0" destOrd="0" presId="urn:microsoft.com/office/officeart/2005/8/layout/vList2"/>
    <dgm:cxn modelId="{270625FE-3A11-4760-9646-4A9A7BF8D410}" type="presOf" srcId="{ED0E2601-93DA-4A71-9D74-41AE1CB13748}" destId="{1AE110E0-C552-4188-BDB7-3F1CE96358D9}" srcOrd="0" destOrd="0" presId="urn:microsoft.com/office/officeart/2005/8/layout/vList2"/>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F2BB1956-7CC6-4FA6-A677-76F01965EDDC}" type="presOf" srcId="{73E07FEE-37AB-4CE6-81DD-5668FF28C59C}" destId="{D1D18D0C-62A5-4174-B79D-B5B2D4EBF0F4}" srcOrd="0" destOrd="0" presId="urn:microsoft.com/office/officeart/2005/8/layout/vList2"/>
    <dgm:cxn modelId="{233D0B56-D3D4-4D9A-8E04-0DB5A9D983E5}" type="presOf" srcId="{B1E745AF-A52A-48A0-A403-46A0FFD05C14}" destId="{A48E1F71-FC9D-41EA-B073-94A65906B2EA}" srcOrd="0" destOrd="0" presId="urn:microsoft.com/office/officeart/2005/8/layout/vList2"/>
    <dgm:cxn modelId="{6346CA21-3C56-4D1D-976E-4C7F0B1E702A}" type="presOf" srcId="{EA63CCDB-C2E7-4EC3-A4F3-B06CAE9AF0F8}" destId="{3777936F-15DD-4869-86D3-CAB2CBE920C9}" srcOrd="0" destOrd="0" presId="urn:microsoft.com/office/officeart/2005/8/layout/vList2"/>
    <dgm:cxn modelId="{21B82451-568E-4AF4-A78D-D09C6F6DC7B5}" type="presOf" srcId="{703D4D02-5513-427D-B6E9-B2E187EE0C3A}" destId="{CC8763B3-4621-4666-B669-3C5BA2A30DBE}" srcOrd="0" destOrd="0" presId="urn:microsoft.com/office/officeart/2005/8/layout/vList2"/>
    <dgm:cxn modelId="{50BE7A3F-A969-42A4-A919-0B791114914C}" type="presParOf" srcId="{CC8763B3-4621-4666-B669-3C5BA2A30DBE}" destId="{07F54622-20A4-4DFA-8F2E-248EFA6FACB2}" srcOrd="0" destOrd="0" presId="urn:microsoft.com/office/officeart/2005/8/layout/vList2"/>
    <dgm:cxn modelId="{A318F2CF-8CE6-43E8-89AA-543F5C5127B9}" type="presParOf" srcId="{CC8763B3-4621-4666-B669-3C5BA2A30DBE}" destId="{44B9B902-7A4E-419E-846B-1F745CF06B31}" srcOrd="1" destOrd="0" presId="urn:microsoft.com/office/officeart/2005/8/layout/vList2"/>
    <dgm:cxn modelId="{F2F2A1C8-E19B-4B30-B64F-5E129D5D75D5}" type="presParOf" srcId="{CC8763B3-4621-4666-B669-3C5BA2A30DBE}" destId="{D1D18D0C-62A5-4174-B79D-B5B2D4EBF0F4}" srcOrd="2" destOrd="0" presId="urn:microsoft.com/office/officeart/2005/8/layout/vList2"/>
    <dgm:cxn modelId="{70809893-83C7-4D3A-851B-6F74B000322F}" type="presParOf" srcId="{CC8763B3-4621-4666-B669-3C5BA2A30DBE}" destId="{7B63F493-41D5-45E9-B70E-433CB96CED43}" srcOrd="3" destOrd="0" presId="urn:microsoft.com/office/officeart/2005/8/layout/vList2"/>
    <dgm:cxn modelId="{156E68D7-2F25-4204-AA78-434E56F579CE}" type="presParOf" srcId="{CC8763B3-4621-4666-B669-3C5BA2A30DBE}" destId="{3777936F-15DD-4869-86D3-CAB2CBE920C9}" srcOrd="4" destOrd="0" presId="urn:microsoft.com/office/officeart/2005/8/layout/vList2"/>
    <dgm:cxn modelId="{310920C8-0018-4129-822A-B1484BC07545}" type="presParOf" srcId="{CC8763B3-4621-4666-B669-3C5BA2A30DBE}" destId="{767797AE-987F-424F-85DF-AC66B0FD5DB8}" srcOrd="5" destOrd="0" presId="urn:microsoft.com/office/officeart/2005/8/layout/vList2"/>
    <dgm:cxn modelId="{4FDEAC2F-5180-4C15-A1FF-9907C6029304}" type="presParOf" srcId="{CC8763B3-4621-4666-B669-3C5BA2A30DBE}" destId="{1AE110E0-C552-4188-BDB7-3F1CE96358D9}" srcOrd="6" destOrd="0" presId="urn:microsoft.com/office/officeart/2005/8/layout/vList2"/>
    <dgm:cxn modelId="{617C5059-8BEF-4F2E-BFB5-A9D8C844CDA8}" type="presParOf" srcId="{CC8763B3-4621-4666-B669-3C5BA2A30DBE}" destId="{177F467E-094E-416D-ADEE-E8CD82F7ABEA}" srcOrd="7" destOrd="0" presId="urn:microsoft.com/office/officeart/2005/8/layout/vList2"/>
    <dgm:cxn modelId="{97B03C6C-F741-403A-8A00-8E6BC7FAEE9D}" type="presParOf" srcId="{CC8763B3-4621-4666-B669-3C5BA2A30DBE}" destId="{A48E1F71-FC9D-41EA-B073-94A65906B2EA}" srcOrd="8" destOrd="0" presId="urn:microsoft.com/office/officeart/2005/8/layout/vList2"/>
    <dgm:cxn modelId="{A748E111-6C89-49A2-AC01-4CA4EA5ABF7D}" type="presParOf" srcId="{CC8763B3-4621-4666-B669-3C5BA2A30DBE}" destId="{443E49B3-5808-4DF8-BC4B-6E17E4FCC18D}" srcOrd="9" destOrd="0" presId="urn:microsoft.com/office/officeart/2005/8/layout/vList2"/>
    <dgm:cxn modelId="{6F773B90-6DE4-44D3-8385-41CB4DFD2A0C}" type="presParOf" srcId="{CC8763B3-4621-4666-B669-3C5BA2A30DBE}" destId="{062695B6-E6C7-43F9-819D-84B5C1607633}" srcOrd="10" destOrd="0" presId="urn:microsoft.com/office/officeart/2005/8/layout/vList2"/>
  </dgm:cxnLst>
  <dgm:bg>
    <a:noFill/>
  </dgm:bg>
  <dgm:whole/>
</dgm:dataModel>
</file>

<file path=ppt/diagrams/data3.xml><?xml version="1.0" encoding="utf-8"?>
<dgm:dataModel xmlns:dgm="http://schemas.openxmlformats.org/drawingml/2006/diagram" xmlns:a="http://schemas.openxmlformats.org/drawingml/2006/main">
  <dgm:ptLst>
    <dgm:pt modelId="{C3699477-7A87-4C0B-B3E3-3787504377D9}" type="doc">
      <dgm:prSet loTypeId="urn:microsoft.com/office/officeart/2005/8/layout/chevron1" loCatId="process" qsTypeId="urn:microsoft.com/office/officeart/2005/8/quickstyle/simple4" qsCatId="simple" csTypeId="urn:microsoft.com/office/officeart/2005/8/colors/accent1_2" csCatId="accent1" phldr="1"/>
      <dgm:spPr/>
    </dgm:pt>
    <dgm:pt modelId="{DB67CD9A-4CF5-45F7-BFE1-15FEF36618B8}">
      <dgm:prSet phldrT="[Text]"/>
      <dgm:spPr/>
      <dgm:t>
        <a:bodyPr/>
        <a:lstStyle/>
        <a:p>
          <a:r>
            <a:rPr lang="en-US" dirty="0" smtClean="0"/>
            <a:t>Business Strategy</a:t>
          </a:r>
          <a:endParaRPr lang="en-US" dirty="0"/>
        </a:p>
      </dgm:t>
    </dgm:pt>
    <dgm:pt modelId="{A395C10F-D90D-472B-8F71-E756AB1A8A94}" type="parTrans" cxnId="{1ECB4B28-D7EB-49CC-8EF0-2149E9A46D35}">
      <dgm:prSet/>
      <dgm:spPr/>
      <dgm:t>
        <a:bodyPr/>
        <a:lstStyle/>
        <a:p>
          <a:endParaRPr lang="en-US"/>
        </a:p>
      </dgm:t>
    </dgm:pt>
    <dgm:pt modelId="{D2A677B9-2E90-4CC7-A312-AD60A8BC0061}" type="sibTrans" cxnId="{1ECB4B28-D7EB-49CC-8EF0-2149E9A46D35}">
      <dgm:prSet/>
      <dgm:spPr/>
      <dgm:t>
        <a:bodyPr/>
        <a:lstStyle/>
        <a:p>
          <a:endParaRPr lang="en-US"/>
        </a:p>
      </dgm:t>
    </dgm:pt>
    <dgm:pt modelId="{77FE74B4-514C-437D-9986-F72FE5F95C69}">
      <dgm:prSet phldrT="[Text]"/>
      <dgm:spPr/>
      <dgm:t>
        <a:bodyPr/>
        <a:lstStyle/>
        <a:p>
          <a:r>
            <a:rPr lang="en-US" dirty="0" smtClean="0"/>
            <a:t>Talent Strategy</a:t>
          </a:r>
          <a:endParaRPr lang="en-US" dirty="0"/>
        </a:p>
      </dgm:t>
    </dgm:pt>
    <dgm:pt modelId="{762F0E4F-0E52-47C2-9B22-31E2CA24AC0A}" type="parTrans" cxnId="{48943B41-443A-4A18-B232-FB6114699CB8}">
      <dgm:prSet/>
      <dgm:spPr/>
      <dgm:t>
        <a:bodyPr/>
        <a:lstStyle/>
        <a:p>
          <a:endParaRPr lang="en-US"/>
        </a:p>
      </dgm:t>
    </dgm:pt>
    <dgm:pt modelId="{E8A3A0A8-2B69-4A36-8F24-00BFD66DF8D7}" type="sibTrans" cxnId="{48943B41-443A-4A18-B232-FB6114699CB8}">
      <dgm:prSet/>
      <dgm:spPr/>
      <dgm:t>
        <a:bodyPr/>
        <a:lstStyle/>
        <a:p>
          <a:endParaRPr lang="en-US"/>
        </a:p>
      </dgm:t>
    </dgm:pt>
    <dgm:pt modelId="{4952AAB2-760E-45A3-9AF0-1B98D61728B4}">
      <dgm:prSet phldrT="[Text]"/>
      <dgm:spPr>
        <a:gradFill rotWithShape="0">
          <a:gsLst>
            <a:gs pos="0">
              <a:schemeClr val="accent1"/>
            </a:gs>
            <a:gs pos="30000">
              <a:srgbClr val="66008F"/>
            </a:gs>
            <a:gs pos="64999">
              <a:srgbClr val="BA0066"/>
            </a:gs>
            <a:gs pos="89999">
              <a:srgbClr val="FF0000"/>
            </a:gs>
            <a:gs pos="100000">
              <a:srgbClr val="FF8200"/>
            </a:gs>
          </a:gsLst>
          <a:lin ang="16200000" scaled="0"/>
        </a:gradFill>
      </dgm:spPr>
      <dgm:t>
        <a:bodyPr/>
        <a:lstStyle/>
        <a:p>
          <a:r>
            <a:rPr lang="en-US" dirty="0" smtClean="0"/>
            <a:t>Talent Acquisition</a:t>
          </a:r>
          <a:endParaRPr lang="en-US" dirty="0"/>
        </a:p>
      </dgm:t>
    </dgm:pt>
    <dgm:pt modelId="{0FB1A0F1-725A-4D6F-AB15-F80B285A0A24}" type="parTrans" cxnId="{27036CE8-0108-420D-B4A5-0BDA5582E7E1}">
      <dgm:prSet/>
      <dgm:spPr/>
      <dgm:t>
        <a:bodyPr/>
        <a:lstStyle/>
        <a:p>
          <a:endParaRPr lang="en-US"/>
        </a:p>
      </dgm:t>
    </dgm:pt>
    <dgm:pt modelId="{9AF809E0-4BAA-40A6-B64A-1BA61D36DE54}" type="sibTrans" cxnId="{27036CE8-0108-420D-B4A5-0BDA5582E7E1}">
      <dgm:prSet/>
      <dgm:spPr/>
      <dgm:t>
        <a:bodyPr/>
        <a:lstStyle/>
        <a:p>
          <a:endParaRPr lang="en-US"/>
        </a:p>
      </dgm:t>
    </dgm:pt>
    <dgm:pt modelId="{A7645891-8922-4C94-B504-E8CBCF159856}">
      <dgm:prSet/>
      <dgm:spPr/>
      <dgm:t>
        <a:bodyPr/>
        <a:lstStyle/>
        <a:p>
          <a:r>
            <a:rPr lang="en-US" dirty="0" smtClean="0"/>
            <a:t>Talent Results</a:t>
          </a:r>
          <a:endParaRPr lang="en-US" dirty="0"/>
        </a:p>
      </dgm:t>
    </dgm:pt>
    <dgm:pt modelId="{FBA8AF84-7F01-4E8C-AE58-BA42ACD7258D}" type="parTrans" cxnId="{172181FC-19F6-40C7-8CA6-EFC6226B0ABD}">
      <dgm:prSet/>
      <dgm:spPr/>
      <dgm:t>
        <a:bodyPr/>
        <a:lstStyle/>
        <a:p>
          <a:endParaRPr lang="en-US"/>
        </a:p>
      </dgm:t>
    </dgm:pt>
    <dgm:pt modelId="{BF4C00E1-BDD3-411F-B7ED-62EB30B9710F}" type="sibTrans" cxnId="{172181FC-19F6-40C7-8CA6-EFC6226B0ABD}">
      <dgm:prSet/>
      <dgm:spPr/>
      <dgm:t>
        <a:bodyPr/>
        <a:lstStyle/>
        <a:p>
          <a:endParaRPr lang="en-US"/>
        </a:p>
      </dgm:t>
    </dgm:pt>
    <dgm:pt modelId="{7E145B64-7C55-4668-A96D-E254E55F4EBF}">
      <dgm:prSet/>
      <dgm:spPr/>
      <dgm:t>
        <a:bodyPr/>
        <a:lstStyle/>
        <a:p>
          <a:r>
            <a:rPr lang="en-US" dirty="0" smtClean="0"/>
            <a:t>Business Results</a:t>
          </a:r>
          <a:endParaRPr lang="en-US" dirty="0"/>
        </a:p>
      </dgm:t>
    </dgm:pt>
    <dgm:pt modelId="{B680DFB9-1B7C-4913-B012-10C15743DDC1}" type="parTrans" cxnId="{85F985DE-B897-4C4B-9C70-8F56BF68D4B4}">
      <dgm:prSet/>
      <dgm:spPr/>
      <dgm:t>
        <a:bodyPr/>
        <a:lstStyle/>
        <a:p>
          <a:endParaRPr lang="en-US"/>
        </a:p>
      </dgm:t>
    </dgm:pt>
    <dgm:pt modelId="{511502DB-30F5-48DB-A040-FF3F99B80B2A}" type="sibTrans" cxnId="{85F985DE-B897-4C4B-9C70-8F56BF68D4B4}">
      <dgm:prSet/>
      <dgm:spPr/>
      <dgm:t>
        <a:bodyPr/>
        <a:lstStyle/>
        <a:p>
          <a:endParaRPr lang="en-US"/>
        </a:p>
      </dgm:t>
    </dgm:pt>
    <dgm:pt modelId="{D0E9B855-EC61-40B4-92BC-51CDD403896F}" type="pres">
      <dgm:prSet presAssocID="{C3699477-7A87-4C0B-B3E3-3787504377D9}" presName="Name0" presStyleCnt="0">
        <dgm:presLayoutVars>
          <dgm:dir/>
          <dgm:animLvl val="lvl"/>
          <dgm:resizeHandles val="exact"/>
        </dgm:presLayoutVars>
      </dgm:prSet>
      <dgm:spPr/>
    </dgm:pt>
    <dgm:pt modelId="{AA68E2EA-8C56-429D-A435-E733F4DF7887}" type="pres">
      <dgm:prSet presAssocID="{DB67CD9A-4CF5-45F7-BFE1-15FEF36618B8}" presName="parTxOnly" presStyleLbl="node1" presStyleIdx="0" presStyleCnt="5">
        <dgm:presLayoutVars>
          <dgm:chMax val="0"/>
          <dgm:chPref val="0"/>
          <dgm:bulletEnabled val="1"/>
        </dgm:presLayoutVars>
      </dgm:prSet>
      <dgm:spPr/>
      <dgm:t>
        <a:bodyPr/>
        <a:lstStyle/>
        <a:p>
          <a:endParaRPr lang="en-US"/>
        </a:p>
      </dgm:t>
    </dgm:pt>
    <dgm:pt modelId="{487DA358-EFEC-4187-918C-D8286798CEC4}" type="pres">
      <dgm:prSet presAssocID="{D2A677B9-2E90-4CC7-A312-AD60A8BC0061}" presName="parTxOnlySpace" presStyleCnt="0"/>
      <dgm:spPr/>
    </dgm:pt>
    <dgm:pt modelId="{890E884D-F9D0-4566-8C75-3A0EA5B20F5F}" type="pres">
      <dgm:prSet presAssocID="{77FE74B4-514C-437D-9986-F72FE5F95C69}" presName="parTxOnly" presStyleLbl="node1" presStyleIdx="1" presStyleCnt="5">
        <dgm:presLayoutVars>
          <dgm:chMax val="0"/>
          <dgm:chPref val="0"/>
          <dgm:bulletEnabled val="1"/>
        </dgm:presLayoutVars>
      </dgm:prSet>
      <dgm:spPr/>
      <dgm:t>
        <a:bodyPr/>
        <a:lstStyle/>
        <a:p>
          <a:endParaRPr lang="en-US"/>
        </a:p>
      </dgm:t>
    </dgm:pt>
    <dgm:pt modelId="{1DA6A11C-235D-40D2-A43A-5CFE6709DC79}" type="pres">
      <dgm:prSet presAssocID="{E8A3A0A8-2B69-4A36-8F24-00BFD66DF8D7}" presName="parTxOnlySpace" presStyleCnt="0"/>
      <dgm:spPr/>
    </dgm:pt>
    <dgm:pt modelId="{3DF9BDC2-0696-41B0-BEE3-0FA6693E5003}" type="pres">
      <dgm:prSet presAssocID="{4952AAB2-760E-45A3-9AF0-1B98D61728B4}" presName="parTxOnly" presStyleLbl="node1" presStyleIdx="2" presStyleCnt="5">
        <dgm:presLayoutVars>
          <dgm:chMax val="0"/>
          <dgm:chPref val="0"/>
          <dgm:bulletEnabled val="1"/>
        </dgm:presLayoutVars>
      </dgm:prSet>
      <dgm:spPr/>
      <dgm:t>
        <a:bodyPr/>
        <a:lstStyle/>
        <a:p>
          <a:endParaRPr lang="en-US"/>
        </a:p>
      </dgm:t>
    </dgm:pt>
    <dgm:pt modelId="{96CD1ADD-7F51-4F5D-B215-4EA38FA24A45}" type="pres">
      <dgm:prSet presAssocID="{9AF809E0-4BAA-40A6-B64A-1BA61D36DE54}" presName="parTxOnlySpace" presStyleCnt="0"/>
      <dgm:spPr/>
    </dgm:pt>
    <dgm:pt modelId="{BE77666F-DB72-49FA-895D-124E1281B7F6}" type="pres">
      <dgm:prSet presAssocID="{A7645891-8922-4C94-B504-E8CBCF159856}" presName="parTxOnly" presStyleLbl="node1" presStyleIdx="3" presStyleCnt="5">
        <dgm:presLayoutVars>
          <dgm:chMax val="0"/>
          <dgm:chPref val="0"/>
          <dgm:bulletEnabled val="1"/>
        </dgm:presLayoutVars>
      </dgm:prSet>
      <dgm:spPr/>
      <dgm:t>
        <a:bodyPr/>
        <a:lstStyle/>
        <a:p>
          <a:endParaRPr lang="en-US"/>
        </a:p>
      </dgm:t>
    </dgm:pt>
    <dgm:pt modelId="{4D78C04B-D513-4C0C-A3D1-18FEE18FC219}" type="pres">
      <dgm:prSet presAssocID="{BF4C00E1-BDD3-411F-B7ED-62EB30B9710F}" presName="parTxOnlySpace" presStyleCnt="0"/>
      <dgm:spPr/>
    </dgm:pt>
    <dgm:pt modelId="{45EF4A97-C964-422E-9E34-A9D953908013}" type="pres">
      <dgm:prSet presAssocID="{7E145B64-7C55-4668-A96D-E254E55F4EBF}" presName="parTxOnly" presStyleLbl="node1" presStyleIdx="4" presStyleCnt="5">
        <dgm:presLayoutVars>
          <dgm:chMax val="0"/>
          <dgm:chPref val="0"/>
          <dgm:bulletEnabled val="1"/>
        </dgm:presLayoutVars>
      </dgm:prSet>
      <dgm:spPr/>
      <dgm:t>
        <a:bodyPr/>
        <a:lstStyle/>
        <a:p>
          <a:endParaRPr lang="en-US"/>
        </a:p>
      </dgm:t>
    </dgm:pt>
  </dgm:ptLst>
  <dgm:cxnLst>
    <dgm:cxn modelId="{57D347BC-DD0E-484B-ACB0-6FF0C395BA28}" type="presOf" srcId="{77FE74B4-514C-437D-9986-F72FE5F95C69}" destId="{890E884D-F9D0-4566-8C75-3A0EA5B20F5F}" srcOrd="0" destOrd="0" presId="urn:microsoft.com/office/officeart/2005/8/layout/chevron1"/>
    <dgm:cxn modelId="{27036CE8-0108-420D-B4A5-0BDA5582E7E1}" srcId="{C3699477-7A87-4C0B-B3E3-3787504377D9}" destId="{4952AAB2-760E-45A3-9AF0-1B98D61728B4}" srcOrd="2" destOrd="0" parTransId="{0FB1A0F1-725A-4D6F-AB15-F80B285A0A24}" sibTransId="{9AF809E0-4BAA-40A6-B64A-1BA61D36DE54}"/>
    <dgm:cxn modelId="{1ECB4B28-D7EB-49CC-8EF0-2149E9A46D35}" srcId="{C3699477-7A87-4C0B-B3E3-3787504377D9}" destId="{DB67CD9A-4CF5-45F7-BFE1-15FEF36618B8}" srcOrd="0" destOrd="0" parTransId="{A395C10F-D90D-472B-8F71-E756AB1A8A94}" sibTransId="{D2A677B9-2E90-4CC7-A312-AD60A8BC0061}"/>
    <dgm:cxn modelId="{AEF2E56C-F21C-43EE-B369-D991BDE68125}" type="presOf" srcId="{DB67CD9A-4CF5-45F7-BFE1-15FEF36618B8}" destId="{AA68E2EA-8C56-429D-A435-E733F4DF7887}" srcOrd="0" destOrd="0" presId="urn:microsoft.com/office/officeart/2005/8/layout/chevron1"/>
    <dgm:cxn modelId="{85F985DE-B897-4C4B-9C70-8F56BF68D4B4}" srcId="{C3699477-7A87-4C0B-B3E3-3787504377D9}" destId="{7E145B64-7C55-4668-A96D-E254E55F4EBF}" srcOrd="4" destOrd="0" parTransId="{B680DFB9-1B7C-4913-B012-10C15743DDC1}" sibTransId="{511502DB-30F5-48DB-A040-FF3F99B80B2A}"/>
    <dgm:cxn modelId="{7F065E88-D2B5-452E-818E-7B9E893BCF16}" type="presOf" srcId="{C3699477-7A87-4C0B-B3E3-3787504377D9}" destId="{D0E9B855-EC61-40B4-92BC-51CDD403896F}" srcOrd="0" destOrd="0" presId="urn:microsoft.com/office/officeart/2005/8/layout/chevron1"/>
    <dgm:cxn modelId="{E726BF26-939B-4F38-9B1C-1BCA0ECF16EE}" type="presOf" srcId="{4952AAB2-760E-45A3-9AF0-1B98D61728B4}" destId="{3DF9BDC2-0696-41B0-BEE3-0FA6693E5003}" srcOrd="0" destOrd="0" presId="urn:microsoft.com/office/officeart/2005/8/layout/chevron1"/>
    <dgm:cxn modelId="{7CEF816C-573B-41DC-8524-6A74472667E0}" type="presOf" srcId="{A7645891-8922-4C94-B504-E8CBCF159856}" destId="{BE77666F-DB72-49FA-895D-124E1281B7F6}" srcOrd="0" destOrd="0" presId="urn:microsoft.com/office/officeart/2005/8/layout/chevron1"/>
    <dgm:cxn modelId="{172181FC-19F6-40C7-8CA6-EFC6226B0ABD}" srcId="{C3699477-7A87-4C0B-B3E3-3787504377D9}" destId="{A7645891-8922-4C94-B504-E8CBCF159856}" srcOrd="3" destOrd="0" parTransId="{FBA8AF84-7F01-4E8C-AE58-BA42ACD7258D}" sibTransId="{BF4C00E1-BDD3-411F-B7ED-62EB30B9710F}"/>
    <dgm:cxn modelId="{CA155B10-6BE3-4A9F-8819-35642B057910}" type="presOf" srcId="{7E145B64-7C55-4668-A96D-E254E55F4EBF}" destId="{45EF4A97-C964-422E-9E34-A9D953908013}" srcOrd="0" destOrd="0" presId="urn:microsoft.com/office/officeart/2005/8/layout/chevron1"/>
    <dgm:cxn modelId="{48943B41-443A-4A18-B232-FB6114699CB8}" srcId="{C3699477-7A87-4C0B-B3E3-3787504377D9}" destId="{77FE74B4-514C-437D-9986-F72FE5F95C69}" srcOrd="1" destOrd="0" parTransId="{762F0E4F-0E52-47C2-9B22-31E2CA24AC0A}" sibTransId="{E8A3A0A8-2B69-4A36-8F24-00BFD66DF8D7}"/>
    <dgm:cxn modelId="{0B1A0699-EADF-4F6E-AAD3-F3DC4ED195BE}" type="presParOf" srcId="{D0E9B855-EC61-40B4-92BC-51CDD403896F}" destId="{AA68E2EA-8C56-429D-A435-E733F4DF7887}" srcOrd="0" destOrd="0" presId="urn:microsoft.com/office/officeart/2005/8/layout/chevron1"/>
    <dgm:cxn modelId="{74C8D492-0590-42C7-8056-407DAFE80C9A}" type="presParOf" srcId="{D0E9B855-EC61-40B4-92BC-51CDD403896F}" destId="{487DA358-EFEC-4187-918C-D8286798CEC4}" srcOrd="1" destOrd="0" presId="urn:microsoft.com/office/officeart/2005/8/layout/chevron1"/>
    <dgm:cxn modelId="{ACCFDF55-4C4A-4FBF-A2BA-4ECCB9C06187}" type="presParOf" srcId="{D0E9B855-EC61-40B4-92BC-51CDD403896F}" destId="{890E884D-F9D0-4566-8C75-3A0EA5B20F5F}" srcOrd="2" destOrd="0" presId="urn:microsoft.com/office/officeart/2005/8/layout/chevron1"/>
    <dgm:cxn modelId="{A4044D42-5671-402B-A399-8131919C7726}" type="presParOf" srcId="{D0E9B855-EC61-40B4-92BC-51CDD403896F}" destId="{1DA6A11C-235D-40D2-A43A-5CFE6709DC79}" srcOrd="3" destOrd="0" presId="urn:microsoft.com/office/officeart/2005/8/layout/chevron1"/>
    <dgm:cxn modelId="{0CE62DFE-041B-43CF-95EB-E6F648953E27}" type="presParOf" srcId="{D0E9B855-EC61-40B4-92BC-51CDD403896F}" destId="{3DF9BDC2-0696-41B0-BEE3-0FA6693E5003}" srcOrd="4" destOrd="0" presId="urn:microsoft.com/office/officeart/2005/8/layout/chevron1"/>
    <dgm:cxn modelId="{1334B42F-3B8A-40B1-A269-45D34A08115B}" type="presParOf" srcId="{D0E9B855-EC61-40B4-92BC-51CDD403896F}" destId="{96CD1ADD-7F51-4F5D-B215-4EA38FA24A45}" srcOrd="5" destOrd="0" presId="urn:microsoft.com/office/officeart/2005/8/layout/chevron1"/>
    <dgm:cxn modelId="{FFBDE46A-448F-446B-8E20-37E703ACE9CA}" type="presParOf" srcId="{D0E9B855-EC61-40B4-92BC-51CDD403896F}" destId="{BE77666F-DB72-49FA-895D-124E1281B7F6}" srcOrd="6" destOrd="0" presId="urn:microsoft.com/office/officeart/2005/8/layout/chevron1"/>
    <dgm:cxn modelId="{94F664AA-D9F9-4363-B7AC-EE00E536E430}" type="presParOf" srcId="{D0E9B855-EC61-40B4-92BC-51CDD403896F}" destId="{4D78C04B-D513-4C0C-A3D1-18FEE18FC219}" srcOrd="7" destOrd="0" presId="urn:microsoft.com/office/officeart/2005/8/layout/chevron1"/>
    <dgm:cxn modelId="{89A95F34-A502-4738-90B8-2DDD1B3E9C09}" type="presParOf" srcId="{D0E9B855-EC61-40B4-92BC-51CDD403896F}" destId="{45EF4A97-C964-422E-9E34-A9D953908013}" srcOrd="8" destOrd="0" presId="urn:microsoft.com/office/officeart/2005/8/layout/chevron1"/>
  </dgm:cxnLst>
  <dgm:bg/>
  <dgm:whole/>
</dgm:dataModel>
</file>

<file path=ppt/diagrams/data4.xml><?xml version="1.0" encoding="utf-8"?>
<dgm:dataModel xmlns:dgm="http://schemas.openxmlformats.org/drawingml/2006/diagram" xmlns:a="http://schemas.openxmlformats.org/drawingml/2006/main">
  <dgm:ptLst>
    <dgm:pt modelId="{AEA26BDF-C33B-43F2-932A-C07F8E961368}"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74FDE973-8398-420A-9AD5-0FC2C1C28478}">
      <dgm:prSet phldrT="[Text]"/>
      <dgm:spPr/>
      <dgm:t>
        <a:bodyPr/>
        <a:lstStyle/>
        <a:p>
          <a:r>
            <a:rPr lang="en-US" dirty="0" smtClean="0"/>
            <a:t>Talent Acquisition</a:t>
          </a:r>
          <a:endParaRPr lang="en-US" dirty="0"/>
        </a:p>
      </dgm:t>
    </dgm:pt>
    <dgm:pt modelId="{121A2534-481A-4448-968D-C4D9255FE6CF}" type="parTrans" cxnId="{00EC6E7A-A287-4577-9B3F-651FDCEDC319}">
      <dgm:prSet/>
      <dgm:spPr/>
      <dgm:t>
        <a:bodyPr/>
        <a:lstStyle/>
        <a:p>
          <a:endParaRPr lang="en-US"/>
        </a:p>
      </dgm:t>
    </dgm:pt>
    <dgm:pt modelId="{860DBD8C-E016-41AA-A844-E91CE909868A}" type="sibTrans" cxnId="{00EC6E7A-A287-4577-9B3F-651FDCEDC319}">
      <dgm:prSet/>
      <dgm:spPr/>
      <dgm:t>
        <a:bodyPr/>
        <a:lstStyle/>
        <a:p>
          <a:endParaRPr lang="en-US"/>
        </a:p>
      </dgm:t>
    </dgm:pt>
    <dgm:pt modelId="{6C333E9F-B625-496C-880A-140706C415FF}">
      <dgm:prSet phldrT="[Text]"/>
      <dgm:spPr/>
      <dgm:t>
        <a:bodyPr/>
        <a:lstStyle/>
        <a:p>
          <a:r>
            <a:rPr lang="en-US" dirty="0" smtClean="0"/>
            <a:t>Recruitment</a:t>
          </a:r>
          <a:endParaRPr lang="en-US" dirty="0"/>
        </a:p>
      </dgm:t>
    </dgm:pt>
    <dgm:pt modelId="{D851A11A-C379-4ABD-9CE1-087ECB4DDC63}" type="parTrans" cxnId="{211D2C63-5ACC-40FC-8147-76E3D5452DA3}">
      <dgm:prSet/>
      <dgm:spPr/>
      <dgm:t>
        <a:bodyPr/>
        <a:lstStyle/>
        <a:p>
          <a:endParaRPr lang="en-US"/>
        </a:p>
      </dgm:t>
    </dgm:pt>
    <dgm:pt modelId="{A7E758EE-C2E5-4397-AA9B-A9E771400FC8}" type="sibTrans" cxnId="{211D2C63-5ACC-40FC-8147-76E3D5452DA3}">
      <dgm:prSet/>
      <dgm:spPr/>
      <dgm:t>
        <a:bodyPr/>
        <a:lstStyle/>
        <a:p>
          <a:endParaRPr lang="en-US"/>
        </a:p>
      </dgm:t>
    </dgm:pt>
    <dgm:pt modelId="{7A2A1AF0-464A-4F13-8102-8671B43F0163}">
      <dgm:prSet phldrT="[Text]"/>
      <dgm:spPr/>
      <dgm:t>
        <a:bodyPr/>
        <a:lstStyle/>
        <a:p>
          <a:r>
            <a:rPr lang="en-US" dirty="0" smtClean="0"/>
            <a:t>Process Excellence</a:t>
          </a:r>
          <a:endParaRPr lang="en-US" dirty="0"/>
        </a:p>
      </dgm:t>
    </dgm:pt>
    <dgm:pt modelId="{EBB1970A-FC14-4377-B2CE-ED281DBD75F7}" type="parTrans" cxnId="{133B3F75-7C29-4F37-A270-1702B3766840}">
      <dgm:prSet/>
      <dgm:spPr/>
      <dgm:t>
        <a:bodyPr/>
        <a:lstStyle/>
        <a:p>
          <a:endParaRPr lang="en-US"/>
        </a:p>
      </dgm:t>
    </dgm:pt>
    <dgm:pt modelId="{37AD4731-B985-4C55-B667-E914F3B4312A}" type="sibTrans" cxnId="{133B3F75-7C29-4F37-A270-1702B3766840}">
      <dgm:prSet/>
      <dgm:spPr/>
      <dgm:t>
        <a:bodyPr/>
        <a:lstStyle/>
        <a:p>
          <a:endParaRPr lang="en-US"/>
        </a:p>
      </dgm:t>
    </dgm:pt>
    <dgm:pt modelId="{5B432CFB-212D-4924-B814-7127CB08D67F}">
      <dgm:prSet phldrT="[Text]"/>
      <dgm:spPr/>
      <dgm:t>
        <a:bodyPr/>
        <a:lstStyle/>
        <a:p>
          <a:r>
            <a:rPr lang="en-US" dirty="0" smtClean="0"/>
            <a:t>Talent Segmentation</a:t>
          </a:r>
          <a:endParaRPr lang="en-US" dirty="0"/>
        </a:p>
      </dgm:t>
    </dgm:pt>
    <dgm:pt modelId="{B6FED8FB-7410-4CB8-A841-40DEA860D00D}" type="parTrans" cxnId="{5CBD3930-9C1F-4CE8-92EA-95E50F767DD0}">
      <dgm:prSet/>
      <dgm:spPr/>
      <dgm:t>
        <a:bodyPr/>
        <a:lstStyle/>
        <a:p>
          <a:endParaRPr lang="en-US"/>
        </a:p>
      </dgm:t>
    </dgm:pt>
    <dgm:pt modelId="{C4146CB9-5485-4C9B-9946-E2B2AA06156A}" type="sibTrans" cxnId="{5CBD3930-9C1F-4CE8-92EA-95E50F767DD0}">
      <dgm:prSet/>
      <dgm:spPr/>
      <dgm:t>
        <a:bodyPr/>
        <a:lstStyle/>
        <a:p>
          <a:endParaRPr lang="en-US"/>
        </a:p>
      </dgm:t>
    </dgm:pt>
    <dgm:pt modelId="{17CA96DE-29F8-4DA0-85E8-0ED4435F648D}">
      <dgm:prSet phldrT="[Text]"/>
      <dgm:spPr/>
      <dgm:t>
        <a:bodyPr/>
        <a:lstStyle/>
        <a:p>
          <a:r>
            <a:rPr lang="en-US" dirty="0" smtClean="0"/>
            <a:t>Metrics and Analytics</a:t>
          </a:r>
          <a:endParaRPr lang="en-US" dirty="0"/>
        </a:p>
      </dgm:t>
    </dgm:pt>
    <dgm:pt modelId="{E2B57C11-7970-49F2-A74B-AE96E7655051}" type="parTrans" cxnId="{B8036E44-4C5B-4373-ABF1-D707D3334E09}">
      <dgm:prSet/>
      <dgm:spPr/>
      <dgm:t>
        <a:bodyPr/>
        <a:lstStyle/>
        <a:p>
          <a:endParaRPr lang="en-US"/>
        </a:p>
      </dgm:t>
    </dgm:pt>
    <dgm:pt modelId="{07A7F256-20CB-4F80-8975-0073F260C49F}" type="sibTrans" cxnId="{B8036E44-4C5B-4373-ABF1-D707D3334E09}">
      <dgm:prSet/>
      <dgm:spPr/>
      <dgm:t>
        <a:bodyPr/>
        <a:lstStyle/>
        <a:p>
          <a:endParaRPr lang="en-US"/>
        </a:p>
      </dgm:t>
    </dgm:pt>
    <dgm:pt modelId="{AB632B41-D28C-46FB-81AF-B6786C2C8860}">
      <dgm:prSet/>
      <dgm:spPr/>
      <dgm:t>
        <a:bodyPr/>
        <a:lstStyle/>
        <a:p>
          <a:r>
            <a:rPr lang="en-US" dirty="0" smtClean="0"/>
            <a:t>Compliance</a:t>
          </a:r>
          <a:endParaRPr lang="en-US" dirty="0"/>
        </a:p>
      </dgm:t>
    </dgm:pt>
    <dgm:pt modelId="{F7FAB5CA-5677-42D7-9E9C-32D7B6012CEC}" type="parTrans" cxnId="{24DAAD15-2AE2-4673-804C-978DD37CDEEF}">
      <dgm:prSet/>
      <dgm:spPr/>
      <dgm:t>
        <a:bodyPr/>
        <a:lstStyle/>
        <a:p>
          <a:endParaRPr lang="en-US"/>
        </a:p>
      </dgm:t>
    </dgm:pt>
    <dgm:pt modelId="{960B8C57-D882-48B2-91DE-66C72CC7212E}" type="sibTrans" cxnId="{24DAAD15-2AE2-4673-804C-978DD37CDEEF}">
      <dgm:prSet/>
      <dgm:spPr/>
      <dgm:t>
        <a:bodyPr/>
        <a:lstStyle/>
        <a:p>
          <a:endParaRPr lang="en-US"/>
        </a:p>
      </dgm:t>
    </dgm:pt>
    <dgm:pt modelId="{D8CFF766-70E3-4929-AB85-8EB00D266BEA}">
      <dgm:prSet/>
      <dgm:spPr/>
      <dgm:t>
        <a:bodyPr/>
        <a:lstStyle/>
        <a:p>
          <a:r>
            <a:rPr lang="en-US" dirty="0" smtClean="0"/>
            <a:t>Planning and strategy</a:t>
          </a:r>
          <a:endParaRPr lang="en-US" dirty="0"/>
        </a:p>
      </dgm:t>
    </dgm:pt>
    <dgm:pt modelId="{FE5F583A-419F-4986-BAC0-F3C0DF5C07B3}" type="parTrans" cxnId="{CF1488B6-7C15-41D4-99F5-8AD0ACBABFCC}">
      <dgm:prSet/>
      <dgm:spPr/>
      <dgm:t>
        <a:bodyPr/>
        <a:lstStyle/>
        <a:p>
          <a:endParaRPr lang="en-US"/>
        </a:p>
      </dgm:t>
    </dgm:pt>
    <dgm:pt modelId="{ADD77A93-50B0-4A9A-B640-0591A847B3FE}" type="sibTrans" cxnId="{CF1488B6-7C15-41D4-99F5-8AD0ACBABFCC}">
      <dgm:prSet/>
      <dgm:spPr/>
      <dgm:t>
        <a:bodyPr/>
        <a:lstStyle/>
        <a:p>
          <a:endParaRPr lang="en-US"/>
        </a:p>
      </dgm:t>
    </dgm:pt>
    <dgm:pt modelId="{485AB170-B1EB-41CE-9BCC-489B19F3B1A7}">
      <dgm:prSet/>
      <dgm:spPr/>
      <dgm:t>
        <a:bodyPr/>
        <a:lstStyle/>
        <a:p>
          <a:r>
            <a:rPr lang="en-US" dirty="0" smtClean="0"/>
            <a:t>Outsourcing</a:t>
          </a:r>
          <a:endParaRPr lang="en-US" dirty="0"/>
        </a:p>
      </dgm:t>
    </dgm:pt>
    <dgm:pt modelId="{761EE451-776D-425A-8FA9-2CC92FFA9A0E}" type="parTrans" cxnId="{48EC9815-33F2-4ABF-9AA3-343E87C826BB}">
      <dgm:prSet/>
      <dgm:spPr/>
      <dgm:t>
        <a:bodyPr/>
        <a:lstStyle/>
        <a:p>
          <a:endParaRPr lang="en-US"/>
        </a:p>
      </dgm:t>
    </dgm:pt>
    <dgm:pt modelId="{516434F8-D474-4E6F-A016-0DF07D97FD33}" type="sibTrans" cxnId="{48EC9815-33F2-4ABF-9AA3-343E87C826BB}">
      <dgm:prSet/>
      <dgm:spPr/>
      <dgm:t>
        <a:bodyPr/>
        <a:lstStyle/>
        <a:p>
          <a:endParaRPr lang="en-US"/>
        </a:p>
      </dgm:t>
    </dgm:pt>
    <dgm:pt modelId="{D888CC89-37C7-429D-A7F2-7DE2C85BE0A0}">
      <dgm:prSet/>
      <dgm:spPr/>
      <dgm:t>
        <a:bodyPr/>
        <a:lstStyle/>
        <a:p>
          <a:r>
            <a:rPr lang="en-US" dirty="0" smtClean="0"/>
            <a:t>Employment Branding</a:t>
          </a:r>
          <a:endParaRPr lang="en-US" dirty="0"/>
        </a:p>
      </dgm:t>
    </dgm:pt>
    <dgm:pt modelId="{6BEDCC46-43DB-4E32-9789-B17FF843E5D5}" type="parTrans" cxnId="{46F98E87-A7F8-43E6-95DD-E5AD9D9C06B4}">
      <dgm:prSet/>
      <dgm:spPr/>
      <dgm:t>
        <a:bodyPr/>
        <a:lstStyle/>
        <a:p>
          <a:endParaRPr lang="en-US"/>
        </a:p>
      </dgm:t>
    </dgm:pt>
    <dgm:pt modelId="{1ED5EF4B-550A-4298-9298-08164AF72676}" type="sibTrans" cxnId="{46F98E87-A7F8-43E6-95DD-E5AD9D9C06B4}">
      <dgm:prSet/>
      <dgm:spPr/>
      <dgm:t>
        <a:bodyPr/>
        <a:lstStyle/>
        <a:p>
          <a:endParaRPr lang="en-US"/>
        </a:p>
      </dgm:t>
    </dgm:pt>
    <dgm:pt modelId="{6559FA09-2025-4A52-8809-F28DF96DB4B3}" type="pres">
      <dgm:prSet presAssocID="{AEA26BDF-C33B-43F2-932A-C07F8E961368}" presName="cycle" presStyleCnt="0">
        <dgm:presLayoutVars>
          <dgm:chMax val="1"/>
          <dgm:dir/>
          <dgm:animLvl val="ctr"/>
          <dgm:resizeHandles val="exact"/>
        </dgm:presLayoutVars>
      </dgm:prSet>
      <dgm:spPr/>
      <dgm:t>
        <a:bodyPr/>
        <a:lstStyle/>
        <a:p>
          <a:endParaRPr lang="en-US"/>
        </a:p>
      </dgm:t>
    </dgm:pt>
    <dgm:pt modelId="{88EC9496-29DB-42A8-BD0A-C73F82192203}" type="pres">
      <dgm:prSet presAssocID="{74FDE973-8398-420A-9AD5-0FC2C1C28478}" presName="centerShape" presStyleLbl="node0" presStyleIdx="0" presStyleCnt="1"/>
      <dgm:spPr/>
      <dgm:t>
        <a:bodyPr/>
        <a:lstStyle/>
        <a:p>
          <a:endParaRPr lang="en-US"/>
        </a:p>
      </dgm:t>
    </dgm:pt>
    <dgm:pt modelId="{E8DCFE5F-3801-4752-BE35-A74CDDDE0059}" type="pres">
      <dgm:prSet presAssocID="{D851A11A-C379-4ABD-9CE1-087ECB4DDC63}" presName="Name9" presStyleLbl="parChTrans1D2" presStyleIdx="0" presStyleCnt="8"/>
      <dgm:spPr/>
      <dgm:t>
        <a:bodyPr/>
        <a:lstStyle/>
        <a:p>
          <a:endParaRPr lang="en-US"/>
        </a:p>
      </dgm:t>
    </dgm:pt>
    <dgm:pt modelId="{65942A94-DD36-4D90-A706-2D303DADB648}" type="pres">
      <dgm:prSet presAssocID="{D851A11A-C379-4ABD-9CE1-087ECB4DDC63}" presName="connTx" presStyleLbl="parChTrans1D2" presStyleIdx="0" presStyleCnt="8"/>
      <dgm:spPr/>
      <dgm:t>
        <a:bodyPr/>
        <a:lstStyle/>
        <a:p>
          <a:endParaRPr lang="en-US"/>
        </a:p>
      </dgm:t>
    </dgm:pt>
    <dgm:pt modelId="{5FBA0A08-F9DE-47A5-A4DE-34F78114D054}" type="pres">
      <dgm:prSet presAssocID="{6C333E9F-B625-496C-880A-140706C415FF}" presName="node" presStyleLbl="node1" presStyleIdx="0" presStyleCnt="8">
        <dgm:presLayoutVars>
          <dgm:bulletEnabled val="1"/>
        </dgm:presLayoutVars>
      </dgm:prSet>
      <dgm:spPr/>
      <dgm:t>
        <a:bodyPr/>
        <a:lstStyle/>
        <a:p>
          <a:endParaRPr lang="en-US"/>
        </a:p>
      </dgm:t>
    </dgm:pt>
    <dgm:pt modelId="{A45800CE-26A2-4BC6-80AE-309E352537DC}" type="pres">
      <dgm:prSet presAssocID="{FE5F583A-419F-4986-BAC0-F3C0DF5C07B3}" presName="Name9" presStyleLbl="parChTrans1D2" presStyleIdx="1" presStyleCnt="8"/>
      <dgm:spPr/>
      <dgm:t>
        <a:bodyPr/>
        <a:lstStyle/>
        <a:p>
          <a:endParaRPr lang="en-US"/>
        </a:p>
      </dgm:t>
    </dgm:pt>
    <dgm:pt modelId="{80255F31-A3C9-4A87-9407-652BF2B07F3D}" type="pres">
      <dgm:prSet presAssocID="{FE5F583A-419F-4986-BAC0-F3C0DF5C07B3}" presName="connTx" presStyleLbl="parChTrans1D2" presStyleIdx="1" presStyleCnt="8"/>
      <dgm:spPr/>
      <dgm:t>
        <a:bodyPr/>
        <a:lstStyle/>
        <a:p>
          <a:endParaRPr lang="en-US"/>
        </a:p>
      </dgm:t>
    </dgm:pt>
    <dgm:pt modelId="{F2BC6E9F-889A-4D4F-B8F9-BCB83EAC7758}" type="pres">
      <dgm:prSet presAssocID="{D8CFF766-70E3-4929-AB85-8EB00D266BEA}" presName="node" presStyleLbl="node1" presStyleIdx="1" presStyleCnt="8">
        <dgm:presLayoutVars>
          <dgm:bulletEnabled val="1"/>
        </dgm:presLayoutVars>
      </dgm:prSet>
      <dgm:spPr/>
      <dgm:t>
        <a:bodyPr/>
        <a:lstStyle/>
        <a:p>
          <a:endParaRPr lang="en-US"/>
        </a:p>
      </dgm:t>
    </dgm:pt>
    <dgm:pt modelId="{CA51D173-AEA2-4F47-A282-F45EEAC14428}" type="pres">
      <dgm:prSet presAssocID="{EBB1970A-FC14-4377-B2CE-ED281DBD75F7}" presName="Name9" presStyleLbl="parChTrans1D2" presStyleIdx="2" presStyleCnt="8"/>
      <dgm:spPr/>
      <dgm:t>
        <a:bodyPr/>
        <a:lstStyle/>
        <a:p>
          <a:endParaRPr lang="en-US"/>
        </a:p>
      </dgm:t>
    </dgm:pt>
    <dgm:pt modelId="{8A76DA59-94CC-4327-BC48-400C45C91748}" type="pres">
      <dgm:prSet presAssocID="{EBB1970A-FC14-4377-B2CE-ED281DBD75F7}" presName="connTx" presStyleLbl="parChTrans1D2" presStyleIdx="2" presStyleCnt="8"/>
      <dgm:spPr/>
      <dgm:t>
        <a:bodyPr/>
        <a:lstStyle/>
        <a:p>
          <a:endParaRPr lang="en-US"/>
        </a:p>
      </dgm:t>
    </dgm:pt>
    <dgm:pt modelId="{2BD6ABAA-B015-46C1-BBCD-838DF086732E}" type="pres">
      <dgm:prSet presAssocID="{7A2A1AF0-464A-4F13-8102-8671B43F0163}" presName="node" presStyleLbl="node1" presStyleIdx="2" presStyleCnt="8">
        <dgm:presLayoutVars>
          <dgm:bulletEnabled val="1"/>
        </dgm:presLayoutVars>
      </dgm:prSet>
      <dgm:spPr/>
      <dgm:t>
        <a:bodyPr/>
        <a:lstStyle/>
        <a:p>
          <a:endParaRPr lang="en-US"/>
        </a:p>
      </dgm:t>
    </dgm:pt>
    <dgm:pt modelId="{32322328-57D0-46B2-B1C5-ED1FEF8DD302}" type="pres">
      <dgm:prSet presAssocID="{F7FAB5CA-5677-42D7-9E9C-32D7B6012CEC}" presName="Name9" presStyleLbl="parChTrans1D2" presStyleIdx="3" presStyleCnt="8"/>
      <dgm:spPr/>
      <dgm:t>
        <a:bodyPr/>
        <a:lstStyle/>
        <a:p>
          <a:endParaRPr lang="en-US"/>
        </a:p>
      </dgm:t>
    </dgm:pt>
    <dgm:pt modelId="{C77D3128-2B2D-430D-999F-8487F892BFF5}" type="pres">
      <dgm:prSet presAssocID="{F7FAB5CA-5677-42D7-9E9C-32D7B6012CEC}" presName="connTx" presStyleLbl="parChTrans1D2" presStyleIdx="3" presStyleCnt="8"/>
      <dgm:spPr/>
      <dgm:t>
        <a:bodyPr/>
        <a:lstStyle/>
        <a:p>
          <a:endParaRPr lang="en-US"/>
        </a:p>
      </dgm:t>
    </dgm:pt>
    <dgm:pt modelId="{EE48B057-AF5C-4029-814E-2AC3F0E9E0ED}" type="pres">
      <dgm:prSet presAssocID="{AB632B41-D28C-46FB-81AF-B6786C2C8860}" presName="node" presStyleLbl="node1" presStyleIdx="3" presStyleCnt="8">
        <dgm:presLayoutVars>
          <dgm:bulletEnabled val="1"/>
        </dgm:presLayoutVars>
      </dgm:prSet>
      <dgm:spPr/>
      <dgm:t>
        <a:bodyPr/>
        <a:lstStyle/>
        <a:p>
          <a:endParaRPr lang="en-US"/>
        </a:p>
      </dgm:t>
    </dgm:pt>
    <dgm:pt modelId="{A855C67F-BDB2-4BD9-B6D4-752D0ED5F092}" type="pres">
      <dgm:prSet presAssocID="{B6FED8FB-7410-4CB8-A841-40DEA860D00D}" presName="Name9" presStyleLbl="parChTrans1D2" presStyleIdx="4" presStyleCnt="8"/>
      <dgm:spPr/>
      <dgm:t>
        <a:bodyPr/>
        <a:lstStyle/>
        <a:p>
          <a:endParaRPr lang="en-US"/>
        </a:p>
      </dgm:t>
    </dgm:pt>
    <dgm:pt modelId="{7BB11C1C-2975-4ED6-A70D-70B186968B09}" type="pres">
      <dgm:prSet presAssocID="{B6FED8FB-7410-4CB8-A841-40DEA860D00D}" presName="connTx" presStyleLbl="parChTrans1D2" presStyleIdx="4" presStyleCnt="8"/>
      <dgm:spPr/>
      <dgm:t>
        <a:bodyPr/>
        <a:lstStyle/>
        <a:p>
          <a:endParaRPr lang="en-US"/>
        </a:p>
      </dgm:t>
    </dgm:pt>
    <dgm:pt modelId="{20931842-0600-4280-948E-AB5CD0B3850A}" type="pres">
      <dgm:prSet presAssocID="{5B432CFB-212D-4924-B814-7127CB08D67F}" presName="node" presStyleLbl="node1" presStyleIdx="4" presStyleCnt="8">
        <dgm:presLayoutVars>
          <dgm:bulletEnabled val="1"/>
        </dgm:presLayoutVars>
      </dgm:prSet>
      <dgm:spPr/>
      <dgm:t>
        <a:bodyPr/>
        <a:lstStyle/>
        <a:p>
          <a:endParaRPr lang="en-US"/>
        </a:p>
      </dgm:t>
    </dgm:pt>
    <dgm:pt modelId="{2D96C902-88D7-4E6F-AFF8-BB89C19D0D8F}" type="pres">
      <dgm:prSet presAssocID="{E2B57C11-7970-49F2-A74B-AE96E7655051}" presName="Name9" presStyleLbl="parChTrans1D2" presStyleIdx="5" presStyleCnt="8"/>
      <dgm:spPr/>
      <dgm:t>
        <a:bodyPr/>
        <a:lstStyle/>
        <a:p>
          <a:endParaRPr lang="en-US"/>
        </a:p>
      </dgm:t>
    </dgm:pt>
    <dgm:pt modelId="{85DAE3F9-77C9-483C-A39B-A3A7BD2B3EF1}" type="pres">
      <dgm:prSet presAssocID="{E2B57C11-7970-49F2-A74B-AE96E7655051}" presName="connTx" presStyleLbl="parChTrans1D2" presStyleIdx="5" presStyleCnt="8"/>
      <dgm:spPr/>
      <dgm:t>
        <a:bodyPr/>
        <a:lstStyle/>
        <a:p>
          <a:endParaRPr lang="en-US"/>
        </a:p>
      </dgm:t>
    </dgm:pt>
    <dgm:pt modelId="{6753D063-6DBB-4FF9-933D-84182B5AD97A}" type="pres">
      <dgm:prSet presAssocID="{17CA96DE-29F8-4DA0-85E8-0ED4435F648D}" presName="node" presStyleLbl="node1" presStyleIdx="5" presStyleCnt="8">
        <dgm:presLayoutVars>
          <dgm:bulletEnabled val="1"/>
        </dgm:presLayoutVars>
      </dgm:prSet>
      <dgm:spPr/>
      <dgm:t>
        <a:bodyPr/>
        <a:lstStyle/>
        <a:p>
          <a:endParaRPr lang="en-US"/>
        </a:p>
      </dgm:t>
    </dgm:pt>
    <dgm:pt modelId="{86737887-CD5B-44C1-8F1C-D2997978E428}" type="pres">
      <dgm:prSet presAssocID="{761EE451-776D-425A-8FA9-2CC92FFA9A0E}" presName="Name9" presStyleLbl="parChTrans1D2" presStyleIdx="6" presStyleCnt="8"/>
      <dgm:spPr/>
      <dgm:t>
        <a:bodyPr/>
        <a:lstStyle/>
        <a:p>
          <a:endParaRPr lang="en-US"/>
        </a:p>
      </dgm:t>
    </dgm:pt>
    <dgm:pt modelId="{40352378-4105-47F6-B6D0-6492441D05DA}" type="pres">
      <dgm:prSet presAssocID="{761EE451-776D-425A-8FA9-2CC92FFA9A0E}" presName="connTx" presStyleLbl="parChTrans1D2" presStyleIdx="6" presStyleCnt="8"/>
      <dgm:spPr/>
      <dgm:t>
        <a:bodyPr/>
        <a:lstStyle/>
        <a:p>
          <a:endParaRPr lang="en-US"/>
        </a:p>
      </dgm:t>
    </dgm:pt>
    <dgm:pt modelId="{6171EBBD-7B83-4738-A0BF-6E4D41EE286A}" type="pres">
      <dgm:prSet presAssocID="{485AB170-B1EB-41CE-9BCC-489B19F3B1A7}" presName="node" presStyleLbl="node1" presStyleIdx="6" presStyleCnt="8">
        <dgm:presLayoutVars>
          <dgm:bulletEnabled val="1"/>
        </dgm:presLayoutVars>
      </dgm:prSet>
      <dgm:spPr/>
      <dgm:t>
        <a:bodyPr/>
        <a:lstStyle/>
        <a:p>
          <a:endParaRPr lang="en-US"/>
        </a:p>
      </dgm:t>
    </dgm:pt>
    <dgm:pt modelId="{26BE29B8-33C7-4389-941C-60F39465BAE1}" type="pres">
      <dgm:prSet presAssocID="{6BEDCC46-43DB-4E32-9789-B17FF843E5D5}" presName="Name9" presStyleLbl="parChTrans1D2" presStyleIdx="7" presStyleCnt="8"/>
      <dgm:spPr/>
      <dgm:t>
        <a:bodyPr/>
        <a:lstStyle/>
        <a:p>
          <a:endParaRPr lang="en-US"/>
        </a:p>
      </dgm:t>
    </dgm:pt>
    <dgm:pt modelId="{D7E2FF1A-E04E-44E1-BA96-CB4E23534739}" type="pres">
      <dgm:prSet presAssocID="{6BEDCC46-43DB-4E32-9789-B17FF843E5D5}" presName="connTx" presStyleLbl="parChTrans1D2" presStyleIdx="7" presStyleCnt="8"/>
      <dgm:spPr/>
      <dgm:t>
        <a:bodyPr/>
        <a:lstStyle/>
        <a:p>
          <a:endParaRPr lang="en-US"/>
        </a:p>
      </dgm:t>
    </dgm:pt>
    <dgm:pt modelId="{BEFBBF05-6E0B-44D9-8CF9-A43BB6A15152}" type="pres">
      <dgm:prSet presAssocID="{D888CC89-37C7-429D-A7F2-7DE2C85BE0A0}" presName="node" presStyleLbl="node1" presStyleIdx="7" presStyleCnt="8">
        <dgm:presLayoutVars>
          <dgm:bulletEnabled val="1"/>
        </dgm:presLayoutVars>
      </dgm:prSet>
      <dgm:spPr/>
      <dgm:t>
        <a:bodyPr/>
        <a:lstStyle/>
        <a:p>
          <a:endParaRPr lang="en-US"/>
        </a:p>
      </dgm:t>
    </dgm:pt>
  </dgm:ptLst>
  <dgm:cxnLst>
    <dgm:cxn modelId="{5CBD3930-9C1F-4CE8-92EA-95E50F767DD0}" srcId="{74FDE973-8398-420A-9AD5-0FC2C1C28478}" destId="{5B432CFB-212D-4924-B814-7127CB08D67F}" srcOrd="4" destOrd="0" parTransId="{B6FED8FB-7410-4CB8-A841-40DEA860D00D}" sibTransId="{C4146CB9-5485-4C9B-9946-E2B2AA06156A}"/>
    <dgm:cxn modelId="{46F98E87-A7F8-43E6-95DD-E5AD9D9C06B4}" srcId="{74FDE973-8398-420A-9AD5-0FC2C1C28478}" destId="{D888CC89-37C7-429D-A7F2-7DE2C85BE0A0}" srcOrd="7" destOrd="0" parTransId="{6BEDCC46-43DB-4E32-9789-B17FF843E5D5}" sibTransId="{1ED5EF4B-550A-4298-9298-08164AF72676}"/>
    <dgm:cxn modelId="{66903F3B-2ACA-4506-8450-6DCCB3BD1CE9}" type="presOf" srcId="{485AB170-B1EB-41CE-9BCC-489B19F3B1A7}" destId="{6171EBBD-7B83-4738-A0BF-6E4D41EE286A}" srcOrd="0" destOrd="0" presId="urn:microsoft.com/office/officeart/2005/8/layout/radial1"/>
    <dgm:cxn modelId="{BBBE92D4-B67B-43C1-92D3-2C5A3CCB34D9}" type="presOf" srcId="{F7FAB5CA-5677-42D7-9E9C-32D7B6012CEC}" destId="{C77D3128-2B2D-430D-999F-8487F892BFF5}" srcOrd="1" destOrd="0" presId="urn:microsoft.com/office/officeart/2005/8/layout/radial1"/>
    <dgm:cxn modelId="{4686CF43-5603-4CC8-BDC0-A4D93B401732}" type="presOf" srcId="{17CA96DE-29F8-4DA0-85E8-0ED4435F648D}" destId="{6753D063-6DBB-4FF9-933D-84182B5AD97A}" srcOrd="0" destOrd="0" presId="urn:microsoft.com/office/officeart/2005/8/layout/radial1"/>
    <dgm:cxn modelId="{24DAAD15-2AE2-4673-804C-978DD37CDEEF}" srcId="{74FDE973-8398-420A-9AD5-0FC2C1C28478}" destId="{AB632B41-D28C-46FB-81AF-B6786C2C8860}" srcOrd="3" destOrd="0" parTransId="{F7FAB5CA-5677-42D7-9E9C-32D7B6012CEC}" sibTransId="{960B8C57-D882-48B2-91DE-66C72CC7212E}"/>
    <dgm:cxn modelId="{809F6334-89B5-44FD-B87B-698BA845E2B8}" type="presOf" srcId="{D8CFF766-70E3-4929-AB85-8EB00D266BEA}" destId="{F2BC6E9F-889A-4D4F-B8F9-BCB83EAC7758}" srcOrd="0" destOrd="0" presId="urn:microsoft.com/office/officeart/2005/8/layout/radial1"/>
    <dgm:cxn modelId="{289FB75F-9587-4366-81CC-A2D9C314E21E}" type="presOf" srcId="{6BEDCC46-43DB-4E32-9789-B17FF843E5D5}" destId="{26BE29B8-33C7-4389-941C-60F39465BAE1}" srcOrd="0" destOrd="0" presId="urn:microsoft.com/office/officeart/2005/8/layout/radial1"/>
    <dgm:cxn modelId="{00EC6E7A-A287-4577-9B3F-651FDCEDC319}" srcId="{AEA26BDF-C33B-43F2-932A-C07F8E961368}" destId="{74FDE973-8398-420A-9AD5-0FC2C1C28478}" srcOrd="0" destOrd="0" parTransId="{121A2534-481A-4448-968D-C4D9255FE6CF}" sibTransId="{860DBD8C-E016-41AA-A844-E91CE909868A}"/>
    <dgm:cxn modelId="{46BFD8A1-559F-4972-A6AF-CEE8A800C17A}" type="presOf" srcId="{6C333E9F-B625-496C-880A-140706C415FF}" destId="{5FBA0A08-F9DE-47A5-A4DE-34F78114D054}" srcOrd="0" destOrd="0" presId="urn:microsoft.com/office/officeart/2005/8/layout/radial1"/>
    <dgm:cxn modelId="{FE96D85D-1B60-40E0-A757-C855495BBF64}" type="presOf" srcId="{B6FED8FB-7410-4CB8-A841-40DEA860D00D}" destId="{7BB11C1C-2975-4ED6-A70D-70B186968B09}" srcOrd="1" destOrd="0" presId="urn:microsoft.com/office/officeart/2005/8/layout/radial1"/>
    <dgm:cxn modelId="{FEE2927A-6218-4CE8-A5AA-BAF80CBDAE8C}" type="presOf" srcId="{6BEDCC46-43DB-4E32-9789-B17FF843E5D5}" destId="{D7E2FF1A-E04E-44E1-BA96-CB4E23534739}" srcOrd="1" destOrd="0" presId="urn:microsoft.com/office/officeart/2005/8/layout/radial1"/>
    <dgm:cxn modelId="{236DEEB4-5521-41FF-85A5-58B1C4CBF826}" type="presOf" srcId="{74FDE973-8398-420A-9AD5-0FC2C1C28478}" destId="{88EC9496-29DB-42A8-BD0A-C73F82192203}" srcOrd="0" destOrd="0" presId="urn:microsoft.com/office/officeart/2005/8/layout/radial1"/>
    <dgm:cxn modelId="{00CBDF9C-FF61-4C0D-95B6-9E906523D282}" type="presOf" srcId="{FE5F583A-419F-4986-BAC0-F3C0DF5C07B3}" destId="{80255F31-A3C9-4A87-9407-652BF2B07F3D}" srcOrd="1" destOrd="0" presId="urn:microsoft.com/office/officeart/2005/8/layout/radial1"/>
    <dgm:cxn modelId="{902932BB-D618-4A23-AB58-BC5D6C316B9E}" type="presOf" srcId="{E2B57C11-7970-49F2-A74B-AE96E7655051}" destId="{2D96C902-88D7-4E6F-AFF8-BB89C19D0D8F}" srcOrd="0" destOrd="0" presId="urn:microsoft.com/office/officeart/2005/8/layout/radial1"/>
    <dgm:cxn modelId="{BB08EEDA-C2A4-452B-90E3-6B3B32FF0A0C}" type="presOf" srcId="{7A2A1AF0-464A-4F13-8102-8671B43F0163}" destId="{2BD6ABAA-B015-46C1-BBCD-838DF086732E}" srcOrd="0" destOrd="0" presId="urn:microsoft.com/office/officeart/2005/8/layout/radial1"/>
    <dgm:cxn modelId="{AAC12A00-2E46-4881-945F-70D368798126}" type="presOf" srcId="{EBB1970A-FC14-4377-B2CE-ED281DBD75F7}" destId="{CA51D173-AEA2-4F47-A282-F45EEAC14428}" srcOrd="0" destOrd="0" presId="urn:microsoft.com/office/officeart/2005/8/layout/radial1"/>
    <dgm:cxn modelId="{8D80C763-9D2F-4AF1-9FB8-262315BDE88A}" type="presOf" srcId="{AB632B41-D28C-46FB-81AF-B6786C2C8860}" destId="{EE48B057-AF5C-4029-814E-2AC3F0E9E0ED}" srcOrd="0" destOrd="0" presId="urn:microsoft.com/office/officeart/2005/8/layout/radial1"/>
    <dgm:cxn modelId="{FD8F455F-F15F-422C-8558-87056707E0DE}" type="presOf" srcId="{AEA26BDF-C33B-43F2-932A-C07F8E961368}" destId="{6559FA09-2025-4A52-8809-F28DF96DB4B3}" srcOrd="0" destOrd="0" presId="urn:microsoft.com/office/officeart/2005/8/layout/radial1"/>
    <dgm:cxn modelId="{CF1488B6-7C15-41D4-99F5-8AD0ACBABFCC}" srcId="{74FDE973-8398-420A-9AD5-0FC2C1C28478}" destId="{D8CFF766-70E3-4929-AB85-8EB00D266BEA}" srcOrd="1" destOrd="0" parTransId="{FE5F583A-419F-4986-BAC0-F3C0DF5C07B3}" sibTransId="{ADD77A93-50B0-4A9A-B640-0591A847B3FE}"/>
    <dgm:cxn modelId="{7F66BD9D-373C-4ADC-A543-61C0DD84B4B7}" type="presOf" srcId="{FE5F583A-419F-4986-BAC0-F3C0DF5C07B3}" destId="{A45800CE-26A2-4BC6-80AE-309E352537DC}" srcOrd="0" destOrd="0" presId="urn:microsoft.com/office/officeart/2005/8/layout/radial1"/>
    <dgm:cxn modelId="{48EC9815-33F2-4ABF-9AA3-343E87C826BB}" srcId="{74FDE973-8398-420A-9AD5-0FC2C1C28478}" destId="{485AB170-B1EB-41CE-9BCC-489B19F3B1A7}" srcOrd="6" destOrd="0" parTransId="{761EE451-776D-425A-8FA9-2CC92FFA9A0E}" sibTransId="{516434F8-D474-4E6F-A016-0DF07D97FD33}"/>
    <dgm:cxn modelId="{133B3F75-7C29-4F37-A270-1702B3766840}" srcId="{74FDE973-8398-420A-9AD5-0FC2C1C28478}" destId="{7A2A1AF0-464A-4F13-8102-8671B43F0163}" srcOrd="2" destOrd="0" parTransId="{EBB1970A-FC14-4377-B2CE-ED281DBD75F7}" sibTransId="{37AD4731-B985-4C55-B667-E914F3B4312A}"/>
    <dgm:cxn modelId="{83FBAB4A-C550-4D28-87EA-83E748E51644}" type="presOf" srcId="{D888CC89-37C7-429D-A7F2-7DE2C85BE0A0}" destId="{BEFBBF05-6E0B-44D9-8CF9-A43BB6A15152}" srcOrd="0" destOrd="0" presId="urn:microsoft.com/office/officeart/2005/8/layout/radial1"/>
    <dgm:cxn modelId="{CAAF7AB1-662A-47D7-8ADB-01DFA0194460}" type="presOf" srcId="{D851A11A-C379-4ABD-9CE1-087ECB4DDC63}" destId="{E8DCFE5F-3801-4752-BE35-A74CDDDE0059}" srcOrd="0" destOrd="0" presId="urn:microsoft.com/office/officeart/2005/8/layout/radial1"/>
    <dgm:cxn modelId="{D544A28E-16EA-4536-B6EF-B04591A5575D}" type="presOf" srcId="{5B432CFB-212D-4924-B814-7127CB08D67F}" destId="{20931842-0600-4280-948E-AB5CD0B3850A}" srcOrd="0" destOrd="0" presId="urn:microsoft.com/office/officeart/2005/8/layout/radial1"/>
    <dgm:cxn modelId="{93E75173-2998-4282-B75D-8E5C8297DAFE}" type="presOf" srcId="{761EE451-776D-425A-8FA9-2CC92FFA9A0E}" destId="{40352378-4105-47F6-B6D0-6492441D05DA}" srcOrd="1" destOrd="0" presId="urn:microsoft.com/office/officeart/2005/8/layout/radial1"/>
    <dgm:cxn modelId="{24DD61BC-6908-4062-ABD9-A401903ED236}" type="presOf" srcId="{EBB1970A-FC14-4377-B2CE-ED281DBD75F7}" destId="{8A76DA59-94CC-4327-BC48-400C45C91748}" srcOrd="1" destOrd="0" presId="urn:microsoft.com/office/officeart/2005/8/layout/radial1"/>
    <dgm:cxn modelId="{211D2C63-5ACC-40FC-8147-76E3D5452DA3}" srcId="{74FDE973-8398-420A-9AD5-0FC2C1C28478}" destId="{6C333E9F-B625-496C-880A-140706C415FF}" srcOrd="0" destOrd="0" parTransId="{D851A11A-C379-4ABD-9CE1-087ECB4DDC63}" sibTransId="{A7E758EE-C2E5-4397-AA9B-A9E771400FC8}"/>
    <dgm:cxn modelId="{4E88133E-7A21-46E5-90B9-38EE454DEFB6}" type="presOf" srcId="{761EE451-776D-425A-8FA9-2CC92FFA9A0E}" destId="{86737887-CD5B-44C1-8F1C-D2997978E428}" srcOrd="0" destOrd="0" presId="urn:microsoft.com/office/officeart/2005/8/layout/radial1"/>
    <dgm:cxn modelId="{5E7016FB-DE35-4329-ACD3-46A192F71E6B}" type="presOf" srcId="{E2B57C11-7970-49F2-A74B-AE96E7655051}" destId="{85DAE3F9-77C9-483C-A39B-A3A7BD2B3EF1}" srcOrd="1" destOrd="0" presId="urn:microsoft.com/office/officeart/2005/8/layout/radial1"/>
    <dgm:cxn modelId="{179F5E15-FDD6-41E4-BC86-D1B7CA08CBD4}" type="presOf" srcId="{B6FED8FB-7410-4CB8-A841-40DEA860D00D}" destId="{A855C67F-BDB2-4BD9-B6D4-752D0ED5F092}" srcOrd="0" destOrd="0" presId="urn:microsoft.com/office/officeart/2005/8/layout/radial1"/>
    <dgm:cxn modelId="{FFD7D4F2-9C69-4390-ABE7-583A76225CE7}" type="presOf" srcId="{D851A11A-C379-4ABD-9CE1-087ECB4DDC63}" destId="{65942A94-DD36-4D90-A706-2D303DADB648}" srcOrd="1" destOrd="0" presId="urn:microsoft.com/office/officeart/2005/8/layout/radial1"/>
    <dgm:cxn modelId="{B8036E44-4C5B-4373-ABF1-D707D3334E09}" srcId="{74FDE973-8398-420A-9AD5-0FC2C1C28478}" destId="{17CA96DE-29F8-4DA0-85E8-0ED4435F648D}" srcOrd="5" destOrd="0" parTransId="{E2B57C11-7970-49F2-A74B-AE96E7655051}" sibTransId="{07A7F256-20CB-4F80-8975-0073F260C49F}"/>
    <dgm:cxn modelId="{64C091A4-8FD2-47B7-83D5-105B3628C177}" type="presOf" srcId="{F7FAB5CA-5677-42D7-9E9C-32D7B6012CEC}" destId="{32322328-57D0-46B2-B1C5-ED1FEF8DD302}" srcOrd="0" destOrd="0" presId="urn:microsoft.com/office/officeart/2005/8/layout/radial1"/>
    <dgm:cxn modelId="{B1173268-3DD4-46A6-AD27-B5E6E301CCAE}" type="presParOf" srcId="{6559FA09-2025-4A52-8809-F28DF96DB4B3}" destId="{88EC9496-29DB-42A8-BD0A-C73F82192203}" srcOrd="0" destOrd="0" presId="urn:microsoft.com/office/officeart/2005/8/layout/radial1"/>
    <dgm:cxn modelId="{371A2DC5-DF20-4D6F-8FAE-4A71A773E3F9}" type="presParOf" srcId="{6559FA09-2025-4A52-8809-F28DF96DB4B3}" destId="{E8DCFE5F-3801-4752-BE35-A74CDDDE0059}" srcOrd="1" destOrd="0" presId="urn:microsoft.com/office/officeart/2005/8/layout/radial1"/>
    <dgm:cxn modelId="{1952AEB8-8214-48D1-8C65-180ADE685EFE}" type="presParOf" srcId="{E8DCFE5F-3801-4752-BE35-A74CDDDE0059}" destId="{65942A94-DD36-4D90-A706-2D303DADB648}" srcOrd="0" destOrd="0" presId="urn:microsoft.com/office/officeart/2005/8/layout/radial1"/>
    <dgm:cxn modelId="{AA296FFF-02FE-4F8F-8853-43B2DD534091}" type="presParOf" srcId="{6559FA09-2025-4A52-8809-F28DF96DB4B3}" destId="{5FBA0A08-F9DE-47A5-A4DE-34F78114D054}" srcOrd="2" destOrd="0" presId="urn:microsoft.com/office/officeart/2005/8/layout/radial1"/>
    <dgm:cxn modelId="{7068F964-27ED-4D19-BC81-DA97D98B13EB}" type="presParOf" srcId="{6559FA09-2025-4A52-8809-F28DF96DB4B3}" destId="{A45800CE-26A2-4BC6-80AE-309E352537DC}" srcOrd="3" destOrd="0" presId="urn:microsoft.com/office/officeart/2005/8/layout/radial1"/>
    <dgm:cxn modelId="{EFCD3B1B-2557-4FCF-842F-9A9BCFA5C8CE}" type="presParOf" srcId="{A45800CE-26A2-4BC6-80AE-309E352537DC}" destId="{80255F31-A3C9-4A87-9407-652BF2B07F3D}" srcOrd="0" destOrd="0" presId="urn:microsoft.com/office/officeart/2005/8/layout/radial1"/>
    <dgm:cxn modelId="{986E3DB7-95FE-4F90-9EF6-4C5CF01F8BEB}" type="presParOf" srcId="{6559FA09-2025-4A52-8809-F28DF96DB4B3}" destId="{F2BC6E9F-889A-4D4F-B8F9-BCB83EAC7758}" srcOrd="4" destOrd="0" presId="urn:microsoft.com/office/officeart/2005/8/layout/radial1"/>
    <dgm:cxn modelId="{318421AB-5D2C-409E-860E-0976E1D3F5F9}" type="presParOf" srcId="{6559FA09-2025-4A52-8809-F28DF96DB4B3}" destId="{CA51D173-AEA2-4F47-A282-F45EEAC14428}" srcOrd="5" destOrd="0" presId="urn:microsoft.com/office/officeart/2005/8/layout/radial1"/>
    <dgm:cxn modelId="{7DC5DAF4-55A5-43B2-8A0F-58DD6DAC9E98}" type="presParOf" srcId="{CA51D173-AEA2-4F47-A282-F45EEAC14428}" destId="{8A76DA59-94CC-4327-BC48-400C45C91748}" srcOrd="0" destOrd="0" presId="urn:microsoft.com/office/officeart/2005/8/layout/radial1"/>
    <dgm:cxn modelId="{CDDE97FB-DF3B-4D80-A137-419E72A39C9A}" type="presParOf" srcId="{6559FA09-2025-4A52-8809-F28DF96DB4B3}" destId="{2BD6ABAA-B015-46C1-BBCD-838DF086732E}" srcOrd="6" destOrd="0" presId="urn:microsoft.com/office/officeart/2005/8/layout/radial1"/>
    <dgm:cxn modelId="{AC0C4C45-4910-4EFA-B820-A2357AD0FEF0}" type="presParOf" srcId="{6559FA09-2025-4A52-8809-F28DF96DB4B3}" destId="{32322328-57D0-46B2-B1C5-ED1FEF8DD302}" srcOrd="7" destOrd="0" presId="urn:microsoft.com/office/officeart/2005/8/layout/radial1"/>
    <dgm:cxn modelId="{17435796-3C91-44E2-9A4F-6727DA9CB350}" type="presParOf" srcId="{32322328-57D0-46B2-B1C5-ED1FEF8DD302}" destId="{C77D3128-2B2D-430D-999F-8487F892BFF5}" srcOrd="0" destOrd="0" presId="urn:microsoft.com/office/officeart/2005/8/layout/radial1"/>
    <dgm:cxn modelId="{F803B653-B90B-4C97-B16E-F2A529227F3B}" type="presParOf" srcId="{6559FA09-2025-4A52-8809-F28DF96DB4B3}" destId="{EE48B057-AF5C-4029-814E-2AC3F0E9E0ED}" srcOrd="8" destOrd="0" presId="urn:microsoft.com/office/officeart/2005/8/layout/radial1"/>
    <dgm:cxn modelId="{72835462-C0E1-49D9-98F5-026DD11369E5}" type="presParOf" srcId="{6559FA09-2025-4A52-8809-F28DF96DB4B3}" destId="{A855C67F-BDB2-4BD9-B6D4-752D0ED5F092}" srcOrd="9" destOrd="0" presId="urn:microsoft.com/office/officeart/2005/8/layout/radial1"/>
    <dgm:cxn modelId="{B56A0057-A7C3-40C0-9F4D-EB1D431F8FBA}" type="presParOf" srcId="{A855C67F-BDB2-4BD9-B6D4-752D0ED5F092}" destId="{7BB11C1C-2975-4ED6-A70D-70B186968B09}" srcOrd="0" destOrd="0" presId="urn:microsoft.com/office/officeart/2005/8/layout/radial1"/>
    <dgm:cxn modelId="{4A36C02D-ECF0-4828-8417-6AEFF3ABEE9A}" type="presParOf" srcId="{6559FA09-2025-4A52-8809-F28DF96DB4B3}" destId="{20931842-0600-4280-948E-AB5CD0B3850A}" srcOrd="10" destOrd="0" presId="urn:microsoft.com/office/officeart/2005/8/layout/radial1"/>
    <dgm:cxn modelId="{4B47AE14-8A7E-4232-957C-67B96D91A054}" type="presParOf" srcId="{6559FA09-2025-4A52-8809-F28DF96DB4B3}" destId="{2D96C902-88D7-4E6F-AFF8-BB89C19D0D8F}" srcOrd="11" destOrd="0" presId="urn:microsoft.com/office/officeart/2005/8/layout/radial1"/>
    <dgm:cxn modelId="{27FFE8CE-05E9-4DE7-8711-5002CA95CC24}" type="presParOf" srcId="{2D96C902-88D7-4E6F-AFF8-BB89C19D0D8F}" destId="{85DAE3F9-77C9-483C-A39B-A3A7BD2B3EF1}" srcOrd="0" destOrd="0" presId="urn:microsoft.com/office/officeart/2005/8/layout/radial1"/>
    <dgm:cxn modelId="{E9E6B43E-812C-43FF-84BD-D60A863EE3B9}" type="presParOf" srcId="{6559FA09-2025-4A52-8809-F28DF96DB4B3}" destId="{6753D063-6DBB-4FF9-933D-84182B5AD97A}" srcOrd="12" destOrd="0" presId="urn:microsoft.com/office/officeart/2005/8/layout/radial1"/>
    <dgm:cxn modelId="{627F3F15-5174-4314-9D63-A6820B4CC969}" type="presParOf" srcId="{6559FA09-2025-4A52-8809-F28DF96DB4B3}" destId="{86737887-CD5B-44C1-8F1C-D2997978E428}" srcOrd="13" destOrd="0" presId="urn:microsoft.com/office/officeart/2005/8/layout/radial1"/>
    <dgm:cxn modelId="{EA2A9E40-0F8F-4D1E-AF0C-653628C53892}" type="presParOf" srcId="{86737887-CD5B-44C1-8F1C-D2997978E428}" destId="{40352378-4105-47F6-B6D0-6492441D05DA}" srcOrd="0" destOrd="0" presId="urn:microsoft.com/office/officeart/2005/8/layout/radial1"/>
    <dgm:cxn modelId="{E50D523F-508B-4CB8-8450-28D7FF330C07}" type="presParOf" srcId="{6559FA09-2025-4A52-8809-F28DF96DB4B3}" destId="{6171EBBD-7B83-4738-A0BF-6E4D41EE286A}" srcOrd="14" destOrd="0" presId="urn:microsoft.com/office/officeart/2005/8/layout/radial1"/>
    <dgm:cxn modelId="{9DBE76D5-F809-4708-BF0D-557E126F3C74}" type="presParOf" srcId="{6559FA09-2025-4A52-8809-F28DF96DB4B3}" destId="{26BE29B8-33C7-4389-941C-60F39465BAE1}" srcOrd="15" destOrd="0" presId="urn:microsoft.com/office/officeart/2005/8/layout/radial1"/>
    <dgm:cxn modelId="{197AC89B-D085-43A5-A9BA-CC2248163451}" type="presParOf" srcId="{26BE29B8-33C7-4389-941C-60F39465BAE1}" destId="{D7E2FF1A-E04E-44E1-BA96-CB4E23534739}" srcOrd="0" destOrd="0" presId="urn:microsoft.com/office/officeart/2005/8/layout/radial1"/>
    <dgm:cxn modelId="{FBFA3102-D876-4F09-8B67-18416289D295}" type="presParOf" srcId="{6559FA09-2025-4A52-8809-F28DF96DB4B3}" destId="{BEFBBF05-6E0B-44D9-8CF9-A43BB6A15152}" srcOrd="16" destOrd="0" presId="urn:microsoft.com/office/officeart/2005/8/layout/radial1"/>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2438F06-5013-49EC-BBBA-7B9DBBF9BA6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CF019900-3636-48BA-80F9-1FE64D78DC65}" type="parTrans" cxnId="{3A247611-C2BF-42FA-9601-11F5DBB764C7}">
      <dgm:prSet/>
      <dgm:spPr/>
      <dgm:t>
        <a:bodyPr/>
        <a:lstStyle/>
        <a:p>
          <a:endParaRPr lang="en-US"/>
        </a:p>
      </dgm:t>
    </dgm:pt>
    <dgm:pt modelId="{2AD54BCB-3BA2-4A8F-9C43-F7839B24A36B}" type="sibTrans" cxnId="{3A247611-C2BF-42FA-9601-11F5DBB764C7}">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63AE63A0-F7C7-44F9-8568-27417B62EF21}" type="pres">
      <dgm:prSet presAssocID="{D2438F06-5013-49EC-BBBA-7B9DBBF9BA6C}" presName="parentText" presStyleLbl="node1" presStyleIdx="0" presStyleCnt="6">
        <dgm:presLayoutVars>
          <dgm:chMax val="0"/>
          <dgm:bulletEnabled val="1"/>
        </dgm:presLayoutVars>
      </dgm:prSet>
      <dgm:spPr/>
      <dgm:t>
        <a:bodyPr/>
        <a:lstStyle/>
        <a:p>
          <a:endParaRPr lang="en-US"/>
        </a:p>
      </dgm:t>
    </dgm:pt>
    <dgm:pt modelId="{55F56795-BF69-448B-A6A3-99C76249D0D1}" type="pres">
      <dgm:prSet presAssocID="{2AD54BCB-3BA2-4A8F-9C43-F7839B24A36B}"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3" destOrd="0" parTransId="{DA7A80C3-68E2-4333-A6EA-D10F6E67BD0D}" sibTransId="{21A274C4-308F-4282-A17E-979205F6D94B}"/>
    <dgm:cxn modelId="{3A247611-C2BF-42FA-9601-11F5DBB764C7}" srcId="{703D4D02-5513-427D-B6E9-B2E187EE0C3A}" destId="{D2438F06-5013-49EC-BBBA-7B9DBBF9BA6C}" srcOrd="0" destOrd="0" parTransId="{CF019900-3636-48BA-80F9-1FE64D78DC65}" sibTransId="{2AD54BCB-3BA2-4A8F-9C43-F7839B24A36B}"/>
    <dgm:cxn modelId="{7CD825F0-8FD4-4C46-B88D-B071E3646D53}" type="presOf" srcId="{ED0E2601-93DA-4A71-9D74-41AE1CB13748}" destId="{1AE110E0-C552-4188-BDB7-3F1CE96358D9}" srcOrd="0" destOrd="0" presId="urn:microsoft.com/office/officeart/2005/8/layout/vList2"/>
    <dgm:cxn modelId="{20B5B678-C501-451D-9C19-ECA69A4D248F}" type="presOf" srcId="{D2438F06-5013-49EC-BBBA-7B9DBBF9BA6C}" destId="{63AE63A0-F7C7-44F9-8568-27417B62EF21}" srcOrd="0" destOrd="0" presId="urn:microsoft.com/office/officeart/2005/8/layout/vList2"/>
    <dgm:cxn modelId="{78756762-6075-4EEE-818F-0B51A05E75E6}" type="presOf" srcId="{73E07FEE-37AB-4CE6-81DD-5668FF28C59C}" destId="{D1D18D0C-62A5-4174-B79D-B5B2D4EBF0F4}" srcOrd="0" destOrd="0" presId="urn:microsoft.com/office/officeart/2005/8/layout/vList2"/>
    <dgm:cxn modelId="{91E8CC11-B967-4359-99C5-DE4ED09E1E6A}" type="presOf" srcId="{8FBE48D9-ED49-4A61-BC37-DA222286C26A}" destId="{062695B6-E6C7-43F9-819D-84B5C1607633}" srcOrd="0" destOrd="0" presId="urn:microsoft.com/office/officeart/2005/8/layout/vList2"/>
    <dgm:cxn modelId="{D2E681FD-5EA9-4AB7-A84A-F95171E87989}" srcId="{703D4D02-5513-427D-B6E9-B2E187EE0C3A}" destId="{73E07FEE-37AB-4CE6-81DD-5668FF28C59C}" srcOrd="1" destOrd="0" parTransId="{11D17F51-4867-41E0-BE94-6BEB6A054F4F}" sibTransId="{8F6161FD-5AF2-42CC-AED4-A779E1F117CC}"/>
    <dgm:cxn modelId="{27DB4EB4-60B0-40DD-821B-7BF128033768}" type="presOf" srcId="{703D4D02-5513-427D-B6E9-B2E187EE0C3A}" destId="{CC8763B3-4621-4666-B669-3C5BA2A30DBE}"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E9EE9B3D-0967-4F81-AB6F-B44755624AAF}" type="presOf" srcId="{B1E745AF-A52A-48A0-A403-46A0FFD05C14}" destId="{A48E1F71-FC9D-41EA-B073-94A65906B2EA}" srcOrd="0" destOrd="0" presId="urn:microsoft.com/office/officeart/2005/8/layout/vList2"/>
    <dgm:cxn modelId="{C7BBCEFC-FC14-473D-B1A5-D23F9617B1DF}" type="presOf" srcId="{EA63CCDB-C2E7-4EC3-A4F3-B06CAE9AF0F8}" destId="{3777936F-15DD-4869-86D3-CAB2CBE920C9}"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95988392-F9A4-4AA2-AB35-35649DAC38B9}" type="presParOf" srcId="{CC8763B3-4621-4666-B669-3C5BA2A30DBE}" destId="{63AE63A0-F7C7-44F9-8568-27417B62EF21}" srcOrd="0" destOrd="0" presId="urn:microsoft.com/office/officeart/2005/8/layout/vList2"/>
    <dgm:cxn modelId="{B3C4BAB1-FB55-4647-A91F-51BCE48EBA34}" type="presParOf" srcId="{CC8763B3-4621-4666-B669-3C5BA2A30DBE}" destId="{55F56795-BF69-448B-A6A3-99C76249D0D1}" srcOrd="1" destOrd="0" presId="urn:microsoft.com/office/officeart/2005/8/layout/vList2"/>
    <dgm:cxn modelId="{7138AF88-A6CA-4060-B7DC-56B4B0BBD521}" type="presParOf" srcId="{CC8763B3-4621-4666-B669-3C5BA2A30DBE}" destId="{D1D18D0C-62A5-4174-B79D-B5B2D4EBF0F4}" srcOrd="2" destOrd="0" presId="urn:microsoft.com/office/officeart/2005/8/layout/vList2"/>
    <dgm:cxn modelId="{575C17C1-8148-4D15-B5F0-9FFE3CFA2EB9}" type="presParOf" srcId="{CC8763B3-4621-4666-B669-3C5BA2A30DBE}" destId="{7B63F493-41D5-45E9-B70E-433CB96CED43}" srcOrd="3" destOrd="0" presId="urn:microsoft.com/office/officeart/2005/8/layout/vList2"/>
    <dgm:cxn modelId="{B597BCAF-5C5E-4C9E-8C6A-7AE4E9B46465}" type="presParOf" srcId="{CC8763B3-4621-4666-B669-3C5BA2A30DBE}" destId="{3777936F-15DD-4869-86D3-CAB2CBE920C9}" srcOrd="4" destOrd="0" presId="urn:microsoft.com/office/officeart/2005/8/layout/vList2"/>
    <dgm:cxn modelId="{B174F395-4D69-4BC2-8688-4C49E7F72538}" type="presParOf" srcId="{CC8763B3-4621-4666-B669-3C5BA2A30DBE}" destId="{767797AE-987F-424F-85DF-AC66B0FD5DB8}" srcOrd="5" destOrd="0" presId="urn:microsoft.com/office/officeart/2005/8/layout/vList2"/>
    <dgm:cxn modelId="{3D38D961-0373-40F4-82B0-9AE2C7F5BB3E}" type="presParOf" srcId="{CC8763B3-4621-4666-B669-3C5BA2A30DBE}" destId="{1AE110E0-C552-4188-BDB7-3F1CE96358D9}" srcOrd="6" destOrd="0" presId="urn:microsoft.com/office/officeart/2005/8/layout/vList2"/>
    <dgm:cxn modelId="{0DA60531-A08A-47D8-B1F4-B46CD460DCE2}" type="presParOf" srcId="{CC8763B3-4621-4666-B669-3C5BA2A30DBE}" destId="{177F467E-094E-416D-ADEE-E8CD82F7ABEA}" srcOrd="7" destOrd="0" presId="urn:microsoft.com/office/officeart/2005/8/layout/vList2"/>
    <dgm:cxn modelId="{41119604-ED73-4EB9-98E7-1F4169C309E1}" type="presParOf" srcId="{CC8763B3-4621-4666-B669-3C5BA2A30DBE}" destId="{A48E1F71-FC9D-41EA-B073-94A65906B2EA}" srcOrd="8" destOrd="0" presId="urn:microsoft.com/office/officeart/2005/8/layout/vList2"/>
    <dgm:cxn modelId="{D2638C79-D636-4C1C-9FAA-06B450743D74}" type="presParOf" srcId="{CC8763B3-4621-4666-B669-3C5BA2A30DBE}" destId="{443E49B3-5808-4DF8-BC4B-6E17E4FCC18D}" srcOrd="9" destOrd="0" presId="urn:microsoft.com/office/officeart/2005/8/layout/vList2"/>
    <dgm:cxn modelId="{209B89E8-CDF9-4E2D-BAA9-CA49232FCB34}" type="presParOf" srcId="{CC8763B3-4621-4666-B669-3C5BA2A30DBE}" destId="{062695B6-E6C7-43F9-819D-84B5C1607633}"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D0B77619-A46F-4474-8E67-CAB9FA0E3A5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FA25CA09-CCC5-4270-AF3A-57B17A0384EF}" type="parTrans" cxnId="{9B328B96-8508-4F27-B3A7-B27222077DC3}">
      <dgm:prSet/>
      <dgm:spPr/>
    </dgm:pt>
    <dgm:pt modelId="{83899790-3142-4EC3-8795-4DE91E464295}" type="sibTrans" cxnId="{9B328B96-8508-4F27-B3A7-B27222077DC3}">
      <dgm:prSet/>
      <dgm:spPr/>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A2865B5C-6305-4B31-BBA5-2203EB775858}" type="sibTrans" cxnId="{79C16A87-4578-489C-9BE2-D6AF07ED14CB}">
      <dgm:prSet/>
      <dgm:spPr/>
      <dgm:t>
        <a:bodyPr/>
        <a:lstStyle/>
        <a:p>
          <a:endParaRPr lang="en-MY"/>
        </a:p>
      </dgm:t>
    </dgm:pt>
    <dgm:pt modelId="{0144C0BD-9EFA-49DA-B579-8A527F239C8C}" type="parTrans" cxnId="{79C16A87-4578-489C-9BE2-D6AF07ED14CB}">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F17466B-0164-4C21-9176-2DD53A9F3265}" type="pres">
      <dgm:prSet presAssocID="{D0B77619-A46F-4474-8E67-CAB9FA0E3A56}" presName="parentText" presStyleLbl="node1" presStyleIdx="0" presStyleCnt="6">
        <dgm:presLayoutVars>
          <dgm:chMax val="0"/>
          <dgm:bulletEnabled val="1"/>
        </dgm:presLayoutVars>
      </dgm:prSet>
      <dgm:spPr/>
      <dgm:t>
        <a:bodyPr/>
        <a:lstStyle/>
        <a:p>
          <a:endParaRPr lang="en-US"/>
        </a:p>
      </dgm:t>
    </dgm:pt>
    <dgm:pt modelId="{368B4202-E23D-4DEA-8430-F61F0E908E56}" type="pres">
      <dgm:prSet presAssocID="{83899790-3142-4EC3-8795-4DE91E464295}"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7011D8BA-B901-4D30-8F61-5AC8EFE1A70A}" type="presOf" srcId="{ED0E2601-93DA-4A71-9D74-41AE1CB13748}" destId="{1AE110E0-C552-4188-BDB7-3F1CE96358D9}" srcOrd="0" destOrd="0" presId="urn:microsoft.com/office/officeart/2005/8/layout/vList2"/>
    <dgm:cxn modelId="{FE74A28C-B534-45C8-9C73-DE3B41E50E0E}" type="presOf" srcId="{8FBE48D9-ED49-4A61-BC37-DA222286C26A}" destId="{062695B6-E6C7-43F9-819D-84B5C1607633}"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7B5CA873-06E3-43A8-AC1F-4162CC785E99}" type="presOf" srcId="{D0B77619-A46F-4474-8E67-CAB9FA0E3A56}" destId="{0F17466B-0164-4C21-9176-2DD53A9F3265}" srcOrd="0" destOrd="0" presId="urn:microsoft.com/office/officeart/2005/8/layout/vList2"/>
    <dgm:cxn modelId="{9B328B96-8508-4F27-B3A7-B27222077DC3}" srcId="{703D4D02-5513-427D-B6E9-B2E187EE0C3A}" destId="{D0B77619-A46F-4474-8E67-CAB9FA0E3A56}" srcOrd="0" destOrd="0" parTransId="{FA25CA09-CCC5-4270-AF3A-57B17A0384EF}" sibTransId="{83899790-3142-4EC3-8795-4DE91E464295}"/>
    <dgm:cxn modelId="{79C16A87-4578-489C-9BE2-D6AF07ED14CB}" srcId="{703D4D02-5513-427D-B6E9-B2E187EE0C3A}" destId="{B1E745AF-A52A-48A0-A403-46A0FFD05C14}" srcOrd="4" destOrd="0" parTransId="{0144C0BD-9EFA-49DA-B579-8A527F239C8C}" sibTransId="{A2865B5C-6305-4B31-BBA5-2203EB775858}"/>
    <dgm:cxn modelId="{CB36F51A-9BE8-4B51-A02D-0F875FFDF465}" srcId="{703D4D02-5513-427D-B6E9-B2E187EE0C3A}" destId="{8FBE48D9-ED49-4A61-BC37-DA222286C26A}" srcOrd="5" destOrd="0" parTransId="{6DA08588-1FDF-46C3-9C72-3EE1BF5A1103}" sibTransId="{55076B57-7E0B-4F08-8C69-E07BD985402B}"/>
    <dgm:cxn modelId="{2A7C9540-AD6B-4E58-BF5B-274FB24A056C}" type="presOf" srcId="{73E07FEE-37AB-4CE6-81DD-5668FF28C59C}" destId="{D1D18D0C-62A5-4174-B79D-B5B2D4EBF0F4}" srcOrd="0" destOrd="0" presId="urn:microsoft.com/office/officeart/2005/8/layout/vList2"/>
    <dgm:cxn modelId="{A55D24C4-A056-43BA-BB8A-64E36BD86C83}" srcId="{703D4D02-5513-427D-B6E9-B2E187EE0C3A}" destId="{ED0E2601-93DA-4A71-9D74-41AE1CB13748}" srcOrd="3" destOrd="0" parTransId="{DA7A80C3-68E2-4333-A6EA-D10F6E67BD0D}" sibTransId="{21A274C4-308F-4282-A17E-979205F6D94B}"/>
    <dgm:cxn modelId="{7CDEC879-47E6-4E8B-8AA5-35FB96860746}" type="presOf" srcId="{703D4D02-5513-427D-B6E9-B2E187EE0C3A}" destId="{CC8763B3-4621-4666-B669-3C5BA2A30DBE}" srcOrd="0" destOrd="0" presId="urn:microsoft.com/office/officeart/2005/8/layout/vList2"/>
    <dgm:cxn modelId="{D2E681FD-5EA9-4AB7-A84A-F95171E87989}" srcId="{703D4D02-5513-427D-B6E9-B2E187EE0C3A}" destId="{73E07FEE-37AB-4CE6-81DD-5668FF28C59C}" srcOrd="1" destOrd="0" parTransId="{11D17F51-4867-41E0-BE94-6BEB6A054F4F}" sibTransId="{8F6161FD-5AF2-42CC-AED4-A779E1F117CC}"/>
    <dgm:cxn modelId="{BE1EDB9F-3D4E-4F22-8F55-B3FBA762790A}" type="presOf" srcId="{B1E745AF-A52A-48A0-A403-46A0FFD05C14}" destId="{A48E1F71-FC9D-41EA-B073-94A65906B2EA}" srcOrd="0" destOrd="0" presId="urn:microsoft.com/office/officeart/2005/8/layout/vList2"/>
    <dgm:cxn modelId="{9FF405DA-4B5D-49A7-BFBB-E9CD81979575}" type="presOf" srcId="{EA63CCDB-C2E7-4EC3-A4F3-B06CAE9AF0F8}" destId="{3777936F-15DD-4869-86D3-CAB2CBE920C9}" srcOrd="0" destOrd="0" presId="urn:microsoft.com/office/officeart/2005/8/layout/vList2"/>
    <dgm:cxn modelId="{13008BE1-ADE5-4507-82BE-7E0E419AFC92}" type="presParOf" srcId="{CC8763B3-4621-4666-B669-3C5BA2A30DBE}" destId="{0F17466B-0164-4C21-9176-2DD53A9F3265}" srcOrd="0" destOrd="0" presId="urn:microsoft.com/office/officeart/2005/8/layout/vList2"/>
    <dgm:cxn modelId="{B25C8A48-A302-46CA-A120-E27A5F81C4CB}" type="presParOf" srcId="{CC8763B3-4621-4666-B669-3C5BA2A30DBE}" destId="{368B4202-E23D-4DEA-8430-F61F0E908E56}" srcOrd="1" destOrd="0" presId="urn:microsoft.com/office/officeart/2005/8/layout/vList2"/>
    <dgm:cxn modelId="{A80FFDC0-4E37-4C67-A11C-B075A0E5C7ED}" type="presParOf" srcId="{CC8763B3-4621-4666-B669-3C5BA2A30DBE}" destId="{D1D18D0C-62A5-4174-B79D-B5B2D4EBF0F4}" srcOrd="2" destOrd="0" presId="urn:microsoft.com/office/officeart/2005/8/layout/vList2"/>
    <dgm:cxn modelId="{B2CA83E2-DE69-41F0-A4DF-17856F987AA3}" type="presParOf" srcId="{CC8763B3-4621-4666-B669-3C5BA2A30DBE}" destId="{7B63F493-41D5-45E9-B70E-433CB96CED43}" srcOrd="3" destOrd="0" presId="urn:microsoft.com/office/officeart/2005/8/layout/vList2"/>
    <dgm:cxn modelId="{A363962B-80F8-4F3B-9790-936ED08DFB9E}" type="presParOf" srcId="{CC8763B3-4621-4666-B669-3C5BA2A30DBE}" destId="{3777936F-15DD-4869-86D3-CAB2CBE920C9}" srcOrd="4" destOrd="0" presId="urn:microsoft.com/office/officeart/2005/8/layout/vList2"/>
    <dgm:cxn modelId="{925A0A72-C765-4E20-ACFE-A99E2F128690}" type="presParOf" srcId="{CC8763B3-4621-4666-B669-3C5BA2A30DBE}" destId="{767797AE-987F-424F-85DF-AC66B0FD5DB8}" srcOrd="5" destOrd="0" presId="urn:microsoft.com/office/officeart/2005/8/layout/vList2"/>
    <dgm:cxn modelId="{637B64B2-2212-4151-BD7E-3A6A92C44C9C}" type="presParOf" srcId="{CC8763B3-4621-4666-B669-3C5BA2A30DBE}" destId="{1AE110E0-C552-4188-BDB7-3F1CE96358D9}" srcOrd="6" destOrd="0" presId="urn:microsoft.com/office/officeart/2005/8/layout/vList2"/>
    <dgm:cxn modelId="{231C9606-9192-4DD1-83C7-B0A11E3CFB58}" type="presParOf" srcId="{CC8763B3-4621-4666-B669-3C5BA2A30DBE}" destId="{177F467E-094E-416D-ADEE-E8CD82F7ABEA}" srcOrd="7" destOrd="0" presId="urn:microsoft.com/office/officeart/2005/8/layout/vList2"/>
    <dgm:cxn modelId="{388876A0-9E62-4A76-A857-70E3DD0E9618}" type="presParOf" srcId="{CC8763B3-4621-4666-B669-3C5BA2A30DBE}" destId="{A48E1F71-FC9D-41EA-B073-94A65906B2EA}" srcOrd="8" destOrd="0" presId="urn:microsoft.com/office/officeart/2005/8/layout/vList2"/>
    <dgm:cxn modelId="{45521280-7142-4820-AC30-A9DEA8B02789}" type="presParOf" srcId="{CC8763B3-4621-4666-B669-3C5BA2A30DBE}" destId="{443E49B3-5808-4DF8-BC4B-6E17E4FCC18D}" srcOrd="9" destOrd="0" presId="urn:microsoft.com/office/officeart/2005/8/layout/vList2"/>
    <dgm:cxn modelId="{1B98991C-C9C0-4CCE-977F-767DFF6CF36C}" type="presParOf" srcId="{CC8763B3-4621-4666-B669-3C5BA2A30DBE}" destId="{062695B6-E6C7-43F9-819D-84B5C1607633}" srcOrd="1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t>
          </a:r>
          <a:r>
            <a:rPr lang="en-MY" sz="2700" kern="1200" dirty="0" smtClean="0">
              <a:solidFill>
                <a:srgbClr val="000000"/>
              </a:solidFill>
              <a:latin typeface="Arial"/>
              <a:ea typeface="+mn-ea"/>
              <a:cs typeface="+mn-cs"/>
            </a:rPr>
            <a:t>Development</a:t>
          </a:r>
          <a:endParaRPr lang="en-MY" sz="2700" kern="1200" dirty="0">
            <a:solidFill>
              <a:srgbClr val="000000"/>
            </a:solidFill>
            <a:latin typeface="Arial"/>
            <a:ea typeface="+mn-ea"/>
            <a:cs typeface="+mn-cs"/>
          </a:endParaRP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64107492-F921-4EA5-AAF7-0C253C67F1C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smtClean="0">
              <a:solidFill>
                <a:srgbClr val="000000"/>
              </a:solidFill>
              <a:latin typeface="Arial"/>
              <a:ea typeface="+mn-ea"/>
              <a:cs typeface="+mn-cs"/>
            </a:rPr>
            <a:t>Organisational Development</a:t>
          </a:r>
          <a:endParaRPr lang="en-MY" sz="2700" kern="1200" dirty="0">
            <a:solidFill>
              <a:srgbClr val="000000"/>
            </a:solidFill>
            <a:latin typeface="Arial"/>
            <a:ea typeface="+mn-ea"/>
            <a:cs typeface="+mn-cs"/>
          </a:endParaRPr>
        </a:p>
      </dgm:t>
    </dgm:pt>
    <dgm:pt modelId="{F55AE125-5B34-4BCE-A319-EAC71B3A0ED7}" type="parTrans" cxnId="{0E08CECF-C05F-4527-BAD0-46B97E80317A}">
      <dgm:prSet/>
      <dgm:spPr/>
      <dgm:t>
        <a:bodyPr/>
        <a:lstStyle/>
        <a:p>
          <a:endParaRPr lang="en-US"/>
        </a:p>
      </dgm:t>
    </dgm:pt>
    <dgm:pt modelId="{F21B8394-0017-45CA-BA7F-B93051C11649}" type="sibTrans" cxnId="{0E08CECF-C05F-4527-BAD0-46B97E80317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87C0C494-4FA1-4F3B-81A9-E5472662BE2E}" type="pres">
      <dgm:prSet presAssocID="{64107492-F921-4EA5-AAF7-0C253C67F1CC}" presName="parentText" presStyleLbl="node1" presStyleIdx="0" presStyleCnt="6">
        <dgm:presLayoutVars>
          <dgm:chMax val="0"/>
          <dgm:bulletEnabled val="1"/>
        </dgm:presLayoutVars>
      </dgm:prSet>
      <dgm:spPr/>
      <dgm:t>
        <a:bodyPr/>
        <a:lstStyle/>
        <a:p>
          <a:endParaRPr lang="en-US"/>
        </a:p>
      </dgm:t>
    </dgm:pt>
    <dgm:pt modelId="{BAF0D23F-F939-4AF5-8270-06AFDE276F9D}" type="pres">
      <dgm:prSet presAssocID="{F21B8394-0017-45CA-BA7F-B93051C11649}" presName="spacer" presStyleCnt="0"/>
      <dgm:spPr/>
    </dgm:pt>
    <dgm:pt modelId="{D1D18D0C-62A5-4174-B79D-B5B2D4EBF0F4}" type="pres">
      <dgm:prSet presAssocID="{73E07FEE-37AB-4CE6-81DD-5668FF28C59C}" presName="parentText" presStyleLbl="node1" presStyleIdx="1"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2"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3"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3F9F2027-7DA9-4211-A700-7064B4F13347}" type="presOf" srcId="{73E07FEE-37AB-4CE6-81DD-5668FF28C59C}" destId="{D1D18D0C-62A5-4174-B79D-B5B2D4EBF0F4}" srcOrd="0" destOrd="0" presId="urn:microsoft.com/office/officeart/2005/8/layout/vList2"/>
    <dgm:cxn modelId="{50EE1BDC-CA73-44D6-A601-8425E9B77B77}" type="presOf" srcId="{EA63CCDB-C2E7-4EC3-A4F3-B06CAE9AF0F8}" destId="{3777936F-15DD-4869-86D3-CAB2CBE920C9}"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3" destOrd="0" parTransId="{DA7A80C3-68E2-4333-A6EA-D10F6E67BD0D}" sibTransId="{21A274C4-308F-4282-A17E-979205F6D94B}"/>
    <dgm:cxn modelId="{D2E681FD-5EA9-4AB7-A84A-F95171E87989}" srcId="{703D4D02-5513-427D-B6E9-B2E187EE0C3A}" destId="{73E07FEE-37AB-4CE6-81DD-5668FF28C59C}" srcOrd="1" destOrd="0" parTransId="{11D17F51-4867-41E0-BE94-6BEB6A054F4F}" sibTransId="{8F6161FD-5AF2-42CC-AED4-A779E1F117CC}"/>
    <dgm:cxn modelId="{0E08CECF-C05F-4527-BAD0-46B97E80317A}" srcId="{703D4D02-5513-427D-B6E9-B2E187EE0C3A}" destId="{64107492-F921-4EA5-AAF7-0C253C67F1CC}" srcOrd="0" destOrd="0" parTransId="{F55AE125-5B34-4BCE-A319-EAC71B3A0ED7}" sibTransId="{F21B8394-0017-45CA-BA7F-B93051C11649}"/>
    <dgm:cxn modelId="{CB36F51A-9BE8-4B51-A02D-0F875FFDF465}" srcId="{703D4D02-5513-427D-B6E9-B2E187EE0C3A}" destId="{8FBE48D9-ED49-4A61-BC37-DA222286C26A}" srcOrd="5" destOrd="0" parTransId="{6DA08588-1FDF-46C3-9C72-3EE1BF5A1103}" sibTransId="{55076B57-7E0B-4F08-8C69-E07BD985402B}"/>
    <dgm:cxn modelId="{26F196E7-DB56-40FF-8841-E5F888CECAF7}" type="presOf" srcId="{703D4D02-5513-427D-B6E9-B2E187EE0C3A}" destId="{CC8763B3-4621-4666-B669-3C5BA2A30DBE}" srcOrd="0" destOrd="0" presId="urn:microsoft.com/office/officeart/2005/8/layout/vList2"/>
    <dgm:cxn modelId="{5E316ABD-DDDB-4290-AFE5-864F670F84F3}" type="presOf" srcId="{64107492-F921-4EA5-AAF7-0C253C67F1CC}" destId="{87C0C494-4FA1-4F3B-81A9-E5472662BE2E}" srcOrd="0" destOrd="0" presId="urn:microsoft.com/office/officeart/2005/8/layout/vList2"/>
    <dgm:cxn modelId="{2C35BD69-E232-460C-B582-EDBF192AA97E}" type="presOf" srcId="{B1E745AF-A52A-48A0-A403-46A0FFD05C14}" destId="{A48E1F71-FC9D-41EA-B073-94A65906B2EA}" srcOrd="0" destOrd="0" presId="urn:microsoft.com/office/officeart/2005/8/layout/vList2"/>
    <dgm:cxn modelId="{EF33E690-3053-48AB-A491-9E53404A165A}" srcId="{703D4D02-5513-427D-B6E9-B2E187EE0C3A}" destId="{EA63CCDB-C2E7-4EC3-A4F3-B06CAE9AF0F8}" srcOrd="2" destOrd="0" parTransId="{9EBECCF0-1A22-4700-A352-7F6A5BA850D4}" sibTransId="{78F82D5E-8112-4369-BBCF-BE2C4CA19FB4}"/>
    <dgm:cxn modelId="{CC87F18B-8AA5-4027-A1FF-FB04CB65B22C}" type="presOf" srcId="{8FBE48D9-ED49-4A61-BC37-DA222286C26A}" destId="{062695B6-E6C7-43F9-819D-84B5C1607633}" srcOrd="0" destOrd="0" presId="urn:microsoft.com/office/officeart/2005/8/layout/vList2"/>
    <dgm:cxn modelId="{7665DB78-2570-43BB-9A1F-F9C697362FAF}" type="presOf" srcId="{ED0E2601-93DA-4A71-9D74-41AE1CB13748}" destId="{1AE110E0-C552-4188-BDB7-3F1CE96358D9}" srcOrd="0" destOrd="0" presId="urn:microsoft.com/office/officeart/2005/8/layout/vList2"/>
    <dgm:cxn modelId="{60AD8986-AF6D-43E0-BC46-5C2E9D61329A}" type="presParOf" srcId="{CC8763B3-4621-4666-B669-3C5BA2A30DBE}" destId="{87C0C494-4FA1-4F3B-81A9-E5472662BE2E}" srcOrd="0" destOrd="0" presId="urn:microsoft.com/office/officeart/2005/8/layout/vList2"/>
    <dgm:cxn modelId="{0F6604C5-A33E-44C5-A825-0F28D6ED2743}" type="presParOf" srcId="{CC8763B3-4621-4666-B669-3C5BA2A30DBE}" destId="{BAF0D23F-F939-4AF5-8270-06AFDE276F9D}" srcOrd="1" destOrd="0" presId="urn:microsoft.com/office/officeart/2005/8/layout/vList2"/>
    <dgm:cxn modelId="{5C7B952B-C5B0-4932-AEB8-470F96BA074F}" type="presParOf" srcId="{CC8763B3-4621-4666-B669-3C5BA2A30DBE}" destId="{D1D18D0C-62A5-4174-B79D-B5B2D4EBF0F4}" srcOrd="2" destOrd="0" presId="urn:microsoft.com/office/officeart/2005/8/layout/vList2"/>
    <dgm:cxn modelId="{2EC1D1E5-24AE-4BA5-A0FC-21DCE4AA4B86}" type="presParOf" srcId="{CC8763B3-4621-4666-B669-3C5BA2A30DBE}" destId="{7B63F493-41D5-45E9-B70E-433CB96CED43}" srcOrd="3" destOrd="0" presId="urn:microsoft.com/office/officeart/2005/8/layout/vList2"/>
    <dgm:cxn modelId="{392979E5-53F9-44D2-AF52-4D8E7E40FED0}" type="presParOf" srcId="{CC8763B3-4621-4666-B669-3C5BA2A30DBE}" destId="{3777936F-15DD-4869-86D3-CAB2CBE920C9}" srcOrd="4" destOrd="0" presId="urn:microsoft.com/office/officeart/2005/8/layout/vList2"/>
    <dgm:cxn modelId="{46EC937A-4A51-440E-BE55-26F18B4D8453}" type="presParOf" srcId="{CC8763B3-4621-4666-B669-3C5BA2A30DBE}" destId="{767797AE-987F-424F-85DF-AC66B0FD5DB8}" srcOrd="5" destOrd="0" presId="urn:microsoft.com/office/officeart/2005/8/layout/vList2"/>
    <dgm:cxn modelId="{27AA4155-3552-437C-BF4C-9B43B45F69D6}" type="presParOf" srcId="{CC8763B3-4621-4666-B669-3C5BA2A30DBE}" destId="{1AE110E0-C552-4188-BDB7-3F1CE96358D9}" srcOrd="6" destOrd="0" presId="urn:microsoft.com/office/officeart/2005/8/layout/vList2"/>
    <dgm:cxn modelId="{8E78D4AF-5DD7-4C0C-A51B-623F65145ED5}" type="presParOf" srcId="{CC8763B3-4621-4666-B669-3C5BA2A30DBE}" destId="{177F467E-094E-416D-ADEE-E8CD82F7ABEA}" srcOrd="7" destOrd="0" presId="urn:microsoft.com/office/officeart/2005/8/layout/vList2"/>
    <dgm:cxn modelId="{E0647964-531A-4594-822D-495E56204316}" type="presParOf" srcId="{CC8763B3-4621-4666-B669-3C5BA2A30DBE}" destId="{A48E1F71-FC9D-41EA-B073-94A65906B2EA}" srcOrd="8" destOrd="0" presId="urn:microsoft.com/office/officeart/2005/8/layout/vList2"/>
    <dgm:cxn modelId="{D9E66BF2-E6E6-4E2D-A7D2-7F29ECBF2D56}" type="presParOf" srcId="{CC8763B3-4621-4666-B669-3C5BA2A30DBE}" destId="{443E49B3-5808-4DF8-BC4B-6E17E4FCC18D}" srcOrd="9" destOrd="0" presId="urn:microsoft.com/office/officeart/2005/8/layout/vList2"/>
    <dgm:cxn modelId="{2CB21EE4-301B-4248-8CA1-C2732F093DD1}" type="presParOf" srcId="{CC8763B3-4621-4666-B669-3C5BA2A30DBE}" destId="{062695B6-E6C7-43F9-819D-84B5C1607633}"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 I</a:t>
            </a:r>
            <a:endParaRPr lang="en-MY" sz="66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 xmlns:p14="http://schemas.microsoft.com/office/powerpoint/2010/main" val="9253294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46278260"/>
              </p:ext>
            </p:extLst>
          </p:nvPr>
        </p:nvGraphicFramePr>
        <p:xfrm>
          <a:off x="755576"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864983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xmlns="" id="{F765F982-6819-453B-A673-D382AF725F5A}"/>
              </a:ext>
            </a:extLst>
          </p:cNvPr>
          <p:cNvSpPr>
            <a:spLocks noGrp="1"/>
          </p:cNvSpPr>
          <p:nvPr>
            <p:ph idx="1"/>
          </p:nvPr>
        </p:nvSpPr>
        <p:spPr/>
        <p:txBody>
          <a:bodyPr>
            <a:normAutofit lnSpcReduction="10000"/>
          </a:bodyPr>
          <a:lstStyle/>
          <a:p>
            <a:pPr marL="0" indent="0">
              <a:buNone/>
            </a:pPr>
            <a:endParaRPr lang="en-MY" sz="2400" dirty="0"/>
          </a:p>
          <a:p>
            <a:pPr marL="0" indent="0">
              <a:buNone/>
            </a:pPr>
            <a:r>
              <a:rPr lang="en-MY" sz="2400" dirty="0"/>
              <a:t>Organisation wide initiative that engages all the people in the organisation towards a common objective</a:t>
            </a:r>
          </a:p>
          <a:p>
            <a:pPr marL="0" indent="0">
              <a:buNone/>
            </a:pPr>
            <a:endParaRPr lang="en-MY" sz="2400" dirty="0"/>
          </a:p>
          <a:p>
            <a:pPr marL="0" indent="0">
              <a:buNone/>
            </a:pPr>
            <a:r>
              <a:rPr lang="en-MY" sz="2400" dirty="0"/>
              <a:t>OD is system wide application </a:t>
            </a:r>
            <a:r>
              <a:rPr lang="en-MY" sz="2400" dirty="0" err="1"/>
              <a:t>behavioral</a:t>
            </a:r>
            <a:r>
              <a:rPr lang="en-MY" sz="2400"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xmlns="" val="326308121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xmlns="" id="{9F235364-7ECB-46FF-9D06-7AA4E4A736BC}"/>
              </a:ext>
            </a:extLst>
          </p:cNvPr>
          <p:cNvSpPr>
            <a:spLocks noGrp="1"/>
          </p:cNvSpPr>
          <p:nvPr>
            <p:ph idx="1"/>
          </p:nvPr>
        </p:nvSpPr>
        <p:spPr/>
        <p:txBody>
          <a:bodyPr>
            <a:normAutofit/>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xmlns="" val="326967467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xmlns=""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xmlns="" val="318899872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5EF156-D3BD-4A36-8AAB-B3907B38DF6C}"/>
              </a:ext>
            </a:extLst>
          </p:cNvPr>
          <p:cNvSpPr>
            <a:spLocks noGrp="1"/>
          </p:cNvSpPr>
          <p:nvPr>
            <p:ph type="title"/>
          </p:nvPr>
        </p:nvSpPr>
        <p:spPr>
          <a:xfrm>
            <a:off x="914400" y="304800"/>
            <a:ext cx="7200900" cy="655639"/>
          </a:xfrm>
        </p:spPr>
        <p:txBody>
          <a:bodyPr/>
          <a:lstStyle/>
          <a:p>
            <a:r>
              <a:rPr lang="en-MY" dirty="0"/>
              <a:t>Process of OD</a:t>
            </a:r>
          </a:p>
        </p:txBody>
      </p:sp>
      <p:pic>
        <p:nvPicPr>
          <p:cNvPr id="5" name="Picture 4">
            <a:extLst>
              <a:ext uri="{FF2B5EF4-FFF2-40B4-BE49-F238E27FC236}">
                <a16:creationId xmlns:a16="http://schemas.microsoft.com/office/drawing/2014/main" xmlns="" id="{29FA6656-8856-4D78-BEAA-752CB5890351}"/>
              </a:ext>
            </a:extLst>
          </p:cNvPr>
          <p:cNvPicPr>
            <a:picLocks noChangeAspect="1"/>
          </p:cNvPicPr>
          <p:nvPr/>
        </p:nvPicPr>
        <p:blipFill>
          <a:blip r:embed="rId2"/>
          <a:stretch>
            <a:fillRect/>
          </a:stretch>
        </p:blipFill>
        <p:spPr>
          <a:xfrm>
            <a:off x="1905000" y="2895600"/>
            <a:ext cx="4819650" cy="3038475"/>
          </a:xfrm>
          <a:prstGeom prst="rect">
            <a:avLst/>
          </a:prstGeom>
        </p:spPr>
      </p:pic>
      <p:sp>
        <p:nvSpPr>
          <p:cNvPr id="6" name="TextBox 5">
            <a:extLst>
              <a:ext uri="{FF2B5EF4-FFF2-40B4-BE49-F238E27FC236}">
                <a16:creationId xmlns:a16="http://schemas.microsoft.com/office/drawing/2014/main" xmlns="" id="{EDD027AA-B1E3-41A6-9601-5B2F3400F086}"/>
              </a:ext>
            </a:extLst>
          </p:cNvPr>
          <p:cNvSpPr txBox="1"/>
          <p:nvPr/>
        </p:nvSpPr>
        <p:spPr>
          <a:xfrm>
            <a:off x="838200" y="1295400"/>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xmlns="" val="115093988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00900" cy="655639"/>
          </a:xfrm>
        </p:spPr>
        <p:txBody>
          <a:bodyPr/>
          <a:lstStyle/>
          <a:p>
            <a:r>
              <a:rPr lang="en-US" dirty="0" smtClean="0"/>
              <a:t>Types of Change</a:t>
            </a:r>
            <a:endParaRPr lang="en-US" dirty="0"/>
          </a:p>
        </p:txBody>
      </p:sp>
      <p:sp>
        <p:nvSpPr>
          <p:cNvPr id="5" name="Content Placeholder 4"/>
          <p:cNvSpPr>
            <a:spLocks noGrp="1"/>
          </p:cNvSpPr>
          <p:nvPr>
            <p:ph idx="1"/>
          </p:nvPr>
        </p:nvSpPr>
        <p:spPr>
          <a:xfrm>
            <a:off x="838200" y="1447800"/>
            <a:ext cx="6629400" cy="3200400"/>
          </a:xfrm>
        </p:spPr>
        <p:txBody>
          <a:bodyPr>
            <a:normAutofit/>
          </a:bodyPr>
          <a:lstStyle/>
          <a:p>
            <a:r>
              <a:rPr lang="en-US" sz="2400" dirty="0" smtClean="0"/>
              <a:t>Restructuring</a:t>
            </a:r>
          </a:p>
          <a:p>
            <a:r>
              <a:rPr lang="en-US" sz="2400" dirty="0" smtClean="0"/>
              <a:t>Re-engineering</a:t>
            </a:r>
          </a:p>
          <a:p>
            <a:r>
              <a:rPr lang="en-US" sz="2400" dirty="0" smtClean="0"/>
              <a:t>Mergers and Acquisitions</a:t>
            </a:r>
          </a:p>
          <a:p>
            <a:r>
              <a:rPr lang="en-US" sz="2400" dirty="0" smtClean="0"/>
              <a:t>Strategy Change</a:t>
            </a:r>
          </a:p>
          <a:p>
            <a:r>
              <a:rPr lang="en-US" sz="2400" dirty="0" smtClean="0"/>
              <a:t>Cultural Change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C4982E-6EA1-4910-BF7B-6411A2D3AF32}"/>
              </a:ext>
            </a:extLst>
          </p:cNvPr>
          <p:cNvSpPr>
            <a:spLocks noGrp="1"/>
          </p:cNvSpPr>
          <p:nvPr>
            <p:ph type="title"/>
          </p:nvPr>
        </p:nvSpPr>
        <p:spPr>
          <a:xfrm>
            <a:off x="762000" y="228600"/>
            <a:ext cx="7978080" cy="658813"/>
          </a:xfrm>
        </p:spPr>
        <p:txBody>
          <a:bodyPr/>
          <a:lstStyle/>
          <a:p>
            <a:r>
              <a:rPr lang="en-MY" dirty="0"/>
              <a:t>Kurt Lewin Change Process Theory</a:t>
            </a:r>
          </a:p>
        </p:txBody>
      </p:sp>
      <p:sp>
        <p:nvSpPr>
          <p:cNvPr id="4" name="TextBox 3">
            <a:extLst>
              <a:ext uri="{FF2B5EF4-FFF2-40B4-BE49-F238E27FC236}">
                <a16:creationId xmlns:a16="http://schemas.microsoft.com/office/drawing/2014/main" xmlns="" id="{EF9ADE34-5D22-48E0-A17C-A7CF837AB7DB}"/>
              </a:ext>
            </a:extLst>
          </p:cNvPr>
          <p:cNvSpPr txBox="1"/>
          <p:nvPr/>
        </p:nvSpPr>
        <p:spPr>
          <a:xfrm>
            <a:off x="609600" y="1143000"/>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xmlns="" id="{B5AA8CD1-C895-45E9-BF96-D3722CB60A5F}"/>
              </a:ext>
            </a:extLst>
          </p:cNvPr>
          <p:cNvPicPr>
            <a:picLocks noChangeAspect="1"/>
          </p:cNvPicPr>
          <p:nvPr/>
        </p:nvPicPr>
        <p:blipFill>
          <a:blip r:embed="rId2"/>
          <a:stretch>
            <a:fillRect/>
          </a:stretch>
        </p:blipFill>
        <p:spPr>
          <a:xfrm>
            <a:off x="1219200" y="3810000"/>
            <a:ext cx="5782022" cy="2221948"/>
          </a:xfrm>
          <a:prstGeom prst="rect">
            <a:avLst/>
          </a:prstGeom>
        </p:spPr>
      </p:pic>
    </p:spTree>
    <p:extLst>
      <p:ext uri="{BB962C8B-B14F-4D97-AF65-F5344CB8AC3E}">
        <p14:creationId xmlns:p14="http://schemas.microsoft.com/office/powerpoint/2010/main" xmlns="" val="178134608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xmlns=""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xmlns="" val="248274231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xmlns=""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xmlns="" val="62291353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B7ED11-50EB-4625-B96F-4AF8AB06A77F}"/>
              </a:ext>
            </a:extLst>
          </p:cNvPr>
          <p:cNvSpPr>
            <a:spLocks noGrp="1"/>
          </p:cNvSpPr>
          <p:nvPr>
            <p:ph type="title"/>
          </p:nvPr>
        </p:nvSpPr>
        <p:spPr>
          <a:xfrm>
            <a:off x="914400" y="228600"/>
            <a:ext cx="7200900" cy="1142385"/>
          </a:xfrm>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xmlns="" id="{757B6434-F919-4D56-A0DE-F1FAB0CAB255}"/>
              </a:ext>
            </a:extLst>
          </p:cNvPr>
          <p:cNvPicPr>
            <a:picLocks noChangeAspect="1"/>
          </p:cNvPicPr>
          <p:nvPr/>
        </p:nvPicPr>
        <p:blipFill>
          <a:blip r:embed="rId2"/>
          <a:stretch>
            <a:fillRect/>
          </a:stretch>
        </p:blipFill>
        <p:spPr>
          <a:xfrm>
            <a:off x="762000" y="1524000"/>
            <a:ext cx="8039100" cy="4572000"/>
          </a:xfrm>
          <a:prstGeom prst="rect">
            <a:avLst/>
          </a:prstGeom>
        </p:spPr>
      </p:pic>
    </p:spTree>
    <p:extLst>
      <p:ext uri="{BB962C8B-B14F-4D97-AF65-F5344CB8AC3E}">
        <p14:creationId xmlns:p14="http://schemas.microsoft.com/office/powerpoint/2010/main" xmlns="" val="154738156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xmlns=""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xmlns="" val="212910558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46278260"/>
              </p:ext>
            </p:extLst>
          </p:nvPr>
        </p:nvGraphicFramePr>
        <p:xfrm>
          <a:off x="755576"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864983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200900" cy="655639"/>
          </a:xfrm>
        </p:spPr>
        <p:txBody>
          <a:bodyPr/>
          <a:lstStyle/>
          <a:p>
            <a:pPr algn="ctr"/>
            <a:r>
              <a:rPr lang="en-US" dirty="0" smtClean="0"/>
              <a:t>Talent Development</a:t>
            </a:r>
            <a:endParaRPr lang="en-US" dirty="0"/>
          </a:p>
        </p:txBody>
      </p:sp>
      <p:sp>
        <p:nvSpPr>
          <p:cNvPr id="4" name="object 3"/>
          <p:cNvSpPr txBox="1"/>
          <p:nvPr/>
        </p:nvSpPr>
        <p:spPr>
          <a:xfrm>
            <a:off x="228600" y="1371600"/>
            <a:ext cx="3812540" cy="1419225"/>
          </a:xfrm>
          <a:prstGeom prst="rect">
            <a:avLst/>
          </a:prstGeom>
        </p:spPr>
        <p:txBody>
          <a:bodyPr vert="horz" wrap="square" lIns="0" tIns="15875" rIns="0" bIns="0" rtlCol="0">
            <a:spAutoFit/>
          </a:bodyPr>
          <a:lstStyle/>
          <a:p>
            <a:pPr marL="12700" marR="5080">
              <a:lnSpc>
                <a:spcPct val="99100"/>
              </a:lnSpc>
              <a:spcBef>
                <a:spcPts val="125"/>
              </a:spcBef>
            </a:pPr>
            <a:r>
              <a:rPr sz="2300" b="1" spc="-20" dirty="0">
                <a:latin typeface="Arial"/>
                <a:cs typeface="Arial"/>
              </a:rPr>
              <a:t>Bottleneck functions </a:t>
            </a:r>
            <a:r>
              <a:rPr sz="2300" spc="-15" dirty="0">
                <a:latin typeface="Arial MT"/>
                <a:cs typeface="Arial MT"/>
              </a:rPr>
              <a:t>are </a:t>
            </a:r>
            <a:r>
              <a:rPr sz="2300" spc="-10" dirty="0">
                <a:latin typeface="Arial MT"/>
                <a:cs typeface="Arial MT"/>
              </a:rPr>
              <a:t> </a:t>
            </a:r>
            <a:r>
              <a:rPr sz="2300" spc="-15" dirty="0">
                <a:latin typeface="Arial MT"/>
                <a:cs typeface="Arial MT"/>
              </a:rPr>
              <a:t>hard </a:t>
            </a:r>
            <a:r>
              <a:rPr sz="2300" spc="-10" dirty="0">
                <a:latin typeface="Arial MT"/>
                <a:cs typeface="Arial MT"/>
              </a:rPr>
              <a:t>to be filled </a:t>
            </a:r>
            <a:r>
              <a:rPr sz="2300" spc="-15" dirty="0">
                <a:latin typeface="Arial MT"/>
                <a:cs typeface="Arial MT"/>
              </a:rPr>
              <a:t>from the </a:t>
            </a:r>
            <a:r>
              <a:rPr sz="2300" spc="-10" dirty="0">
                <a:latin typeface="Arial MT"/>
                <a:cs typeface="Arial MT"/>
              </a:rPr>
              <a:t> </a:t>
            </a:r>
            <a:r>
              <a:rPr sz="2300" spc="-15" dirty="0">
                <a:latin typeface="Arial MT"/>
                <a:cs typeface="Arial MT"/>
              </a:rPr>
              <a:t>outside. For </a:t>
            </a:r>
            <a:r>
              <a:rPr sz="2300" b="1" spc="-15" dirty="0">
                <a:latin typeface="Arial"/>
                <a:cs typeface="Arial"/>
              </a:rPr>
              <a:t>key functions </a:t>
            </a:r>
            <a:r>
              <a:rPr sz="2300" b="1" spc="-10" dirty="0">
                <a:latin typeface="Arial"/>
                <a:cs typeface="Arial"/>
              </a:rPr>
              <a:t> </a:t>
            </a:r>
            <a:r>
              <a:rPr sz="2300" spc="-15" dirty="0">
                <a:latin typeface="Arial MT"/>
                <a:cs typeface="Arial MT"/>
              </a:rPr>
              <a:t>you</a:t>
            </a:r>
            <a:r>
              <a:rPr sz="2300" spc="-50" dirty="0">
                <a:latin typeface="Arial MT"/>
                <a:cs typeface="Arial MT"/>
              </a:rPr>
              <a:t> </a:t>
            </a:r>
            <a:r>
              <a:rPr sz="2300" spc="-15" dirty="0">
                <a:latin typeface="Arial MT"/>
                <a:cs typeface="Arial MT"/>
              </a:rPr>
              <a:t>need</a:t>
            </a:r>
            <a:r>
              <a:rPr sz="2300" spc="-45" dirty="0">
                <a:latin typeface="Arial MT"/>
                <a:cs typeface="Arial MT"/>
              </a:rPr>
              <a:t> </a:t>
            </a:r>
            <a:r>
              <a:rPr sz="2300" spc="-15" dirty="0">
                <a:latin typeface="Arial MT"/>
                <a:cs typeface="Arial MT"/>
              </a:rPr>
              <a:t>the</a:t>
            </a:r>
            <a:r>
              <a:rPr sz="2300" spc="-50" dirty="0">
                <a:latin typeface="Arial MT"/>
                <a:cs typeface="Arial MT"/>
              </a:rPr>
              <a:t> </a:t>
            </a:r>
            <a:r>
              <a:rPr sz="2300" spc="-15" dirty="0">
                <a:latin typeface="Arial MT"/>
                <a:cs typeface="Arial MT"/>
              </a:rPr>
              <a:t>best</a:t>
            </a:r>
            <a:r>
              <a:rPr sz="2300" spc="-40" dirty="0">
                <a:latin typeface="Arial MT"/>
                <a:cs typeface="Arial MT"/>
              </a:rPr>
              <a:t> </a:t>
            </a:r>
            <a:r>
              <a:rPr sz="2300" spc="-10" dirty="0">
                <a:latin typeface="Arial MT"/>
                <a:cs typeface="Arial MT"/>
              </a:rPr>
              <a:t>of</a:t>
            </a:r>
            <a:r>
              <a:rPr sz="2300" spc="-45" dirty="0">
                <a:latin typeface="Arial MT"/>
                <a:cs typeface="Arial MT"/>
              </a:rPr>
              <a:t> </a:t>
            </a:r>
            <a:r>
              <a:rPr sz="2300" spc="-15" dirty="0">
                <a:latin typeface="Arial MT"/>
                <a:cs typeface="Arial MT"/>
              </a:rPr>
              <a:t>the</a:t>
            </a:r>
            <a:r>
              <a:rPr sz="2300" spc="-45" dirty="0">
                <a:latin typeface="Arial MT"/>
                <a:cs typeface="Arial MT"/>
              </a:rPr>
              <a:t> </a:t>
            </a:r>
            <a:r>
              <a:rPr sz="2300" spc="-20" dirty="0">
                <a:latin typeface="Arial MT"/>
                <a:cs typeface="Arial MT"/>
              </a:rPr>
              <a:t>best.</a:t>
            </a:r>
            <a:endParaRPr sz="2300">
              <a:latin typeface="Arial MT"/>
              <a:cs typeface="Arial MT"/>
            </a:endParaRPr>
          </a:p>
        </p:txBody>
      </p:sp>
      <p:sp>
        <p:nvSpPr>
          <p:cNvPr id="5" name="object 4"/>
          <p:cNvSpPr txBox="1"/>
          <p:nvPr/>
        </p:nvSpPr>
        <p:spPr>
          <a:xfrm>
            <a:off x="228600" y="3023615"/>
            <a:ext cx="3675379" cy="2461260"/>
          </a:xfrm>
          <a:prstGeom prst="rect">
            <a:avLst/>
          </a:prstGeom>
        </p:spPr>
        <p:txBody>
          <a:bodyPr vert="horz" wrap="square" lIns="0" tIns="15875" rIns="0" bIns="0" rtlCol="0">
            <a:spAutoFit/>
          </a:bodyPr>
          <a:lstStyle/>
          <a:p>
            <a:pPr marL="12700" marR="5080">
              <a:lnSpc>
                <a:spcPct val="99100"/>
              </a:lnSpc>
              <a:spcBef>
                <a:spcPts val="125"/>
              </a:spcBef>
            </a:pPr>
            <a:r>
              <a:rPr sz="2300" spc="-20" dirty="0">
                <a:latin typeface="Arial MT"/>
                <a:cs typeface="Arial MT"/>
              </a:rPr>
              <a:t>One </a:t>
            </a:r>
            <a:r>
              <a:rPr sz="2300" spc="-15" dirty="0">
                <a:latin typeface="Arial MT"/>
                <a:cs typeface="Arial MT"/>
              </a:rPr>
              <a:t>solution might </a:t>
            </a:r>
            <a:r>
              <a:rPr sz="2300" spc="-10" dirty="0">
                <a:latin typeface="Arial MT"/>
                <a:cs typeface="Arial MT"/>
              </a:rPr>
              <a:t>be to </a:t>
            </a:r>
            <a:r>
              <a:rPr sz="2300" spc="-5" dirty="0">
                <a:latin typeface="Arial MT"/>
                <a:cs typeface="Arial MT"/>
              </a:rPr>
              <a:t> </a:t>
            </a:r>
            <a:r>
              <a:rPr sz="2300" spc="-10" dirty="0">
                <a:latin typeface="Arial MT"/>
                <a:cs typeface="Arial MT"/>
              </a:rPr>
              <a:t>build an </a:t>
            </a:r>
            <a:r>
              <a:rPr sz="2300" b="1" spc="-20" dirty="0">
                <a:latin typeface="Arial"/>
                <a:cs typeface="Arial"/>
              </a:rPr>
              <a:t>internal supply </a:t>
            </a:r>
            <a:r>
              <a:rPr sz="2300" b="1" spc="-15" dirty="0">
                <a:latin typeface="Arial"/>
                <a:cs typeface="Arial"/>
              </a:rPr>
              <a:t> </a:t>
            </a:r>
            <a:r>
              <a:rPr sz="2300" spc="-20" dirty="0">
                <a:latin typeface="Arial MT"/>
                <a:cs typeface="Arial MT"/>
              </a:rPr>
              <a:t>through</a:t>
            </a:r>
            <a:r>
              <a:rPr sz="2300" spc="-50" dirty="0">
                <a:latin typeface="Arial MT"/>
                <a:cs typeface="Arial MT"/>
              </a:rPr>
              <a:t> </a:t>
            </a:r>
            <a:r>
              <a:rPr sz="2300" spc="-15" dirty="0">
                <a:latin typeface="Arial MT"/>
                <a:cs typeface="Arial MT"/>
              </a:rPr>
              <a:t>function</a:t>
            </a:r>
            <a:r>
              <a:rPr sz="2300" spc="-50" dirty="0">
                <a:latin typeface="Arial MT"/>
                <a:cs typeface="Arial MT"/>
              </a:rPr>
              <a:t> </a:t>
            </a:r>
            <a:r>
              <a:rPr sz="2300" spc="-15" dirty="0">
                <a:latin typeface="Arial MT"/>
                <a:cs typeface="Arial MT"/>
              </a:rPr>
              <a:t>easier</a:t>
            </a:r>
            <a:r>
              <a:rPr sz="2300" spc="-40" dirty="0">
                <a:latin typeface="Arial MT"/>
                <a:cs typeface="Arial MT"/>
              </a:rPr>
              <a:t> </a:t>
            </a:r>
            <a:r>
              <a:rPr sz="2300" spc="-10" dirty="0">
                <a:latin typeface="Arial MT"/>
                <a:cs typeface="Arial MT"/>
              </a:rPr>
              <a:t>to</a:t>
            </a:r>
            <a:r>
              <a:rPr sz="2300" spc="-50" dirty="0">
                <a:latin typeface="Arial MT"/>
                <a:cs typeface="Arial MT"/>
              </a:rPr>
              <a:t> </a:t>
            </a:r>
            <a:r>
              <a:rPr sz="2300" spc="-10" dirty="0">
                <a:latin typeface="Arial MT"/>
                <a:cs typeface="Arial MT"/>
              </a:rPr>
              <a:t>be </a:t>
            </a:r>
            <a:r>
              <a:rPr sz="2300" spc="-625" dirty="0">
                <a:latin typeface="Arial MT"/>
                <a:cs typeface="Arial MT"/>
              </a:rPr>
              <a:t> </a:t>
            </a:r>
            <a:r>
              <a:rPr sz="2300" spc="-10" dirty="0">
                <a:latin typeface="Arial MT"/>
                <a:cs typeface="Arial MT"/>
              </a:rPr>
              <a:t>filled </a:t>
            </a:r>
            <a:r>
              <a:rPr sz="2300" spc="-15" dirty="0">
                <a:latin typeface="Arial MT"/>
                <a:cs typeface="Arial MT"/>
              </a:rPr>
              <a:t>(simple hiring) and </a:t>
            </a:r>
            <a:r>
              <a:rPr sz="2300" spc="-10" dirty="0">
                <a:latin typeface="Arial MT"/>
                <a:cs typeface="Arial MT"/>
              </a:rPr>
              <a:t>to </a:t>
            </a:r>
            <a:r>
              <a:rPr sz="2300" spc="-5" dirty="0">
                <a:latin typeface="Arial MT"/>
                <a:cs typeface="Arial MT"/>
              </a:rPr>
              <a:t> </a:t>
            </a:r>
            <a:r>
              <a:rPr sz="2300" spc="-15" dirty="0">
                <a:latin typeface="Arial MT"/>
                <a:cs typeface="Arial MT"/>
              </a:rPr>
              <a:t>develop </a:t>
            </a:r>
            <a:r>
              <a:rPr sz="2300" spc="-20" dirty="0">
                <a:latin typeface="Arial MT"/>
                <a:cs typeface="Arial MT"/>
              </a:rPr>
              <a:t>most </a:t>
            </a:r>
            <a:r>
              <a:rPr sz="2300" b="1" spc="-20" dirty="0">
                <a:latin typeface="Arial"/>
                <a:cs typeface="Arial"/>
              </a:rPr>
              <a:t>talented </a:t>
            </a:r>
            <a:r>
              <a:rPr sz="2300" b="1" spc="-15" dirty="0">
                <a:latin typeface="Arial"/>
                <a:cs typeface="Arial"/>
              </a:rPr>
              <a:t> people </a:t>
            </a:r>
            <a:r>
              <a:rPr sz="2300" spc="-10" dirty="0">
                <a:latin typeface="Arial MT"/>
                <a:cs typeface="Arial MT"/>
              </a:rPr>
              <a:t>into </a:t>
            </a:r>
            <a:r>
              <a:rPr sz="2300" spc="-15" dirty="0">
                <a:latin typeface="Arial MT"/>
                <a:cs typeface="Arial MT"/>
              </a:rPr>
              <a:t>key and </a:t>
            </a:r>
            <a:r>
              <a:rPr sz="2300" spc="-10" dirty="0">
                <a:latin typeface="Arial MT"/>
                <a:cs typeface="Arial MT"/>
              </a:rPr>
              <a:t> </a:t>
            </a:r>
            <a:r>
              <a:rPr sz="2300" spc="-20" dirty="0">
                <a:latin typeface="Arial MT"/>
                <a:cs typeface="Arial MT"/>
              </a:rPr>
              <a:t>bottleneck</a:t>
            </a:r>
            <a:r>
              <a:rPr sz="2300" spc="-40" dirty="0">
                <a:latin typeface="Arial MT"/>
                <a:cs typeface="Arial MT"/>
              </a:rPr>
              <a:t> </a:t>
            </a:r>
            <a:r>
              <a:rPr sz="2300" spc="-15" dirty="0">
                <a:latin typeface="Arial MT"/>
                <a:cs typeface="Arial MT"/>
              </a:rPr>
              <a:t>functions</a:t>
            </a:r>
            <a:endParaRPr sz="2300">
              <a:latin typeface="Arial MT"/>
              <a:cs typeface="Arial MT"/>
            </a:endParaRPr>
          </a:p>
        </p:txBody>
      </p:sp>
      <p:grpSp>
        <p:nvGrpSpPr>
          <p:cNvPr id="3" name="object 5"/>
          <p:cNvGrpSpPr/>
          <p:nvPr/>
        </p:nvGrpSpPr>
        <p:grpSpPr>
          <a:xfrm>
            <a:off x="5301585" y="1661314"/>
            <a:ext cx="3649979" cy="3416300"/>
            <a:chOff x="6092102" y="2063879"/>
            <a:chExt cx="3649979" cy="3416300"/>
          </a:xfrm>
        </p:grpSpPr>
        <p:sp>
          <p:nvSpPr>
            <p:cNvPr id="7" name="object 6"/>
            <p:cNvSpPr/>
            <p:nvPr/>
          </p:nvSpPr>
          <p:spPr>
            <a:xfrm>
              <a:off x="6095912" y="2067689"/>
              <a:ext cx="3642360" cy="3408679"/>
            </a:xfrm>
            <a:custGeom>
              <a:avLst/>
              <a:gdLst/>
              <a:ahLst/>
              <a:cxnLst/>
              <a:rect l="l" t="t" r="r" b="b"/>
              <a:pathLst>
                <a:path w="3642359" h="3408679">
                  <a:moveTo>
                    <a:pt x="0" y="0"/>
                  </a:moveTo>
                  <a:lnTo>
                    <a:pt x="3641889" y="0"/>
                  </a:lnTo>
                  <a:lnTo>
                    <a:pt x="3641889" y="3408420"/>
                  </a:lnTo>
                  <a:lnTo>
                    <a:pt x="0" y="3408420"/>
                  </a:lnTo>
                  <a:lnTo>
                    <a:pt x="0" y="0"/>
                  </a:lnTo>
                  <a:close/>
                </a:path>
              </a:pathLst>
            </a:custGeom>
            <a:ln w="7209">
              <a:solidFill>
                <a:srgbClr val="000000"/>
              </a:solidFill>
            </a:ln>
          </p:spPr>
          <p:txBody>
            <a:bodyPr wrap="square" lIns="0" tIns="0" rIns="0" bIns="0" rtlCol="0"/>
            <a:lstStyle/>
            <a:p>
              <a:endParaRPr/>
            </a:p>
          </p:txBody>
        </p:sp>
        <p:sp>
          <p:nvSpPr>
            <p:cNvPr id="8" name="object 7"/>
            <p:cNvSpPr/>
            <p:nvPr/>
          </p:nvSpPr>
          <p:spPr>
            <a:xfrm>
              <a:off x="6409031" y="2238200"/>
              <a:ext cx="1329055" cy="1339215"/>
            </a:xfrm>
            <a:custGeom>
              <a:avLst/>
              <a:gdLst/>
              <a:ahLst/>
              <a:cxnLst/>
              <a:rect l="l" t="t" r="r" b="b"/>
              <a:pathLst>
                <a:path w="1329054" h="1339214">
                  <a:moveTo>
                    <a:pt x="664493" y="0"/>
                  </a:moveTo>
                  <a:lnTo>
                    <a:pt x="617037" y="1681"/>
                  </a:lnTo>
                  <a:lnTo>
                    <a:pt x="570483" y="6648"/>
                  </a:lnTo>
                  <a:lnTo>
                    <a:pt x="524941" y="14789"/>
                  </a:lnTo>
                  <a:lnTo>
                    <a:pt x="480524" y="25990"/>
                  </a:lnTo>
                  <a:lnTo>
                    <a:pt x="437346" y="40137"/>
                  </a:lnTo>
                  <a:lnTo>
                    <a:pt x="395518" y="57118"/>
                  </a:lnTo>
                  <a:lnTo>
                    <a:pt x="355152" y="76818"/>
                  </a:lnTo>
                  <a:lnTo>
                    <a:pt x="316362" y="99126"/>
                  </a:lnTo>
                  <a:lnTo>
                    <a:pt x="279260" y="123927"/>
                  </a:lnTo>
                  <a:lnTo>
                    <a:pt x="243957" y="151108"/>
                  </a:lnTo>
                  <a:lnTo>
                    <a:pt x="210568" y="180556"/>
                  </a:lnTo>
                  <a:lnTo>
                    <a:pt x="179203" y="212158"/>
                  </a:lnTo>
                  <a:lnTo>
                    <a:pt x="149976" y="245800"/>
                  </a:lnTo>
                  <a:lnTo>
                    <a:pt x="122998" y="281369"/>
                  </a:lnTo>
                  <a:lnTo>
                    <a:pt x="98383" y="318751"/>
                  </a:lnTo>
                  <a:lnTo>
                    <a:pt x="76243" y="357834"/>
                  </a:lnTo>
                  <a:lnTo>
                    <a:pt x="56690" y="398504"/>
                  </a:lnTo>
                  <a:lnTo>
                    <a:pt x="39836" y="440648"/>
                  </a:lnTo>
                  <a:lnTo>
                    <a:pt x="25795" y="484153"/>
                  </a:lnTo>
                  <a:lnTo>
                    <a:pt x="14678" y="528905"/>
                  </a:lnTo>
                  <a:lnTo>
                    <a:pt x="6598" y="574790"/>
                  </a:lnTo>
                  <a:lnTo>
                    <a:pt x="1668" y="621697"/>
                  </a:lnTo>
                  <a:lnTo>
                    <a:pt x="0" y="669510"/>
                  </a:lnTo>
                  <a:lnTo>
                    <a:pt x="1668" y="717324"/>
                  </a:lnTo>
                  <a:lnTo>
                    <a:pt x="6598" y="764231"/>
                  </a:lnTo>
                  <a:lnTo>
                    <a:pt x="14678" y="810116"/>
                  </a:lnTo>
                  <a:lnTo>
                    <a:pt x="25795" y="854868"/>
                  </a:lnTo>
                  <a:lnTo>
                    <a:pt x="39836" y="898373"/>
                  </a:lnTo>
                  <a:lnTo>
                    <a:pt x="56690" y="940517"/>
                  </a:lnTo>
                  <a:lnTo>
                    <a:pt x="76243" y="981187"/>
                  </a:lnTo>
                  <a:lnTo>
                    <a:pt x="98383" y="1020270"/>
                  </a:lnTo>
                  <a:lnTo>
                    <a:pt x="122998" y="1057652"/>
                  </a:lnTo>
                  <a:lnTo>
                    <a:pt x="149976" y="1093221"/>
                  </a:lnTo>
                  <a:lnTo>
                    <a:pt x="179203" y="1126863"/>
                  </a:lnTo>
                  <a:lnTo>
                    <a:pt x="210568" y="1158465"/>
                  </a:lnTo>
                  <a:lnTo>
                    <a:pt x="243957" y="1187913"/>
                  </a:lnTo>
                  <a:lnTo>
                    <a:pt x="279260" y="1215094"/>
                  </a:lnTo>
                  <a:lnTo>
                    <a:pt x="316362" y="1239895"/>
                  </a:lnTo>
                  <a:lnTo>
                    <a:pt x="355152" y="1262203"/>
                  </a:lnTo>
                  <a:lnTo>
                    <a:pt x="395518" y="1281903"/>
                  </a:lnTo>
                  <a:lnTo>
                    <a:pt x="437346" y="1298884"/>
                  </a:lnTo>
                  <a:lnTo>
                    <a:pt x="480524" y="1313031"/>
                  </a:lnTo>
                  <a:lnTo>
                    <a:pt x="524941" y="1324232"/>
                  </a:lnTo>
                  <a:lnTo>
                    <a:pt x="570483" y="1332373"/>
                  </a:lnTo>
                  <a:lnTo>
                    <a:pt x="617037" y="1337340"/>
                  </a:lnTo>
                  <a:lnTo>
                    <a:pt x="664493" y="1339021"/>
                  </a:lnTo>
                  <a:lnTo>
                    <a:pt x="711948" y="1337340"/>
                  </a:lnTo>
                  <a:lnTo>
                    <a:pt x="758503" y="1332373"/>
                  </a:lnTo>
                  <a:lnTo>
                    <a:pt x="804045" y="1324232"/>
                  </a:lnTo>
                  <a:lnTo>
                    <a:pt x="848461" y="1313031"/>
                  </a:lnTo>
                  <a:lnTo>
                    <a:pt x="891639" y="1298884"/>
                  </a:lnTo>
                  <a:lnTo>
                    <a:pt x="933467" y="1281903"/>
                  </a:lnTo>
                  <a:lnTo>
                    <a:pt x="973833" y="1262203"/>
                  </a:lnTo>
                  <a:lnTo>
                    <a:pt x="1012623" y="1239895"/>
                  </a:lnTo>
                  <a:lnTo>
                    <a:pt x="1049725" y="1215094"/>
                  </a:lnTo>
                  <a:lnTo>
                    <a:pt x="1085027" y="1187913"/>
                  </a:lnTo>
                  <a:lnTo>
                    <a:pt x="1118417" y="1158465"/>
                  </a:lnTo>
                  <a:lnTo>
                    <a:pt x="1149782" y="1126863"/>
                  </a:lnTo>
                  <a:lnTo>
                    <a:pt x="1179009" y="1093221"/>
                  </a:lnTo>
                  <a:lnTo>
                    <a:pt x="1205987" y="1057652"/>
                  </a:lnTo>
                  <a:lnTo>
                    <a:pt x="1230602" y="1020270"/>
                  </a:lnTo>
                  <a:lnTo>
                    <a:pt x="1252742" y="981187"/>
                  </a:lnTo>
                  <a:lnTo>
                    <a:pt x="1272295" y="940517"/>
                  </a:lnTo>
                  <a:lnTo>
                    <a:pt x="1289148" y="898373"/>
                  </a:lnTo>
                  <a:lnTo>
                    <a:pt x="1303189" y="854868"/>
                  </a:lnTo>
                  <a:lnTo>
                    <a:pt x="1314306" y="810116"/>
                  </a:lnTo>
                  <a:lnTo>
                    <a:pt x="1322386" y="764231"/>
                  </a:lnTo>
                  <a:lnTo>
                    <a:pt x="1327316" y="717324"/>
                  </a:lnTo>
                  <a:lnTo>
                    <a:pt x="1328985" y="669510"/>
                  </a:lnTo>
                  <a:lnTo>
                    <a:pt x="1327316" y="621697"/>
                  </a:lnTo>
                  <a:lnTo>
                    <a:pt x="1322386" y="574790"/>
                  </a:lnTo>
                  <a:lnTo>
                    <a:pt x="1314306" y="528905"/>
                  </a:lnTo>
                  <a:lnTo>
                    <a:pt x="1303189" y="484153"/>
                  </a:lnTo>
                  <a:lnTo>
                    <a:pt x="1289148" y="440648"/>
                  </a:lnTo>
                  <a:lnTo>
                    <a:pt x="1272295" y="398504"/>
                  </a:lnTo>
                  <a:lnTo>
                    <a:pt x="1252742" y="357834"/>
                  </a:lnTo>
                  <a:lnTo>
                    <a:pt x="1230602" y="318751"/>
                  </a:lnTo>
                  <a:lnTo>
                    <a:pt x="1205987" y="281369"/>
                  </a:lnTo>
                  <a:lnTo>
                    <a:pt x="1179009" y="245800"/>
                  </a:lnTo>
                  <a:lnTo>
                    <a:pt x="1149782" y="212158"/>
                  </a:lnTo>
                  <a:lnTo>
                    <a:pt x="1118417" y="180556"/>
                  </a:lnTo>
                  <a:lnTo>
                    <a:pt x="1085027" y="151108"/>
                  </a:lnTo>
                  <a:lnTo>
                    <a:pt x="1049725" y="123927"/>
                  </a:lnTo>
                  <a:lnTo>
                    <a:pt x="1012623" y="99126"/>
                  </a:lnTo>
                  <a:lnTo>
                    <a:pt x="973833" y="76818"/>
                  </a:lnTo>
                  <a:lnTo>
                    <a:pt x="933467" y="57118"/>
                  </a:lnTo>
                  <a:lnTo>
                    <a:pt x="891639" y="40137"/>
                  </a:lnTo>
                  <a:lnTo>
                    <a:pt x="848461" y="25990"/>
                  </a:lnTo>
                  <a:lnTo>
                    <a:pt x="804045" y="14789"/>
                  </a:lnTo>
                  <a:lnTo>
                    <a:pt x="758503" y="6648"/>
                  </a:lnTo>
                  <a:lnTo>
                    <a:pt x="711948" y="1681"/>
                  </a:lnTo>
                  <a:lnTo>
                    <a:pt x="664493" y="0"/>
                  </a:lnTo>
                  <a:close/>
                </a:path>
              </a:pathLst>
            </a:custGeom>
            <a:solidFill>
              <a:srgbClr val="F2F2F2"/>
            </a:solidFill>
          </p:spPr>
          <p:txBody>
            <a:bodyPr wrap="square" lIns="0" tIns="0" rIns="0" bIns="0" rtlCol="0"/>
            <a:lstStyle/>
            <a:p>
              <a:endParaRPr/>
            </a:p>
          </p:txBody>
        </p:sp>
        <p:sp>
          <p:nvSpPr>
            <p:cNvPr id="9" name="object 8"/>
            <p:cNvSpPr/>
            <p:nvPr/>
          </p:nvSpPr>
          <p:spPr>
            <a:xfrm>
              <a:off x="6409031" y="2238200"/>
              <a:ext cx="1329055" cy="1339215"/>
            </a:xfrm>
            <a:custGeom>
              <a:avLst/>
              <a:gdLst/>
              <a:ahLst/>
              <a:cxnLst/>
              <a:rect l="l" t="t" r="r" b="b"/>
              <a:pathLst>
                <a:path w="1329054" h="1339214">
                  <a:moveTo>
                    <a:pt x="0" y="669511"/>
                  </a:moveTo>
                  <a:lnTo>
                    <a:pt x="1668" y="621697"/>
                  </a:lnTo>
                  <a:lnTo>
                    <a:pt x="6598" y="574791"/>
                  </a:lnTo>
                  <a:lnTo>
                    <a:pt x="14678" y="528905"/>
                  </a:lnTo>
                  <a:lnTo>
                    <a:pt x="25795" y="484153"/>
                  </a:lnTo>
                  <a:lnTo>
                    <a:pt x="39836" y="440649"/>
                  </a:lnTo>
                  <a:lnTo>
                    <a:pt x="56689" y="398505"/>
                  </a:lnTo>
                  <a:lnTo>
                    <a:pt x="76243" y="357834"/>
                  </a:lnTo>
                  <a:lnTo>
                    <a:pt x="98383" y="318751"/>
                  </a:lnTo>
                  <a:lnTo>
                    <a:pt x="122998" y="281369"/>
                  </a:lnTo>
                  <a:lnTo>
                    <a:pt x="149975" y="245800"/>
                  </a:lnTo>
                  <a:lnTo>
                    <a:pt x="179203" y="212158"/>
                  </a:lnTo>
                  <a:lnTo>
                    <a:pt x="210567" y="180556"/>
                  </a:lnTo>
                  <a:lnTo>
                    <a:pt x="243957" y="151108"/>
                  </a:lnTo>
                  <a:lnTo>
                    <a:pt x="279260" y="123927"/>
                  </a:lnTo>
                  <a:lnTo>
                    <a:pt x="316362" y="99126"/>
                  </a:lnTo>
                  <a:lnTo>
                    <a:pt x="355152" y="76818"/>
                  </a:lnTo>
                  <a:lnTo>
                    <a:pt x="395517" y="57118"/>
                  </a:lnTo>
                  <a:lnTo>
                    <a:pt x="437345" y="40137"/>
                  </a:lnTo>
                  <a:lnTo>
                    <a:pt x="480524" y="25990"/>
                  </a:lnTo>
                  <a:lnTo>
                    <a:pt x="524940" y="14789"/>
                  </a:lnTo>
                  <a:lnTo>
                    <a:pt x="570482" y="6648"/>
                  </a:lnTo>
                  <a:lnTo>
                    <a:pt x="617037" y="1681"/>
                  </a:lnTo>
                  <a:lnTo>
                    <a:pt x="664492" y="0"/>
                  </a:lnTo>
                  <a:lnTo>
                    <a:pt x="711948" y="1681"/>
                  </a:lnTo>
                  <a:lnTo>
                    <a:pt x="758502" y="6648"/>
                  </a:lnTo>
                  <a:lnTo>
                    <a:pt x="804044" y="14789"/>
                  </a:lnTo>
                  <a:lnTo>
                    <a:pt x="848461" y="25990"/>
                  </a:lnTo>
                  <a:lnTo>
                    <a:pt x="891639" y="40137"/>
                  </a:lnTo>
                  <a:lnTo>
                    <a:pt x="933467" y="57118"/>
                  </a:lnTo>
                  <a:lnTo>
                    <a:pt x="973832" y="76818"/>
                  </a:lnTo>
                  <a:lnTo>
                    <a:pt x="1012622" y="99126"/>
                  </a:lnTo>
                  <a:lnTo>
                    <a:pt x="1049725" y="123927"/>
                  </a:lnTo>
                  <a:lnTo>
                    <a:pt x="1085027" y="151108"/>
                  </a:lnTo>
                  <a:lnTo>
                    <a:pt x="1118417" y="180556"/>
                  </a:lnTo>
                  <a:lnTo>
                    <a:pt x="1149782" y="212158"/>
                  </a:lnTo>
                  <a:lnTo>
                    <a:pt x="1179009" y="245800"/>
                  </a:lnTo>
                  <a:lnTo>
                    <a:pt x="1205986" y="281369"/>
                  </a:lnTo>
                  <a:lnTo>
                    <a:pt x="1230602" y="318751"/>
                  </a:lnTo>
                  <a:lnTo>
                    <a:pt x="1252742" y="357834"/>
                  </a:lnTo>
                  <a:lnTo>
                    <a:pt x="1272295" y="398505"/>
                  </a:lnTo>
                  <a:lnTo>
                    <a:pt x="1289148" y="440649"/>
                  </a:lnTo>
                  <a:lnTo>
                    <a:pt x="1303190" y="484153"/>
                  </a:lnTo>
                  <a:lnTo>
                    <a:pt x="1314306" y="528905"/>
                  </a:lnTo>
                  <a:lnTo>
                    <a:pt x="1322386" y="574791"/>
                  </a:lnTo>
                  <a:lnTo>
                    <a:pt x="1327316" y="621697"/>
                  </a:lnTo>
                  <a:lnTo>
                    <a:pt x="1328985" y="669511"/>
                  </a:lnTo>
                  <a:lnTo>
                    <a:pt x="1327316" y="717324"/>
                  </a:lnTo>
                  <a:lnTo>
                    <a:pt x="1322386" y="764231"/>
                  </a:lnTo>
                  <a:lnTo>
                    <a:pt x="1314306" y="810117"/>
                  </a:lnTo>
                  <a:lnTo>
                    <a:pt x="1303190" y="854868"/>
                  </a:lnTo>
                  <a:lnTo>
                    <a:pt x="1289148" y="898373"/>
                  </a:lnTo>
                  <a:lnTo>
                    <a:pt x="1272295" y="940517"/>
                  </a:lnTo>
                  <a:lnTo>
                    <a:pt x="1252742" y="981187"/>
                  </a:lnTo>
                  <a:lnTo>
                    <a:pt x="1230602" y="1020270"/>
                  </a:lnTo>
                  <a:lnTo>
                    <a:pt x="1205986" y="1057653"/>
                  </a:lnTo>
                  <a:lnTo>
                    <a:pt x="1179009" y="1093222"/>
                  </a:lnTo>
                  <a:lnTo>
                    <a:pt x="1149782" y="1126864"/>
                  </a:lnTo>
                  <a:lnTo>
                    <a:pt x="1118417" y="1158465"/>
                  </a:lnTo>
                  <a:lnTo>
                    <a:pt x="1085027" y="1187913"/>
                  </a:lnTo>
                  <a:lnTo>
                    <a:pt x="1049725" y="1215095"/>
                  </a:lnTo>
                  <a:lnTo>
                    <a:pt x="1012622" y="1239896"/>
                  </a:lnTo>
                  <a:lnTo>
                    <a:pt x="973832" y="1262203"/>
                  </a:lnTo>
                  <a:lnTo>
                    <a:pt x="933467" y="1281904"/>
                  </a:lnTo>
                  <a:lnTo>
                    <a:pt x="891639" y="1298885"/>
                  </a:lnTo>
                  <a:lnTo>
                    <a:pt x="848461" y="1313032"/>
                  </a:lnTo>
                  <a:lnTo>
                    <a:pt x="804044" y="1324233"/>
                  </a:lnTo>
                  <a:lnTo>
                    <a:pt x="758502" y="1332373"/>
                  </a:lnTo>
                  <a:lnTo>
                    <a:pt x="711948" y="1337341"/>
                  </a:lnTo>
                  <a:lnTo>
                    <a:pt x="664492" y="1339022"/>
                  </a:lnTo>
                  <a:lnTo>
                    <a:pt x="617037" y="1337341"/>
                  </a:lnTo>
                  <a:lnTo>
                    <a:pt x="570482" y="1332373"/>
                  </a:lnTo>
                  <a:lnTo>
                    <a:pt x="524940" y="1324233"/>
                  </a:lnTo>
                  <a:lnTo>
                    <a:pt x="480524" y="1313032"/>
                  </a:lnTo>
                  <a:lnTo>
                    <a:pt x="437345" y="1298885"/>
                  </a:lnTo>
                  <a:lnTo>
                    <a:pt x="395517" y="1281904"/>
                  </a:lnTo>
                  <a:lnTo>
                    <a:pt x="355152" y="1262203"/>
                  </a:lnTo>
                  <a:lnTo>
                    <a:pt x="316362" y="1239896"/>
                  </a:lnTo>
                  <a:lnTo>
                    <a:pt x="279260" y="1215095"/>
                  </a:lnTo>
                  <a:lnTo>
                    <a:pt x="243957" y="1187913"/>
                  </a:lnTo>
                  <a:lnTo>
                    <a:pt x="210567" y="1158465"/>
                  </a:lnTo>
                  <a:lnTo>
                    <a:pt x="179203" y="1126864"/>
                  </a:lnTo>
                  <a:lnTo>
                    <a:pt x="149975" y="1093222"/>
                  </a:lnTo>
                  <a:lnTo>
                    <a:pt x="122998" y="1057653"/>
                  </a:lnTo>
                  <a:lnTo>
                    <a:pt x="98383" y="1020270"/>
                  </a:lnTo>
                  <a:lnTo>
                    <a:pt x="76243" y="981187"/>
                  </a:lnTo>
                  <a:lnTo>
                    <a:pt x="56689" y="940517"/>
                  </a:lnTo>
                  <a:lnTo>
                    <a:pt x="39836" y="898373"/>
                  </a:lnTo>
                  <a:lnTo>
                    <a:pt x="25795" y="854868"/>
                  </a:lnTo>
                  <a:lnTo>
                    <a:pt x="14678" y="810117"/>
                  </a:lnTo>
                  <a:lnTo>
                    <a:pt x="6598" y="764231"/>
                  </a:lnTo>
                  <a:lnTo>
                    <a:pt x="1668" y="717324"/>
                  </a:lnTo>
                  <a:lnTo>
                    <a:pt x="0" y="669511"/>
                  </a:lnTo>
                  <a:close/>
                </a:path>
              </a:pathLst>
            </a:custGeom>
            <a:ln w="43253">
              <a:solidFill>
                <a:srgbClr val="000000"/>
              </a:solidFill>
            </a:ln>
          </p:spPr>
          <p:txBody>
            <a:bodyPr wrap="square" lIns="0" tIns="0" rIns="0" bIns="0" rtlCol="0"/>
            <a:lstStyle/>
            <a:p>
              <a:endParaRPr/>
            </a:p>
          </p:txBody>
        </p:sp>
        <p:sp>
          <p:nvSpPr>
            <p:cNvPr id="10" name="object 9"/>
            <p:cNvSpPr/>
            <p:nvPr/>
          </p:nvSpPr>
          <p:spPr>
            <a:xfrm>
              <a:off x="8603418" y="2200055"/>
              <a:ext cx="828040" cy="839469"/>
            </a:xfrm>
            <a:custGeom>
              <a:avLst/>
              <a:gdLst/>
              <a:ahLst/>
              <a:cxnLst/>
              <a:rect l="l" t="t" r="r" b="b"/>
              <a:pathLst>
                <a:path w="828040" h="839469">
                  <a:moveTo>
                    <a:pt x="413851" y="0"/>
                  </a:moveTo>
                  <a:lnTo>
                    <a:pt x="365587" y="2822"/>
                  </a:lnTo>
                  <a:lnTo>
                    <a:pt x="318958" y="11081"/>
                  </a:lnTo>
                  <a:lnTo>
                    <a:pt x="274275" y="24461"/>
                  </a:lnTo>
                  <a:lnTo>
                    <a:pt x="231849" y="42648"/>
                  </a:lnTo>
                  <a:lnTo>
                    <a:pt x="191990" y="65326"/>
                  </a:lnTo>
                  <a:lnTo>
                    <a:pt x="155008" y="92180"/>
                  </a:lnTo>
                  <a:lnTo>
                    <a:pt x="121213" y="122897"/>
                  </a:lnTo>
                  <a:lnTo>
                    <a:pt x="90918" y="157160"/>
                  </a:lnTo>
                  <a:lnTo>
                    <a:pt x="64431" y="194656"/>
                  </a:lnTo>
                  <a:lnTo>
                    <a:pt x="42064" y="235069"/>
                  </a:lnTo>
                  <a:lnTo>
                    <a:pt x="24126" y="278084"/>
                  </a:lnTo>
                  <a:lnTo>
                    <a:pt x="10930" y="323387"/>
                  </a:lnTo>
                  <a:lnTo>
                    <a:pt x="2784" y="370663"/>
                  </a:lnTo>
                  <a:lnTo>
                    <a:pt x="0" y="419597"/>
                  </a:lnTo>
                  <a:lnTo>
                    <a:pt x="2784" y="468531"/>
                  </a:lnTo>
                  <a:lnTo>
                    <a:pt x="10930" y="515807"/>
                  </a:lnTo>
                  <a:lnTo>
                    <a:pt x="24126" y="561110"/>
                  </a:lnTo>
                  <a:lnTo>
                    <a:pt x="42064" y="604126"/>
                  </a:lnTo>
                  <a:lnTo>
                    <a:pt x="64431" y="644539"/>
                  </a:lnTo>
                  <a:lnTo>
                    <a:pt x="90918" y="682034"/>
                  </a:lnTo>
                  <a:lnTo>
                    <a:pt x="121213" y="716298"/>
                  </a:lnTo>
                  <a:lnTo>
                    <a:pt x="155008" y="747014"/>
                  </a:lnTo>
                  <a:lnTo>
                    <a:pt x="191990" y="773869"/>
                  </a:lnTo>
                  <a:lnTo>
                    <a:pt x="231849" y="796547"/>
                  </a:lnTo>
                  <a:lnTo>
                    <a:pt x="274275" y="814733"/>
                  </a:lnTo>
                  <a:lnTo>
                    <a:pt x="318958" y="828113"/>
                  </a:lnTo>
                  <a:lnTo>
                    <a:pt x="365587" y="836372"/>
                  </a:lnTo>
                  <a:lnTo>
                    <a:pt x="413851" y="839195"/>
                  </a:lnTo>
                  <a:lnTo>
                    <a:pt x="462114" y="836372"/>
                  </a:lnTo>
                  <a:lnTo>
                    <a:pt x="508743" y="828113"/>
                  </a:lnTo>
                  <a:lnTo>
                    <a:pt x="553425" y="814733"/>
                  </a:lnTo>
                  <a:lnTo>
                    <a:pt x="595852" y="796547"/>
                  </a:lnTo>
                  <a:lnTo>
                    <a:pt x="635711" y="773869"/>
                  </a:lnTo>
                  <a:lnTo>
                    <a:pt x="672693" y="747014"/>
                  </a:lnTo>
                  <a:lnTo>
                    <a:pt x="706487" y="716298"/>
                  </a:lnTo>
                  <a:lnTo>
                    <a:pt x="736783" y="682034"/>
                  </a:lnTo>
                  <a:lnTo>
                    <a:pt x="763270" y="644539"/>
                  </a:lnTo>
                  <a:lnTo>
                    <a:pt x="785637" y="604126"/>
                  </a:lnTo>
                  <a:lnTo>
                    <a:pt x="803575" y="561110"/>
                  </a:lnTo>
                  <a:lnTo>
                    <a:pt x="816772" y="515807"/>
                  </a:lnTo>
                  <a:lnTo>
                    <a:pt x="824917" y="468531"/>
                  </a:lnTo>
                  <a:lnTo>
                    <a:pt x="827702" y="419597"/>
                  </a:lnTo>
                  <a:lnTo>
                    <a:pt x="824917" y="370663"/>
                  </a:lnTo>
                  <a:lnTo>
                    <a:pt x="816772" y="323387"/>
                  </a:lnTo>
                  <a:lnTo>
                    <a:pt x="803575" y="278084"/>
                  </a:lnTo>
                  <a:lnTo>
                    <a:pt x="785637" y="235069"/>
                  </a:lnTo>
                  <a:lnTo>
                    <a:pt x="763270" y="194656"/>
                  </a:lnTo>
                  <a:lnTo>
                    <a:pt x="736783" y="157160"/>
                  </a:lnTo>
                  <a:lnTo>
                    <a:pt x="706487" y="122897"/>
                  </a:lnTo>
                  <a:lnTo>
                    <a:pt x="672693" y="92180"/>
                  </a:lnTo>
                  <a:lnTo>
                    <a:pt x="635711" y="65326"/>
                  </a:lnTo>
                  <a:lnTo>
                    <a:pt x="595852" y="42648"/>
                  </a:lnTo>
                  <a:lnTo>
                    <a:pt x="553425" y="24461"/>
                  </a:lnTo>
                  <a:lnTo>
                    <a:pt x="508743" y="11081"/>
                  </a:lnTo>
                  <a:lnTo>
                    <a:pt x="462114" y="2822"/>
                  </a:lnTo>
                  <a:lnTo>
                    <a:pt x="413851" y="0"/>
                  </a:lnTo>
                  <a:close/>
                </a:path>
              </a:pathLst>
            </a:custGeom>
            <a:solidFill>
              <a:srgbClr val="F2F2F2"/>
            </a:solidFill>
          </p:spPr>
          <p:txBody>
            <a:bodyPr wrap="square" lIns="0" tIns="0" rIns="0" bIns="0" rtlCol="0"/>
            <a:lstStyle/>
            <a:p>
              <a:endParaRPr/>
            </a:p>
          </p:txBody>
        </p:sp>
        <p:sp>
          <p:nvSpPr>
            <p:cNvPr id="11" name="object 10"/>
            <p:cNvSpPr/>
            <p:nvPr/>
          </p:nvSpPr>
          <p:spPr>
            <a:xfrm>
              <a:off x="8603418" y="2200055"/>
              <a:ext cx="828040" cy="839469"/>
            </a:xfrm>
            <a:custGeom>
              <a:avLst/>
              <a:gdLst/>
              <a:ahLst/>
              <a:cxnLst/>
              <a:rect l="l" t="t" r="r" b="b"/>
              <a:pathLst>
                <a:path w="828040" h="839469">
                  <a:moveTo>
                    <a:pt x="0" y="419597"/>
                  </a:moveTo>
                  <a:lnTo>
                    <a:pt x="2784" y="370663"/>
                  </a:lnTo>
                  <a:lnTo>
                    <a:pt x="10930" y="323387"/>
                  </a:lnTo>
                  <a:lnTo>
                    <a:pt x="24126" y="278084"/>
                  </a:lnTo>
                  <a:lnTo>
                    <a:pt x="42064" y="235069"/>
                  </a:lnTo>
                  <a:lnTo>
                    <a:pt x="64431" y="194656"/>
                  </a:lnTo>
                  <a:lnTo>
                    <a:pt x="90918" y="157160"/>
                  </a:lnTo>
                  <a:lnTo>
                    <a:pt x="121214" y="122897"/>
                  </a:lnTo>
                  <a:lnTo>
                    <a:pt x="155008" y="92180"/>
                  </a:lnTo>
                  <a:lnTo>
                    <a:pt x="191990" y="65326"/>
                  </a:lnTo>
                  <a:lnTo>
                    <a:pt x="231849" y="42648"/>
                  </a:lnTo>
                  <a:lnTo>
                    <a:pt x="274276" y="24461"/>
                  </a:lnTo>
                  <a:lnTo>
                    <a:pt x="318959" y="11081"/>
                  </a:lnTo>
                  <a:lnTo>
                    <a:pt x="365587" y="2822"/>
                  </a:lnTo>
                  <a:lnTo>
                    <a:pt x="413851" y="0"/>
                  </a:lnTo>
                  <a:lnTo>
                    <a:pt x="462115" y="2822"/>
                  </a:lnTo>
                  <a:lnTo>
                    <a:pt x="508743" y="11081"/>
                  </a:lnTo>
                  <a:lnTo>
                    <a:pt x="553426" y="24461"/>
                  </a:lnTo>
                  <a:lnTo>
                    <a:pt x="595852" y="42648"/>
                  </a:lnTo>
                  <a:lnTo>
                    <a:pt x="635712" y="65326"/>
                  </a:lnTo>
                  <a:lnTo>
                    <a:pt x="672694" y="92180"/>
                  </a:lnTo>
                  <a:lnTo>
                    <a:pt x="706488" y="122897"/>
                  </a:lnTo>
                  <a:lnTo>
                    <a:pt x="736784" y="157160"/>
                  </a:lnTo>
                  <a:lnTo>
                    <a:pt x="763270" y="194656"/>
                  </a:lnTo>
                  <a:lnTo>
                    <a:pt x="785638" y="235069"/>
                  </a:lnTo>
                  <a:lnTo>
                    <a:pt x="803575" y="278084"/>
                  </a:lnTo>
                  <a:lnTo>
                    <a:pt x="816772" y="323387"/>
                  </a:lnTo>
                  <a:lnTo>
                    <a:pt x="824918" y="370663"/>
                  </a:lnTo>
                  <a:lnTo>
                    <a:pt x="827702" y="419597"/>
                  </a:lnTo>
                  <a:lnTo>
                    <a:pt x="824918" y="468531"/>
                  </a:lnTo>
                  <a:lnTo>
                    <a:pt x="816772" y="515807"/>
                  </a:lnTo>
                  <a:lnTo>
                    <a:pt x="803575" y="561110"/>
                  </a:lnTo>
                  <a:lnTo>
                    <a:pt x="785638" y="604126"/>
                  </a:lnTo>
                  <a:lnTo>
                    <a:pt x="763270" y="644539"/>
                  </a:lnTo>
                  <a:lnTo>
                    <a:pt x="736784" y="682034"/>
                  </a:lnTo>
                  <a:lnTo>
                    <a:pt x="706488" y="716298"/>
                  </a:lnTo>
                  <a:lnTo>
                    <a:pt x="672694" y="747014"/>
                  </a:lnTo>
                  <a:lnTo>
                    <a:pt x="635712" y="773869"/>
                  </a:lnTo>
                  <a:lnTo>
                    <a:pt x="595852" y="796547"/>
                  </a:lnTo>
                  <a:lnTo>
                    <a:pt x="553426" y="814733"/>
                  </a:lnTo>
                  <a:lnTo>
                    <a:pt x="508743" y="828113"/>
                  </a:lnTo>
                  <a:lnTo>
                    <a:pt x="462115" y="836372"/>
                  </a:lnTo>
                  <a:lnTo>
                    <a:pt x="413851" y="839195"/>
                  </a:lnTo>
                  <a:lnTo>
                    <a:pt x="365587" y="836372"/>
                  </a:lnTo>
                  <a:lnTo>
                    <a:pt x="318959" y="828113"/>
                  </a:lnTo>
                  <a:lnTo>
                    <a:pt x="274276" y="814733"/>
                  </a:lnTo>
                  <a:lnTo>
                    <a:pt x="231849" y="796547"/>
                  </a:lnTo>
                  <a:lnTo>
                    <a:pt x="191990" y="773869"/>
                  </a:lnTo>
                  <a:lnTo>
                    <a:pt x="155008" y="747014"/>
                  </a:lnTo>
                  <a:lnTo>
                    <a:pt x="121214" y="716298"/>
                  </a:lnTo>
                  <a:lnTo>
                    <a:pt x="90918" y="682034"/>
                  </a:lnTo>
                  <a:lnTo>
                    <a:pt x="64431" y="644539"/>
                  </a:lnTo>
                  <a:lnTo>
                    <a:pt x="42064" y="604126"/>
                  </a:lnTo>
                  <a:lnTo>
                    <a:pt x="24126" y="561110"/>
                  </a:lnTo>
                  <a:lnTo>
                    <a:pt x="10930" y="515807"/>
                  </a:lnTo>
                  <a:lnTo>
                    <a:pt x="2784" y="468531"/>
                  </a:lnTo>
                  <a:lnTo>
                    <a:pt x="0" y="419597"/>
                  </a:lnTo>
                  <a:close/>
                </a:path>
              </a:pathLst>
            </a:custGeom>
            <a:ln w="43253">
              <a:solidFill>
                <a:srgbClr val="000000"/>
              </a:solidFill>
            </a:ln>
          </p:spPr>
          <p:txBody>
            <a:bodyPr wrap="square" lIns="0" tIns="0" rIns="0" bIns="0" rtlCol="0"/>
            <a:lstStyle/>
            <a:p>
              <a:endParaRPr/>
            </a:p>
          </p:txBody>
        </p:sp>
        <p:sp>
          <p:nvSpPr>
            <p:cNvPr id="12" name="object 11"/>
            <p:cNvSpPr/>
            <p:nvPr/>
          </p:nvSpPr>
          <p:spPr>
            <a:xfrm>
              <a:off x="6881546" y="2703697"/>
              <a:ext cx="2051685" cy="1993900"/>
            </a:xfrm>
            <a:custGeom>
              <a:avLst/>
              <a:gdLst/>
              <a:ahLst/>
              <a:cxnLst/>
              <a:rect l="l" t="t" r="r" b="b"/>
              <a:pathLst>
                <a:path w="2051684" h="1993900">
                  <a:moveTo>
                    <a:pt x="2051215" y="0"/>
                  </a:moveTo>
                  <a:lnTo>
                    <a:pt x="1897646" y="48793"/>
                  </a:lnTo>
                  <a:lnTo>
                    <a:pt x="1942833" y="95351"/>
                  </a:lnTo>
                  <a:lnTo>
                    <a:pt x="16624" y="1968855"/>
                  </a:lnTo>
                  <a:lnTo>
                    <a:pt x="189280" y="468566"/>
                  </a:lnTo>
                  <a:lnTo>
                    <a:pt x="253707" y="475996"/>
                  </a:lnTo>
                  <a:lnTo>
                    <a:pt x="245198" y="452577"/>
                  </a:lnTo>
                  <a:lnTo>
                    <a:pt x="198615" y="324434"/>
                  </a:lnTo>
                  <a:lnTo>
                    <a:pt x="110540" y="459486"/>
                  </a:lnTo>
                  <a:lnTo>
                    <a:pt x="174967" y="466915"/>
                  </a:lnTo>
                  <a:lnTo>
                    <a:pt x="0" y="1987296"/>
                  </a:lnTo>
                  <a:lnTo>
                    <a:pt x="7162" y="1988134"/>
                  </a:lnTo>
                  <a:lnTo>
                    <a:pt x="12179" y="1993290"/>
                  </a:lnTo>
                  <a:lnTo>
                    <a:pt x="1952879" y="105689"/>
                  </a:lnTo>
                  <a:lnTo>
                    <a:pt x="1998065" y="152247"/>
                  </a:lnTo>
                  <a:lnTo>
                    <a:pt x="2021433" y="85293"/>
                  </a:lnTo>
                  <a:lnTo>
                    <a:pt x="2051215" y="0"/>
                  </a:lnTo>
                  <a:close/>
                </a:path>
              </a:pathLst>
            </a:custGeom>
            <a:solidFill>
              <a:srgbClr val="83060E"/>
            </a:solidFill>
          </p:spPr>
          <p:txBody>
            <a:bodyPr wrap="square" lIns="0" tIns="0" rIns="0" bIns="0" rtlCol="0"/>
            <a:lstStyle/>
            <a:p>
              <a:endParaRPr/>
            </a:p>
          </p:txBody>
        </p:sp>
        <p:sp>
          <p:nvSpPr>
            <p:cNvPr id="13" name="object 12"/>
            <p:cNvSpPr/>
            <p:nvPr/>
          </p:nvSpPr>
          <p:spPr>
            <a:xfrm>
              <a:off x="6231717" y="3747478"/>
              <a:ext cx="2590165" cy="252095"/>
            </a:xfrm>
            <a:custGeom>
              <a:avLst/>
              <a:gdLst/>
              <a:ahLst/>
              <a:cxnLst/>
              <a:rect l="l" t="t" r="r" b="b"/>
              <a:pathLst>
                <a:path w="2590165" h="252095">
                  <a:moveTo>
                    <a:pt x="2589817" y="0"/>
                  </a:moveTo>
                  <a:lnTo>
                    <a:pt x="0" y="0"/>
                  </a:lnTo>
                  <a:lnTo>
                    <a:pt x="0" y="252030"/>
                  </a:lnTo>
                  <a:lnTo>
                    <a:pt x="2589817" y="252030"/>
                  </a:lnTo>
                  <a:lnTo>
                    <a:pt x="2589817" y="0"/>
                  </a:lnTo>
                  <a:close/>
                </a:path>
              </a:pathLst>
            </a:custGeom>
            <a:solidFill>
              <a:srgbClr val="FFFFFF"/>
            </a:solidFill>
          </p:spPr>
          <p:txBody>
            <a:bodyPr wrap="square" lIns="0" tIns="0" rIns="0" bIns="0" rtlCol="0"/>
            <a:lstStyle/>
            <a:p>
              <a:endParaRPr/>
            </a:p>
          </p:txBody>
        </p:sp>
      </p:grpSp>
      <p:sp>
        <p:nvSpPr>
          <p:cNvPr id="14" name="object 13"/>
          <p:cNvSpPr txBox="1"/>
          <p:nvPr/>
        </p:nvSpPr>
        <p:spPr>
          <a:xfrm>
            <a:off x="5396454" y="5118184"/>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5" name="object 14"/>
          <p:cNvSpPr txBox="1"/>
          <p:nvPr/>
        </p:nvSpPr>
        <p:spPr>
          <a:xfrm>
            <a:off x="8449879" y="5118184"/>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6" name="object 15"/>
          <p:cNvSpPr txBox="1"/>
          <p:nvPr/>
        </p:nvSpPr>
        <p:spPr>
          <a:xfrm>
            <a:off x="4808552" y="4761567"/>
            <a:ext cx="405765" cy="269875"/>
          </a:xfrm>
          <a:prstGeom prst="rect">
            <a:avLst/>
          </a:prstGeom>
        </p:spPr>
        <p:txBody>
          <a:bodyPr vert="horz" wrap="square" lIns="0" tIns="12700" rIns="0" bIns="0" rtlCol="0">
            <a:spAutoFit/>
          </a:bodyPr>
          <a:lstStyle/>
          <a:p>
            <a:pPr marL="12700">
              <a:lnSpc>
                <a:spcPct val="100000"/>
              </a:lnSpc>
              <a:spcBef>
                <a:spcPts val="100"/>
              </a:spcBef>
            </a:pPr>
            <a:r>
              <a:rPr sz="1600" spc="-15" dirty="0">
                <a:latin typeface="Arial MT"/>
                <a:cs typeface="Arial MT"/>
              </a:rPr>
              <a:t>h</a:t>
            </a:r>
            <a:r>
              <a:rPr sz="1600" spc="-5" dirty="0">
                <a:latin typeface="Arial MT"/>
                <a:cs typeface="Arial MT"/>
              </a:rPr>
              <a:t>i</a:t>
            </a:r>
            <a:r>
              <a:rPr sz="1600" spc="-15" dirty="0">
                <a:latin typeface="Arial MT"/>
                <a:cs typeface="Arial MT"/>
              </a:rPr>
              <a:t>gh</a:t>
            </a:r>
            <a:endParaRPr sz="1600">
              <a:latin typeface="Arial MT"/>
              <a:cs typeface="Arial MT"/>
            </a:endParaRPr>
          </a:p>
        </p:txBody>
      </p:sp>
      <p:sp>
        <p:nvSpPr>
          <p:cNvPr id="17" name="object 16"/>
          <p:cNvSpPr txBox="1"/>
          <p:nvPr/>
        </p:nvSpPr>
        <p:spPr>
          <a:xfrm>
            <a:off x="4887470" y="1673945"/>
            <a:ext cx="328930" cy="269875"/>
          </a:xfrm>
          <a:prstGeom prst="rect">
            <a:avLst/>
          </a:prstGeom>
        </p:spPr>
        <p:txBody>
          <a:bodyPr vert="horz" wrap="square" lIns="0" tIns="12700" rIns="0" bIns="0" rtlCol="0">
            <a:spAutoFit/>
          </a:bodyPr>
          <a:lstStyle/>
          <a:p>
            <a:pPr marL="12700">
              <a:lnSpc>
                <a:spcPct val="100000"/>
              </a:lnSpc>
              <a:spcBef>
                <a:spcPts val="100"/>
              </a:spcBef>
            </a:pPr>
            <a:r>
              <a:rPr sz="1600" spc="-5" dirty="0">
                <a:latin typeface="Arial MT"/>
                <a:cs typeface="Arial MT"/>
              </a:rPr>
              <a:t>l</a:t>
            </a:r>
            <a:r>
              <a:rPr sz="1600" spc="-15" dirty="0">
                <a:latin typeface="Arial MT"/>
                <a:cs typeface="Arial MT"/>
              </a:rPr>
              <a:t>o</a:t>
            </a:r>
            <a:r>
              <a:rPr sz="1600" dirty="0">
                <a:latin typeface="Arial MT"/>
                <a:cs typeface="Arial MT"/>
              </a:rPr>
              <a:t>w</a:t>
            </a:r>
            <a:endParaRPr sz="1600">
              <a:latin typeface="Arial MT"/>
              <a:cs typeface="Arial MT"/>
            </a:endParaRPr>
          </a:p>
        </p:txBody>
      </p:sp>
      <p:sp>
        <p:nvSpPr>
          <p:cNvPr id="18" name="object 17"/>
          <p:cNvSpPr txBox="1"/>
          <p:nvPr/>
        </p:nvSpPr>
        <p:spPr>
          <a:xfrm>
            <a:off x="4240130" y="3076023"/>
            <a:ext cx="975994" cy="510540"/>
          </a:xfrm>
          <a:prstGeom prst="rect">
            <a:avLst/>
          </a:prstGeom>
        </p:spPr>
        <p:txBody>
          <a:bodyPr vert="horz" wrap="square" lIns="0" tIns="22860" rIns="0" bIns="0" rtlCol="0">
            <a:spAutoFit/>
          </a:bodyPr>
          <a:lstStyle/>
          <a:p>
            <a:pPr marL="12700" marR="5080" indent="412750">
              <a:lnSpc>
                <a:spcPts val="1900"/>
              </a:lnSpc>
              <a:spcBef>
                <a:spcPts val="180"/>
              </a:spcBef>
            </a:pPr>
            <a:r>
              <a:rPr sz="1600" spc="-190" dirty="0">
                <a:latin typeface="Arial MT"/>
                <a:cs typeface="Arial MT"/>
              </a:rPr>
              <a:t>T</a:t>
            </a:r>
            <a:r>
              <a:rPr sz="1600" spc="-10" dirty="0">
                <a:latin typeface="Arial MT"/>
                <a:cs typeface="Arial MT"/>
              </a:rPr>
              <a:t>a</a:t>
            </a:r>
            <a:r>
              <a:rPr sz="1600" spc="-5" dirty="0">
                <a:latin typeface="Arial MT"/>
                <a:cs typeface="Arial MT"/>
              </a:rPr>
              <a:t>l</a:t>
            </a:r>
            <a:r>
              <a:rPr sz="1600" spc="-10" dirty="0">
                <a:latin typeface="Arial MT"/>
                <a:cs typeface="Arial MT"/>
              </a:rPr>
              <a:t>en</a:t>
            </a:r>
            <a:r>
              <a:rPr sz="1600" dirty="0">
                <a:latin typeface="Arial MT"/>
                <a:cs typeface="Arial MT"/>
              </a:rPr>
              <a:t>t  </a:t>
            </a:r>
            <a:r>
              <a:rPr sz="1600" spc="-35" dirty="0">
                <a:latin typeface="Arial MT"/>
                <a:cs typeface="Arial MT"/>
              </a:rPr>
              <a:t>A</a:t>
            </a:r>
            <a:r>
              <a:rPr sz="1600" spc="-10" dirty="0">
                <a:latin typeface="Arial MT"/>
                <a:cs typeface="Arial MT"/>
              </a:rPr>
              <a:t>v</a:t>
            </a:r>
            <a:r>
              <a:rPr sz="1600" spc="-15" dirty="0">
                <a:latin typeface="Arial MT"/>
                <a:cs typeface="Arial MT"/>
              </a:rPr>
              <a:t>a</a:t>
            </a:r>
            <a:r>
              <a:rPr sz="1600" spc="-5" dirty="0">
                <a:latin typeface="Arial MT"/>
                <a:cs typeface="Arial MT"/>
              </a:rPr>
              <a:t>il</a:t>
            </a:r>
            <a:r>
              <a:rPr sz="1600" spc="-15" dirty="0">
                <a:latin typeface="Arial MT"/>
                <a:cs typeface="Arial MT"/>
              </a:rPr>
              <a:t>ab</a:t>
            </a:r>
            <a:r>
              <a:rPr sz="1600" spc="-5" dirty="0">
                <a:latin typeface="Arial MT"/>
                <a:cs typeface="Arial MT"/>
              </a:rPr>
              <a:t>ilit</a:t>
            </a:r>
            <a:r>
              <a:rPr sz="1600" dirty="0">
                <a:latin typeface="Arial MT"/>
                <a:cs typeface="Arial MT"/>
              </a:rPr>
              <a:t>y</a:t>
            </a:r>
            <a:endParaRPr sz="1600">
              <a:latin typeface="Arial MT"/>
              <a:cs typeface="Arial MT"/>
            </a:endParaRPr>
          </a:p>
        </p:txBody>
      </p:sp>
      <p:sp>
        <p:nvSpPr>
          <p:cNvPr id="19" name="object 18"/>
          <p:cNvSpPr txBox="1"/>
          <p:nvPr/>
        </p:nvSpPr>
        <p:spPr>
          <a:xfrm>
            <a:off x="6638077" y="5139519"/>
            <a:ext cx="976630" cy="513715"/>
          </a:xfrm>
          <a:prstGeom prst="rect">
            <a:avLst/>
          </a:prstGeom>
        </p:spPr>
        <p:txBody>
          <a:bodyPr vert="horz" wrap="square" lIns="0" tIns="12700" rIns="0" bIns="0" rtlCol="0">
            <a:spAutoFit/>
          </a:bodyPr>
          <a:lstStyle/>
          <a:p>
            <a:pPr marL="12700" marR="5080" indent="78105">
              <a:lnSpc>
                <a:spcPct val="100000"/>
              </a:lnSpc>
              <a:spcBef>
                <a:spcPts val="100"/>
              </a:spcBef>
            </a:pPr>
            <a:r>
              <a:rPr sz="1600" spc="-10" dirty="0">
                <a:latin typeface="Arial MT"/>
                <a:cs typeface="Arial MT"/>
              </a:rPr>
              <a:t>Strategic </a:t>
            </a:r>
            <a:r>
              <a:rPr sz="1600" spc="-5" dirty="0">
                <a:latin typeface="Arial MT"/>
                <a:cs typeface="Arial MT"/>
              </a:rPr>
              <a:t> </a:t>
            </a:r>
            <a:r>
              <a:rPr sz="1600" spc="-10" dirty="0">
                <a:latin typeface="Arial MT"/>
                <a:cs typeface="Arial MT"/>
              </a:rPr>
              <a:t>R</a:t>
            </a:r>
            <a:r>
              <a:rPr sz="1600" spc="-15" dirty="0">
                <a:latin typeface="Arial MT"/>
                <a:cs typeface="Arial MT"/>
              </a:rPr>
              <a:t>e</a:t>
            </a:r>
            <a:r>
              <a:rPr sz="1600" spc="-5" dirty="0">
                <a:latin typeface="Arial MT"/>
                <a:cs typeface="Arial MT"/>
              </a:rPr>
              <a:t>l</a:t>
            </a:r>
            <a:r>
              <a:rPr sz="1600" spc="-15" dirty="0">
                <a:latin typeface="Arial MT"/>
                <a:cs typeface="Arial MT"/>
              </a:rPr>
              <a:t>e</a:t>
            </a:r>
            <a:r>
              <a:rPr sz="1600" spc="-10" dirty="0">
                <a:latin typeface="Arial MT"/>
                <a:cs typeface="Arial MT"/>
              </a:rPr>
              <a:t>v</a:t>
            </a:r>
            <a:r>
              <a:rPr sz="1600" spc="-15" dirty="0">
                <a:latin typeface="Arial MT"/>
                <a:cs typeface="Arial MT"/>
              </a:rPr>
              <a:t>an</a:t>
            </a:r>
            <a:r>
              <a:rPr sz="1600" spc="-10" dirty="0">
                <a:latin typeface="Arial MT"/>
                <a:cs typeface="Arial MT"/>
              </a:rPr>
              <a:t>ce</a:t>
            </a:r>
            <a:endParaRPr sz="1600">
              <a:latin typeface="Arial MT"/>
              <a:cs typeface="Arial MT"/>
            </a:endParaRPr>
          </a:p>
        </p:txBody>
      </p:sp>
      <p:sp>
        <p:nvSpPr>
          <p:cNvPr id="20" name="object 19"/>
          <p:cNvSpPr txBox="1"/>
          <p:nvPr/>
        </p:nvSpPr>
        <p:spPr>
          <a:xfrm>
            <a:off x="5701129" y="3338152"/>
            <a:ext cx="2071370" cy="269875"/>
          </a:xfrm>
          <a:prstGeom prst="rect">
            <a:avLst/>
          </a:prstGeom>
        </p:spPr>
        <p:txBody>
          <a:bodyPr vert="horz" wrap="square" lIns="0" tIns="12700" rIns="0" bIns="0" rtlCol="0">
            <a:spAutoFit/>
          </a:bodyPr>
          <a:lstStyle/>
          <a:p>
            <a:pPr marL="12700">
              <a:lnSpc>
                <a:spcPct val="100000"/>
              </a:lnSpc>
              <a:spcBef>
                <a:spcPts val="100"/>
              </a:spcBef>
            </a:pPr>
            <a:r>
              <a:rPr sz="1600" b="1" spc="-10" dirty="0">
                <a:latin typeface="Arial"/>
                <a:cs typeface="Arial"/>
              </a:rPr>
              <a:t>Internal</a:t>
            </a:r>
            <a:r>
              <a:rPr sz="1600" b="1" spc="-55" dirty="0">
                <a:latin typeface="Arial"/>
                <a:cs typeface="Arial"/>
              </a:rPr>
              <a:t> </a:t>
            </a:r>
            <a:r>
              <a:rPr sz="1600" b="1" spc="-15" dirty="0">
                <a:latin typeface="Arial"/>
                <a:cs typeface="Arial"/>
              </a:rPr>
              <a:t>Development</a:t>
            </a:r>
            <a:endParaRPr sz="1600">
              <a:latin typeface="Arial"/>
              <a:cs typeface="Arial"/>
            </a:endParaRPr>
          </a:p>
        </p:txBody>
      </p:sp>
      <p:grpSp>
        <p:nvGrpSpPr>
          <p:cNvPr id="6" name="object 20"/>
          <p:cNvGrpSpPr/>
          <p:nvPr/>
        </p:nvGrpSpPr>
        <p:grpSpPr>
          <a:xfrm>
            <a:off x="5093382" y="2088351"/>
            <a:ext cx="3260090" cy="2724785"/>
            <a:chOff x="5883899" y="2490916"/>
            <a:chExt cx="3260090" cy="2724785"/>
          </a:xfrm>
        </p:grpSpPr>
        <p:pic>
          <p:nvPicPr>
            <p:cNvPr id="22" name="object 21"/>
            <p:cNvPicPr/>
            <p:nvPr/>
          </p:nvPicPr>
          <p:blipFill>
            <a:blip r:embed="rId2" cstate="print"/>
            <a:stretch>
              <a:fillRect/>
            </a:stretch>
          </p:blipFill>
          <p:spPr>
            <a:xfrm>
              <a:off x="6960656" y="2787294"/>
              <a:ext cx="239029" cy="240835"/>
            </a:xfrm>
            <a:prstGeom prst="rect">
              <a:avLst/>
            </a:prstGeom>
          </p:spPr>
        </p:pic>
        <p:sp>
          <p:nvSpPr>
            <p:cNvPr id="23" name="object 22"/>
            <p:cNvSpPr/>
            <p:nvPr/>
          </p:nvSpPr>
          <p:spPr>
            <a:xfrm>
              <a:off x="6960656" y="278729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3" cstate="print"/>
            <a:stretch>
              <a:fillRect/>
            </a:stretch>
          </p:blipFill>
          <p:spPr>
            <a:xfrm>
              <a:off x="8897755" y="2498125"/>
              <a:ext cx="239029" cy="240835"/>
            </a:xfrm>
            <a:prstGeom prst="rect">
              <a:avLst/>
            </a:prstGeom>
          </p:spPr>
        </p:pic>
        <p:sp>
          <p:nvSpPr>
            <p:cNvPr id="25" name="object 24"/>
            <p:cNvSpPr/>
            <p:nvPr/>
          </p:nvSpPr>
          <p:spPr>
            <a:xfrm>
              <a:off x="8897755" y="2498125"/>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6" name="object 25"/>
            <p:cNvSpPr/>
            <p:nvPr/>
          </p:nvSpPr>
          <p:spPr>
            <a:xfrm>
              <a:off x="6344931" y="4119297"/>
              <a:ext cx="1087755" cy="1089025"/>
            </a:xfrm>
            <a:custGeom>
              <a:avLst/>
              <a:gdLst/>
              <a:ahLst/>
              <a:cxnLst/>
              <a:rect l="l" t="t" r="r" b="b"/>
              <a:pathLst>
                <a:path w="1087754" h="1089025">
                  <a:moveTo>
                    <a:pt x="543774" y="0"/>
                  </a:moveTo>
                  <a:lnTo>
                    <a:pt x="496855" y="1997"/>
                  </a:lnTo>
                  <a:lnTo>
                    <a:pt x="451045" y="7882"/>
                  </a:lnTo>
                  <a:lnTo>
                    <a:pt x="406505" y="17490"/>
                  </a:lnTo>
                  <a:lnTo>
                    <a:pt x="363401" y="30659"/>
                  </a:lnTo>
                  <a:lnTo>
                    <a:pt x="321895" y="47224"/>
                  </a:lnTo>
                  <a:lnTo>
                    <a:pt x="282150" y="67022"/>
                  </a:lnTo>
                  <a:lnTo>
                    <a:pt x="244329" y="89890"/>
                  </a:lnTo>
                  <a:lnTo>
                    <a:pt x="208596" y="115665"/>
                  </a:lnTo>
                  <a:lnTo>
                    <a:pt x="175114" y="144183"/>
                  </a:lnTo>
                  <a:lnTo>
                    <a:pt x="144045" y="175281"/>
                  </a:lnTo>
                  <a:lnTo>
                    <a:pt x="115555" y="208795"/>
                  </a:lnTo>
                  <a:lnTo>
                    <a:pt x="89804" y="244562"/>
                  </a:lnTo>
                  <a:lnTo>
                    <a:pt x="66958" y="282419"/>
                  </a:lnTo>
                  <a:lnTo>
                    <a:pt x="47179" y="322202"/>
                  </a:lnTo>
                  <a:lnTo>
                    <a:pt x="30629" y="363748"/>
                  </a:lnTo>
                  <a:lnTo>
                    <a:pt x="17474" y="406893"/>
                  </a:lnTo>
                  <a:lnTo>
                    <a:pt x="7875" y="451474"/>
                  </a:lnTo>
                  <a:lnTo>
                    <a:pt x="1995" y="497329"/>
                  </a:lnTo>
                  <a:lnTo>
                    <a:pt x="0" y="544292"/>
                  </a:lnTo>
                  <a:lnTo>
                    <a:pt x="1995" y="591256"/>
                  </a:lnTo>
                  <a:lnTo>
                    <a:pt x="7875" y="637110"/>
                  </a:lnTo>
                  <a:lnTo>
                    <a:pt x="17474" y="681692"/>
                  </a:lnTo>
                  <a:lnTo>
                    <a:pt x="30629" y="724837"/>
                  </a:lnTo>
                  <a:lnTo>
                    <a:pt x="47179" y="766383"/>
                  </a:lnTo>
                  <a:lnTo>
                    <a:pt x="66958" y="806166"/>
                  </a:lnTo>
                  <a:lnTo>
                    <a:pt x="89804" y="844022"/>
                  </a:lnTo>
                  <a:lnTo>
                    <a:pt x="115555" y="879789"/>
                  </a:lnTo>
                  <a:lnTo>
                    <a:pt x="144045" y="913303"/>
                  </a:lnTo>
                  <a:lnTo>
                    <a:pt x="175114" y="944401"/>
                  </a:lnTo>
                  <a:lnTo>
                    <a:pt x="208596" y="972919"/>
                  </a:lnTo>
                  <a:lnTo>
                    <a:pt x="244329" y="998694"/>
                  </a:lnTo>
                  <a:lnTo>
                    <a:pt x="282150" y="1021562"/>
                  </a:lnTo>
                  <a:lnTo>
                    <a:pt x="321895" y="1041360"/>
                  </a:lnTo>
                  <a:lnTo>
                    <a:pt x="363401" y="1057925"/>
                  </a:lnTo>
                  <a:lnTo>
                    <a:pt x="406505" y="1071093"/>
                  </a:lnTo>
                  <a:lnTo>
                    <a:pt x="451045" y="1080701"/>
                  </a:lnTo>
                  <a:lnTo>
                    <a:pt x="496855" y="1086586"/>
                  </a:lnTo>
                  <a:lnTo>
                    <a:pt x="543774" y="1088584"/>
                  </a:lnTo>
                  <a:lnTo>
                    <a:pt x="590693" y="1086586"/>
                  </a:lnTo>
                  <a:lnTo>
                    <a:pt x="636504" y="1080701"/>
                  </a:lnTo>
                  <a:lnTo>
                    <a:pt x="681043" y="1071093"/>
                  </a:lnTo>
                  <a:lnTo>
                    <a:pt x="724147" y="1057925"/>
                  </a:lnTo>
                  <a:lnTo>
                    <a:pt x="765653" y="1041360"/>
                  </a:lnTo>
                  <a:lnTo>
                    <a:pt x="805398" y="1021562"/>
                  </a:lnTo>
                  <a:lnTo>
                    <a:pt x="843219" y="998694"/>
                  </a:lnTo>
                  <a:lnTo>
                    <a:pt x="878952" y="972919"/>
                  </a:lnTo>
                  <a:lnTo>
                    <a:pt x="912434" y="944401"/>
                  </a:lnTo>
                  <a:lnTo>
                    <a:pt x="943502" y="913303"/>
                  </a:lnTo>
                  <a:lnTo>
                    <a:pt x="971993" y="879789"/>
                  </a:lnTo>
                  <a:lnTo>
                    <a:pt x="997743" y="844022"/>
                  </a:lnTo>
                  <a:lnTo>
                    <a:pt x="1020589" y="806166"/>
                  </a:lnTo>
                  <a:lnTo>
                    <a:pt x="1040369" y="766383"/>
                  </a:lnTo>
                  <a:lnTo>
                    <a:pt x="1056918" y="724837"/>
                  </a:lnTo>
                  <a:lnTo>
                    <a:pt x="1070073" y="681692"/>
                  </a:lnTo>
                  <a:lnTo>
                    <a:pt x="1079672" y="637110"/>
                  </a:lnTo>
                  <a:lnTo>
                    <a:pt x="1085552" y="591256"/>
                  </a:lnTo>
                  <a:lnTo>
                    <a:pt x="1087547" y="544292"/>
                  </a:lnTo>
                  <a:lnTo>
                    <a:pt x="1085552" y="497329"/>
                  </a:lnTo>
                  <a:lnTo>
                    <a:pt x="1079672" y="451474"/>
                  </a:lnTo>
                  <a:lnTo>
                    <a:pt x="1070073" y="406893"/>
                  </a:lnTo>
                  <a:lnTo>
                    <a:pt x="1056918" y="363748"/>
                  </a:lnTo>
                  <a:lnTo>
                    <a:pt x="1040369" y="322202"/>
                  </a:lnTo>
                  <a:lnTo>
                    <a:pt x="1020589" y="282419"/>
                  </a:lnTo>
                  <a:lnTo>
                    <a:pt x="997743" y="244562"/>
                  </a:lnTo>
                  <a:lnTo>
                    <a:pt x="971993" y="208795"/>
                  </a:lnTo>
                  <a:lnTo>
                    <a:pt x="943502" y="175281"/>
                  </a:lnTo>
                  <a:lnTo>
                    <a:pt x="912434" y="144183"/>
                  </a:lnTo>
                  <a:lnTo>
                    <a:pt x="878952" y="115665"/>
                  </a:lnTo>
                  <a:lnTo>
                    <a:pt x="843219" y="89890"/>
                  </a:lnTo>
                  <a:lnTo>
                    <a:pt x="805398" y="67022"/>
                  </a:lnTo>
                  <a:lnTo>
                    <a:pt x="765653" y="47224"/>
                  </a:lnTo>
                  <a:lnTo>
                    <a:pt x="724147" y="30659"/>
                  </a:lnTo>
                  <a:lnTo>
                    <a:pt x="681043" y="17490"/>
                  </a:lnTo>
                  <a:lnTo>
                    <a:pt x="636504" y="7882"/>
                  </a:lnTo>
                  <a:lnTo>
                    <a:pt x="590693" y="1997"/>
                  </a:lnTo>
                  <a:lnTo>
                    <a:pt x="543774" y="0"/>
                  </a:lnTo>
                  <a:close/>
                </a:path>
              </a:pathLst>
            </a:custGeom>
            <a:solidFill>
              <a:srgbClr val="F2F2F2"/>
            </a:solidFill>
          </p:spPr>
          <p:txBody>
            <a:bodyPr wrap="square" lIns="0" tIns="0" rIns="0" bIns="0" rtlCol="0"/>
            <a:lstStyle/>
            <a:p>
              <a:endParaRPr/>
            </a:p>
          </p:txBody>
        </p:sp>
        <p:sp>
          <p:nvSpPr>
            <p:cNvPr id="27" name="object 26"/>
            <p:cNvSpPr/>
            <p:nvPr/>
          </p:nvSpPr>
          <p:spPr>
            <a:xfrm>
              <a:off x="6344931" y="4119297"/>
              <a:ext cx="1087755" cy="1089025"/>
            </a:xfrm>
            <a:custGeom>
              <a:avLst/>
              <a:gdLst/>
              <a:ahLst/>
              <a:cxnLst/>
              <a:rect l="l" t="t" r="r" b="b"/>
              <a:pathLst>
                <a:path w="1087754" h="1089025">
                  <a:moveTo>
                    <a:pt x="0" y="544291"/>
                  </a:moveTo>
                  <a:lnTo>
                    <a:pt x="1995" y="497328"/>
                  </a:lnTo>
                  <a:lnTo>
                    <a:pt x="7875" y="451474"/>
                  </a:lnTo>
                  <a:lnTo>
                    <a:pt x="17474" y="406892"/>
                  </a:lnTo>
                  <a:lnTo>
                    <a:pt x="30629" y="363747"/>
                  </a:lnTo>
                  <a:lnTo>
                    <a:pt x="47178" y="322201"/>
                  </a:lnTo>
                  <a:lnTo>
                    <a:pt x="66958" y="282418"/>
                  </a:lnTo>
                  <a:lnTo>
                    <a:pt x="89804" y="244561"/>
                  </a:lnTo>
                  <a:lnTo>
                    <a:pt x="115554" y="208794"/>
                  </a:lnTo>
                  <a:lnTo>
                    <a:pt x="144045" y="175280"/>
                  </a:lnTo>
                  <a:lnTo>
                    <a:pt x="175113" y="144182"/>
                  </a:lnTo>
                  <a:lnTo>
                    <a:pt x="208595" y="115664"/>
                  </a:lnTo>
                  <a:lnTo>
                    <a:pt x="244329" y="89890"/>
                  </a:lnTo>
                  <a:lnTo>
                    <a:pt x="282149" y="67022"/>
                  </a:lnTo>
                  <a:lnTo>
                    <a:pt x="321894" y="47223"/>
                  </a:lnTo>
                  <a:lnTo>
                    <a:pt x="363401" y="30658"/>
                  </a:lnTo>
                  <a:lnTo>
                    <a:pt x="406505" y="17490"/>
                  </a:lnTo>
                  <a:lnTo>
                    <a:pt x="451044" y="7882"/>
                  </a:lnTo>
                  <a:lnTo>
                    <a:pt x="496855" y="1997"/>
                  </a:lnTo>
                  <a:lnTo>
                    <a:pt x="543774" y="0"/>
                  </a:lnTo>
                  <a:lnTo>
                    <a:pt x="590693" y="1997"/>
                  </a:lnTo>
                  <a:lnTo>
                    <a:pt x="636503" y="7882"/>
                  </a:lnTo>
                  <a:lnTo>
                    <a:pt x="681042" y="17490"/>
                  </a:lnTo>
                  <a:lnTo>
                    <a:pt x="724147" y="30658"/>
                  </a:lnTo>
                  <a:lnTo>
                    <a:pt x="765653" y="47223"/>
                  </a:lnTo>
                  <a:lnTo>
                    <a:pt x="805398" y="67022"/>
                  </a:lnTo>
                  <a:lnTo>
                    <a:pt x="843219" y="89890"/>
                  </a:lnTo>
                  <a:lnTo>
                    <a:pt x="878952" y="115664"/>
                  </a:lnTo>
                  <a:lnTo>
                    <a:pt x="912434" y="144182"/>
                  </a:lnTo>
                  <a:lnTo>
                    <a:pt x="943502" y="175280"/>
                  </a:lnTo>
                  <a:lnTo>
                    <a:pt x="971993" y="208794"/>
                  </a:lnTo>
                  <a:lnTo>
                    <a:pt x="997743" y="244561"/>
                  </a:lnTo>
                  <a:lnTo>
                    <a:pt x="1020589" y="282418"/>
                  </a:lnTo>
                  <a:lnTo>
                    <a:pt x="1040369" y="322201"/>
                  </a:lnTo>
                  <a:lnTo>
                    <a:pt x="1056918" y="363747"/>
                  </a:lnTo>
                  <a:lnTo>
                    <a:pt x="1070074" y="406892"/>
                  </a:lnTo>
                  <a:lnTo>
                    <a:pt x="1079673" y="451474"/>
                  </a:lnTo>
                  <a:lnTo>
                    <a:pt x="1085552" y="497328"/>
                  </a:lnTo>
                  <a:lnTo>
                    <a:pt x="1087548" y="544291"/>
                  </a:lnTo>
                  <a:lnTo>
                    <a:pt x="1085552" y="591255"/>
                  </a:lnTo>
                  <a:lnTo>
                    <a:pt x="1079673" y="637109"/>
                  </a:lnTo>
                  <a:lnTo>
                    <a:pt x="1070074" y="681691"/>
                  </a:lnTo>
                  <a:lnTo>
                    <a:pt x="1056918" y="724836"/>
                  </a:lnTo>
                  <a:lnTo>
                    <a:pt x="1040369" y="766382"/>
                  </a:lnTo>
                  <a:lnTo>
                    <a:pt x="1020589" y="806165"/>
                  </a:lnTo>
                  <a:lnTo>
                    <a:pt x="997743" y="844022"/>
                  </a:lnTo>
                  <a:lnTo>
                    <a:pt x="971993" y="879789"/>
                  </a:lnTo>
                  <a:lnTo>
                    <a:pt x="943502" y="913303"/>
                  </a:lnTo>
                  <a:lnTo>
                    <a:pt x="912434" y="944400"/>
                  </a:lnTo>
                  <a:lnTo>
                    <a:pt x="878952" y="972918"/>
                  </a:lnTo>
                  <a:lnTo>
                    <a:pt x="843219" y="998693"/>
                  </a:lnTo>
                  <a:lnTo>
                    <a:pt x="805398" y="1021561"/>
                  </a:lnTo>
                  <a:lnTo>
                    <a:pt x="765653" y="1041359"/>
                  </a:lnTo>
                  <a:lnTo>
                    <a:pt x="724147" y="1057924"/>
                  </a:lnTo>
                  <a:lnTo>
                    <a:pt x="681042" y="1071092"/>
                  </a:lnTo>
                  <a:lnTo>
                    <a:pt x="636503" y="1080701"/>
                  </a:lnTo>
                  <a:lnTo>
                    <a:pt x="590693" y="1086585"/>
                  </a:lnTo>
                  <a:lnTo>
                    <a:pt x="543774" y="1088583"/>
                  </a:lnTo>
                  <a:lnTo>
                    <a:pt x="496855" y="1086585"/>
                  </a:lnTo>
                  <a:lnTo>
                    <a:pt x="451044" y="1080701"/>
                  </a:lnTo>
                  <a:lnTo>
                    <a:pt x="406505" y="1071092"/>
                  </a:lnTo>
                  <a:lnTo>
                    <a:pt x="363401" y="1057924"/>
                  </a:lnTo>
                  <a:lnTo>
                    <a:pt x="321894" y="1041359"/>
                  </a:lnTo>
                  <a:lnTo>
                    <a:pt x="282149" y="1021561"/>
                  </a:lnTo>
                  <a:lnTo>
                    <a:pt x="244329" y="998693"/>
                  </a:lnTo>
                  <a:lnTo>
                    <a:pt x="208595" y="972918"/>
                  </a:lnTo>
                  <a:lnTo>
                    <a:pt x="175113" y="944400"/>
                  </a:lnTo>
                  <a:lnTo>
                    <a:pt x="144045" y="913303"/>
                  </a:lnTo>
                  <a:lnTo>
                    <a:pt x="115554" y="879789"/>
                  </a:lnTo>
                  <a:lnTo>
                    <a:pt x="89804" y="844022"/>
                  </a:lnTo>
                  <a:lnTo>
                    <a:pt x="66958" y="806165"/>
                  </a:lnTo>
                  <a:lnTo>
                    <a:pt x="47178" y="766382"/>
                  </a:lnTo>
                  <a:lnTo>
                    <a:pt x="30629" y="724836"/>
                  </a:lnTo>
                  <a:lnTo>
                    <a:pt x="17474" y="681691"/>
                  </a:lnTo>
                  <a:lnTo>
                    <a:pt x="7875" y="637109"/>
                  </a:lnTo>
                  <a:lnTo>
                    <a:pt x="1995" y="591255"/>
                  </a:lnTo>
                  <a:lnTo>
                    <a:pt x="0" y="544291"/>
                  </a:lnTo>
                  <a:close/>
                </a:path>
              </a:pathLst>
            </a:custGeom>
            <a:ln w="14417">
              <a:solidFill>
                <a:srgbClr val="000000"/>
              </a:solidFill>
            </a:ln>
          </p:spPr>
          <p:txBody>
            <a:bodyPr wrap="square" lIns="0" tIns="0" rIns="0" bIns="0" rtlCol="0"/>
            <a:lstStyle/>
            <a:p>
              <a:endParaRPr/>
            </a:p>
          </p:txBody>
        </p:sp>
        <p:sp>
          <p:nvSpPr>
            <p:cNvPr id="28" name="object 27"/>
            <p:cNvSpPr/>
            <p:nvPr/>
          </p:nvSpPr>
          <p:spPr>
            <a:xfrm>
              <a:off x="5883899" y="4604467"/>
              <a:ext cx="882650" cy="144780"/>
            </a:xfrm>
            <a:custGeom>
              <a:avLst/>
              <a:gdLst/>
              <a:ahLst/>
              <a:cxnLst/>
              <a:rect l="l" t="t" r="r" b="b"/>
              <a:pathLst>
                <a:path w="882650" h="144779">
                  <a:moveTo>
                    <a:pt x="738262" y="79336"/>
                  </a:moveTo>
                  <a:lnTo>
                    <a:pt x="738262" y="144247"/>
                  </a:lnTo>
                  <a:lnTo>
                    <a:pt x="867960" y="79336"/>
                  </a:lnTo>
                  <a:lnTo>
                    <a:pt x="738262" y="79336"/>
                  </a:lnTo>
                  <a:close/>
                </a:path>
                <a:path w="882650" h="144779">
                  <a:moveTo>
                    <a:pt x="738262" y="64912"/>
                  </a:moveTo>
                  <a:lnTo>
                    <a:pt x="738262" y="79336"/>
                  </a:lnTo>
                  <a:lnTo>
                    <a:pt x="752673" y="79336"/>
                  </a:lnTo>
                  <a:lnTo>
                    <a:pt x="752673" y="64912"/>
                  </a:lnTo>
                  <a:lnTo>
                    <a:pt x="738262" y="64912"/>
                  </a:lnTo>
                  <a:close/>
                </a:path>
                <a:path w="882650" h="144779">
                  <a:moveTo>
                    <a:pt x="738262" y="0"/>
                  </a:moveTo>
                  <a:lnTo>
                    <a:pt x="738262" y="64912"/>
                  </a:lnTo>
                  <a:lnTo>
                    <a:pt x="752673" y="64912"/>
                  </a:lnTo>
                  <a:lnTo>
                    <a:pt x="752673" y="79336"/>
                  </a:lnTo>
                  <a:lnTo>
                    <a:pt x="867963" y="79335"/>
                  </a:lnTo>
                  <a:lnTo>
                    <a:pt x="882371" y="72124"/>
                  </a:lnTo>
                  <a:lnTo>
                    <a:pt x="738262" y="0"/>
                  </a:lnTo>
                  <a:close/>
                </a:path>
                <a:path w="882650" h="144779">
                  <a:moveTo>
                    <a:pt x="0" y="64910"/>
                  </a:moveTo>
                  <a:lnTo>
                    <a:pt x="0" y="79335"/>
                  </a:lnTo>
                  <a:lnTo>
                    <a:pt x="738262" y="79336"/>
                  </a:lnTo>
                  <a:lnTo>
                    <a:pt x="738262" y="64912"/>
                  </a:lnTo>
                  <a:lnTo>
                    <a:pt x="0" y="64910"/>
                  </a:lnTo>
                  <a:close/>
                </a:path>
              </a:pathLst>
            </a:custGeom>
            <a:solidFill>
              <a:srgbClr val="000000"/>
            </a:solidFill>
          </p:spPr>
          <p:txBody>
            <a:bodyPr wrap="square" lIns="0" tIns="0" rIns="0" bIns="0" rtlCol="0"/>
            <a:lstStyle/>
            <a:p>
              <a:endParaRPr/>
            </a:p>
          </p:txBody>
        </p:sp>
        <p:pic>
          <p:nvPicPr>
            <p:cNvPr id="29" name="object 28"/>
            <p:cNvPicPr/>
            <p:nvPr/>
          </p:nvPicPr>
          <p:blipFill>
            <a:blip r:embed="rId4" cstate="print"/>
            <a:stretch>
              <a:fillRect/>
            </a:stretch>
          </p:blipFill>
          <p:spPr>
            <a:xfrm>
              <a:off x="6766271" y="4556172"/>
              <a:ext cx="239029" cy="240835"/>
            </a:xfrm>
            <a:prstGeom prst="rect">
              <a:avLst/>
            </a:prstGeom>
          </p:spPr>
        </p:pic>
        <p:sp>
          <p:nvSpPr>
            <p:cNvPr id="30" name="object 29"/>
            <p:cNvSpPr/>
            <p:nvPr/>
          </p:nvSpPr>
          <p:spPr>
            <a:xfrm>
              <a:off x="6766271" y="455617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2F2F2"/>
              </a:solidFill>
            </a:ln>
          </p:spPr>
          <p:txBody>
            <a:bodyPr wrap="square" lIns="0" tIns="0" rIns="0" bIns="0" rtlCol="0"/>
            <a:lstStyle/>
            <a:p>
              <a:endParaRPr/>
            </a:p>
          </p:txBody>
        </p:sp>
      </p:grpSp>
      <p:sp>
        <p:nvSpPr>
          <p:cNvPr id="31" name="object 30"/>
          <p:cNvSpPr txBox="1"/>
          <p:nvPr/>
        </p:nvSpPr>
        <p:spPr>
          <a:xfrm>
            <a:off x="4149394" y="4005663"/>
            <a:ext cx="821690" cy="510540"/>
          </a:xfrm>
          <a:prstGeom prst="rect">
            <a:avLst/>
          </a:prstGeom>
        </p:spPr>
        <p:txBody>
          <a:bodyPr vert="horz" wrap="square" lIns="0" tIns="22860" rIns="0" bIns="0" rtlCol="0">
            <a:spAutoFit/>
          </a:bodyPr>
          <a:lstStyle/>
          <a:p>
            <a:pPr marL="224790" marR="5080" indent="-212725">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a:t>
            </a:r>
            <a:r>
              <a:rPr sz="1600" b="1" spc="-5" dirty="0">
                <a:latin typeface="Arial"/>
                <a:cs typeface="Arial"/>
              </a:rPr>
              <a:t>i</a:t>
            </a:r>
            <a:r>
              <a:rPr sz="1600" b="1" dirty="0">
                <a:latin typeface="Arial"/>
                <a:cs typeface="Arial"/>
              </a:rPr>
              <a:t>r</a:t>
            </a:r>
            <a:r>
              <a:rPr sz="1600" b="1" spc="-5" dirty="0">
                <a:latin typeface="Arial"/>
                <a:cs typeface="Arial"/>
              </a:rPr>
              <a:t>i</a:t>
            </a:r>
            <a:r>
              <a:rPr sz="1600" b="1" spc="-15" dirty="0">
                <a:latin typeface="Arial"/>
                <a:cs typeface="Arial"/>
              </a:rPr>
              <a:t>n</a:t>
            </a:r>
            <a:r>
              <a:rPr sz="1600" b="1" dirty="0">
                <a:latin typeface="Arial"/>
                <a:cs typeface="Arial"/>
              </a:rPr>
              <a:t>g</a:t>
            </a:r>
            <a:endParaRPr sz="1600">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00900" cy="579439"/>
          </a:xfrm>
        </p:spPr>
        <p:txBody>
          <a:bodyPr/>
          <a:lstStyle/>
          <a:p>
            <a:pPr algn="ctr"/>
            <a:r>
              <a:rPr lang="en-US" dirty="0" smtClean="0"/>
              <a:t>Talent Development</a:t>
            </a:r>
            <a:endParaRPr lang="en-US" dirty="0"/>
          </a:p>
        </p:txBody>
      </p:sp>
      <p:sp>
        <p:nvSpPr>
          <p:cNvPr id="4" name="object 3"/>
          <p:cNvSpPr txBox="1"/>
          <p:nvPr/>
        </p:nvSpPr>
        <p:spPr>
          <a:xfrm>
            <a:off x="152400" y="1295400"/>
            <a:ext cx="3034665" cy="952500"/>
          </a:xfrm>
          <a:prstGeom prst="rect">
            <a:avLst/>
          </a:prstGeom>
        </p:spPr>
        <p:txBody>
          <a:bodyPr vert="horz" wrap="square" lIns="0" tIns="6350" rIns="0" bIns="0" rtlCol="0">
            <a:spAutoFit/>
          </a:bodyPr>
          <a:lstStyle/>
          <a:p>
            <a:pPr marL="12700" marR="5080">
              <a:lnSpc>
                <a:spcPct val="102000"/>
              </a:lnSpc>
              <a:spcBef>
                <a:spcPts val="50"/>
              </a:spcBef>
            </a:pPr>
            <a:r>
              <a:rPr sz="2000" spc="20" dirty="0">
                <a:latin typeface="Arial MT"/>
                <a:cs typeface="Arial MT"/>
              </a:rPr>
              <a:t>Management </a:t>
            </a:r>
            <a:r>
              <a:rPr sz="2000" spc="10" dirty="0">
                <a:latin typeface="Arial MT"/>
                <a:cs typeface="Arial MT"/>
              </a:rPr>
              <a:t>layers differ </a:t>
            </a:r>
            <a:r>
              <a:rPr sz="2000" spc="15" dirty="0">
                <a:latin typeface="Arial MT"/>
                <a:cs typeface="Arial MT"/>
              </a:rPr>
              <a:t> completely </a:t>
            </a:r>
            <a:r>
              <a:rPr sz="2000" spc="10" dirty="0">
                <a:latin typeface="Arial MT"/>
                <a:cs typeface="Arial MT"/>
              </a:rPr>
              <a:t>with </a:t>
            </a:r>
            <a:r>
              <a:rPr sz="2000" spc="15" dirty="0">
                <a:latin typeface="Arial MT"/>
                <a:cs typeface="Arial MT"/>
              </a:rPr>
              <a:t>regards </a:t>
            </a:r>
            <a:r>
              <a:rPr sz="2000" spc="5" dirty="0">
                <a:latin typeface="Arial MT"/>
                <a:cs typeface="Arial MT"/>
              </a:rPr>
              <a:t>to </a:t>
            </a:r>
            <a:r>
              <a:rPr sz="2000" spc="-545" dirty="0">
                <a:latin typeface="Arial MT"/>
                <a:cs typeface="Arial MT"/>
              </a:rPr>
              <a:t> </a:t>
            </a:r>
            <a:r>
              <a:rPr sz="2000" spc="15" dirty="0">
                <a:latin typeface="Arial MT"/>
                <a:cs typeface="Arial MT"/>
              </a:rPr>
              <a:t>context </a:t>
            </a:r>
            <a:r>
              <a:rPr sz="2000" spc="10" dirty="0">
                <a:latin typeface="Arial MT"/>
                <a:cs typeface="Arial MT"/>
              </a:rPr>
              <a:t>and</a:t>
            </a:r>
            <a:r>
              <a:rPr sz="2000" spc="25" dirty="0">
                <a:latin typeface="Arial MT"/>
                <a:cs typeface="Arial MT"/>
              </a:rPr>
              <a:t> </a:t>
            </a:r>
            <a:r>
              <a:rPr sz="2000" spc="10" dirty="0">
                <a:latin typeface="Arial MT"/>
                <a:cs typeface="Arial MT"/>
              </a:rPr>
              <a:t>duties</a:t>
            </a:r>
            <a:endParaRPr sz="2000">
              <a:latin typeface="Arial MT"/>
              <a:cs typeface="Arial MT"/>
            </a:endParaRPr>
          </a:p>
        </p:txBody>
      </p:sp>
      <p:sp>
        <p:nvSpPr>
          <p:cNvPr id="5" name="object 4"/>
          <p:cNvSpPr txBox="1"/>
          <p:nvPr/>
        </p:nvSpPr>
        <p:spPr>
          <a:xfrm>
            <a:off x="152400" y="2465831"/>
            <a:ext cx="3423920" cy="1269365"/>
          </a:xfrm>
          <a:prstGeom prst="rect">
            <a:avLst/>
          </a:prstGeom>
        </p:spPr>
        <p:txBody>
          <a:bodyPr vert="horz" wrap="square" lIns="0" tIns="4445" rIns="0" bIns="0" rtlCol="0">
            <a:spAutoFit/>
          </a:bodyPr>
          <a:lstStyle/>
          <a:p>
            <a:pPr marL="12700" marR="5080">
              <a:lnSpc>
                <a:spcPct val="102699"/>
              </a:lnSpc>
              <a:spcBef>
                <a:spcPts val="35"/>
              </a:spcBef>
            </a:pPr>
            <a:r>
              <a:rPr sz="2000" spc="15" dirty="0">
                <a:latin typeface="Arial MT"/>
                <a:cs typeface="Arial MT"/>
              </a:rPr>
              <a:t>Many</a:t>
            </a:r>
            <a:r>
              <a:rPr sz="2000" spc="60" dirty="0">
                <a:latin typeface="Arial MT"/>
                <a:cs typeface="Arial MT"/>
              </a:rPr>
              <a:t> </a:t>
            </a:r>
            <a:r>
              <a:rPr sz="2000" spc="15" dirty="0">
                <a:latin typeface="Arial MT"/>
                <a:cs typeface="Arial MT"/>
              </a:rPr>
              <a:t>companies</a:t>
            </a:r>
            <a:r>
              <a:rPr sz="2000" spc="65" dirty="0">
                <a:latin typeface="Arial MT"/>
                <a:cs typeface="Arial MT"/>
              </a:rPr>
              <a:t> </a:t>
            </a:r>
            <a:r>
              <a:rPr sz="2000" spc="10" dirty="0">
                <a:latin typeface="Arial MT"/>
                <a:cs typeface="Arial MT"/>
              </a:rPr>
              <a:t>go</a:t>
            </a:r>
            <a:r>
              <a:rPr sz="2000" spc="60" dirty="0">
                <a:latin typeface="Arial MT"/>
                <a:cs typeface="Arial MT"/>
              </a:rPr>
              <a:t> </a:t>
            </a:r>
            <a:r>
              <a:rPr sz="2000" spc="10" dirty="0">
                <a:latin typeface="Arial MT"/>
                <a:cs typeface="Arial MT"/>
              </a:rPr>
              <a:t>for</a:t>
            </a:r>
            <a:r>
              <a:rPr sz="2000" spc="60" dirty="0">
                <a:latin typeface="Arial MT"/>
                <a:cs typeface="Arial MT"/>
              </a:rPr>
              <a:t> </a:t>
            </a:r>
            <a:r>
              <a:rPr sz="2000" dirty="0">
                <a:latin typeface="Arial MT"/>
                <a:cs typeface="Arial MT"/>
              </a:rPr>
              <a:t>a </a:t>
            </a:r>
            <a:r>
              <a:rPr sz="2000" spc="5" dirty="0">
                <a:latin typeface="Arial MT"/>
                <a:cs typeface="Arial MT"/>
              </a:rPr>
              <a:t> </a:t>
            </a:r>
            <a:r>
              <a:rPr sz="2000" spc="10" dirty="0">
                <a:latin typeface="Arial MT"/>
                <a:cs typeface="Arial MT"/>
              </a:rPr>
              <a:t>high</a:t>
            </a:r>
            <a:r>
              <a:rPr sz="2000" spc="20" dirty="0">
                <a:latin typeface="Arial MT"/>
                <a:cs typeface="Arial MT"/>
              </a:rPr>
              <a:t> </a:t>
            </a:r>
            <a:r>
              <a:rPr sz="2000" b="1" spc="15" dirty="0">
                <a:latin typeface="Arial"/>
                <a:cs typeface="Arial"/>
              </a:rPr>
              <a:t>internal</a:t>
            </a:r>
            <a:r>
              <a:rPr sz="2000" b="1" spc="10" dirty="0">
                <a:latin typeface="Arial"/>
                <a:cs typeface="Arial"/>
              </a:rPr>
              <a:t> </a:t>
            </a:r>
            <a:r>
              <a:rPr sz="2000" b="1" spc="15" dirty="0">
                <a:latin typeface="Arial"/>
                <a:cs typeface="Arial"/>
              </a:rPr>
              <a:t>placement </a:t>
            </a:r>
            <a:r>
              <a:rPr sz="2000" b="1" spc="10" dirty="0">
                <a:latin typeface="Arial"/>
                <a:cs typeface="Arial"/>
              </a:rPr>
              <a:t>rate </a:t>
            </a:r>
            <a:r>
              <a:rPr sz="2000" b="1" spc="-540" dirty="0">
                <a:latin typeface="Arial"/>
                <a:cs typeface="Arial"/>
              </a:rPr>
              <a:t> </a:t>
            </a:r>
            <a:r>
              <a:rPr sz="2000" spc="15" dirty="0">
                <a:latin typeface="Arial MT"/>
                <a:cs typeface="Arial MT"/>
              </a:rPr>
              <a:t>when</a:t>
            </a:r>
            <a:r>
              <a:rPr sz="2000" spc="25" dirty="0">
                <a:latin typeface="Arial MT"/>
                <a:cs typeface="Arial MT"/>
              </a:rPr>
              <a:t> </a:t>
            </a:r>
            <a:r>
              <a:rPr sz="2000" dirty="0">
                <a:latin typeface="Arial MT"/>
                <a:cs typeface="Arial MT"/>
              </a:rPr>
              <a:t>it</a:t>
            </a:r>
            <a:r>
              <a:rPr sz="2000" spc="15" dirty="0">
                <a:latin typeface="Arial MT"/>
                <a:cs typeface="Arial MT"/>
              </a:rPr>
              <a:t> comes</a:t>
            </a:r>
            <a:r>
              <a:rPr sz="2000" spc="25" dirty="0">
                <a:latin typeface="Arial MT"/>
                <a:cs typeface="Arial MT"/>
              </a:rPr>
              <a:t> </a:t>
            </a:r>
            <a:r>
              <a:rPr sz="2000" spc="5" dirty="0">
                <a:latin typeface="Arial MT"/>
                <a:cs typeface="Arial MT"/>
              </a:rPr>
              <a:t>to</a:t>
            </a:r>
            <a:r>
              <a:rPr sz="2000" spc="25" dirty="0">
                <a:latin typeface="Arial MT"/>
                <a:cs typeface="Arial MT"/>
              </a:rPr>
              <a:t> </a:t>
            </a:r>
            <a:r>
              <a:rPr sz="2000" spc="15" dirty="0">
                <a:latin typeface="Arial MT"/>
                <a:cs typeface="Arial MT"/>
              </a:rPr>
              <a:t>manager </a:t>
            </a:r>
            <a:r>
              <a:rPr sz="2000" spc="20" dirty="0">
                <a:latin typeface="Arial MT"/>
                <a:cs typeface="Arial MT"/>
              </a:rPr>
              <a:t> </a:t>
            </a:r>
            <a:r>
              <a:rPr sz="2000" spc="10" dirty="0">
                <a:latin typeface="Arial MT"/>
                <a:cs typeface="Arial MT"/>
              </a:rPr>
              <a:t>and</a:t>
            </a:r>
            <a:r>
              <a:rPr sz="2000" spc="20" dirty="0">
                <a:latin typeface="Arial MT"/>
                <a:cs typeface="Arial MT"/>
              </a:rPr>
              <a:t> </a:t>
            </a:r>
            <a:r>
              <a:rPr sz="2000" spc="15" dirty="0">
                <a:latin typeface="Arial MT"/>
                <a:cs typeface="Arial MT"/>
              </a:rPr>
              <a:t>executive</a:t>
            </a:r>
            <a:r>
              <a:rPr sz="2000" spc="25" dirty="0">
                <a:latin typeface="Arial MT"/>
                <a:cs typeface="Arial MT"/>
              </a:rPr>
              <a:t> </a:t>
            </a:r>
            <a:r>
              <a:rPr sz="2000" spc="15" dirty="0">
                <a:latin typeface="Arial MT"/>
                <a:cs typeface="Arial MT"/>
              </a:rPr>
              <a:t>position.</a:t>
            </a:r>
            <a:endParaRPr sz="2000">
              <a:latin typeface="Arial MT"/>
              <a:cs typeface="Arial MT"/>
            </a:endParaRPr>
          </a:p>
        </p:txBody>
      </p:sp>
      <p:sp>
        <p:nvSpPr>
          <p:cNvPr id="6" name="object 5"/>
          <p:cNvSpPr txBox="1"/>
          <p:nvPr/>
        </p:nvSpPr>
        <p:spPr>
          <a:xfrm>
            <a:off x="152400" y="3953255"/>
            <a:ext cx="3082290" cy="1269365"/>
          </a:xfrm>
          <a:prstGeom prst="rect">
            <a:avLst/>
          </a:prstGeom>
        </p:spPr>
        <p:txBody>
          <a:bodyPr vert="horz" wrap="square" lIns="0" tIns="4445" rIns="0" bIns="0" rtlCol="0">
            <a:spAutoFit/>
          </a:bodyPr>
          <a:lstStyle/>
          <a:p>
            <a:pPr marL="12700" marR="5080">
              <a:lnSpc>
                <a:spcPct val="102699"/>
              </a:lnSpc>
              <a:spcBef>
                <a:spcPts val="35"/>
              </a:spcBef>
            </a:pPr>
            <a:r>
              <a:rPr sz="2000" spc="10" dirty="0">
                <a:latin typeface="Arial MT"/>
                <a:cs typeface="Arial MT"/>
              </a:rPr>
              <a:t>This</a:t>
            </a:r>
            <a:r>
              <a:rPr sz="2000" spc="20" dirty="0">
                <a:latin typeface="Arial MT"/>
                <a:cs typeface="Arial MT"/>
              </a:rPr>
              <a:t> </a:t>
            </a:r>
            <a:r>
              <a:rPr sz="2000" spc="10" dirty="0">
                <a:latin typeface="Arial MT"/>
                <a:cs typeface="Arial MT"/>
              </a:rPr>
              <a:t>requires</a:t>
            </a:r>
            <a:r>
              <a:rPr sz="2000" spc="25" dirty="0">
                <a:latin typeface="Arial MT"/>
                <a:cs typeface="Arial MT"/>
              </a:rPr>
              <a:t> </a:t>
            </a:r>
            <a:r>
              <a:rPr sz="2000" spc="10" dirty="0">
                <a:latin typeface="Arial MT"/>
                <a:cs typeface="Arial MT"/>
              </a:rPr>
              <a:t>two</a:t>
            </a:r>
            <a:r>
              <a:rPr sz="2000" spc="25" dirty="0">
                <a:latin typeface="Arial MT"/>
                <a:cs typeface="Arial MT"/>
              </a:rPr>
              <a:t> </a:t>
            </a:r>
            <a:r>
              <a:rPr sz="2000" spc="15" dirty="0">
                <a:latin typeface="Arial MT"/>
                <a:cs typeface="Arial MT"/>
              </a:rPr>
              <a:t>major </a:t>
            </a:r>
            <a:r>
              <a:rPr sz="2000" spc="20" dirty="0">
                <a:latin typeface="Arial MT"/>
                <a:cs typeface="Arial MT"/>
              </a:rPr>
              <a:t> </a:t>
            </a:r>
            <a:r>
              <a:rPr sz="2000" spc="15" dirty="0">
                <a:latin typeface="Arial MT"/>
                <a:cs typeface="Arial MT"/>
              </a:rPr>
              <a:t>steps: </a:t>
            </a:r>
            <a:r>
              <a:rPr sz="2000" spc="10" dirty="0">
                <a:latin typeface="Arial MT"/>
                <a:cs typeface="Arial MT"/>
              </a:rPr>
              <a:t>(1) </a:t>
            </a:r>
            <a:r>
              <a:rPr sz="2000" b="1" spc="15" dirty="0">
                <a:latin typeface="Arial"/>
                <a:cs typeface="Arial"/>
              </a:rPr>
              <a:t>identification </a:t>
            </a:r>
            <a:r>
              <a:rPr sz="2000" spc="20" dirty="0">
                <a:latin typeface="Arial MT"/>
                <a:cs typeface="Arial MT"/>
              </a:rPr>
              <a:t>of </a:t>
            </a:r>
            <a:r>
              <a:rPr sz="2000" spc="-550" dirty="0">
                <a:latin typeface="Arial MT"/>
                <a:cs typeface="Arial MT"/>
              </a:rPr>
              <a:t> </a:t>
            </a:r>
            <a:r>
              <a:rPr sz="2000" spc="10" dirty="0">
                <a:latin typeface="Arial MT"/>
                <a:cs typeface="Arial MT"/>
              </a:rPr>
              <a:t>talent and</a:t>
            </a:r>
            <a:r>
              <a:rPr sz="2000" spc="25" dirty="0">
                <a:latin typeface="Arial MT"/>
                <a:cs typeface="Arial MT"/>
              </a:rPr>
              <a:t> </a:t>
            </a:r>
            <a:r>
              <a:rPr sz="2000" spc="10" dirty="0">
                <a:latin typeface="Arial MT"/>
                <a:cs typeface="Arial MT"/>
              </a:rPr>
              <a:t>(2)</a:t>
            </a:r>
            <a:r>
              <a:rPr sz="2000" spc="20" dirty="0">
                <a:latin typeface="Arial MT"/>
                <a:cs typeface="Arial MT"/>
              </a:rPr>
              <a:t> </a:t>
            </a:r>
            <a:r>
              <a:rPr sz="2000" spc="10" dirty="0">
                <a:latin typeface="Arial MT"/>
                <a:cs typeface="Arial MT"/>
              </a:rPr>
              <a:t>long</a:t>
            </a:r>
            <a:r>
              <a:rPr sz="2000" spc="20" dirty="0">
                <a:latin typeface="Arial MT"/>
                <a:cs typeface="Arial MT"/>
              </a:rPr>
              <a:t> </a:t>
            </a:r>
            <a:r>
              <a:rPr sz="2000" spc="10" dirty="0">
                <a:latin typeface="Arial MT"/>
                <a:cs typeface="Arial MT"/>
              </a:rPr>
              <a:t>term </a:t>
            </a:r>
            <a:r>
              <a:rPr sz="2000" spc="15" dirty="0">
                <a:latin typeface="Arial MT"/>
                <a:cs typeface="Arial MT"/>
              </a:rPr>
              <a:t> </a:t>
            </a:r>
            <a:r>
              <a:rPr sz="2000" b="1" spc="20" dirty="0">
                <a:latin typeface="Arial"/>
                <a:cs typeface="Arial"/>
              </a:rPr>
              <a:t>development</a:t>
            </a:r>
            <a:endParaRPr sz="2000">
              <a:latin typeface="Arial"/>
              <a:cs typeface="Arial"/>
            </a:endParaRPr>
          </a:p>
        </p:txBody>
      </p:sp>
      <p:grpSp>
        <p:nvGrpSpPr>
          <p:cNvPr id="3" name="object 6"/>
          <p:cNvGrpSpPr/>
          <p:nvPr/>
        </p:nvGrpSpPr>
        <p:grpSpPr>
          <a:xfrm>
            <a:off x="5038914" y="1422845"/>
            <a:ext cx="4018279" cy="3850004"/>
            <a:chOff x="5905632" y="2015946"/>
            <a:chExt cx="4018279" cy="3850004"/>
          </a:xfrm>
        </p:grpSpPr>
        <p:sp>
          <p:nvSpPr>
            <p:cNvPr id="8" name="object 7"/>
            <p:cNvSpPr/>
            <p:nvPr/>
          </p:nvSpPr>
          <p:spPr>
            <a:xfrm>
              <a:off x="5905632" y="2015946"/>
              <a:ext cx="4018279" cy="3850004"/>
            </a:xfrm>
            <a:custGeom>
              <a:avLst/>
              <a:gdLst/>
              <a:ahLst/>
              <a:cxnLst/>
              <a:rect l="l" t="t" r="r" b="b"/>
              <a:pathLst>
                <a:path w="4018279" h="3850004">
                  <a:moveTo>
                    <a:pt x="2011672" y="0"/>
                  </a:moveTo>
                  <a:lnTo>
                    <a:pt x="2006306" y="0"/>
                  </a:lnTo>
                  <a:lnTo>
                    <a:pt x="2003845" y="1492"/>
                  </a:lnTo>
                  <a:lnTo>
                    <a:pt x="0" y="3841407"/>
                  </a:lnTo>
                  <a:lnTo>
                    <a:pt x="85" y="3844090"/>
                  </a:lnTo>
                  <a:lnTo>
                    <a:pt x="2696" y="3848404"/>
                  </a:lnTo>
                  <a:lnTo>
                    <a:pt x="5034" y="3849723"/>
                  </a:lnTo>
                  <a:lnTo>
                    <a:pt x="4012946" y="3849723"/>
                  </a:lnTo>
                  <a:lnTo>
                    <a:pt x="4015282" y="3848404"/>
                  </a:lnTo>
                  <a:lnTo>
                    <a:pt x="4016829" y="3845849"/>
                  </a:lnTo>
                  <a:lnTo>
                    <a:pt x="13940" y="3845849"/>
                  </a:lnTo>
                  <a:lnTo>
                    <a:pt x="7553" y="3835298"/>
                  </a:lnTo>
                  <a:lnTo>
                    <a:pt x="19446" y="3835298"/>
                  </a:lnTo>
                  <a:lnTo>
                    <a:pt x="2008989" y="22788"/>
                  </a:lnTo>
                  <a:lnTo>
                    <a:pt x="2002603" y="10551"/>
                  </a:lnTo>
                  <a:lnTo>
                    <a:pt x="2018860" y="10551"/>
                  </a:lnTo>
                  <a:lnTo>
                    <a:pt x="2014133" y="1492"/>
                  </a:lnTo>
                  <a:lnTo>
                    <a:pt x="2011672" y="0"/>
                  </a:lnTo>
                  <a:close/>
                </a:path>
                <a:path w="4018279" h="3850004">
                  <a:moveTo>
                    <a:pt x="19446" y="3835298"/>
                  </a:moveTo>
                  <a:lnTo>
                    <a:pt x="7553" y="3835298"/>
                  </a:lnTo>
                  <a:lnTo>
                    <a:pt x="13940" y="3845849"/>
                  </a:lnTo>
                  <a:lnTo>
                    <a:pt x="19446" y="3835298"/>
                  </a:lnTo>
                  <a:close/>
                </a:path>
                <a:path w="4018279" h="3850004">
                  <a:moveTo>
                    <a:pt x="3998532" y="3835298"/>
                  </a:moveTo>
                  <a:lnTo>
                    <a:pt x="19446" y="3835298"/>
                  </a:lnTo>
                  <a:lnTo>
                    <a:pt x="13940" y="3845849"/>
                  </a:lnTo>
                  <a:lnTo>
                    <a:pt x="4004038" y="3845849"/>
                  </a:lnTo>
                  <a:lnTo>
                    <a:pt x="3998532" y="3835298"/>
                  </a:lnTo>
                  <a:close/>
                </a:path>
                <a:path w="4018279" h="3850004">
                  <a:moveTo>
                    <a:pt x="2018860" y="10551"/>
                  </a:moveTo>
                  <a:lnTo>
                    <a:pt x="2015375" y="10551"/>
                  </a:lnTo>
                  <a:lnTo>
                    <a:pt x="2008989" y="22788"/>
                  </a:lnTo>
                  <a:lnTo>
                    <a:pt x="4004038" y="3845849"/>
                  </a:lnTo>
                  <a:lnTo>
                    <a:pt x="4010425" y="3835298"/>
                  </a:lnTo>
                  <a:lnTo>
                    <a:pt x="4014791" y="3835298"/>
                  </a:lnTo>
                  <a:lnTo>
                    <a:pt x="2018860" y="10551"/>
                  </a:lnTo>
                  <a:close/>
                </a:path>
                <a:path w="4018279" h="3850004">
                  <a:moveTo>
                    <a:pt x="4014791" y="3835298"/>
                  </a:moveTo>
                  <a:lnTo>
                    <a:pt x="4010425" y="3835298"/>
                  </a:lnTo>
                  <a:lnTo>
                    <a:pt x="4004038" y="3845849"/>
                  </a:lnTo>
                  <a:lnTo>
                    <a:pt x="4016829" y="3845849"/>
                  </a:lnTo>
                  <a:lnTo>
                    <a:pt x="4017893" y="3844090"/>
                  </a:lnTo>
                  <a:lnTo>
                    <a:pt x="4017979" y="3841407"/>
                  </a:lnTo>
                  <a:lnTo>
                    <a:pt x="4014791" y="3835298"/>
                  </a:lnTo>
                  <a:close/>
                </a:path>
                <a:path w="4018279" h="3850004">
                  <a:moveTo>
                    <a:pt x="2015375" y="10551"/>
                  </a:moveTo>
                  <a:lnTo>
                    <a:pt x="2002603" y="10551"/>
                  </a:lnTo>
                  <a:lnTo>
                    <a:pt x="2008989" y="22788"/>
                  </a:lnTo>
                  <a:lnTo>
                    <a:pt x="2015375" y="10551"/>
                  </a:lnTo>
                  <a:close/>
                </a:path>
              </a:pathLst>
            </a:custGeom>
            <a:solidFill>
              <a:srgbClr val="000000"/>
            </a:solidFill>
          </p:spPr>
          <p:txBody>
            <a:bodyPr wrap="square" lIns="0" tIns="0" rIns="0" bIns="0" rtlCol="0"/>
            <a:lstStyle/>
            <a:p>
              <a:endParaRPr/>
            </a:p>
          </p:txBody>
        </p:sp>
        <p:sp>
          <p:nvSpPr>
            <p:cNvPr id="9" name="object 8"/>
            <p:cNvSpPr/>
            <p:nvPr/>
          </p:nvSpPr>
          <p:spPr>
            <a:xfrm>
              <a:off x="7383076" y="3012734"/>
              <a:ext cx="1062355" cy="0"/>
            </a:xfrm>
            <a:custGeom>
              <a:avLst/>
              <a:gdLst/>
              <a:ahLst/>
              <a:cxnLst/>
              <a:rect l="l" t="t" r="r" b="b"/>
              <a:pathLst>
                <a:path w="1062354">
                  <a:moveTo>
                    <a:pt x="0" y="0"/>
                  </a:moveTo>
                  <a:lnTo>
                    <a:pt x="1062217" y="1"/>
                  </a:lnTo>
                </a:path>
              </a:pathLst>
            </a:custGeom>
            <a:ln w="14424">
              <a:solidFill>
                <a:srgbClr val="000000"/>
              </a:solidFill>
            </a:ln>
          </p:spPr>
          <p:txBody>
            <a:bodyPr wrap="square" lIns="0" tIns="0" rIns="0" bIns="0" rtlCol="0"/>
            <a:lstStyle/>
            <a:p>
              <a:endParaRPr/>
            </a:p>
          </p:txBody>
        </p:sp>
        <p:sp>
          <p:nvSpPr>
            <p:cNvPr id="10" name="object 9"/>
            <p:cNvSpPr/>
            <p:nvPr/>
          </p:nvSpPr>
          <p:spPr>
            <a:xfrm>
              <a:off x="6892822" y="3943758"/>
              <a:ext cx="2042795" cy="0"/>
            </a:xfrm>
            <a:custGeom>
              <a:avLst/>
              <a:gdLst/>
              <a:ahLst/>
              <a:cxnLst/>
              <a:rect l="l" t="t" r="r" b="b"/>
              <a:pathLst>
                <a:path w="2042795">
                  <a:moveTo>
                    <a:pt x="0" y="0"/>
                  </a:moveTo>
                  <a:lnTo>
                    <a:pt x="2042726" y="1"/>
                  </a:lnTo>
                </a:path>
              </a:pathLst>
            </a:custGeom>
            <a:ln w="14424">
              <a:solidFill>
                <a:srgbClr val="000000"/>
              </a:solidFill>
            </a:ln>
          </p:spPr>
          <p:txBody>
            <a:bodyPr wrap="square" lIns="0" tIns="0" rIns="0" bIns="0" rtlCol="0"/>
            <a:lstStyle/>
            <a:p>
              <a:endParaRPr/>
            </a:p>
          </p:txBody>
        </p:sp>
        <p:sp>
          <p:nvSpPr>
            <p:cNvPr id="11" name="object 10"/>
            <p:cNvSpPr/>
            <p:nvPr/>
          </p:nvSpPr>
          <p:spPr>
            <a:xfrm>
              <a:off x="6402567" y="4869193"/>
              <a:ext cx="3023235" cy="0"/>
            </a:xfrm>
            <a:custGeom>
              <a:avLst/>
              <a:gdLst/>
              <a:ahLst/>
              <a:cxnLst/>
              <a:rect l="l" t="t" r="r" b="b"/>
              <a:pathLst>
                <a:path w="3023234">
                  <a:moveTo>
                    <a:pt x="0" y="0"/>
                  </a:moveTo>
                  <a:lnTo>
                    <a:pt x="3023235" y="1"/>
                  </a:lnTo>
                </a:path>
              </a:pathLst>
            </a:custGeom>
            <a:ln w="14424">
              <a:solidFill>
                <a:srgbClr val="000000"/>
              </a:solidFill>
            </a:ln>
          </p:spPr>
          <p:txBody>
            <a:bodyPr wrap="square" lIns="0" tIns="0" rIns="0" bIns="0" rtlCol="0"/>
            <a:lstStyle/>
            <a:p>
              <a:endParaRPr/>
            </a:p>
          </p:txBody>
        </p:sp>
      </p:grpSp>
      <p:sp>
        <p:nvSpPr>
          <p:cNvPr id="12" name="object 11"/>
          <p:cNvSpPr txBox="1"/>
          <p:nvPr/>
        </p:nvSpPr>
        <p:spPr>
          <a:xfrm>
            <a:off x="3994190" y="4317007"/>
            <a:ext cx="1241425"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E</a:t>
            </a:r>
            <a:r>
              <a:rPr sz="1800" b="1" spc="15" dirty="0">
                <a:latin typeface="Arial"/>
                <a:cs typeface="Arial"/>
              </a:rPr>
              <a:t>m</a:t>
            </a:r>
            <a:r>
              <a:rPr sz="1800" b="1" spc="5" dirty="0">
                <a:latin typeface="Arial"/>
                <a:cs typeface="Arial"/>
              </a:rPr>
              <a:t>p</a:t>
            </a:r>
            <a:r>
              <a:rPr sz="1800" b="1" spc="10" dirty="0">
                <a:latin typeface="Arial"/>
                <a:cs typeface="Arial"/>
              </a:rPr>
              <a:t>l</a:t>
            </a:r>
            <a:r>
              <a:rPr sz="1800" b="1" spc="5" dirty="0">
                <a:latin typeface="Arial"/>
                <a:cs typeface="Arial"/>
              </a:rPr>
              <a:t>oyee</a:t>
            </a:r>
            <a:r>
              <a:rPr sz="1800" b="1" dirty="0">
                <a:latin typeface="Arial"/>
                <a:cs typeface="Arial"/>
              </a:rPr>
              <a:t>s  </a:t>
            </a:r>
            <a:r>
              <a:rPr sz="1800" dirty="0">
                <a:latin typeface="Arial MT"/>
                <a:cs typeface="Arial MT"/>
              </a:rPr>
              <a:t>managing </a:t>
            </a:r>
            <a:r>
              <a:rPr sz="1800" spc="5" dirty="0">
                <a:latin typeface="Arial MT"/>
                <a:cs typeface="Arial MT"/>
              </a:rPr>
              <a:t> </a:t>
            </a:r>
            <a:r>
              <a:rPr sz="1800" dirty="0">
                <a:latin typeface="Arial MT"/>
                <a:cs typeface="Arial MT"/>
              </a:rPr>
              <a:t>their</a:t>
            </a:r>
            <a:r>
              <a:rPr sz="1800" spc="5" dirty="0">
                <a:latin typeface="Arial MT"/>
                <a:cs typeface="Arial MT"/>
              </a:rPr>
              <a:t> </a:t>
            </a:r>
            <a:r>
              <a:rPr sz="1800" dirty="0">
                <a:latin typeface="Arial MT"/>
                <a:cs typeface="Arial MT"/>
              </a:rPr>
              <a:t>job</a:t>
            </a:r>
            <a:endParaRPr sz="1800">
              <a:latin typeface="Arial MT"/>
              <a:cs typeface="Arial MT"/>
            </a:endParaRPr>
          </a:p>
        </p:txBody>
      </p:sp>
      <p:sp>
        <p:nvSpPr>
          <p:cNvPr id="13" name="object 12"/>
          <p:cNvSpPr/>
          <p:nvPr/>
        </p:nvSpPr>
        <p:spPr>
          <a:xfrm>
            <a:off x="3903130" y="4275463"/>
            <a:ext cx="1633220" cy="0"/>
          </a:xfrm>
          <a:custGeom>
            <a:avLst/>
            <a:gdLst/>
            <a:ahLst/>
            <a:cxnLst/>
            <a:rect l="l" t="t" r="r" b="b"/>
            <a:pathLst>
              <a:path w="1633220">
                <a:moveTo>
                  <a:pt x="0" y="0"/>
                </a:moveTo>
                <a:lnTo>
                  <a:pt x="1632718" y="1"/>
                </a:lnTo>
              </a:path>
            </a:pathLst>
          </a:custGeom>
          <a:ln w="14424">
            <a:solidFill>
              <a:srgbClr val="7F7F7F"/>
            </a:solidFill>
          </a:ln>
        </p:spPr>
        <p:txBody>
          <a:bodyPr wrap="square" lIns="0" tIns="0" rIns="0" bIns="0" rtlCol="0"/>
          <a:lstStyle/>
          <a:p>
            <a:endParaRPr/>
          </a:p>
        </p:txBody>
      </p:sp>
      <p:sp>
        <p:nvSpPr>
          <p:cNvPr id="14" name="object 13"/>
          <p:cNvSpPr txBox="1"/>
          <p:nvPr/>
        </p:nvSpPr>
        <p:spPr>
          <a:xfrm>
            <a:off x="3994190" y="3362983"/>
            <a:ext cx="1049655" cy="848994"/>
          </a:xfrm>
          <a:prstGeom prst="rect">
            <a:avLst/>
          </a:prstGeom>
        </p:spPr>
        <p:txBody>
          <a:bodyPr vert="horz" wrap="square" lIns="0" tIns="12700" rIns="0" bIns="0" rtlCol="0">
            <a:spAutoFit/>
          </a:bodyPr>
          <a:lstStyle/>
          <a:p>
            <a:pPr marL="12700" marR="5080" algn="just">
              <a:lnSpc>
                <a:spcPct val="100000"/>
              </a:lnSpc>
              <a:spcBef>
                <a:spcPts val="100"/>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5" dirty="0">
                <a:latin typeface="Arial"/>
                <a:cs typeface="Arial"/>
              </a:rPr>
              <a:t>T</a:t>
            </a:r>
            <a:r>
              <a:rPr sz="1800" spc="5" dirty="0">
                <a:latin typeface="Arial MT"/>
                <a:cs typeface="Arial MT"/>
              </a:rPr>
              <a:t>eams</a:t>
            </a:r>
            <a:endParaRPr sz="1800">
              <a:latin typeface="Arial MT"/>
              <a:cs typeface="Arial MT"/>
            </a:endParaRPr>
          </a:p>
        </p:txBody>
      </p:sp>
      <p:sp>
        <p:nvSpPr>
          <p:cNvPr id="15" name="object 14"/>
          <p:cNvSpPr/>
          <p:nvPr/>
        </p:nvSpPr>
        <p:spPr>
          <a:xfrm>
            <a:off x="3903130" y="3350657"/>
            <a:ext cx="2124075" cy="0"/>
          </a:xfrm>
          <a:custGeom>
            <a:avLst/>
            <a:gdLst/>
            <a:ahLst/>
            <a:cxnLst/>
            <a:rect l="l" t="t" r="r" b="b"/>
            <a:pathLst>
              <a:path w="2124075">
                <a:moveTo>
                  <a:pt x="0" y="0"/>
                </a:moveTo>
                <a:lnTo>
                  <a:pt x="2123845" y="1"/>
                </a:lnTo>
              </a:path>
            </a:pathLst>
          </a:custGeom>
          <a:ln w="14424">
            <a:solidFill>
              <a:srgbClr val="7F7F7F"/>
            </a:solidFill>
          </a:ln>
        </p:spPr>
        <p:txBody>
          <a:bodyPr wrap="square" lIns="0" tIns="0" rIns="0" bIns="0" rtlCol="0"/>
          <a:lstStyle/>
          <a:p>
            <a:endParaRPr/>
          </a:p>
        </p:txBody>
      </p:sp>
      <p:sp>
        <p:nvSpPr>
          <p:cNvPr id="16" name="object 15"/>
          <p:cNvSpPr txBox="1"/>
          <p:nvPr/>
        </p:nvSpPr>
        <p:spPr>
          <a:xfrm>
            <a:off x="3994190" y="2454679"/>
            <a:ext cx="1049655" cy="845819"/>
          </a:xfrm>
          <a:prstGeom prst="rect">
            <a:avLst/>
          </a:prstGeom>
        </p:spPr>
        <p:txBody>
          <a:bodyPr vert="horz" wrap="square" lIns="0" tIns="14605" rIns="0" bIns="0" rtlCol="0">
            <a:spAutoFit/>
          </a:bodyPr>
          <a:lstStyle/>
          <a:p>
            <a:pPr marL="12700" marR="5080" algn="just">
              <a:lnSpc>
                <a:spcPct val="99400"/>
              </a:lnSpc>
              <a:spcBef>
                <a:spcPts val="115"/>
              </a:spcBef>
            </a:pPr>
            <a:r>
              <a:rPr sz="1800" b="1" spc="15" dirty="0">
                <a:latin typeface="Arial"/>
                <a:cs typeface="Arial"/>
              </a:rPr>
              <a:t>M</a:t>
            </a:r>
            <a:r>
              <a:rPr sz="1800" spc="5" dirty="0">
                <a:latin typeface="Arial MT"/>
                <a:cs typeface="Arial MT"/>
              </a:rPr>
              <a:t>anager</a:t>
            </a:r>
            <a:r>
              <a:rPr sz="1800" dirty="0">
                <a:latin typeface="Arial MT"/>
                <a:cs typeface="Arial MT"/>
              </a:rPr>
              <a:t>s  </a:t>
            </a:r>
            <a:r>
              <a:rPr sz="1800" b="1" spc="15" dirty="0">
                <a:latin typeface="Arial"/>
                <a:cs typeface="Arial"/>
              </a:rPr>
              <a:t>m</a:t>
            </a:r>
            <a:r>
              <a:rPr sz="1800" spc="5" dirty="0">
                <a:latin typeface="Arial MT"/>
                <a:cs typeface="Arial MT"/>
              </a:rPr>
              <a:t>anag</a:t>
            </a:r>
            <a:r>
              <a:rPr sz="1800" spc="-5" dirty="0">
                <a:latin typeface="Arial MT"/>
                <a:cs typeface="Arial MT"/>
              </a:rPr>
              <a:t>i</a:t>
            </a:r>
            <a:r>
              <a:rPr sz="1800" spc="5" dirty="0">
                <a:latin typeface="Arial MT"/>
                <a:cs typeface="Arial MT"/>
              </a:rPr>
              <a:t>ng  </a:t>
            </a:r>
            <a:r>
              <a:rPr sz="1800" b="1" spc="15" dirty="0">
                <a:latin typeface="Arial"/>
                <a:cs typeface="Arial"/>
              </a:rPr>
              <a:t>M</a:t>
            </a:r>
            <a:r>
              <a:rPr sz="1800" spc="5" dirty="0">
                <a:latin typeface="Arial MT"/>
                <a:cs typeface="Arial MT"/>
              </a:rPr>
              <a:t>anager</a:t>
            </a:r>
            <a:r>
              <a:rPr sz="1800" dirty="0">
                <a:latin typeface="Arial MT"/>
                <a:cs typeface="Arial MT"/>
              </a:rPr>
              <a:t>s</a:t>
            </a:r>
            <a:endParaRPr sz="1800">
              <a:latin typeface="Arial MT"/>
              <a:cs typeface="Arial MT"/>
            </a:endParaRPr>
          </a:p>
        </p:txBody>
      </p:sp>
      <p:grpSp>
        <p:nvGrpSpPr>
          <p:cNvPr id="7" name="object 16"/>
          <p:cNvGrpSpPr/>
          <p:nvPr/>
        </p:nvGrpSpPr>
        <p:grpSpPr>
          <a:xfrm>
            <a:off x="3895688" y="1854462"/>
            <a:ext cx="4337050" cy="3058795"/>
            <a:chOff x="4762406" y="2447563"/>
            <a:chExt cx="4337050" cy="3058795"/>
          </a:xfrm>
        </p:grpSpPr>
        <p:sp>
          <p:nvSpPr>
            <p:cNvPr id="18" name="object 17"/>
            <p:cNvSpPr/>
            <p:nvPr/>
          </p:nvSpPr>
          <p:spPr>
            <a:xfrm>
              <a:off x="4769708" y="3012734"/>
              <a:ext cx="2614295" cy="0"/>
            </a:xfrm>
            <a:custGeom>
              <a:avLst/>
              <a:gdLst/>
              <a:ahLst/>
              <a:cxnLst/>
              <a:rect l="l" t="t" r="r" b="b"/>
              <a:pathLst>
                <a:path w="2614295">
                  <a:moveTo>
                    <a:pt x="0" y="0"/>
                  </a:moveTo>
                  <a:lnTo>
                    <a:pt x="2614239" y="1"/>
                  </a:lnTo>
                </a:path>
              </a:pathLst>
            </a:custGeom>
            <a:ln w="14424">
              <a:solidFill>
                <a:srgbClr val="7F7F7F"/>
              </a:solidFill>
            </a:ln>
          </p:spPr>
          <p:txBody>
            <a:bodyPr wrap="square" lIns="0" tIns="0" rIns="0" bIns="0" rtlCol="0"/>
            <a:lstStyle/>
            <a:p>
              <a:endParaRPr/>
            </a:p>
          </p:txBody>
        </p:sp>
        <p:pic>
          <p:nvPicPr>
            <p:cNvPr id="19" name="object 18"/>
            <p:cNvPicPr/>
            <p:nvPr/>
          </p:nvPicPr>
          <p:blipFill>
            <a:blip r:embed="rId2" cstate="print"/>
            <a:stretch>
              <a:fillRect/>
            </a:stretch>
          </p:blipFill>
          <p:spPr>
            <a:xfrm>
              <a:off x="6952381" y="5243408"/>
              <a:ext cx="239029" cy="240835"/>
            </a:xfrm>
            <a:prstGeom prst="rect">
              <a:avLst/>
            </a:prstGeom>
          </p:spPr>
        </p:pic>
        <p:sp>
          <p:nvSpPr>
            <p:cNvPr id="20" name="object 19"/>
            <p:cNvSpPr/>
            <p:nvPr/>
          </p:nvSpPr>
          <p:spPr>
            <a:xfrm>
              <a:off x="6952381" y="5243408"/>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43253">
              <a:solidFill>
                <a:srgbClr val="FFFFFF"/>
              </a:solidFill>
            </a:ln>
          </p:spPr>
          <p:txBody>
            <a:bodyPr wrap="square" lIns="0" tIns="0" rIns="0" bIns="0" rtlCol="0"/>
            <a:lstStyle/>
            <a:p>
              <a:endParaRPr/>
            </a:p>
          </p:txBody>
        </p:sp>
        <p:sp>
          <p:nvSpPr>
            <p:cNvPr id="21" name="object 20"/>
            <p:cNvSpPr/>
            <p:nvPr/>
          </p:nvSpPr>
          <p:spPr>
            <a:xfrm>
              <a:off x="7147073" y="4545866"/>
              <a:ext cx="1049655" cy="746125"/>
            </a:xfrm>
            <a:custGeom>
              <a:avLst/>
              <a:gdLst/>
              <a:ahLst/>
              <a:cxnLst/>
              <a:rect l="l" t="t" r="r" b="b"/>
              <a:pathLst>
                <a:path w="1049654" h="746125">
                  <a:moveTo>
                    <a:pt x="907477" y="80139"/>
                  </a:moveTo>
                  <a:lnTo>
                    <a:pt x="0" y="719541"/>
                  </a:lnTo>
                  <a:lnTo>
                    <a:pt x="18663" y="746080"/>
                  </a:lnTo>
                  <a:lnTo>
                    <a:pt x="926142" y="106679"/>
                  </a:lnTo>
                  <a:lnTo>
                    <a:pt x="907477" y="80139"/>
                  </a:lnTo>
                  <a:close/>
                </a:path>
                <a:path w="1049654" h="746125">
                  <a:moveTo>
                    <a:pt x="1011309" y="70798"/>
                  </a:moveTo>
                  <a:lnTo>
                    <a:pt x="920734" y="70798"/>
                  </a:lnTo>
                  <a:lnTo>
                    <a:pt x="939398" y="97339"/>
                  </a:lnTo>
                  <a:lnTo>
                    <a:pt x="926142" y="106679"/>
                  </a:lnTo>
                  <a:lnTo>
                    <a:pt x="963470" y="159758"/>
                  </a:lnTo>
                  <a:lnTo>
                    <a:pt x="1011309" y="70798"/>
                  </a:lnTo>
                  <a:close/>
                </a:path>
                <a:path w="1049654" h="746125">
                  <a:moveTo>
                    <a:pt x="920734" y="70798"/>
                  </a:moveTo>
                  <a:lnTo>
                    <a:pt x="907477" y="80139"/>
                  </a:lnTo>
                  <a:lnTo>
                    <a:pt x="926142" y="106679"/>
                  </a:lnTo>
                  <a:lnTo>
                    <a:pt x="939398" y="97339"/>
                  </a:lnTo>
                  <a:lnTo>
                    <a:pt x="920734" y="70798"/>
                  </a:lnTo>
                  <a:close/>
                </a:path>
                <a:path w="1049654" h="746125">
                  <a:moveTo>
                    <a:pt x="1049381" y="0"/>
                  </a:moveTo>
                  <a:lnTo>
                    <a:pt x="870149" y="27059"/>
                  </a:lnTo>
                  <a:lnTo>
                    <a:pt x="907477" y="80139"/>
                  </a:lnTo>
                  <a:lnTo>
                    <a:pt x="920734" y="70798"/>
                  </a:lnTo>
                  <a:lnTo>
                    <a:pt x="1011309" y="70798"/>
                  </a:lnTo>
                  <a:lnTo>
                    <a:pt x="1049381" y="0"/>
                  </a:lnTo>
                  <a:close/>
                </a:path>
              </a:pathLst>
            </a:custGeom>
            <a:solidFill>
              <a:srgbClr val="83060E"/>
            </a:solidFill>
          </p:spPr>
          <p:txBody>
            <a:bodyPr wrap="square" lIns="0" tIns="0" rIns="0" bIns="0" rtlCol="0"/>
            <a:lstStyle/>
            <a:p>
              <a:endParaRPr/>
            </a:p>
          </p:txBody>
        </p:sp>
        <p:pic>
          <p:nvPicPr>
            <p:cNvPr id="22" name="object 21"/>
            <p:cNvPicPr/>
            <p:nvPr/>
          </p:nvPicPr>
          <p:blipFill>
            <a:blip r:embed="rId3" cstate="print"/>
            <a:stretch>
              <a:fillRect/>
            </a:stretch>
          </p:blipFill>
          <p:spPr>
            <a:xfrm>
              <a:off x="8161450" y="4340302"/>
              <a:ext cx="239029" cy="240835"/>
            </a:xfrm>
            <a:prstGeom prst="rect">
              <a:avLst/>
            </a:prstGeom>
          </p:spPr>
        </p:pic>
        <p:sp>
          <p:nvSpPr>
            <p:cNvPr id="23" name="object 22"/>
            <p:cNvSpPr/>
            <p:nvPr/>
          </p:nvSpPr>
          <p:spPr>
            <a:xfrm>
              <a:off x="8161450" y="4340302"/>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4" name="object 23"/>
            <p:cNvPicPr/>
            <p:nvPr/>
          </p:nvPicPr>
          <p:blipFill>
            <a:blip r:embed="rId4" cstate="print"/>
            <a:stretch>
              <a:fillRect/>
            </a:stretch>
          </p:blipFill>
          <p:spPr>
            <a:xfrm>
              <a:off x="7607376" y="3360624"/>
              <a:ext cx="239029" cy="240836"/>
            </a:xfrm>
            <a:prstGeom prst="rect">
              <a:avLst/>
            </a:prstGeom>
          </p:spPr>
        </p:pic>
        <p:sp>
          <p:nvSpPr>
            <p:cNvPr id="25" name="object 24"/>
            <p:cNvSpPr/>
            <p:nvPr/>
          </p:nvSpPr>
          <p:spPr>
            <a:xfrm>
              <a:off x="7607376" y="3360624"/>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pic>
          <p:nvPicPr>
            <p:cNvPr id="26" name="object 25"/>
            <p:cNvPicPr/>
            <p:nvPr/>
          </p:nvPicPr>
          <p:blipFill>
            <a:blip r:embed="rId5" cstate="print"/>
            <a:stretch>
              <a:fillRect/>
            </a:stretch>
          </p:blipFill>
          <p:spPr>
            <a:xfrm>
              <a:off x="7770794" y="2454866"/>
              <a:ext cx="239029" cy="240835"/>
            </a:xfrm>
            <a:prstGeom prst="rect">
              <a:avLst/>
            </a:prstGeom>
          </p:spPr>
        </p:pic>
        <p:sp>
          <p:nvSpPr>
            <p:cNvPr id="27" name="object 26"/>
            <p:cNvSpPr/>
            <p:nvPr/>
          </p:nvSpPr>
          <p:spPr>
            <a:xfrm>
              <a:off x="7770794" y="2454866"/>
              <a:ext cx="239395" cy="241300"/>
            </a:xfrm>
            <a:custGeom>
              <a:avLst/>
              <a:gdLst/>
              <a:ahLst/>
              <a:cxnLst/>
              <a:rect l="l" t="t" r="r" b="b"/>
              <a:pathLst>
                <a:path w="239395" h="241300">
                  <a:moveTo>
                    <a:pt x="0" y="120417"/>
                  </a:moveTo>
                  <a:lnTo>
                    <a:pt x="9392" y="73545"/>
                  </a:lnTo>
                  <a:lnTo>
                    <a:pt x="35005" y="35269"/>
                  </a:lnTo>
                  <a:lnTo>
                    <a:pt x="72994" y="9463"/>
                  </a:lnTo>
                  <a:lnTo>
                    <a:pt x="119514" y="0"/>
                  </a:lnTo>
                  <a:lnTo>
                    <a:pt x="166035" y="9463"/>
                  </a:lnTo>
                  <a:lnTo>
                    <a:pt x="204024" y="35269"/>
                  </a:lnTo>
                  <a:lnTo>
                    <a:pt x="229637" y="73545"/>
                  </a:lnTo>
                  <a:lnTo>
                    <a:pt x="239029" y="120417"/>
                  </a:lnTo>
                  <a:lnTo>
                    <a:pt x="229637" y="167289"/>
                  </a:lnTo>
                  <a:lnTo>
                    <a:pt x="204024" y="205565"/>
                  </a:lnTo>
                  <a:lnTo>
                    <a:pt x="166035" y="231372"/>
                  </a:lnTo>
                  <a:lnTo>
                    <a:pt x="119514" y="240835"/>
                  </a:lnTo>
                  <a:lnTo>
                    <a:pt x="72994" y="231372"/>
                  </a:lnTo>
                  <a:lnTo>
                    <a:pt x="35005" y="205565"/>
                  </a:lnTo>
                  <a:lnTo>
                    <a:pt x="9392" y="167289"/>
                  </a:lnTo>
                  <a:lnTo>
                    <a:pt x="0" y="120417"/>
                  </a:lnTo>
                  <a:close/>
                </a:path>
              </a:pathLst>
            </a:custGeom>
            <a:ln w="14417">
              <a:solidFill>
                <a:srgbClr val="000000"/>
              </a:solidFill>
            </a:ln>
          </p:spPr>
          <p:txBody>
            <a:bodyPr wrap="square" lIns="0" tIns="0" rIns="0" bIns="0" rtlCol="0"/>
            <a:lstStyle/>
            <a:p>
              <a:endParaRPr/>
            </a:p>
          </p:txBody>
        </p:sp>
        <p:sp>
          <p:nvSpPr>
            <p:cNvPr id="28" name="object 27"/>
            <p:cNvSpPr/>
            <p:nvPr/>
          </p:nvSpPr>
          <p:spPr>
            <a:xfrm>
              <a:off x="7711148" y="2695709"/>
              <a:ext cx="582930" cy="1654810"/>
            </a:xfrm>
            <a:custGeom>
              <a:avLst/>
              <a:gdLst/>
              <a:ahLst/>
              <a:cxnLst/>
              <a:rect l="l" t="t" r="r" b="b"/>
              <a:pathLst>
                <a:path w="582929" h="1654810">
                  <a:moveTo>
                    <a:pt x="219138" y="176961"/>
                  </a:moveTo>
                  <a:lnTo>
                    <a:pt x="210324" y="137947"/>
                  </a:lnTo>
                  <a:lnTo>
                    <a:pt x="179158" y="0"/>
                  </a:lnTo>
                  <a:lnTo>
                    <a:pt x="61709" y="138201"/>
                  </a:lnTo>
                  <a:lnTo>
                    <a:pt x="124688" y="153708"/>
                  </a:lnTo>
                  <a:lnTo>
                    <a:pt x="0" y="661047"/>
                  </a:lnTo>
                  <a:lnTo>
                    <a:pt x="31483" y="668794"/>
                  </a:lnTo>
                  <a:lnTo>
                    <a:pt x="156171" y="161455"/>
                  </a:lnTo>
                  <a:lnTo>
                    <a:pt x="219138" y="176961"/>
                  </a:lnTo>
                  <a:close/>
                </a:path>
                <a:path w="582929" h="1654810">
                  <a:moveTo>
                    <a:pt x="582777" y="1634858"/>
                  </a:moveTo>
                  <a:lnTo>
                    <a:pt x="126034" y="1025804"/>
                  </a:lnTo>
                  <a:lnTo>
                    <a:pt x="143306" y="1012825"/>
                  </a:lnTo>
                  <a:lnTo>
                    <a:pt x="177888" y="986828"/>
                  </a:lnTo>
                  <a:lnTo>
                    <a:pt x="15735" y="905751"/>
                  </a:lnTo>
                  <a:lnTo>
                    <a:pt x="48234" y="1084249"/>
                  </a:lnTo>
                  <a:lnTo>
                    <a:pt x="100101" y="1045286"/>
                  </a:lnTo>
                  <a:lnTo>
                    <a:pt x="556844" y="1654340"/>
                  </a:lnTo>
                  <a:lnTo>
                    <a:pt x="582777" y="1634858"/>
                  </a:lnTo>
                  <a:close/>
                </a:path>
              </a:pathLst>
            </a:custGeom>
            <a:solidFill>
              <a:srgbClr val="83060E"/>
            </a:solidFill>
          </p:spPr>
          <p:txBody>
            <a:bodyPr wrap="square" lIns="0" tIns="0" rIns="0" bIns="0" rtlCol="0"/>
            <a:lstStyle/>
            <a:p>
              <a:endParaRPr/>
            </a:p>
          </p:txBody>
        </p:sp>
        <p:sp>
          <p:nvSpPr>
            <p:cNvPr id="29" name="object 28"/>
            <p:cNvSpPr/>
            <p:nvPr/>
          </p:nvSpPr>
          <p:spPr>
            <a:xfrm>
              <a:off x="6744587" y="4753341"/>
              <a:ext cx="2354580" cy="252095"/>
            </a:xfrm>
            <a:custGeom>
              <a:avLst/>
              <a:gdLst/>
              <a:ahLst/>
              <a:cxnLst/>
              <a:rect l="l" t="t" r="r" b="b"/>
              <a:pathLst>
                <a:path w="2354579" h="252095">
                  <a:moveTo>
                    <a:pt x="2354379" y="0"/>
                  </a:moveTo>
                  <a:lnTo>
                    <a:pt x="0" y="0"/>
                  </a:lnTo>
                  <a:lnTo>
                    <a:pt x="0" y="252030"/>
                  </a:lnTo>
                  <a:lnTo>
                    <a:pt x="2354379" y="252030"/>
                  </a:lnTo>
                  <a:lnTo>
                    <a:pt x="2354379" y="0"/>
                  </a:lnTo>
                  <a:close/>
                </a:path>
              </a:pathLst>
            </a:custGeom>
            <a:solidFill>
              <a:srgbClr val="FFFFFF"/>
            </a:solidFill>
          </p:spPr>
          <p:txBody>
            <a:bodyPr wrap="square" lIns="0" tIns="0" rIns="0" bIns="0" rtlCol="0"/>
            <a:lstStyle/>
            <a:p>
              <a:endParaRPr/>
            </a:p>
          </p:txBody>
        </p:sp>
      </p:grpSp>
      <p:sp>
        <p:nvSpPr>
          <p:cNvPr id="30" name="object 29"/>
          <p:cNvSpPr txBox="1"/>
          <p:nvPr/>
        </p:nvSpPr>
        <p:spPr>
          <a:xfrm>
            <a:off x="3994190" y="1491513"/>
            <a:ext cx="1446530" cy="848994"/>
          </a:xfrm>
          <a:prstGeom prst="rect">
            <a:avLst/>
          </a:prstGeom>
        </p:spPr>
        <p:txBody>
          <a:bodyPr vert="horz" wrap="square" lIns="0" tIns="12700" rIns="0" bIns="0" rtlCol="0">
            <a:spAutoFit/>
          </a:bodyPr>
          <a:lstStyle/>
          <a:p>
            <a:pPr marL="12700" marR="5080">
              <a:lnSpc>
                <a:spcPct val="100000"/>
              </a:lnSpc>
              <a:spcBef>
                <a:spcPts val="100"/>
              </a:spcBef>
            </a:pPr>
            <a:r>
              <a:rPr sz="1800" b="1" spc="5" dirty="0">
                <a:latin typeface="Arial"/>
                <a:cs typeface="Arial"/>
              </a:rPr>
              <a:t>M</a:t>
            </a:r>
            <a:r>
              <a:rPr sz="1800" spc="5" dirty="0">
                <a:latin typeface="Arial MT"/>
                <a:cs typeface="Arial MT"/>
              </a:rPr>
              <a:t>anagers </a:t>
            </a:r>
            <a:r>
              <a:rPr sz="1800" spc="10" dirty="0">
                <a:latin typeface="Arial MT"/>
                <a:cs typeface="Arial MT"/>
              </a:rPr>
              <a:t> </a:t>
            </a:r>
            <a:r>
              <a:rPr sz="1800" b="1" spc="5" dirty="0">
                <a:latin typeface="Arial"/>
                <a:cs typeface="Arial"/>
              </a:rPr>
              <a:t>m</a:t>
            </a:r>
            <a:r>
              <a:rPr sz="1800" spc="5" dirty="0">
                <a:latin typeface="Arial MT"/>
                <a:cs typeface="Arial MT"/>
              </a:rPr>
              <a:t>anaging </a:t>
            </a:r>
            <a:r>
              <a:rPr sz="1800" spc="10" dirty="0">
                <a:latin typeface="Arial MT"/>
                <a:cs typeface="Arial MT"/>
              </a:rPr>
              <a:t> </a:t>
            </a:r>
            <a:r>
              <a:rPr sz="1800" b="1" spc="15" dirty="0">
                <a:latin typeface="Arial"/>
                <a:cs typeface="Arial"/>
              </a:rPr>
              <a:t>O</a:t>
            </a:r>
            <a:r>
              <a:rPr sz="1800" spc="10" dirty="0">
                <a:latin typeface="Arial MT"/>
                <a:cs typeface="Arial MT"/>
              </a:rPr>
              <a:t>r</a:t>
            </a:r>
            <a:r>
              <a:rPr sz="1800" spc="5" dirty="0">
                <a:latin typeface="Arial MT"/>
                <a:cs typeface="Arial MT"/>
              </a:rPr>
              <a:t>gan</a:t>
            </a:r>
            <a:r>
              <a:rPr sz="1800" spc="-5" dirty="0">
                <a:latin typeface="Arial MT"/>
                <a:cs typeface="Arial MT"/>
              </a:rPr>
              <a:t>i</a:t>
            </a:r>
            <a:r>
              <a:rPr sz="1800" spc="5" dirty="0">
                <a:latin typeface="Arial MT"/>
                <a:cs typeface="Arial MT"/>
              </a:rPr>
              <a:t>za</a:t>
            </a:r>
            <a:r>
              <a:rPr sz="1800" spc="10" dirty="0">
                <a:latin typeface="Arial MT"/>
                <a:cs typeface="Arial MT"/>
              </a:rPr>
              <a:t>t</a:t>
            </a:r>
            <a:r>
              <a:rPr sz="1800" spc="-5" dirty="0">
                <a:latin typeface="Arial MT"/>
                <a:cs typeface="Arial MT"/>
              </a:rPr>
              <a:t>i</a:t>
            </a:r>
            <a:r>
              <a:rPr sz="1800" spc="5" dirty="0">
                <a:latin typeface="Arial MT"/>
                <a:cs typeface="Arial MT"/>
              </a:rPr>
              <a:t>on</a:t>
            </a:r>
            <a:r>
              <a:rPr sz="1800" dirty="0">
                <a:latin typeface="Arial MT"/>
                <a:cs typeface="Arial MT"/>
              </a:rPr>
              <a:t>s</a:t>
            </a:r>
            <a:endParaRPr sz="1800">
              <a:latin typeface="Arial MT"/>
              <a:cs typeface="Arial MT"/>
            </a:endParaRPr>
          </a:p>
        </p:txBody>
      </p:sp>
      <p:sp>
        <p:nvSpPr>
          <p:cNvPr id="31" name="object 30"/>
          <p:cNvSpPr txBox="1"/>
          <p:nvPr/>
        </p:nvSpPr>
        <p:spPr>
          <a:xfrm>
            <a:off x="5877869" y="4156504"/>
            <a:ext cx="2354580" cy="269875"/>
          </a:xfrm>
          <a:prstGeom prst="rect">
            <a:avLst/>
          </a:prstGeom>
        </p:spPr>
        <p:txBody>
          <a:bodyPr vert="horz" wrap="square" lIns="0" tIns="12700" rIns="0" bIns="0" rtlCol="0">
            <a:spAutoFit/>
          </a:bodyPr>
          <a:lstStyle/>
          <a:p>
            <a:pPr marL="154305">
              <a:lnSpc>
                <a:spcPct val="100000"/>
              </a:lnSpc>
              <a:spcBef>
                <a:spcPts val="100"/>
              </a:spcBef>
            </a:pPr>
            <a:r>
              <a:rPr sz="1600" b="1" spc="-10" dirty="0">
                <a:latin typeface="Arial"/>
                <a:cs typeface="Arial"/>
              </a:rPr>
              <a:t>Internal</a:t>
            </a:r>
            <a:r>
              <a:rPr sz="1600" b="1" spc="-35" dirty="0">
                <a:latin typeface="Arial"/>
                <a:cs typeface="Arial"/>
              </a:rPr>
              <a:t> </a:t>
            </a:r>
            <a:r>
              <a:rPr sz="1600" b="1" spc="-15" dirty="0">
                <a:latin typeface="Arial"/>
                <a:cs typeface="Arial"/>
              </a:rPr>
              <a:t>Development</a:t>
            </a:r>
            <a:endParaRPr sz="1600">
              <a:latin typeface="Arial"/>
              <a:cs typeface="Arial"/>
            </a:endParaRPr>
          </a:p>
        </p:txBody>
      </p:sp>
      <p:sp>
        <p:nvSpPr>
          <p:cNvPr id="32" name="object 31"/>
          <p:cNvSpPr/>
          <p:nvPr/>
        </p:nvSpPr>
        <p:spPr>
          <a:xfrm>
            <a:off x="7006609" y="1915714"/>
            <a:ext cx="1683385" cy="2020570"/>
          </a:xfrm>
          <a:custGeom>
            <a:avLst/>
            <a:gdLst/>
            <a:ahLst/>
            <a:cxnLst/>
            <a:rect l="l" t="t" r="r" b="b"/>
            <a:pathLst>
              <a:path w="1683384" h="2020570">
                <a:moveTo>
                  <a:pt x="841451" y="64909"/>
                </a:moveTo>
                <a:lnTo>
                  <a:pt x="323811" y="64909"/>
                </a:lnTo>
                <a:lnTo>
                  <a:pt x="323811" y="0"/>
                </a:lnTo>
                <a:lnTo>
                  <a:pt x="161696" y="81140"/>
                </a:lnTo>
                <a:lnTo>
                  <a:pt x="323811" y="162267"/>
                </a:lnTo>
                <a:lnTo>
                  <a:pt x="323811" y="97358"/>
                </a:lnTo>
                <a:lnTo>
                  <a:pt x="841451" y="97358"/>
                </a:lnTo>
                <a:lnTo>
                  <a:pt x="841451" y="64909"/>
                </a:lnTo>
                <a:close/>
              </a:path>
              <a:path w="1683384" h="2020570">
                <a:moveTo>
                  <a:pt x="1682915" y="1922576"/>
                </a:moveTo>
                <a:lnTo>
                  <a:pt x="707618" y="1922576"/>
                </a:lnTo>
                <a:lnTo>
                  <a:pt x="707618" y="1857667"/>
                </a:lnTo>
                <a:lnTo>
                  <a:pt x="545490" y="1938807"/>
                </a:lnTo>
                <a:lnTo>
                  <a:pt x="707618" y="2019947"/>
                </a:lnTo>
                <a:lnTo>
                  <a:pt x="707618" y="1955038"/>
                </a:lnTo>
                <a:lnTo>
                  <a:pt x="1682915" y="1955038"/>
                </a:lnTo>
                <a:lnTo>
                  <a:pt x="1682915" y="1922576"/>
                </a:lnTo>
                <a:close/>
              </a:path>
              <a:path w="1683384" h="2020570">
                <a:moveTo>
                  <a:pt x="1682915" y="953211"/>
                </a:moveTo>
                <a:lnTo>
                  <a:pt x="162128" y="953211"/>
                </a:lnTo>
                <a:lnTo>
                  <a:pt x="162128" y="888301"/>
                </a:lnTo>
                <a:lnTo>
                  <a:pt x="0" y="969441"/>
                </a:lnTo>
                <a:lnTo>
                  <a:pt x="162128" y="1050582"/>
                </a:lnTo>
                <a:lnTo>
                  <a:pt x="162128" y="985659"/>
                </a:lnTo>
                <a:lnTo>
                  <a:pt x="1682915" y="985659"/>
                </a:lnTo>
                <a:lnTo>
                  <a:pt x="1682915" y="953211"/>
                </a:lnTo>
                <a:close/>
              </a:path>
            </a:pathLst>
          </a:custGeom>
          <a:solidFill>
            <a:srgbClr val="000000"/>
          </a:solidFill>
        </p:spPr>
        <p:txBody>
          <a:bodyPr wrap="square" lIns="0" tIns="0" rIns="0" bIns="0" rtlCol="0"/>
          <a:lstStyle/>
          <a:p>
            <a:endParaRPr/>
          </a:p>
        </p:txBody>
      </p:sp>
      <p:sp>
        <p:nvSpPr>
          <p:cNvPr id="33" name="object 32"/>
          <p:cNvSpPr txBox="1"/>
          <p:nvPr/>
        </p:nvSpPr>
        <p:spPr>
          <a:xfrm>
            <a:off x="8076455" y="1769921"/>
            <a:ext cx="821055" cy="510540"/>
          </a:xfrm>
          <a:prstGeom prst="rect">
            <a:avLst/>
          </a:prstGeom>
        </p:spPr>
        <p:txBody>
          <a:bodyPr vert="horz" wrap="square" lIns="0" tIns="22860" rIns="0" bIns="0" rtlCol="0">
            <a:spAutoFit/>
          </a:bodyPr>
          <a:lstStyle/>
          <a:p>
            <a:pPr marL="12700" marR="5080">
              <a:lnSpc>
                <a:spcPts val="1900"/>
              </a:lnSpc>
              <a:spcBef>
                <a:spcPts val="180"/>
              </a:spcBef>
            </a:pPr>
            <a:r>
              <a:rPr sz="1600" b="1" spc="-5" dirty="0">
                <a:latin typeface="Arial"/>
                <a:cs typeface="Arial"/>
              </a:rPr>
              <a:t>E</a:t>
            </a:r>
            <a:r>
              <a:rPr sz="1600" b="1" spc="-10" dirty="0">
                <a:latin typeface="Arial"/>
                <a:cs typeface="Arial"/>
              </a:rPr>
              <a:t>xte</a:t>
            </a:r>
            <a:r>
              <a:rPr sz="1600" b="1" dirty="0">
                <a:latin typeface="Arial"/>
                <a:cs typeface="Arial"/>
              </a:rPr>
              <a:t>r</a:t>
            </a:r>
            <a:r>
              <a:rPr sz="1600" b="1" spc="-15" dirty="0">
                <a:latin typeface="Arial"/>
                <a:cs typeface="Arial"/>
              </a:rPr>
              <a:t>n</a:t>
            </a:r>
            <a:r>
              <a:rPr sz="1600" b="1" spc="-10" dirty="0">
                <a:latin typeface="Arial"/>
                <a:cs typeface="Arial"/>
              </a:rPr>
              <a:t>a</a:t>
            </a:r>
            <a:r>
              <a:rPr sz="1600" b="1" dirty="0">
                <a:latin typeface="Arial"/>
                <a:cs typeface="Arial"/>
              </a:rPr>
              <a:t>l  </a:t>
            </a:r>
            <a:r>
              <a:rPr sz="1600" b="1" spc="-10" dirty="0">
                <a:latin typeface="Arial"/>
                <a:cs typeface="Arial"/>
              </a:rPr>
              <a:t>Hiring</a:t>
            </a:r>
            <a:endParaRPr sz="1600">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200900" cy="579439"/>
          </a:xfrm>
        </p:spPr>
        <p:txBody>
          <a:bodyPr/>
          <a:lstStyle/>
          <a:p>
            <a:pPr algn="ctr"/>
            <a:r>
              <a:rPr lang="en-US" dirty="0" smtClean="0"/>
              <a:t>Development Measures</a:t>
            </a:r>
            <a:endParaRPr lang="en-US" dirty="0"/>
          </a:p>
        </p:txBody>
      </p:sp>
      <p:grpSp>
        <p:nvGrpSpPr>
          <p:cNvPr id="3" name="object 3"/>
          <p:cNvGrpSpPr/>
          <p:nvPr/>
        </p:nvGrpSpPr>
        <p:grpSpPr>
          <a:xfrm>
            <a:off x="304800" y="1447800"/>
            <a:ext cx="4789170" cy="4244975"/>
            <a:chOff x="1084713" y="1809015"/>
            <a:chExt cx="4789170" cy="4244975"/>
          </a:xfrm>
        </p:grpSpPr>
        <p:pic>
          <p:nvPicPr>
            <p:cNvPr id="5" name="object 4"/>
            <p:cNvPicPr/>
            <p:nvPr/>
          </p:nvPicPr>
          <p:blipFill>
            <a:blip r:embed="rId2" cstate="print"/>
            <a:stretch>
              <a:fillRect/>
            </a:stretch>
          </p:blipFill>
          <p:spPr>
            <a:xfrm>
              <a:off x="1084713" y="1809015"/>
              <a:ext cx="4788959" cy="4244464"/>
            </a:xfrm>
            <a:prstGeom prst="rect">
              <a:avLst/>
            </a:prstGeom>
          </p:spPr>
        </p:pic>
        <p:sp>
          <p:nvSpPr>
            <p:cNvPr id="6" name="object 5"/>
            <p:cNvSpPr/>
            <p:nvPr/>
          </p:nvSpPr>
          <p:spPr>
            <a:xfrm>
              <a:off x="3100624" y="3233372"/>
              <a:ext cx="2396490" cy="1517650"/>
            </a:xfrm>
            <a:custGeom>
              <a:avLst/>
              <a:gdLst/>
              <a:ahLst/>
              <a:cxnLst/>
              <a:rect l="l" t="t" r="r" b="b"/>
              <a:pathLst>
                <a:path w="2396490" h="1517650">
                  <a:moveTo>
                    <a:pt x="1515650" y="0"/>
                  </a:moveTo>
                  <a:lnTo>
                    <a:pt x="1462369" y="1102"/>
                  </a:lnTo>
                  <a:lnTo>
                    <a:pt x="1408301" y="3823"/>
                  </a:lnTo>
                  <a:lnTo>
                    <a:pt x="1353518" y="8180"/>
                  </a:lnTo>
                  <a:lnTo>
                    <a:pt x="1298090" y="14195"/>
                  </a:lnTo>
                  <a:lnTo>
                    <a:pt x="1242090" y="21885"/>
                  </a:lnTo>
                  <a:lnTo>
                    <a:pt x="1185590" y="31271"/>
                  </a:lnTo>
                  <a:lnTo>
                    <a:pt x="1128660" y="42372"/>
                  </a:lnTo>
                  <a:lnTo>
                    <a:pt x="1071373" y="55208"/>
                  </a:lnTo>
                  <a:lnTo>
                    <a:pt x="1013801" y="69798"/>
                  </a:lnTo>
                  <a:lnTo>
                    <a:pt x="956654" y="85976"/>
                  </a:lnTo>
                  <a:lnTo>
                    <a:pt x="900630" y="103531"/>
                  </a:lnTo>
                  <a:lnTo>
                    <a:pt x="845782" y="122409"/>
                  </a:lnTo>
                  <a:lnTo>
                    <a:pt x="792163" y="142558"/>
                  </a:lnTo>
                  <a:lnTo>
                    <a:pt x="739824" y="163924"/>
                  </a:lnTo>
                  <a:lnTo>
                    <a:pt x="688818" y="186456"/>
                  </a:lnTo>
                  <a:lnTo>
                    <a:pt x="639197" y="210100"/>
                  </a:lnTo>
                  <a:lnTo>
                    <a:pt x="591014" y="234804"/>
                  </a:lnTo>
                  <a:lnTo>
                    <a:pt x="544321" y="260514"/>
                  </a:lnTo>
                  <a:lnTo>
                    <a:pt x="499170" y="287179"/>
                  </a:lnTo>
                  <a:lnTo>
                    <a:pt x="455614" y="314746"/>
                  </a:lnTo>
                  <a:lnTo>
                    <a:pt x="413705" y="343161"/>
                  </a:lnTo>
                  <a:lnTo>
                    <a:pt x="373495" y="372372"/>
                  </a:lnTo>
                  <a:lnTo>
                    <a:pt x="335037" y="402327"/>
                  </a:lnTo>
                  <a:lnTo>
                    <a:pt x="298383" y="432972"/>
                  </a:lnTo>
                  <a:lnTo>
                    <a:pt x="263586" y="464255"/>
                  </a:lnTo>
                  <a:lnTo>
                    <a:pt x="230697" y="496123"/>
                  </a:lnTo>
                  <a:lnTo>
                    <a:pt x="199770" y="528524"/>
                  </a:lnTo>
                  <a:lnTo>
                    <a:pt x="170856" y="561404"/>
                  </a:lnTo>
                  <a:lnTo>
                    <a:pt x="144008" y="594712"/>
                  </a:lnTo>
                  <a:lnTo>
                    <a:pt x="119278" y="628394"/>
                  </a:lnTo>
                  <a:lnTo>
                    <a:pt x="96719" y="662397"/>
                  </a:lnTo>
                  <a:lnTo>
                    <a:pt x="76382" y="696669"/>
                  </a:lnTo>
                  <a:lnTo>
                    <a:pt x="58321" y="731157"/>
                  </a:lnTo>
                  <a:lnTo>
                    <a:pt x="29234" y="800571"/>
                  </a:lnTo>
                  <a:lnTo>
                    <a:pt x="9877" y="870216"/>
                  </a:lnTo>
                  <a:lnTo>
                    <a:pt x="668" y="939671"/>
                  </a:lnTo>
                  <a:lnTo>
                    <a:pt x="0" y="974195"/>
                  </a:lnTo>
                  <a:lnTo>
                    <a:pt x="2025" y="1008514"/>
                  </a:lnTo>
                  <a:lnTo>
                    <a:pt x="14369" y="1076323"/>
                  </a:lnTo>
                  <a:lnTo>
                    <a:pt x="37552" y="1141226"/>
                  </a:lnTo>
                  <a:lnTo>
                    <a:pt x="70765" y="1201525"/>
                  </a:lnTo>
                  <a:lnTo>
                    <a:pt x="113435" y="1257066"/>
                  </a:lnTo>
                  <a:lnTo>
                    <a:pt x="164988" y="1307693"/>
                  </a:lnTo>
                  <a:lnTo>
                    <a:pt x="224852" y="1353249"/>
                  </a:lnTo>
                  <a:lnTo>
                    <a:pt x="257721" y="1374078"/>
                  </a:lnTo>
                  <a:lnTo>
                    <a:pt x="292453" y="1393580"/>
                  </a:lnTo>
                  <a:lnTo>
                    <a:pt x="328975" y="1411738"/>
                  </a:lnTo>
                  <a:lnTo>
                    <a:pt x="367216" y="1428530"/>
                  </a:lnTo>
                  <a:lnTo>
                    <a:pt x="407105" y="1443939"/>
                  </a:lnTo>
                  <a:lnTo>
                    <a:pt x="448570" y="1457943"/>
                  </a:lnTo>
                  <a:lnTo>
                    <a:pt x="491539" y="1470524"/>
                  </a:lnTo>
                  <a:lnTo>
                    <a:pt x="535940" y="1481663"/>
                  </a:lnTo>
                  <a:lnTo>
                    <a:pt x="581702" y="1491340"/>
                  </a:lnTo>
                  <a:lnTo>
                    <a:pt x="628754" y="1499535"/>
                  </a:lnTo>
                  <a:lnTo>
                    <a:pt x="677022" y="1506229"/>
                  </a:lnTo>
                  <a:lnTo>
                    <a:pt x="726437" y="1511403"/>
                  </a:lnTo>
                  <a:lnTo>
                    <a:pt x="776925" y="1515037"/>
                  </a:lnTo>
                  <a:lnTo>
                    <a:pt x="828416" y="1517111"/>
                  </a:lnTo>
                  <a:lnTo>
                    <a:pt x="880837" y="1517607"/>
                  </a:lnTo>
                  <a:lnTo>
                    <a:pt x="934118" y="1516504"/>
                  </a:lnTo>
                  <a:lnTo>
                    <a:pt x="988186" y="1513784"/>
                  </a:lnTo>
                  <a:lnTo>
                    <a:pt x="1042969" y="1509426"/>
                  </a:lnTo>
                  <a:lnTo>
                    <a:pt x="1098397" y="1503412"/>
                  </a:lnTo>
                  <a:lnTo>
                    <a:pt x="1154397" y="1495721"/>
                  </a:lnTo>
                  <a:lnTo>
                    <a:pt x="1210897" y="1486335"/>
                  </a:lnTo>
                  <a:lnTo>
                    <a:pt x="1267827" y="1475234"/>
                  </a:lnTo>
                  <a:lnTo>
                    <a:pt x="1325114" y="1462398"/>
                  </a:lnTo>
                  <a:lnTo>
                    <a:pt x="1382686" y="1447809"/>
                  </a:lnTo>
                  <a:lnTo>
                    <a:pt x="1439833" y="1431630"/>
                  </a:lnTo>
                  <a:lnTo>
                    <a:pt x="1495857" y="1414075"/>
                  </a:lnTo>
                  <a:lnTo>
                    <a:pt x="1550705" y="1395197"/>
                  </a:lnTo>
                  <a:lnTo>
                    <a:pt x="1604324" y="1375049"/>
                  </a:lnTo>
                  <a:lnTo>
                    <a:pt x="1656663" y="1353682"/>
                  </a:lnTo>
                  <a:lnTo>
                    <a:pt x="1707669" y="1331150"/>
                  </a:lnTo>
                  <a:lnTo>
                    <a:pt x="1757290" y="1307506"/>
                  </a:lnTo>
                  <a:lnTo>
                    <a:pt x="1805473" y="1282803"/>
                  </a:lnTo>
                  <a:lnTo>
                    <a:pt x="1852166" y="1257092"/>
                  </a:lnTo>
                  <a:lnTo>
                    <a:pt x="1897317" y="1230427"/>
                  </a:lnTo>
                  <a:lnTo>
                    <a:pt x="1940873" y="1202861"/>
                  </a:lnTo>
                  <a:lnTo>
                    <a:pt x="1982782" y="1174445"/>
                  </a:lnTo>
                  <a:lnTo>
                    <a:pt x="2022992" y="1145234"/>
                  </a:lnTo>
                  <a:lnTo>
                    <a:pt x="2061450" y="1115280"/>
                  </a:lnTo>
                  <a:lnTo>
                    <a:pt x="2098103" y="1084634"/>
                  </a:lnTo>
                  <a:lnTo>
                    <a:pt x="2132901" y="1053351"/>
                  </a:lnTo>
                  <a:lnTo>
                    <a:pt x="2165789" y="1021483"/>
                  </a:lnTo>
                  <a:lnTo>
                    <a:pt x="2196717" y="989082"/>
                  </a:lnTo>
                  <a:lnTo>
                    <a:pt x="2225631" y="956202"/>
                  </a:lnTo>
                  <a:lnTo>
                    <a:pt x="2252479" y="922894"/>
                  </a:lnTo>
                  <a:lnTo>
                    <a:pt x="2277209" y="889213"/>
                  </a:lnTo>
                  <a:lnTo>
                    <a:pt x="2299768" y="855209"/>
                  </a:lnTo>
                  <a:lnTo>
                    <a:pt x="2320104" y="820937"/>
                  </a:lnTo>
                  <a:lnTo>
                    <a:pt x="2338165" y="786449"/>
                  </a:lnTo>
                  <a:lnTo>
                    <a:pt x="2367252" y="717036"/>
                  </a:lnTo>
                  <a:lnTo>
                    <a:pt x="2386610" y="647390"/>
                  </a:lnTo>
                  <a:lnTo>
                    <a:pt x="2395819" y="577935"/>
                  </a:lnTo>
                  <a:lnTo>
                    <a:pt x="2396487" y="543411"/>
                  </a:lnTo>
                  <a:lnTo>
                    <a:pt x="2394461" y="509092"/>
                  </a:lnTo>
                  <a:lnTo>
                    <a:pt x="2382118" y="441283"/>
                  </a:lnTo>
                  <a:lnTo>
                    <a:pt x="2358935" y="376380"/>
                  </a:lnTo>
                  <a:lnTo>
                    <a:pt x="2325722" y="316081"/>
                  </a:lnTo>
                  <a:lnTo>
                    <a:pt x="2283052" y="260540"/>
                  </a:lnTo>
                  <a:lnTo>
                    <a:pt x="2231499" y="209914"/>
                  </a:lnTo>
                  <a:lnTo>
                    <a:pt x="2171635" y="164357"/>
                  </a:lnTo>
                  <a:lnTo>
                    <a:pt x="2138766" y="143528"/>
                  </a:lnTo>
                  <a:lnTo>
                    <a:pt x="2104034" y="124026"/>
                  </a:lnTo>
                  <a:lnTo>
                    <a:pt x="2067512" y="105869"/>
                  </a:lnTo>
                  <a:lnTo>
                    <a:pt x="2029271" y="89076"/>
                  </a:lnTo>
                  <a:lnTo>
                    <a:pt x="1989382" y="73668"/>
                  </a:lnTo>
                  <a:lnTo>
                    <a:pt x="1947917" y="59663"/>
                  </a:lnTo>
                  <a:lnTo>
                    <a:pt x="1904948" y="47082"/>
                  </a:lnTo>
                  <a:lnTo>
                    <a:pt x="1860547" y="35943"/>
                  </a:lnTo>
                  <a:lnTo>
                    <a:pt x="1814785" y="26266"/>
                  </a:lnTo>
                  <a:lnTo>
                    <a:pt x="1767733" y="18071"/>
                  </a:lnTo>
                  <a:lnTo>
                    <a:pt x="1719465" y="11377"/>
                  </a:lnTo>
                  <a:lnTo>
                    <a:pt x="1670050" y="6203"/>
                  </a:lnTo>
                  <a:lnTo>
                    <a:pt x="1619562" y="2569"/>
                  </a:lnTo>
                  <a:lnTo>
                    <a:pt x="1568071" y="495"/>
                  </a:lnTo>
                  <a:lnTo>
                    <a:pt x="1515650" y="0"/>
                  </a:lnTo>
                  <a:close/>
                </a:path>
              </a:pathLst>
            </a:custGeom>
            <a:solidFill>
              <a:srgbClr val="FFFFFF">
                <a:alpha val="79998"/>
              </a:srgbClr>
            </a:solidFill>
          </p:spPr>
          <p:txBody>
            <a:bodyPr wrap="square" lIns="0" tIns="0" rIns="0" bIns="0" rtlCol="0"/>
            <a:lstStyle/>
            <a:p>
              <a:endParaRPr/>
            </a:p>
          </p:txBody>
        </p:sp>
        <p:sp>
          <p:nvSpPr>
            <p:cNvPr id="7" name="object 6"/>
            <p:cNvSpPr/>
            <p:nvPr/>
          </p:nvSpPr>
          <p:spPr>
            <a:xfrm>
              <a:off x="3078952" y="3223132"/>
              <a:ext cx="2440305" cy="1549400"/>
            </a:xfrm>
            <a:custGeom>
              <a:avLst/>
              <a:gdLst/>
              <a:ahLst/>
              <a:cxnLst/>
              <a:rect l="l" t="t" r="r" b="b"/>
              <a:pathLst>
                <a:path w="2440304" h="1549400">
                  <a:moveTo>
                    <a:pt x="1730938" y="0"/>
                  </a:moveTo>
                  <a:lnTo>
                    <a:pt x="1393694" y="0"/>
                  </a:lnTo>
                  <a:lnTo>
                    <a:pt x="1334380" y="12700"/>
                  </a:lnTo>
                  <a:lnTo>
                    <a:pt x="1274403" y="12700"/>
                  </a:lnTo>
                  <a:lnTo>
                    <a:pt x="1029571" y="63500"/>
                  </a:lnTo>
                  <a:lnTo>
                    <a:pt x="968278" y="88900"/>
                  </a:lnTo>
                  <a:lnTo>
                    <a:pt x="908262" y="101600"/>
                  </a:lnTo>
                  <a:lnTo>
                    <a:pt x="849584" y="127000"/>
                  </a:lnTo>
                  <a:lnTo>
                    <a:pt x="792306" y="139700"/>
                  </a:lnTo>
                  <a:lnTo>
                    <a:pt x="736489" y="165100"/>
                  </a:lnTo>
                  <a:lnTo>
                    <a:pt x="682197" y="190500"/>
                  </a:lnTo>
                  <a:lnTo>
                    <a:pt x="629489" y="215900"/>
                  </a:lnTo>
                  <a:lnTo>
                    <a:pt x="578430" y="241300"/>
                  </a:lnTo>
                  <a:lnTo>
                    <a:pt x="529080" y="279400"/>
                  </a:lnTo>
                  <a:lnTo>
                    <a:pt x="481502" y="304800"/>
                  </a:lnTo>
                  <a:lnTo>
                    <a:pt x="435758" y="330200"/>
                  </a:lnTo>
                  <a:lnTo>
                    <a:pt x="391909" y="368300"/>
                  </a:lnTo>
                  <a:lnTo>
                    <a:pt x="350018" y="393700"/>
                  </a:lnTo>
                  <a:lnTo>
                    <a:pt x="310147" y="431800"/>
                  </a:lnTo>
                  <a:lnTo>
                    <a:pt x="272360" y="457200"/>
                  </a:lnTo>
                  <a:lnTo>
                    <a:pt x="236721" y="495300"/>
                  </a:lnTo>
                  <a:lnTo>
                    <a:pt x="203292" y="533400"/>
                  </a:lnTo>
                  <a:lnTo>
                    <a:pt x="172140" y="571500"/>
                  </a:lnTo>
                  <a:lnTo>
                    <a:pt x="143332" y="609600"/>
                  </a:lnTo>
                  <a:lnTo>
                    <a:pt x="116932" y="647700"/>
                  </a:lnTo>
                  <a:lnTo>
                    <a:pt x="93013" y="673100"/>
                  </a:lnTo>
                  <a:lnTo>
                    <a:pt x="71645" y="711200"/>
                  </a:lnTo>
                  <a:lnTo>
                    <a:pt x="52903" y="749300"/>
                  </a:lnTo>
                  <a:lnTo>
                    <a:pt x="36861" y="787400"/>
                  </a:lnTo>
                  <a:lnTo>
                    <a:pt x="23600" y="825500"/>
                  </a:lnTo>
                  <a:lnTo>
                    <a:pt x="13201" y="863600"/>
                  </a:lnTo>
                  <a:lnTo>
                    <a:pt x="5746" y="914400"/>
                  </a:lnTo>
                  <a:lnTo>
                    <a:pt x="1319" y="952500"/>
                  </a:lnTo>
                  <a:lnTo>
                    <a:pt x="0" y="990600"/>
                  </a:lnTo>
                  <a:lnTo>
                    <a:pt x="1866" y="1028700"/>
                  </a:lnTo>
                  <a:lnTo>
                    <a:pt x="6987" y="1066800"/>
                  </a:lnTo>
                  <a:lnTo>
                    <a:pt x="15424" y="1104899"/>
                  </a:lnTo>
                  <a:lnTo>
                    <a:pt x="27095" y="1130299"/>
                  </a:lnTo>
                  <a:lnTo>
                    <a:pt x="41808" y="1168399"/>
                  </a:lnTo>
                  <a:lnTo>
                    <a:pt x="59453" y="1206499"/>
                  </a:lnTo>
                  <a:lnTo>
                    <a:pt x="79922" y="1231899"/>
                  </a:lnTo>
                  <a:lnTo>
                    <a:pt x="103101" y="1269999"/>
                  </a:lnTo>
                  <a:lnTo>
                    <a:pt x="128880" y="1295399"/>
                  </a:lnTo>
                  <a:lnTo>
                    <a:pt x="157154" y="1320799"/>
                  </a:lnTo>
                  <a:lnTo>
                    <a:pt x="187820" y="1358899"/>
                  </a:lnTo>
                  <a:lnTo>
                    <a:pt x="220778" y="1384299"/>
                  </a:lnTo>
                  <a:lnTo>
                    <a:pt x="255932" y="1396999"/>
                  </a:lnTo>
                  <a:lnTo>
                    <a:pt x="293192" y="1422399"/>
                  </a:lnTo>
                  <a:lnTo>
                    <a:pt x="332466" y="1447799"/>
                  </a:lnTo>
                  <a:lnTo>
                    <a:pt x="373668" y="1460499"/>
                  </a:lnTo>
                  <a:lnTo>
                    <a:pt x="416712" y="1473199"/>
                  </a:lnTo>
                  <a:lnTo>
                    <a:pt x="461510" y="1498599"/>
                  </a:lnTo>
                  <a:lnTo>
                    <a:pt x="507980" y="1511299"/>
                  </a:lnTo>
                  <a:lnTo>
                    <a:pt x="605598" y="1536699"/>
                  </a:lnTo>
                  <a:lnTo>
                    <a:pt x="656577" y="1536699"/>
                  </a:lnTo>
                  <a:lnTo>
                    <a:pt x="708892" y="1549399"/>
                  </a:lnTo>
                  <a:lnTo>
                    <a:pt x="1105451" y="1549399"/>
                  </a:lnTo>
                  <a:lnTo>
                    <a:pt x="1287029" y="1511299"/>
                  </a:lnTo>
                  <a:lnTo>
                    <a:pt x="765088" y="1511299"/>
                  </a:lnTo>
                  <a:lnTo>
                    <a:pt x="712993" y="1498599"/>
                  </a:lnTo>
                  <a:lnTo>
                    <a:pt x="662193" y="1498599"/>
                  </a:lnTo>
                  <a:lnTo>
                    <a:pt x="564828" y="1473199"/>
                  </a:lnTo>
                  <a:lnTo>
                    <a:pt x="518440" y="1460499"/>
                  </a:lnTo>
                  <a:lnTo>
                    <a:pt x="473701" y="1447799"/>
                  </a:lnTo>
                  <a:lnTo>
                    <a:pt x="430695" y="1435099"/>
                  </a:lnTo>
                  <a:lnTo>
                    <a:pt x="389511" y="1422399"/>
                  </a:lnTo>
                  <a:lnTo>
                    <a:pt x="350238" y="1409699"/>
                  </a:lnTo>
                  <a:lnTo>
                    <a:pt x="312958" y="1384299"/>
                  </a:lnTo>
                  <a:lnTo>
                    <a:pt x="277757" y="1358899"/>
                  </a:lnTo>
                  <a:lnTo>
                    <a:pt x="244717" y="1346199"/>
                  </a:lnTo>
                  <a:lnTo>
                    <a:pt x="213918" y="1320799"/>
                  </a:lnTo>
                  <a:lnTo>
                    <a:pt x="185437" y="1295399"/>
                  </a:lnTo>
                  <a:lnTo>
                    <a:pt x="135714" y="1244599"/>
                  </a:lnTo>
                  <a:lnTo>
                    <a:pt x="114607" y="1206499"/>
                  </a:lnTo>
                  <a:lnTo>
                    <a:pt x="96088" y="1181099"/>
                  </a:lnTo>
                  <a:lnTo>
                    <a:pt x="80215" y="1155699"/>
                  </a:lnTo>
                  <a:lnTo>
                    <a:pt x="67050" y="1117599"/>
                  </a:lnTo>
                  <a:lnTo>
                    <a:pt x="56658" y="1092199"/>
                  </a:lnTo>
                  <a:lnTo>
                    <a:pt x="49193" y="1054100"/>
                  </a:lnTo>
                  <a:lnTo>
                    <a:pt x="44724" y="1016000"/>
                  </a:lnTo>
                  <a:lnTo>
                    <a:pt x="43186" y="977900"/>
                  </a:lnTo>
                  <a:lnTo>
                    <a:pt x="44523" y="952500"/>
                  </a:lnTo>
                  <a:lnTo>
                    <a:pt x="48689" y="914400"/>
                  </a:lnTo>
                  <a:lnTo>
                    <a:pt x="55634" y="876300"/>
                  </a:lnTo>
                  <a:lnTo>
                    <a:pt x="65321" y="838200"/>
                  </a:lnTo>
                  <a:lnTo>
                    <a:pt x="77703" y="812800"/>
                  </a:lnTo>
                  <a:lnTo>
                    <a:pt x="92737" y="774700"/>
                  </a:lnTo>
                  <a:lnTo>
                    <a:pt x="110378" y="736600"/>
                  </a:lnTo>
                  <a:lnTo>
                    <a:pt x="130575" y="698500"/>
                  </a:lnTo>
                  <a:lnTo>
                    <a:pt x="153276" y="660400"/>
                  </a:lnTo>
                  <a:lnTo>
                    <a:pt x="178428" y="635000"/>
                  </a:lnTo>
                  <a:lnTo>
                    <a:pt x="205974" y="596900"/>
                  </a:lnTo>
                  <a:lnTo>
                    <a:pt x="235856" y="558800"/>
                  </a:lnTo>
                  <a:lnTo>
                    <a:pt x="268016" y="533400"/>
                  </a:lnTo>
                  <a:lnTo>
                    <a:pt x="302393" y="495300"/>
                  </a:lnTo>
                  <a:lnTo>
                    <a:pt x="338926" y="457200"/>
                  </a:lnTo>
                  <a:lnTo>
                    <a:pt x="377550" y="431800"/>
                  </a:lnTo>
                  <a:lnTo>
                    <a:pt x="418205" y="393700"/>
                  </a:lnTo>
                  <a:lnTo>
                    <a:pt x="460828" y="368300"/>
                  </a:lnTo>
                  <a:lnTo>
                    <a:pt x="505355" y="342900"/>
                  </a:lnTo>
                  <a:lnTo>
                    <a:pt x="551723" y="304800"/>
                  </a:lnTo>
                  <a:lnTo>
                    <a:pt x="599869" y="279400"/>
                  </a:lnTo>
                  <a:lnTo>
                    <a:pt x="649728" y="254000"/>
                  </a:lnTo>
                  <a:lnTo>
                    <a:pt x="701236" y="228600"/>
                  </a:lnTo>
                  <a:lnTo>
                    <a:pt x="754331" y="203200"/>
                  </a:lnTo>
                  <a:lnTo>
                    <a:pt x="808950" y="190500"/>
                  </a:lnTo>
                  <a:lnTo>
                    <a:pt x="865026" y="165100"/>
                  </a:lnTo>
                  <a:lnTo>
                    <a:pt x="922498" y="139700"/>
                  </a:lnTo>
                  <a:lnTo>
                    <a:pt x="981302" y="127000"/>
                  </a:lnTo>
                  <a:lnTo>
                    <a:pt x="1041373" y="101600"/>
                  </a:lnTo>
                  <a:lnTo>
                    <a:pt x="1221931" y="63500"/>
                  </a:lnTo>
                  <a:lnTo>
                    <a:pt x="1281220" y="63500"/>
                  </a:lnTo>
                  <a:lnTo>
                    <a:pt x="1339916" y="50800"/>
                  </a:lnTo>
                  <a:lnTo>
                    <a:pt x="1397930" y="50800"/>
                  </a:lnTo>
                  <a:lnTo>
                    <a:pt x="1455178" y="38100"/>
                  </a:lnTo>
                  <a:lnTo>
                    <a:pt x="1931850" y="38100"/>
                  </a:lnTo>
                  <a:lnTo>
                    <a:pt x="1883793" y="25400"/>
                  </a:lnTo>
                  <a:lnTo>
                    <a:pt x="1834233" y="25400"/>
                  </a:lnTo>
                  <a:lnTo>
                    <a:pt x="1730938" y="0"/>
                  </a:lnTo>
                  <a:close/>
                </a:path>
                <a:path w="2440304" h="1549400">
                  <a:moveTo>
                    <a:pt x="1931850" y="38100"/>
                  </a:moveTo>
                  <a:lnTo>
                    <a:pt x="1674742" y="38100"/>
                  </a:lnTo>
                  <a:lnTo>
                    <a:pt x="1726836" y="50800"/>
                  </a:lnTo>
                  <a:lnTo>
                    <a:pt x="1777638" y="50800"/>
                  </a:lnTo>
                  <a:lnTo>
                    <a:pt x="1827055" y="63500"/>
                  </a:lnTo>
                  <a:lnTo>
                    <a:pt x="1921390" y="88900"/>
                  </a:lnTo>
                  <a:lnTo>
                    <a:pt x="1966130" y="101600"/>
                  </a:lnTo>
                  <a:lnTo>
                    <a:pt x="2009136" y="114300"/>
                  </a:lnTo>
                  <a:lnTo>
                    <a:pt x="2050318" y="127000"/>
                  </a:lnTo>
                  <a:lnTo>
                    <a:pt x="2089593" y="152400"/>
                  </a:lnTo>
                  <a:lnTo>
                    <a:pt x="2126872" y="165100"/>
                  </a:lnTo>
                  <a:lnTo>
                    <a:pt x="2162073" y="190500"/>
                  </a:lnTo>
                  <a:lnTo>
                    <a:pt x="2195113" y="203200"/>
                  </a:lnTo>
                  <a:lnTo>
                    <a:pt x="2225912" y="228600"/>
                  </a:lnTo>
                  <a:lnTo>
                    <a:pt x="2254393" y="254000"/>
                  </a:lnTo>
                  <a:lnTo>
                    <a:pt x="2280484" y="279400"/>
                  </a:lnTo>
                  <a:lnTo>
                    <a:pt x="2304116" y="304800"/>
                  </a:lnTo>
                  <a:lnTo>
                    <a:pt x="2325222" y="342900"/>
                  </a:lnTo>
                  <a:lnTo>
                    <a:pt x="2343743" y="368300"/>
                  </a:lnTo>
                  <a:lnTo>
                    <a:pt x="2359615" y="393700"/>
                  </a:lnTo>
                  <a:lnTo>
                    <a:pt x="2372779" y="431800"/>
                  </a:lnTo>
                  <a:lnTo>
                    <a:pt x="2383172" y="469900"/>
                  </a:lnTo>
                  <a:lnTo>
                    <a:pt x="2390637" y="495300"/>
                  </a:lnTo>
                  <a:lnTo>
                    <a:pt x="2395106" y="533400"/>
                  </a:lnTo>
                  <a:lnTo>
                    <a:pt x="2396644" y="571500"/>
                  </a:lnTo>
                  <a:lnTo>
                    <a:pt x="2395306" y="596900"/>
                  </a:lnTo>
                  <a:lnTo>
                    <a:pt x="2391142" y="635000"/>
                  </a:lnTo>
                  <a:lnTo>
                    <a:pt x="2384195" y="673100"/>
                  </a:lnTo>
                  <a:lnTo>
                    <a:pt x="2374510" y="711200"/>
                  </a:lnTo>
                  <a:lnTo>
                    <a:pt x="2362127" y="749300"/>
                  </a:lnTo>
                  <a:lnTo>
                    <a:pt x="2347093" y="774700"/>
                  </a:lnTo>
                  <a:lnTo>
                    <a:pt x="2329453" y="812800"/>
                  </a:lnTo>
                  <a:lnTo>
                    <a:pt x="2309256" y="850900"/>
                  </a:lnTo>
                  <a:lnTo>
                    <a:pt x="2286554" y="889000"/>
                  </a:lnTo>
                  <a:lnTo>
                    <a:pt x="2261402" y="914400"/>
                  </a:lnTo>
                  <a:lnTo>
                    <a:pt x="2233856" y="952500"/>
                  </a:lnTo>
                  <a:lnTo>
                    <a:pt x="2203973" y="990600"/>
                  </a:lnTo>
                  <a:lnTo>
                    <a:pt x="2171814" y="1028700"/>
                  </a:lnTo>
                  <a:lnTo>
                    <a:pt x="2137437" y="1054100"/>
                  </a:lnTo>
                  <a:lnTo>
                    <a:pt x="2100905" y="1092199"/>
                  </a:lnTo>
                  <a:lnTo>
                    <a:pt x="2062280" y="1117599"/>
                  </a:lnTo>
                  <a:lnTo>
                    <a:pt x="2021625" y="1155699"/>
                  </a:lnTo>
                  <a:lnTo>
                    <a:pt x="1979002" y="1181099"/>
                  </a:lnTo>
                  <a:lnTo>
                    <a:pt x="1934475" y="1206499"/>
                  </a:lnTo>
                  <a:lnTo>
                    <a:pt x="1888107" y="1244599"/>
                  </a:lnTo>
                  <a:lnTo>
                    <a:pt x="1839962" y="1269999"/>
                  </a:lnTo>
                  <a:lnTo>
                    <a:pt x="1790103" y="1295399"/>
                  </a:lnTo>
                  <a:lnTo>
                    <a:pt x="1738594" y="1320799"/>
                  </a:lnTo>
                  <a:lnTo>
                    <a:pt x="1685498" y="1346199"/>
                  </a:lnTo>
                  <a:lnTo>
                    <a:pt x="1630880" y="1371599"/>
                  </a:lnTo>
                  <a:lnTo>
                    <a:pt x="1574803" y="1384299"/>
                  </a:lnTo>
                  <a:lnTo>
                    <a:pt x="1517332" y="1409699"/>
                  </a:lnTo>
                  <a:lnTo>
                    <a:pt x="1458528" y="1422399"/>
                  </a:lnTo>
                  <a:lnTo>
                    <a:pt x="1398457" y="1447799"/>
                  </a:lnTo>
                  <a:lnTo>
                    <a:pt x="1158610" y="1498599"/>
                  </a:lnTo>
                  <a:lnTo>
                    <a:pt x="1099915" y="1498599"/>
                  </a:lnTo>
                  <a:lnTo>
                    <a:pt x="1041899" y="1511299"/>
                  </a:lnTo>
                  <a:lnTo>
                    <a:pt x="1287029" y="1511299"/>
                  </a:lnTo>
                  <a:lnTo>
                    <a:pt x="1471551" y="1473199"/>
                  </a:lnTo>
                  <a:lnTo>
                    <a:pt x="1590247" y="1422399"/>
                  </a:lnTo>
                  <a:lnTo>
                    <a:pt x="1647525" y="1409699"/>
                  </a:lnTo>
                  <a:lnTo>
                    <a:pt x="1703341" y="1384299"/>
                  </a:lnTo>
                  <a:lnTo>
                    <a:pt x="1757634" y="1358899"/>
                  </a:lnTo>
                  <a:lnTo>
                    <a:pt x="1810341" y="1333499"/>
                  </a:lnTo>
                  <a:lnTo>
                    <a:pt x="1861400" y="1308099"/>
                  </a:lnTo>
                  <a:lnTo>
                    <a:pt x="1910750" y="1282699"/>
                  </a:lnTo>
                  <a:lnTo>
                    <a:pt x="1958328" y="1244599"/>
                  </a:lnTo>
                  <a:lnTo>
                    <a:pt x="2004072" y="1219199"/>
                  </a:lnTo>
                  <a:lnTo>
                    <a:pt x="2047921" y="1181099"/>
                  </a:lnTo>
                  <a:lnTo>
                    <a:pt x="2089812" y="1155699"/>
                  </a:lnTo>
                  <a:lnTo>
                    <a:pt x="2129683" y="1117599"/>
                  </a:lnTo>
                  <a:lnTo>
                    <a:pt x="2167470" y="1092199"/>
                  </a:lnTo>
                  <a:lnTo>
                    <a:pt x="2203109" y="1054100"/>
                  </a:lnTo>
                  <a:lnTo>
                    <a:pt x="2236538" y="1016000"/>
                  </a:lnTo>
                  <a:lnTo>
                    <a:pt x="2267690" y="977900"/>
                  </a:lnTo>
                  <a:lnTo>
                    <a:pt x="2296499" y="939800"/>
                  </a:lnTo>
                  <a:lnTo>
                    <a:pt x="2322897" y="914400"/>
                  </a:lnTo>
                  <a:lnTo>
                    <a:pt x="2346816" y="876300"/>
                  </a:lnTo>
                  <a:lnTo>
                    <a:pt x="2368185" y="838200"/>
                  </a:lnTo>
                  <a:lnTo>
                    <a:pt x="2386928" y="800100"/>
                  </a:lnTo>
                  <a:lnTo>
                    <a:pt x="2402969" y="762000"/>
                  </a:lnTo>
                  <a:lnTo>
                    <a:pt x="2416230" y="723900"/>
                  </a:lnTo>
                  <a:lnTo>
                    <a:pt x="2426629" y="685800"/>
                  </a:lnTo>
                  <a:lnTo>
                    <a:pt x="2434084" y="647700"/>
                  </a:lnTo>
                  <a:lnTo>
                    <a:pt x="2438511" y="609600"/>
                  </a:lnTo>
                  <a:lnTo>
                    <a:pt x="2439830" y="571500"/>
                  </a:lnTo>
                  <a:lnTo>
                    <a:pt x="2437964" y="533400"/>
                  </a:lnTo>
                  <a:lnTo>
                    <a:pt x="2432843" y="495300"/>
                  </a:lnTo>
                  <a:lnTo>
                    <a:pt x="2424407" y="457200"/>
                  </a:lnTo>
                  <a:lnTo>
                    <a:pt x="2412735" y="419100"/>
                  </a:lnTo>
                  <a:lnTo>
                    <a:pt x="2398022" y="381000"/>
                  </a:lnTo>
                  <a:lnTo>
                    <a:pt x="2380377" y="342900"/>
                  </a:lnTo>
                  <a:lnTo>
                    <a:pt x="2359908" y="317500"/>
                  </a:lnTo>
                  <a:lnTo>
                    <a:pt x="2336730" y="279400"/>
                  </a:lnTo>
                  <a:lnTo>
                    <a:pt x="2282676" y="228600"/>
                  </a:lnTo>
                  <a:lnTo>
                    <a:pt x="2252010" y="203200"/>
                  </a:lnTo>
                  <a:lnTo>
                    <a:pt x="2219053" y="177800"/>
                  </a:lnTo>
                  <a:lnTo>
                    <a:pt x="2183898" y="152400"/>
                  </a:lnTo>
                  <a:lnTo>
                    <a:pt x="2146639" y="127000"/>
                  </a:lnTo>
                  <a:lnTo>
                    <a:pt x="2107364" y="101600"/>
                  </a:lnTo>
                  <a:lnTo>
                    <a:pt x="2066161" y="88900"/>
                  </a:lnTo>
                  <a:lnTo>
                    <a:pt x="2023118" y="76200"/>
                  </a:lnTo>
                  <a:lnTo>
                    <a:pt x="1978320" y="50800"/>
                  </a:lnTo>
                  <a:lnTo>
                    <a:pt x="1931850" y="38100"/>
                  </a:lnTo>
                  <a:close/>
                </a:path>
              </a:pathLst>
            </a:custGeom>
            <a:solidFill>
              <a:srgbClr val="800000"/>
            </a:solidFill>
          </p:spPr>
          <p:txBody>
            <a:bodyPr wrap="square" lIns="0" tIns="0" rIns="0" bIns="0" rtlCol="0"/>
            <a:lstStyle/>
            <a:p>
              <a:endParaRPr/>
            </a:p>
          </p:txBody>
        </p:sp>
      </p:grpSp>
      <p:sp>
        <p:nvSpPr>
          <p:cNvPr id="8" name="object 7"/>
          <p:cNvSpPr txBox="1"/>
          <p:nvPr/>
        </p:nvSpPr>
        <p:spPr>
          <a:xfrm>
            <a:off x="5632004" y="1488775"/>
            <a:ext cx="2853690" cy="2506980"/>
          </a:xfrm>
          <a:prstGeom prst="rect">
            <a:avLst/>
          </a:prstGeom>
        </p:spPr>
        <p:txBody>
          <a:bodyPr vert="horz" wrap="square" lIns="0" tIns="12700" rIns="0" bIns="0" rtlCol="0">
            <a:spAutoFit/>
          </a:bodyPr>
          <a:lstStyle/>
          <a:p>
            <a:pPr marL="12700">
              <a:lnSpc>
                <a:spcPct val="100000"/>
              </a:lnSpc>
              <a:spcBef>
                <a:spcPts val="100"/>
              </a:spcBef>
            </a:pPr>
            <a:r>
              <a:rPr sz="1200" b="1" spc="15" dirty="0">
                <a:latin typeface="Arial"/>
                <a:cs typeface="Arial"/>
              </a:rPr>
              <a:t>Job</a:t>
            </a:r>
            <a:r>
              <a:rPr sz="1200" b="1" spc="5" dirty="0">
                <a:latin typeface="Arial"/>
                <a:cs typeface="Arial"/>
              </a:rPr>
              <a:t> </a:t>
            </a:r>
            <a:r>
              <a:rPr sz="1200" b="1" spc="20" dirty="0">
                <a:latin typeface="Arial"/>
                <a:cs typeface="Arial"/>
              </a:rPr>
              <a:t>Assignments</a:t>
            </a:r>
            <a:endParaRPr sz="1200">
              <a:latin typeface="Arial"/>
              <a:cs typeface="Arial"/>
            </a:endParaRPr>
          </a:p>
          <a:p>
            <a:pPr marL="273685" indent="-132080" algn="just">
              <a:lnSpc>
                <a:spcPct val="100000"/>
              </a:lnSpc>
              <a:spcBef>
                <a:spcPts val="50"/>
              </a:spcBef>
              <a:buAutoNum type="arabicPlain"/>
              <a:tabLst>
                <a:tab pos="274320" algn="l"/>
              </a:tabLst>
            </a:pPr>
            <a:r>
              <a:rPr sz="1200" spc="15" dirty="0">
                <a:latin typeface="Arial MT"/>
                <a:cs typeface="Arial MT"/>
              </a:rPr>
              <a:t>Promote</a:t>
            </a:r>
            <a:r>
              <a:rPr sz="1200" spc="20" dirty="0">
                <a:latin typeface="Arial MT"/>
                <a:cs typeface="Arial MT"/>
              </a:rPr>
              <a:t> </a:t>
            </a:r>
            <a:r>
              <a:rPr sz="1200" spc="15" dirty="0">
                <a:latin typeface="Arial MT"/>
                <a:cs typeface="Arial MT"/>
              </a:rPr>
              <a:t>high</a:t>
            </a:r>
            <a:r>
              <a:rPr sz="1200" spc="25" dirty="0">
                <a:latin typeface="Arial MT"/>
                <a:cs typeface="Arial MT"/>
              </a:rPr>
              <a:t> </a:t>
            </a:r>
            <a:r>
              <a:rPr sz="1200" spc="15" dirty="0">
                <a:latin typeface="Arial MT"/>
                <a:cs typeface="Arial MT"/>
              </a:rPr>
              <a:t>performers</a:t>
            </a:r>
            <a:r>
              <a:rPr sz="1200" spc="20" dirty="0">
                <a:latin typeface="Arial MT"/>
                <a:cs typeface="Arial MT"/>
              </a:rPr>
              <a:t> </a:t>
            </a:r>
            <a:r>
              <a:rPr sz="1200" spc="15" dirty="0">
                <a:latin typeface="Arial MT"/>
                <a:cs typeface="Arial MT"/>
              </a:rPr>
              <a:t>quickly</a:t>
            </a:r>
            <a:endParaRPr sz="1200">
              <a:latin typeface="Arial MT"/>
              <a:cs typeface="Arial MT"/>
            </a:endParaRPr>
          </a:p>
          <a:p>
            <a:pPr marL="142240" marR="5080" algn="just">
              <a:lnSpc>
                <a:spcPct val="103299"/>
              </a:lnSpc>
              <a:spcBef>
                <a:spcPts val="20"/>
              </a:spcBef>
              <a:buAutoNum type="arabicPlain"/>
              <a:tabLst>
                <a:tab pos="274320" algn="l"/>
              </a:tabLst>
            </a:pPr>
            <a:r>
              <a:rPr sz="1200" spc="15" dirty="0">
                <a:latin typeface="Arial MT"/>
                <a:cs typeface="Arial MT"/>
              </a:rPr>
              <a:t>Build </a:t>
            </a:r>
            <a:r>
              <a:rPr sz="1200" spc="10" dirty="0">
                <a:latin typeface="Arial MT"/>
                <a:cs typeface="Arial MT"/>
              </a:rPr>
              <a:t>skills </a:t>
            </a:r>
            <a:r>
              <a:rPr sz="1200" dirty="0">
                <a:latin typeface="Arial MT"/>
                <a:cs typeface="Arial MT"/>
              </a:rPr>
              <a:t>to </a:t>
            </a:r>
            <a:r>
              <a:rPr sz="1200" spc="15" dirty="0">
                <a:latin typeface="Arial MT"/>
                <a:cs typeface="Arial MT"/>
              </a:rPr>
              <a:t>boost career prospects </a:t>
            </a:r>
            <a:r>
              <a:rPr sz="1200" spc="-320" dirty="0">
                <a:latin typeface="Arial MT"/>
                <a:cs typeface="Arial MT"/>
              </a:rPr>
              <a:t> </a:t>
            </a:r>
            <a:r>
              <a:rPr sz="1200" dirty="0">
                <a:latin typeface="Arial MT"/>
                <a:cs typeface="Arial MT"/>
              </a:rPr>
              <a:t>3</a:t>
            </a:r>
            <a:r>
              <a:rPr sz="1200" spc="25" dirty="0">
                <a:latin typeface="Arial MT"/>
                <a:cs typeface="Arial MT"/>
              </a:rPr>
              <a:t> </a:t>
            </a:r>
            <a:r>
              <a:rPr sz="1200" spc="15" dirty="0">
                <a:latin typeface="Arial MT"/>
                <a:cs typeface="Arial MT"/>
              </a:rPr>
              <a:t>Fast</a:t>
            </a:r>
            <a:r>
              <a:rPr sz="1200" spc="5" dirty="0">
                <a:latin typeface="Arial MT"/>
                <a:cs typeface="Arial MT"/>
              </a:rPr>
              <a:t> </a:t>
            </a:r>
            <a:r>
              <a:rPr sz="1200" spc="10" dirty="0">
                <a:latin typeface="Arial MT"/>
                <a:cs typeface="Arial MT"/>
              </a:rPr>
              <a:t>rotation</a:t>
            </a:r>
            <a:r>
              <a:rPr sz="1200" spc="25" dirty="0">
                <a:latin typeface="Arial MT"/>
                <a:cs typeface="Arial MT"/>
              </a:rPr>
              <a:t> </a:t>
            </a:r>
            <a:r>
              <a:rPr sz="1200" spc="15" dirty="0">
                <a:latin typeface="Arial MT"/>
                <a:cs typeface="Arial MT"/>
              </a:rPr>
              <a:t>and</a:t>
            </a:r>
            <a:r>
              <a:rPr sz="1200" spc="25" dirty="0">
                <a:latin typeface="Arial MT"/>
                <a:cs typeface="Arial MT"/>
              </a:rPr>
              <a:t> advancement</a:t>
            </a:r>
            <a:endParaRPr sz="1200">
              <a:latin typeface="Arial MT"/>
              <a:cs typeface="Arial MT"/>
            </a:endParaRPr>
          </a:p>
          <a:p>
            <a:pPr marL="142240" marR="535940" algn="just">
              <a:lnSpc>
                <a:spcPct val="104200"/>
              </a:lnSpc>
              <a:spcBef>
                <a:spcPts val="15"/>
              </a:spcBef>
            </a:pPr>
            <a:r>
              <a:rPr sz="1200" dirty="0">
                <a:latin typeface="Arial MT"/>
                <a:cs typeface="Arial MT"/>
              </a:rPr>
              <a:t>4 </a:t>
            </a:r>
            <a:r>
              <a:rPr sz="1200" spc="20" dirty="0">
                <a:latin typeface="Arial MT"/>
                <a:cs typeface="Arial MT"/>
              </a:rPr>
              <a:t>Roles </a:t>
            </a:r>
            <a:r>
              <a:rPr sz="1200" spc="15" dirty="0">
                <a:latin typeface="Arial MT"/>
                <a:cs typeface="Arial MT"/>
              </a:rPr>
              <a:t>with </a:t>
            </a:r>
            <a:r>
              <a:rPr sz="1200" spc="20" dirty="0">
                <a:latin typeface="Arial MT"/>
                <a:cs typeface="Arial MT"/>
              </a:rPr>
              <a:t>P&amp;L </a:t>
            </a:r>
            <a:r>
              <a:rPr sz="1200" spc="15" dirty="0">
                <a:latin typeface="Arial MT"/>
                <a:cs typeface="Arial MT"/>
              </a:rPr>
              <a:t>responsibility </a:t>
            </a:r>
            <a:r>
              <a:rPr sz="1200" spc="-320" dirty="0">
                <a:latin typeface="Arial MT"/>
                <a:cs typeface="Arial MT"/>
              </a:rPr>
              <a:t> </a:t>
            </a:r>
            <a:r>
              <a:rPr sz="1200" dirty="0">
                <a:latin typeface="Arial MT"/>
                <a:cs typeface="Arial MT"/>
              </a:rPr>
              <a:t>5 </a:t>
            </a:r>
            <a:r>
              <a:rPr sz="1200" spc="20" dirty="0">
                <a:latin typeface="Arial MT"/>
                <a:cs typeface="Arial MT"/>
              </a:rPr>
              <a:t>Special </a:t>
            </a:r>
            <a:r>
              <a:rPr sz="1200" spc="15" dirty="0">
                <a:latin typeface="Arial MT"/>
                <a:cs typeface="Arial MT"/>
              </a:rPr>
              <a:t>project opportunities </a:t>
            </a:r>
            <a:r>
              <a:rPr sz="1200" spc="20" dirty="0">
                <a:latin typeface="Arial MT"/>
                <a:cs typeface="Arial MT"/>
              </a:rPr>
              <a:t> </a:t>
            </a:r>
            <a:r>
              <a:rPr sz="1200" dirty="0">
                <a:latin typeface="Arial MT"/>
                <a:cs typeface="Arial MT"/>
              </a:rPr>
              <a:t>6</a:t>
            </a:r>
            <a:r>
              <a:rPr sz="1200" spc="25" dirty="0">
                <a:latin typeface="Arial MT"/>
                <a:cs typeface="Arial MT"/>
              </a:rPr>
              <a:t> </a:t>
            </a:r>
            <a:r>
              <a:rPr sz="1200" spc="15" dirty="0">
                <a:latin typeface="Arial MT"/>
                <a:cs typeface="Arial MT"/>
              </a:rPr>
              <a:t>On-the-job</a:t>
            </a:r>
            <a:r>
              <a:rPr sz="1200" spc="25" dirty="0">
                <a:latin typeface="Arial MT"/>
                <a:cs typeface="Arial MT"/>
              </a:rPr>
              <a:t> </a:t>
            </a:r>
            <a:r>
              <a:rPr sz="1200" spc="15" dirty="0">
                <a:latin typeface="Arial MT"/>
                <a:cs typeface="Arial MT"/>
              </a:rPr>
              <a:t>training</a:t>
            </a:r>
            <a:endParaRPr sz="1200">
              <a:latin typeface="Arial MT"/>
              <a:cs typeface="Arial MT"/>
            </a:endParaRPr>
          </a:p>
          <a:p>
            <a:pPr>
              <a:lnSpc>
                <a:spcPct val="100000"/>
              </a:lnSpc>
              <a:spcBef>
                <a:spcPts val="5"/>
              </a:spcBef>
            </a:pPr>
            <a:endParaRPr sz="1350">
              <a:latin typeface="Arial MT"/>
              <a:cs typeface="Arial MT"/>
            </a:endParaRPr>
          </a:p>
          <a:p>
            <a:pPr marL="12700">
              <a:lnSpc>
                <a:spcPct val="100000"/>
              </a:lnSpc>
            </a:pPr>
            <a:r>
              <a:rPr sz="1200" b="1" spc="20" dirty="0">
                <a:latin typeface="Arial"/>
                <a:cs typeface="Arial"/>
              </a:rPr>
              <a:t>Coaching</a:t>
            </a:r>
            <a:r>
              <a:rPr sz="1200" b="1" spc="15" dirty="0">
                <a:latin typeface="Arial"/>
                <a:cs typeface="Arial"/>
              </a:rPr>
              <a:t> </a:t>
            </a:r>
            <a:r>
              <a:rPr sz="1200" b="1" spc="20" dirty="0">
                <a:latin typeface="Arial"/>
                <a:cs typeface="Arial"/>
              </a:rPr>
              <a:t>Feedback</a:t>
            </a:r>
            <a:endParaRPr sz="1200">
              <a:latin typeface="Arial"/>
              <a:cs typeface="Arial"/>
            </a:endParaRPr>
          </a:p>
          <a:p>
            <a:pPr marL="142240" marR="89535">
              <a:lnSpc>
                <a:spcPts val="1580"/>
              </a:lnSpc>
              <a:spcBef>
                <a:spcPts val="10"/>
              </a:spcBef>
            </a:pPr>
            <a:r>
              <a:rPr sz="1200" dirty="0">
                <a:latin typeface="Arial MT"/>
                <a:cs typeface="Arial MT"/>
              </a:rPr>
              <a:t>7</a:t>
            </a:r>
            <a:r>
              <a:rPr sz="1200" spc="15" dirty="0">
                <a:latin typeface="Arial MT"/>
                <a:cs typeface="Arial MT"/>
              </a:rPr>
              <a:t> Told my strengths and </a:t>
            </a:r>
            <a:r>
              <a:rPr sz="1200" spc="25" dirty="0">
                <a:latin typeface="Arial MT"/>
                <a:cs typeface="Arial MT"/>
              </a:rPr>
              <a:t>weaknesses </a:t>
            </a:r>
            <a:r>
              <a:rPr sz="1200" spc="-315" dirty="0">
                <a:latin typeface="Arial MT"/>
                <a:cs typeface="Arial MT"/>
              </a:rPr>
              <a:t> </a:t>
            </a:r>
            <a:r>
              <a:rPr sz="1200" dirty="0">
                <a:latin typeface="Arial MT"/>
                <a:cs typeface="Arial MT"/>
              </a:rPr>
              <a:t>8</a:t>
            </a:r>
            <a:r>
              <a:rPr sz="1200" spc="25" dirty="0">
                <a:latin typeface="Arial MT"/>
                <a:cs typeface="Arial MT"/>
              </a:rPr>
              <a:t> </a:t>
            </a:r>
            <a:r>
              <a:rPr sz="1200" spc="20" dirty="0">
                <a:latin typeface="Arial MT"/>
                <a:cs typeface="Arial MT"/>
              </a:rPr>
              <a:t>360</a:t>
            </a:r>
            <a:r>
              <a:rPr sz="1200" spc="20" dirty="0">
                <a:latin typeface="MS PGothic"/>
                <a:cs typeface="MS PGothic"/>
              </a:rPr>
              <a:t>°</a:t>
            </a:r>
            <a:r>
              <a:rPr sz="1200" spc="20" dirty="0">
                <a:latin typeface="Arial MT"/>
                <a:cs typeface="Arial MT"/>
              </a:rPr>
              <a:t>feedback</a:t>
            </a:r>
            <a:endParaRPr sz="1200">
              <a:latin typeface="Arial MT"/>
              <a:cs typeface="Arial MT"/>
            </a:endParaRPr>
          </a:p>
          <a:p>
            <a:pPr marL="142240" marR="499745">
              <a:lnSpc>
                <a:spcPts val="1490"/>
              </a:lnSpc>
              <a:spcBef>
                <a:spcPts val="5"/>
              </a:spcBef>
            </a:pPr>
            <a:r>
              <a:rPr sz="1200" dirty="0">
                <a:latin typeface="Arial MT"/>
                <a:cs typeface="Arial MT"/>
              </a:rPr>
              <a:t>9</a:t>
            </a:r>
            <a:r>
              <a:rPr sz="1200" spc="70" dirty="0">
                <a:latin typeface="Arial MT"/>
                <a:cs typeface="Arial MT"/>
              </a:rPr>
              <a:t> </a:t>
            </a:r>
            <a:r>
              <a:rPr sz="1200" spc="20" dirty="0">
                <a:latin typeface="Arial MT"/>
                <a:cs typeface="Arial MT"/>
              </a:rPr>
              <a:t>Candid,</a:t>
            </a:r>
            <a:r>
              <a:rPr sz="1200" spc="55" dirty="0">
                <a:latin typeface="Arial MT"/>
                <a:cs typeface="Arial MT"/>
              </a:rPr>
              <a:t> </a:t>
            </a:r>
            <a:r>
              <a:rPr sz="1200" spc="15" dirty="0">
                <a:latin typeface="Arial MT"/>
                <a:cs typeface="Arial MT"/>
              </a:rPr>
              <a:t>insightful</a:t>
            </a:r>
            <a:r>
              <a:rPr sz="1200" spc="65" dirty="0">
                <a:latin typeface="Arial MT"/>
                <a:cs typeface="Arial MT"/>
              </a:rPr>
              <a:t> </a:t>
            </a:r>
            <a:r>
              <a:rPr sz="1200" spc="15" dirty="0">
                <a:latin typeface="Arial MT"/>
                <a:cs typeface="Arial MT"/>
              </a:rPr>
              <a:t>feedback </a:t>
            </a:r>
            <a:r>
              <a:rPr sz="1200" spc="20" dirty="0">
                <a:latin typeface="Arial MT"/>
                <a:cs typeface="Arial MT"/>
              </a:rPr>
              <a:t> </a:t>
            </a:r>
            <a:r>
              <a:rPr sz="1200" spc="10" dirty="0">
                <a:latin typeface="Arial MT"/>
                <a:cs typeface="Arial MT"/>
              </a:rPr>
              <a:t>10</a:t>
            </a:r>
            <a:r>
              <a:rPr sz="1200" spc="20" dirty="0">
                <a:latin typeface="Arial MT"/>
                <a:cs typeface="Arial MT"/>
              </a:rPr>
              <a:t> </a:t>
            </a:r>
            <a:r>
              <a:rPr sz="1200" spc="15" dirty="0">
                <a:latin typeface="Arial MT"/>
                <a:cs typeface="Arial MT"/>
              </a:rPr>
              <a:t>Informal</a:t>
            </a:r>
            <a:r>
              <a:rPr sz="1200" spc="10" dirty="0">
                <a:latin typeface="Arial MT"/>
                <a:cs typeface="Arial MT"/>
              </a:rPr>
              <a:t> </a:t>
            </a:r>
            <a:r>
              <a:rPr sz="1200" spc="15" dirty="0">
                <a:latin typeface="Arial MT"/>
                <a:cs typeface="Arial MT"/>
              </a:rPr>
              <a:t>coaching</a:t>
            </a:r>
            <a:r>
              <a:rPr sz="1200" spc="20" dirty="0">
                <a:latin typeface="Arial MT"/>
                <a:cs typeface="Arial MT"/>
              </a:rPr>
              <a:t> </a:t>
            </a:r>
            <a:r>
              <a:rPr sz="1200" spc="10" dirty="0">
                <a:latin typeface="Arial MT"/>
                <a:cs typeface="Arial MT"/>
              </a:rPr>
              <a:t>from</a:t>
            </a:r>
            <a:r>
              <a:rPr sz="1200" spc="30" dirty="0">
                <a:latin typeface="Arial MT"/>
                <a:cs typeface="Arial MT"/>
              </a:rPr>
              <a:t> </a:t>
            </a:r>
            <a:r>
              <a:rPr sz="1200" spc="15" dirty="0">
                <a:latin typeface="Arial MT"/>
                <a:cs typeface="Arial MT"/>
              </a:rPr>
              <a:t>boss</a:t>
            </a:r>
            <a:endParaRPr sz="1200">
              <a:latin typeface="Arial MT"/>
              <a:cs typeface="Arial MT"/>
            </a:endParaRPr>
          </a:p>
        </p:txBody>
      </p:sp>
      <p:sp>
        <p:nvSpPr>
          <p:cNvPr id="9" name="object 8"/>
          <p:cNvSpPr txBox="1"/>
          <p:nvPr/>
        </p:nvSpPr>
        <p:spPr>
          <a:xfrm>
            <a:off x="5632004" y="4171014"/>
            <a:ext cx="2755265" cy="778510"/>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Mentoring</a:t>
            </a:r>
            <a:endParaRPr sz="1200">
              <a:latin typeface="Arial"/>
              <a:cs typeface="Arial"/>
            </a:endParaRPr>
          </a:p>
          <a:p>
            <a:pPr marL="361950" indent="-220345">
              <a:lnSpc>
                <a:spcPct val="100000"/>
              </a:lnSpc>
              <a:spcBef>
                <a:spcPts val="50"/>
              </a:spcBef>
              <a:buAutoNum type="arabicPlain" startAt="11"/>
              <a:tabLst>
                <a:tab pos="362585" algn="l"/>
              </a:tabLst>
            </a:pPr>
            <a:r>
              <a:rPr sz="1200" spc="15" dirty="0">
                <a:latin typeface="Arial MT"/>
                <a:cs typeface="Arial MT"/>
              </a:rPr>
              <a:t>Great</a:t>
            </a:r>
            <a:r>
              <a:rPr sz="1200" spc="-20" dirty="0">
                <a:latin typeface="Arial MT"/>
                <a:cs typeface="Arial MT"/>
              </a:rPr>
              <a:t> </a:t>
            </a:r>
            <a:r>
              <a:rPr sz="1200" spc="20" dirty="0">
                <a:latin typeface="Arial MT"/>
                <a:cs typeface="Arial MT"/>
              </a:rPr>
              <a:t>mentor</a:t>
            </a:r>
            <a:endParaRPr sz="1200">
              <a:latin typeface="Arial MT"/>
              <a:cs typeface="Arial MT"/>
            </a:endParaRPr>
          </a:p>
          <a:p>
            <a:pPr marL="361950" indent="-220345">
              <a:lnSpc>
                <a:spcPct val="100000"/>
              </a:lnSpc>
              <a:spcBef>
                <a:spcPts val="70"/>
              </a:spcBef>
              <a:buAutoNum type="arabicPlain" startAt="11"/>
              <a:tabLst>
                <a:tab pos="362585" algn="l"/>
              </a:tabLst>
            </a:pPr>
            <a:r>
              <a:rPr sz="1200" spc="15" dirty="0">
                <a:latin typeface="Arial MT"/>
                <a:cs typeface="Arial MT"/>
              </a:rPr>
              <a:t>Great</a:t>
            </a:r>
            <a:r>
              <a:rPr sz="1200" spc="-5" dirty="0">
                <a:latin typeface="Arial MT"/>
                <a:cs typeface="Arial MT"/>
              </a:rPr>
              <a:t> </a:t>
            </a:r>
            <a:r>
              <a:rPr sz="1200" spc="15" dirty="0">
                <a:latin typeface="Arial MT"/>
                <a:cs typeface="Arial MT"/>
              </a:rPr>
              <a:t>senior</a:t>
            </a:r>
            <a:r>
              <a:rPr sz="1200" spc="5" dirty="0">
                <a:latin typeface="Arial MT"/>
                <a:cs typeface="Arial MT"/>
              </a:rPr>
              <a:t> </a:t>
            </a:r>
            <a:r>
              <a:rPr sz="1200" spc="10" dirty="0">
                <a:latin typeface="Arial MT"/>
                <a:cs typeface="Arial MT"/>
              </a:rPr>
              <a:t>role</a:t>
            </a:r>
            <a:r>
              <a:rPr sz="1200" spc="15" dirty="0">
                <a:latin typeface="Arial MT"/>
                <a:cs typeface="Arial MT"/>
              </a:rPr>
              <a:t> </a:t>
            </a:r>
            <a:r>
              <a:rPr sz="1200" spc="20" dirty="0">
                <a:latin typeface="Arial MT"/>
                <a:cs typeface="Arial MT"/>
              </a:rPr>
              <a:t>models</a:t>
            </a:r>
            <a:endParaRPr sz="1200">
              <a:latin typeface="Arial MT"/>
              <a:cs typeface="Arial MT"/>
            </a:endParaRPr>
          </a:p>
          <a:p>
            <a:pPr marL="361950" indent="-220345">
              <a:lnSpc>
                <a:spcPct val="100000"/>
              </a:lnSpc>
              <a:spcBef>
                <a:spcPts val="50"/>
              </a:spcBef>
              <a:buAutoNum type="arabicPlain" startAt="11"/>
              <a:tabLst>
                <a:tab pos="362585" algn="l"/>
              </a:tabLst>
            </a:pPr>
            <a:r>
              <a:rPr sz="1200" spc="15" dirty="0">
                <a:latin typeface="Arial MT"/>
                <a:cs typeface="Arial MT"/>
              </a:rPr>
              <a:t>Mentoring</a:t>
            </a:r>
            <a:r>
              <a:rPr sz="1200" spc="30" dirty="0">
                <a:latin typeface="Arial MT"/>
                <a:cs typeface="Arial MT"/>
              </a:rPr>
              <a:t> </a:t>
            </a:r>
            <a:r>
              <a:rPr sz="1200" spc="15" dirty="0">
                <a:latin typeface="Arial MT"/>
                <a:cs typeface="Arial MT"/>
              </a:rPr>
              <a:t>advice</a:t>
            </a:r>
            <a:r>
              <a:rPr sz="1200" spc="30" dirty="0">
                <a:latin typeface="Arial MT"/>
                <a:cs typeface="Arial MT"/>
              </a:rPr>
              <a:t> </a:t>
            </a:r>
            <a:r>
              <a:rPr sz="1200" spc="10" dirty="0">
                <a:latin typeface="Arial MT"/>
                <a:cs typeface="Arial MT"/>
              </a:rPr>
              <a:t>on</a:t>
            </a:r>
            <a:r>
              <a:rPr sz="1200" spc="30" dirty="0">
                <a:latin typeface="Arial MT"/>
                <a:cs typeface="Arial MT"/>
              </a:rPr>
              <a:t> </a:t>
            </a:r>
            <a:r>
              <a:rPr sz="1200" spc="20" dirty="0">
                <a:latin typeface="Arial MT"/>
                <a:cs typeface="Arial MT"/>
              </a:rPr>
              <a:t>development</a:t>
            </a:r>
            <a:endParaRPr sz="1200">
              <a:latin typeface="Arial MT"/>
              <a:cs typeface="Arial MT"/>
            </a:endParaRPr>
          </a:p>
        </p:txBody>
      </p:sp>
      <p:sp>
        <p:nvSpPr>
          <p:cNvPr id="10" name="object 9"/>
          <p:cNvSpPr txBox="1"/>
          <p:nvPr/>
        </p:nvSpPr>
        <p:spPr>
          <a:xfrm>
            <a:off x="5632004" y="5121990"/>
            <a:ext cx="2446655" cy="400685"/>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Arial"/>
                <a:cs typeface="Arial"/>
              </a:rPr>
              <a:t>Training</a:t>
            </a:r>
            <a:endParaRPr sz="1200">
              <a:latin typeface="Arial"/>
              <a:cs typeface="Arial"/>
            </a:endParaRPr>
          </a:p>
          <a:p>
            <a:pPr marL="142240">
              <a:lnSpc>
                <a:spcPct val="100000"/>
              </a:lnSpc>
              <a:spcBef>
                <a:spcPts val="70"/>
              </a:spcBef>
            </a:pPr>
            <a:r>
              <a:rPr sz="1200" spc="10" dirty="0">
                <a:latin typeface="Arial MT"/>
                <a:cs typeface="Arial MT"/>
              </a:rPr>
              <a:t>14</a:t>
            </a:r>
            <a:r>
              <a:rPr sz="1200" spc="25" dirty="0">
                <a:latin typeface="Arial MT"/>
                <a:cs typeface="Arial MT"/>
              </a:rPr>
              <a:t> </a:t>
            </a:r>
            <a:r>
              <a:rPr sz="1200" spc="15" dirty="0">
                <a:latin typeface="Arial MT"/>
                <a:cs typeface="Arial MT"/>
              </a:rPr>
              <a:t>Traditional classroom</a:t>
            </a:r>
            <a:r>
              <a:rPr sz="1200" spc="40" dirty="0">
                <a:latin typeface="Arial MT"/>
                <a:cs typeface="Arial MT"/>
              </a:rPr>
              <a:t> </a:t>
            </a:r>
            <a:r>
              <a:rPr sz="1200" spc="15" dirty="0">
                <a:latin typeface="Arial MT"/>
                <a:cs typeface="Arial MT"/>
              </a:rPr>
              <a:t>training</a:t>
            </a:r>
            <a:endParaRPr sz="1200">
              <a:latin typeface="Arial MT"/>
              <a:cs typeface="Arial MT"/>
            </a:endParaRPr>
          </a:p>
        </p:txBody>
      </p:sp>
      <p:sp>
        <p:nvSpPr>
          <p:cNvPr id="11" name="object 11"/>
          <p:cNvSpPr txBox="1"/>
          <p:nvPr/>
        </p:nvSpPr>
        <p:spPr>
          <a:xfrm rot="20700000">
            <a:off x="3209935" y="3224572"/>
            <a:ext cx="451817" cy="203200"/>
          </a:xfrm>
          <a:prstGeom prst="rect">
            <a:avLst/>
          </a:prstGeom>
        </p:spPr>
        <p:txBody>
          <a:bodyPr vert="horz" wrap="square" lIns="0" tIns="0" rIns="0" bIns="0" rtlCol="0">
            <a:spAutoFit/>
          </a:bodyPr>
          <a:lstStyle/>
          <a:p>
            <a:pPr>
              <a:lnSpc>
                <a:spcPts val="1600"/>
              </a:lnSpc>
            </a:pPr>
            <a:r>
              <a:rPr sz="1600" b="1" spc="-15" dirty="0">
                <a:latin typeface="Arial"/>
                <a:cs typeface="Arial"/>
              </a:rPr>
              <a:t>70%</a:t>
            </a:r>
            <a:endParaRPr sz="1600">
              <a:latin typeface="Arial"/>
              <a:cs typeface="Arial"/>
            </a:endParaRPr>
          </a:p>
        </p:txBody>
      </p:sp>
      <p:sp>
        <p:nvSpPr>
          <p:cNvPr id="12" name="object 12"/>
          <p:cNvSpPr txBox="1"/>
          <p:nvPr/>
        </p:nvSpPr>
        <p:spPr>
          <a:xfrm rot="20700000">
            <a:off x="2984644" y="3456944"/>
            <a:ext cx="1029397" cy="203200"/>
          </a:xfrm>
          <a:prstGeom prst="rect">
            <a:avLst/>
          </a:prstGeom>
        </p:spPr>
        <p:txBody>
          <a:bodyPr vert="horz" wrap="square" lIns="0" tIns="0" rIns="0" bIns="0" rtlCol="0">
            <a:spAutoFit/>
          </a:bodyPr>
          <a:lstStyle/>
          <a:p>
            <a:pPr>
              <a:lnSpc>
                <a:spcPts val="1600"/>
              </a:lnSpc>
            </a:pPr>
            <a:r>
              <a:rPr sz="1600" spc="-5" dirty="0">
                <a:latin typeface="Arial MT"/>
                <a:cs typeface="Arial MT"/>
              </a:rPr>
              <a:t>E</a:t>
            </a:r>
            <a:r>
              <a:rPr sz="1600" spc="-10" dirty="0">
                <a:latin typeface="Arial MT"/>
                <a:cs typeface="Arial MT"/>
              </a:rPr>
              <a:t>x</a:t>
            </a:r>
            <a:r>
              <a:rPr sz="1600" spc="-15" dirty="0">
                <a:latin typeface="Arial MT"/>
                <a:cs typeface="Arial MT"/>
              </a:rPr>
              <a:t>pe</a:t>
            </a:r>
            <a:r>
              <a:rPr sz="1600" spc="-10" dirty="0">
                <a:latin typeface="Arial MT"/>
                <a:cs typeface="Arial MT"/>
              </a:rPr>
              <a:t>r</a:t>
            </a:r>
            <a:r>
              <a:rPr sz="1600" spc="-5" dirty="0">
                <a:latin typeface="Arial MT"/>
                <a:cs typeface="Arial MT"/>
              </a:rPr>
              <a:t>i</a:t>
            </a:r>
            <a:r>
              <a:rPr sz="1600" spc="-15" dirty="0">
                <a:latin typeface="Arial MT"/>
                <a:cs typeface="Arial MT"/>
              </a:rPr>
              <a:t>en</a:t>
            </a:r>
            <a:r>
              <a:rPr sz="1600" spc="-10" dirty="0">
                <a:latin typeface="Arial MT"/>
                <a:cs typeface="Arial MT"/>
              </a:rPr>
              <a:t>c</a:t>
            </a:r>
            <a:r>
              <a:rPr sz="1600" dirty="0">
                <a:latin typeface="Arial MT"/>
                <a:cs typeface="Arial MT"/>
              </a:rPr>
              <a:t>e</a:t>
            </a:r>
            <a:endParaRPr sz="1600">
              <a:latin typeface="Arial MT"/>
              <a:cs typeface="Arial MT"/>
            </a:endParaRPr>
          </a:p>
        </p:txBody>
      </p:sp>
      <p:grpSp>
        <p:nvGrpSpPr>
          <p:cNvPr id="4" name="object 13"/>
          <p:cNvGrpSpPr/>
          <p:nvPr/>
        </p:nvGrpSpPr>
        <p:grpSpPr>
          <a:xfrm>
            <a:off x="2904652" y="3798055"/>
            <a:ext cx="1759585" cy="1270000"/>
            <a:chOff x="3684565" y="4159270"/>
            <a:chExt cx="1759585" cy="1270000"/>
          </a:xfrm>
        </p:grpSpPr>
        <p:sp>
          <p:nvSpPr>
            <p:cNvPr id="14" name="object 14"/>
            <p:cNvSpPr/>
            <p:nvPr/>
          </p:nvSpPr>
          <p:spPr>
            <a:xfrm>
              <a:off x="3706168" y="4180834"/>
              <a:ext cx="1716405" cy="1226820"/>
            </a:xfrm>
            <a:custGeom>
              <a:avLst/>
              <a:gdLst/>
              <a:ahLst/>
              <a:cxnLst/>
              <a:rect l="l" t="t" r="r" b="b"/>
              <a:pathLst>
                <a:path w="1716404" h="1226820">
                  <a:moveTo>
                    <a:pt x="857945" y="0"/>
                  </a:moveTo>
                  <a:lnTo>
                    <a:pt x="801535" y="1304"/>
                  </a:lnTo>
                  <a:lnTo>
                    <a:pt x="746099" y="5165"/>
                  </a:lnTo>
                  <a:lnTo>
                    <a:pt x="691751" y="11500"/>
                  </a:lnTo>
                  <a:lnTo>
                    <a:pt x="638603" y="20229"/>
                  </a:lnTo>
                  <a:lnTo>
                    <a:pt x="586768" y="31271"/>
                  </a:lnTo>
                  <a:lnTo>
                    <a:pt x="536360" y="44546"/>
                  </a:lnTo>
                  <a:lnTo>
                    <a:pt x="487491" y="59972"/>
                  </a:lnTo>
                  <a:lnTo>
                    <a:pt x="440275" y="77468"/>
                  </a:lnTo>
                  <a:lnTo>
                    <a:pt x="394825" y="96955"/>
                  </a:lnTo>
                  <a:lnTo>
                    <a:pt x="351254" y="118350"/>
                  </a:lnTo>
                  <a:lnTo>
                    <a:pt x="309674" y="141574"/>
                  </a:lnTo>
                  <a:lnTo>
                    <a:pt x="270199" y="166545"/>
                  </a:lnTo>
                  <a:lnTo>
                    <a:pt x="232942" y="193182"/>
                  </a:lnTo>
                  <a:lnTo>
                    <a:pt x="198016" y="221406"/>
                  </a:lnTo>
                  <a:lnTo>
                    <a:pt x="165533" y="251134"/>
                  </a:lnTo>
                  <a:lnTo>
                    <a:pt x="135608" y="282286"/>
                  </a:lnTo>
                  <a:lnTo>
                    <a:pt x="108353" y="314781"/>
                  </a:lnTo>
                  <a:lnTo>
                    <a:pt x="83881" y="348539"/>
                  </a:lnTo>
                  <a:lnTo>
                    <a:pt x="62305" y="383478"/>
                  </a:lnTo>
                  <a:lnTo>
                    <a:pt x="43738" y="419518"/>
                  </a:lnTo>
                  <a:lnTo>
                    <a:pt x="28294" y="456578"/>
                  </a:lnTo>
                  <a:lnTo>
                    <a:pt x="16085" y="494577"/>
                  </a:lnTo>
                  <a:lnTo>
                    <a:pt x="7224" y="533435"/>
                  </a:lnTo>
                  <a:lnTo>
                    <a:pt x="1824" y="573069"/>
                  </a:lnTo>
                  <a:lnTo>
                    <a:pt x="0" y="613401"/>
                  </a:lnTo>
                  <a:lnTo>
                    <a:pt x="1824" y="653732"/>
                  </a:lnTo>
                  <a:lnTo>
                    <a:pt x="7224" y="693367"/>
                  </a:lnTo>
                  <a:lnTo>
                    <a:pt x="16085" y="732224"/>
                  </a:lnTo>
                  <a:lnTo>
                    <a:pt x="28294" y="770223"/>
                  </a:lnTo>
                  <a:lnTo>
                    <a:pt x="43738" y="807283"/>
                  </a:lnTo>
                  <a:lnTo>
                    <a:pt x="62305" y="843323"/>
                  </a:lnTo>
                  <a:lnTo>
                    <a:pt x="83881" y="878262"/>
                  </a:lnTo>
                  <a:lnTo>
                    <a:pt x="108353" y="912020"/>
                  </a:lnTo>
                  <a:lnTo>
                    <a:pt x="135608" y="944515"/>
                  </a:lnTo>
                  <a:lnTo>
                    <a:pt x="165533" y="975668"/>
                  </a:lnTo>
                  <a:lnTo>
                    <a:pt x="198016" y="1005396"/>
                  </a:lnTo>
                  <a:lnTo>
                    <a:pt x="232942" y="1033619"/>
                  </a:lnTo>
                  <a:lnTo>
                    <a:pt x="270199" y="1060256"/>
                  </a:lnTo>
                  <a:lnTo>
                    <a:pt x="309674" y="1085227"/>
                  </a:lnTo>
                  <a:lnTo>
                    <a:pt x="351254" y="1108451"/>
                  </a:lnTo>
                  <a:lnTo>
                    <a:pt x="394825" y="1129846"/>
                  </a:lnTo>
                  <a:lnTo>
                    <a:pt x="440275" y="1149333"/>
                  </a:lnTo>
                  <a:lnTo>
                    <a:pt x="487491" y="1166830"/>
                  </a:lnTo>
                  <a:lnTo>
                    <a:pt x="536360" y="1182256"/>
                  </a:lnTo>
                  <a:lnTo>
                    <a:pt x="586768" y="1195530"/>
                  </a:lnTo>
                  <a:lnTo>
                    <a:pt x="638603" y="1206572"/>
                  </a:lnTo>
                  <a:lnTo>
                    <a:pt x="691751" y="1215301"/>
                  </a:lnTo>
                  <a:lnTo>
                    <a:pt x="746099" y="1221637"/>
                  </a:lnTo>
                  <a:lnTo>
                    <a:pt x="801535" y="1225497"/>
                  </a:lnTo>
                  <a:lnTo>
                    <a:pt x="857945" y="1226802"/>
                  </a:lnTo>
                  <a:lnTo>
                    <a:pt x="914356" y="1225497"/>
                  </a:lnTo>
                  <a:lnTo>
                    <a:pt x="969791" y="1221637"/>
                  </a:lnTo>
                  <a:lnTo>
                    <a:pt x="1024140" y="1215301"/>
                  </a:lnTo>
                  <a:lnTo>
                    <a:pt x="1077288" y="1206572"/>
                  </a:lnTo>
                  <a:lnTo>
                    <a:pt x="1129122" y="1195530"/>
                  </a:lnTo>
                  <a:lnTo>
                    <a:pt x="1179530" y="1182256"/>
                  </a:lnTo>
                  <a:lnTo>
                    <a:pt x="1228399" y="1166830"/>
                  </a:lnTo>
                  <a:lnTo>
                    <a:pt x="1275615" y="1149333"/>
                  </a:lnTo>
                  <a:lnTo>
                    <a:pt x="1321065" y="1129846"/>
                  </a:lnTo>
                  <a:lnTo>
                    <a:pt x="1364636" y="1108451"/>
                  </a:lnTo>
                  <a:lnTo>
                    <a:pt x="1406216" y="1085227"/>
                  </a:lnTo>
                  <a:lnTo>
                    <a:pt x="1445691" y="1060256"/>
                  </a:lnTo>
                  <a:lnTo>
                    <a:pt x="1482948" y="1033619"/>
                  </a:lnTo>
                  <a:lnTo>
                    <a:pt x="1517874" y="1005396"/>
                  </a:lnTo>
                  <a:lnTo>
                    <a:pt x="1550356" y="975668"/>
                  </a:lnTo>
                  <a:lnTo>
                    <a:pt x="1580282" y="944515"/>
                  </a:lnTo>
                  <a:lnTo>
                    <a:pt x="1607537" y="912020"/>
                  </a:lnTo>
                  <a:lnTo>
                    <a:pt x="1632009" y="878262"/>
                  </a:lnTo>
                  <a:lnTo>
                    <a:pt x="1653585" y="843323"/>
                  </a:lnTo>
                  <a:lnTo>
                    <a:pt x="1672152" y="807283"/>
                  </a:lnTo>
                  <a:lnTo>
                    <a:pt x="1687596" y="770223"/>
                  </a:lnTo>
                  <a:lnTo>
                    <a:pt x="1699805" y="732224"/>
                  </a:lnTo>
                  <a:lnTo>
                    <a:pt x="1708666" y="693367"/>
                  </a:lnTo>
                  <a:lnTo>
                    <a:pt x="1714065" y="653732"/>
                  </a:lnTo>
                  <a:lnTo>
                    <a:pt x="1715890" y="613401"/>
                  </a:lnTo>
                  <a:lnTo>
                    <a:pt x="1714065" y="573069"/>
                  </a:lnTo>
                  <a:lnTo>
                    <a:pt x="1708666" y="533435"/>
                  </a:lnTo>
                  <a:lnTo>
                    <a:pt x="1699805" y="494577"/>
                  </a:lnTo>
                  <a:lnTo>
                    <a:pt x="1687596" y="456578"/>
                  </a:lnTo>
                  <a:lnTo>
                    <a:pt x="1672152" y="419518"/>
                  </a:lnTo>
                  <a:lnTo>
                    <a:pt x="1653585" y="383478"/>
                  </a:lnTo>
                  <a:lnTo>
                    <a:pt x="1632009" y="348539"/>
                  </a:lnTo>
                  <a:lnTo>
                    <a:pt x="1607537" y="314781"/>
                  </a:lnTo>
                  <a:lnTo>
                    <a:pt x="1580282" y="282286"/>
                  </a:lnTo>
                  <a:lnTo>
                    <a:pt x="1550356" y="251134"/>
                  </a:lnTo>
                  <a:lnTo>
                    <a:pt x="1517874" y="221406"/>
                  </a:lnTo>
                  <a:lnTo>
                    <a:pt x="1482948" y="193182"/>
                  </a:lnTo>
                  <a:lnTo>
                    <a:pt x="1445691" y="166545"/>
                  </a:lnTo>
                  <a:lnTo>
                    <a:pt x="1406216" y="141574"/>
                  </a:lnTo>
                  <a:lnTo>
                    <a:pt x="1364636" y="118350"/>
                  </a:lnTo>
                  <a:lnTo>
                    <a:pt x="1321065" y="96955"/>
                  </a:lnTo>
                  <a:lnTo>
                    <a:pt x="1275615" y="77468"/>
                  </a:lnTo>
                  <a:lnTo>
                    <a:pt x="1228399" y="59972"/>
                  </a:lnTo>
                  <a:lnTo>
                    <a:pt x="1179530" y="44546"/>
                  </a:lnTo>
                  <a:lnTo>
                    <a:pt x="1129122" y="31271"/>
                  </a:lnTo>
                  <a:lnTo>
                    <a:pt x="1077288" y="20229"/>
                  </a:lnTo>
                  <a:lnTo>
                    <a:pt x="1024140" y="11500"/>
                  </a:lnTo>
                  <a:lnTo>
                    <a:pt x="969791" y="5165"/>
                  </a:lnTo>
                  <a:lnTo>
                    <a:pt x="914356" y="1304"/>
                  </a:lnTo>
                  <a:lnTo>
                    <a:pt x="857945" y="0"/>
                  </a:lnTo>
                  <a:close/>
                </a:path>
              </a:pathLst>
            </a:custGeom>
            <a:solidFill>
              <a:srgbClr val="FFFFFF">
                <a:alpha val="79998"/>
              </a:srgbClr>
            </a:solidFill>
          </p:spPr>
          <p:txBody>
            <a:bodyPr wrap="square" lIns="0" tIns="0" rIns="0" bIns="0" rtlCol="0"/>
            <a:lstStyle/>
            <a:p>
              <a:endParaRPr/>
            </a:p>
          </p:txBody>
        </p:sp>
        <p:sp>
          <p:nvSpPr>
            <p:cNvPr id="15" name="object 15"/>
            <p:cNvSpPr/>
            <p:nvPr/>
          </p:nvSpPr>
          <p:spPr>
            <a:xfrm>
              <a:off x="3684565" y="4159270"/>
              <a:ext cx="1759585" cy="1270000"/>
            </a:xfrm>
            <a:custGeom>
              <a:avLst/>
              <a:gdLst/>
              <a:ahLst/>
              <a:cxnLst/>
              <a:rect l="l" t="t" r="r" b="b"/>
              <a:pathLst>
                <a:path w="1759585" h="1270000">
                  <a:moveTo>
                    <a:pt x="1139753" y="1244600"/>
                  </a:moveTo>
                  <a:lnTo>
                    <a:pt x="620124" y="1244600"/>
                  </a:lnTo>
                  <a:lnTo>
                    <a:pt x="703907" y="1270000"/>
                  </a:lnTo>
                  <a:lnTo>
                    <a:pt x="1012940" y="1270000"/>
                  </a:lnTo>
                  <a:lnTo>
                    <a:pt x="1055970" y="1257300"/>
                  </a:lnTo>
                  <a:lnTo>
                    <a:pt x="1098259" y="1257300"/>
                  </a:lnTo>
                  <a:lnTo>
                    <a:pt x="1139753" y="1244600"/>
                  </a:lnTo>
                  <a:close/>
                </a:path>
                <a:path w="1759585" h="1270000">
                  <a:moveTo>
                    <a:pt x="1179616" y="38100"/>
                  </a:moveTo>
                  <a:lnTo>
                    <a:pt x="578698" y="38100"/>
                  </a:lnTo>
                  <a:lnTo>
                    <a:pt x="538954" y="50800"/>
                  </a:lnTo>
                  <a:lnTo>
                    <a:pt x="462387" y="76200"/>
                  </a:lnTo>
                  <a:lnTo>
                    <a:pt x="425672" y="101600"/>
                  </a:lnTo>
                  <a:lnTo>
                    <a:pt x="390074" y="114300"/>
                  </a:lnTo>
                  <a:lnTo>
                    <a:pt x="355645" y="127000"/>
                  </a:lnTo>
                  <a:lnTo>
                    <a:pt x="322441" y="152400"/>
                  </a:lnTo>
                  <a:lnTo>
                    <a:pt x="290517" y="165100"/>
                  </a:lnTo>
                  <a:lnTo>
                    <a:pt x="259928" y="190500"/>
                  </a:lnTo>
                  <a:lnTo>
                    <a:pt x="230729" y="215900"/>
                  </a:lnTo>
                  <a:lnTo>
                    <a:pt x="202976" y="241300"/>
                  </a:lnTo>
                  <a:lnTo>
                    <a:pt x="176728" y="254000"/>
                  </a:lnTo>
                  <a:lnTo>
                    <a:pt x="152039" y="279400"/>
                  </a:lnTo>
                  <a:lnTo>
                    <a:pt x="128972" y="304800"/>
                  </a:lnTo>
                  <a:lnTo>
                    <a:pt x="107585" y="330200"/>
                  </a:lnTo>
                  <a:lnTo>
                    <a:pt x="87941" y="368300"/>
                  </a:lnTo>
                  <a:lnTo>
                    <a:pt x="70100" y="393700"/>
                  </a:lnTo>
                  <a:lnTo>
                    <a:pt x="54127" y="419100"/>
                  </a:lnTo>
                  <a:lnTo>
                    <a:pt x="40087" y="457200"/>
                  </a:lnTo>
                  <a:lnTo>
                    <a:pt x="28044" y="482600"/>
                  </a:lnTo>
                  <a:lnTo>
                    <a:pt x="18063" y="508000"/>
                  </a:lnTo>
                  <a:lnTo>
                    <a:pt x="10206" y="546100"/>
                  </a:lnTo>
                  <a:lnTo>
                    <a:pt x="4537" y="571500"/>
                  </a:lnTo>
                  <a:lnTo>
                    <a:pt x="1116" y="609600"/>
                  </a:lnTo>
                  <a:lnTo>
                    <a:pt x="0" y="647700"/>
                  </a:lnTo>
                  <a:lnTo>
                    <a:pt x="1224" y="673100"/>
                  </a:lnTo>
                  <a:lnTo>
                    <a:pt x="4751" y="711200"/>
                  </a:lnTo>
                  <a:lnTo>
                    <a:pt x="10518" y="736600"/>
                  </a:lnTo>
                  <a:lnTo>
                    <a:pt x="18464" y="774700"/>
                  </a:lnTo>
                  <a:lnTo>
                    <a:pt x="28526" y="800100"/>
                  </a:lnTo>
                  <a:lnTo>
                    <a:pt x="40640" y="838200"/>
                  </a:lnTo>
                  <a:lnTo>
                    <a:pt x="54738" y="863600"/>
                  </a:lnTo>
                  <a:lnTo>
                    <a:pt x="70759" y="889000"/>
                  </a:lnTo>
                  <a:lnTo>
                    <a:pt x="88638" y="914400"/>
                  </a:lnTo>
                  <a:lnTo>
                    <a:pt x="108314" y="952500"/>
                  </a:lnTo>
                  <a:lnTo>
                    <a:pt x="152807" y="1003300"/>
                  </a:lnTo>
                  <a:lnTo>
                    <a:pt x="203763" y="1054100"/>
                  </a:lnTo>
                  <a:lnTo>
                    <a:pt x="231521" y="1066800"/>
                  </a:lnTo>
                  <a:lnTo>
                    <a:pt x="260722" y="1092200"/>
                  </a:lnTo>
                  <a:lnTo>
                    <a:pt x="291311" y="1117600"/>
                  </a:lnTo>
                  <a:lnTo>
                    <a:pt x="323235" y="1130300"/>
                  </a:lnTo>
                  <a:lnTo>
                    <a:pt x="356436" y="1155700"/>
                  </a:lnTo>
                  <a:lnTo>
                    <a:pt x="390862" y="1168400"/>
                  </a:lnTo>
                  <a:lnTo>
                    <a:pt x="426460" y="1181100"/>
                  </a:lnTo>
                  <a:lnTo>
                    <a:pt x="463174" y="1206500"/>
                  </a:lnTo>
                  <a:lnTo>
                    <a:pt x="500951" y="1219200"/>
                  </a:lnTo>
                  <a:lnTo>
                    <a:pt x="579479" y="1244600"/>
                  </a:lnTo>
                  <a:lnTo>
                    <a:pt x="1180398" y="1244600"/>
                  </a:lnTo>
                  <a:lnTo>
                    <a:pt x="1220142" y="1231900"/>
                  </a:lnTo>
                  <a:lnTo>
                    <a:pt x="750845" y="1231900"/>
                  </a:lnTo>
                  <a:lnTo>
                    <a:pt x="709377" y="1219200"/>
                  </a:lnTo>
                  <a:lnTo>
                    <a:pt x="668651" y="1219200"/>
                  </a:lnTo>
                  <a:lnTo>
                    <a:pt x="589636" y="1193800"/>
                  </a:lnTo>
                  <a:lnTo>
                    <a:pt x="514236" y="1168400"/>
                  </a:lnTo>
                  <a:lnTo>
                    <a:pt x="478028" y="1155700"/>
                  </a:lnTo>
                  <a:lnTo>
                    <a:pt x="408862" y="1130300"/>
                  </a:lnTo>
                  <a:lnTo>
                    <a:pt x="344396" y="1092200"/>
                  </a:lnTo>
                  <a:lnTo>
                    <a:pt x="314059" y="1079500"/>
                  </a:lnTo>
                  <a:lnTo>
                    <a:pt x="285056" y="1054100"/>
                  </a:lnTo>
                  <a:lnTo>
                    <a:pt x="257442" y="1041400"/>
                  </a:lnTo>
                  <a:lnTo>
                    <a:pt x="231268" y="1016000"/>
                  </a:lnTo>
                  <a:lnTo>
                    <a:pt x="183446" y="965200"/>
                  </a:lnTo>
                  <a:lnTo>
                    <a:pt x="141991" y="914400"/>
                  </a:lnTo>
                  <a:lnTo>
                    <a:pt x="107290" y="863600"/>
                  </a:lnTo>
                  <a:lnTo>
                    <a:pt x="79710" y="812800"/>
                  </a:lnTo>
                  <a:lnTo>
                    <a:pt x="59603" y="762000"/>
                  </a:lnTo>
                  <a:lnTo>
                    <a:pt x="52459" y="723900"/>
                  </a:lnTo>
                  <a:lnTo>
                    <a:pt x="47315" y="698500"/>
                  </a:lnTo>
                  <a:lnTo>
                    <a:pt x="44215" y="673100"/>
                  </a:lnTo>
                  <a:lnTo>
                    <a:pt x="43206" y="635000"/>
                  </a:lnTo>
                  <a:lnTo>
                    <a:pt x="44323" y="609600"/>
                  </a:lnTo>
                  <a:lnTo>
                    <a:pt x="52771" y="546100"/>
                  </a:lnTo>
                  <a:lnTo>
                    <a:pt x="69183" y="495300"/>
                  </a:lnTo>
                  <a:lnTo>
                    <a:pt x="93198" y="444500"/>
                  </a:lnTo>
                  <a:lnTo>
                    <a:pt x="107950" y="419100"/>
                  </a:lnTo>
                  <a:lnTo>
                    <a:pt x="124471" y="381000"/>
                  </a:lnTo>
                  <a:lnTo>
                    <a:pt x="142720" y="355600"/>
                  </a:lnTo>
                  <a:lnTo>
                    <a:pt x="162648" y="342900"/>
                  </a:lnTo>
                  <a:lnTo>
                    <a:pt x="184213" y="317500"/>
                  </a:lnTo>
                  <a:lnTo>
                    <a:pt x="207365" y="292100"/>
                  </a:lnTo>
                  <a:lnTo>
                    <a:pt x="232055" y="266700"/>
                  </a:lnTo>
                  <a:lnTo>
                    <a:pt x="258234" y="241300"/>
                  </a:lnTo>
                  <a:lnTo>
                    <a:pt x="285850" y="228600"/>
                  </a:lnTo>
                  <a:lnTo>
                    <a:pt x="314853" y="203200"/>
                  </a:lnTo>
                  <a:lnTo>
                    <a:pt x="345189" y="190500"/>
                  </a:lnTo>
                  <a:lnTo>
                    <a:pt x="376806" y="165100"/>
                  </a:lnTo>
                  <a:lnTo>
                    <a:pt x="409652" y="152400"/>
                  </a:lnTo>
                  <a:lnTo>
                    <a:pt x="478812" y="127000"/>
                  </a:lnTo>
                  <a:lnTo>
                    <a:pt x="552240" y="101600"/>
                  </a:lnTo>
                  <a:lnTo>
                    <a:pt x="629499" y="76200"/>
                  </a:lnTo>
                  <a:lnTo>
                    <a:pt x="669432" y="63500"/>
                  </a:lnTo>
                  <a:lnTo>
                    <a:pt x="710158" y="63500"/>
                  </a:lnTo>
                  <a:lnTo>
                    <a:pt x="751626" y="50800"/>
                  </a:lnTo>
                  <a:lnTo>
                    <a:pt x="1219360" y="50800"/>
                  </a:lnTo>
                  <a:lnTo>
                    <a:pt x="1179616" y="38100"/>
                  </a:lnTo>
                  <a:close/>
                </a:path>
                <a:path w="1759585" h="1270000">
                  <a:moveTo>
                    <a:pt x="1219360" y="50800"/>
                  </a:moveTo>
                  <a:lnTo>
                    <a:pt x="1008251" y="50800"/>
                  </a:lnTo>
                  <a:lnTo>
                    <a:pt x="1049719" y="63500"/>
                  </a:lnTo>
                  <a:lnTo>
                    <a:pt x="1090446" y="63500"/>
                  </a:lnTo>
                  <a:lnTo>
                    <a:pt x="1130378" y="76200"/>
                  </a:lnTo>
                  <a:lnTo>
                    <a:pt x="1207639" y="101600"/>
                  </a:lnTo>
                  <a:lnTo>
                    <a:pt x="1281069" y="127000"/>
                  </a:lnTo>
                  <a:lnTo>
                    <a:pt x="1350233" y="152400"/>
                  </a:lnTo>
                  <a:lnTo>
                    <a:pt x="1414701" y="190500"/>
                  </a:lnTo>
                  <a:lnTo>
                    <a:pt x="1445037" y="203200"/>
                  </a:lnTo>
                  <a:lnTo>
                    <a:pt x="1474039" y="228600"/>
                  </a:lnTo>
                  <a:lnTo>
                    <a:pt x="1501654" y="241300"/>
                  </a:lnTo>
                  <a:lnTo>
                    <a:pt x="1527827" y="266700"/>
                  </a:lnTo>
                  <a:lnTo>
                    <a:pt x="1575650" y="317500"/>
                  </a:lnTo>
                  <a:lnTo>
                    <a:pt x="1617106" y="368300"/>
                  </a:lnTo>
                  <a:lnTo>
                    <a:pt x="1651806" y="419100"/>
                  </a:lnTo>
                  <a:lnTo>
                    <a:pt x="1679387" y="469900"/>
                  </a:lnTo>
                  <a:lnTo>
                    <a:pt x="1699493" y="520700"/>
                  </a:lnTo>
                  <a:lnTo>
                    <a:pt x="1706637" y="558800"/>
                  </a:lnTo>
                  <a:lnTo>
                    <a:pt x="1711782" y="584200"/>
                  </a:lnTo>
                  <a:lnTo>
                    <a:pt x="1714882" y="609600"/>
                  </a:lnTo>
                  <a:lnTo>
                    <a:pt x="1715890" y="647700"/>
                  </a:lnTo>
                  <a:lnTo>
                    <a:pt x="1714774" y="673100"/>
                  </a:lnTo>
                  <a:lnTo>
                    <a:pt x="1706326" y="736600"/>
                  </a:lnTo>
                  <a:lnTo>
                    <a:pt x="1689914" y="787400"/>
                  </a:lnTo>
                  <a:lnTo>
                    <a:pt x="1665898" y="838200"/>
                  </a:lnTo>
                  <a:lnTo>
                    <a:pt x="1651147" y="863600"/>
                  </a:lnTo>
                  <a:lnTo>
                    <a:pt x="1634625" y="901700"/>
                  </a:lnTo>
                  <a:lnTo>
                    <a:pt x="1616377" y="927100"/>
                  </a:lnTo>
                  <a:lnTo>
                    <a:pt x="1596447" y="939800"/>
                  </a:lnTo>
                  <a:lnTo>
                    <a:pt x="1574882" y="965200"/>
                  </a:lnTo>
                  <a:lnTo>
                    <a:pt x="1551731" y="990600"/>
                  </a:lnTo>
                  <a:lnTo>
                    <a:pt x="1527041" y="1016000"/>
                  </a:lnTo>
                  <a:lnTo>
                    <a:pt x="1500863" y="1041400"/>
                  </a:lnTo>
                  <a:lnTo>
                    <a:pt x="1473246" y="1054100"/>
                  </a:lnTo>
                  <a:lnTo>
                    <a:pt x="1444244" y="1079500"/>
                  </a:lnTo>
                  <a:lnTo>
                    <a:pt x="1413907" y="1092200"/>
                  </a:lnTo>
                  <a:lnTo>
                    <a:pt x="1382289" y="1117600"/>
                  </a:lnTo>
                  <a:lnTo>
                    <a:pt x="1349444" y="1130300"/>
                  </a:lnTo>
                  <a:lnTo>
                    <a:pt x="1280283" y="1155700"/>
                  </a:lnTo>
                  <a:lnTo>
                    <a:pt x="1244076" y="1168400"/>
                  </a:lnTo>
                  <a:lnTo>
                    <a:pt x="1168679" y="1193800"/>
                  </a:lnTo>
                  <a:lnTo>
                    <a:pt x="1089665" y="1219200"/>
                  </a:lnTo>
                  <a:lnTo>
                    <a:pt x="1048938" y="1219200"/>
                  </a:lnTo>
                  <a:lnTo>
                    <a:pt x="1007469" y="1231900"/>
                  </a:lnTo>
                  <a:lnTo>
                    <a:pt x="1220142" y="1231900"/>
                  </a:lnTo>
                  <a:lnTo>
                    <a:pt x="1296708" y="1206500"/>
                  </a:lnTo>
                  <a:lnTo>
                    <a:pt x="1333423" y="1181100"/>
                  </a:lnTo>
                  <a:lnTo>
                    <a:pt x="1369023" y="1168400"/>
                  </a:lnTo>
                  <a:lnTo>
                    <a:pt x="1403451" y="1155700"/>
                  </a:lnTo>
                  <a:lnTo>
                    <a:pt x="1436655" y="1130300"/>
                  </a:lnTo>
                  <a:lnTo>
                    <a:pt x="1468578" y="1117600"/>
                  </a:lnTo>
                  <a:lnTo>
                    <a:pt x="1499168" y="1092200"/>
                  </a:lnTo>
                  <a:lnTo>
                    <a:pt x="1528367" y="1066800"/>
                  </a:lnTo>
                  <a:lnTo>
                    <a:pt x="1556120" y="1041400"/>
                  </a:lnTo>
                  <a:lnTo>
                    <a:pt x="1582369" y="1028700"/>
                  </a:lnTo>
                  <a:lnTo>
                    <a:pt x="1607058" y="1003300"/>
                  </a:lnTo>
                  <a:lnTo>
                    <a:pt x="1630125" y="977900"/>
                  </a:lnTo>
                  <a:lnTo>
                    <a:pt x="1651511" y="952500"/>
                  </a:lnTo>
                  <a:lnTo>
                    <a:pt x="1671156" y="914400"/>
                  </a:lnTo>
                  <a:lnTo>
                    <a:pt x="1688997" y="889000"/>
                  </a:lnTo>
                  <a:lnTo>
                    <a:pt x="1704969" y="863600"/>
                  </a:lnTo>
                  <a:lnTo>
                    <a:pt x="1719009" y="825500"/>
                  </a:lnTo>
                  <a:lnTo>
                    <a:pt x="1731053" y="800100"/>
                  </a:lnTo>
                  <a:lnTo>
                    <a:pt x="1741034" y="774700"/>
                  </a:lnTo>
                  <a:lnTo>
                    <a:pt x="1748890" y="736600"/>
                  </a:lnTo>
                  <a:lnTo>
                    <a:pt x="1754559" y="711200"/>
                  </a:lnTo>
                  <a:lnTo>
                    <a:pt x="1757980" y="673100"/>
                  </a:lnTo>
                  <a:lnTo>
                    <a:pt x="1759097" y="635000"/>
                  </a:lnTo>
                  <a:lnTo>
                    <a:pt x="1757873" y="609600"/>
                  </a:lnTo>
                  <a:lnTo>
                    <a:pt x="1754346" y="571500"/>
                  </a:lnTo>
                  <a:lnTo>
                    <a:pt x="1748579" y="546100"/>
                  </a:lnTo>
                  <a:lnTo>
                    <a:pt x="1740632" y="508000"/>
                  </a:lnTo>
                  <a:lnTo>
                    <a:pt x="1730570" y="482600"/>
                  </a:lnTo>
                  <a:lnTo>
                    <a:pt x="1718457" y="444500"/>
                  </a:lnTo>
                  <a:lnTo>
                    <a:pt x="1704359" y="419100"/>
                  </a:lnTo>
                  <a:lnTo>
                    <a:pt x="1688338" y="393700"/>
                  </a:lnTo>
                  <a:lnTo>
                    <a:pt x="1670457" y="368300"/>
                  </a:lnTo>
                  <a:lnTo>
                    <a:pt x="1650782" y="330200"/>
                  </a:lnTo>
                  <a:lnTo>
                    <a:pt x="1606289" y="279400"/>
                  </a:lnTo>
                  <a:lnTo>
                    <a:pt x="1555333" y="228600"/>
                  </a:lnTo>
                  <a:lnTo>
                    <a:pt x="1527576" y="215900"/>
                  </a:lnTo>
                  <a:lnTo>
                    <a:pt x="1498375" y="190500"/>
                  </a:lnTo>
                  <a:lnTo>
                    <a:pt x="1467784" y="165100"/>
                  </a:lnTo>
                  <a:lnTo>
                    <a:pt x="1435862" y="152400"/>
                  </a:lnTo>
                  <a:lnTo>
                    <a:pt x="1402660" y="127000"/>
                  </a:lnTo>
                  <a:lnTo>
                    <a:pt x="1368233" y="114300"/>
                  </a:lnTo>
                  <a:lnTo>
                    <a:pt x="1332636" y="101600"/>
                  </a:lnTo>
                  <a:lnTo>
                    <a:pt x="1295923" y="76200"/>
                  </a:lnTo>
                  <a:lnTo>
                    <a:pt x="1219360" y="50800"/>
                  </a:lnTo>
                  <a:close/>
                </a:path>
                <a:path w="1759585" h="1270000">
                  <a:moveTo>
                    <a:pt x="1055189" y="12700"/>
                  </a:moveTo>
                  <a:lnTo>
                    <a:pt x="703126" y="12700"/>
                  </a:lnTo>
                  <a:lnTo>
                    <a:pt x="619343" y="38100"/>
                  </a:lnTo>
                  <a:lnTo>
                    <a:pt x="1138972" y="38100"/>
                  </a:lnTo>
                  <a:lnTo>
                    <a:pt x="1055189" y="12700"/>
                  </a:lnTo>
                  <a:close/>
                </a:path>
                <a:path w="1759585" h="1270000">
                  <a:moveTo>
                    <a:pt x="879158" y="0"/>
                  </a:moveTo>
                  <a:lnTo>
                    <a:pt x="834226" y="12700"/>
                  </a:lnTo>
                  <a:lnTo>
                    <a:pt x="924088" y="12700"/>
                  </a:lnTo>
                  <a:lnTo>
                    <a:pt x="879158" y="0"/>
                  </a:lnTo>
                  <a:close/>
                </a:path>
              </a:pathLst>
            </a:custGeom>
            <a:solidFill>
              <a:srgbClr val="800000"/>
            </a:solidFill>
          </p:spPr>
          <p:txBody>
            <a:bodyPr wrap="square" lIns="0" tIns="0" rIns="0" bIns="0" rtlCol="0"/>
            <a:lstStyle/>
            <a:p>
              <a:endParaRPr/>
            </a:p>
          </p:txBody>
        </p:sp>
      </p:grpSp>
      <p:sp>
        <p:nvSpPr>
          <p:cNvPr id="16" name="object 16"/>
          <p:cNvSpPr txBox="1"/>
          <p:nvPr/>
        </p:nvSpPr>
        <p:spPr>
          <a:xfrm>
            <a:off x="3168042" y="4040917"/>
            <a:ext cx="1233805" cy="754380"/>
          </a:xfrm>
          <a:prstGeom prst="rect">
            <a:avLst/>
          </a:prstGeom>
        </p:spPr>
        <p:txBody>
          <a:bodyPr vert="horz" wrap="square" lIns="0" tIns="12700" rIns="0" bIns="0" rtlCol="0">
            <a:spAutoFit/>
          </a:bodyPr>
          <a:lstStyle/>
          <a:p>
            <a:pPr algn="ctr">
              <a:lnSpc>
                <a:spcPts val="1910"/>
              </a:lnSpc>
              <a:spcBef>
                <a:spcPts val="100"/>
              </a:spcBef>
            </a:pPr>
            <a:r>
              <a:rPr sz="1600" b="1" spc="-15" dirty="0">
                <a:latin typeface="Arial"/>
                <a:cs typeface="Arial"/>
              </a:rPr>
              <a:t>20%</a:t>
            </a:r>
            <a:endParaRPr sz="1600">
              <a:latin typeface="Arial"/>
              <a:cs typeface="Arial"/>
            </a:endParaRPr>
          </a:p>
          <a:p>
            <a:pPr marL="12700" marR="5080" algn="ctr">
              <a:lnSpc>
                <a:spcPts val="1920"/>
              </a:lnSpc>
              <a:spcBef>
                <a:spcPts val="50"/>
              </a:spcBef>
            </a:pPr>
            <a:r>
              <a:rPr sz="1600" spc="-10" dirty="0">
                <a:latin typeface="Arial MT"/>
                <a:cs typeface="Arial MT"/>
              </a:rPr>
              <a:t>from</a:t>
            </a:r>
            <a:r>
              <a:rPr sz="1600" spc="-60" dirty="0">
                <a:latin typeface="Arial MT"/>
                <a:cs typeface="Arial MT"/>
              </a:rPr>
              <a:t> </a:t>
            </a:r>
            <a:r>
              <a:rPr sz="1600" spc="-10" dirty="0">
                <a:latin typeface="Arial MT"/>
                <a:cs typeface="Arial MT"/>
              </a:rPr>
              <a:t>and</a:t>
            </a:r>
            <a:r>
              <a:rPr sz="1600" spc="-50" dirty="0">
                <a:latin typeface="Arial MT"/>
                <a:cs typeface="Arial MT"/>
              </a:rPr>
              <a:t> </a:t>
            </a:r>
            <a:r>
              <a:rPr sz="1600" spc="-10" dirty="0">
                <a:latin typeface="Arial MT"/>
                <a:cs typeface="Arial MT"/>
              </a:rPr>
              <a:t>with </a:t>
            </a:r>
            <a:r>
              <a:rPr sz="1600" spc="-430" dirty="0">
                <a:latin typeface="Arial MT"/>
                <a:cs typeface="Arial MT"/>
              </a:rPr>
              <a:t> </a:t>
            </a:r>
            <a:r>
              <a:rPr sz="1600" spc="-15" dirty="0">
                <a:latin typeface="Arial MT"/>
                <a:cs typeface="Arial MT"/>
              </a:rPr>
              <a:t>others</a:t>
            </a:r>
            <a:endParaRPr sz="1600">
              <a:latin typeface="Arial MT"/>
              <a:cs typeface="Arial MT"/>
            </a:endParaRPr>
          </a:p>
        </p:txBody>
      </p:sp>
      <p:grpSp>
        <p:nvGrpSpPr>
          <p:cNvPr id="13" name="object 17"/>
          <p:cNvGrpSpPr/>
          <p:nvPr/>
        </p:nvGrpSpPr>
        <p:grpSpPr>
          <a:xfrm>
            <a:off x="1270526" y="4453942"/>
            <a:ext cx="697230" cy="452755"/>
            <a:chOff x="2050439" y="4815157"/>
            <a:chExt cx="697230" cy="452755"/>
          </a:xfrm>
        </p:grpSpPr>
        <p:sp>
          <p:nvSpPr>
            <p:cNvPr id="18" name="object 18"/>
            <p:cNvSpPr/>
            <p:nvPr/>
          </p:nvSpPr>
          <p:spPr>
            <a:xfrm>
              <a:off x="2071985" y="4836783"/>
              <a:ext cx="654050" cy="408940"/>
            </a:xfrm>
            <a:custGeom>
              <a:avLst/>
              <a:gdLst/>
              <a:ahLst/>
              <a:cxnLst/>
              <a:rect l="l" t="t" r="r" b="b"/>
              <a:pathLst>
                <a:path w="654050" h="408939">
                  <a:moveTo>
                    <a:pt x="326837" y="0"/>
                  </a:moveTo>
                  <a:lnTo>
                    <a:pt x="268087" y="3294"/>
                  </a:lnTo>
                  <a:lnTo>
                    <a:pt x="212792" y="12791"/>
                  </a:lnTo>
                  <a:lnTo>
                    <a:pt x="161875" y="27915"/>
                  </a:lnTo>
                  <a:lnTo>
                    <a:pt x="116259" y="48088"/>
                  </a:lnTo>
                  <a:lnTo>
                    <a:pt x="76867" y="72731"/>
                  </a:lnTo>
                  <a:lnTo>
                    <a:pt x="44622" y="101268"/>
                  </a:lnTo>
                  <a:lnTo>
                    <a:pt x="20447" y="133122"/>
                  </a:lnTo>
                  <a:lnTo>
                    <a:pt x="0" y="204467"/>
                  </a:lnTo>
                  <a:lnTo>
                    <a:pt x="5265" y="241220"/>
                  </a:lnTo>
                  <a:lnTo>
                    <a:pt x="44622" y="307666"/>
                  </a:lnTo>
                  <a:lnTo>
                    <a:pt x="76867" y="336203"/>
                  </a:lnTo>
                  <a:lnTo>
                    <a:pt x="116259" y="360846"/>
                  </a:lnTo>
                  <a:lnTo>
                    <a:pt x="161875" y="381019"/>
                  </a:lnTo>
                  <a:lnTo>
                    <a:pt x="212792" y="396142"/>
                  </a:lnTo>
                  <a:lnTo>
                    <a:pt x="268087" y="405640"/>
                  </a:lnTo>
                  <a:lnTo>
                    <a:pt x="326837" y="408934"/>
                  </a:lnTo>
                  <a:lnTo>
                    <a:pt x="385586" y="405640"/>
                  </a:lnTo>
                  <a:lnTo>
                    <a:pt x="440880" y="396142"/>
                  </a:lnTo>
                  <a:lnTo>
                    <a:pt x="491797" y="381019"/>
                  </a:lnTo>
                  <a:lnTo>
                    <a:pt x="537413" y="360846"/>
                  </a:lnTo>
                  <a:lnTo>
                    <a:pt x="576805" y="336203"/>
                  </a:lnTo>
                  <a:lnTo>
                    <a:pt x="609050" y="307666"/>
                  </a:lnTo>
                  <a:lnTo>
                    <a:pt x="633225" y="275812"/>
                  </a:lnTo>
                  <a:lnTo>
                    <a:pt x="653672" y="204467"/>
                  </a:lnTo>
                  <a:lnTo>
                    <a:pt x="648407" y="167714"/>
                  </a:lnTo>
                  <a:lnTo>
                    <a:pt x="609050" y="101268"/>
                  </a:lnTo>
                  <a:lnTo>
                    <a:pt x="576805" y="72731"/>
                  </a:lnTo>
                  <a:lnTo>
                    <a:pt x="537413" y="48088"/>
                  </a:lnTo>
                  <a:lnTo>
                    <a:pt x="491797" y="27915"/>
                  </a:lnTo>
                  <a:lnTo>
                    <a:pt x="440880" y="12791"/>
                  </a:lnTo>
                  <a:lnTo>
                    <a:pt x="385586" y="3294"/>
                  </a:lnTo>
                  <a:lnTo>
                    <a:pt x="326837" y="0"/>
                  </a:lnTo>
                  <a:close/>
                </a:path>
              </a:pathLst>
            </a:custGeom>
            <a:solidFill>
              <a:srgbClr val="FFFFFF">
                <a:alpha val="79998"/>
              </a:srgbClr>
            </a:solidFill>
          </p:spPr>
          <p:txBody>
            <a:bodyPr wrap="square" lIns="0" tIns="0" rIns="0" bIns="0" rtlCol="0"/>
            <a:lstStyle/>
            <a:p>
              <a:endParaRPr/>
            </a:p>
          </p:txBody>
        </p:sp>
        <p:sp>
          <p:nvSpPr>
            <p:cNvPr id="19" name="object 19"/>
            <p:cNvSpPr/>
            <p:nvPr/>
          </p:nvSpPr>
          <p:spPr>
            <a:xfrm>
              <a:off x="2050439" y="4815157"/>
              <a:ext cx="697230" cy="452755"/>
            </a:xfrm>
            <a:custGeom>
              <a:avLst/>
              <a:gdLst/>
              <a:ahLst/>
              <a:cxnLst/>
              <a:rect l="l" t="t" r="r" b="b"/>
              <a:pathLst>
                <a:path w="697230" h="452754">
                  <a:moveTo>
                    <a:pt x="347700" y="0"/>
                  </a:moveTo>
                  <a:lnTo>
                    <a:pt x="279084" y="4417"/>
                  </a:lnTo>
                  <a:lnTo>
                    <a:pt x="214931" y="16976"/>
                  </a:lnTo>
                  <a:lnTo>
                    <a:pt x="156492" y="36944"/>
                  </a:lnTo>
                  <a:lnTo>
                    <a:pt x="105025" y="63684"/>
                  </a:lnTo>
                  <a:lnTo>
                    <a:pt x="61864" y="96692"/>
                  </a:lnTo>
                  <a:lnTo>
                    <a:pt x="28577" y="135571"/>
                  </a:lnTo>
                  <a:lnTo>
                    <a:pt x="7781" y="177661"/>
                  </a:lnTo>
                  <a:lnTo>
                    <a:pt x="0" y="224350"/>
                  </a:lnTo>
                  <a:lnTo>
                    <a:pt x="0" y="227835"/>
                  </a:lnTo>
                  <a:lnTo>
                    <a:pt x="7445" y="273489"/>
                  </a:lnTo>
                  <a:lnTo>
                    <a:pt x="30109" y="318889"/>
                  </a:lnTo>
                  <a:lnTo>
                    <a:pt x="63501" y="357014"/>
                  </a:lnTo>
                  <a:lnTo>
                    <a:pt x="106597" y="389487"/>
                  </a:lnTo>
                  <a:lnTo>
                    <a:pt x="157971" y="415867"/>
                  </a:lnTo>
                  <a:lnTo>
                    <a:pt x="216342" y="435584"/>
                  </a:lnTo>
                  <a:lnTo>
                    <a:pt x="280460" y="447945"/>
                  </a:lnTo>
                  <a:lnTo>
                    <a:pt x="349064" y="452186"/>
                  </a:lnTo>
                  <a:lnTo>
                    <a:pt x="383852" y="451044"/>
                  </a:lnTo>
                  <a:lnTo>
                    <a:pt x="450394" y="442460"/>
                  </a:lnTo>
                  <a:lnTo>
                    <a:pt x="511845" y="426110"/>
                  </a:lnTo>
                  <a:lnTo>
                    <a:pt x="553677" y="408933"/>
                  </a:lnTo>
                  <a:lnTo>
                    <a:pt x="347700" y="408933"/>
                  </a:lnTo>
                  <a:lnTo>
                    <a:pt x="315647" y="407878"/>
                  </a:lnTo>
                  <a:lnTo>
                    <a:pt x="254621" y="400004"/>
                  </a:lnTo>
                  <a:lnTo>
                    <a:pt x="198825" y="385164"/>
                  </a:lnTo>
                  <a:lnTo>
                    <a:pt x="149636" y="364267"/>
                  </a:lnTo>
                  <a:lnTo>
                    <a:pt x="108427" y="338325"/>
                  </a:lnTo>
                  <a:lnTo>
                    <a:pt x="76493" y="308472"/>
                  </a:lnTo>
                  <a:lnTo>
                    <a:pt x="54893" y="275960"/>
                  </a:lnTo>
                  <a:lnTo>
                    <a:pt x="49409" y="262167"/>
                  </a:lnTo>
                  <a:lnTo>
                    <a:pt x="49186" y="262167"/>
                  </a:lnTo>
                  <a:lnTo>
                    <a:pt x="48177" y="259068"/>
                  </a:lnTo>
                  <a:lnTo>
                    <a:pt x="48430" y="259068"/>
                  </a:lnTo>
                  <a:lnTo>
                    <a:pt x="45060" y="245256"/>
                  </a:lnTo>
                  <a:lnTo>
                    <a:pt x="44780" y="245256"/>
                  </a:lnTo>
                  <a:lnTo>
                    <a:pt x="44233" y="241866"/>
                  </a:lnTo>
                  <a:lnTo>
                    <a:pt x="44506" y="241866"/>
                  </a:lnTo>
                  <a:lnTo>
                    <a:pt x="43374" y="227835"/>
                  </a:lnTo>
                  <a:lnTo>
                    <a:pt x="43092" y="227835"/>
                  </a:lnTo>
                  <a:lnTo>
                    <a:pt x="43092" y="224350"/>
                  </a:lnTo>
                  <a:lnTo>
                    <a:pt x="43374" y="224350"/>
                  </a:lnTo>
                  <a:lnTo>
                    <a:pt x="44506" y="210320"/>
                  </a:lnTo>
                  <a:lnTo>
                    <a:pt x="44233" y="210320"/>
                  </a:lnTo>
                  <a:lnTo>
                    <a:pt x="44780" y="206929"/>
                  </a:lnTo>
                  <a:lnTo>
                    <a:pt x="45060" y="206929"/>
                  </a:lnTo>
                  <a:lnTo>
                    <a:pt x="48430" y="193117"/>
                  </a:lnTo>
                  <a:lnTo>
                    <a:pt x="48177" y="193117"/>
                  </a:lnTo>
                  <a:lnTo>
                    <a:pt x="49186" y="190018"/>
                  </a:lnTo>
                  <a:lnTo>
                    <a:pt x="49451" y="190018"/>
                  </a:lnTo>
                  <a:lnTo>
                    <a:pt x="56230" y="173522"/>
                  </a:lnTo>
                  <a:lnTo>
                    <a:pt x="78114" y="141841"/>
                  </a:lnTo>
                  <a:lnTo>
                    <a:pt x="110042" y="112635"/>
                  </a:lnTo>
                  <a:lnTo>
                    <a:pt x="151160" y="87129"/>
                  </a:lnTo>
                  <a:lnTo>
                    <a:pt x="200266" y="66531"/>
                  </a:lnTo>
                  <a:lnTo>
                    <a:pt x="256012" y="51911"/>
                  </a:lnTo>
                  <a:lnTo>
                    <a:pt x="317017" y="44221"/>
                  </a:lnTo>
                  <a:lnTo>
                    <a:pt x="349064" y="43252"/>
                  </a:lnTo>
                  <a:lnTo>
                    <a:pt x="553694" y="43252"/>
                  </a:lnTo>
                  <a:lnTo>
                    <a:pt x="538792" y="36318"/>
                  </a:lnTo>
                  <a:lnTo>
                    <a:pt x="480422" y="16601"/>
                  </a:lnTo>
                  <a:lnTo>
                    <a:pt x="416303" y="4240"/>
                  </a:lnTo>
                  <a:lnTo>
                    <a:pt x="382481" y="1055"/>
                  </a:lnTo>
                  <a:lnTo>
                    <a:pt x="347700" y="0"/>
                  </a:lnTo>
                  <a:close/>
                </a:path>
                <a:path w="697230" h="452754">
                  <a:moveTo>
                    <a:pt x="647967" y="260578"/>
                  </a:moveTo>
                  <a:lnTo>
                    <a:pt x="630881" y="294746"/>
                  </a:lnTo>
                  <a:lnTo>
                    <a:pt x="603900" y="325332"/>
                  </a:lnTo>
                  <a:lnTo>
                    <a:pt x="567242" y="352845"/>
                  </a:lnTo>
                  <a:lnTo>
                    <a:pt x="521967" y="376038"/>
                  </a:lnTo>
                  <a:lnTo>
                    <a:pt x="469370" y="393773"/>
                  </a:lnTo>
                  <a:lnTo>
                    <a:pt x="410821" y="405043"/>
                  </a:lnTo>
                  <a:lnTo>
                    <a:pt x="347700" y="408933"/>
                  </a:lnTo>
                  <a:lnTo>
                    <a:pt x="553677" y="408933"/>
                  </a:lnTo>
                  <a:lnTo>
                    <a:pt x="591739" y="388501"/>
                  </a:lnTo>
                  <a:lnTo>
                    <a:pt x="634901" y="355493"/>
                  </a:lnTo>
                  <a:lnTo>
                    <a:pt x="668188" y="316614"/>
                  </a:lnTo>
                  <a:lnTo>
                    <a:pt x="688983" y="274527"/>
                  </a:lnTo>
                  <a:lnTo>
                    <a:pt x="692083" y="262167"/>
                  </a:lnTo>
                  <a:lnTo>
                    <a:pt x="647579" y="262167"/>
                  </a:lnTo>
                  <a:lnTo>
                    <a:pt x="647967" y="260578"/>
                  </a:lnTo>
                  <a:close/>
                </a:path>
                <a:path w="697230" h="452754">
                  <a:moveTo>
                    <a:pt x="48177" y="259068"/>
                  </a:moveTo>
                  <a:lnTo>
                    <a:pt x="49186" y="262167"/>
                  </a:lnTo>
                  <a:lnTo>
                    <a:pt x="48831" y="260711"/>
                  </a:lnTo>
                  <a:lnTo>
                    <a:pt x="48177" y="259068"/>
                  </a:lnTo>
                  <a:close/>
                </a:path>
                <a:path w="697230" h="452754">
                  <a:moveTo>
                    <a:pt x="48831" y="260711"/>
                  </a:moveTo>
                  <a:lnTo>
                    <a:pt x="49186" y="262167"/>
                  </a:lnTo>
                  <a:lnTo>
                    <a:pt x="49409" y="262167"/>
                  </a:lnTo>
                  <a:lnTo>
                    <a:pt x="48831" y="260711"/>
                  </a:lnTo>
                  <a:close/>
                </a:path>
                <a:path w="697230" h="452754">
                  <a:moveTo>
                    <a:pt x="648588" y="259068"/>
                  </a:moveTo>
                  <a:lnTo>
                    <a:pt x="647967" y="260578"/>
                  </a:lnTo>
                  <a:lnTo>
                    <a:pt x="647579" y="262167"/>
                  </a:lnTo>
                  <a:lnTo>
                    <a:pt x="648588" y="259068"/>
                  </a:lnTo>
                  <a:close/>
                </a:path>
                <a:path w="697230" h="452754">
                  <a:moveTo>
                    <a:pt x="692839" y="259068"/>
                  </a:moveTo>
                  <a:lnTo>
                    <a:pt x="648588" y="259068"/>
                  </a:lnTo>
                  <a:lnTo>
                    <a:pt x="647579" y="262167"/>
                  </a:lnTo>
                  <a:lnTo>
                    <a:pt x="692083" y="262167"/>
                  </a:lnTo>
                  <a:lnTo>
                    <a:pt x="692839" y="259068"/>
                  </a:lnTo>
                  <a:close/>
                </a:path>
                <a:path w="697230" h="452754">
                  <a:moveTo>
                    <a:pt x="48430" y="259068"/>
                  </a:moveTo>
                  <a:lnTo>
                    <a:pt x="48177" y="259068"/>
                  </a:lnTo>
                  <a:lnTo>
                    <a:pt x="48831" y="260711"/>
                  </a:lnTo>
                  <a:lnTo>
                    <a:pt x="48430" y="259068"/>
                  </a:lnTo>
                  <a:close/>
                </a:path>
                <a:path w="697230" h="452754">
                  <a:moveTo>
                    <a:pt x="652123" y="243543"/>
                  </a:moveTo>
                  <a:lnTo>
                    <a:pt x="647967" y="260578"/>
                  </a:lnTo>
                  <a:lnTo>
                    <a:pt x="648588" y="259068"/>
                  </a:lnTo>
                  <a:lnTo>
                    <a:pt x="692839" y="259068"/>
                  </a:lnTo>
                  <a:lnTo>
                    <a:pt x="694803" y="251016"/>
                  </a:lnTo>
                  <a:lnTo>
                    <a:pt x="694985" y="249883"/>
                  </a:lnTo>
                  <a:lnTo>
                    <a:pt x="695358" y="245256"/>
                  </a:lnTo>
                  <a:lnTo>
                    <a:pt x="651985" y="245256"/>
                  </a:lnTo>
                  <a:lnTo>
                    <a:pt x="652123" y="243543"/>
                  </a:lnTo>
                  <a:close/>
                </a:path>
                <a:path w="697230" h="452754">
                  <a:moveTo>
                    <a:pt x="44233" y="241866"/>
                  </a:moveTo>
                  <a:lnTo>
                    <a:pt x="44780" y="245256"/>
                  </a:lnTo>
                  <a:lnTo>
                    <a:pt x="44642" y="243543"/>
                  </a:lnTo>
                  <a:lnTo>
                    <a:pt x="44233" y="241866"/>
                  </a:lnTo>
                  <a:close/>
                </a:path>
                <a:path w="697230" h="452754">
                  <a:moveTo>
                    <a:pt x="44642" y="243543"/>
                  </a:moveTo>
                  <a:lnTo>
                    <a:pt x="44780" y="245256"/>
                  </a:lnTo>
                  <a:lnTo>
                    <a:pt x="45060" y="245256"/>
                  </a:lnTo>
                  <a:lnTo>
                    <a:pt x="44642" y="243543"/>
                  </a:lnTo>
                  <a:close/>
                </a:path>
                <a:path w="697230" h="452754">
                  <a:moveTo>
                    <a:pt x="652532" y="241866"/>
                  </a:moveTo>
                  <a:lnTo>
                    <a:pt x="652123" y="243543"/>
                  </a:lnTo>
                  <a:lnTo>
                    <a:pt x="651985" y="245256"/>
                  </a:lnTo>
                  <a:lnTo>
                    <a:pt x="652532" y="241866"/>
                  </a:lnTo>
                  <a:close/>
                </a:path>
                <a:path w="697230" h="452754">
                  <a:moveTo>
                    <a:pt x="695632" y="241866"/>
                  </a:moveTo>
                  <a:lnTo>
                    <a:pt x="652532" y="241866"/>
                  </a:lnTo>
                  <a:lnTo>
                    <a:pt x="651985" y="245256"/>
                  </a:lnTo>
                  <a:lnTo>
                    <a:pt x="695358" y="245256"/>
                  </a:lnTo>
                  <a:lnTo>
                    <a:pt x="695632" y="241866"/>
                  </a:lnTo>
                  <a:close/>
                </a:path>
                <a:path w="697230" h="452754">
                  <a:moveTo>
                    <a:pt x="44506" y="241866"/>
                  </a:moveTo>
                  <a:lnTo>
                    <a:pt x="44233" y="241866"/>
                  </a:lnTo>
                  <a:lnTo>
                    <a:pt x="44642" y="243543"/>
                  </a:lnTo>
                  <a:lnTo>
                    <a:pt x="44506" y="241866"/>
                  </a:lnTo>
                  <a:close/>
                </a:path>
                <a:path w="697230" h="452754">
                  <a:moveTo>
                    <a:pt x="653532" y="226093"/>
                  </a:moveTo>
                  <a:lnTo>
                    <a:pt x="652123" y="243543"/>
                  </a:lnTo>
                  <a:lnTo>
                    <a:pt x="652532" y="241866"/>
                  </a:lnTo>
                  <a:lnTo>
                    <a:pt x="695632" y="241866"/>
                  </a:lnTo>
                  <a:lnTo>
                    <a:pt x="696764" y="227835"/>
                  </a:lnTo>
                  <a:lnTo>
                    <a:pt x="653673" y="227835"/>
                  </a:lnTo>
                  <a:lnTo>
                    <a:pt x="653532" y="226093"/>
                  </a:lnTo>
                  <a:close/>
                </a:path>
                <a:path w="697230" h="452754">
                  <a:moveTo>
                    <a:pt x="43092" y="224350"/>
                  </a:moveTo>
                  <a:lnTo>
                    <a:pt x="43092" y="227835"/>
                  </a:lnTo>
                  <a:lnTo>
                    <a:pt x="43186" y="226674"/>
                  </a:lnTo>
                  <a:lnTo>
                    <a:pt x="43092" y="224350"/>
                  </a:lnTo>
                  <a:close/>
                </a:path>
                <a:path w="697230" h="452754">
                  <a:moveTo>
                    <a:pt x="43233" y="226093"/>
                  </a:moveTo>
                  <a:lnTo>
                    <a:pt x="43092" y="227835"/>
                  </a:lnTo>
                  <a:lnTo>
                    <a:pt x="43374" y="227835"/>
                  </a:lnTo>
                  <a:lnTo>
                    <a:pt x="43233" y="226093"/>
                  </a:lnTo>
                  <a:close/>
                </a:path>
                <a:path w="697230" h="452754">
                  <a:moveTo>
                    <a:pt x="653673" y="224350"/>
                  </a:moveTo>
                  <a:lnTo>
                    <a:pt x="653579" y="226674"/>
                  </a:lnTo>
                  <a:lnTo>
                    <a:pt x="653673" y="227835"/>
                  </a:lnTo>
                  <a:lnTo>
                    <a:pt x="653673" y="224350"/>
                  </a:lnTo>
                  <a:close/>
                </a:path>
                <a:path w="697230" h="452754">
                  <a:moveTo>
                    <a:pt x="696764" y="224350"/>
                  </a:moveTo>
                  <a:lnTo>
                    <a:pt x="653673" y="224350"/>
                  </a:lnTo>
                  <a:lnTo>
                    <a:pt x="653673" y="227835"/>
                  </a:lnTo>
                  <a:lnTo>
                    <a:pt x="696764" y="227835"/>
                  </a:lnTo>
                  <a:lnTo>
                    <a:pt x="696764" y="224350"/>
                  </a:lnTo>
                  <a:close/>
                </a:path>
                <a:path w="697230" h="452754">
                  <a:moveTo>
                    <a:pt x="43374" y="224350"/>
                  </a:moveTo>
                  <a:lnTo>
                    <a:pt x="43092" y="224350"/>
                  </a:lnTo>
                  <a:lnTo>
                    <a:pt x="43233" y="226093"/>
                  </a:lnTo>
                  <a:lnTo>
                    <a:pt x="43374" y="224350"/>
                  </a:lnTo>
                  <a:close/>
                </a:path>
                <a:path w="697230" h="452754">
                  <a:moveTo>
                    <a:pt x="652123" y="208644"/>
                  </a:moveTo>
                  <a:lnTo>
                    <a:pt x="653532" y="226093"/>
                  </a:lnTo>
                  <a:lnTo>
                    <a:pt x="653673" y="224350"/>
                  </a:lnTo>
                  <a:lnTo>
                    <a:pt x="696764" y="224350"/>
                  </a:lnTo>
                  <a:lnTo>
                    <a:pt x="695632" y="210320"/>
                  </a:lnTo>
                  <a:lnTo>
                    <a:pt x="652532" y="210320"/>
                  </a:lnTo>
                  <a:lnTo>
                    <a:pt x="652123" y="208644"/>
                  </a:lnTo>
                  <a:close/>
                </a:path>
                <a:path w="697230" h="452754">
                  <a:moveTo>
                    <a:pt x="44780" y="206929"/>
                  </a:moveTo>
                  <a:lnTo>
                    <a:pt x="44233" y="210320"/>
                  </a:lnTo>
                  <a:lnTo>
                    <a:pt x="44642" y="208644"/>
                  </a:lnTo>
                  <a:lnTo>
                    <a:pt x="44780" y="206929"/>
                  </a:lnTo>
                  <a:close/>
                </a:path>
                <a:path w="697230" h="452754">
                  <a:moveTo>
                    <a:pt x="44642" y="208644"/>
                  </a:moveTo>
                  <a:lnTo>
                    <a:pt x="44233" y="210320"/>
                  </a:lnTo>
                  <a:lnTo>
                    <a:pt x="44506" y="210320"/>
                  </a:lnTo>
                  <a:lnTo>
                    <a:pt x="44642" y="208644"/>
                  </a:lnTo>
                  <a:close/>
                </a:path>
                <a:path w="697230" h="452754">
                  <a:moveTo>
                    <a:pt x="651985" y="206929"/>
                  </a:moveTo>
                  <a:lnTo>
                    <a:pt x="652123" y="208644"/>
                  </a:lnTo>
                  <a:lnTo>
                    <a:pt x="652532" y="210320"/>
                  </a:lnTo>
                  <a:lnTo>
                    <a:pt x="651985" y="206929"/>
                  </a:lnTo>
                  <a:close/>
                </a:path>
                <a:path w="697230" h="452754">
                  <a:moveTo>
                    <a:pt x="695358" y="206929"/>
                  </a:moveTo>
                  <a:lnTo>
                    <a:pt x="651985" y="206929"/>
                  </a:lnTo>
                  <a:lnTo>
                    <a:pt x="652532" y="210320"/>
                  </a:lnTo>
                  <a:lnTo>
                    <a:pt x="695632" y="210320"/>
                  </a:lnTo>
                  <a:lnTo>
                    <a:pt x="695358" y="206929"/>
                  </a:lnTo>
                  <a:close/>
                </a:path>
                <a:path w="697230" h="452754">
                  <a:moveTo>
                    <a:pt x="45060" y="206929"/>
                  </a:moveTo>
                  <a:lnTo>
                    <a:pt x="44780" y="206929"/>
                  </a:lnTo>
                  <a:lnTo>
                    <a:pt x="44642" y="208644"/>
                  </a:lnTo>
                  <a:lnTo>
                    <a:pt x="45060" y="206929"/>
                  </a:lnTo>
                  <a:close/>
                </a:path>
                <a:path w="697230" h="452754">
                  <a:moveTo>
                    <a:pt x="647935" y="191475"/>
                  </a:moveTo>
                  <a:lnTo>
                    <a:pt x="652123" y="208644"/>
                  </a:lnTo>
                  <a:lnTo>
                    <a:pt x="651985" y="206929"/>
                  </a:lnTo>
                  <a:lnTo>
                    <a:pt x="695358" y="206929"/>
                  </a:lnTo>
                  <a:lnTo>
                    <a:pt x="694985" y="202300"/>
                  </a:lnTo>
                  <a:lnTo>
                    <a:pt x="694802" y="201168"/>
                  </a:lnTo>
                  <a:lnTo>
                    <a:pt x="692838" y="193117"/>
                  </a:lnTo>
                  <a:lnTo>
                    <a:pt x="648588" y="193117"/>
                  </a:lnTo>
                  <a:lnTo>
                    <a:pt x="647935" y="191475"/>
                  </a:lnTo>
                  <a:close/>
                </a:path>
                <a:path w="697230" h="452754">
                  <a:moveTo>
                    <a:pt x="49186" y="190018"/>
                  </a:moveTo>
                  <a:lnTo>
                    <a:pt x="48177" y="193117"/>
                  </a:lnTo>
                  <a:lnTo>
                    <a:pt x="48798" y="191606"/>
                  </a:lnTo>
                  <a:lnTo>
                    <a:pt x="49186" y="190018"/>
                  </a:lnTo>
                  <a:close/>
                </a:path>
                <a:path w="697230" h="452754">
                  <a:moveTo>
                    <a:pt x="48798" y="191606"/>
                  </a:moveTo>
                  <a:lnTo>
                    <a:pt x="48177" y="193117"/>
                  </a:lnTo>
                  <a:lnTo>
                    <a:pt x="48430" y="193117"/>
                  </a:lnTo>
                  <a:lnTo>
                    <a:pt x="48798" y="191606"/>
                  </a:lnTo>
                  <a:close/>
                </a:path>
                <a:path w="697230" h="452754">
                  <a:moveTo>
                    <a:pt x="647579" y="190018"/>
                  </a:moveTo>
                  <a:lnTo>
                    <a:pt x="647935" y="191475"/>
                  </a:lnTo>
                  <a:lnTo>
                    <a:pt x="648588" y="193117"/>
                  </a:lnTo>
                  <a:lnTo>
                    <a:pt x="647579" y="190018"/>
                  </a:lnTo>
                  <a:close/>
                </a:path>
                <a:path w="697230" h="452754">
                  <a:moveTo>
                    <a:pt x="692082" y="190018"/>
                  </a:moveTo>
                  <a:lnTo>
                    <a:pt x="647579" y="190018"/>
                  </a:lnTo>
                  <a:lnTo>
                    <a:pt x="648588" y="193117"/>
                  </a:lnTo>
                  <a:lnTo>
                    <a:pt x="692838" y="193117"/>
                  </a:lnTo>
                  <a:lnTo>
                    <a:pt x="692082" y="190018"/>
                  </a:lnTo>
                  <a:close/>
                </a:path>
                <a:path w="697230" h="452754">
                  <a:moveTo>
                    <a:pt x="49451" y="190018"/>
                  </a:moveTo>
                  <a:lnTo>
                    <a:pt x="49186" y="190018"/>
                  </a:lnTo>
                  <a:lnTo>
                    <a:pt x="48798" y="191606"/>
                  </a:lnTo>
                  <a:lnTo>
                    <a:pt x="49451" y="190018"/>
                  </a:lnTo>
                  <a:close/>
                </a:path>
                <a:path w="697230" h="452754">
                  <a:moveTo>
                    <a:pt x="553694" y="43252"/>
                  </a:moveTo>
                  <a:lnTo>
                    <a:pt x="349064" y="43252"/>
                  </a:lnTo>
                  <a:lnTo>
                    <a:pt x="381118" y="44307"/>
                  </a:lnTo>
                  <a:lnTo>
                    <a:pt x="412199" y="47318"/>
                  </a:lnTo>
                  <a:lnTo>
                    <a:pt x="470781" y="58785"/>
                  </a:lnTo>
                  <a:lnTo>
                    <a:pt x="523446" y="76774"/>
                  </a:lnTo>
                  <a:lnTo>
                    <a:pt x="568814" y="100326"/>
                  </a:lnTo>
                  <a:lnTo>
                    <a:pt x="605537" y="128375"/>
                  </a:lnTo>
                  <a:lnTo>
                    <a:pt x="632413" y="159713"/>
                  </a:lnTo>
                  <a:lnTo>
                    <a:pt x="647935" y="191475"/>
                  </a:lnTo>
                  <a:lnTo>
                    <a:pt x="647579" y="190018"/>
                  </a:lnTo>
                  <a:lnTo>
                    <a:pt x="692082" y="190018"/>
                  </a:lnTo>
                  <a:lnTo>
                    <a:pt x="689319" y="178695"/>
                  </a:lnTo>
                  <a:lnTo>
                    <a:pt x="666655" y="133296"/>
                  </a:lnTo>
                  <a:lnTo>
                    <a:pt x="633263" y="95171"/>
                  </a:lnTo>
                  <a:lnTo>
                    <a:pt x="590168" y="62699"/>
                  </a:lnTo>
                  <a:lnTo>
                    <a:pt x="565433" y="48714"/>
                  </a:lnTo>
                  <a:lnTo>
                    <a:pt x="553694" y="43252"/>
                  </a:lnTo>
                  <a:close/>
                </a:path>
              </a:pathLst>
            </a:custGeom>
            <a:solidFill>
              <a:srgbClr val="800000"/>
            </a:solidFill>
          </p:spPr>
          <p:txBody>
            <a:bodyPr wrap="square" lIns="0" tIns="0" rIns="0" bIns="0" rtlCol="0"/>
            <a:lstStyle/>
            <a:p>
              <a:endParaRPr/>
            </a:p>
          </p:txBody>
        </p:sp>
      </p:grpSp>
      <p:sp>
        <p:nvSpPr>
          <p:cNvPr id="20" name="object 20"/>
          <p:cNvSpPr txBox="1"/>
          <p:nvPr/>
        </p:nvSpPr>
        <p:spPr>
          <a:xfrm>
            <a:off x="1434178" y="4566214"/>
            <a:ext cx="371475" cy="239395"/>
          </a:xfrm>
          <a:prstGeom prst="rect">
            <a:avLst/>
          </a:prstGeom>
        </p:spPr>
        <p:txBody>
          <a:bodyPr vert="horz" wrap="square" lIns="0" tIns="12700" rIns="0" bIns="0" rtlCol="0">
            <a:spAutoFit/>
          </a:bodyPr>
          <a:lstStyle/>
          <a:p>
            <a:pPr marL="12700">
              <a:lnSpc>
                <a:spcPct val="100000"/>
              </a:lnSpc>
              <a:spcBef>
                <a:spcPts val="100"/>
              </a:spcBef>
            </a:pPr>
            <a:r>
              <a:rPr sz="1400" b="1" spc="-30" dirty="0">
                <a:latin typeface="Arial"/>
                <a:cs typeface="Arial"/>
              </a:rPr>
              <a:t>10%</a:t>
            </a:r>
            <a:endParaRPr sz="1400">
              <a:latin typeface="Arial"/>
              <a:cs typeface="Aria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200900" cy="579439"/>
          </a:xfrm>
        </p:spPr>
        <p:txBody>
          <a:bodyPr/>
          <a:lstStyle/>
          <a:p>
            <a:pPr algn="ctr"/>
            <a:r>
              <a:rPr lang="en-US" dirty="0" smtClean="0"/>
              <a:t>Talent Development Approach</a:t>
            </a:r>
            <a:endParaRPr lang="en-US" dirty="0"/>
          </a:p>
        </p:txBody>
      </p:sp>
      <p:grpSp>
        <p:nvGrpSpPr>
          <p:cNvPr id="3" name="object 3"/>
          <p:cNvGrpSpPr/>
          <p:nvPr/>
        </p:nvGrpSpPr>
        <p:grpSpPr>
          <a:xfrm>
            <a:off x="832268" y="1295400"/>
            <a:ext cx="7536180" cy="4014470"/>
            <a:chOff x="1590437" y="1721818"/>
            <a:chExt cx="7536180" cy="4014470"/>
          </a:xfrm>
        </p:grpSpPr>
        <p:sp>
          <p:nvSpPr>
            <p:cNvPr id="5" name="object 4"/>
            <p:cNvSpPr/>
            <p:nvPr/>
          </p:nvSpPr>
          <p:spPr>
            <a:xfrm>
              <a:off x="1590437" y="2167311"/>
              <a:ext cx="7536180" cy="3568700"/>
            </a:xfrm>
            <a:custGeom>
              <a:avLst/>
              <a:gdLst/>
              <a:ahLst/>
              <a:cxnLst/>
              <a:rect l="l" t="t" r="r" b="b"/>
              <a:pathLst>
                <a:path w="7536180" h="3568700">
                  <a:moveTo>
                    <a:pt x="3961347" y="0"/>
                  </a:moveTo>
                  <a:lnTo>
                    <a:pt x="3574342" y="0"/>
                  </a:lnTo>
                  <a:lnTo>
                    <a:pt x="2828208" y="50800"/>
                  </a:lnTo>
                  <a:lnTo>
                    <a:pt x="2649769" y="76200"/>
                  </a:lnTo>
                  <a:lnTo>
                    <a:pt x="2475036" y="114300"/>
                  </a:lnTo>
                  <a:lnTo>
                    <a:pt x="2304246" y="139700"/>
                  </a:lnTo>
                  <a:lnTo>
                    <a:pt x="2137737" y="177800"/>
                  </a:lnTo>
                  <a:lnTo>
                    <a:pt x="2056070" y="190500"/>
                  </a:lnTo>
                  <a:lnTo>
                    <a:pt x="1896159" y="241300"/>
                  </a:lnTo>
                  <a:lnTo>
                    <a:pt x="1817975" y="254000"/>
                  </a:lnTo>
                  <a:lnTo>
                    <a:pt x="1590856" y="330200"/>
                  </a:lnTo>
                  <a:lnTo>
                    <a:pt x="1375502" y="406400"/>
                  </a:lnTo>
                  <a:lnTo>
                    <a:pt x="1238858" y="457200"/>
                  </a:lnTo>
                  <a:lnTo>
                    <a:pt x="1172701" y="495300"/>
                  </a:lnTo>
                  <a:lnTo>
                    <a:pt x="1044864" y="546100"/>
                  </a:lnTo>
                  <a:lnTo>
                    <a:pt x="983242" y="584200"/>
                  </a:lnTo>
                  <a:lnTo>
                    <a:pt x="923192" y="609600"/>
                  </a:lnTo>
                  <a:lnTo>
                    <a:pt x="864739" y="647700"/>
                  </a:lnTo>
                  <a:lnTo>
                    <a:pt x="807915" y="685800"/>
                  </a:lnTo>
                  <a:lnTo>
                    <a:pt x="752750" y="711200"/>
                  </a:lnTo>
                  <a:lnTo>
                    <a:pt x="699272" y="749300"/>
                  </a:lnTo>
                  <a:lnTo>
                    <a:pt x="647509" y="787400"/>
                  </a:lnTo>
                  <a:lnTo>
                    <a:pt x="597494" y="825500"/>
                  </a:lnTo>
                  <a:lnTo>
                    <a:pt x="549254" y="850900"/>
                  </a:lnTo>
                  <a:lnTo>
                    <a:pt x="502820" y="889000"/>
                  </a:lnTo>
                  <a:lnTo>
                    <a:pt x="458222" y="927100"/>
                  </a:lnTo>
                  <a:lnTo>
                    <a:pt x="415489" y="965200"/>
                  </a:lnTo>
                  <a:lnTo>
                    <a:pt x="374652" y="1003300"/>
                  </a:lnTo>
                  <a:lnTo>
                    <a:pt x="335741" y="1054100"/>
                  </a:lnTo>
                  <a:lnTo>
                    <a:pt x="298786" y="1092200"/>
                  </a:lnTo>
                  <a:lnTo>
                    <a:pt x="263820" y="1130300"/>
                  </a:lnTo>
                  <a:lnTo>
                    <a:pt x="230874" y="1168400"/>
                  </a:lnTo>
                  <a:lnTo>
                    <a:pt x="199979" y="1206500"/>
                  </a:lnTo>
                  <a:lnTo>
                    <a:pt x="171166" y="1257300"/>
                  </a:lnTo>
                  <a:lnTo>
                    <a:pt x="144470" y="1295400"/>
                  </a:lnTo>
                  <a:lnTo>
                    <a:pt x="119923" y="1333500"/>
                  </a:lnTo>
                  <a:lnTo>
                    <a:pt x="97558" y="1384300"/>
                  </a:lnTo>
                  <a:lnTo>
                    <a:pt x="77409" y="1422400"/>
                  </a:lnTo>
                  <a:lnTo>
                    <a:pt x="59509" y="1473200"/>
                  </a:lnTo>
                  <a:lnTo>
                    <a:pt x="43892" y="1511300"/>
                  </a:lnTo>
                  <a:lnTo>
                    <a:pt x="30593" y="1562100"/>
                  </a:lnTo>
                  <a:lnTo>
                    <a:pt x="19644" y="1600200"/>
                  </a:lnTo>
                  <a:lnTo>
                    <a:pt x="11078" y="1651000"/>
                  </a:lnTo>
                  <a:lnTo>
                    <a:pt x="4927" y="1701800"/>
                  </a:lnTo>
                  <a:lnTo>
                    <a:pt x="1225" y="1739900"/>
                  </a:lnTo>
                  <a:lnTo>
                    <a:pt x="0" y="1790700"/>
                  </a:lnTo>
                  <a:lnTo>
                    <a:pt x="1271" y="1828800"/>
                  </a:lnTo>
                  <a:lnTo>
                    <a:pt x="5020" y="1879600"/>
                  </a:lnTo>
                  <a:lnTo>
                    <a:pt x="11214" y="1930400"/>
                  </a:lnTo>
                  <a:lnTo>
                    <a:pt x="19819" y="1968500"/>
                  </a:lnTo>
                  <a:lnTo>
                    <a:pt x="30806" y="2019300"/>
                  </a:lnTo>
                  <a:lnTo>
                    <a:pt x="44138" y="2057400"/>
                  </a:lnTo>
                  <a:lnTo>
                    <a:pt x="59785" y="2108200"/>
                  </a:lnTo>
                  <a:lnTo>
                    <a:pt x="77710" y="2146300"/>
                  </a:lnTo>
                  <a:lnTo>
                    <a:pt x="97878" y="2197100"/>
                  </a:lnTo>
                  <a:lnTo>
                    <a:pt x="120260" y="2235200"/>
                  </a:lnTo>
                  <a:lnTo>
                    <a:pt x="144820" y="2286000"/>
                  </a:lnTo>
                  <a:lnTo>
                    <a:pt x="171524" y="2324100"/>
                  </a:lnTo>
                  <a:lnTo>
                    <a:pt x="200343" y="2362200"/>
                  </a:lnTo>
                  <a:lnTo>
                    <a:pt x="231241" y="2413000"/>
                  </a:lnTo>
                  <a:lnTo>
                    <a:pt x="264189" y="2451100"/>
                  </a:lnTo>
                  <a:lnTo>
                    <a:pt x="299154" y="2489200"/>
                  </a:lnTo>
                  <a:lnTo>
                    <a:pt x="336105" y="2527300"/>
                  </a:lnTo>
                  <a:lnTo>
                    <a:pt x="375013" y="2565400"/>
                  </a:lnTo>
                  <a:lnTo>
                    <a:pt x="415844" y="2603500"/>
                  </a:lnTo>
                  <a:lnTo>
                    <a:pt x="458572" y="2641600"/>
                  </a:lnTo>
                  <a:lnTo>
                    <a:pt x="503165" y="2679700"/>
                  </a:lnTo>
                  <a:lnTo>
                    <a:pt x="549592" y="2717800"/>
                  </a:lnTo>
                  <a:lnTo>
                    <a:pt x="597824" y="2755900"/>
                  </a:lnTo>
                  <a:lnTo>
                    <a:pt x="647833" y="2794000"/>
                  </a:lnTo>
                  <a:lnTo>
                    <a:pt x="699587" y="2832100"/>
                  </a:lnTo>
                  <a:lnTo>
                    <a:pt x="753059" y="2857500"/>
                  </a:lnTo>
                  <a:lnTo>
                    <a:pt x="808217" y="2895600"/>
                  </a:lnTo>
                  <a:lnTo>
                    <a:pt x="865035" y="2933700"/>
                  </a:lnTo>
                  <a:lnTo>
                    <a:pt x="923480" y="2959100"/>
                  </a:lnTo>
                  <a:lnTo>
                    <a:pt x="983524" y="2997200"/>
                  </a:lnTo>
                  <a:lnTo>
                    <a:pt x="1045141" y="3022600"/>
                  </a:lnTo>
                  <a:lnTo>
                    <a:pt x="1108297" y="3060700"/>
                  </a:lnTo>
                  <a:lnTo>
                    <a:pt x="1172965" y="3086100"/>
                  </a:lnTo>
                  <a:lnTo>
                    <a:pt x="1306722" y="3136900"/>
                  </a:lnTo>
                  <a:lnTo>
                    <a:pt x="1375751" y="3175000"/>
                  </a:lnTo>
                  <a:lnTo>
                    <a:pt x="1446175" y="3200400"/>
                  </a:lnTo>
                  <a:lnTo>
                    <a:pt x="1665526" y="3276600"/>
                  </a:lnTo>
                  <a:lnTo>
                    <a:pt x="1741238" y="3289300"/>
                  </a:lnTo>
                  <a:lnTo>
                    <a:pt x="1975752" y="3365500"/>
                  </a:lnTo>
                  <a:lnTo>
                    <a:pt x="2056286" y="3378200"/>
                  </a:lnTo>
                  <a:lnTo>
                    <a:pt x="2138056" y="3403600"/>
                  </a:lnTo>
                  <a:lnTo>
                    <a:pt x="2304662" y="3441700"/>
                  </a:lnTo>
                  <a:lnTo>
                    <a:pt x="3010514" y="3543300"/>
                  </a:lnTo>
                  <a:lnTo>
                    <a:pt x="3383810" y="3568700"/>
                  </a:lnTo>
                  <a:lnTo>
                    <a:pt x="4152558" y="3568700"/>
                  </a:lnTo>
                  <a:lnTo>
                    <a:pt x="4525859" y="3543300"/>
                  </a:lnTo>
                  <a:lnTo>
                    <a:pt x="3575213" y="3543300"/>
                  </a:lnTo>
                  <a:lnTo>
                    <a:pt x="2832115" y="3492500"/>
                  </a:lnTo>
                  <a:lnTo>
                    <a:pt x="2654476" y="3467100"/>
                  </a:lnTo>
                  <a:lnTo>
                    <a:pt x="2480555" y="3429000"/>
                  </a:lnTo>
                  <a:lnTo>
                    <a:pt x="2310589" y="3403600"/>
                  </a:lnTo>
                  <a:lnTo>
                    <a:pt x="2144816" y="3365500"/>
                  </a:lnTo>
                  <a:lnTo>
                    <a:pt x="2063683" y="3352800"/>
                  </a:lnTo>
                  <a:lnTo>
                    <a:pt x="1983581" y="3327400"/>
                  </a:lnTo>
                  <a:lnTo>
                    <a:pt x="1904646" y="3314700"/>
                  </a:lnTo>
                  <a:lnTo>
                    <a:pt x="1675137" y="3238500"/>
                  </a:lnTo>
                  <a:lnTo>
                    <a:pt x="1457199" y="3162300"/>
                  </a:lnTo>
                  <a:lnTo>
                    <a:pt x="1318731" y="3111500"/>
                  </a:lnTo>
                  <a:lnTo>
                    <a:pt x="1185999" y="3060700"/>
                  </a:lnTo>
                  <a:lnTo>
                    <a:pt x="1121859" y="3022600"/>
                  </a:lnTo>
                  <a:lnTo>
                    <a:pt x="1059242" y="2997200"/>
                  </a:lnTo>
                  <a:lnTo>
                    <a:pt x="998178" y="2959100"/>
                  </a:lnTo>
                  <a:lnTo>
                    <a:pt x="938696" y="2933700"/>
                  </a:lnTo>
                  <a:lnTo>
                    <a:pt x="880827" y="2895600"/>
                  </a:lnTo>
                  <a:lnTo>
                    <a:pt x="824600" y="2870200"/>
                  </a:lnTo>
                  <a:lnTo>
                    <a:pt x="770046" y="2832100"/>
                  </a:lnTo>
                  <a:lnTo>
                    <a:pt x="717193" y="2794000"/>
                  </a:lnTo>
                  <a:lnTo>
                    <a:pt x="666070" y="2768600"/>
                  </a:lnTo>
                  <a:lnTo>
                    <a:pt x="616708" y="2730500"/>
                  </a:lnTo>
                  <a:lnTo>
                    <a:pt x="569136" y="2692400"/>
                  </a:lnTo>
                  <a:lnTo>
                    <a:pt x="523383" y="2654300"/>
                  </a:lnTo>
                  <a:lnTo>
                    <a:pt x="479479" y="2616200"/>
                  </a:lnTo>
                  <a:lnTo>
                    <a:pt x="437452" y="2578100"/>
                  </a:lnTo>
                  <a:lnTo>
                    <a:pt x="397332" y="2540000"/>
                  </a:lnTo>
                  <a:lnTo>
                    <a:pt x="359147" y="2501900"/>
                  </a:lnTo>
                  <a:lnTo>
                    <a:pt x="322925" y="2463800"/>
                  </a:lnTo>
                  <a:lnTo>
                    <a:pt x="288695" y="2425700"/>
                  </a:lnTo>
                  <a:lnTo>
                    <a:pt x="256485" y="2387600"/>
                  </a:lnTo>
                  <a:lnTo>
                    <a:pt x="226321" y="2349500"/>
                  </a:lnTo>
                  <a:lnTo>
                    <a:pt x="198233" y="2311400"/>
                  </a:lnTo>
                  <a:lnTo>
                    <a:pt x="172245" y="2260600"/>
                  </a:lnTo>
                  <a:lnTo>
                    <a:pt x="148384" y="2222500"/>
                  </a:lnTo>
                  <a:lnTo>
                    <a:pt x="126676" y="2184400"/>
                  </a:lnTo>
                  <a:lnTo>
                    <a:pt x="107148" y="2133600"/>
                  </a:lnTo>
                  <a:lnTo>
                    <a:pt x="89824" y="2095500"/>
                  </a:lnTo>
                  <a:lnTo>
                    <a:pt x="74730" y="2057400"/>
                  </a:lnTo>
                  <a:lnTo>
                    <a:pt x="61892" y="2006600"/>
                  </a:lnTo>
                  <a:lnTo>
                    <a:pt x="51332" y="1968500"/>
                  </a:lnTo>
                  <a:lnTo>
                    <a:pt x="43078" y="1917700"/>
                  </a:lnTo>
                  <a:lnTo>
                    <a:pt x="37156" y="1879600"/>
                  </a:lnTo>
                  <a:lnTo>
                    <a:pt x="33591" y="1828800"/>
                  </a:lnTo>
                  <a:lnTo>
                    <a:pt x="32412" y="1790700"/>
                  </a:lnTo>
                  <a:lnTo>
                    <a:pt x="33638" y="1739900"/>
                  </a:lnTo>
                  <a:lnTo>
                    <a:pt x="37247" y="1701800"/>
                  </a:lnTo>
                  <a:lnTo>
                    <a:pt x="43214" y="1651000"/>
                  </a:lnTo>
                  <a:lnTo>
                    <a:pt x="51508" y="1612900"/>
                  </a:lnTo>
                  <a:lnTo>
                    <a:pt x="62105" y="1562100"/>
                  </a:lnTo>
                  <a:lnTo>
                    <a:pt x="74978" y="1524000"/>
                  </a:lnTo>
                  <a:lnTo>
                    <a:pt x="90100" y="1485900"/>
                  </a:lnTo>
                  <a:lnTo>
                    <a:pt x="107449" y="1435100"/>
                  </a:lnTo>
                  <a:lnTo>
                    <a:pt x="126997" y="1397000"/>
                  </a:lnTo>
                  <a:lnTo>
                    <a:pt x="148720" y="1358900"/>
                  </a:lnTo>
                  <a:lnTo>
                    <a:pt x="172594" y="1308100"/>
                  </a:lnTo>
                  <a:lnTo>
                    <a:pt x="198591" y="1270000"/>
                  </a:lnTo>
                  <a:lnTo>
                    <a:pt x="226686" y="1231900"/>
                  </a:lnTo>
                  <a:lnTo>
                    <a:pt x="256852" y="1193800"/>
                  </a:lnTo>
                  <a:lnTo>
                    <a:pt x="289063" y="1143000"/>
                  </a:lnTo>
                  <a:lnTo>
                    <a:pt x="323292" y="1104900"/>
                  </a:lnTo>
                  <a:lnTo>
                    <a:pt x="359511" y="1066800"/>
                  </a:lnTo>
                  <a:lnTo>
                    <a:pt x="397692" y="1028700"/>
                  </a:lnTo>
                  <a:lnTo>
                    <a:pt x="437808" y="990600"/>
                  </a:lnTo>
                  <a:lnTo>
                    <a:pt x="479830" y="952500"/>
                  </a:lnTo>
                  <a:lnTo>
                    <a:pt x="523727" y="914400"/>
                  </a:lnTo>
                  <a:lnTo>
                    <a:pt x="569474" y="876300"/>
                  </a:lnTo>
                  <a:lnTo>
                    <a:pt x="617039" y="850900"/>
                  </a:lnTo>
                  <a:lnTo>
                    <a:pt x="666394" y="812800"/>
                  </a:lnTo>
                  <a:lnTo>
                    <a:pt x="717509" y="774700"/>
                  </a:lnTo>
                  <a:lnTo>
                    <a:pt x="770355" y="736600"/>
                  </a:lnTo>
                  <a:lnTo>
                    <a:pt x="824903" y="711200"/>
                  </a:lnTo>
                  <a:lnTo>
                    <a:pt x="881123" y="673100"/>
                  </a:lnTo>
                  <a:lnTo>
                    <a:pt x="938984" y="647700"/>
                  </a:lnTo>
                  <a:lnTo>
                    <a:pt x="998460" y="609600"/>
                  </a:lnTo>
                  <a:lnTo>
                    <a:pt x="1059517" y="584200"/>
                  </a:lnTo>
                  <a:lnTo>
                    <a:pt x="1122128" y="546100"/>
                  </a:lnTo>
                  <a:lnTo>
                    <a:pt x="1251892" y="495300"/>
                  </a:lnTo>
                  <a:lnTo>
                    <a:pt x="1318985" y="469900"/>
                  </a:lnTo>
                  <a:lnTo>
                    <a:pt x="1387511" y="431800"/>
                  </a:lnTo>
                  <a:lnTo>
                    <a:pt x="1528749" y="381000"/>
                  </a:lnTo>
                  <a:lnTo>
                    <a:pt x="1675370" y="330200"/>
                  </a:lnTo>
                  <a:lnTo>
                    <a:pt x="1750622" y="317500"/>
                  </a:lnTo>
                  <a:lnTo>
                    <a:pt x="1983799" y="241300"/>
                  </a:lnTo>
                  <a:lnTo>
                    <a:pt x="2063898" y="228600"/>
                  </a:lnTo>
                  <a:lnTo>
                    <a:pt x="2145135" y="203200"/>
                  </a:lnTo>
                  <a:lnTo>
                    <a:pt x="2311006" y="177800"/>
                  </a:lnTo>
                  <a:lnTo>
                    <a:pt x="2480964" y="139700"/>
                  </a:lnTo>
                  <a:lnTo>
                    <a:pt x="3013628" y="63500"/>
                  </a:lnTo>
                  <a:lnTo>
                    <a:pt x="3385361" y="38100"/>
                  </a:lnTo>
                  <a:lnTo>
                    <a:pt x="4525465" y="38100"/>
                  </a:lnTo>
                  <a:lnTo>
                    <a:pt x="3961347" y="0"/>
                  </a:lnTo>
                  <a:close/>
                </a:path>
                <a:path w="7536180" h="3568700">
                  <a:moveTo>
                    <a:pt x="4525465" y="38100"/>
                  </a:moveTo>
                  <a:lnTo>
                    <a:pt x="4151007" y="38100"/>
                  </a:lnTo>
                  <a:lnTo>
                    <a:pt x="4522745" y="63500"/>
                  </a:lnTo>
                  <a:lnTo>
                    <a:pt x="5055425" y="139700"/>
                  </a:lnTo>
                  <a:lnTo>
                    <a:pt x="5225390" y="177800"/>
                  </a:lnTo>
                  <a:lnTo>
                    <a:pt x="5391162" y="203200"/>
                  </a:lnTo>
                  <a:lnTo>
                    <a:pt x="5472296" y="228600"/>
                  </a:lnTo>
                  <a:lnTo>
                    <a:pt x="5552399" y="241300"/>
                  </a:lnTo>
                  <a:lnTo>
                    <a:pt x="5785585" y="317500"/>
                  </a:lnTo>
                  <a:lnTo>
                    <a:pt x="5860841" y="330200"/>
                  </a:lnTo>
                  <a:lnTo>
                    <a:pt x="6007469" y="381000"/>
                  </a:lnTo>
                  <a:lnTo>
                    <a:pt x="6148717" y="431800"/>
                  </a:lnTo>
                  <a:lnTo>
                    <a:pt x="6217249" y="469900"/>
                  </a:lnTo>
                  <a:lnTo>
                    <a:pt x="6284347" y="495300"/>
                  </a:lnTo>
                  <a:lnTo>
                    <a:pt x="6414121" y="546100"/>
                  </a:lnTo>
                  <a:lnTo>
                    <a:pt x="6476738" y="584200"/>
                  </a:lnTo>
                  <a:lnTo>
                    <a:pt x="6537802" y="609600"/>
                  </a:lnTo>
                  <a:lnTo>
                    <a:pt x="6597284" y="647700"/>
                  </a:lnTo>
                  <a:lnTo>
                    <a:pt x="6655153" y="673100"/>
                  </a:lnTo>
                  <a:lnTo>
                    <a:pt x="6711379" y="711200"/>
                  </a:lnTo>
                  <a:lnTo>
                    <a:pt x="6765933" y="736600"/>
                  </a:lnTo>
                  <a:lnTo>
                    <a:pt x="6818787" y="774700"/>
                  </a:lnTo>
                  <a:lnTo>
                    <a:pt x="6869910" y="812800"/>
                  </a:lnTo>
                  <a:lnTo>
                    <a:pt x="6919271" y="850900"/>
                  </a:lnTo>
                  <a:lnTo>
                    <a:pt x="6966842" y="876300"/>
                  </a:lnTo>
                  <a:lnTo>
                    <a:pt x="7012597" y="914400"/>
                  </a:lnTo>
                  <a:lnTo>
                    <a:pt x="7056501" y="952500"/>
                  </a:lnTo>
                  <a:lnTo>
                    <a:pt x="7098527" y="990600"/>
                  </a:lnTo>
                  <a:lnTo>
                    <a:pt x="7138648" y="1028700"/>
                  </a:lnTo>
                  <a:lnTo>
                    <a:pt x="7176832" y="1066800"/>
                  </a:lnTo>
                  <a:lnTo>
                    <a:pt x="7213055" y="1104900"/>
                  </a:lnTo>
                  <a:lnTo>
                    <a:pt x="7247285" y="1143000"/>
                  </a:lnTo>
                  <a:lnTo>
                    <a:pt x="7279495" y="1193800"/>
                  </a:lnTo>
                  <a:lnTo>
                    <a:pt x="7309658" y="1231900"/>
                  </a:lnTo>
                  <a:lnTo>
                    <a:pt x="7337747" y="1270000"/>
                  </a:lnTo>
                  <a:lnTo>
                    <a:pt x="7363735" y="1308100"/>
                  </a:lnTo>
                  <a:lnTo>
                    <a:pt x="7387596" y="1358900"/>
                  </a:lnTo>
                  <a:lnTo>
                    <a:pt x="7409304" y="1397000"/>
                  </a:lnTo>
                  <a:lnTo>
                    <a:pt x="7428831" y="1435100"/>
                  </a:lnTo>
                  <a:lnTo>
                    <a:pt x="7446156" y="1485900"/>
                  </a:lnTo>
                  <a:lnTo>
                    <a:pt x="7461250" y="1524000"/>
                  </a:lnTo>
                  <a:lnTo>
                    <a:pt x="7474089" y="1562100"/>
                  </a:lnTo>
                  <a:lnTo>
                    <a:pt x="7484647" y="1612900"/>
                  </a:lnTo>
                  <a:lnTo>
                    <a:pt x="7492902" y="1651000"/>
                  </a:lnTo>
                  <a:lnTo>
                    <a:pt x="7498825" y="1701800"/>
                  </a:lnTo>
                  <a:lnTo>
                    <a:pt x="7502389" y="1739900"/>
                  </a:lnTo>
                  <a:lnTo>
                    <a:pt x="7503567" y="1790700"/>
                  </a:lnTo>
                  <a:lnTo>
                    <a:pt x="7502342" y="1828800"/>
                  </a:lnTo>
                  <a:lnTo>
                    <a:pt x="7498732" y="1879600"/>
                  </a:lnTo>
                  <a:lnTo>
                    <a:pt x="7492766" y="1917700"/>
                  </a:lnTo>
                  <a:lnTo>
                    <a:pt x="7484471" y="1968500"/>
                  </a:lnTo>
                  <a:lnTo>
                    <a:pt x="7473875" y="2006600"/>
                  </a:lnTo>
                  <a:lnTo>
                    <a:pt x="7461003" y="2057400"/>
                  </a:lnTo>
                  <a:lnTo>
                    <a:pt x="7445880" y="2095500"/>
                  </a:lnTo>
                  <a:lnTo>
                    <a:pt x="7428532" y="2133600"/>
                  </a:lnTo>
                  <a:lnTo>
                    <a:pt x="7408983" y="2184400"/>
                  </a:lnTo>
                  <a:lnTo>
                    <a:pt x="7387259" y="2222500"/>
                  </a:lnTo>
                  <a:lnTo>
                    <a:pt x="7363386" y="2260600"/>
                  </a:lnTo>
                  <a:lnTo>
                    <a:pt x="7337389" y="2311400"/>
                  </a:lnTo>
                  <a:lnTo>
                    <a:pt x="7309294" y="2349500"/>
                  </a:lnTo>
                  <a:lnTo>
                    <a:pt x="7279128" y="2387600"/>
                  </a:lnTo>
                  <a:lnTo>
                    <a:pt x="7246917" y="2425700"/>
                  </a:lnTo>
                  <a:lnTo>
                    <a:pt x="7212688" y="2463800"/>
                  </a:lnTo>
                  <a:lnTo>
                    <a:pt x="7176467" y="2501900"/>
                  </a:lnTo>
                  <a:lnTo>
                    <a:pt x="7138286" y="2540000"/>
                  </a:lnTo>
                  <a:lnTo>
                    <a:pt x="7098172" y="2578100"/>
                  </a:lnTo>
                  <a:lnTo>
                    <a:pt x="7056150" y="2616200"/>
                  </a:lnTo>
                  <a:lnTo>
                    <a:pt x="7012251" y="2654300"/>
                  </a:lnTo>
                  <a:lnTo>
                    <a:pt x="6966506" y="2692400"/>
                  </a:lnTo>
                  <a:lnTo>
                    <a:pt x="6918940" y="2730500"/>
                  </a:lnTo>
                  <a:lnTo>
                    <a:pt x="6869586" y="2768600"/>
                  </a:lnTo>
                  <a:lnTo>
                    <a:pt x="6818471" y="2794000"/>
                  </a:lnTo>
                  <a:lnTo>
                    <a:pt x="6765625" y="2832100"/>
                  </a:lnTo>
                  <a:lnTo>
                    <a:pt x="6711077" y="2870200"/>
                  </a:lnTo>
                  <a:lnTo>
                    <a:pt x="6654858" y="2895600"/>
                  </a:lnTo>
                  <a:lnTo>
                    <a:pt x="6596995" y="2933700"/>
                  </a:lnTo>
                  <a:lnTo>
                    <a:pt x="6537520" y="2959100"/>
                  </a:lnTo>
                  <a:lnTo>
                    <a:pt x="6476462" y="2997200"/>
                  </a:lnTo>
                  <a:lnTo>
                    <a:pt x="6413851" y="3022600"/>
                  </a:lnTo>
                  <a:lnTo>
                    <a:pt x="6349716" y="3060700"/>
                  </a:lnTo>
                  <a:lnTo>
                    <a:pt x="6216995" y="3111500"/>
                  </a:lnTo>
                  <a:lnTo>
                    <a:pt x="6078537" y="3162300"/>
                  </a:lnTo>
                  <a:lnTo>
                    <a:pt x="5860610" y="3238500"/>
                  </a:lnTo>
                  <a:lnTo>
                    <a:pt x="5631112" y="3314700"/>
                  </a:lnTo>
                  <a:lnTo>
                    <a:pt x="5552180" y="3327400"/>
                  </a:lnTo>
                  <a:lnTo>
                    <a:pt x="5472080" y="3352800"/>
                  </a:lnTo>
                  <a:lnTo>
                    <a:pt x="5390843" y="3365500"/>
                  </a:lnTo>
                  <a:lnTo>
                    <a:pt x="5055015" y="3441700"/>
                  </a:lnTo>
                  <a:lnTo>
                    <a:pt x="4703467" y="3492500"/>
                  </a:lnTo>
                  <a:lnTo>
                    <a:pt x="3960475" y="3543300"/>
                  </a:lnTo>
                  <a:lnTo>
                    <a:pt x="4525859" y="3543300"/>
                  </a:lnTo>
                  <a:lnTo>
                    <a:pt x="5231734" y="3441700"/>
                  </a:lnTo>
                  <a:lnTo>
                    <a:pt x="5398242" y="3403600"/>
                  </a:lnTo>
                  <a:lnTo>
                    <a:pt x="5479910" y="3378200"/>
                  </a:lnTo>
                  <a:lnTo>
                    <a:pt x="5560446" y="3365500"/>
                  </a:lnTo>
                  <a:lnTo>
                    <a:pt x="5794969" y="3289300"/>
                  </a:lnTo>
                  <a:lnTo>
                    <a:pt x="5870685" y="3276600"/>
                  </a:lnTo>
                  <a:lnTo>
                    <a:pt x="6090048" y="3200400"/>
                  </a:lnTo>
                  <a:lnTo>
                    <a:pt x="6160477" y="3175000"/>
                  </a:lnTo>
                  <a:lnTo>
                    <a:pt x="6229511" y="3136900"/>
                  </a:lnTo>
                  <a:lnTo>
                    <a:pt x="6363277" y="3086100"/>
                  </a:lnTo>
                  <a:lnTo>
                    <a:pt x="6427952" y="3060700"/>
                  </a:lnTo>
                  <a:lnTo>
                    <a:pt x="6491114" y="3022600"/>
                  </a:lnTo>
                  <a:lnTo>
                    <a:pt x="6552736" y="2997200"/>
                  </a:lnTo>
                  <a:lnTo>
                    <a:pt x="6612788" y="2959100"/>
                  </a:lnTo>
                  <a:lnTo>
                    <a:pt x="6671241" y="2933700"/>
                  </a:lnTo>
                  <a:lnTo>
                    <a:pt x="6728065" y="2895600"/>
                  </a:lnTo>
                  <a:lnTo>
                    <a:pt x="6783230" y="2857500"/>
                  </a:lnTo>
                  <a:lnTo>
                    <a:pt x="6836708" y="2832100"/>
                  </a:lnTo>
                  <a:lnTo>
                    <a:pt x="6888469" y="2794000"/>
                  </a:lnTo>
                  <a:lnTo>
                    <a:pt x="6938484" y="2755900"/>
                  </a:lnTo>
                  <a:lnTo>
                    <a:pt x="6986724" y="2717800"/>
                  </a:lnTo>
                  <a:lnTo>
                    <a:pt x="7033159" y="2679700"/>
                  </a:lnTo>
                  <a:lnTo>
                    <a:pt x="7077758" y="2641600"/>
                  </a:lnTo>
                  <a:lnTo>
                    <a:pt x="7120489" y="2603500"/>
                  </a:lnTo>
                  <a:lnTo>
                    <a:pt x="7161328" y="2565400"/>
                  </a:lnTo>
                  <a:lnTo>
                    <a:pt x="7200239" y="2527300"/>
                  </a:lnTo>
                  <a:lnTo>
                    <a:pt x="7237192" y="2489200"/>
                  </a:lnTo>
                  <a:lnTo>
                    <a:pt x="7272159" y="2451100"/>
                  </a:lnTo>
                  <a:lnTo>
                    <a:pt x="7305106" y="2400300"/>
                  </a:lnTo>
                  <a:lnTo>
                    <a:pt x="7336001" y="2362200"/>
                  </a:lnTo>
                  <a:lnTo>
                    <a:pt x="7364813" y="2324100"/>
                  </a:lnTo>
                  <a:lnTo>
                    <a:pt x="7391509" y="2286000"/>
                  </a:lnTo>
                  <a:lnTo>
                    <a:pt x="7416057" y="2235200"/>
                  </a:lnTo>
                  <a:lnTo>
                    <a:pt x="7438421" y="2197100"/>
                  </a:lnTo>
                  <a:lnTo>
                    <a:pt x="7458571" y="2146300"/>
                  </a:lnTo>
                  <a:lnTo>
                    <a:pt x="7476470" y="2108200"/>
                  </a:lnTo>
                  <a:lnTo>
                    <a:pt x="7492088" y="2057400"/>
                  </a:lnTo>
                  <a:lnTo>
                    <a:pt x="7505387" y="2019300"/>
                  </a:lnTo>
                  <a:lnTo>
                    <a:pt x="7516336" y="1968500"/>
                  </a:lnTo>
                  <a:lnTo>
                    <a:pt x="7524902" y="1930400"/>
                  </a:lnTo>
                  <a:lnTo>
                    <a:pt x="7531053" y="1879600"/>
                  </a:lnTo>
                  <a:lnTo>
                    <a:pt x="7534755" y="1828800"/>
                  </a:lnTo>
                  <a:lnTo>
                    <a:pt x="7535980" y="1790700"/>
                  </a:lnTo>
                  <a:lnTo>
                    <a:pt x="7534709" y="1739900"/>
                  </a:lnTo>
                  <a:lnTo>
                    <a:pt x="7530960" y="1689100"/>
                  </a:lnTo>
                  <a:lnTo>
                    <a:pt x="7524766" y="1651000"/>
                  </a:lnTo>
                  <a:lnTo>
                    <a:pt x="7516159" y="1600200"/>
                  </a:lnTo>
                  <a:lnTo>
                    <a:pt x="7505174" y="1562100"/>
                  </a:lnTo>
                  <a:lnTo>
                    <a:pt x="7491840" y="1511300"/>
                  </a:lnTo>
                  <a:lnTo>
                    <a:pt x="7476195" y="1473200"/>
                  </a:lnTo>
                  <a:lnTo>
                    <a:pt x="7458270" y="1422400"/>
                  </a:lnTo>
                  <a:lnTo>
                    <a:pt x="7438100" y="1384300"/>
                  </a:lnTo>
                  <a:lnTo>
                    <a:pt x="7415719" y="1333500"/>
                  </a:lnTo>
                  <a:lnTo>
                    <a:pt x="7391159" y="1295400"/>
                  </a:lnTo>
                  <a:lnTo>
                    <a:pt x="7364454" y="1257300"/>
                  </a:lnTo>
                  <a:lnTo>
                    <a:pt x="7335636" y="1206500"/>
                  </a:lnTo>
                  <a:lnTo>
                    <a:pt x="7304739" y="1168400"/>
                  </a:lnTo>
                  <a:lnTo>
                    <a:pt x="7271791" y="1130300"/>
                  </a:lnTo>
                  <a:lnTo>
                    <a:pt x="7236825" y="1092200"/>
                  </a:lnTo>
                  <a:lnTo>
                    <a:pt x="7199875" y="1041400"/>
                  </a:lnTo>
                  <a:lnTo>
                    <a:pt x="7160967" y="1003300"/>
                  </a:lnTo>
                  <a:lnTo>
                    <a:pt x="7120134" y="965200"/>
                  </a:lnTo>
                  <a:lnTo>
                    <a:pt x="7077407" y="927100"/>
                  </a:lnTo>
                  <a:lnTo>
                    <a:pt x="7032815" y="889000"/>
                  </a:lnTo>
                  <a:lnTo>
                    <a:pt x="6986388" y="850900"/>
                  </a:lnTo>
                  <a:lnTo>
                    <a:pt x="6938154" y="825500"/>
                  </a:lnTo>
                  <a:lnTo>
                    <a:pt x="6888147" y="787400"/>
                  </a:lnTo>
                  <a:lnTo>
                    <a:pt x="6836392" y="749300"/>
                  </a:lnTo>
                  <a:lnTo>
                    <a:pt x="6782921" y="711200"/>
                  </a:lnTo>
                  <a:lnTo>
                    <a:pt x="6727762" y="685800"/>
                  </a:lnTo>
                  <a:lnTo>
                    <a:pt x="6670945" y="647700"/>
                  </a:lnTo>
                  <a:lnTo>
                    <a:pt x="6612500" y="609600"/>
                  </a:lnTo>
                  <a:lnTo>
                    <a:pt x="6552454" y="584200"/>
                  </a:lnTo>
                  <a:lnTo>
                    <a:pt x="6490839" y="546100"/>
                  </a:lnTo>
                  <a:lnTo>
                    <a:pt x="6363014" y="495300"/>
                  </a:lnTo>
                  <a:lnTo>
                    <a:pt x="6296863" y="457200"/>
                  </a:lnTo>
                  <a:lnTo>
                    <a:pt x="6160228" y="406400"/>
                  </a:lnTo>
                  <a:lnTo>
                    <a:pt x="5944889" y="330200"/>
                  </a:lnTo>
                  <a:lnTo>
                    <a:pt x="5717780" y="254000"/>
                  </a:lnTo>
                  <a:lnTo>
                    <a:pt x="5639598" y="241300"/>
                  </a:lnTo>
                  <a:lnTo>
                    <a:pt x="5479694" y="190500"/>
                  </a:lnTo>
                  <a:lnTo>
                    <a:pt x="5397924" y="177800"/>
                  </a:lnTo>
                  <a:lnTo>
                    <a:pt x="5231316" y="139700"/>
                  </a:lnTo>
                  <a:lnTo>
                    <a:pt x="5060533" y="114300"/>
                  </a:lnTo>
                  <a:lnTo>
                    <a:pt x="4885808" y="76200"/>
                  </a:lnTo>
                  <a:lnTo>
                    <a:pt x="4707373" y="50800"/>
                  </a:lnTo>
                  <a:lnTo>
                    <a:pt x="4525465" y="38100"/>
                  </a:lnTo>
                  <a:close/>
                </a:path>
              </a:pathLst>
            </a:custGeom>
            <a:solidFill>
              <a:srgbClr val="800000"/>
            </a:solidFill>
          </p:spPr>
          <p:txBody>
            <a:bodyPr wrap="square" lIns="0" tIns="0" rIns="0" bIns="0" rtlCol="0"/>
            <a:lstStyle/>
            <a:p>
              <a:endParaRPr/>
            </a:p>
          </p:txBody>
        </p:sp>
        <p:sp>
          <p:nvSpPr>
            <p:cNvPr id="6" name="object 5"/>
            <p:cNvSpPr/>
            <p:nvPr/>
          </p:nvSpPr>
          <p:spPr>
            <a:xfrm>
              <a:off x="5520436" y="1727227"/>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7" name="object 6"/>
            <p:cNvSpPr/>
            <p:nvPr/>
          </p:nvSpPr>
          <p:spPr>
            <a:xfrm>
              <a:off x="5515032" y="1721818"/>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6"/>
                  </a:lnTo>
                  <a:lnTo>
                    <a:pt x="10807" y="1545506"/>
                  </a:lnTo>
                  <a:lnTo>
                    <a:pt x="10807" y="10819"/>
                  </a:lnTo>
                  <a:lnTo>
                    <a:pt x="5403" y="10819"/>
                  </a:lnTo>
                  <a:lnTo>
                    <a:pt x="10807" y="5408"/>
                  </a:lnTo>
                  <a:lnTo>
                    <a:pt x="2074288" y="5408"/>
                  </a:lnTo>
                  <a:lnTo>
                    <a:pt x="2074288" y="2421"/>
                  </a:lnTo>
                  <a:lnTo>
                    <a:pt x="2071869" y="0"/>
                  </a:lnTo>
                  <a:close/>
                </a:path>
                <a:path w="2074545" h="1556385">
                  <a:moveTo>
                    <a:pt x="10807" y="1545506"/>
                  </a:moveTo>
                  <a:lnTo>
                    <a:pt x="5403" y="1545506"/>
                  </a:lnTo>
                  <a:lnTo>
                    <a:pt x="10807" y="1550915"/>
                  </a:lnTo>
                  <a:lnTo>
                    <a:pt x="10807" y="1545506"/>
                  </a:lnTo>
                  <a:close/>
                </a:path>
                <a:path w="2074545" h="1556385">
                  <a:moveTo>
                    <a:pt x="2063480" y="1545506"/>
                  </a:moveTo>
                  <a:lnTo>
                    <a:pt x="10807" y="1545506"/>
                  </a:lnTo>
                  <a:lnTo>
                    <a:pt x="10807" y="1550915"/>
                  </a:lnTo>
                  <a:lnTo>
                    <a:pt x="2063480" y="1550915"/>
                  </a:lnTo>
                  <a:lnTo>
                    <a:pt x="2063480" y="1545506"/>
                  </a:lnTo>
                  <a:close/>
                </a:path>
                <a:path w="2074545" h="1556385">
                  <a:moveTo>
                    <a:pt x="2063480" y="5408"/>
                  </a:moveTo>
                  <a:lnTo>
                    <a:pt x="2063480" y="1550915"/>
                  </a:lnTo>
                  <a:lnTo>
                    <a:pt x="2068884" y="1545506"/>
                  </a:lnTo>
                  <a:lnTo>
                    <a:pt x="2074288" y="1545506"/>
                  </a:lnTo>
                  <a:lnTo>
                    <a:pt x="2074288" y="10819"/>
                  </a:lnTo>
                  <a:lnTo>
                    <a:pt x="2068884" y="10819"/>
                  </a:lnTo>
                  <a:lnTo>
                    <a:pt x="2063480" y="5408"/>
                  </a:lnTo>
                  <a:close/>
                </a:path>
                <a:path w="2074545" h="1556385">
                  <a:moveTo>
                    <a:pt x="2074288" y="1545506"/>
                  </a:moveTo>
                  <a:lnTo>
                    <a:pt x="2068884" y="1545506"/>
                  </a:lnTo>
                  <a:lnTo>
                    <a:pt x="2063480" y="1550915"/>
                  </a:lnTo>
                  <a:lnTo>
                    <a:pt x="2074288" y="1550915"/>
                  </a:lnTo>
                  <a:lnTo>
                    <a:pt x="2074288" y="1545506"/>
                  </a:lnTo>
                  <a:close/>
                </a:path>
                <a:path w="2074545" h="1556385">
                  <a:moveTo>
                    <a:pt x="10807" y="5408"/>
                  </a:moveTo>
                  <a:lnTo>
                    <a:pt x="5403" y="10819"/>
                  </a:lnTo>
                  <a:lnTo>
                    <a:pt x="10807" y="10819"/>
                  </a:lnTo>
                  <a:lnTo>
                    <a:pt x="10807" y="5408"/>
                  </a:lnTo>
                  <a:close/>
                </a:path>
                <a:path w="2074545" h="1556385">
                  <a:moveTo>
                    <a:pt x="2063480" y="5408"/>
                  </a:moveTo>
                  <a:lnTo>
                    <a:pt x="10807" y="5408"/>
                  </a:lnTo>
                  <a:lnTo>
                    <a:pt x="10807" y="10819"/>
                  </a:lnTo>
                  <a:lnTo>
                    <a:pt x="2063480" y="10819"/>
                  </a:lnTo>
                  <a:lnTo>
                    <a:pt x="2063480" y="5408"/>
                  </a:lnTo>
                  <a:close/>
                </a:path>
                <a:path w="2074545" h="1556385">
                  <a:moveTo>
                    <a:pt x="2074288" y="5408"/>
                  </a:moveTo>
                  <a:lnTo>
                    <a:pt x="2063480" y="5408"/>
                  </a:lnTo>
                  <a:lnTo>
                    <a:pt x="2068884" y="10819"/>
                  </a:lnTo>
                  <a:lnTo>
                    <a:pt x="2074288" y="10819"/>
                  </a:lnTo>
                  <a:lnTo>
                    <a:pt x="2074288" y="5408"/>
                  </a:lnTo>
                  <a:close/>
                </a:path>
              </a:pathLst>
            </a:custGeom>
            <a:solidFill>
              <a:srgbClr val="000000"/>
            </a:solidFill>
          </p:spPr>
          <p:txBody>
            <a:bodyPr wrap="square" lIns="0" tIns="0" rIns="0" bIns="0" rtlCol="0"/>
            <a:lstStyle/>
            <a:p>
              <a:endParaRPr/>
            </a:p>
          </p:txBody>
        </p:sp>
      </p:grpSp>
      <p:sp>
        <p:nvSpPr>
          <p:cNvPr id="8" name="object 7"/>
          <p:cNvSpPr txBox="1"/>
          <p:nvPr/>
        </p:nvSpPr>
        <p:spPr>
          <a:xfrm>
            <a:off x="4859004" y="1318092"/>
            <a:ext cx="1869439" cy="918844"/>
          </a:xfrm>
          <a:prstGeom prst="rect">
            <a:avLst/>
          </a:prstGeom>
        </p:spPr>
        <p:txBody>
          <a:bodyPr vert="horz" wrap="square" lIns="0" tIns="88900" rIns="0" bIns="0" rtlCol="0">
            <a:spAutoFit/>
          </a:bodyPr>
          <a:lstStyle/>
          <a:p>
            <a:pPr marL="1905" algn="ctr">
              <a:lnSpc>
                <a:spcPct val="100000"/>
              </a:lnSpc>
              <a:spcBef>
                <a:spcPts val="700"/>
              </a:spcBef>
            </a:pPr>
            <a:r>
              <a:rPr sz="1600" b="1" spc="-10" dirty="0">
                <a:latin typeface="Arial"/>
                <a:cs typeface="Arial"/>
              </a:rPr>
              <a:t>Review</a:t>
            </a:r>
            <a:endParaRPr sz="1600">
              <a:latin typeface="Arial"/>
              <a:cs typeface="Arial"/>
            </a:endParaRPr>
          </a:p>
          <a:p>
            <a:pPr marL="12700" marR="5080" indent="1905" algn="ctr">
              <a:lnSpc>
                <a:spcPct val="103800"/>
              </a:lnSpc>
              <a:spcBef>
                <a:spcPts val="525"/>
              </a:spcBef>
            </a:pPr>
            <a:r>
              <a:rPr sz="1600" spc="-10" dirty="0">
                <a:latin typeface="Arial MT"/>
                <a:cs typeface="Arial MT"/>
              </a:rPr>
              <a:t>Performance </a:t>
            </a:r>
            <a:r>
              <a:rPr sz="1600" spc="-5" dirty="0">
                <a:latin typeface="Arial MT"/>
                <a:cs typeface="Arial MT"/>
              </a:rPr>
              <a:t> </a:t>
            </a:r>
            <a:r>
              <a:rPr sz="1600" spc="-15" dirty="0">
                <a:latin typeface="Arial MT"/>
                <a:cs typeface="Arial MT"/>
              </a:rPr>
              <a:t>appraisal</a:t>
            </a:r>
            <a:r>
              <a:rPr sz="1600" spc="-35" dirty="0">
                <a:latin typeface="Arial MT"/>
                <a:cs typeface="Arial MT"/>
              </a:rPr>
              <a:t> </a:t>
            </a:r>
            <a:r>
              <a:rPr sz="1600" spc="-10" dirty="0">
                <a:latin typeface="Arial MT"/>
                <a:cs typeface="Arial MT"/>
              </a:rPr>
              <a:t>and</a:t>
            </a:r>
            <a:r>
              <a:rPr sz="1600" spc="-40" dirty="0">
                <a:latin typeface="Arial MT"/>
                <a:cs typeface="Arial MT"/>
              </a:rPr>
              <a:t> </a:t>
            </a:r>
            <a:r>
              <a:rPr sz="1600" spc="-15" dirty="0">
                <a:latin typeface="Arial MT"/>
                <a:cs typeface="Arial MT"/>
              </a:rPr>
              <a:t>review</a:t>
            </a:r>
            <a:endParaRPr sz="1600">
              <a:latin typeface="Arial MT"/>
              <a:cs typeface="Arial MT"/>
            </a:endParaRPr>
          </a:p>
        </p:txBody>
      </p:sp>
      <p:grpSp>
        <p:nvGrpSpPr>
          <p:cNvPr id="4" name="object 8"/>
          <p:cNvGrpSpPr/>
          <p:nvPr/>
        </p:nvGrpSpPr>
        <p:grpSpPr>
          <a:xfrm>
            <a:off x="6973825" y="2840906"/>
            <a:ext cx="2074545" cy="1556385"/>
            <a:chOff x="7731994" y="3267324"/>
            <a:chExt cx="2074545" cy="1556385"/>
          </a:xfrm>
        </p:grpSpPr>
        <p:sp>
          <p:nvSpPr>
            <p:cNvPr id="10" name="object 9"/>
            <p:cNvSpPr/>
            <p:nvPr/>
          </p:nvSpPr>
          <p:spPr>
            <a:xfrm>
              <a:off x="7737398"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11" name="object 10"/>
            <p:cNvSpPr/>
            <p:nvPr/>
          </p:nvSpPr>
          <p:spPr>
            <a:xfrm>
              <a:off x="7731994"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7" y="1550915"/>
                  </a:lnTo>
                  <a:lnTo>
                    <a:pt x="5403" y="1545504"/>
                  </a:lnTo>
                  <a:lnTo>
                    <a:pt x="10807" y="1545504"/>
                  </a:lnTo>
                  <a:lnTo>
                    <a:pt x="10807" y="10817"/>
                  </a:lnTo>
                  <a:lnTo>
                    <a:pt x="5403" y="10817"/>
                  </a:lnTo>
                  <a:lnTo>
                    <a:pt x="10807" y="5408"/>
                  </a:lnTo>
                  <a:lnTo>
                    <a:pt x="2074288" y="5408"/>
                  </a:lnTo>
                  <a:lnTo>
                    <a:pt x="2074288" y="2421"/>
                  </a:lnTo>
                  <a:lnTo>
                    <a:pt x="2071869" y="0"/>
                  </a:lnTo>
                  <a:close/>
                </a:path>
                <a:path w="2074545" h="1556385">
                  <a:moveTo>
                    <a:pt x="10807" y="1545504"/>
                  </a:moveTo>
                  <a:lnTo>
                    <a:pt x="5403" y="1545504"/>
                  </a:lnTo>
                  <a:lnTo>
                    <a:pt x="10807" y="1550915"/>
                  </a:lnTo>
                  <a:lnTo>
                    <a:pt x="10807" y="1545504"/>
                  </a:lnTo>
                  <a:close/>
                </a:path>
                <a:path w="2074545" h="1556385">
                  <a:moveTo>
                    <a:pt x="2063480" y="1545504"/>
                  </a:moveTo>
                  <a:lnTo>
                    <a:pt x="10807" y="1545504"/>
                  </a:lnTo>
                  <a:lnTo>
                    <a:pt x="10807" y="1550915"/>
                  </a:lnTo>
                  <a:lnTo>
                    <a:pt x="2063480" y="1550915"/>
                  </a:lnTo>
                  <a:lnTo>
                    <a:pt x="2063480" y="1545504"/>
                  </a:lnTo>
                  <a:close/>
                </a:path>
                <a:path w="2074545" h="1556385">
                  <a:moveTo>
                    <a:pt x="2063480" y="5408"/>
                  </a:moveTo>
                  <a:lnTo>
                    <a:pt x="2063480" y="1550915"/>
                  </a:lnTo>
                  <a:lnTo>
                    <a:pt x="2068884" y="1545504"/>
                  </a:lnTo>
                  <a:lnTo>
                    <a:pt x="2074288" y="1545504"/>
                  </a:lnTo>
                  <a:lnTo>
                    <a:pt x="2074288" y="10817"/>
                  </a:lnTo>
                  <a:lnTo>
                    <a:pt x="2068884" y="10817"/>
                  </a:lnTo>
                  <a:lnTo>
                    <a:pt x="2063480" y="5408"/>
                  </a:lnTo>
                  <a:close/>
                </a:path>
                <a:path w="2074545" h="1556385">
                  <a:moveTo>
                    <a:pt x="2074288" y="1545504"/>
                  </a:moveTo>
                  <a:lnTo>
                    <a:pt x="2068884" y="1545504"/>
                  </a:lnTo>
                  <a:lnTo>
                    <a:pt x="2063480" y="1550915"/>
                  </a:lnTo>
                  <a:lnTo>
                    <a:pt x="2074288" y="1550915"/>
                  </a:lnTo>
                  <a:lnTo>
                    <a:pt x="2074288" y="1545504"/>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2" name="object 11"/>
          <p:cNvSpPr txBox="1"/>
          <p:nvPr/>
        </p:nvSpPr>
        <p:spPr>
          <a:xfrm>
            <a:off x="7075968" y="2869523"/>
            <a:ext cx="1871345" cy="1156335"/>
          </a:xfrm>
          <a:prstGeom prst="rect">
            <a:avLst/>
          </a:prstGeom>
        </p:spPr>
        <p:txBody>
          <a:bodyPr vert="horz" wrap="square" lIns="0" tIns="85725" rIns="0" bIns="0" rtlCol="0">
            <a:spAutoFit/>
          </a:bodyPr>
          <a:lstStyle/>
          <a:p>
            <a:pPr marL="635" algn="ctr">
              <a:lnSpc>
                <a:spcPct val="100000"/>
              </a:lnSpc>
              <a:spcBef>
                <a:spcPts val="675"/>
              </a:spcBef>
            </a:pPr>
            <a:r>
              <a:rPr sz="1600" b="1" spc="-30" dirty="0">
                <a:latin typeface="Arial"/>
                <a:cs typeface="Arial"/>
              </a:rPr>
              <a:t>Talent</a:t>
            </a:r>
            <a:r>
              <a:rPr sz="1600" b="1" spc="-55" dirty="0">
                <a:latin typeface="Arial"/>
                <a:cs typeface="Arial"/>
              </a:rPr>
              <a:t> </a:t>
            </a:r>
            <a:r>
              <a:rPr sz="1600" b="1" spc="-10" dirty="0">
                <a:latin typeface="Arial"/>
                <a:cs typeface="Arial"/>
              </a:rPr>
              <a:t>Review</a:t>
            </a:r>
            <a:endParaRPr sz="1600">
              <a:latin typeface="Arial"/>
              <a:cs typeface="Arial"/>
            </a:endParaRPr>
          </a:p>
          <a:p>
            <a:pPr marL="12700" marR="5080" indent="635" algn="ctr">
              <a:lnSpc>
                <a:spcPct val="101899"/>
              </a:lnSpc>
              <a:spcBef>
                <a:spcPts val="540"/>
              </a:spcBef>
            </a:pPr>
            <a:r>
              <a:rPr sz="1600" spc="-10" dirty="0">
                <a:latin typeface="Arial MT"/>
                <a:cs typeface="Arial MT"/>
              </a:rPr>
              <a:t>Potential review and </a:t>
            </a:r>
            <a:r>
              <a:rPr sz="1600" spc="-430" dirty="0">
                <a:latin typeface="Arial MT"/>
                <a:cs typeface="Arial MT"/>
              </a:rPr>
              <a:t> </a:t>
            </a:r>
            <a:r>
              <a:rPr sz="1600" spc="-10" dirty="0">
                <a:latin typeface="Arial MT"/>
                <a:cs typeface="Arial MT"/>
              </a:rPr>
              <a:t>identification</a:t>
            </a:r>
            <a:r>
              <a:rPr sz="1600" spc="-60" dirty="0">
                <a:latin typeface="Arial MT"/>
                <a:cs typeface="Arial MT"/>
              </a:rPr>
              <a:t> </a:t>
            </a:r>
            <a:r>
              <a:rPr sz="1600" spc="-10" dirty="0">
                <a:latin typeface="Arial MT"/>
                <a:cs typeface="Arial MT"/>
              </a:rPr>
              <a:t>of</a:t>
            </a:r>
            <a:r>
              <a:rPr sz="1600" spc="-55" dirty="0">
                <a:latin typeface="Arial MT"/>
                <a:cs typeface="Arial MT"/>
              </a:rPr>
              <a:t> </a:t>
            </a:r>
            <a:r>
              <a:rPr sz="1600" spc="-10" dirty="0">
                <a:latin typeface="Arial MT"/>
                <a:cs typeface="Arial MT"/>
              </a:rPr>
              <a:t>high- </a:t>
            </a:r>
            <a:r>
              <a:rPr sz="1600" spc="-430" dirty="0">
                <a:latin typeface="Arial MT"/>
                <a:cs typeface="Arial MT"/>
              </a:rPr>
              <a:t> </a:t>
            </a:r>
            <a:r>
              <a:rPr sz="1600" spc="-15" dirty="0">
                <a:latin typeface="Arial MT"/>
                <a:cs typeface="Arial MT"/>
              </a:rPr>
              <a:t>potentials</a:t>
            </a:r>
            <a:endParaRPr sz="1600">
              <a:latin typeface="Arial MT"/>
              <a:cs typeface="Arial MT"/>
            </a:endParaRPr>
          </a:p>
        </p:txBody>
      </p:sp>
      <p:grpSp>
        <p:nvGrpSpPr>
          <p:cNvPr id="9" name="object 12"/>
          <p:cNvGrpSpPr/>
          <p:nvPr/>
        </p:nvGrpSpPr>
        <p:grpSpPr>
          <a:xfrm>
            <a:off x="4756862" y="4329960"/>
            <a:ext cx="2074545" cy="1556385"/>
            <a:chOff x="5515031" y="4756378"/>
            <a:chExt cx="2074545" cy="1556385"/>
          </a:xfrm>
        </p:grpSpPr>
        <p:sp>
          <p:nvSpPr>
            <p:cNvPr id="14" name="object 13"/>
            <p:cNvSpPr/>
            <p:nvPr/>
          </p:nvSpPr>
          <p:spPr>
            <a:xfrm>
              <a:off x="5520435" y="4761787"/>
              <a:ext cx="2063750" cy="1545590"/>
            </a:xfrm>
            <a:custGeom>
              <a:avLst/>
              <a:gdLst/>
              <a:ahLst/>
              <a:cxnLst/>
              <a:rect l="l" t="t" r="r" b="b"/>
              <a:pathLst>
                <a:path w="2063750" h="1545589">
                  <a:moveTo>
                    <a:pt x="2063480" y="0"/>
                  </a:moveTo>
                  <a:lnTo>
                    <a:pt x="0" y="0"/>
                  </a:lnTo>
                  <a:lnTo>
                    <a:pt x="0" y="1545505"/>
                  </a:lnTo>
                  <a:lnTo>
                    <a:pt x="2063480" y="1545505"/>
                  </a:lnTo>
                  <a:lnTo>
                    <a:pt x="2063480" y="0"/>
                  </a:lnTo>
                  <a:close/>
                </a:path>
              </a:pathLst>
            </a:custGeom>
            <a:solidFill>
              <a:srgbClr val="FFFFFF"/>
            </a:solidFill>
          </p:spPr>
          <p:txBody>
            <a:bodyPr wrap="square" lIns="0" tIns="0" rIns="0" bIns="0" rtlCol="0"/>
            <a:lstStyle/>
            <a:p>
              <a:endParaRPr/>
            </a:p>
          </p:txBody>
        </p:sp>
        <p:sp>
          <p:nvSpPr>
            <p:cNvPr id="15" name="object 14"/>
            <p:cNvSpPr/>
            <p:nvPr/>
          </p:nvSpPr>
          <p:spPr>
            <a:xfrm>
              <a:off x="5515031" y="4756378"/>
              <a:ext cx="2074545" cy="1556385"/>
            </a:xfrm>
            <a:custGeom>
              <a:avLst/>
              <a:gdLst/>
              <a:ahLst/>
              <a:cxnLst/>
              <a:rect l="l" t="t" r="r" b="b"/>
              <a:pathLst>
                <a:path w="2074545" h="1556385">
                  <a:moveTo>
                    <a:pt x="2071869" y="0"/>
                  </a:moveTo>
                  <a:lnTo>
                    <a:pt x="2419" y="0"/>
                  </a:lnTo>
                  <a:lnTo>
                    <a:pt x="0" y="2420"/>
                  </a:lnTo>
                  <a:lnTo>
                    <a:pt x="0" y="1553901"/>
                  </a:lnTo>
                  <a:lnTo>
                    <a:pt x="2419" y="1556323"/>
                  </a:lnTo>
                  <a:lnTo>
                    <a:pt x="2071869" y="1556323"/>
                  </a:lnTo>
                  <a:lnTo>
                    <a:pt x="2074288" y="1553901"/>
                  </a:lnTo>
                  <a:lnTo>
                    <a:pt x="2074288" y="1550914"/>
                  </a:lnTo>
                  <a:lnTo>
                    <a:pt x="10807" y="1550914"/>
                  </a:lnTo>
                  <a:lnTo>
                    <a:pt x="5403" y="1545505"/>
                  </a:lnTo>
                  <a:lnTo>
                    <a:pt x="10807" y="1545505"/>
                  </a:lnTo>
                  <a:lnTo>
                    <a:pt x="10807" y="10817"/>
                  </a:lnTo>
                  <a:lnTo>
                    <a:pt x="5403" y="10817"/>
                  </a:lnTo>
                  <a:lnTo>
                    <a:pt x="10807" y="5408"/>
                  </a:lnTo>
                  <a:lnTo>
                    <a:pt x="2074288" y="5408"/>
                  </a:lnTo>
                  <a:lnTo>
                    <a:pt x="2074288" y="2420"/>
                  </a:lnTo>
                  <a:lnTo>
                    <a:pt x="2071869" y="0"/>
                  </a:lnTo>
                  <a:close/>
                </a:path>
                <a:path w="2074545" h="1556385">
                  <a:moveTo>
                    <a:pt x="10807" y="1545505"/>
                  </a:moveTo>
                  <a:lnTo>
                    <a:pt x="5403" y="1545505"/>
                  </a:lnTo>
                  <a:lnTo>
                    <a:pt x="10807" y="1550914"/>
                  </a:lnTo>
                  <a:lnTo>
                    <a:pt x="10807" y="1545505"/>
                  </a:lnTo>
                  <a:close/>
                </a:path>
                <a:path w="2074545" h="1556385">
                  <a:moveTo>
                    <a:pt x="2063480" y="1545505"/>
                  </a:moveTo>
                  <a:lnTo>
                    <a:pt x="10807" y="1545505"/>
                  </a:lnTo>
                  <a:lnTo>
                    <a:pt x="10807" y="1550914"/>
                  </a:lnTo>
                  <a:lnTo>
                    <a:pt x="2063480" y="1550914"/>
                  </a:lnTo>
                  <a:lnTo>
                    <a:pt x="2063480" y="1545505"/>
                  </a:lnTo>
                  <a:close/>
                </a:path>
                <a:path w="2074545" h="1556385">
                  <a:moveTo>
                    <a:pt x="2063480" y="5408"/>
                  </a:moveTo>
                  <a:lnTo>
                    <a:pt x="2063480" y="1550914"/>
                  </a:lnTo>
                  <a:lnTo>
                    <a:pt x="2068884" y="1545505"/>
                  </a:lnTo>
                  <a:lnTo>
                    <a:pt x="2074288" y="1545505"/>
                  </a:lnTo>
                  <a:lnTo>
                    <a:pt x="2074288" y="10817"/>
                  </a:lnTo>
                  <a:lnTo>
                    <a:pt x="2068884" y="10817"/>
                  </a:lnTo>
                  <a:lnTo>
                    <a:pt x="2063480" y="5408"/>
                  </a:lnTo>
                  <a:close/>
                </a:path>
                <a:path w="2074545" h="1556385">
                  <a:moveTo>
                    <a:pt x="2074288" y="1545505"/>
                  </a:moveTo>
                  <a:lnTo>
                    <a:pt x="2068884" y="1545505"/>
                  </a:lnTo>
                  <a:lnTo>
                    <a:pt x="2063480" y="1550914"/>
                  </a:lnTo>
                  <a:lnTo>
                    <a:pt x="2074288" y="1550914"/>
                  </a:lnTo>
                  <a:lnTo>
                    <a:pt x="2074288" y="1545505"/>
                  </a:lnTo>
                  <a:close/>
                </a:path>
                <a:path w="2074545" h="1556385">
                  <a:moveTo>
                    <a:pt x="10807" y="5408"/>
                  </a:moveTo>
                  <a:lnTo>
                    <a:pt x="5403" y="10817"/>
                  </a:lnTo>
                  <a:lnTo>
                    <a:pt x="10807" y="10817"/>
                  </a:lnTo>
                  <a:lnTo>
                    <a:pt x="10807" y="5408"/>
                  </a:lnTo>
                  <a:close/>
                </a:path>
                <a:path w="2074545" h="1556385">
                  <a:moveTo>
                    <a:pt x="2063480" y="5408"/>
                  </a:moveTo>
                  <a:lnTo>
                    <a:pt x="10807" y="5408"/>
                  </a:lnTo>
                  <a:lnTo>
                    <a:pt x="10807" y="10817"/>
                  </a:lnTo>
                  <a:lnTo>
                    <a:pt x="2063480" y="10817"/>
                  </a:lnTo>
                  <a:lnTo>
                    <a:pt x="2063480" y="5408"/>
                  </a:lnTo>
                  <a:close/>
                </a:path>
                <a:path w="2074545" h="1556385">
                  <a:moveTo>
                    <a:pt x="2074288" y="5408"/>
                  </a:moveTo>
                  <a:lnTo>
                    <a:pt x="2063480"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16" name="object 15"/>
          <p:cNvSpPr txBox="1"/>
          <p:nvPr/>
        </p:nvSpPr>
        <p:spPr>
          <a:xfrm>
            <a:off x="5015724" y="4359995"/>
            <a:ext cx="1558290" cy="1156335"/>
          </a:xfrm>
          <a:prstGeom prst="rect">
            <a:avLst/>
          </a:prstGeom>
        </p:spPr>
        <p:txBody>
          <a:bodyPr vert="horz" wrap="square" lIns="0" tIns="85725" rIns="0" bIns="0" rtlCol="0">
            <a:spAutoFit/>
          </a:bodyPr>
          <a:lstStyle/>
          <a:p>
            <a:pPr algn="ctr">
              <a:lnSpc>
                <a:spcPct val="100000"/>
              </a:lnSpc>
              <a:spcBef>
                <a:spcPts val="675"/>
              </a:spcBef>
            </a:pPr>
            <a:r>
              <a:rPr sz="1600" b="1" spc="-10" dirty="0">
                <a:latin typeface="Arial"/>
                <a:cs typeface="Arial"/>
              </a:rPr>
              <a:t>Career</a:t>
            </a:r>
            <a:r>
              <a:rPr sz="1600" b="1" spc="-45" dirty="0">
                <a:latin typeface="Arial"/>
                <a:cs typeface="Arial"/>
              </a:rPr>
              <a:t> </a:t>
            </a:r>
            <a:r>
              <a:rPr sz="1600" b="1" spc="-15" dirty="0">
                <a:latin typeface="Arial"/>
                <a:cs typeface="Arial"/>
              </a:rPr>
              <a:t>planning</a:t>
            </a:r>
            <a:endParaRPr sz="1600">
              <a:latin typeface="Arial"/>
              <a:cs typeface="Arial"/>
            </a:endParaRPr>
          </a:p>
          <a:p>
            <a:pPr marL="231140" marR="224154" algn="ctr">
              <a:lnSpc>
                <a:spcPct val="101899"/>
              </a:lnSpc>
              <a:spcBef>
                <a:spcPts val="540"/>
              </a:spcBef>
            </a:pPr>
            <a:r>
              <a:rPr sz="1600" spc="-15" dirty="0">
                <a:latin typeface="Arial MT"/>
                <a:cs typeface="Arial MT"/>
              </a:rPr>
              <a:t>360</a:t>
            </a:r>
            <a:r>
              <a:rPr sz="1600" spc="-10" dirty="0">
                <a:latin typeface="Arial MT"/>
                <a:cs typeface="Arial MT"/>
              </a:rPr>
              <a:t>-</a:t>
            </a:r>
            <a:r>
              <a:rPr sz="1600" spc="-15" dirty="0">
                <a:latin typeface="Arial MT"/>
                <a:cs typeface="Arial MT"/>
              </a:rPr>
              <a:t>deg</a:t>
            </a:r>
            <a:r>
              <a:rPr sz="1600" spc="-10" dirty="0">
                <a:latin typeface="Arial MT"/>
                <a:cs typeface="Arial MT"/>
              </a:rPr>
              <a:t>r</a:t>
            </a:r>
            <a:r>
              <a:rPr sz="1600" spc="-15" dirty="0">
                <a:latin typeface="Arial MT"/>
                <a:cs typeface="Arial MT"/>
              </a:rPr>
              <a:t>e</a:t>
            </a:r>
            <a:r>
              <a:rPr sz="1600" spc="-10" dirty="0">
                <a:latin typeface="Arial MT"/>
                <a:cs typeface="Arial MT"/>
              </a:rPr>
              <a:t>e</a:t>
            </a:r>
            <a:r>
              <a:rPr sz="1600" dirty="0">
                <a:latin typeface="Arial MT"/>
                <a:cs typeface="Arial MT"/>
              </a:rPr>
              <a:t>-  </a:t>
            </a:r>
            <a:r>
              <a:rPr sz="1600" spc="-15" dirty="0">
                <a:latin typeface="Arial MT"/>
                <a:cs typeface="Arial MT"/>
              </a:rPr>
              <a:t>feedback, </a:t>
            </a:r>
            <a:r>
              <a:rPr sz="1600" spc="-10" dirty="0">
                <a:latin typeface="Arial MT"/>
                <a:cs typeface="Arial MT"/>
              </a:rPr>
              <a:t> </a:t>
            </a:r>
            <a:r>
              <a:rPr sz="1600" spc="-15" dirty="0">
                <a:latin typeface="Arial MT"/>
                <a:cs typeface="Arial MT"/>
              </a:rPr>
              <a:t>assessment</a:t>
            </a:r>
            <a:endParaRPr sz="1600">
              <a:latin typeface="Arial MT"/>
              <a:cs typeface="Arial MT"/>
            </a:endParaRPr>
          </a:p>
        </p:txBody>
      </p:sp>
      <p:grpSp>
        <p:nvGrpSpPr>
          <p:cNvPr id="13" name="object 16"/>
          <p:cNvGrpSpPr/>
          <p:nvPr/>
        </p:nvGrpSpPr>
        <p:grpSpPr>
          <a:xfrm>
            <a:off x="2369363" y="4322015"/>
            <a:ext cx="2074545" cy="1556385"/>
            <a:chOff x="3127532" y="4748433"/>
            <a:chExt cx="2074545" cy="1556385"/>
          </a:xfrm>
        </p:grpSpPr>
        <p:sp>
          <p:nvSpPr>
            <p:cNvPr id="18" name="object 17"/>
            <p:cNvSpPr/>
            <p:nvPr/>
          </p:nvSpPr>
          <p:spPr>
            <a:xfrm>
              <a:off x="3132936" y="4753843"/>
              <a:ext cx="2063750" cy="1545590"/>
            </a:xfrm>
            <a:custGeom>
              <a:avLst/>
              <a:gdLst/>
              <a:ahLst/>
              <a:cxnLst/>
              <a:rect l="l" t="t" r="r" b="b"/>
              <a:pathLst>
                <a:path w="2063750" h="1545589">
                  <a:moveTo>
                    <a:pt x="2063482" y="0"/>
                  </a:moveTo>
                  <a:lnTo>
                    <a:pt x="0" y="0"/>
                  </a:lnTo>
                  <a:lnTo>
                    <a:pt x="0" y="1545505"/>
                  </a:lnTo>
                  <a:lnTo>
                    <a:pt x="2063482" y="1545505"/>
                  </a:lnTo>
                  <a:lnTo>
                    <a:pt x="2063482" y="0"/>
                  </a:lnTo>
                  <a:close/>
                </a:path>
              </a:pathLst>
            </a:custGeom>
            <a:solidFill>
              <a:srgbClr val="FFFFFF"/>
            </a:solidFill>
          </p:spPr>
          <p:txBody>
            <a:bodyPr wrap="square" lIns="0" tIns="0" rIns="0" bIns="0" rtlCol="0"/>
            <a:lstStyle/>
            <a:p>
              <a:endParaRPr/>
            </a:p>
          </p:txBody>
        </p:sp>
        <p:sp>
          <p:nvSpPr>
            <p:cNvPr id="19" name="object 18"/>
            <p:cNvSpPr/>
            <p:nvPr/>
          </p:nvSpPr>
          <p:spPr>
            <a:xfrm>
              <a:off x="3127532" y="4748433"/>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10"/>
                  </a:lnTo>
                  <a:lnTo>
                    <a:pt x="2074289" y="5410"/>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10"/>
                  </a:moveTo>
                  <a:lnTo>
                    <a:pt x="2063480" y="1550915"/>
                  </a:lnTo>
                  <a:lnTo>
                    <a:pt x="2068885" y="1545506"/>
                  </a:lnTo>
                  <a:lnTo>
                    <a:pt x="2074289" y="1545506"/>
                  </a:lnTo>
                  <a:lnTo>
                    <a:pt x="2074289" y="10819"/>
                  </a:lnTo>
                  <a:lnTo>
                    <a:pt x="2068885" y="10819"/>
                  </a:lnTo>
                  <a:lnTo>
                    <a:pt x="2063480" y="5410"/>
                  </a:lnTo>
                  <a:close/>
                </a:path>
                <a:path w="2074545" h="1556385">
                  <a:moveTo>
                    <a:pt x="2074289" y="1545506"/>
                  </a:moveTo>
                  <a:lnTo>
                    <a:pt x="2068885" y="1545506"/>
                  </a:lnTo>
                  <a:lnTo>
                    <a:pt x="2063480" y="1550915"/>
                  </a:lnTo>
                  <a:lnTo>
                    <a:pt x="2074289" y="1550915"/>
                  </a:lnTo>
                  <a:lnTo>
                    <a:pt x="2074289" y="1545506"/>
                  </a:lnTo>
                  <a:close/>
                </a:path>
                <a:path w="2074545" h="1556385">
                  <a:moveTo>
                    <a:pt x="10808" y="5410"/>
                  </a:moveTo>
                  <a:lnTo>
                    <a:pt x="5403" y="10819"/>
                  </a:lnTo>
                  <a:lnTo>
                    <a:pt x="10808" y="10819"/>
                  </a:lnTo>
                  <a:lnTo>
                    <a:pt x="10808" y="5410"/>
                  </a:lnTo>
                  <a:close/>
                </a:path>
                <a:path w="2074545" h="1556385">
                  <a:moveTo>
                    <a:pt x="2063480" y="5410"/>
                  </a:moveTo>
                  <a:lnTo>
                    <a:pt x="10808" y="5410"/>
                  </a:lnTo>
                  <a:lnTo>
                    <a:pt x="10808" y="10819"/>
                  </a:lnTo>
                  <a:lnTo>
                    <a:pt x="2063480" y="10819"/>
                  </a:lnTo>
                  <a:lnTo>
                    <a:pt x="2063480" y="5410"/>
                  </a:lnTo>
                  <a:close/>
                </a:path>
                <a:path w="2074545" h="1556385">
                  <a:moveTo>
                    <a:pt x="2074289" y="5410"/>
                  </a:moveTo>
                  <a:lnTo>
                    <a:pt x="2063480" y="5410"/>
                  </a:lnTo>
                  <a:lnTo>
                    <a:pt x="2068885" y="10819"/>
                  </a:lnTo>
                  <a:lnTo>
                    <a:pt x="2074289" y="10819"/>
                  </a:lnTo>
                  <a:lnTo>
                    <a:pt x="2074289" y="5410"/>
                  </a:lnTo>
                  <a:close/>
                </a:path>
              </a:pathLst>
            </a:custGeom>
            <a:solidFill>
              <a:srgbClr val="000000"/>
            </a:solidFill>
          </p:spPr>
          <p:txBody>
            <a:bodyPr wrap="square" lIns="0" tIns="0" rIns="0" bIns="0" rtlCol="0"/>
            <a:lstStyle/>
            <a:p>
              <a:endParaRPr/>
            </a:p>
          </p:txBody>
        </p:sp>
      </p:grpSp>
      <p:sp>
        <p:nvSpPr>
          <p:cNvPr id="20" name="object 19"/>
          <p:cNvSpPr txBox="1"/>
          <p:nvPr/>
        </p:nvSpPr>
        <p:spPr>
          <a:xfrm>
            <a:off x="2466101" y="4350851"/>
            <a:ext cx="1881505" cy="1397000"/>
          </a:xfrm>
          <a:prstGeom prst="rect">
            <a:avLst/>
          </a:prstGeom>
        </p:spPr>
        <p:txBody>
          <a:bodyPr vert="horz" wrap="square" lIns="0" tIns="85725" rIns="0" bIns="0" rtlCol="0">
            <a:spAutoFit/>
          </a:bodyPr>
          <a:lstStyle/>
          <a:p>
            <a:pPr algn="ctr">
              <a:lnSpc>
                <a:spcPct val="100000"/>
              </a:lnSpc>
              <a:spcBef>
                <a:spcPts val="675"/>
              </a:spcBef>
            </a:pPr>
            <a:r>
              <a:rPr sz="1600" b="1" spc="-15" dirty="0">
                <a:latin typeface="Arial"/>
                <a:cs typeface="Arial"/>
              </a:rPr>
              <a:t>Development</a:t>
            </a:r>
            <a:r>
              <a:rPr sz="1600" b="1" spc="-40" dirty="0">
                <a:latin typeface="Arial"/>
                <a:cs typeface="Arial"/>
              </a:rPr>
              <a:t> </a:t>
            </a:r>
            <a:r>
              <a:rPr sz="1600" b="1" spc="-15" dirty="0">
                <a:latin typeface="Arial"/>
                <a:cs typeface="Arial"/>
              </a:rPr>
              <a:t>10-20</a:t>
            </a:r>
            <a:endParaRPr sz="1600">
              <a:latin typeface="Arial"/>
              <a:cs typeface="Arial"/>
            </a:endParaRPr>
          </a:p>
          <a:p>
            <a:pPr marL="12700" marR="5080" algn="ctr">
              <a:lnSpc>
                <a:spcPct val="101899"/>
              </a:lnSpc>
              <a:spcBef>
                <a:spcPts val="540"/>
              </a:spcBef>
            </a:pPr>
            <a:r>
              <a:rPr sz="1600" spc="-15" dirty="0">
                <a:latin typeface="Arial MT"/>
                <a:cs typeface="Arial MT"/>
              </a:rPr>
              <a:t>Coaching, mentoring </a:t>
            </a:r>
            <a:r>
              <a:rPr sz="1600" spc="-430" dirty="0">
                <a:latin typeface="Arial MT"/>
                <a:cs typeface="Arial MT"/>
              </a:rPr>
              <a:t> </a:t>
            </a:r>
            <a:r>
              <a:rPr sz="1600" spc="-10" dirty="0">
                <a:latin typeface="Arial MT"/>
                <a:cs typeface="Arial MT"/>
              </a:rPr>
              <a:t>formal training- </a:t>
            </a:r>
            <a:r>
              <a:rPr sz="1600" spc="-5" dirty="0">
                <a:latin typeface="Arial MT"/>
                <a:cs typeface="Arial MT"/>
              </a:rPr>
              <a:t> </a:t>
            </a:r>
            <a:r>
              <a:rPr sz="1600" spc="-15" dirty="0">
                <a:latin typeface="Arial MT"/>
                <a:cs typeface="Arial MT"/>
              </a:rPr>
              <a:t>assignments</a:t>
            </a:r>
            <a:endParaRPr sz="1600">
              <a:latin typeface="Arial MT"/>
              <a:cs typeface="Arial MT"/>
            </a:endParaRPr>
          </a:p>
          <a:p>
            <a:pPr algn="ctr">
              <a:lnSpc>
                <a:spcPts val="1895"/>
              </a:lnSpc>
            </a:pPr>
            <a:r>
              <a:rPr sz="1600" spc="-15" dirty="0">
                <a:latin typeface="Arial MT"/>
                <a:cs typeface="Arial MT"/>
              </a:rPr>
              <a:t>(off-the-job)</a:t>
            </a:r>
            <a:endParaRPr sz="1600">
              <a:latin typeface="Arial MT"/>
              <a:cs typeface="Arial MT"/>
            </a:endParaRPr>
          </a:p>
        </p:txBody>
      </p:sp>
      <p:grpSp>
        <p:nvGrpSpPr>
          <p:cNvPr id="17" name="object 20"/>
          <p:cNvGrpSpPr/>
          <p:nvPr/>
        </p:nvGrpSpPr>
        <p:grpSpPr>
          <a:xfrm>
            <a:off x="152400" y="2840906"/>
            <a:ext cx="2074545" cy="1556385"/>
            <a:chOff x="910569" y="3267324"/>
            <a:chExt cx="2074545" cy="1556385"/>
          </a:xfrm>
        </p:grpSpPr>
        <p:sp>
          <p:nvSpPr>
            <p:cNvPr id="22" name="object 21"/>
            <p:cNvSpPr/>
            <p:nvPr/>
          </p:nvSpPr>
          <p:spPr>
            <a:xfrm>
              <a:off x="915973" y="3272733"/>
              <a:ext cx="2063750" cy="1545590"/>
            </a:xfrm>
            <a:custGeom>
              <a:avLst/>
              <a:gdLst/>
              <a:ahLst/>
              <a:cxnLst/>
              <a:rect l="l" t="t" r="r" b="b"/>
              <a:pathLst>
                <a:path w="2063750" h="1545589">
                  <a:moveTo>
                    <a:pt x="2063480" y="0"/>
                  </a:moveTo>
                  <a:lnTo>
                    <a:pt x="0" y="0"/>
                  </a:lnTo>
                  <a:lnTo>
                    <a:pt x="0" y="1545506"/>
                  </a:lnTo>
                  <a:lnTo>
                    <a:pt x="2063480" y="1545506"/>
                  </a:lnTo>
                  <a:lnTo>
                    <a:pt x="2063480" y="0"/>
                  </a:lnTo>
                  <a:close/>
                </a:path>
              </a:pathLst>
            </a:custGeom>
            <a:solidFill>
              <a:srgbClr val="FFFFFF"/>
            </a:solidFill>
          </p:spPr>
          <p:txBody>
            <a:bodyPr wrap="square" lIns="0" tIns="0" rIns="0" bIns="0" rtlCol="0"/>
            <a:lstStyle/>
            <a:p>
              <a:endParaRPr/>
            </a:p>
          </p:txBody>
        </p:sp>
        <p:sp>
          <p:nvSpPr>
            <p:cNvPr id="23" name="object 22"/>
            <p:cNvSpPr/>
            <p:nvPr/>
          </p:nvSpPr>
          <p:spPr>
            <a:xfrm>
              <a:off x="910569" y="3267324"/>
              <a:ext cx="2074545" cy="1556385"/>
            </a:xfrm>
            <a:custGeom>
              <a:avLst/>
              <a:gdLst/>
              <a:ahLst/>
              <a:cxnLst/>
              <a:rect l="l" t="t" r="r" b="b"/>
              <a:pathLst>
                <a:path w="2074545" h="1556385">
                  <a:moveTo>
                    <a:pt x="2071869" y="0"/>
                  </a:moveTo>
                  <a:lnTo>
                    <a:pt x="2419" y="0"/>
                  </a:lnTo>
                  <a:lnTo>
                    <a:pt x="0" y="2421"/>
                  </a:lnTo>
                  <a:lnTo>
                    <a:pt x="0" y="1553902"/>
                  </a:lnTo>
                  <a:lnTo>
                    <a:pt x="2419" y="1556324"/>
                  </a:lnTo>
                  <a:lnTo>
                    <a:pt x="2071869" y="1556324"/>
                  </a:lnTo>
                  <a:lnTo>
                    <a:pt x="2074288" y="1553902"/>
                  </a:lnTo>
                  <a:lnTo>
                    <a:pt x="2074288" y="1550915"/>
                  </a:lnTo>
                  <a:lnTo>
                    <a:pt x="10808" y="1550915"/>
                  </a:lnTo>
                  <a:lnTo>
                    <a:pt x="5404" y="1545504"/>
                  </a:lnTo>
                  <a:lnTo>
                    <a:pt x="10808" y="1545504"/>
                  </a:lnTo>
                  <a:lnTo>
                    <a:pt x="10808" y="10817"/>
                  </a:lnTo>
                  <a:lnTo>
                    <a:pt x="5404" y="10817"/>
                  </a:lnTo>
                  <a:lnTo>
                    <a:pt x="10808" y="5408"/>
                  </a:lnTo>
                  <a:lnTo>
                    <a:pt x="2074288" y="5408"/>
                  </a:lnTo>
                  <a:lnTo>
                    <a:pt x="2074288" y="2421"/>
                  </a:lnTo>
                  <a:lnTo>
                    <a:pt x="2071869" y="0"/>
                  </a:lnTo>
                  <a:close/>
                </a:path>
                <a:path w="2074545" h="1556385">
                  <a:moveTo>
                    <a:pt x="10808" y="1545504"/>
                  </a:moveTo>
                  <a:lnTo>
                    <a:pt x="5404" y="1545504"/>
                  </a:lnTo>
                  <a:lnTo>
                    <a:pt x="10808" y="1550915"/>
                  </a:lnTo>
                  <a:lnTo>
                    <a:pt x="10808" y="1545504"/>
                  </a:lnTo>
                  <a:close/>
                </a:path>
                <a:path w="2074545" h="1556385">
                  <a:moveTo>
                    <a:pt x="2063481" y="1545504"/>
                  </a:moveTo>
                  <a:lnTo>
                    <a:pt x="10808" y="1545504"/>
                  </a:lnTo>
                  <a:lnTo>
                    <a:pt x="10808" y="1550915"/>
                  </a:lnTo>
                  <a:lnTo>
                    <a:pt x="2063481" y="1550915"/>
                  </a:lnTo>
                  <a:lnTo>
                    <a:pt x="2063481" y="1545504"/>
                  </a:lnTo>
                  <a:close/>
                </a:path>
                <a:path w="2074545" h="1556385">
                  <a:moveTo>
                    <a:pt x="2063481" y="5408"/>
                  </a:moveTo>
                  <a:lnTo>
                    <a:pt x="2063481" y="1550915"/>
                  </a:lnTo>
                  <a:lnTo>
                    <a:pt x="2068884" y="1545504"/>
                  </a:lnTo>
                  <a:lnTo>
                    <a:pt x="2074288" y="1545504"/>
                  </a:lnTo>
                  <a:lnTo>
                    <a:pt x="2074288" y="10817"/>
                  </a:lnTo>
                  <a:lnTo>
                    <a:pt x="2068884" y="10817"/>
                  </a:lnTo>
                  <a:lnTo>
                    <a:pt x="2063481" y="5408"/>
                  </a:lnTo>
                  <a:close/>
                </a:path>
                <a:path w="2074545" h="1556385">
                  <a:moveTo>
                    <a:pt x="2074288" y="1545504"/>
                  </a:moveTo>
                  <a:lnTo>
                    <a:pt x="2068884" y="1545504"/>
                  </a:lnTo>
                  <a:lnTo>
                    <a:pt x="2063481" y="1550915"/>
                  </a:lnTo>
                  <a:lnTo>
                    <a:pt x="2074288" y="1550915"/>
                  </a:lnTo>
                  <a:lnTo>
                    <a:pt x="2074288" y="1545504"/>
                  </a:lnTo>
                  <a:close/>
                </a:path>
                <a:path w="2074545" h="1556385">
                  <a:moveTo>
                    <a:pt x="10808" y="5408"/>
                  </a:moveTo>
                  <a:lnTo>
                    <a:pt x="5404" y="10817"/>
                  </a:lnTo>
                  <a:lnTo>
                    <a:pt x="10808" y="10817"/>
                  </a:lnTo>
                  <a:lnTo>
                    <a:pt x="10808" y="5408"/>
                  </a:lnTo>
                  <a:close/>
                </a:path>
                <a:path w="2074545" h="1556385">
                  <a:moveTo>
                    <a:pt x="2063481" y="5408"/>
                  </a:moveTo>
                  <a:lnTo>
                    <a:pt x="10808" y="5408"/>
                  </a:lnTo>
                  <a:lnTo>
                    <a:pt x="10808" y="10817"/>
                  </a:lnTo>
                  <a:lnTo>
                    <a:pt x="2063481" y="10817"/>
                  </a:lnTo>
                  <a:lnTo>
                    <a:pt x="2063481" y="5408"/>
                  </a:lnTo>
                  <a:close/>
                </a:path>
                <a:path w="2074545" h="1556385">
                  <a:moveTo>
                    <a:pt x="2074288" y="5408"/>
                  </a:moveTo>
                  <a:lnTo>
                    <a:pt x="2063481" y="5408"/>
                  </a:lnTo>
                  <a:lnTo>
                    <a:pt x="2068884" y="10817"/>
                  </a:lnTo>
                  <a:lnTo>
                    <a:pt x="2074288" y="10817"/>
                  </a:lnTo>
                  <a:lnTo>
                    <a:pt x="2074288" y="5408"/>
                  </a:lnTo>
                  <a:close/>
                </a:path>
              </a:pathLst>
            </a:custGeom>
            <a:solidFill>
              <a:srgbClr val="000000"/>
            </a:solidFill>
          </p:spPr>
          <p:txBody>
            <a:bodyPr wrap="square" lIns="0" tIns="0" rIns="0" bIns="0" rtlCol="0"/>
            <a:lstStyle/>
            <a:p>
              <a:endParaRPr/>
            </a:p>
          </p:txBody>
        </p:sp>
      </p:grpSp>
      <p:sp>
        <p:nvSpPr>
          <p:cNvPr id="24" name="object 23"/>
          <p:cNvSpPr txBox="1"/>
          <p:nvPr/>
        </p:nvSpPr>
        <p:spPr>
          <a:xfrm>
            <a:off x="366227" y="2869523"/>
            <a:ext cx="1647825" cy="1397000"/>
          </a:xfrm>
          <a:prstGeom prst="rect">
            <a:avLst/>
          </a:prstGeom>
        </p:spPr>
        <p:txBody>
          <a:bodyPr vert="horz" wrap="square" lIns="0" tIns="85725" rIns="0" bIns="0" rtlCol="0">
            <a:spAutoFit/>
          </a:bodyPr>
          <a:lstStyle/>
          <a:p>
            <a:pPr marL="12700" indent="39370">
              <a:lnSpc>
                <a:spcPct val="100000"/>
              </a:lnSpc>
              <a:spcBef>
                <a:spcPts val="675"/>
              </a:spcBef>
            </a:pPr>
            <a:r>
              <a:rPr sz="1600" b="1" spc="-15" dirty="0">
                <a:latin typeface="Arial"/>
                <a:cs typeface="Arial"/>
              </a:rPr>
              <a:t>Development</a:t>
            </a:r>
            <a:r>
              <a:rPr sz="1600" b="1" spc="-45" dirty="0">
                <a:latin typeface="Arial"/>
                <a:cs typeface="Arial"/>
              </a:rPr>
              <a:t> </a:t>
            </a:r>
            <a:r>
              <a:rPr sz="1600" b="1" spc="-10" dirty="0">
                <a:latin typeface="Arial"/>
                <a:cs typeface="Arial"/>
              </a:rPr>
              <a:t>70</a:t>
            </a:r>
            <a:endParaRPr sz="1600">
              <a:latin typeface="Arial"/>
              <a:cs typeface="Arial"/>
            </a:endParaRPr>
          </a:p>
          <a:p>
            <a:pPr marL="308610" marR="5080" indent="-296545">
              <a:lnSpc>
                <a:spcPct val="101899"/>
              </a:lnSpc>
              <a:spcBef>
                <a:spcPts val="540"/>
              </a:spcBef>
            </a:pPr>
            <a:r>
              <a:rPr sz="1600" spc="-10" dirty="0">
                <a:latin typeface="Arial MT"/>
                <a:cs typeface="Arial MT"/>
              </a:rPr>
              <a:t>Stretch</a:t>
            </a:r>
            <a:r>
              <a:rPr sz="1600" spc="-65" dirty="0">
                <a:latin typeface="Arial MT"/>
                <a:cs typeface="Arial MT"/>
              </a:rPr>
              <a:t> </a:t>
            </a:r>
            <a:r>
              <a:rPr sz="1600" spc="-10" dirty="0">
                <a:latin typeface="Arial MT"/>
                <a:cs typeface="Arial MT"/>
              </a:rPr>
              <a:t>job/project </a:t>
            </a:r>
            <a:r>
              <a:rPr sz="1600" spc="-430" dirty="0">
                <a:latin typeface="Arial MT"/>
                <a:cs typeface="Arial MT"/>
              </a:rPr>
              <a:t> </a:t>
            </a:r>
            <a:r>
              <a:rPr sz="1600" spc="-15" dirty="0">
                <a:latin typeface="Arial MT"/>
                <a:cs typeface="Arial MT"/>
              </a:rPr>
              <a:t>assignment </a:t>
            </a:r>
            <a:r>
              <a:rPr sz="1600" spc="-10" dirty="0">
                <a:latin typeface="Arial MT"/>
                <a:cs typeface="Arial MT"/>
              </a:rPr>
              <a:t> (on-the-job,</a:t>
            </a:r>
            <a:endParaRPr sz="1600">
              <a:latin typeface="Arial MT"/>
              <a:cs typeface="Arial MT"/>
            </a:endParaRPr>
          </a:p>
          <a:p>
            <a:pPr marL="47625">
              <a:lnSpc>
                <a:spcPts val="1895"/>
              </a:lnSpc>
            </a:pPr>
            <a:r>
              <a:rPr sz="1600" spc="-15" dirty="0">
                <a:latin typeface="Arial MT"/>
                <a:cs typeface="Arial MT"/>
              </a:rPr>
              <a:t>on-top-of-the-job)</a:t>
            </a:r>
            <a:endParaRPr sz="1600">
              <a:latin typeface="Arial MT"/>
              <a:cs typeface="Arial MT"/>
            </a:endParaRPr>
          </a:p>
        </p:txBody>
      </p:sp>
      <p:grpSp>
        <p:nvGrpSpPr>
          <p:cNvPr id="21" name="object 24"/>
          <p:cNvGrpSpPr/>
          <p:nvPr/>
        </p:nvGrpSpPr>
        <p:grpSpPr>
          <a:xfrm>
            <a:off x="2369363" y="1295400"/>
            <a:ext cx="2074545" cy="1556385"/>
            <a:chOff x="3127532" y="1721818"/>
            <a:chExt cx="2074545" cy="1556385"/>
          </a:xfrm>
        </p:grpSpPr>
        <p:sp>
          <p:nvSpPr>
            <p:cNvPr id="26" name="object 25"/>
            <p:cNvSpPr/>
            <p:nvPr/>
          </p:nvSpPr>
          <p:spPr>
            <a:xfrm>
              <a:off x="3132936" y="1727227"/>
              <a:ext cx="2063750" cy="1545590"/>
            </a:xfrm>
            <a:custGeom>
              <a:avLst/>
              <a:gdLst/>
              <a:ahLst/>
              <a:cxnLst/>
              <a:rect l="l" t="t" r="r" b="b"/>
              <a:pathLst>
                <a:path w="2063750" h="1545589">
                  <a:moveTo>
                    <a:pt x="2063482" y="0"/>
                  </a:moveTo>
                  <a:lnTo>
                    <a:pt x="0" y="0"/>
                  </a:lnTo>
                  <a:lnTo>
                    <a:pt x="0" y="1545506"/>
                  </a:lnTo>
                  <a:lnTo>
                    <a:pt x="2063482" y="1545506"/>
                  </a:lnTo>
                  <a:lnTo>
                    <a:pt x="2063482" y="0"/>
                  </a:lnTo>
                  <a:close/>
                </a:path>
              </a:pathLst>
            </a:custGeom>
            <a:solidFill>
              <a:srgbClr val="FFFFFF"/>
            </a:solidFill>
          </p:spPr>
          <p:txBody>
            <a:bodyPr wrap="square" lIns="0" tIns="0" rIns="0" bIns="0" rtlCol="0"/>
            <a:lstStyle/>
            <a:p>
              <a:endParaRPr/>
            </a:p>
          </p:txBody>
        </p:sp>
        <p:sp>
          <p:nvSpPr>
            <p:cNvPr id="27" name="object 26"/>
            <p:cNvSpPr/>
            <p:nvPr/>
          </p:nvSpPr>
          <p:spPr>
            <a:xfrm>
              <a:off x="3127532" y="1721818"/>
              <a:ext cx="2074545" cy="1556385"/>
            </a:xfrm>
            <a:custGeom>
              <a:avLst/>
              <a:gdLst/>
              <a:ahLst/>
              <a:cxnLst/>
              <a:rect l="l" t="t" r="r" b="b"/>
              <a:pathLst>
                <a:path w="2074545" h="1556385">
                  <a:moveTo>
                    <a:pt x="2071870" y="0"/>
                  </a:moveTo>
                  <a:lnTo>
                    <a:pt x="2419" y="0"/>
                  </a:lnTo>
                  <a:lnTo>
                    <a:pt x="0" y="2421"/>
                  </a:lnTo>
                  <a:lnTo>
                    <a:pt x="0" y="1553902"/>
                  </a:lnTo>
                  <a:lnTo>
                    <a:pt x="2419" y="1556324"/>
                  </a:lnTo>
                  <a:lnTo>
                    <a:pt x="2071870" y="1556324"/>
                  </a:lnTo>
                  <a:lnTo>
                    <a:pt x="2074289" y="1553902"/>
                  </a:lnTo>
                  <a:lnTo>
                    <a:pt x="2074289" y="1550915"/>
                  </a:lnTo>
                  <a:lnTo>
                    <a:pt x="10808" y="1550915"/>
                  </a:lnTo>
                  <a:lnTo>
                    <a:pt x="5403" y="1545506"/>
                  </a:lnTo>
                  <a:lnTo>
                    <a:pt x="10808" y="1545506"/>
                  </a:lnTo>
                  <a:lnTo>
                    <a:pt x="10808" y="10819"/>
                  </a:lnTo>
                  <a:lnTo>
                    <a:pt x="5403" y="10819"/>
                  </a:lnTo>
                  <a:lnTo>
                    <a:pt x="10808" y="5408"/>
                  </a:lnTo>
                  <a:lnTo>
                    <a:pt x="2074289" y="5408"/>
                  </a:lnTo>
                  <a:lnTo>
                    <a:pt x="2074289" y="2421"/>
                  </a:lnTo>
                  <a:lnTo>
                    <a:pt x="2071870" y="0"/>
                  </a:lnTo>
                  <a:close/>
                </a:path>
                <a:path w="2074545" h="1556385">
                  <a:moveTo>
                    <a:pt x="10808" y="1545506"/>
                  </a:moveTo>
                  <a:lnTo>
                    <a:pt x="5403" y="1545506"/>
                  </a:lnTo>
                  <a:lnTo>
                    <a:pt x="10808" y="1550915"/>
                  </a:lnTo>
                  <a:lnTo>
                    <a:pt x="10808" y="1545506"/>
                  </a:lnTo>
                  <a:close/>
                </a:path>
                <a:path w="2074545" h="1556385">
                  <a:moveTo>
                    <a:pt x="2063480" y="1545506"/>
                  </a:moveTo>
                  <a:lnTo>
                    <a:pt x="10808" y="1545506"/>
                  </a:lnTo>
                  <a:lnTo>
                    <a:pt x="10808" y="1550915"/>
                  </a:lnTo>
                  <a:lnTo>
                    <a:pt x="2063480" y="1550915"/>
                  </a:lnTo>
                  <a:lnTo>
                    <a:pt x="2063480" y="1545506"/>
                  </a:lnTo>
                  <a:close/>
                </a:path>
                <a:path w="2074545" h="1556385">
                  <a:moveTo>
                    <a:pt x="2063480" y="5408"/>
                  </a:moveTo>
                  <a:lnTo>
                    <a:pt x="2063480" y="1550915"/>
                  </a:lnTo>
                  <a:lnTo>
                    <a:pt x="2068885" y="1545506"/>
                  </a:lnTo>
                  <a:lnTo>
                    <a:pt x="2074289" y="1545506"/>
                  </a:lnTo>
                  <a:lnTo>
                    <a:pt x="2074289" y="10819"/>
                  </a:lnTo>
                  <a:lnTo>
                    <a:pt x="2068885" y="10819"/>
                  </a:lnTo>
                  <a:lnTo>
                    <a:pt x="2063480" y="5408"/>
                  </a:lnTo>
                  <a:close/>
                </a:path>
                <a:path w="2074545" h="1556385">
                  <a:moveTo>
                    <a:pt x="2074289" y="1545506"/>
                  </a:moveTo>
                  <a:lnTo>
                    <a:pt x="2068885" y="1545506"/>
                  </a:lnTo>
                  <a:lnTo>
                    <a:pt x="2063480" y="1550915"/>
                  </a:lnTo>
                  <a:lnTo>
                    <a:pt x="2074289" y="1550915"/>
                  </a:lnTo>
                  <a:lnTo>
                    <a:pt x="2074289" y="1545506"/>
                  </a:lnTo>
                  <a:close/>
                </a:path>
                <a:path w="2074545" h="1556385">
                  <a:moveTo>
                    <a:pt x="10808" y="5408"/>
                  </a:moveTo>
                  <a:lnTo>
                    <a:pt x="5403" y="10819"/>
                  </a:lnTo>
                  <a:lnTo>
                    <a:pt x="10808" y="10819"/>
                  </a:lnTo>
                  <a:lnTo>
                    <a:pt x="10808" y="5408"/>
                  </a:lnTo>
                  <a:close/>
                </a:path>
                <a:path w="2074545" h="1556385">
                  <a:moveTo>
                    <a:pt x="2063480" y="5408"/>
                  </a:moveTo>
                  <a:lnTo>
                    <a:pt x="10808" y="5408"/>
                  </a:lnTo>
                  <a:lnTo>
                    <a:pt x="10808" y="10819"/>
                  </a:lnTo>
                  <a:lnTo>
                    <a:pt x="2063480" y="10819"/>
                  </a:lnTo>
                  <a:lnTo>
                    <a:pt x="2063480" y="5408"/>
                  </a:lnTo>
                  <a:close/>
                </a:path>
                <a:path w="2074545" h="1556385">
                  <a:moveTo>
                    <a:pt x="2074289" y="5408"/>
                  </a:moveTo>
                  <a:lnTo>
                    <a:pt x="2063480" y="5408"/>
                  </a:lnTo>
                  <a:lnTo>
                    <a:pt x="2068885" y="10819"/>
                  </a:lnTo>
                  <a:lnTo>
                    <a:pt x="2074289" y="10819"/>
                  </a:lnTo>
                  <a:lnTo>
                    <a:pt x="2074289" y="5408"/>
                  </a:lnTo>
                  <a:close/>
                </a:path>
              </a:pathLst>
            </a:custGeom>
            <a:solidFill>
              <a:srgbClr val="000000"/>
            </a:solidFill>
          </p:spPr>
          <p:txBody>
            <a:bodyPr wrap="square" lIns="0" tIns="0" rIns="0" bIns="0" rtlCol="0"/>
            <a:lstStyle/>
            <a:p>
              <a:endParaRPr/>
            </a:p>
          </p:txBody>
        </p:sp>
      </p:grpSp>
      <p:sp>
        <p:nvSpPr>
          <p:cNvPr id="28" name="object 27"/>
          <p:cNvSpPr txBox="1"/>
          <p:nvPr/>
        </p:nvSpPr>
        <p:spPr>
          <a:xfrm>
            <a:off x="2549865" y="1318092"/>
            <a:ext cx="1714500" cy="1400175"/>
          </a:xfrm>
          <a:prstGeom prst="rect">
            <a:avLst/>
          </a:prstGeom>
        </p:spPr>
        <p:txBody>
          <a:bodyPr vert="horz" wrap="square" lIns="0" tIns="88900" rIns="0" bIns="0" rtlCol="0">
            <a:spAutoFit/>
          </a:bodyPr>
          <a:lstStyle/>
          <a:p>
            <a:pPr algn="ctr">
              <a:lnSpc>
                <a:spcPct val="100000"/>
              </a:lnSpc>
              <a:spcBef>
                <a:spcPts val="700"/>
              </a:spcBef>
            </a:pPr>
            <a:r>
              <a:rPr sz="1600" b="1" spc="-10" dirty="0">
                <a:latin typeface="Arial"/>
                <a:cs typeface="Arial"/>
              </a:rPr>
              <a:t>Planning</a:t>
            </a:r>
            <a:endParaRPr sz="1600">
              <a:latin typeface="Arial"/>
              <a:cs typeface="Arial"/>
            </a:endParaRPr>
          </a:p>
          <a:p>
            <a:pPr marL="12065" marR="5080" algn="ctr">
              <a:lnSpc>
                <a:spcPct val="100400"/>
              </a:lnSpc>
              <a:spcBef>
                <a:spcPts val="590"/>
              </a:spcBef>
            </a:pPr>
            <a:r>
              <a:rPr sz="1600" spc="-10" dirty="0">
                <a:latin typeface="Arial MT"/>
                <a:cs typeface="Arial MT"/>
              </a:rPr>
              <a:t>Succession </a:t>
            </a:r>
            <a:r>
              <a:rPr sz="1600" spc="-5" dirty="0">
                <a:latin typeface="Arial MT"/>
                <a:cs typeface="Arial MT"/>
              </a:rPr>
              <a:t> </a:t>
            </a:r>
            <a:r>
              <a:rPr sz="1600" spc="-15" dirty="0">
                <a:latin typeface="Arial MT"/>
                <a:cs typeface="Arial MT"/>
              </a:rPr>
              <a:t>planning, needs </a:t>
            </a:r>
            <a:r>
              <a:rPr sz="1600" spc="-10" dirty="0">
                <a:latin typeface="Arial MT"/>
                <a:cs typeface="Arial MT"/>
              </a:rPr>
              <a:t> </a:t>
            </a:r>
            <a:r>
              <a:rPr sz="1600" spc="-15" dirty="0">
                <a:latin typeface="Arial MT"/>
                <a:cs typeface="Arial MT"/>
              </a:rPr>
              <a:t>assessment, </a:t>
            </a:r>
            <a:r>
              <a:rPr sz="1600" spc="-10" dirty="0">
                <a:latin typeface="Arial MT"/>
                <a:cs typeface="Arial MT"/>
              </a:rPr>
              <a:t> workforce</a:t>
            </a:r>
            <a:r>
              <a:rPr sz="1600" spc="-75" dirty="0">
                <a:latin typeface="Arial MT"/>
                <a:cs typeface="Arial MT"/>
              </a:rPr>
              <a:t> </a:t>
            </a:r>
            <a:r>
              <a:rPr sz="1600" spc="-15" dirty="0">
                <a:latin typeface="Arial MT"/>
                <a:cs typeface="Arial MT"/>
              </a:rPr>
              <a:t>planning</a:t>
            </a:r>
            <a:endParaRPr sz="1600">
              <a:latin typeface="Arial MT"/>
              <a:cs typeface="Arial MT"/>
            </a:endParaRPr>
          </a:p>
        </p:txBody>
      </p:sp>
      <p:grpSp>
        <p:nvGrpSpPr>
          <p:cNvPr id="25" name="object 29"/>
          <p:cNvGrpSpPr/>
          <p:nvPr/>
        </p:nvGrpSpPr>
        <p:grpSpPr>
          <a:xfrm>
            <a:off x="1454535" y="2180913"/>
            <a:ext cx="6059805" cy="2698750"/>
            <a:chOff x="2212704" y="2607331"/>
            <a:chExt cx="6059805" cy="2698750"/>
          </a:xfrm>
        </p:grpSpPr>
        <p:sp>
          <p:nvSpPr>
            <p:cNvPr id="31" name="object 30"/>
            <p:cNvSpPr/>
            <p:nvPr/>
          </p:nvSpPr>
          <p:spPr>
            <a:xfrm>
              <a:off x="2227924" y="2814436"/>
              <a:ext cx="250825" cy="231140"/>
            </a:xfrm>
            <a:custGeom>
              <a:avLst/>
              <a:gdLst/>
              <a:ahLst/>
              <a:cxnLst/>
              <a:rect l="l" t="t" r="r" b="b"/>
              <a:pathLst>
                <a:path w="250825" h="231139">
                  <a:moveTo>
                    <a:pt x="0" y="0"/>
                  </a:moveTo>
                  <a:lnTo>
                    <a:pt x="113127" y="230859"/>
                  </a:lnTo>
                  <a:lnTo>
                    <a:pt x="250564" y="20181"/>
                  </a:lnTo>
                  <a:lnTo>
                    <a:pt x="0" y="0"/>
                  </a:lnTo>
                  <a:close/>
                </a:path>
              </a:pathLst>
            </a:custGeom>
            <a:solidFill>
              <a:srgbClr val="800000"/>
            </a:solidFill>
          </p:spPr>
          <p:txBody>
            <a:bodyPr wrap="square" lIns="0" tIns="0" rIns="0" bIns="0" rtlCol="0"/>
            <a:lstStyle/>
            <a:p>
              <a:endParaRPr/>
            </a:p>
          </p:txBody>
        </p:sp>
        <p:sp>
          <p:nvSpPr>
            <p:cNvPr id="32" name="object 31"/>
            <p:cNvSpPr/>
            <p:nvPr/>
          </p:nvSpPr>
          <p:spPr>
            <a:xfrm>
              <a:off x="2212704" y="2799642"/>
              <a:ext cx="281305" cy="260985"/>
            </a:xfrm>
            <a:custGeom>
              <a:avLst/>
              <a:gdLst/>
              <a:ahLst/>
              <a:cxnLst/>
              <a:rect l="l" t="t" r="r" b="b"/>
              <a:pathLst>
                <a:path w="281305" h="260985">
                  <a:moveTo>
                    <a:pt x="11210" y="0"/>
                  </a:moveTo>
                  <a:lnTo>
                    <a:pt x="6220" y="2391"/>
                  </a:lnTo>
                  <a:lnTo>
                    <a:pt x="391" y="10966"/>
                  </a:lnTo>
                  <a:lnTo>
                    <a:pt x="0" y="16490"/>
                  </a:lnTo>
                  <a:lnTo>
                    <a:pt x="117690" y="256661"/>
                  </a:lnTo>
                  <a:lnTo>
                    <a:pt x="122294" y="259734"/>
                  </a:lnTo>
                  <a:lnTo>
                    <a:pt x="132637" y="260367"/>
                  </a:lnTo>
                  <a:lnTo>
                    <a:pt x="137581" y="257882"/>
                  </a:lnTo>
                  <a:lnTo>
                    <a:pt x="149703" y="239301"/>
                  </a:lnTo>
                  <a:lnTo>
                    <a:pt x="141286" y="239301"/>
                  </a:lnTo>
                  <a:lnTo>
                    <a:pt x="116281" y="237766"/>
                  </a:lnTo>
                  <a:lnTo>
                    <a:pt x="130130" y="216536"/>
                  </a:lnTo>
                  <a:lnTo>
                    <a:pt x="39314" y="31206"/>
                  </a:lnTo>
                  <a:lnTo>
                    <a:pt x="14063" y="29173"/>
                  </a:lnTo>
                  <a:lnTo>
                    <a:pt x="28158" y="8441"/>
                  </a:lnTo>
                  <a:lnTo>
                    <a:pt x="116017" y="8441"/>
                  </a:lnTo>
                  <a:lnTo>
                    <a:pt x="11210" y="0"/>
                  </a:lnTo>
                  <a:close/>
                </a:path>
                <a:path w="281305" h="260985">
                  <a:moveTo>
                    <a:pt x="130130" y="216536"/>
                  </a:moveTo>
                  <a:lnTo>
                    <a:pt x="116281" y="237766"/>
                  </a:lnTo>
                  <a:lnTo>
                    <a:pt x="141286" y="239301"/>
                  </a:lnTo>
                  <a:lnTo>
                    <a:pt x="130130" y="216536"/>
                  </a:lnTo>
                  <a:close/>
                </a:path>
                <a:path w="281305" h="260985">
                  <a:moveTo>
                    <a:pt x="240463" y="47407"/>
                  </a:moveTo>
                  <a:lnTo>
                    <a:pt x="130130" y="216536"/>
                  </a:lnTo>
                  <a:lnTo>
                    <a:pt x="141286" y="239301"/>
                  </a:lnTo>
                  <a:lnTo>
                    <a:pt x="149703" y="239301"/>
                  </a:lnTo>
                  <a:lnTo>
                    <a:pt x="273616" y="49353"/>
                  </a:lnTo>
                  <a:lnTo>
                    <a:pt x="264628" y="49353"/>
                  </a:lnTo>
                  <a:lnTo>
                    <a:pt x="240463" y="47407"/>
                  </a:lnTo>
                  <a:close/>
                </a:path>
                <a:path w="281305" h="260985">
                  <a:moveTo>
                    <a:pt x="253718" y="27089"/>
                  </a:moveTo>
                  <a:lnTo>
                    <a:pt x="240463" y="47407"/>
                  </a:lnTo>
                  <a:lnTo>
                    <a:pt x="264628" y="49353"/>
                  </a:lnTo>
                  <a:lnTo>
                    <a:pt x="253718" y="27089"/>
                  </a:lnTo>
                  <a:close/>
                </a:path>
                <a:path w="281305" h="260985">
                  <a:moveTo>
                    <a:pt x="277971" y="27089"/>
                  </a:moveTo>
                  <a:lnTo>
                    <a:pt x="253718" y="27089"/>
                  </a:lnTo>
                  <a:lnTo>
                    <a:pt x="264628" y="49353"/>
                  </a:lnTo>
                  <a:lnTo>
                    <a:pt x="273616" y="49353"/>
                  </a:lnTo>
                  <a:lnTo>
                    <a:pt x="280630" y="38601"/>
                  </a:lnTo>
                  <a:lnTo>
                    <a:pt x="280962" y="33191"/>
                  </a:lnTo>
                  <a:lnTo>
                    <a:pt x="277971" y="27089"/>
                  </a:lnTo>
                  <a:close/>
                </a:path>
                <a:path w="281305" h="260985">
                  <a:moveTo>
                    <a:pt x="116017" y="8441"/>
                  </a:moveTo>
                  <a:lnTo>
                    <a:pt x="28158" y="8441"/>
                  </a:lnTo>
                  <a:lnTo>
                    <a:pt x="39314" y="31206"/>
                  </a:lnTo>
                  <a:lnTo>
                    <a:pt x="240463" y="47407"/>
                  </a:lnTo>
                  <a:lnTo>
                    <a:pt x="253718" y="27089"/>
                  </a:lnTo>
                  <a:lnTo>
                    <a:pt x="277971" y="27089"/>
                  </a:lnTo>
                  <a:lnTo>
                    <a:pt x="276484" y="24055"/>
                  </a:lnTo>
                  <a:lnTo>
                    <a:pt x="272007" y="21005"/>
                  </a:lnTo>
                  <a:lnTo>
                    <a:pt x="116017" y="8441"/>
                  </a:lnTo>
                  <a:close/>
                </a:path>
                <a:path w="281305" h="260985">
                  <a:moveTo>
                    <a:pt x="28158" y="8441"/>
                  </a:moveTo>
                  <a:lnTo>
                    <a:pt x="14063" y="29173"/>
                  </a:lnTo>
                  <a:lnTo>
                    <a:pt x="39314" y="31206"/>
                  </a:lnTo>
                  <a:lnTo>
                    <a:pt x="28158" y="8441"/>
                  </a:lnTo>
                  <a:close/>
                </a:path>
              </a:pathLst>
            </a:custGeom>
            <a:solidFill>
              <a:srgbClr val="FFFFFF"/>
            </a:solidFill>
          </p:spPr>
          <p:txBody>
            <a:bodyPr wrap="square" lIns="0" tIns="0" rIns="0" bIns="0" rtlCol="0"/>
            <a:lstStyle/>
            <a:p>
              <a:endParaRPr/>
            </a:p>
          </p:txBody>
        </p:sp>
        <p:sp>
          <p:nvSpPr>
            <p:cNvPr id="33" name="object 32"/>
            <p:cNvSpPr/>
            <p:nvPr/>
          </p:nvSpPr>
          <p:spPr>
            <a:xfrm>
              <a:off x="7966556" y="5016137"/>
              <a:ext cx="251460" cy="224154"/>
            </a:xfrm>
            <a:custGeom>
              <a:avLst/>
              <a:gdLst/>
              <a:ahLst/>
              <a:cxnLst/>
              <a:rect l="l" t="t" r="r" b="b"/>
              <a:pathLst>
                <a:path w="251459" h="224154">
                  <a:moveTo>
                    <a:pt x="114768" y="0"/>
                  </a:moveTo>
                  <a:lnTo>
                    <a:pt x="0" y="223859"/>
                  </a:lnTo>
                  <a:lnTo>
                    <a:pt x="251302" y="217810"/>
                  </a:lnTo>
                  <a:lnTo>
                    <a:pt x="114768" y="0"/>
                  </a:lnTo>
                  <a:close/>
                </a:path>
              </a:pathLst>
            </a:custGeom>
            <a:solidFill>
              <a:srgbClr val="800000"/>
            </a:solidFill>
          </p:spPr>
          <p:txBody>
            <a:bodyPr wrap="square" lIns="0" tIns="0" rIns="0" bIns="0" rtlCol="0"/>
            <a:lstStyle/>
            <a:p>
              <a:endParaRPr/>
            </a:p>
          </p:txBody>
        </p:sp>
        <p:sp>
          <p:nvSpPr>
            <p:cNvPr id="34" name="object 33"/>
            <p:cNvSpPr/>
            <p:nvPr/>
          </p:nvSpPr>
          <p:spPr>
            <a:xfrm>
              <a:off x="7951414" y="5001502"/>
              <a:ext cx="281940" cy="253365"/>
            </a:xfrm>
            <a:custGeom>
              <a:avLst/>
              <a:gdLst/>
              <a:ahLst/>
              <a:cxnLst/>
              <a:rect l="l" t="t" r="r" b="b"/>
              <a:pathLst>
                <a:path w="281940" h="253364">
                  <a:moveTo>
                    <a:pt x="134466" y="0"/>
                  </a:moveTo>
                  <a:lnTo>
                    <a:pt x="124113" y="447"/>
                  </a:lnTo>
                  <a:lnTo>
                    <a:pt x="119454" y="3435"/>
                  </a:lnTo>
                  <a:lnTo>
                    <a:pt x="0" y="236434"/>
                  </a:lnTo>
                  <a:lnTo>
                    <a:pt x="233" y="241851"/>
                  </a:lnTo>
                  <a:lnTo>
                    <a:pt x="5636" y="250470"/>
                  </a:lnTo>
                  <a:lnTo>
                    <a:pt x="10406" y="253037"/>
                  </a:lnTo>
                  <a:lnTo>
                    <a:pt x="271970" y="246740"/>
                  </a:lnTo>
                  <a:lnTo>
                    <a:pt x="274672" y="245079"/>
                  </a:lnTo>
                  <a:lnTo>
                    <a:pt x="27962" y="245079"/>
                  </a:lnTo>
                  <a:lnTo>
                    <a:pt x="14795" y="224073"/>
                  </a:lnTo>
                  <a:lnTo>
                    <a:pt x="39031" y="223490"/>
                  </a:lnTo>
                  <a:lnTo>
                    <a:pt x="131167" y="43779"/>
                  </a:lnTo>
                  <a:lnTo>
                    <a:pt x="117703" y="22301"/>
                  </a:lnTo>
                  <a:lnTo>
                    <a:pt x="142732" y="21220"/>
                  </a:lnTo>
                  <a:lnTo>
                    <a:pt x="151052" y="21220"/>
                  </a:lnTo>
                  <a:lnTo>
                    <a:pt x="139364" y="2575"/>
                  </a:lnTo>
                  <a:lnTo>
                    <a:pt x="134466" y="0"/>
                  </a:lnTo>
                  <a:close/>
                </a:path>
                <a:path w="281940" h="253364">
                  <a:moveTo>
                    <a:pt x="39031" y="223490"/>
                  </a:moveTo>
                  <a:lnTo>
                    <a:pt x="14795" y="224073"/>
                  </a:lnTo>
                  <a:lnTo>
                    <a:pt x="27962" y="245079"/>
                  </a:lnTo>
                  <a:lnTo>
                    <a:pt x="39031" y="223490"/>
                  </a:lnTo>
                  <a:close/>
                </a:path>
                <a:path w="281940" h="253364">
                  <a:moveTo>
                    <a:pt x="240774" y="218634"/>
                  </a:moveTo>
                  <a:lnTo>
                    <a:pt x="39031" y="223490"/>
                  </a:lnTo>
                  <a:lnTo>
                    <a:pt x="27962" y="245079"/>
                  </a:lnTo>
                  <a:lnTo>
                    <a:pt x="274672" y="245079"/>
                  </a:lnTo>
                  <a:lnTo>
                    <a:pt x="276684" y="243842"/>
                  </a:lnTo>
                  <a:lnTo>
                    <a:pt x="278688" y="240111"/>
                  </a:lnTo>
                  <a:lnTo>
                    <a:pt x="254237" y="240111"/>
                  </a:lnTo>
                  <a:lnTo>
                    <a:pt x="240774" y="218634"/>
                  </a:lnTo>
                  <a:close/>
                </a:path>
                <a:path w="281940" h="253364">
                  <a:moveTo>
                    <a:pt x="266098" y="218024"/>
                  </a:moveTo>
                  <a:lnTo>
                    <a:pt x="240774" y="218634"/>
                  </a:lnTo>
                  <a:lnTo>
                    <a:pt x="254237" y="240111"/>
                  </a:lnTo>
                  <a:lnTo>
                    <a:pt x="266098" y="218024"/>
                  </a:lnTo>
                  <a:close/>
                </a:path>
                <a:path w="281940" h="253364">
                  <a:moveTo>
                    <a:pt x="274418" y="218024"/>
                  </a:moveTo>
                  <a:lnTo>
                    <a:pt x="266098" y="218024"/>
                  </a:lnTo>
                  <a:lnTo>
                    <a:pt x="254237" y="240111"/>
                  </a:lnTo>
                  <a:lnTo>
                    <a:pt x="278688" y="240111"/>
                  </a:lnTo>
                  <a:lnTo>
                    <a:pt x="281590" y="234706"/>
                  </a:lnTo>
                  <a:lnTo>
                    <a:pt x="281405" y="229171"/>
                  </a:lnTo>
                  <a:lnTo>
                    <a:pt x="274418" y="218024"/>
                  </a:lnTo>
                  <a:close/>
                </a:path>
                <a:path w="281940" h="253364">
                  <a:moveTo>
                    <a:pt x="151052" y="21220"/>
                  </a:moveTo>
                  <a:lnTo>
                    <a:pt x="142732" y="21220"/>
                  </a:lnTo>
                  <a:lnTo>
                    <a:pt x="131167" y="43779"/>
                  </a:lnTo>
                  <a:lnTo>
                    <a:pt x="240774" y="218634"/>
                  </a:lnTo>
                  <a:lnTo>
                    <a:pt x="266098" y="218024"/>
                  </a:lnTo>
                  <a:lnTo>
                    <a:pt x="274418" y="218024"/>
                  </a:lnTo>
                  <a:lnTo>
                    <a:pt x="151052" y="21220"/>
                  </a:lnTo>
                  <a:close/>
                </a:path>
                <a:path w="281940" h="253364">
                  <a:moveTo>
                    <a:pt x="142732" y="21220"/>
                  </a:moveTo>
                  <a:lnTo>
                    <a:pt x="117703" y="22301"/>
                  </a:lnTo>
                  <a:lnTo>
                    <a:pt x="131167" y="43779"/>
                  </a:lnTo>
                  <a:lnTo>
                    <a:pt x="142732" y="21220"/>
                  </a:lnTo>
                  <a:close/>
                </a:path>
              </a:pathLst>
            </a:custGeom>
            <a:solidFill>
              <a:srgbClr val="FFFFFF"/>
            </a:solidFill>
          </p:spPr>
          <p:txBody>
            <a:bodyPr wrap="square" lIns="0" tIns="0" rIns="0" bIns="0" rtlCol="0"/>
            <a:lstStyle/>
            <a:p>
              <a:endParaRPr/>
            </a:p>
          </p:txBody>
        </p:sp>
        <p:sp>
          <p:nvSpPr>
            <p:cNvPr id="35" name="object 34"/>
            <p:cNvSpPr/>
            <p:nvPr/>
          </p:nvSpPr>
          <p:spPr>
            <a:xfrm>
              <a:off x="2430298" y="5063914"/>
              <a:ext cx="251460" cy="227329"/>
            </a:xfrm>
            <a:custGeom>
              <a:avLst/>
              <a:gdLst/>
              <a:ahLst/>
              <a:cxnLst/>
              <a:rect l="l" t="t" r="r" b="b"/>
              <a:pathLst>
                <a:path w="251460" h="227329">
                  <a:moveTo>
                    <a:pt x="0" y="0"/>
                  </a:moveTo>
                  <a:lnTo>
                    <a:pt x="107821" y="227293"/>
                  </a:lnTo>
                  <a:lnTo>
                    <a:pt x="250996" y="13798"/>
                  </a:lnTo>
                  <a:lnTo>
                    <a:pt x="0" y="0"/>
                  </a:lnTo>
                  <a:close/>
                </a:path>
              </a:pathLst>
            </a:custGeom>
            <a:solidFill>
              <a:srgbClr val="800000"/>
            </a:solidFill>
          </p:spPr>
          <p:txBody>
            <a:bodyPr wrap="square" lIns="0" tIns="0" rIns="0" bIns="0" rtlCol="0"/>
            <a:lstStyle/>
            <a:p>
              <a:endParaRPr/>
            </a:p>
          </p:txBody>
        </p:sp>
        <p:sp>
          <p:nvSpPr>
            <p:cNvPr id="36" name="object 35"/>
            <p:cNvSpPr/>
            <p:nvPr/>
          </p:nvSpPr>
          <p:spPr>
            <a:xfrm>
              <a:off x="2415100" y="5049232"/>
              <a:ext cx="281940" cy="257175"/>
            </a:xfrm>
            <a:custGeom>
              <a:avLst/>
              <a:gdLst/>
              <a:ahLst/>
              <a:cxnLst/>
              <a:rect l="l" t="t" r="r" b="b"/>
              <a:pathLst>
                <a:path w="281939" h="257175">
                  <a:moveTo>
                    <a:pt x="10913" y="0"/>
                  </a:moveTo>
                  <a:lnTo>
                    <a:pt x="6065" y="2418"/>
                  </a:lnTo>
                  <a:lnTo>
                    <a:pt x="400" y="10867"/>
                  </a:lnTo>
                  <a:lnTo>
                    <a:pt x="0" y="16272"/>
                  </a:lnTo>
                  <a:lnTo>
                    <a:pt x="112223" y="252846"/>
                  </a:lnTo>
                  <a:lnTo>
                    <a:pt x="116787" y="255977"/>
                  </a:lnTo>
                  <a:lnTo>
                    <a:pt x="127121" y="256743"/>
                  </a:lnTo>
                  <a:lnTo>
                    <a:pt x="132097" y="254320"/>
                  </a:lnTo>
                  <a:lnTo>
                    <a:pt x="144525" y="235788"/>
                  </a:lnTo>
                  <a:lnTo>
                    <a:pt x="136037" y="235788"/>
                  </a:lnTo>
                  <a:lnTo>
                    <a:pt x="111053" y="233935"/>
                  </a:lnTo>
                  <a:lnTo>
                    <a:pt x="125171" y="212883"/>
                  </a:lnTo>
                  <a:lnTo>
                    <a:pt x="38614" y="30416"/>
                  </a:lnTo>
                  <a:lnTo>
                    <a:pt x="14408" y="29085"/>
                  </a:lnTo>
                  <a:lnTo>
                    <a:pt x="28215" y="8495"/>
                  </a:lnTo>
                  <a:lnTo>
                    <a:pt x="165433" y="8495"/>
                  </a:lnTo>
                  <a:lnTo>
                    <a:pt x="10913" y="0"/>
                  </a:lnTo>
                  <a:close/>
                </a:path>
                <a:path w="281939" h="257175">
                  <a:moveTo>
                    <a:pt x="125171" y="212883"/>
                  </a:moveTo>
                  <a:lnTo>
                    <a:pt x="111053" y="233935"/>
                  </a:lnTo>
                  <a:lnTo>
                    <a:pt x="136037" y="235788"/>
                  </a:lnTo>
                  <a:lnTo>
                    <a:pt x="125171" y="212883"/>
                  </a:lnTo>
                  <a:close/>
                </a:path>
                <a:path w="281939" h="257175">
                  <a:moveTo>
                    <a:pt x="240111" y="41493"/>
                  </a:moveTo>
                  <a:lnTo>
                    <a:pt x="125171" y="212883"/>
                  </a:lnTo>
                  <a:lnTo>
                    <a:pt x="136037" y="235788"/>
                  </a:lnTo>
                  <a:lnTo>
                    <a:pt x="144525" y="235788"/>
                  </a:lnTo>
                  <a:lnTo>
                    <a:pt x="273891" y="42884"/>
                  </a:lnTo>
                  <a:lnTo>
                    <a:pt x="265404" y="42884"/>
                  </a:lnTo>
                  <a:lnTo>
                    <a:pt x="240111" y="41493"/>
                  </a:lnTo>
                  <a:close/>
                </a:path>
                <a:path w="281939" h="257175">
                  <a:moveTo>
                    <a:pt x="254229" y="20440"/>
                  </a:moveTo>
                  <a:lnTo>
                    <a:pt x="240111" y="41493"/>
                  </a:lnTo>
                  <a:lnTo>
                    <a:pt x="265404" y="42884"/>
                  </a:lnTo>
                  <a:lnTo>
                    <a:pt x="254229" y="20440"/>
                  </a:lnTo>
                  <a:close/>
                </a:path>
                <a:path w="281939" h="257175">
                  <a:moveTo>
                    <a:pt x="278293" y="20440"/>
                  </a:moveTo>
                  <a:lnTo>
                    <a:pt x="254229" y="20440"/>
                  </a:lnTo>
                  <a:lnTo>
                    <a:pt x="265404" y="42884"/>
                  </a:lnTo>
                  <a:lnTo>
                    <a:pt x="273891" y="42884"/>
                  </a:lnTo>
                  <a:lnTo>
                    <a:pt x="281047" y="32213"/>
                  </a:lnTo>
                  <a:lnTo>
                    <a:pt x="281404" y="26687"/>
                  </a:lnTo>
                  <a:lnTo>
                    <a:pt x="278293" y="20440"/>
                  </a:lnTo>
                  <a:close/>
                </a:path>
                <a:path w="281939" h="257175">
                  <a:moveTo>
                    <a:pt x="165433" y="8495"/>
                  </a:moveTo>
                  <a:lnTo>
                    <a:pt x="28215" y="8495"/>
                  </a:lnTo>
                  <a:lnTo>
                    <a:pt x="38614" y="30416"/>
                  </a:lnTo>
                  <a:lnTo>
                    <a:pt x="240111" y="41493"/>
                  </a:lnTo>
                  <a:lnTo>
                    <a:pt x="254229" y="20440"/>
                  </a:lnTo>
                  <a:lnTo>
                    <a:pt x="278293" y="20440"/>
                  </a:lnTo>
                  <a:lnTo>
                    <a:pt x="276781" y="17404"/>
                  </a:lnTo>
                  <a:lnTo>
                    <a:pt x="272158" y="14362"/>
                  </a:lnTo>
                  <a:lnTo>
                    <a:pt x="165433" y="8495"/>
                  </a:lnTo>
                  <a:close/>
                </a:path>
                <a:path w="281939" h="257175">
                  <a:moveTo>
                    <a:pt x="28215" y="8495"/>
                  </a:moveTo>
                  <a:lnTo>
                    <a:pt x="14408" y="29085"/>
                  </a:lnTo>
                  <a:lnTo>
                    <a:pt x="38614" y="30416"/>
                  </a:lnTo>
                  <a:lnTo>
                    <a:pt x="28215" y="8495"/>
                  </a:lnTo>
                  <a:close/>
                </a:path>
              </a:pathLst>
            </a:custGeom>
            <a:solidFill>
              <a:srgbClr val="FFFFFF"/>
            </a:solidFill>
          </p:spPr>
          <p:txBody>
            <a:bodyPr wrap="square" lIns="0" tIns="0" rIns="0" bIns="0" rtlCol="0"/>
            <a:lstStyle/>
            <a:p>
              <a:endParaRPr/>
            </a:p>
          </p:txBody>
        </p:sp>
        <p:sp>
          <p:nvSpPr>
            <p:cNvPr id="37" name="object 36"/>
            <p:cNvSpPr/>
            <p:nvPr/>
          </p:nvSpPr>
          <p:spPr>
            <a:xfrm>
              <a:off x="8006322" y="2621906"/>
              <a:ext cx="251460" cy="227329"/>
            </a:xfrm>
            <a:custGeom>
              <a:avLst/>
              <a:gdLst/>
              <a:ahLst/>
              <a:cxnLst/>
              <a:rect l="l" t="t" r="r" b="b"/>
              <a:pathLst>
                <a:path w="251459" h="227330">
                  <a:moveTo>
                    <a:pt x="120182" y="0"/>
                  </a:moveTo>
                  <a:lnTo>
                    <a:pt x="0" y="227258"/>
                  </a:lnTo>
                  <a:lnTo>
                    <a:pt x="251067" y="214816"/>
                  </a:lnTo>
                  <a:lnTo>
                    <a:pt x="120182" y="0"/>
                  </a:lnTo>
                  <a:close/>
                </a:path>
              </a:pathLst>
            </a:custGeom>
            <a:solidFill>
              <a:srgbClr val="800000"/>
            </a:solidFill>
          </p:spPr>
          <p:txBody>
            <a:bodyPr wrap="square" lIns="0" tIns="0" rIns="0" bIns="0" rtlCol="0"/>
            <a:lstStyle/>
            <a:p>
              <a:endParaRPr/>
            </a:p>
          </p:txBody>
        </p:sp>
        <p:sp>
          <p:nvSpPr>
            <p:cNvPr id="38" name="object 37"/>
            <p:cNvSpPr/>
            <p:nvPr/>
          </p:nvSpPr>
          <p:spPr>
            <a:xfrm>
              <a:off x="7991162" y="2607331"/>
              <a:ext cx="281940" cy="256540"/>
            </a:xfrm>
            <a:custGeom>
              <a:avLst/>
              <a:gdLst/>
              <a:ahLst/>
              <a:cxnLst/>
              <a:rect l="l" t="t" r="r" b="b"/>
              <a:pathLst>
                <a:path w="281940" h="256539">
                  <a:moveTo>
                    <a:pt x="140083" y="0"/>
                  </a:moveTo>
                  <a:lnTo>
                    <a:pt x="129726" y="316"/>
                  </a:lnTo>
                  <a:lnTo>
                    <a:pt x="125030" y="3243"/>
                  </a:lnTo>
                  <a:lnTo>
                    <a:pt x="0" y="239670"/>
                  </a:lnTo>
                  <a:lnTo>
                    <a:pt x="220" y="245203"/>
                  </a:lnTo>
                  <a:lnTo>
                    <a:pt x="5783" y="253954"/>
                  </a:lnTo>
                  <a:lnTo>
                    <a:pt x="10697" y="256498"/>
                  </a:lnTo>
                  <a:lnTo>
                    <a:pt x="170405" y="248583"/>
                  </a:lnTo>
                  <a:lnTo>
                    <a:pt x="27896" y="248583"/>
                  </a:lnTo>
                  <a:lnTo>
                    <a:pt x="14447" y="227427"/>
                  </a:lnTo>
                  <a:lnTo>
                    <a:pt x="39747" y="226173"/>
                  </a:lnTo>
                  <a:lnTo>
                    <a:pt x="136228" y="43733"/>
                  </a:lnTo>
                  <a:lnTo>
                    <a:pt x="123040" y="22086"/>
                  </a:lnTo>
                  <a:lnTo>
                    <a:pt x="148079" y="21324"/>
                  </a:lnTo>
                  <a:lnTo>
                    <a:pt x="156334" y="21324"/>
                  </a:lnTo>
                  <a:lnTo>
                    <a:pt x="144948" y="2637"/>
                  </a:lnTo>
                  <a:lnTo>
                    <a:pt x="140083" y="0"/>
                  </a:lnTo>
                  <a:close/>
                </a:path>
                <a:path w="281940" h="256539">
                  <a:moveTo>
                    <a:pt x="241300" y="216185"/>
                  </a:moveTo>
                  <a:lnTo>
                    <a:pt x="14447" y="227427"/>
                  </a:lnTo>
                  <a:lnTo>
                    <a:pt x="27896" y="248583"/>
                  </a:lnTo>
                  <a:lnTo>
                    <a:pt x="39747" y="226173"/>
                  </a:lnTo>
                  <a:lnTo>
                    <a:pt x="247386" y="226173"/>
                  </a:lnTo>
                  <a:lnTo>
                    <a:pt x="241300" y="216185"/>
                  </a:lnTo>
                  <a:close/>
                </a:path>
                <a:path w="281940" h="256539">
                  <a:moveTo>
                    <a:pt x="247386" y="226173"/>
                  </a:moveTo>
                  <a:lnTo>
                    <a:pt x="39747" y="226173"/>
                  </a:lnTo>
                  <a:lnTo>
                    <a:pt x="27896" y="248583"/>
                  </a:lnTo>
                  <a:lnTo>
                    <a:pt x="170405" y="248583"/>
                  </a:lnTo>
                  <a:lnTo>
                    <a:pt x="272017" y="243547"/>
                  </a:lnTo>
                  <a:lnTo>
                    <a:pt x="276585" y="240638"/>
                  </a:lnTo>
                  <a:lnTo>
                    <a:pt x="278560" y="236903"/>
                  </a:lnTo>
                  <a:lnTo>
                    <a:pt x="253923" y="236903"/>
                  </a:lnTo>
                  <a:lnTo>
                    <a:pt x="247386" y="226173"/>
                  </a:lnTo>
                  <a:close/>
                </a:path>
                <a:path w="281940" h="256539">
                  <a:moveTo>
                    <a:pt x="265515" y="214985"/>
                  </a:moveTo>
                  <a:lnTo>
                    <a:pt x="241300" y="216185"/>
                  </a:lnTo>
                  <a:lnTo>
                    <a:pt x="253923" y="236903"/>
                  </a:lnTo>
                  <a:lnTo>
                    <a:pt x="265515" y="214985"/>
                  </a:lnTo>
                  <a:close/>
                </a:path>
                <a:path w="281940" h="256539">
                  <a:moveTo>
                    <a:pt x="274329" y="214985"/>
                  </a:moveTo>
                  <a:lnTo>
                    <a:pt x="265515" y="214985"/>
                  </a:lnTo>
                  <a:lnTo>
                    <a:pt x="253923" y="236903"/>
                  </a:lnTo>
                  <a:lnTo>
                    <a:pt x="278560" y="236903"/>
                  </a:lnTo>
                  <a:lnTo>
                    <a:pt x="281341" y="231644"/>
                  </a:lnTo>
                  <a:lnTo>
                    <a:pt x="281214" y="227427"/>
                  </a:lnTo>
                  <a:lnTo>
                    <a:pt x="281146" y="226173"/>
                  </a:lnTo>
                  <a:lnTo>
                    <a:pt x="274329" y="214985"/>
                  </a:lnTo>
                  <a:close/>
                </a:path>
                <a:path w="281940" h="256539">
                  <a:moveTo>
                    <a:pt x="156334" y="21324"/>
                  </a:moveTo>
                  <a:lnTo>
                    <a:pt x="148079" y="21324"/>
                  </a:lnTo>
                  <a:lnTo>
                    <a:pt x="136228" y="43733"/>
                  </a:lnTo>
                  <a:lnTo>
                    <a:pt x="241300" y="216185"/>
                  </a:lnTo>
                  <a:lnTo>
                    <a:pt x="265515" y="214985"/>
                  </a:lnTo>
                  <a:lnTo>
                    <a:pt x="274329" y="214985"/>
                  </a:lnTo>
                  <a:lnTo>
                    <a:pt x="156334" y="21324"/>
                  </a:lnTo>
                  <a:close/>
                </a:path>
                <a:path w="281940" h="256539">
                  <a:moveTo>
                    <a:pt x="148079" y="21324"/>
                  </a:moveTo>
                  <a:lnTo>
                    <a:pt x="123040" y="22086"/>
                  </a:lnTo>
                  <a:lnTo>
                    <a:pt x="136228" y="43733"/>
                  </a:lnTo>
                  <a:lnTo>
                    <a:pt x="148079" y="21324"/>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1A65A5-620C-455D-AB97-8B24AD6B92A0}"/>
              </a:ext>
            </a:extLst>
          </p:cNvPr>
          <p:cNvSpPr>
            <a:spLocks noGrp="1"/>
          </p:cNvSpPr>
          <p:nvPr>
            <p:ph type="title"/>
          </p:nvPr>
        </p:nvSpPr>
        <p:spPr>
          <a:xfrm>
            <a:off x="914400" y="404664"/>
            <a:ext cx="7200900" cy="593503"/>
          </a:xfrm>
        </p:spPr>
        <p:txBody>
          <a:bodyPr/>
          <a:lstStyle/>
          <a:p>
            <a:r>
              <a:rPr lang="en-MY" dirty="0"/>
              <a:t>Workforce Planning</a:t>
            </a:r>
          </a:p>
        </p:txBody>
      </p:sp>
      <p:sp>
        <p:nvSpPr>
          <p:cNvPr id="4" name="TextBox 3">
            <a:extLst>
              <a:ext uri="{FF2B5EF4-FFF2-40B4-BE49-F238E27FC236}">
                <a16:creationId xmlns="" xmlns:a16="http://schemas.microsoft.com/office/drawing/2014/main" id="{A1F00577-6435-4737-B538-3D4516DCA5AC}"/>
              </a:ext>
            </a:extLst>
          </p:cNvPr>
          <p:cNvSpPr txBox="1"/>
          <p:nvPr/>
        </p:nvSpPr>
        <p:spPr>
          <a:xfrm>
            <a:off x="777838" y="1340768"/>
            <a:ext cx="7538578"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 xmlns:p14="http://schemas.microsoft.com/office/powerpoint/2010/main" val="24960561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735378" y="332656"/>
            <a:ext cx="7200900" cy="593503"/>
          </a:xfrm>
        </p:spPr>
        <p:txBody>
          <a:bodyPr>
            <a:normAutofit/>
          </a:bodyPr>
          <a:lstStyle/>
          <a:p>
            <a:r>
              <a:rPr lang="en-MY" sz="2800" dirty="0"/>
              <a:t>Workforce Planning</a:t>
            </a:r>
          </a:p>
        </p:txBody>
      </p:sp>
      <p:sp>
        <p:nvSpPr>
          <p:cNvPr id="4" name="TextBox 3">
            <a:extLst>
              <a:ext uri="{FF2B5EF4-FFF2-40B4-BE49-F238E27FC236}">
                <a16:creationId xmlns="" xmlns:a16="http://schemas.microsoft.com/office/drawing/2014/main" id="{B63649DB-A96A-451A-8E92-F427CDA986A7}"/>
              </a:ext>
            </a:extLst>
          </p:cNvPr>
          <p:cNvSpPr txBox="1"/>
          <p:nvPr/>
        </p:nvSpPr>
        <p:spPr>
          <a:xfrm>
            <a:off x="735378" y="1124744"/>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 xmlns:p14="http://schemas.microsoft.com/office/powerpoint/2010/main" val="7891007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 xmlns:p14="http://schemas.microsoft.com/office/powerpoint/2010/main" val="2688171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A2080-6746-4E6E-8C1C-0E104D43B9F7}"/>
              </a:ext>
            </a:extLst>
          </p:cNvPr>
          <p:cNvSpPr>
            <a:spLocks noGrp="1"/>
          </p:cNvSpPr>
          <p:nvPr>
            <p:ph type="title"/>
          </p:nvPr>
        </p:nvSpPr>
        <p:spPr>
          <a:xfrm>
            <a:off x="755576" y="260648"/>
            <a:ext cx="7200900" cy="579440"/>
          </a:xfrm>
        </p:spPr>
        <p:txBody>
          <a:bodyPr>
            <a:normAutofit/>
          </a:bodyPr>
          <a:lstStyle/>
          <a:p>
            <a:r>
              <a:rPr lang="en-MY" sz="2800" dirty="0"/>
              <a:t>Workforce Planning</a:t>
            </a:r>
          </a:p>
        </p:txBody>
      </p:sp>
      <p:sp>
        <p:nvSpPr>
          <p:cNvPr id="3" name="Content Placeholder 2">
            <a:extLst>
              <a:ext uri="{FF2B5EF4-FFF2-40B4-BE49-F238E27FC236}">
                <a16:creationId xmlns="" xmlns:a16="http://schemas.microsoft.com/office/drawing/2014/main" id="{785F9606-B2D5-440B-9F61-AD942AE3D466}"/>
              </a:ext>
            </a:extLst>
          </p:cNvPr>
          <p:cNvSpPr>
            <a:spLocks noGrp="1"/>
          </p:cNvSpPr>
          <p:nvPr>
            <p:ph idx="1"/>
          </p:nvPr>
        </p:nvSpPr>
        <p:spPr>
          <a:xfrm>
            <a:off x="755576" y="1052736"/>
            <a:ext cx="7632848" cy="4824536"/>
          </a:xfrm>
        </p:spPr>
        <p:txBody>
          <a:bodyPr>
            <a:normAutofit fontScale="70000" lnSpcReduction="20000"/>
          </a:bodyPr>
          <a:lstStyle/>
          <a:p>
            <a:pPr marL="0" indent="0">
              <a:buNone/>
            </a:pPr>
            <a:r>
              <a:rPr lang="en-MY" sz="3300" dirty="0"/>
              <a:t>How to fill the Gap</a:t>
            </a:r>
          </a:p>
          <a:p>
            <a:r>
              <a:rPr lang="en-MY" sz="3300" dirty="0"/>
              <a:t>Hire</a:t>
            </a:r>
          </a:p>
          <a:p>
            <a:r>
              <a:rPr lang="en-MY" sz="3300" dirty="0"/>
              <a:t>Develop</a:t>
            </a:r>
          </a:p>
          <a:p>
            <a:r>
              <a:rPr lang="en-MY" sz="3300" dirty="0"/>
              <a:t>Outsource</a:t>
            </a:r>
          </a:p>
          <a:p>
            <a:r>
              <a:rPr lang="en-MY" sz="3300" dirty="0"/>
              <a:t>Design</a:t>
            </a:r>
          </a:p>
          <a:p>
            <a:pPr marL="0" indent="0">
              <a:buNone/>
            </a:pPr>
            <a:endParaRPr lang="en-MY" sz="3300" dirty="0"/>
          </a:p>
          <a:p>
            <a:pPr marL="0" indent="0">
              <a:buNone/>
            </a:pPr>
            <a:r>
              <a:rPr lang="en-MY" sz="3300" dirty="0"/>
              <a:t>Organisation must have </a:t>
            </a:r>
          </a:p>
          <a:p>
            <a:r>
              <a:rPr lang="en-MY" sz="3300" dirty="0"/>
              <a:t>Capability to do the work</a:t>
            </a:r>
          </a:p>
          <a:p>
            <a:r>
              <a:rPr lang="en-MY" sz="3300" dirty="0"/>
              <a:t>Capacity – enough people</a:t>
            </a:r>
          </a:p>
          <a:p>
            <a:r>
              <a:rPr lang="en-MY" sz="3300" dirty="0"/>
              <a:t>Cost – within a budget</a:t>
            </a:r>
          </a:p>
          <a:p>
            <a:r>
              <a:rPr lang="en-MY" sz="3300" dirty="0"/>
              <a:t>Construct – internal vs external</a:t>
            </a:r>
          </a:p>
          <a:p>
            <a:endParaRPr lang="en-MY" sz="2400" dirty="0"/>
          </a:p>
        </p:txBody>
      </p:sp>
    </p:spTree>
    <p:extLst>
      <p:ext uri="{BB962C8B-B14F-4D97-AF65-F5344CB8AC3E}">
        <p14:creationId xmlns="" xmlns:p14="http://schemas.microsoft.com/office/powerpoint/2010/main" val="7367532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E73B0D-03BF-4105-824B-54D57B95D760}"/>
              </a:ext>
            </a:extLst>
          </p:cNvPr>
          <p:cNvSpPr>
            <a:spLocks noGrp="1"/>
          </p:cNvSpPr>
          <p:nvPr>
            <p:ph type="title"/>
          </p:nvPr>
        </p:nvSpPr>
        <p:spPr>
          <a:xfrm>
            <a:off x="990600" y="304800"/>
            <a:ext cx="7200900" cy="579439"/>
          </a:xfrm>
        </p:spPr>
        <p:txBody>
          <a:bodyPr/>
          <a:lstStyle/>
          <a:p>
            <a:r>
              <a:rPr lang="en-MY" dirty="0"/>
              <a:t>HR Planning</a:t>
            </a:r>
          </a:p>
        </p:txBody>
      </p:sp>
      <p:sp>
        <p:nvSpPr>
          <p:cNvPr id="3" name="Content Placeholder 2">
            <a:extLst>
              <a:ext uri="{FF2B5EF4-FFF2-40B4-BE49-F238E27FC236}">
                <a16:creationId xmlns="" xmlns:a16="http://schemas.microsoft.com/office/drawing/2014/main" id="{A344F9A8-E7A8-4DF6-BA3F-14EBDFD951DB}"/>
              </a:ext>
            </a:extLst>
          </p:cNvPr>
          <p:cNvSpPr>
            <a:spLocks noGrp="1"/>
          </p:cNvSpPr>
          <p:nvPr>
            <p:ph idx="1"/>
          </p:nvPr>
        </p:nvSpPr>
        <p:spPr/>
        <p:txBody>
          <a:bodyPr>
            <a:normAutofit/>
          </a:bodyPr>
          <a:lstStyle/>
          <a:p>
            <a:r>
              <a:rPr lang="en-MY" sz="2400" dirty="0"/>
              <a:t>Forecasting HR requirements</a:t>
            </a:r>
          </a:p>
          <a:p>
            <a:pPr lvl="1"/>
            <a:r>
              <a:rPr lang="en-MY" sz="2400" dirty="0"/>
              <a:t>Judgemental</a:t>
            </a:r>
          </a:p>
          <a:p>
            <a:pPr lvl="1"/>
            <a:r>
              <a:rPr lang="en-MY" sz="2400" dirty="0"/>
              <a:t>Delphi Technique</a:t>
            </a:r>
          </a:p>
          <a:p>
            <a:pPr lvl="1"/>
            <a:r>
              <a:rPr lang="en-MY" sz="2400" dirty="0"/>
              <a:t>Normal Group Technique</a:t>
            </a:r>
          </a:p>
        </p:txBody>
      </p:sp>
    </p:spTree>
    <p:extLst>
      <p:ext uri="{BB962C8B-B14F-4D97-AF65-F5344CB8AC3E}">
        <p14:creationId xmlns="" xmlns:p14="http://schemas.microsoft.com/office/powerpoint/2010/main" val="2341944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D3F422-EB5B-40A5-946E-E147330D3F0B}"/>
              </a:ext>
            </a:extLst>
          </p:cNvPr>
          <p:cNvSpPr>
            <a:spLocks noGrp="1"/>
          </p:cNvSpPr>
          <p:nvPr>
            <p:ph type="title"/>
          </p:nvPr>
        </p:nvSpPr>
        <p:spPr>
          <a:xfrm>
            <a:off x="838200" y="304800"/>
            <a:ext cx="7200900" cy="579439"/>
          </a:xfrm>
        </p:spPr>
        <p:txBody>
          <a:bodyPr/>
          <a:lstStyle/>
          <a:p>
            <a:r>
              <a:rPr lang="en-MY" dirty="0"/>
              <a:t>Judgement Forecasting</a:t>
            </a:r>
          </a:p>
        </p:txBody>
      </p:sp>
      <p:sp>
        <p:nvSpPr>
          <p:cNvPr id="3" name="Content Placeholder 2">
            <a:extLst>
              <a:ext uri="{FF2B5EF4-FFF2-40B4-BE49-F238E27FC236}">
                <a16:creationId xmlns="" xmlns:a16="http://schemas.microsoft.com/office/drawing/2014/main" id="{FC1D99DD-88DA-4D02-8B6F-3E4590126206}"/>
              </a:ext>
            </a:extLst>
          </p:cNvPr>
          <p:cNvSpPr>
            <a:spLocks noGrp="1"/>
          </p:cNvSpPr>
          <p:nvPr>
            <p:ph idx="1"/>
          </p:nvPr>
        </p:nvSpPr>
        <p:spPr/>
        <p:txBody>
          <a:bodyPr>
            <a:normAutofit/>
          </a:bodyPr>
          <a:lstStyle/>
          <a:p>
            <a:r>
              <a:rPr lang="en-MY" sz="2400" dirty="0"/>
              <a:t>Opinion by an expert about the future</a:t>
            </a:r>
          </a:p>
          <a:p>
            <a:endParaRPr lang="en-MY" sz="2400" dirty="0"/>
          </a:p>
          <a:p>
            <a:r>
              <a:rPr lang="en-MY" sz="2400" dirty="0"/>
              <a:t>Very common way to predict the future</a:t>
            </a:r>
          </a:p>
          <a:p>
            <a:endParaRPr lang="en-MY" sz="2400" dirty="0"/>
          </a:p>
          <a:p>
            <a:r>
              <a:rPr lang="en-MY" sz="2400" dirty="0"/>
              <a:t>It is a educated guess</a:t>
            </a:r>
          </a:p>
        </p:txBody>
      </p:sp>
    </p:spTree>
    <p:extLst>
      <p:ext uri="{BB962C8B-B14F-4D97-AF65-F5344CB8AC3E}">
        <p14:creationId xmlns="" xmlns:p14="http://schemas.microsoft.com/office/powerpoint/2010/main" val="2263039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37233E-2B35-44F0-8EC1-D75FDBFE316B}"/>
              </a:ext>
            </a:extLst>
          </p:cNvPr>
          <p:cNvSpPr>
            <a:spLocks noGrp="1"/>
          </p:cNvSpPr>
          <p:nvPr>
            <p:ph type="title"/>
          </p:nvPr>
        </p:nvSpPr>
        <p:spPr>
          <a:xfrm>
            <a:off x="914400" y="228600"/>
            <a:ext cx="7200900" cy="503239"/>
          </a:xfrm>
        </p:spPr>
        <p:txBody>
          <a:bodyPr/>
          <a:lstStyle/>
          <a:p>
            <a:r>
              <a:rPr lang="en-MY" dirty="0"/>
              <a:t>Delphi Forecasting </a:t>
            </a:r>
          </a:p>
        </p:txBody>
      </p:sp>
      <p:sp>
        <p:nvSpPr>
          <p:cNvPr id="3" name="Content Placeholder 2">
            <a:extLst>
              <a:ext uri="{FF2B5EF4-FFF2-40B4-BE49-F238E27FC236}">
                <a16:creationId xmlns="" xmlns:a16="http://schemas.microsoft.com/office/drawing/2014/main" id="{E294A686-5926-4BBC-8778-8A41031F833A}"/>
              </a:ext>
            </a:extLst>
          </p:cNvPr>
          <p:cNvSpPr>
            <a:spLocks noGrp="1"/>
          </p:cNvSpPr>
          <p:nvPr>
            <p:ph idx="1"/>
          </p:nvPr>
        </p:nvSpPr>
        <p:spPr/>
        <p:txBody>
          <a:bodyPr>
            <a:normAutofit/>
          </a:bodyPr>
          <a:lstStyle/>
          <a:p>
            <a:r>
              <a:rPr lang="en-MY" sz="2400" dirty="0"/>
              <a:t>Panel of experts</a:t>
            </a:r>
          </a:p>
          <a:p>
            <a:r>
              <a:rPr lang="en-MY" sz="2400" dirty="0"/>
              <a:t>Ask the experts to apply judgemental forecasting</a:t>
            </a:r>
          </a:p>
          <a:p>
            <a:r>
              <a:rPr lang="en-MY" sz="2400" dirty="0"/>
              <a:t>Ask the predictions</a:t>
            </a:r>
          </a:p>
          <a:p>
            <a:r>
              <a:rPr lang="en-MY" sz="2400" dirty="0"/>
              <a:t>Get more information on what they agree the most</a:t>
            </a:r>
          </a:p>
        </p:txBody>
      </p:sp>
    </p:spTree>
    <p:extLst>
      <p:ext uri="{BB962C8B-B14F-4D97-AF65-F5344CB8AC3E}">
        <p14:creationId xmlns="" xmlns:p14="http://schemas.microsoft.com/office/powerpoint/2010/main" val="1230148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9C5EB9-9BED-4D13-B208-670944BB8055}"/>
              </a:ext>
            </a:extLst>
          </p:cNvPr>
          <p:cNvSpPr>
            <a:spLocks noGrp="1"/>
          </p:cNvSpPr>
          <p:nvPr>
            <p:ph type="title"/>
          </p:nvPr>
        </p:nvSpPr>
        <p:spPr>
          <a:xfrm>
            <a:off x="762000" y="381000"/>
            <a:ext cx="7200900" cy="579439"/>
          </a:xfrm>
        </p:spPr>
        <p:txBody>
          <a:bodyPr/>
          <a:lstStyle/>
          <a:p>
            <a:r>
              <a:rPr lang="en-MY" dirty="0"/>
              <a:t>Nominal Group Technique</a:t>
            </a:r>
          </a:p>
        </p:txBody>
      </p:sp>
      <p:sp>
        <p:nvSpPr>
          <p:cNvPr id="3" name="Content Placeholder 2">
            <a:extLst>
              <a:ext uri="{FF2B5EF4-FFF2-40B4-BE49-F238E27FC236}">
                <a16:creationId xmlns="" xmlns:a16="http://schemas.microsoft.com/office/drawing/2014/main" id="{D9FC0007-D2F7-41BE-9BBD-F41E381CB995}"/>
              </a:ext>
            </a:extLst>
          </p:cNvPr>
          <p:cNvSpPr>
            <a:spLocks noGrp="1"/>
          </p:cNvSpPr>
          <p:nvPr>
            <p:ph idx="1"/>
          </p:nvPr>
        </p:nvSpPr>
        <p:spPr/>
        <p:txBody>
          <a:bodyPr>
            <a:normAutofit/>
          </a:bodyPr>
          <a:lstStyle/>
          <a:p>
            <a:pPr marL="0" indent="0">
              <a:buNone/>
            </a:pPr>
            <a:r>
              <a:rPr lang="en-MY" sz="2400"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sz="2400" dirty="0"/>
          </a:p>
          <a:p>
            <a:pPr marL="0" indent="0">
              <a:buNone/>
            </a:pPr>
            <a:r>
              <a:rPr lang="en-MY" sz="2400" dirty="0"/>
              <a:t>Brainstorming or Group Thinking</a:t>
            </a:r>
          </a:p>
        </p:txBody>
      </p:sp>
    </p:spTree>
    <p:extLst>
      <p:ext uri="{BB962C8B-B14F-4D97-AF65-F5344CB8AC3E}">
        <p14:creationId xmlns="" xmlns:p14="http://schemas.microsoft.com/office/powerpoint/2010/main" val="28139984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BB1C3C-4979-4132-A6FD-ECE168C24273}"/>
              </a:ext>
            </a:extLst>
          </p:cNvPr>
          <p:cNvSpPr>
            <a:spLocks noGrp="1"/>
          </p:cNvSpPr>
          <p:nvPr>
            <p:ph type="title"/>
          </p:nvPr>
        </p:nvSpPr>
        <p:spPr>
          <a:xfrm>
            <a:off x="762000" y="2286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971A1E09-1F4C-423F-92F6-DC56E84ED02B}"/>
              </a:ext>
            </a:extLst>
          </p:cNvPr>
          <p:cNvSpPr>
            <a:spLocks noGrp="1"/>
          </p:cNvSpPr>
          <p:nvPr>
            <p:ph idx="1"/>
          </p:nvPr>
        </p:nvSpPr>
        <p:spPr>
          <a:xfrm>
            <a:off x="685800" y="1143000"/>
            <a:ext cx="7486650" cy="4648201"/>
          </a:xfrm>
        </p:spPr>
        <p:txBody>
          <a:bodyPr>
            <a:normAutofit/>
          </a:bodyPr>
          <a:lstStyle/>
          <a:p>
            <a:pPr marL="0" indent="0" algn="l">
              <a:buNone/>
            </a:pPr>
            <a:r>
              <a:rPr lang="en-MY" sz="2400" dirty="0"/>
              <a:t>This nonmathematical forecasting technique brings the participants together to share and discuss their ideas about the forecast. The ideas are then ranked based on the groups input. What technique is discussed?</a:t>
            </a:r>
            <a:br>
              <a:rPr lang="en-MY" sz="2400" dirty="0"/>
            </a:br>
            <a:endParaRPr lang="en-MY" sz="2400" dirty="0"/>
          </a:p>
          <a:p>
            <a:pPr marL="0" indent="0" algn="l">
              <a:buNone/>
            </a:pPr>
            <a:r>
              <a:rPr lang="en-MY" sz="2400" dirty="0"/>
              <a:t>A. Management forecasts</a:t>
            </a:r>
          </a:p>
          <a:p>
            <a:pPr marL="0" indent="0" algn="l">
              <a:buNone/>
            </a:pPr>
            <a:r>
              <a:rPr lang="en-MY" sz="2400" dirty="0"/>
              <a:t>B. Delphi technique</a:t>
            </a:r>
          </a:p>
          <a:p>
            <a:pPr marL="0" indent="0" algn="l">
              <a:buNone/>
            </a:pPr>
            <a:r>
              <a:rPr lang="en-MY" sz="2400" dirty="0"/>
              <a:t>C. Nominal group technique</a:t>
            </a:r>
          </a:p>
          <a:p>
            <a:pPr marL="0" indent="0" algn="l">
              <a:buNone/>
            </a:pPr>
            <a:r>
              <a:rPr lang="en-MY" sz="2400" dirty="0"/>
              <a:t>D. Brainstorming</a:t>
            </a:r>
          </a:p>
          <a:p>
            <a:pPr marL="0" indent="0">
              <a:buNone/>
            </a:pPr>
            <a:endParaRPr lang="en-MY" dirty="0"/>
          </a:p>
        </p:txBody>
      </p:sp>
    </p:spTree>
    <p:extLst>
      <p:ext uri="{BB962C8B-B14F-4D97-AF65-F5344CB8AC3E}">
        <p14:creationId xmlns="" xmlns:p14="http://schemas.microsoft.com/office/powerpoint/2010/main" val="7033921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B350DC-2C6A-4025-8572-BCEE1BE68912}"/>
              </a:ext>
            </a:extLst>
          </p:cNvPr>
          <p:cNvSpPr>
            <a:spLocks noGrp="1"/>
          </p:cNvSpPr>
          <p:nvPr>
            <p:ph type="title"/>
          </p:nvPr>
        </p:nvSpPr>
        <p:spPr>
          <a:xfrm>
            <a:off x="762000" y="304800"/>
            <a:ext cx="7200900" cy="503239"/>
          </a:xfrm>
        </p:spPr>
        <p:txBody>
          <a:bodyPr/>
          <a:lstStyle/>
          <a:p>
            <a:r>
              <a:rPr lang="en-MY" dirty="0"/>
              <a:t>Answer</a:t>
            </a:r>
          </a:p>
        </p:txBody>
      </p:sp>
      <p:sp>
        <p:nvSpPr>
          <p:cNvPr id="3" name="Content Placeholder 2">
            <a:extLst>
              <a:ext uri="{FF2B5EF4-FFF2-40B4-BE49-F238E27FC236}">
                <a16:creationId xmlns="" xmlns:a16="http://schemas.microsoft.com/office/drawing/2014/main" id="{7FE1328F-750A-4CBB-83AE-4E4CE7C93DFD}"/>
              </a:ext>
            </a:extLst>
          </p:cNvPr>
          <p:cNvSpPr>
            <a:spLocks noGrp="1"/>
          </p:cNvSpPr>
          <p:nvPr>
            <p:ph idx="1"/>
          </p:nvPr>
        </p:nvSpPr>
        <p:spPr>
          <a:xfrm>
            <a:off x="762000" y="1219200"/>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1278720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7200900" cy="503239"/>
          </a:xfrm>
        </p:spPr>
        <p:txBody>
          <a:bodyPr/>
          <a:lstStyle/>
          <a:p>
            <a:pPr algn="ctr"/>
            <a:r>
              <a:rPr lang="en-US" dirty="0" smtClean="0"/>
              <a:t>Talent Acquisition</a:t>
            </a:r>
            <a:endParaRPr lang="en-US" dirty="0"/>
          </a:p>
        </p:txBody>
      </p:sp>
      <p:graphicFrame>
        <p:nvGraphicFramePr>
          <p:cNvPr id="4" name="Diagram 3"/>
          <p:cNvGraphicFramePr/>
          <p:nvPr/>
        </p:nvGraphicFramePr>
        <p:xfrm>
          <a:off x="685800" y="2133600"/>
          <a:ext cx="8077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200900" cy="562946"/>
          </a:xfrm>
        </p:spPr>
        <p:txBody>
          <a:bodyPr/>
          <a:lstStyle/>
          <a:p>
            <a:r>
              <a:rPr lang="en-US" dirty="0" smtClean="0"/>
              <a:t>Talent Acquisition</a:t>
            </a:r>
            <a:endParaRPr lang="en-US" dirty="0"/>
          </a:p>
        </p:txBody>
      </p:sp>
      <p:graphicFrame>
        <p:nvGraphicFramePr>
          <p:cNvPr id="4" name="Diagram 3"/>
          <p:cNvGraphicFramePr/>
          <p:nvPr/>
        </p:nvGraphicFramePr>
        <p:xfrm>
          <a:off x="838200" y="762000"/>
          <a:ext cx="6858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33B459-877C-4BB2-8178-C839DD56FD43}"/>
              </a:ext>
            </a:extLst>
          </p:cNvPr>
          <p:cNvSpPr>
            <a:spLocks noGrp="1"/>
          </p:cNvSpPr>
          <p:nvPr>
            <p:ph type="title"/>
          </p:nvPr>
        </p:nvSpPr>
        <p:spPr>
          <a:xfrm>
            <a:off x="971550" y="232579"/>
            <a:ext cx="7200900" cy="521495"/>
          </a:xfrm>
        </p:spPr>
        <p:txBody>
          <a:bodyPr>
            <a:normAutofit/>
          </a:bodyPr>
          <a:lstStyle/>
          <a:p>
            <a:r>
              <a:rPr lang="en-MY" sz="2800" dirty="0"/>
              <a:t>Global Talent Management - I</a:t>
            </a:r>
          </a:p>
        </p:txBody>
      </p:sp>
      <p:sp>
        <p:nvSpPr>
          <p:cNvPr id="3" name="Content Placeholder 2">
            <a:extLst>
              <a:ext uri="{FF2B5EF4-FFF2-40B4-BE49-F238E27FC236}">
                <a16:creationId xmlns="" xmlns:a16="http://schemas.microsoft.com/office/drawing/2014/main" id="{F1AF59B4-EE42-4707-96E9-4C0D5719679F}"/>
              </a:ext>
            </a:extLst>
          </p:cNvPr>
          <p:cNvSpPr>
            <a:spLocks noGrp="1"/>
          </p:cNvSpPr>
          <p:nvPr>
            <p:ph idx="1"/>
          </p:nvPr>
        </p:nvSpPr>
        <p:spPr>
          <a:xfrm>
            <a:off x="685800" y="1556793"/>
            <a:ext cx="7702624" cy="3960440"/>
          </a:xfrm>
        </p:spPr>
        <p:txBody>
          <a:bodyPr/>
          <a:lstStyle/>
          <a:p>
            <a:r>
              <a:rPr lang="en-MY" sz="2400" dirty="0"/>
              <a:t>In the international context the term global talent management is used interchangeably with international human resource management</a:t>
            </a:r>
          </a:p>
          <a:p>
            <a:endParaRPr lang="en-MY" sz="2400" dirty="0"/>
          </a:p>
          <a:p>
            <a:r>
              <a:rPr lang="en-MY" sz="2400"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 xmlns:p14="http://schemas.microsoft.com/office/powerpoint/2010/main" val="31989210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33B459-877C-4BB2-8178-C839DD56FD43}"/>
              </a:ext>
            </a:extLst>
          </p:cNvPr>
          <p:cNvSpPr>
            <a:spLocks noGrp="1"/>
          </p:cNvSpPr>
          <p:nvPr>
            <p:ph type="title"/>
          </p:nvPr>
        </p:nvSpPr>
        <p:spPr>
          <a:xfrm>
            <a:off x="1043608" y="473731"/>
            <a:ext cx="7200900" cy="593503"/>
          </a:xfrm>
        </p:spPr>
        <p:txBody>
          <a:bodyPr>
            <a:normAutofit/>
          </a:bodyPr>
          <a:lstStyle/>
          <a:p>
            <a:r>
              <a:rPr lang="en-MY" sz="2800" dirty="0"/>
              <a:t>Global Talent Management - II</a:t>
            </a:r>
          </a:p>
        </p:txBody>
      </p:sp>
      <p:sp>
        <p:nvSpPr>
          <p:cNvPr id="3" name="Content Placeholder 2">
            <a:extLst>
              <a:ext uri="{FF2B5EF4-FFF2-40B4-BE49-F238E27FC236}">
                <a16:creationId xmlns="" xmlns:a16="http://schemas.microsoft.com/office/drawing/2014/main" id="{F1AF59B4-EE42-4707-96E9-4C0D5719679F}"/>
              </a:ext>
            </a:extLst>
          </p:cNvPr>
          <p:cNvSpPr>
            <a:spLocks noGrp="1"/>
          </p:cNvSpPr>
          <p:nvPr>
            <p:ph idx="1"/>
          </p:nvPr>
        </p:nvSpPr>
        <p:spPr>
          <a:xfrm>
            <a:off x="624136" y="1556793"/>
            <a:ext cx="7476256" cy="4104456"/>
          </a:xfrm>
        </p:spPr>
        <p:txBody>
          <a:bodyPr/>
          <a:lstStyle/>
          <a:p>
            <a:r>
              <a:rPr lang="en-MY" sz="2400" dirty="0"/>
              <a:t>Global talent management focuses on strategic jobs. These jobs also refer to core jobs and are critical to the organization in terms of creating competitive advantage.</a:t>
            </a:r>
          </a:p>
          <a:p>
            <a:endParaRPr lang="en-MY" sz="2400" dirty="0"/>
          </a:p>
          <a:p>
            <a:r>
              <a:rPr lang="en-MY" sz="2400"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24824003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3F498-D373-4674-B675-4FE413C640E6}"/>
              </a:ext>
            </a:extLst>
          </p:cNvPr>
          <p:cNvSpPr>
            <a:spLocks noGrp="1"/>
          </p:cNvSpPr>
          <p:nvPr>
            <p:ph type="title"/>
          </p:nvPr>
        </p:nvSpPr>
        <p:spPr>
          <a:xfrm>
            <a:off x="971550" y="620688"/>
            <a:ext cx="7200900" cy="1025552"/>
          </a:xfrm>
        </p:spPr>
        <p:txBody>
          <a:bodyPr>
            <a:normAutofit/>
          </a:bodyPr>
          <a:lstStyle/>
          <a:p>
            <a:r>
              <a:rPr lang="en-MY" sz="2800" dirty="0"/>
              <a:t>Dimensions of Global Talent Management</a:t>
            </a:r>
          </a:p>
        </p:txBody>
      </p:sp>
      <p:sp>
        <p:nvSpPr>
          <p:cNvPr id="3" name="Content Placeholder 2">
            <a:extLst>
              <a:ext uri="{FF2B5EF4-FFF2-40B4-BE49-F238E27FC236}">
                <a16:creationId xmlns="" xmlns:a16="http://schemas.microsoft.com/office/drawing/2014/main" id="{0C5A5271-E12B-429F-A6B0-D8620F0E5C21}"/>
              </a:ext>
            </a:extLst>
          </p:cNvPr>
          <p:cNvSpPr>
            <a:spLocks noGrp="1"/>
          </p:cNvSpPr>
          <p:nvPr>
            <p:ph idx="1"/>
          </p:nvPr>
        </p:nvSpPr>
        <p:spPr>
          <a:xfrm>
            <a:off x="755576" y="1988840"/>
            <a:ext cx="7200900" cy="3809999"/>
          </a:xfrm>
        </p:spPr>
        <p:txBody>
          <a:bodyPr>
            <a:normAutofit/>
          </a:bodyPr>
          <a:lstStyle/>
          <a:p>
            <a:r>
              <a:rPr lang="en-MY" sz="2400" dirty="0"/>
              <a:t>Individuals with high and/or critical levels of talent (e.g., knowledge, skills, and abilities) that add value to the organization;</a:t>
            </a:r>
          </a:p>
          <a:p>
            <a:r>
              <a:rPr lang="en-MY" sz="2400"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 xmlns:p14="http://schemas.microsoft.com/office/powerpoint/2010/main" val="20559037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F710C1-EC41-44AB-8B1D-55AAE27B71C9}"/>
              </a:ext>
            </a:extLst>
          </p:cNvPr>
          <p:cNvSpPr>
            <a:spLocks noGrp="1"/>
          </p:cNvSpPr>
          <p:nvPr>
            <p:ph type="title"/>
          </p:nvPr>
        </p:nvSpPr>
        <p:spPr>
          <a:xfrm>
            <a:off x="958194" y="404664"/>
            <a:ext cx="7200900" cy="579440"/>
          </a:xfrm>
        </p:spPr>
        <p:txBody>
          <a:bodyPr>
            <a:normAutofit/>
          </a:bodyPr>
          <a:lstStyle/>
          <a:p>
            <a:r>
              <a:rPr lang="en-MY" sz="2800" dirty="0"/>
              <a:t>Drivers of Global Talent Management</a:t>
            </a:r>
          </a:p>
        </p:txBody>
      </p:sp>
      <p:sp>
        <p:nvSpPr>
          <p:cNvPr id="3" name="Content Placeholder 2">
            <a:extLst>
              <a:ext uri="{FF2B5EF4-FFF2-40B4-BE49-F238E27FC236}">
                <a16:creationId xmlns="" xmlns:a16="http://schemas.microsoft.com/office/drawing/2014/main" id="{0B2AFE73-F512-460F-BB50-6E5C6D782455}"/>
              </a:ext>
            </a:extLst>
          </p:cNvPr>
          <p:cNvSpPr>
            <a:spLocks noGrp="1"/>
          </p:cNvSpPr>
          <p:nvPr>
            <p:ph idx="1"/>
          </p:nvPr>
        </p:nvSpPr>
        <p:spPr>
          <a:xfrm>
            <a:off x="958194" y="1524000"/>
            <a:ext cx="7430230" cy="3849216"/>
          </a:xfrm>
        </p:spPr>
        <p:txBody>
          <a:bodyPr>
            <a:normAutofit lnSpcReduction="10000"/>
          </a:bodyPr>
          <a:lstStyle/>
          <a:p>
            <a:pPr marL="0" indent="0">
              <a:buNone/>
            </a:pPr>
            <a:r>
              <a:rPr lang="en-MY" sz="2400" dirty="0"/>
              <a:t>Four drivers that have shaped and are shaping the field of global talent management. More specifically, these are the drivers that impact how organizations attract, develop, retain, and mobilize talent. Major drivers include:</a:t>
            </a:r>
          </a:p>
          <a:p>
            <a:r>
              <a:rPr lang="en-MY" sz="2400" dirty="0"/>
              <a:t>Shortage of talented workers;</a:t>
            </a:r>
          </a:p>
          <a:p>
            <a:r>
              <a:rPr lang="en-MY" sz="2400" dirty="0"/>
              <a:t>Changing demographics;</a:t>
            </a:r>
          </a:p>
          <a:p>
            <a:r>
              <a:rPr lang="en-MY" sz="2400" dirty="0"/>
              <a:t>Changing attitude towards work and structure of work; and,</a:t>
            </a:r>
          </a:p>
          <a:p>
            <a:r>
              <a:rPr lang="en-MY" sz="2400" dirty="0"/>
              <a:t>Country culture differences.</a:t>
            </a:r>
          </a:p>
        </p:txBody>
      </p:sp>
    </p:spTree>
    <p:extLst>
      <p:ext uri="{BB962C8B-B14F-4D97-AF65-F5344CB8AC3E}">
        <p14:creationId xmlns="" xmlns:p14="http://schemas.microsoft.com/office/powerpoint/2010/main" val="2610582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8E564-55A1-4898-A2D5-27B3E3525638}"/>
              </a:ext>
            </a:extLst>
          </p:cNvPr>
          <p:cNvSpPr>
            <a:spLocks noGrp="1"/>
          </p:cNvSpPr>
          <p:nvPr>
            <p:ph type="title"/>
          </p:nvPr>
        </p:nvSpPr>
        <p:spPr>
          <a:xfrm>
            <a:off x="914400" y="277813"/>
            <a:ext cx="7200900" cy="665511"/>
          </a:xfrm>
        </p:spPr>
        <p:txBody>
          <a:bodyPr>
            <a:normAutofit/>
          </a:bodyPr>
          <a:lstStyle/>
          <a:p>
            <a:r>
              <a:rPr lang="en-MY" sz="2800" dirty="0"/>
              <a:t>1. Shortage of talented workers</a:t>
            </a:r>
          </a:p>
        </p:txBody>
      </p:sp>
      <p:sp>
        <p:nvSpPr>
          <p:cNvPr id="3" name="Content Placeholder 2">
            <a:extLst>
              <a:ext uri="{FF2B5EF4-FFF2-40B4-BE49-F238E27FC236}">
                <a16:creationId xmlns="" xmlns:a16="http://schemas.microsoft.com/office/drawing/2014/main" id="{EF84D379-1F59-484D-974C-BB7AEC4F83E9}"/>
              </a:ext>
            </a:extLst>
          </p:cNvPr>
          <p:cNvSpPr>
            <a:spLocks noGrp="1"/>
          </p:cNvSpPr>
          <p:nvPr>
            <p:ph idx="1"/>
          </p:nvPr>
        </p:nvSpPr>
        <p:spPr>
          <a:xfrm>
            <a:off x="685800" y="1124744"/>
            <a:ext cx="7772400" cy="4979987"/>
          </a:xfrm>
        </p:spPr>
        <p:txBody>
          <a:bodyPr>
            <a:normAutofit fontScale="92500" lnSpcReduction="10000"/>
          </a:bodyPr>
          <a:lstStyle/>
          <a:p>
            <a:r>
              <a:rPr lang="en-MY" sz="2400" dirty="0"/>
              <a:t>Introduce strategic workforce planning (e.g., determine future talent gaps);</a:t>
            </a:r>
          </a:p>
          <a:p>
            <a:r>
              <a:rPr lang="en-MY" sz="2400" dirty="0"/>
              <a:t>Ease migration (e.g., attract talent from a global </a:t>
            </a:r>
            <a:r>
              <a:rPr lang="en-MY" sz="2400" dirty="0" err="1"/>
              <a:t>labor</a:t>
            </a:r>
            <a:r>
              <a:rPr lang="en-MY" sz="2400" dirty="0"/>
              <a:t> pool);</a:t>
            </a:r>
          </a:p>
          <a:p>
            <a:r>
              <a:rPr lang="en-MY" sz="2400" dirty="0"/>
              <a:t>Foster brain circulation (e.g., reduce brain drain by encouraging students and professionals to return home);</a:t>
            </a:r>
          </a:p>
          <a:p>
            <a:r>
              <a:rPr lang="en-MY" sz="2400" dirty="0"/>
              <a:t>Increase employability (e.g., increase the skills levels of both the current and future workforce);</a:t>
            </a:r>
          </a:p>
          <a:p>
            <a:r>
              <a:rPr lang="en-MY" sz="2400" dirty="0"/>
              <a:t>Develop a talent “trellis” (e.g., offer multiple developmental and career pathways);</a:t>
            </a:r>
          </a:p>
          <a:p>
            <a:r>
              <a:rPr lang="en-MY" sz="2400" dirty="0"/>
              <a:t>Encourage temporary and virtual mobility (e.g., access required skills from any location; and,</a:t>
            </a:r>
          </a:p>
          <a:p>
            <a:r>
              <a:rPr lang="en-MY" sz="2400" dirty="0"/>
              <a:t>Extend the pool (e.g., attract skill sets of women, older professionals etc.).</a:t>
            </a:r>
          </a:p>
        </p:txBody>
      </p:sp>
    </p:spTree>
    <p:extLst>
      <p:ext uri="{BB962C8B-B14F-4D97-AF65-F5344CB8AC3E}">
        <p14:creationId xmlns="" xmlns:p14="http://schemas.microsoft.com/office/powerpoint/2010/main" val="2641404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F3BF7E-D570-4919-93AA-B538524E2866}"/>
              </a:ext>
            </a:extLst>
          </p:cNvPr>
          <p:cNvSpPr>
            <a:spLocks noGrp="1"/>
          </p:cNvSpPr>
          <p:nvPr>
            <p:ph type="title"/>
          </p:nvPr>
        </p:nvSpPr>
        <p:spPr>
          <a:xfrm>
            <a:off x="914400" y="179920"/>
            <a:ext cx="7200900" cy="593503"/>
          </a:xfrm>
        </p:spPr>
        <p:txBody>
          <a:bodyPr>
            <a:normAutofit/>
          </a:bodyPr>
          <a:lstStyle/>
          <a:p>
            <a:r>
              <a:rPr lang="en-MY" sz="2800" dirty="0"/>
              <a:t> 2. Changing demographics</a:t>
            </a:r>
          </a:p>
        </p:txBody>
      </p:sp>
      <p:sp>
        <p:nvSpPr>
          <p:cNvPr id="3" name="Content Placeholder 2">
            <a:extLst>
              <a:ext uri="{FF2B5EF4-FFF2-40B4-BE49-F238E27FC236}">
                <a16:creationId xmlns="" xmlns:a16="http://schemas.microsoft.com/office/drawing/2014/main" id="{A7EF31D1-FF58-4DB2-B7BF-9372D2579A86}"/>
              </a:ext>
            </a:extLst>
          </p:cNvPr>
          <p:cNvSpPr>
            <a:spLocks noGrp="1"/>
          </p:cNvSpPr>
          <p:nvPr>
            <p:ph idx="1"/>
          </p:nvPr>
        </p:nvSpPr>
        <p:spPr>
          <a:xfrm>
            <a:off x="618964" y="1038436"/>
            <a:ext cx="7913476" cy="5054860"/>
          </a:xfrm>
        </p:spPr>
        <p:txBody>
          <a:bodyPr>
            <a:normAutofit fontScale="92500" lnSpcReduction="20000"/>
          </a:bodyPr>
          <a:lstStyle/>
          <a:p>
            <a:pPr marL="0" indent="0">
              <a:buNone/>
            </a:pPr>
            <a:r>
              <a:rPr lang="en-MY" sz="2400" dirty="0"/>
              <a:t>Work related characteristics of Younger generations :</a:t>
            </a:r>
          </a:p>
          <a:p>
            <a:r>
              <a:rPr lang="en-MY" sz="2400" dirty="0"/>
              <a:t>Low loyalty (and engagement levels) towards employers.</a:t>
            </a:r>
          </a:p>
          <a:p>
            <a:r>
              <a:rPr lang="en-MY" sz="2400" dirty="0"/>
              <a:t> Most likely to voluntary leave when economic conditions improve.</a:t>
            </a:r>
          </a:p>
          <a:p>
            <a:r>
              <a:rPr lang="en-MY" sz="2400" dirty="0"/>
              <a:t>Consider learning and development as the most essential benefit from employers.</a:t>
            </a:r>
          </a:p>
          <a:p>
            <a:r>
              <a:rPr lang="en-MY" sz="2400" dirty="0"/>
              <a:t>Look for a good work/life balance.</a:t>
            </a:r>
          </a:p>
          <a:p>
            <a:r>
              <a:rPr lang="en-MY" sz="2400" dirty="0"/>
              <a:t>Prefer to communicate electronically at work than face -to-face.</a:t>
            </a:r>
          </a:p>
          <a:p>
            <a:r>
              <a:rPr lang="en-MY" sz="2400" dirty="0"/>
              <a:t>Career progression is important.</a:t>
            </a:r>
          </a:p>
          <a:p>
            <a:r>
              <a:rPr lang="en-MY" sz="2400" dirty="0"/>
              <a:t>Attracted to organizations that focus on corporate social responsibility.</a:t>
            </a:r>
          </a:p>
          <a:p>
            <a:r>
              <a:rPr lang="en-MY" sz="2400" dirty="0"/>
              <a:t>Strong interest in working overseas.</a:t>
            </a:r>
          </a:p>
          <a:p>
            <a:r>
              <a:rPr lang="en-MY" sz="2400" dirty="0"/>
              <a:t>Comfortable working with older generations.</a:t>
            </a:r>
          </a:p>
        </p:txBody>
      </p:sp>
    </p:spTree>
    <p:extLst>
      <p:ext uri="{BB962C8B-B14F-4D97-AF65-F5344CB8AC3E}">
        <p14:creationId xmlns="" xmlns:p14="http://schemas.microsoft.com/office/powerpoint/2010/main" val="13050624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normAutofit/>
          </a:bodyPr>
          <a:lstStyle/>
          <a:p>
            <a:r>
              <a:rPr lang="en-MY" sz="2800" dirty="0"/>
              <a:t>3. Changing Attitude toward Work and Structure of Work</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 xmlns:p14="http://schemas.microsoft.com/office/powerpoint/2010/main" val="7403876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899592" y="116632"/>
            <a:ext cx="7200900" cy="1142385"/>
          </a:xfrm>
        </p:spPr>
        <p:txBody>
          <a:bodyPr>
            <a:normAutofit/>
          </a:bodyPr>
          <a:lstStyle/>
          <a:p>
            <a:r>
              <a:rPr lang="en-MY" sz="2800" dirty="0"/>
              <a:t>3. Changing Attitude toward Work and Structure of Work</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a:xfrm>
            <a:off x="755576" y="1524000"/>
            <a:ext cx="7560840" cy="4353272"/>
          </a:xfrm>
        </p:spPr>
        <p:txBody>
          <a:bodyPr>
            <a:normAutofit fontScale="92500" lnSpcReduction="10000"/>
          </a:bodyPr>
          <a:lstStyle/>
          <a:p>
            <a:pPr marL="0" indent="0">
              <a:buNone/>
            </a:pPr>
            <a:r>
              <a:rPr lang="en-MY" sz="2200" dirty="0"/>
              <a:t>Some of the trends include :</a:t>
            </a:r>
          </a:p>
          <a:p>
            <a:r>
              <a:rPr lang="en-MY" sz="2200" dirty="0"/>
              <a:t>Virtual teams (e.g., employees will interact with each other using technology)</a:t>
            </a:r>
          </a:p>
          <a:p>
            <a:r>
              <a:rPr lang="en-MY" sz="2200" dirty="0"/>
              <a:t>Social networks (e.g., employees will have access to several potential employers)</a:t>
            </a:r>
          </a:p>
          <a:p>
            <a:r>
              <a:rPr lang="en-MY" sz="2200" dirty="0"/>
              <a:t>Flexible work hours (e.g., employees will have more control over their work schedules)</a:t>
            </a:r>
          </a:p>
          <a:p>
            <a:r>
              <a:rPr lang="en-MY" sz="2200" dirty="0"/>
              <a:t>Remote workstations (e.g., employees will work for companies that are geographically distant)</a:t>
            </a:r>
          </a:p>
          <a:p>
            <a:r>
              <a:rPr lang="en-MY" sz="2200" dirty="0"/>
              <a:t>Contingent workers (e.g., employees will work for multiple organizations)</a:t>
            </a:r>
          </a:p>
          <a:p>
            <a:r>
              <a:rPr lang="en-MY" sz="2200" dirty="0"/>
              <a:t>More dependence on mobile technology (e.g., the increasing use of smart phones and tablets).</a:t>
            </a:r>
          </a:p>
          <a:p>
            <a:pPr marL="0" indent="0">
              <a:buNone/>
            </a:pPr>
            <a:endParaRPr lang="en-MY" sz="2000" dirty="0"/>
          </a:p>
        </p:txBody>
      </p:sp>
    </p:spTree>
    <p:extLst>
      <p:ext uri="{BB962C8B-B14F-4D97-AF65-F5344CB8AC3E}">
        <p14:creationId xmlns="" xmlns:p14="http://schemas.microsoft.com/office/powerpoint/2010/main" val="21182117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normAutofit/>
          </a:bodyPr>
          <a:lstStyle/>
          <a:p>
            <a:r>
              <a:rPr lang="en-MY" sz="2800" dirty="0"/>
              <a:t>4. Country Culture Differences</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lstStyle/>
          <a:p>
            <a:pPr marL="0" indent="0">
              <a:buNone/>
            </a:pPr>
            <a:r>
              <a:rPr lang="en-MY" sz="2400"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r>
              <a:rPr lang="en-MY" dirty="0"/>
              <a:t>.</a:t>
            </a:r>
          </a:p>
        </p:txBody>
      </p:sp>
    </p:spTree>
    <p:extLst>
      <p:ext uri="{BB962C8B-B14F-4D97-AF65-F5344CB8AC3E}">
        <p14:creationId xmlns="" xmlns:p14="http://schemas.microsoft.com/office/powerpoint/2010/main" val="30165267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4CBEC6-3730-4068-B9D7-0091BA0304B8}"/>
              </a:ext>
            </a:extLst>
          </p:cNvPr>
          <p:cNvSpPr>
            <a:spLocks noGrp="1"/>
          </p:cNvSpPr>
          <p:nvPr>
            <p:ph type="title"/>
          </p:nvPr>
        </p:nvSpPr>
        <p:spPr>
          <a:xfrm>
            <a:off x="755576" y="260648"/>
            <a:ext cx="7200900" cy="579440"/>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45B4CD33-0348-4745-9F47-4ECEA1B70E9D}"/>
              </a:ext>
            </a:extLst>
          </p:cNvPr>
          <p:cNvSpPr>
            <a:spLocks noGrp="1"/>
          </p:cNvSpPr>
          <p:nvPr>
            <p:ph idx="1"/>
          </p:nvPr>
        </p:nvSpPr>
        <p:spPr>
          <a:xfrm>
            <a:off x="611560" y="1268760"/>
            <a:ext cx="7344916" cy="4104456"/>
          </a:xfrm>
        </p:spPr>
        <p:txBody>
          <a:bodyPr/>
          <a:lstStyle/>
          <a:p>
            <a:pPr marL="0" indent="0">
              <a:buNone/>
            </a:pPr>
            <a:r>
              <a:rPr lang="en-MY" sz="2400" dirty="0"/>
              <a:t>Which of the following is LEAST likely to contribute to the difficulty in finding global talent?	</a:t>
            </a:r>
          </a:p>
          <a:p>
            <a:pPr marL="514350" indent="-514350">
              <a:buFont typeface="+mj-lt"/>
              <a:buAutoNum type="alphaUcPeriod"/>
            </a:pPr>
            <a:r>
              <a:rPr lang="en-MY" sz="2400" dirty="0"/>
              <a:t>Exit of skilled workers for better paying jobs in other countries	</a:t>
            </a:r>
          </a:p>
          <a:p>
            <a:pPr marL="514350" indent="-514350">
              <a:buFont typeface="+mj-lt"/>
              <a:buAutoNum type="alphaUcPeriod"/>
            </a:pPr>
            <a:r>
              <a:rPr lang="en-MY" sz="2400" dirty="0"/>
              <a:t>Lack of reliable data on the workforce	</a:t>
            </a:r>
          </a:p>
          <a:p>
            <a:pPr marL="514350" indent="-514350">
              <a:buFont typeface="+mj-lt"/>
              <a:buAutoNum type="alphaUcPeriod"/>
            </a:pPr>
            <a:r>
              <a:rPr lang="en-MY" sz="2400" dirty="0"/>
              <a:t>Aging employees working longer into their careers	</a:t>
            </a:r>
          </a:p>
          <a:p>
            <a:pPr marL="514350" indent="-514350">
              <a:buFont typeface="+mj-lt"/>
              <a:buAutoNum type="alphaUcPeriod"/>
            </a:pPr>
            <a:r>
              <a:rPr lang="en-MY" sz="2400" dirty="0"/>
              <a:t>Government barriers to hiring</a:t>
            </a:r>
          </a:p>
          <a:p>
            <a:pPr marL="0" indent="0">
              <a:buNone/>
            </a:pPr>
            <a:endParaRPr lang="en-MY" dirty="0"/>
          </a:p>
        </p:txBody>
      </p:sp>
    </p:spTree>
    <p:extLst>
      <p:ext uri="{BB962C8B-B14F-4D97-AF65-F5344CB8AC3E}">
        <p14:creationId xmlns="" xmlns:p14="http://schemas.microsoft.com/office/powerpoint/2010/main" val="15997314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5262E9-BB28-443C-9DD2-72A5BFD79954}"/>
              </a:ext>
            </a:extLst>
          </p:cNvPr>
          <p:cNvSpPr>
            <a:spLocks noGrp="1"/>
          </p:cNvSpPr>
          <p:nvPr>
            <p:ph type="title"/>
          </p:nvPr>
        </p:nvSpPr>
        <p:spPr>
          <a:xfrm>
            <a:off x="946507" y="332656"/>
            <a:ext cx="7200900" cy="579440"/>
          </a:xfrm>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4BBE4047-4693-4419-B2A3-0894E34A0539}"/>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8786333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43689514"/>
              </p:ext>
            </p:extLst>
          </p:nvPr>
        </p:nvGraphicFramePr>
        <p:xfrm>
          <a:off x="755576" y="764704"/>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652311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71550" y="487359"/>
            <a:ext cx="7200900" cy="579440"/>
          </a:xfrm>
        </p:spPr>
        <p:txBody>
          <a:bodyPr>
            <a:normAutofit/>
          </a:bodyPr>
          <a:lstStyle/>
          <a:p>
            <a:r>
              <a:rPr lang="en-MY" sz="2800" dirty="0"/>
              <a:t>Global Talent Acquisition</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a:xfrm>
            <a:off x="755576" y="1340768"/>
            <a:ext cx="7200900" cy="3809999"/>
          </a:xfrm>
        </p:spPr>
        <p:txBody>
          <a:bodyPr>
            <a:normAutofit/>
          </a:bodyPr>
          <a:lstStyle/>
          <a:p>
            <a:pPr marL="0" indent="0">
              <a:buNone/>
            </a:pPr>
            <a:r>
              <a:rPr lang="en-MY" sz="2400"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 xmlns:p14="http://schemas.microsoft.com/office/powerpoint/2010/main" val="4912042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971550" y="483349"/>
            <a:ext cx="7200900" cy="665511"/>
          </a:xfrm>
        </p:spPr>
        <p:txBody>
          <a:bodyPr>
            <a:normAutofit/>
          </a:bodyPr>
          <a:lstStyle/>
          <a:p>
            <a:r>
              <a:rPr lang="en-MY" sz="2800" dirty="0"/>
              <a:t>Global Talent Acquisition Framework</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 xmlns:p14="http://schemas.microsoft.com/office/powerpoint/2010/main" val="38154243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 xmlns:p14="http://schemas.microsoft.com/office/powerpoint/2010/main" val="2039004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56524" y="487359"/>
            <a:ext cx="7200900" cy="579440"/>
          </a:xfrm>
        </p:spPr>
        <p:txBody>
          <a:bodyPr>
            <a:normAutofit/>
          </a:bodyPr>
          <a:lstStyle/>
          <a:p>
            <a:r>
              <a:rPr lang="en-MY" sz="2800" dirty="0"/>
              <a:t>Talent Acquisition Planning &amp; Strategy</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It ensures business alignment, examines workforce plans, requires an understanding of the </a:t>
            </a:r>
            <a:r>
              <a:rPr lang="en-MY" sz="2400" dirty="0" err="1"/>
              <a:t>labor</a:t>
            </a:r>
            <a:r>
              <a:rPr lang="en-MY" sz="2400" dirty="0"/>
              <a:t> markets, and looks at global considerations.</a:t>
            </a:r>
          </a:p>
        </p:txBody>
      </p:sp>
    </p:spTree>
    <p:extLst>
      <p:ext uri="{BB962C8B-B14F-4D97-AF65-F5344CB8AC3E}">
        <p14:creationId xmlns="" xmlns:p14="http://schemas.microsoft.com/office/powerpoint/2010/main" val="111765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949846" y="332656"/>
            <a:ext cx="7200900" cy="579440"/>
          </a:xfrm>
        </p:spPr>
        <p:txBody>
          <a:bodyPr>
            <a:normAutofit/>
          </a:bodyPr>
          <a:lstStyle/>
          <a:p>
            <a:r>
              <a:rPr lang="en-MY" sz="2800" dirty="0"/>
              <a:t>Workforce Segmentation</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 xmlns:p14="http://schemas.microsoft.com/office/powerpoint/2010/main" val="3396028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a:xfrm>
            <a:off x="956524" y="332656"/>
            <a:ext cx="7200900" cy="579440"/>
          </a:xfrm>
        </p:spPr>
        <p:txBody>
          <a:bodyPr>
            <a:normAutofit/>
          </a:bodyPr>
          <a:lstStyle/>
          <a:p>
            <a:r>
              <a:rPr lang="en-MY" sz="2800" dirty="0"/>
              <a:t>Employment Branding</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a:xfrm>
            <a:off x="827584" y="1196752"/>
            <a:ext cx="7200900" cy="3809999"/>
          </a:xfrm>
        </p:spPr>
        <p:txBody>
          <a:bodyPr>
            <a:normAutofit/>
          </a:bodyPr>
          <a:lstStyle/>
          <a:p>
            <a:pPr marL="0" indent="0">
              <a:buNone/>
            </a:pPr>
            <a:r>
              <a:rPr lang="en-MY" sz="2400"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 xmlns:p14="http://schemas.microsoft.com/office/powerpoint/2010/main" val="14001959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normAutofit/>
          </a:bodyPr>
          <a:lstStyle/>
          <a:p>
            <a:r>
              <a:rPr lang="en-MY" sz="2800" dirty="0"/>
              <a:t>Candidate Audiences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 xmlns:p14="http://schemas.microsoft.com/office/powerpoint/2010/main" val="22754474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762000" y="685800"/>
            <a:ext cx="7200900" cy="579440"/>
          </a:xfrm>
        </p:spPr>
        <p:txBody>
          <a:bodyPr>
            <a:normAutofit/>
          </a:bodyPr>
          <a:lstStyle/>
          <a:p>
            <a:r>
              <a:rPr lang="en-MY" sz="2800" dirty="0"/>
              <a:t>Candidate Relationship Management</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It includes building a positive candidate experience, managing candidate communities, and maintaining relationships for those candidates not selected.</a:t>
            </a:r>
          </a:p>
        </p:txBody>
      </p:sp>
    </p:spTree>
    <p:extLst>
      <p:ext uri="{BB962C8B-B14F-4D97-AF65-F5344CB8AC3E}">
        <p14:creationId xmlns="" xmlns:p14="http://schemas.microsoft.com/office/powerpoint/2010/main" val="20241489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It is the continuous tracking and use of key metrics to drive continuous improvement and to make better recruitment decisions, to ultimately improve the quality of hire.</a:t>
            </a:r>
          </a:p>
        </p:txBody>
      </p:sp>
    </p:spTree>
    <p:extLst>
      <p:ext uri="{BB962C8B-B14F-4D97-AF65-F5344CB8AC3E}">
        <p14:creationId xmlns="" xmlns:p14="http://schemas.microsoft.com/office/powerpoint/2010/main" val="2442572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 xmlns:p14="http://schemas.microsoft.com/office/powerpoint/2010/main" val="32389079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 xmlns:p14="http://schemas.microsoft.com/office/powerpoint/2010/main" val="3652921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fontScale="92500" lnSpcReduction="10000"/>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 xmlns:p14="http://schemas.microsoft.com/office/powerpoint/2010/main" val="13029626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fontScale="92500" lnSpcReduction="10000"/>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 xmlns:p14="http://schemas.microsoft.com/office/powerpoint/2010/main" val="2698599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2D896280-DE02-4B67-B1FE-08C546071A56}"/>
              </a:ext>
            </a:extLst>
          </p:cNvPr>
          <p:cNvSpPr>
            <a:spLocks noGrp="1"/>
          </p:cNvSpPr>
          <p:nvPr>
            <p:ph idx="1"/>
          </p:nvPr>
        </p:nvSpPr>
        <p:spPr/>
        <p:txBody>
          <a:bodyPr/>
          <a:lstStyle/>
          <a:p>
            <a:pPr marL="0" indent="0">
              <a:buNone/>
            </a:pPr>
            <a:r>
              <a:rPr lang="en-MY" sz="2400" dirty="0"/>
              <a:t>Which of the following would be a good option for a company who wants to leave their options open with multiple search firms?	</a:t>
            </a:r>
          </a:p>
          <a:p>
            <a:pPr marL="514350" indent="-514350">
              <a:buFont typeface="+mj-lt"/>
              <a:buAutoNum type="alphaUcPeriod"/>
            </a:pPr>
            <a:r>
              <a:rPr lang="en-MY" sz="2400" dirty="0"/>
              <a:t>Contingent searches	</a:t>
            </a:r>
          </a:p>
          <a:p>
            <a:pPr marL="514350" indent="-514350">
              <a:buFont typeface="+mj-lt"/>
              <a:buAutoNum type="alphaUcPeriod"/>
            </a:pPr>
            <a:r>
              <a:rPr lang="en-MY" sz="2400" dirty="0"/>
              <a:t>Retained researches	</a:t>
            </a:r>
          </a:p>
          <a:p>
            <a:pPr marL="514350" indent="-514350">
              <a:buFont typeface="+mj-lt"/>
              <a:buAutoNum type="alphaUcPeriod"/>
            </a:pPr>
            <a:r>
              <a:rPr lang="en-MY" sz="2400" dirty="0"/>
              <a:t>Recruitment Process Outsourcing (RPO)	</a:t>
            </a:r>
          </a:p>
          <a:p>
            <a:pPr marL="514350" indent="-514350">
              <a:buFont typeface="+mj-lt"/>
              <a:buAutoNum type="alphaUcPeriod"/>
            </a:pPr>
            <a:r>
              <a:rPr lang="en-MY" sz="2400" dirty="0"/>
              <a:t>In-house staffing</a:t>
            </a:r>
          </a:p>
          <a:p>
            <a:pPr marL="0" indent="0">
              <a:buNone/>
            </a:pPr>
            <a:endParaRPr lang="en-MY" dirty="0"/>
          </a:p>
        </p:txBody>
      </p:sp>
    </p:spTree>
    <p:extLst>
      <p:ext uri="{BB962C8B-B14F-4D97-AF65-F5344CB8AC3E}">
        <p14:creationId xmlns="" xmlns:p14="http://schemas.microsoft.com/office/powerpoint/2010/main" val="40241977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035648CE-4BF3-4C45-8E2C-C9570DAFA12F}"/>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21025636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 xmlns:p14="http://schemas.microsoft.com/office/powerpoint/2010/main" val="4971436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 xmlns:p14="http://schemas.microsoft.com/office/powerpoint/2010/main" val="2656101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 xmlns:p14="http://schemas.microsoft.com/office/powerpoint/2010/main" val="17267224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 xmlns:p14="http://schemas.microsoft.com/office/powerpoint/2010/main" val="38045898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 xmlns:p14="http://schemas.microsoft.com/office/powerpoint/2010/main" val="1448985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fontScale="92500" lnSpcReduction="10000"/>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 xmlns:p14="http://schemas.microsoft.com/office/powerpoint/2010/main" val="2909103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797306766"/>
              </p:ext>
            </p:extLst>
          </p:nvPr>
        </p:nvGraphicFramePr>
        <p:xfrm>
          <a:off x="467544" y="54868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0918538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971550" y="269929"/>
            <a:ext cx="7200900" cy="593503"/>
          </a:xfrm>
        </p:spPr>
        <p:txBody>
          <a:bodyPr/>
          <a:lstStyle/>
          <a:p>
            <a:r>
              <a:rPr lang="en-MY" dirty="0"/>
              <a:t>Global Recruiting Process</a:t>
            </a:r>
          </a:p>
        </p:txBody>
      </p:sp>
      <p:pic>
        <p:nvPicPr>
          <p:cNvPr id="5" name="Picture 4">
            <a:extLst>
              <a:ext uri="{FF2B5EF4-FFF2-40B4-BE49-F238E27FC236}">
                <a16:creationId xmlns="" xmlns:a16="http://schemas.microsoft.com/office/drawing/2014/main" id="{7DE521D4-6048-4E30-BD7E-D97E3A397657}"/>
              </a:ext>
            </a:extLst>
          </p:cNvPr>
          <p:cNvPicPr>
            <a:picLocks noChangeAspect="1"/>
          </p:cNvPicPr>
          <p:nvPr/>
        </p:nvPicPr>
        <p:blipFill>
          <a:blip r:embed="rId2"/>
          <a:stretch>
            <a:fillRect/>
          </a:stretch>
        </p:blipFill>
        <p:spPr>
          <a:xfrm>
            <a:off x="971550" y="933450"/>
            <a:ext cx="4991100" cy="4991100"/>
          </a:xfrm>
          <a:prstGeom prst="rect">
            <a:avLst/>
          </a:prstGeom>
        </p:spPr>
      </p:pic>
    </p:spTree>
    <p:extLst>
      <p:ext uri="{BB962C8B-B14F-4D97-AF65-F5344CB8AC3E}">
        <p14:creationId xmlns="" xmlns:p14="http://schemas.microsoft.com/office/powerpoint/2010/main" val="16532654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a:xfrm>
            <a:off x="951516" y="487359"/>
            <a:ext cx="7200900" cy="579440"/>
          </a:xfrm>
        </p:spPr>
        <p:txBody>
          <a:bodyPr/>
          <a:lstStyle/>
          <a:p>
            <a:r>
              <a:rPr lang="en-MY" dirty="0"/>
              <a:t>1. Sourcing </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a:xfrm>
            <a:off x="609600" y="1295400"/>
            <a:ext cx="8077200" cy="4209256"/>
          </a:xfrm>
        </p:spPr>
        <p:txBody>
          <a:bodyPr>
            <a:noAutofit/>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 xmlns:p14="http://schemas.microsoft.com/office/powerpoint/2010/main" val="858078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71550" y="527216"/>
            <a:ext cx="7200900" cy="579440"/>
          </a:xfrm>
        </p:spPr>
        <p:txBody>
          <a:bodyPr/>
          <a:lstStyle/>
          <a:p>
            <a:r>
              <a:rPr lang="en-MY" dirty="0"/>
              <a:t>2. Operations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a:xfrm>
            <a:off x="838200" y="1524000"/>
            <a:ext cx="7772400" cy="4267200"/>
          </a:xfrm>
        </p:spPr>
        <p:txBody>
          <a:bodyPr>
            <a:noAutofit/>
          </a:bodyPr>
          <a:lstStyle/>
          <a:p>
            <a:pPr marL="0" indent="0">
              <a:buNone/>
            </a:pPr>
            <a:r>
              <a:rPr lang="en-MY" sz="2400" dirty="0"/>
              <a:t>Global HR should ensure the hiring process is smooth and efficient and takes over the talent management process, focusing on:</a:t>
            </a:r>
          </a:p>
          <a:p>
            <a:r>
              <a:rPr lang="en-MY" sz="2400" dirty="0"/>
              <a:t>Digital/online assessment support</a:t>
            </a:r>
          </a:p>
          <a:p>
            <a:r>
              <a:rPr lang="en-MY" sz="2400" dirty="0"/>
              <a:t>Interview scheduling and coordination</a:t>
            </a:r>
          </a:p>
          <a:p>
            <a:r>
              <a:rPr lang="en-MY" sz="2400" dirty="0"/>
              <a:t>Offer process and onboarding</a:t>
            </a:r>
          </a:p>
          <a:p>
            <a:r>
              <a:rPr lang="en-MY" sz="2400" dirty="0"/>
              <a:t>Background/medical processing</a:t>
            </a:r>
          </a:p>
          <a:p>
            <a:r>
              <a:rPr lang="en-MY" sz="2400" dirty="0"/>
              <a:t>Application/requisition disposition</a:t>
            </a:r>
          </a:p>
          <a:p>
            <a:r>
              <a:rPr lang="en-MY" sz="2400" dirty="0"/>
              <a:t>Data entry and reporting</a:t>
            </a:r>
          </a:p>
        </p:txBody>
      </p:sp>
    </p:spTree>
    <p:extLst>
      <p:ext uri="{BB962C8B-B14F-4D97-AF65-F5344CB8AC3E}">
        <p14:creationId xmlns="" xmlns:p14="http://schemas.microsoft.com/office/powerpoint/2010/main" val="15694982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Global HR should ensure powerful matches and positive experiences and specialize in connecting line managers with the right candidates and selling our company as a premier employment destination. The expertise will be:</a:t>
            </a:r>
          </a:p>
          <a:p>
            <a:pPr marL="0" indent="0">
              <a:buNone/>
            </a:pPr>
            <a:r>
              <a:rPr lang="en-MY" sz="2400" dirty="0"/>
              <a:t>• Pipeline management</a:t>
            </a:r>
          </a:p>
          <a:p>
            <a:pPr marL="0" indent="0">
              <a:buNone/>
            </a:pPr>
            <a:r>
              <a:rPr lang="en-MY" sz="2400" dirty="0"/>
              <a:t>• Requisition management</a:t>
            </a:r>
          </a:p>
          <a:p>
            <a:pPr marL="0" indent="0">
              <a:buNone/>
            </a:pPr>
            <a:r>
              <a:rPr lang="en-MY" sz="2400" dirty="0"/>
              <a:t>• Candidate submissions and feedback</a:t>
            </a:r>
          </a:p>
        </p:txBody>
      </p:sp>
    </p:spTree>
    <p:extLst>
      <p:ext uri="{BB962C8B-B14F-4D97-AF65-F5344CB8AC3E}">
        <p14:creationId xmlns="" xmlns:p14="http://schemas.microsoft.com/office/powerpoint/2010/main" val="37655802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r>
              <a:rPr lang="en-MY" sz="2400" dirty="0"/>
              <a:t>Strengthens a global brand</a:t>
            </a:r>
          </a:p>
          <a:p>
            <a:r>
              <a:rPr lang="en-MY" sz="2400" dirty="0"/>
              <a:t>Expands the talent pool</a:t>
            </a:r>
          </a:p>
          <a:p>
            <a:r>
              <a:rPr lang="en-MY" sz="2400" dirty="0"/>
              <a:t>Supports standardized, cost-efficient processes </a:t>
            </a:r>
          </a:p>
          <a:p>
            <a:r>
              <a:rPr lang="en-MY" sz="2400" dirty="0"/>
              <a:t>Provides better candidate experiences.</a:t>
            </a:r>
          </a:p>
        </p:txBody>
      </p:sp>
    </p:spTree>
    <p:extLst>
      <p:ext uri="{BB962C8B-B14F-4D97-AF65-F5344CB8AC3E}">
        <p14:creationId xmlns="" xmlns:p14="http://schemas.microsoft.com/office/powerpoint/2010/main" val="1028734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 xmlns:p14="http://schemas.microsoft.com/office/powerpoint/2010/main" val="24395199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r>
              <a:rPr lang="en-MY" sz="2400" dirty="0"/>
              <a:t>Achieving a fixed and flexible model that meets local requirements and supports a global strategy</a:t>
            </a:r>
          </a:p>
          <a:p>
            <a:endParaRPr lang="en-MY" sz="2400" dirty="0"/>
          </a:p>
          <a:p>
            <a:r>
              <a:rPr lang="en-MY" sz="2400"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 xmlns:p14="http://schemas.microsoft.com/office/powerpoint/2010/main" val="8092773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 xmlns:p14="http://schemas.microsoft.com/office/powerpoint/2010/main" val="3587032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Successful deployment of a global recruitment strategy requires careful attention and execution. Deployment is best done in measured phases. A </a:t>
            </a:r>
            <a:r>
              <a:rPr lang="en-MY" sz="2400" dirty="0" err="1"/>
              <a:t>kickoff</a:t>
            </a:r>
            <a:r>
              <a:rPr lang="en-MY" sz="2400"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 xmlns:p14="http://schemas.microsoft.com/office/powerpoint/2010/main" val="2475641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 xmlns:p14="http://schemas.microsoft.com/office/powerpoint/2010/main" val="1268247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r>
              <a:rPr lang="en-MY" sz="2400" dirty="0"/>
              <a:t>Job sharing</a:t>
            </a:r>
          </a:p>
          <a:p>
            <a:r>
              <a:rPr lang="en-MY" sz="2400" dirty="0"/>
              <a:t>Flexible Work Schedule</a:t>
            </a:r>
          </a:p>
          <a:p>
            <a:r>
              <a:rPr lang="en-MY" sz="2400" dirty="0"/>
              <a:t>Telecommuting</a:t>
            </a:r>
          </a:p>
          <a:p>
            <a:r>
              <a:rPr lang="en-MY" sz="2400" dirty="0"/>
              <a:t>Remote Work</a:t>
            </a:r>
          </a:p>
          <a:p>
            <a:r>
              <a:rPr lang="en-MY" sz="2400" dirty="0"/>
              <a:t>Virtual Teams</a:t>
            </a:r>
          </a:p>
          <a:p>
            <a:r>
              <a:rPr lang="en-MY" sz="2400" dirty="0"/>
              <a:t>Cross Border Commuting</a:t>
            </a:r>
          </a:p>
        </p:txBody>
      </p:sp>
    </p:spTree>
    <p:extLst>
      <p:ext uri="{BB962C8B-B14F-4D97-AF65-F5344CB8AC3E}">
        <p14:creationId xmlns="" xmlns:p14="http://schemas.microsoft.com/office/powerpoint/2010/main" val="41084803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 xmlns:p14="http://schemas.microsoft.com/office/powerpoint/2010/main" val="3743030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 xmlns:p14="http://schemas.microsoft.com/office/powerpoint/2010/main" val="14059736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 xmlns:p14="http://schemas.microsoft.com/office/powerpoint/2010/main" val="29186071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 xmlns:a16="http://schemas.microsoft.com/office/drawing/2014/main" id="{4A09B7DF-3760-47FB-9AD5-87C61D2E94D2}"/>
              </a:ext>
            </a:extLst>
          </p:cNvPr>
          <p:cNvSpPr>
            <a:spLocks noGrp="1"/>
          </p:cNvSpPr>
          <p:nvPr>
            <p:ph idx="1"/>
          </p:nvPr>
        </p:nvSpPr>
        <p:spPr/>
        <p:txBody>
          <a:bodyPr>
            <a:normAutofit lnSpcReduction="10000"/>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 xmlns:p14="http://schemas.microsoft.com/office/powerpoint/2010/main" val="4162158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 xmlns:a16="http://schemas.microsoft.com/office/drawing/2014/main" id="{9CFE4E2F-2EA0-4F8F-9A04-E7DFD0BF0E17}"/>
              </a:ext>
            </a:extLst>
          </p:cNvPr>
          <p:cNvSpPr>
            <a:spLocks noGrp="1"/>
          </p:cNvSpPr>
          <p:nvPr>
            <p:ph idx="1"/>
          </p:nvPr>
        </p:nvSpPr>
        <p:spPr/>
        <p:txBody>
          <a:bodyPr>
            <a:normAutofit/>
          </a:bodyPr>
          <a:lstStyle/>
          <a:p>
            <a:pPr marL="0" indent="0">
              <a:buNone/>
            </a:pPr>
            <a:r>
              <a:rPr lang="en-MY" sz="2400" dirty="0"/>
              <a:t>A virtual team is a dispersed team which can be scattered across a range of geographical locations, which results in them communicating largely over virtual platforms— video conferencing, Work OS platforms, chat messengers, and more. </a:t>
            </a:r>
          </a:p>
        </p:txBody>
      </p:sp>
    </p:spTree>
    <p:extLst>
      <p:ext uri="{BB962C8B-B14F-4D97-AF65-F5344CB8AC3E}">
        <p14:creationId xmlns="" xmlns:p14="http://schemas.microsoft.com/office/powerpoint/2010/main" val="8420002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 xmlns:a16="http://schemas.microsoft.com/office/drawing/2014/main" id="{04F6DFA2-4AB9-41F3-93BA-4A273E9AF7A0}"/>
              </a:ext>
            </a:extLst>
          </p:cNvPr>
          <p:cNvSpPr>
            <a:spLocks noGrp="1"/>
          </p:cNvSpPr>
          <p:nvPr>
            <p:ph idx="1"/>
          </p:nvPr>
        </p:nvSpPr>
        <p:spPr/>
        <p:txBody>
          <a:bodyPr>
            <a:normAutofit/>
          </a:bodyPr>
          <a:lstStyle/>
          <a:p>
            <a:pPr marL="0" indent="0">
              <a:buNone/>
            </a:pPr>
            <a:r>
              <a:rPr lang="en-MY" sz="2400"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 xmlns:p14="http://schemas.microsoft.com/office/powerpoint/2010/main" val="2809319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 xmlns:a16="http://schemas.microsoft.com/office/drawing/2014/main" id="{081DDE48-EA81-4D7E-983C-14F7AE432252}"/>
              </a:ext>
            </a:extLst>
          </p:cNvPr>
          <p:cNvSpPr>
            <a:spLocks noGrp="1"/>
          </p:cNvSpPr>
          <p:nvPr>
            <p:ph idx="1"/>
          </p:nvPr>
        </p:nvSpPr>
        <p:spPr/>
        <p:txBody>
          <a:bodyPr>
            <a:normAutofit/>
          </a:bodyPr>
          <a:lstStyle/>
          <a:p>
            <a:pPr marL="0" indent="0">
              <a:buNone/>
            </a:pPr>
            <a:r>
              <a:rPr lang="en-MY" sz="2400" dirty="0"/>
              <a:t>1. Independent contractors</a:t>
            </a:r>
          </a:p>
          <a:p>
            <a:pPr marL="0" indent="0">
              <a:buNone/>
            </a:pPr>
            <a:r>
              <a:rPr lang="en-MY" sz="2400" dirty="0"/>
              <a:t>2. Third party contractors</a:t>
            </a:r>
          </a:p>
          <a:p>
            <a:pPr marL="0" indent="0">
              <a:buNone/>
            </a:pPr>
            <a:r>
              <a:rPr lang="en-MY" sz="2400" dirty="0"/>
              <a:t>3. Employed Consultants</a:t>
            </a:r>
          </a:p>
          <a:p>
            <a:pPr marL="0" indent="0">
              <a:buNone/>
            </a:pPr>
            <a:r>
              <a:rPr lang="en-MY" sz="2400" dirty="0"/>
              <a:t>4. Co-employment</a:t>
            </a:r>
          </a:p>
          <a:p>
            <a:pPr marL="0" indent="0">
              <a:buNone/>
            </a:pPr>
            <a:r>
              <a:rPr lang="en-MY" sz="2400" dirty="0"/>
              <a:t>5. Joint employment</a:t>
            </a:r>
          </a:p>
        </p:txBody>
      </p:sp>
    </p:spTree>
    <p:extLst>
      <p:ext uri="{BB962C8B-B14F-4D97-AF65-F5344CB8AC3E}">
        <p14:creationId xmlns="" xmlns:p14="http://schemas.microsoft.com/office/powerpoint/2010/main" val="26221896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 xmlns:a16="http://schemas.microsoft.com/office/drawing/2014/main" id="{770B393B-09F2-4C2E-A9B7-980140769CB4}"/>
              </a:ext>
            </a:extLst>
          </p:cNvPr>
          <p:cNvSpPr>
            <a:spLocks noGrp="1"/>
          </p:cNvSpPr>
          <p:nvPr>
            <p:ph idx="1"/>
          </p:nvPr>
        </p:nvSpPr>
        <p:spPr/>
        <p:txBody>
          <a:bodyPr>
            <a:normAutofit/>
          </a:bodyPr>
          <a:lstStyle/>
          <a:p>
            <a:r>
              <a:rPr lang="en-MY" sz="2400" dirty="0"/>
              <a:t>Cost Savings</a:t>
            </a:r>
          </a:p>
          <a:p>
            <a:r>
              <a:rPr lang="en-MY" sz="2400" dirty="0"/>
              <a:t>Eased Administrative Burden</a:t>
            </a:r>
          </a:p>
          <a:p>
            <a:r>
              <a:rPr lang="en-MY" sz="2400" dirty="0"/>
              <a:t>Improved Recruiting Capabilities</a:t>
            </a:r>
          </a:p>
        </p:txBody>
      </p:sp>
    </p:spTree>
    <p:extLst>
      <p:ext uri="{BB962C8B-B14F-4D97-AF65-F5344CB8AC3E}">
        <p14:creationId xmlns="" xmlns:p14="http://schemas.microsoft.com/office/powerpoint/2010/main" val="1055919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 xmlns:a16="http://schemas.microsoft.com/office/drawing/2014/main" id="{B413C4C3-B692-4BEC-B730-93B58AE9EAF1}"/>
              </a:ext>
            </a:extLst>
          </p:cNvPr>
          <p:cNvSpPr>
            <a:spLocks noGrp="1"/>
          </p:cNvSpPr>
          <p:nvPr>
            <p:ph idx="1"/>
          </p:nvPr>
        </p:nvSpPr>
        <p:spPr/>
        <p:txBody>
          <a:bodyPr>
            <a:normAutofit/>
          </a:bodyPr>
          <a:lstStyle/>
          <a:p>
            <a:r>
              <a:rPr lang="en-MY" sz="2400" dirty="0"/>
              <a:t>Training Difficulties </a:t>
            </a:r>
          </a:p>
          <a:p>
            <a:r>
              <a:rPr lang="en-MY" sz="2400" dirty="0"/>
              <a:t>Transiency and Dependability Issues</a:t>
            </a:r>
          </a:p>
          <a:p>
            <a:r>
              <a:rPr lang="en-MY" sz="2400" dirty="0"/>
              <a:t>Legal and Compliance Issues</a:t>
            </a:r>
          </a:p>
        </p:txBody>
      </p:sp>
    </p:spTree>
    <p:extLst>
      <p:ext uri="{BB962C8B-B14F-4D97-AF65-F5344CB8AC3E}">
        <p14:creationId xmlns="" xmlns:p14="http://schemas.microsoft.com/office/powerpoint/2010/main" val="21307645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5A0A1D-E7ED-4E3D-8FB3-6A8B62ED286F}"/>
              </a:ext>
            </a:extLst>
          </p:cNvPr>
          <p:cNvSpPr>
            <a:spLocks noGrp="1"/>
          </p:cNvSpPr>
          <p:nvPr>
            <p:ph type="title"/>
          </p:nvPr>
        </p:nvSpPr>
        <p:spPr>
          <a:xfrm>
            <a:off x="1143000" y="228600"/>
            <a:ext cx="7200900" cy="579439"/>
          </a:xfrm>
        </p:spPr>
        <p:txBody>
          <a:bodyPr/>
          <a:lstStyle/>
          <a:p>
            <a:r>
              <a:rPr lang="en-MY" dirty="0"/>
              <a:t>Question # 5</a:t>
            </a:r>
          </a:p>
        </p:txBody>
      </p:sp>
      <p:sp>
        <p:nvSpPr>
          <p:cNvPr id="3" name="Content Placeholder 2">
            <a:extLst>
              <a:ext uri="{FF2B5EF4-FFF2-40B4-BE49-F238E27FC236}">
                <a16:creationId xmlns="" xmlns:a16="http://schemas.microsoft.com/office/drawing/2014/main" id="{D0CF6655-C8EC-47D4-9F51-9612049233B1}"/>
              </a:ext>
            </a:extLst>
          </p:cNvPr>
          <p:cNvSpPr>
            <a:spLocks noGrp="1"/>
          </p:cNvSpPr>
          <p:nvPr>
            <p:ph idx="1"/>
          </p:nvPr>
        </p:nvSpPr>
        <p:spPr>
          <a:xfrm>
            <a:off x="609600" y="1066800"/>
            <a:ext cx="7772400" cy="4800600"/>
          </a:xfrm>
        </p:spPr>
        <p:txBody>
          <a:bodyPr>
            <a:noAutofit/>
          </a:bodyPr>
          <a:lstStyle/>
          <a:p>
            <a:pPr marL="0" indent="0">
              <a:buNone/>
            </a:pPr>
            <a:r>
              <a:rPr lang="en-MY" sz="2400" dirty="0"/>
              <a:t>The advantage of internal recruiting is that –</a:t>
            </a:r>
          </a:p>
          <a:p>
            <a:pPr marL="0" indent="0">
              <a:buNone/>
            </a:pPr>
            <a:r>
              <a:rPr lang="en-MY" sz="2400" dirty="0"/>
              <a:t>	</a:t>
            </a:r>
          </a:p>
          <a:p>
            <a:pPr marL="514350" indent="-514350">
              <a:buFont typeface="+mj-lt"/>
              <a:buAutoNum type="alphaUcPeriod"/>
            </a:pPr>
            <a:r>
              <a:rPr lang="en-MY" sz="2400" dirty="0"/>
              <a:t>candidates will bring fresh ideas into the organization.	</a:t>
            </a:r>
          </a:p>
          <a:p>
            <a:pPr marL="514350" indent="-514350">
              <a:buFont typeface="+mj-lt"/>
              <a:buAutoNum type="alphaUcPeriod"/>
            </a:pPr>
            <a:r>
              <a:rPr lang="en-MY" sz="2400" dirty="0"/>
              <a:t>recruiting costs will be high, but retention will improve.	</a:t>
            </a:r>
          </a:p>
          <a:p>
            <a:pPr marL="514350" indent="-514350">
              <a:buFont typeface="+mj-lt"/>
              <a:buAutoNum type="alphaUcPeriod"/>
            </a:pPr>
            <a:r>
              <a:rPr lang="en-MY" sz="2400" dirty="0"/>
              <a:t>internal applicants are more willing to relocate than external applicants.	</a:t>
            </a:r>
          </a:p>
          <a:p>
            <a:pPr marL="514350" indent="-514350">
              <a:buFont typeface="+mj-lt"/>
              <a:buAutoNum type="alphaUcPeriod"/>
            </a:pPr>
            <a:r>
              <a:rPr lang="en-MY" sz="2400" dirty="0"/>
              <a:t>candidates are familiar with the organization's goals and culture.</a:t>
            </a:r>
          </a:p>
          <a:p>
            <a:pPr marL="0" indent="0">
              <a:buNone/>
            </a:pPr>
            <a:endParaRPr lang="en-MY" sz="2400" dirty="0"/>
          </a:p>
        </p:txBody>
      </p:sp>
    </p:spTree>
    <p:extLst>
      <p:ext uri="{BB962C8B-B14F-4D97-AF65-F5344CB8AC3E}">
        <p14:creationId xmlns="" xmlns:p14="http://schemas.microsoft.com/office/powerpoint/2010/main" val="1797011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619050-F282-4FF8-AE63-271196B7E1E2}"/>
              </a:ext>
            </a:extLst>
          </p:cNvPr>
          <p:cNvSpPr>
            <a:spLocks noGrp="1"/>
          </p:cNvSpPr>
          <p:nvPr>
            <p:ph type="title"/>
          </p:nvPr>
        </p:nvSpPr>
        <p:spPr>
          <a:xfrm>
            <a:off x="1066800" y="304800"/>
            <a:ext cx="7200900" cy="655639"/>
          </a:xfrm>
        </p:spPr>
        <p:txBody>
          <a:bodyPr>
            <a:normAutofit/>
          </a:bodyPr>
          <a:lstStyle/>
          <a:p>
            <a:r>
              <a:rPr lang="en-MY" sz="2800" dirty="0"/>
              <a:t>Answer # 5</a:t>
            </a:r>
          </a:p>
        </p:txBody>
      </p:sp>
      <p:sp>
        <p:nvSpPr>
          <p:cNvPr id="3" name="Content Placeholder 2">
            <a:extLst>
              <a:ext uri="{FF2B5EF4-FFF2-40B4-BE49-F238E27FC236}">
                <a16:creationId xmlns="" xmlns:a16="http://schemas.microsoft.com/office/drawing/2014/main" id="{25BDD821-8E48-4AE8-ACED-AE6EDD718177}"/>
              </a:ext>
            </a:extLst>
          </p:cNvPr>
          <p:cNvSpPr>
            <a:spLocks noGrp="1"/>
          </p:cNvSpPr>
          <p:nvPr>
            <p:ph idx="1"/>
          </p:nvPr>
        </p:nvSpPr>
        <p:spPr>
          <a:xfrm>
            <a:off x="914400" y="1600201"/>
            <a:ext cx="4089648" cy="1252736"/>
          </a:xfrm>
        </p:spPr>
        <p:txBody>
          <a:bodyPr>
            <a:normAutofit/>
          </a:bodyPr>
          <a:lstStyle/>
          <a:p>
            <a:r>
              <a:rPr lang="en-MY" sz="2400" dirty="0"/>
              <a:t>Option D</a:t>
            </a:r>
          </a:p>
        </p:txBody>
      </p:sp>
    </p:spTree>
    <p:extLst>
      <p:ext uri="{BB962C8B-B14F-4D97-AF65-F5344CB8AC3E}">
        <p14:creationId xmlns="" xmlns:p14="http://schemas.microsoft.com/office/powerpoint/2010/main" val="23525930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0634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 xmlns:a16="http://schemas.microsoft.com/office/drawing/2014/main" id="{7B30B230-DAB9-44A0-8138-3770C57C220F}"/>
              </a:ext>
            </a:extLst>
          </p:cNvPr>
          <p:cNvSpPr>
            <a:spLocks noGrp="1"/>
          </p:cNvSpPr>
          <p:nvPr>
            <p:ph idx="1"/>
          </p:nvPr>
        </p:nvSpPr>
        <p:spPr/>
        <p:txBody>
          <a:bodyPr>
            <a:normAutofit/>
          </a:bodyPr>
          <a:lstStyle/>
          <a:p>
            <a:pPr marL="0" indent="0">
              <a:buNone/>
            </a:pPr>
            <a:r>
              <a:rPr lang="en-MY" sz="2400"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 xmlns:p14="http://schemas.microsoft.com/office/powerpoint/2010/main" val="3070716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7C9884-EBA0-403E-841C-8B07252C05A5}"/>
              </a:ext>
            </a:extLst>
          </p:cNvPr>
          <p:cNvSpPr>
            <a:spLocks noGrp="1"/>
          </p:cNvSpPr>
          <p:nvPr>
            <p:ph type="title"/>
          </p:nvPr>
        </p:nvSpPr>
        <p:spPr>
          <a:xfrm>
            <a:off x="838200" y="228600"/>
            <a:ext cx="7200900" cy="579439"/>
          </a:xfrm>
        </p:spPr>
        <p:txBody>
          <a:bodyPr/>
          <a:lstStyle/>
          <a:p>
            <a:r>
              <a:rPr lang="en-MY" dirty="0"/>
              <a:t>Branding Techniques</a:t>
            </a:r>
          </a:p>
        </p:txBody>
      </p:sp>
      <p:sp>
        <p:nvSpPr>
          <p:cNvPr id="3" name="Content Placeholder 2">
            <a:extLst>
              <a:ext uri="{FF2B5EF4-FFF2-40B4-BE49-F238E27FC236}">
                <a16:creationId xmlns="" xmlns:a16="http://schemas.microsoft.com/office/drawing/2014/main" id="{5347C090-42EA-4C4C-A47E-8116E056AAF8}"/>
              </a:ext>
            </a:extLst>
          </p:cNvPr>
          <p:cNvSpPr>
            <a:spLocks noGrp="1"/>
          </p:cNvSpPr>
          <p:nvPr>
            <p:ph idx="1"/>
          </p:nvPr>
        </p:nvSpPr>
        <p:spPr>
          <a:xfrm>
            <a:off x="685800" y="1295400"/>
            <a:ext cx="7924800" cy="4572000"/>
          </a:xfrm>
        </p:spPr>
        <p:txBody>
          <a:bodyPr>
            <a:noAutofit/>
          </a:bodyPr>
          <a:lstStyle/>
          <a:p>
            <a:pPr marL="0" indent="0">
              <a:buNone/>
            </a:pPr>
            <a:r>
              <a:rPr lang="en-MY" sz="2400" dirty="0"/>
              <a:t>1. The corporate Web site</a:t>
            </a:r>
          </a:p>
          <a:p>
            <a:pPr marL="0" indent="0">
              <a:buNone/>
            </a:pPr>
            <a:r>
              <a:rPr lang="en-MY" sz="2400" dirty="0"/>
              <a:t>2. Media ads (e.g., print, television, radio)</a:t>
            </a:r>
          </a:p>
          <a:p>
            <a:pPr marL="0" indent="0">
              <a:buNone/>
            </a:pPr>
            <a:r>
              <a:rPr lang="en-MY" sz="2400" dirty="0"/>
              <a:t>3. Collateral materials (e.g., brochures)</a:t>
            </a:r>
          </a:p>
          <a:p>
            <a:pPr marL="0" indent="0">
              <a:buNone/>
            </a:pPr>
            <a:r>
              <a:rPr lang="en-MY" sz="2400" dirty="0"/>
              <a:t>4. Marketing campaigns</a:t>
            </a:r>
          </a:p>
          <a:p>
            <a:pPr marL="0" indent="0">
              <a:buNone/>
            </a:pPr>
            <a:r>
              <a:rPr lang="en-MY" sz="2400" dirty="0"/>
              <a:t>5. Representation of the company at job fairs, campuses, etc.</a:t>
            </a:r>
          </a:p>
          <a:p>
            <a:pPr marL="0" indent="0">
              <a:buNone/>
            </a:pPr>
            <a:r>
              <a:rPr lang="en-MY" sz="2400" dirty="0"/>
              <a:t>6. Community events, sponsorships, and CSR, etc.</a:t>
            </a:r>
          </a:p>
          <a:p>
            <a:pPr marL="0" indent="0">
              <a:buNone/>
            </a:pPr>
            <a:r>
              <a:rPr lang="en-MY" sz="2400" dirty="0"/>
              <a:t>7. Continuous recruiting to keep visible in the </a:t>
            </a:r>
            <a:r>
              <a:rPr lang="en-MY" sz="2400" dirty="0" err="1"/>
              <a:t>labor</a:t>
            </a:r>
            <a:r>
              <a:rPr lang="en-MY" sz="2400" dirty="0"/>
              <a:t> market.</a:t>
            </a:r>
          </a:p>
        </p:txBody>
      </p:sp>
    </p:spTree>
    <p:extLst>
      <p:ext uri="{BB962C8B-B14F-4D97-AF65-F5344CB8AC3E}">
        <p14:creationId xmlns="" xmlns:p14="http://schemas.microsoft.com/office/powerpoint/2010/main" val="2079765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43114A-C195-402B-A216-4EE47706C0C9}"/>
              </a:ext>
            </a:extLst>
          </p:cNvPr>
          <p:cNvSpPr>
            <a:spLocks noGrp="1"/>
          </p:cNvSpPr>
          <p:nvPr>
            <p:ph type="title"/>
          </p:nvPr>
        </p:nvSpPr>
        <p:spPr>
          <a:xfrm>
            <a:off x="914400" y="381000"/>
            <a:ext cx="7200900" cy="579439"/>
          </a:xfrm>
        </p:spPr>
        <p:txBody>
          <a:bodyPr/>
          <a:lstStyle/>
          <a:p>
            <a:r>
              <a:rPr lang="en-MY" dirty="0"/>
              <a:t>Employee Value Proposition (EVP)</a:t>
            </a:r>
          </a:p>
        </p:txBody>
      </p:sp>
      <p:sp>
        <p:nvSpPr>
          <p:cNvPr id="3" name="Content Placeholder 2">
            <a:extLst>
              <a:ext uri="{FF2B5EF4-FFF2-40B4-BE49-F238E27FC236}">
                <a16:creationId xmlns="" xmlns:a16="http://schemas.microsoft.com/office/drawing/2014/main" id="{A7DA5842-1333-441D-8108-25A27DFA31C8}"/>
              </a:ext>
            </a:extLst>
          </p:cNvPr>
          <p:cNvSpPr>
            <a:spLocks noGrp="1"/>
          </p:cNvSpPr>
          <p:nvPr>
            <p:ph idx="1"/>
          </p:nvPr>
        </p:nvSpPr>
        <p:spPr>
          <a:xfrm>
            <a:off x="762000" y="1371600"/>
            <a:ext cx="7620000" cy="4343400"/>
          </a:xfrm>
        </p:spPr>
        <p:txBody>
          <a:bodyPr>
            <a:normAutofit lnSpcReduction="10000"/>
          </a:bodyPr>
          <a:lstStyle/>
          <a:p>
            <a:pPr marL="0" indent="0">
              <a:buNone/>
            </a:pPr>
            <a:r>
              <a:rPr lang="en-MY" sz="2400" dirty="0"/>
              <a:t>To create a global Employee Value Proposition can build on the principles of corporate brand to further differentiate the company in an </a:t>
            </a:r>
            <a:r>
              <a:rPr lang="en-MY" sz="2400"/>
              <a:t>increasingly </a:t>
            </a:r>
            <a:r>
              <a:rPr lang="en-MY" sz="2400" smtClean="0"/>
              <a:t>competitive talent </a:t>
            </a:r>
            <a:r>
              <a:rPr lang="en-MY" sz="2400" dirty="0"/>
              <a:t>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 xmlns:p14="http://schemas.microsoft.com/office/powerpoint/2010/main" val="106119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A7ED03-5DC3-4E88-B6E5-701A7159430D}"/>
              </a:ext>
            </a:extLst>
          </p:cNvPr>
          <p:cNvSpPr>
            <a:spLocks noGrp="1"/>
          </p:cNvSpPr>
          <p:nvPr>
            <p:ph type="title"/>
          </p:nvPr>
        </p:nvSpPr>
        <p:spPr>
          <a:xfrm>
            <a:off x="1066800" y="304800"/>
            <a:ext cx="7200900" cy="579439"/>
          </a:xfrm>
        </p:spPr>
        <p:txBody>
          <a:bodyPr/>
          <a:lstStyle/>
          <a:p>
            <a:r>
              <a:rPr lang="en-MY" dirty="0"/>
              <a:t>EVP - Example</a:t>
            </a:r>
          </a:p>
        </p:txBody>
      </p:sp>
      <p:pic>
        <p:nvPicPr>
          <p:cNvPr id="5" name="Picture 4">
            <a:extLst>
              <a:ext uri="{FF2B5EF4-FFF2-40B4-BE49-F238E27FC236}">
                <a16:creationId xmlns="" xmlns:a16="http://schemas.microsoft.com/office/drawing/2014/main" id="{B707AB76-E32A-4E62-9EFB-B07FFD83A653}"/>
              </a:ext>
            </a:extLst>
          </p:cNvPr>
          <p:cNvPicPr>
            <a:picLocks noChangeAspect="1"/>
          </p:cNvPicPr>
          <p:nvPr/>
        </p:nvPicPr>
        <p:blipFill>
          <a:blip r:embed="rId2"/>
          <a:stretch>
            <a:fillRect/>
          </a:stretch>
        </p:blipFill>
        <p:spPr>
          <a:xfrm>
            <a:off x="1371600" y="2133600"/>
            <a:ext cx="6322653" cy="3240360"/>
          </a:xfrm>
          <a:prstGeom prst="rect">
            <a:avLst/>
          </a:prstGeom>
        </p:spPr>
      </p:pic>
    </p:spTree>
    <p:extLst>
      <p:ext uri="{BB962C8B-B14F-4D97-AF65-F5344CB8AC3E}">
        <p14:creationId xmlns="" xmlns:p14="http://schemas.microsoft.com/office/powerpoint/2010/main" val="25389822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219200" y="381000"/>
            <a:ext cx="7200900" cy="579439"/>
          </a:xfrm>
        </p:spPr>
        <p:txBody>
          <a:bodyPr/>
          <a:lstStyle/>
          <a:p>
            <a:r>
              <a:rPr lang="en-MY" dirty="0"/>
              <a:t>Promoting the Organization</a:t>
            </a:r>
          </a:p>
        </p:txBody>
      </p:sp>
      <p:sp>
        <p:nvSpPr>
          <p:cNvPr id="4" name="TextBox 3">
            <a:extLst>
              <a:ext uri="{FF2B5EF4-FFF2-40B4-BE49-F238E27FC236}">
                <a16:creationId xmlns=""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 xmlns:p14="http://schemas.microsoft.com/office/powerpoint/2010/main" val="25816275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79439"/>
          </a:xfrm>
        </p:spPr>
        <p:txBody>
          <a:bodyPr/>
          <a:lstStyle/>
          <a:p>
            <a:r>
              <a:rPr lang="en-MY" dirty="0"/>
              <a:t>1. Employment Branding</a:t>
            </a:r>
          </a:p>
        </p:txBody>
      </p:sp>
      <p:sp>
        <p:nvSpPr>
          <p:cNvPr id="4" name="TextBox 3">
            <a:extLst>
              <a:ext uri="{FF2B5EF4-FFF2-40B4-BE49-F238E27FC236}">
                <a16:creationId xmlns="" xmlns:a16="http://schemas.microsoft.com/office/drawing/2014/main" id="{149C3CF9-318B-44A7-936F-272B89A81F2C}"/>
              </a:ext>
            </a:extLst>
          </p:cNvPr>
          <p:cNvSpPr txBox="1"/>
          <p:nvPr/>
        </p:nvSpPr>
        <p:spPr>
          <a:xfrm>
            <a:off x="609600" y="990600"/>
            <a:ext cx="8001000"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 xmlns:p14="http://schemas.microsoft.com/office/powerpoint/2010/main" val="3050859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31996" y="173511"/>
            <a:ext cx="7200900" cy="736364"/>
          </a:xfrm>
        </p:spPr>
        <p:txBody>
          <a:bodyPr/>
          <a:lstStyle/>
          <a:p>
            <a:r>
              <a:rPr lang="en-MY" dirty="0"/>
              <a:t>2. Employee Value Proposition</a:t>
            </a:r>
          </a:p>
        </p:txBody>
      </p:sp>
      <p:sp>
        <p:nvSpPr>
          <p:cNvPr id="4" name="TextBox 3">
            <a:extLst>
              <a:ext uri="{FF2B5EF4-FFF2-40B4-BE49-F238E27FC236}">
                <a16:creationId xmlns="" xmlns:a16="http://schemas.microsoft.com/office/drawing/2014/main" id="{907B8BAC-8317-4DF7-9DC1-E43728FF3DCD}"/>
              </a:ext>
            </a:extLst>
          </p:cNvPr>
          <p:cNvSpPr txBox="1"/>
          <p:nvPr/>
        </p:nvSpPr>
        <p:spPr>
          <a:xfrm>
            <a:off x="802888" y="1196752"/>
            <a:ext cx="7330008" cy="4678204"/>
          </a:xfrm>
          <a:prstGeom prst="rect">
            <a:avLst/>
          </a:prstGeom>
          <a:noFill/>
        </p:spPr>
        <p:txBody>
          <a:bodyPr wrap="square" rtlCol="0">
            <a:spAutoFit/>
          </a:bodyPr>
          <a:lstStyle/>
          <a:p>
            <a:r>
              <a:rPr lang="en-MY" sz="2000"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sz="2000" dirty="0"/>
          </a:p>
          <a:p>
            <a:r>
              <a:rPr lang="en-MY" sz="2000" dirty="0"/>
              <a:t>The EVP is the foundation of employment branding. An organization’s EVP must accomplish the following:</a:t>
            </a:r>
          </a:p>
          <a:p>
            <a:endParaRPr lang="en-MY" sz="2000" dirty="0"/>
          </a:p>
          <a:p>
            <a:pPr marL="285750" indent="-285750">
              <a:buFont typeface="Wingdings" panose="05000000000000000000" pitchFamily="2" charset="2"/>
              <a:buChar char="§"/>
            </a:pPr>
            <a:r>
              <a:rPr lang="en-MY" sz="2000" dirty="0"/>
              <a:t>Align with the organization’s strategic plan, vision, mission and values</a:t>
            </a:r>
          </a:p>
          <a:p>
            <a:pPr marL="285750" indent="-285750">
              <a:buFont typeface="Wingdings" panose="05000000000000000000" pitchFamily="2" charset="2"/>
              <a:buChar char="§"/>
            </a:pPr>
            <a:r>
              <a:rPr lang="en-MY" sz="2000" dirty="0"/>
              <a:t>Create an image that attracts and retains people</a:t>
            </a:r>
          </a:p>
          <a:p>
            <a:pPr marL="285750" indent="-285750">
              <a:buFont typeface="Wingdings" panose="05000000000000000000" pitchFamily="2" charset="2"/>
              <a:buChar char="§"/>
            </a:pPr>
            <a:r>
              <a:rPr lang="en-MY" sz="2000" dirty="0"/>
              <a:t>Provide an accurate picture of employment for employees and candidates</a:t>
            </a:r>
          </a:p>
          <a:p>
            <a:endParaRPr lang="en-MY" dirty="0"/>
          </a:p>
        </p:txBody>
      </p:sp>
    </p:spTree>
    <p:extLst>
      <p:ext uri="{BB962C8B-B14F-4D97-AF65-F5344CB8AC3E}">
        <p14:creationId xmlns="" xmlns:p14="http://schemas.microsoft.com/office/powerpoint/2010/main" val="1336594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8046713" cy="582613"/>
          </a:xfrm>
        </p:spPr>
        <p:txBody>
          <a:bodyPr/>
          <a:lstStyle/>
          <a:p>
            <a:r>
              <a:rPr lang="en-MY" dirty="0"/>
              <a:t>The Employment Value Proposition</a:t>
            </a:r>
          </a:p>
        </p:txBody>
      </p:sp>
      <p:pic>
        <p:nvPicPr>
          <p:cNvPr id="5" name="Picture 4">
            <a:extLst>
              <a:ext uri="{FF2B5EF4-FFF2-40B4-BE49-F238E27FC236}">
                <a16:creationId xmlns="" xmlns:a16="http://schemas.microsoft.com/office/drawing/2014/main" id="{27399D16-925D-42A8-BD84-00E35BFE3F68}"/>
              </a:ext>
            </a:extLst>
          </p:cNvPr>
          <p:cNvPicPr>
            <a:picLocks noChangeAspect="1"/>
          </p:cNvPicPr>
          <p:nvPr/>
        </p:nvPicPr>
        <p:blipFill>
          <a:blip r:embed="rId2"/>
          <a:stretch>
            <a:fillRect/>
          </a:stretch>
        </p:blipFill>
        <p:spPr>
          <a:xfrm>
            <a:off x="914400" y="990600"/>
            <a:ext cx="7841926" cy="4951387"/>
          </a:xfrm>
          <a:prstGeom prst="rect">
            <a:avLst/>
          </a:prstGeom>
        </p:spPr>
      </p:pic>
    </p:spTree>
    <p:extLst>
      <p:ext uri="{BB962C8B-B14F-4D97-AF65-F5344CB8AC3E}">
        <p14:creationId xmlns="" xmlns:p14="http://schemas.microsoft.com/office/powerpoint/2010/main" val="18914167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 xmlns:p14="http://schemas.microsoft.com/office/powerpoint/2010/main" val="24206256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 xmlns:p14="http://schemas.microsoft.com/office/powerpoint/2010/main" val="41152638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3592</TotalTime>
  <Words>4077</Words>
  <Application>Microsoft Office PowerPoint</Application>
  <PresentationFormat>On-screen Show (4:3)</PresentationFormat>
  <Paragraphs>443</Paragraphs>
  <Slides>98</Slides>
  <Notes>0</Notes>
  <HiddenSlides>0</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Diamond Grid 16x9</vt:lpstr>
      <vt:lpstr>GLOBAL TALENT MANAGEMENT - I</vt:lpstr>
      <vt:lpstr>GPHR Exam Content Outline</vt:lpstr>
      <vt:lpstr>Slide 3</vt:lpstr>
      <vt:lpstr>Organisational Development (OD)</vt:lpstr>
      <vt:lpstr>Organisational Development (OD)</vt:lpstr>
      <vt:lpstr>Features of Organisational Development</vt:lpstr>
      <vt:lpstr>Process of OD</vt:lpstr>
      <vt:lpstr>Types of Change</vt:lpstr>
      <vt:lpstr>Kurt Lewin Change Process Theory</vt:lpstr>
      <vt:lpstr>Organisational Development Process</vt:lpstr>
      <vt:lpstr>John Kotter’s, Eight Step Leading Change Model</vt:lpstr>
      <vt:lpstr>John Kotter’s, Eight Step Leading Change Model</vt:lpstr>
      <vt:lpstr>Comparison of Change models</vt:lpstr>
      <vt:lpstr>Slide 14</vt:lpstr>
      <vt:lpstr>Talent Development</vt:lpstr>
      <vt:lpstr>Talent Development</vt:lpstr>
      <vt:lpstr>Development Measures</vt:lpstr>
      <vt:lpstr>Talent Development Approach</vt:lpstr>
      <vt:lpstr>Workforce Planning</vt:lpstr>
      <vt:lpstr>Workforce Planning</vt:lpstr>
      <vt:lpstr>Workforce Planning</vt:lpstr>
      <vt:lpstr>Workforce Planning</vt:lpstr>
      <vt:lpstr>HR Planning</vt:lpstr>
      <vt:lpstr>Judgement Forecasting</vt:lpstr>
      <vt:lpstr>Delphi Forecasting </vt:lpstr>
      <vt:lpstr>Nominal Group Technique</vt:lpstr>
      <vt:lpstr>Question #</vt:lpstr>
      <vt:lpstr>Answer</vt:lpstr>
      <vt:lpstr>Talent Acquisition</vt:lpstr>
      <vt:lpstr>Talent Acquisition</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Slide 42</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Slide 64</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Slide 87</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Slide 98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178</cp:revision>
  <cp:lastPrinted>1601-01-01T00:00:00Z</cp:lastPrinted>
  <dcterms:created xsi:type="dcterms:W3CDTF">2020-07-09T15:12:46Z</dcterms:created>
  <dcterms:modified xsi:type="dcterms:W3CDTF">2023-03-19T08:17:44Z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