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2"/>
  </p:notesMasterIdLst>
  <p:handoutMasterIdLst>
    <p:handoutMasterId r:id="rId53"/>
  </p:handoutMasterIdLst>
  <p:sldIdLst>
    <p:sldId id="256" r:id="rId2"/>
    <p:sldId id="387" r:id="rId3"/>
    <p:sldId id="288" r:id="rId4"/>
    <p:sldId id="289" r:id="rId5"/>
    <p:sldId id="406" r:id="rId6"/>
    <p:sldId id="407" r:id="rId7"/>
    <p:sldId id="408" r:id="rId8"/>
    <p:sldId id="409" r:id="rId9"/>
    <p:sldId id="388" r:id="rId10"/>
    <p:sldId id="290" r:id="rId11"/>
    <p:sldId id="389" r:id="rId12"/>
    <p:sldId id="390" r:id="rId13"/>
    <p:sldId id="391" r:id="rId14"/>
    <p:sldId id="392" r:id="rId15"/>
    <p:sldId id="393" r:id="rId16"/>
    <p:sldId id="291" r:id="rId17"/>
    <p:sldId id="394" r:id="rId18"/>
    <p:sldId id="395" r:id="rId19"/>
    <p:sldId id="410" r:id="rId20"/>
    <p:sldId id="411" r:id="rId21"/>
    <p:sldId id="412" r:id="rId22"/>
    <p:sldId id="396" r:id="rId23"/>
    <p:sldId id="292" r:id="rId24"/>
    <p:sldId id="397" r:id="rId25"/>
    <p:sldId id="398" r:id="rId26"/>
    <p:sldId id="399" r:id="rId27"/>
    <p:sldId id="400" r:id="rId28"/>
    <p:sldId id="293" r:id="rId29"/>
    <p:sldId id="401" r:id="rId30"/>
    <p:sldId id="294" r:id="rId31"/>
    <p:sldId id="295" r:id="rId32"/>
    <p:sldId id="402" r:id="rId33"/>
    <p:sldId id="296" r:id="rId34"/>
    <p:sldId id="403" r:id="rId35"/>
    <p:sldId id="297" r:id="rId36"/>
    <p:sldId id="404" r:id="rId37"/>
    <p:sldId id="298" r:id="rId38"/>
    <p:sldId id="299" r:id="rId39"/>
    <p:sldId id="300" r:id="rId40"/>
    <p:sldId id="405" r:id="rId41"/>
    <p:sldId id="302" r:id="rId42"/>
    <p:sldId id="303" r:id="rId43"/>
    <p:sldId id="304" r:id="rId44"/>
    <p:sldId id="413" r:id="rId45"/>
    <p:sldId id="305" r:id="rId46"/>
    <p:sldId id="306" r:id="rId47"/>
    <p:sldId id="307" r:id="rId48"/>
    <p:sldId id="308" r:id="rId49"/>
    <p:sldId id="309" r:id="rId50"/>
    <p:sldId id="310" r:id="rId51"/>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dgm:spPr>
        <a:solidFill>
          <a:schemeClr val="accent4">
            <a:lumMod val="50000"/>
            <a:lumOff val="50000"/>
          </a:schemeClr>
        </a:solidFill>
      </dgm:spPr>
      <dgm:t>
        <a:bodyPr/>
        <a:lstStyle/>
        <a:p>
          <a:r>
            <a:rPr lang="en-MY" dirty="0">
              <a:solidFill>
                <a:schemeClr val="accent3"/>
              </a:solidFill>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dgm:spPr>
        <a:solidFill>
          <a:srgbClr val="FFFFFF"/>
        </a:solidFill>
      </dgm:spPr>
      <dgm:t>
        <a:bodyPr/>
        <a:lstStyle/>
        <a:p>
          <a:r>
            <a:rPr lang="en-MY" dirty="0">
              <a:solidFill>
                <a:schemeClr val="tx1"/>
              </a:solidFill>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1762">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a:solidFill>
                <a:schemeClr val="tx1"/>
              </a:solidFill>
            </a:rPr>
            <a:t>Global Assignment Strategies</a:t>
          </a:r>
          <a:endParaRPr lang="en-MY" dirty="0">
            <a:solidFill>
              <a:schemeClr val="tx1"/>
            </a:solidFill>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Strategies</a:t>
          </a:r>
          <a:endParaRPr lang="en-MY" sz="2400" kern="1200" dirty="0">
            <a:solidFill>
              <a:srgbClr val="FFFFEE"/>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dgm:spPr>
        <a:solidFill>
          <a:srgbClr val="FFFFFF"/>
        </a:solidFill>
      </dgm:spPr>
      <dgm:t>
        <a:bodyPr/>
        <a:lstStyle/>
        <a:p>
          <a:r>
            <a:rPr lang="en-MY">
              <a:solidFill>
                <a:schemeClr val="tx1"/>
              </a:solidFill>
            </a:rPr>
            <a:t>Global Assignment Process</a:t>
          </a:r>
          <a:endParaRPr lang="en-MY" dirty="0">
            <a:solidFill>
              <a:schemeClr val="tx1"/>
            </a:solidFill>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dgm:presLayoutVars>
          <dgm:chMax val="0"/>
          <dgm:bulletEnabled val="1"/>
        </dgm:presLayoutVars>
      </dgm:prSet>
      <dgm:spPr>
        <a:xfrm>
          <a:off x="0" y="1963784"/>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Process</a:t>
          </a:r>
          <a:endParaRPr lang="en-MY" sz="2400" kern="1200" dirty="0">
            <a:solidFill>
              <a:srgbClr val="FFFFEE"/>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dgm:spPr>
        <a:solidFill>
          <a:srgbClr val="FFFFFF"/>
        </a:solidFill>
      </dgm:spPr>
      <dgm:t>
        <a:bodyPr/>
        <a:lstStyle/>
        <a:p>
          <a:r>
            <a:rPr lang="en-MY">
              <a:solidFill>
                <a:schemeClr val="tx1"/>
              </a:solidFill>
            </a:rPr>
            <a:t>Selecting International Assignees</a:t>
          </a:r>
          <a:endParaRPr lang="en-MY" dirty="0">
            <a:solidFill>
              <a:schemeClr val="tx1"/>
            </a:solidFill>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Selecting International Assignees</a:t>
          </a:r>
          <a:endParaRPr lang="en-MY" sz="2400" kern="1200" dirty="0">
            <a:solidFill>
              <a:srgbClr val="FFFFEE"/>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dgm:spPr>
        <a:solidFill>
          <a:srgbClr val="FFFFFF"/>
        </a:solidFill>
      </dgm:spPr>
      <dgm:t>
        <a:bodyPr/>
        <a:lstStyle/>
        <a:p>
          <a:r>
            <a:rPr lang="en-MY">
              <a:solidFill>
                <a:schemeClr val="tx1"/>
              </a:solidFill>
            </a:rPr>
            <a:t>Assignment Preparation</a:t>
          </a:r>
          <a:endParaRPr lang="en-MY" dirty="0">
            <a:solidFill>
              <a:schemeClr val="tx1"/>
            </a:solidFill>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dgm:presLayoutVars>
          <dgm:chMax val="0"/>
          <dgm:bulletEnabled val="1"/>
        </dgm:presLayoutVars>
      </dgm:prSet>
      <dgm:spPr>
        <a:xfrm>
          <a:off x="0" y="3225224"/>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Assignment Preparation</a:t>
          </a:r>
          <a:endParaRPr lang="en-MY" sz="2400" kern="1200" dirty="0">
            <a:solidFill>
              <a:srgbClr val="FFFFEE"/>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dgm:spPr>
        <a:solidFill>
          <a:srgbClr val="FFFFFF"/>
        </a:solidFill>
      </dgm:spPr>
      <dgm:t>
        <a:bodyPr/>
        <a:lstStyle/>
        <a:p>
          <a:r>
            <a:rPr lang="en-MY">
              <a:solidFill>
                <a:schemeClr val="tx1"/>
              </a:solidFill>
            </a:rPr>
            <a:t>Relocation and Mobility</a:t>
          </a:r>
          <a:endParaRPr lang="en-MY" dirty="0">
            <a:solidFill>
              <a:schemeClr val="tx1"/>
            </a:solidFill>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Relocation and Mobility</a:t>
          </a:r>
          <a:endParaRPr lang="en-MY" sz="2400" kern="1200" dirty="0">
            <a:solidFill>
              <a:srgbClr val="FFFFEE"/>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dgm:spPr>
        <a:solidFill>
          <a:srgbClr val="FFFFFF"/>
        </a:solidFill>
      </dgm:spPr>
      <dgm:t>
        <a:bodyPr/>
        <a:lstStyle/>
        <a:p>
          <a:r>
            <a:rPr lang="en-MY">
              <a:solidFill>
                <a:schemeClr val="tx1"/>
              </a:solidFill>
            </a:rPr>
            <a:t>On-going Support</a:t>
          </a:r>
          <a:endParaRPr lang="en-MY" dirty="0">
            <a:solidFill>
              <a:schemeClr val="tx1"/>
            </a:solidFill>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On-going Support</a:t>
          </a:r>
          <a:endParaRPr lang="en-MY" sz="2400" kern="1200" dirty="0">
            <a:solidFill>
              <a:srgbClr val="FFFFEE"/>
            </a:solidFill>
            <a:latin typeface="Arial"/>
            <a:ea typeface="+mn-ea"/>
            <a:cs typeface="+mn-cs"/>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dgm:spPr>
        <a:solidFill>
          <a:srgbClr val="FFFFFF"/>
        </a:solidFill>
      </dgm:spPr>
      <dgm:t>
        <a:bodyPr/>
        <a:lstStyle/>
        <a:p>
          <a:r>
            <a:rPr lang="en-MY">
              <a:solidFill>
                <a:schemeClr val="tx1"/>
              </a:solidFill>
            </a:rPr>
            <a:t>Managing Repatriation</a:t>
          </a:r>
          <a:endParaRPr lang="en-MY" dirty="0">
            <a:solidFill>
              <a:schemeClr val="tx1"/>
            </a:solidFill>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a:xfrm>
          <a:off x="0" y="5117383"/>
          <a:ext cx="6802524" cy="561599"/>
        </a:xfrm>
        <a:prstGeom prst="roundRect">
          <a:avLst/>
        </a:prstGeom>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gm:t>
    </dgm:pt>
    <dgm:pt modelId="{707427D2-1F8E-4247-957C-EEBAFE1AABB5}" type="parTrans" cxnId="{8439ACDD-E0CE-4443-A55B-3A7625F1BE85}">
      <dgm:prSet/>
      <dgm:spPr/>
      <dgm:t>
        <a:bodyPr/>
        <a:lstStyle/>
        <a:p>
          <a:endParaRPr lang="en-MY"/>
        </a:p>
      </dgm:t>
    </dgm:pt>
    <dgm:pt modelId="{5E9A3917-59D8-40FD-8325-491FF5AEFEC5}" type="sibTrans" cxnId="{8439ACDD-E0CE-4443-A55B-3A7625F1BE85}">
      <dgm:prSet/>
      <dgm:spPr/>
      <dgm:t>
        <a:bodyPr/>
        <a:lstStyle/>
        <a:p>
          <a:endParaRPr lang="en-MY"/>
        </a:p>
      </dgm:t>
    </dgm:pt>
    <dgm:pt modelId="{9FD9567A-BA14-430C-A7C8-A074211FD53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gm:t>
    </dgm:pt>
    <dgm:pt modelId="{2700B62A-61FF-4C6C-8D9B-CBFC3A418338}" type="parTrans" cxnId="{10203F4B-A9D8-4538-8752-C36D145FEFE2}">
      <dgm:prSet/>
      <dgm:spPr/>
      <dgm:t>
        <a:bodyPr/>
        <a:lstStyle/>
        <a:p>
          <a:endParaRPr lang="en-MY"/>
        </a:p>
      </dgm:t>
    </dgm:pt>
    <dgm:pt modelId="{EAAB2414-FBD9-4C2F-B08C-8AB515C0B089}" type="sibTrans" cxnId="{10203F4B-A9D8-4538-8752-C36D145FEFE2}">
      <dgm:prSet/>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E9D59AE0-1D43-4F5D-8DC1-D778507C185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gm:t>
    </dgm:pt>
    <dgm:pt modelId="{53717509-342C-42BE-ABE9-8767B0C17142}" type="parTrans" cxnId="{481D142D-7CDF-439C-A026-22FC6D568E71}">
      <dgm:prSet/>
      <dgm:spPr/>
      <dgm:t>
        <a:bodyPr/>
        <a:lstStyle/>
        <a:p>
          <a:endParaRPr lang="en-MY"/>
        </a:p>
      </dgm:t>
    </dgm:pt>
    <dgm:pt modelId="{C58706E3-6533-4642-BB13-C250C899DDE2}" type="sibTrans" cxnId="{481D142D-7CDF-439C-A026-22FC6D568E71}">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4DBD8CD-FE73-46DD-86D3-FE25881AFA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gm:t>
    </dgm:pt>
    <dgm:pt modelId="{A6A8D73A-D3C3-4594-96F0-84E4AB0AF77B}" type="parTrans" cxnId="{919D4C6C-6D9E-471B-A2D1-5A71D4B118B4}">
      <dgm:prSet/>
      <dgm:spPr/>
      <dgm:t>
        <a:bodyPr/>
        <a:lstStyle/>
        <a:p>
          <a:endParaRPr lang="en-MY"/>
        </a:p>
      </dgm:t>
    </dgm:pt>
    <dgm:pt modelId="{BC234414-B203-4104-90C0-D8A136064809}" type="sibTrans" cxnId="{919D4C6C-6D9E-471B-A2D1-5A71D4B118B4}">
      <dgm:prSet/>
      <dgm:spPr/>
      <dgm:t>
        <a:bodyPr/>
        <a:lstStyle/>
        <a:p>
          <a:endParaRPr lang="en-MY"/>
        </a:p>
      </dgm:t>
    </dgm:pt>
    <dgm:pt modelId="{927C778D-3AD9-4C3B-AB6D-415AE7C54E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gm:t>
    </dgm:pt>
    <dgm:pt modelId="{832F5937-8053-47D2-AC14-A3ACAFAC8F17}" type="parTrans" cxnId="{69F6A193-4AE8-45A5-A80C-1FA310963D53}">
      <dgm:prSet/>
      <dgm:spPr/>
      <dgm:t>
        <a:bodyPr/>
        <a:lstStyle/>
        <a:p>
          <a:endParaRPr lang="en-MY"/>
        </a:p>
      </dgm:t>
    </dgm:pt>
    <dgm:pt modelId="{D80C2BC0-7956-4457-8234-3DBAAE2C377E}" type="sibTrans" cxnId="{69F6A193-4AE8-45A5-A80C-1FA310963D53}">
      <dgm:prSet/>
      <dgm:spPr/>
      <dgm:t>
        <a:bodyPr/>
        <a:lstStyle/>
        <a:p>
          <a:endParaRPr lang="en-MY"/>
        </a:p>
      </dgm:t>
    </dgm:pt>
    <dgm:pt modelId="{622A4551-6530-4ADE-8EBE-5E1B4F42DA4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On-going Support</a:t>
          </a:r>
          <a:endParaRPr lang="en-MY" sz="2400" kern="1200" dirty="0">
            <a:solidFill>
              <a:srgbClr val="000000"/>
            </a:solidFill>
            <a:latin typeface="Arial"/>
            <a:ea typeface="+mn-ea"/>
            <a:cs typeface="+mn-cs"/>
          </a:endParaRPr>
        </a:p>
      </dgm:t>
    </dgm:pt>
    <dgm:pt modelId="{5AFC6504-3244-4A07-8BEC-6F3F74B94268}" type="parTrans" cxnId="{0C1A1B04-7B9F-406D-9808-D8D812203C09}">
      <dgm:prSet/>
      <dgm:spPr/>
      <dgm:t>
        <a:bodyPr/>
        <a:lstStyle/>
        <a:p>
          <a:endParaRPr lang="en-MY"/>
        </a:p>
      </dgm:t>
    </dgm:pt>
    <dgm:pt modelId="{7D70E62E-DF9B-476D-A815-143766057555}" type="sibTrans" cxnId="{0C1A1B04-7B9F-406D-9808-D8D812203C09}">
      <dgm:prSet/>
      <dgm:spPr/>
      <dgm:t>
        <a:bodyPr/>
        <a:lstStyle/>
        <a:p>
          <a:endParaRPr lang="en-MY"/>
        </a:p>
      </dgm:t>
    </dgm:pt>
    <dgm:pt modelId="{53CD9DB4-12A4-49A5-B63D-FD09D698C79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Managing Repatriation</a:t>
          </a:r>
          <a:endParaRPr lang="en-MY" sz="2400" kern="1200" dirty="0">
            <a:solidFill>
              <a:srgbClr val="FFFFEE"/>
            </a:solidFill>
            <a:latin typeface="Arial"/>
            <a:ea typeface="+mn-ea"/>
            <a:cs typeface="+mn-cs"/>
          </a:endParaRP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10" custLinFactNeighborY="-79647">
        <dgm:presLayoutVars>
          <dgm:chMax val="0"/>
          <dgm:bulletEnabled val="1"/>
        </dgm:presLayoutVars>
      </dgm:prSet>
      <dgm:spPr>
        <a:xfrm>
          <a:off x="0" y="72841"/>
          <a:ext cx="6802524" cy="5615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10" custLinFactNeighborY="-46238">
        <dgm:presLayoutVars>
          <dgm:chMax val="0"/>
          <dgm:bulletEnabled val="1"/>
        </dgm:presLayoutVars>
      </dgm:prSet>
      <dgm:spPr>
        <a:xfrm>
          <a:off x="0" y="702344"/>
          <a:ext cx="6802524" cy="561599"/>
        </a:xfrm>
        <a:prstGeom prst="roundRect">
          <a:avLst/>
        </a:prstGeom>
      </dgm:spPr>
    </dgm:pt>
    <dgm:pt modelId="{F469EEAB-D6C4-4819-87AB-16A7C500F8FD}" type="pres">
      <dgm:prSet presAssocID="{E9035AF7-8F94-41FB-A73D-D61692A6D937}" presName="spacer" presStyleCnt="0"/>
      <dgm:spPr/>
    </dgm:pt>
    <dgm:pt modelId="{FF3DEC59-498F-476A-B0B7-0911F1934DD9}" type="pres">
      <dgm:prSet presAssocID="{9FD9567A-BA14-430C-A7C8-A074211FD53E}" presName="parentText" presStyleLbl="node1" presStyleIdx="2" presStyleCnt="10">
        <dgm:presLayoutVars>
          <dgm:chMax val="0"/>
          <dgm:bulletEnabled val="1"/>
        </dgm:presLayoutVars>
      </dgm:prSet>
      <dgm:spPr>
        <a:xfrm>
          <a:off x="0" y="1333064"/>
          <a:ext cx="6802524" cy="561599"/>
        </a:xfrm>
        <a:prstGeom prst="roundRect">
          <a:avLst/>
        </a:prstGeom>
      </dgm:spPr>
    </dgm:pt>
    <dgm:pt modelId="{052FADEF-D9FD-43C0-BAB6-B49BB2919851}" type="pres">
      <dgm:prSet presAssocID="{EAAB2414-FBD9-4C2F-B08C-8AB515C0B089}" presName="spacer" presStyleCnt="0"/>
      <dgm:spPr/>
    </dgm:pt>
    <dgm:pt modelId="{A4A6EE28-BF09-45AA-AD37-2734D801E311}" type="pres">
      <dgm:prSet presAssocID="{DA4DF341-6F7D-4B89-8358-91D99FE4C900}" presName="parentText" presStyleLbl="node1" presStyleIdx="3" presStyleCnt="10" custLinFactNeighborY="3970">
        <dgm:presLayoutVars>
          <dgm:chMax val="0"/>
          <dgm:bulletEnabled val="1"/>
        </dgm:presLayoutVars>
      </dgm:prSet>
      <dgm:spPr>
        <a:xfrm>
          <a:off x="0" y="1966528"/>
          <a:ext cx="6802524" cy="561599"/>
        </a:xfrm>
        <a:prstGeom prst="roundRect">
          <a:avLst/>
        </a:prstGeom>
      </dgm:spPr>
    </dgm:pt>
    <dgm:pt modelId="{25D89E96-C06F-4A01-A04F-558CA060C5C5}" type="pres">
      <dgm:prSet presAssocID="{B2CF4BD6-F162-401A-BF20-6050B8FFE171}" presName="spacer" presStyleCnt="0"/>
      <dgm:spPr/>
    </dgm:pt>
    <dgm:pt modelId="{8E9A00DC-4256-4A2C-ABC4-E9AC85DC1EEF}" type="pres">
      <dgm:prSet presAssocID="{E9D59AE0-1D43-4F5D-8DC1-D778507C1853}" presName="parentText" presStyleLbl="node1" presStyleIdx="4" presStyleCnt="10">
        <dgm:presLayoutVars>
          <dgm:chMax val="0"/>
          <dgm:bulletEnabled val="1"/>
        </dgm:presLayoutVars>
      </dgm:prSet>
      <dgm:spPr>
        <a:xfrm>
          <a:off x="0" y="2594504"/>
          <a:ext cx="6802524" cy="561599"/>
        </a:xfrm>
        <a:prstGeom prst="roundRect">
          <a:avLst/>
        </a:prstGeom>
      </dgm:spPr>
    </dgm:pt>
    <dgm:pt modelId="{FC0611C7-4010-45D4-812D-BBEF3151E12A}" type="pres">
      <dgm:prSet presAssocID="{C58706E3-6533-4642-BB13-C250C899DDE2}" presName="spacer" presStyleCnt="0"/>
      <dgm:spPr/>
    </dgm:pt>
    <dgm:pt modelId="{D4009E07-91F3-4DB4-AC12-84087D11945C}" type="pres">
      <dgm:prSet presAssocID="{4AF65FE0-2F36-4F1D-A183-89BF2A75D4BB}" presName="parentText" presStyleLbl="node1" presStyleIdx="5" presStyleCnt="10" custLinFactNeighborY="-20243">
        <dgm:presLayoutVars>
          <dgm:chMax val="0"/>
          <dgm:bulletEnabled val="1"/>
        </dgm:presLayoutVars>
      </dgm:prSet>
      <dgm:spPr>
        <a:xfrm>
          <a:off x="0" y="3211232"/>
          <a:ext cx="6802524" cy="561599"/>
        </a:xfrm>
        <a:prstGeom prst="roundRect">
          <a:avLst/>
        </a:prstGeom>
      </dgm:spPr>
    </dgm:pt>
    <dgm:pt modelId="{25024D82-F9E8-4BC7-8BEA-78B33C3A1E76}" type="pres">
      <dgm:prSet presAssocID="{AB4D0581-E63A-45FC-B031-561BFDD66ADA}" presName="spacer" presStyleCnt="0"/>
      <dgm:spPr/>
    </dgm:pt>
    <dgm:pt modelId="{6AA3F8CF-FE1B-44FB-96FC-60900817EC42}" type="pres">
      <dgm:prSet presAssocID="{54DBD8CD-FE73-46DD-86D3-FE25881AFA30}" presName="parentText" presStyleLbl="node1" presStyleIdx="6" presStyleCnt="10">
        <dgm:presLayoutVars>
          <dgm:chMax val="0"/>
          <dgm:bulletEnabled val="1"/>
        </dgm:presLayoutVars>
      </dgm:prSet>
      <dgm:spPr>
        <a:xfrm>
          <a:off x="0" y="3855944"/>
          <a:ext cx="6802524" cy="561599"/>
        </a:xfrm>
        <a:prstGeom prst="roundRect">
          <a:avLst/>
        </a:prstGeom>
      </dgm:spPr>
    </dgm:pt>
    <dgm:pt modelId="{A555E25A-DD18-41FE-90FD-47F2E044092C}" type="pres">
      <dgm:prSet presAssocID="{BC234414-B203-4104-90C0-D8A136064809}" presName="spacer" presStyleCnt="0"/>
      <dgm:spPr/>
    </dgm:pt>
    <dgm:pt modelId="{EC12CFF2-726B-470B-BCE5-BBF042306AE4}" type="pres">
      <dgm:prSet presAssocID="{927C778D-3AD9-4C3B-AB6D-415AE7C54EA1}" presName="parentText" presStyleLbl="node1" presStyleIdx="7" presStyleCnt="10">
        <dgm:presLayoutVars>
          <dgm:chMax val="0"/>
          <dgm:bulletEnabled val="1"/>
        </dgm:presLayoutVars>
      </dgm:prSet>
      <dgm:spPr>
        <a:xfrm>
          <a:off x="0" y="4486664"/>
          <a:ext cx="6802524" cy="561599"/>
        </a:xfrm>
        <a:prstGeom prst="roundRect">
          <a:avLst/>
        </a:prstGeom>
      </dgm:spPr>
    </dgm:pt>
    <dgm:pt modelId="{5D0C7697-106C-4655-B558-DB8C1ED23DAB}" type="pres">
      <dgm:prSet presAssocID="{D80C2BC0-7956-4457-8234-3DBAAE2C377E}" presName="spacer" presStyleCnt="0"/>
      <dgm:spPr/>
    </dgm:pt>
    <dgm:pt modelId="{D3052C7D-6FC1-4F3B-AC95-2E3D994C98C3}" type="pres">
      <dgm:prSet presAssocID="{622A4551-6530-4ADE-8EBE-5E1B4F42DA47}" presName="parentText" presStyleLbl="node1" presStyleIdx="8" presStyleCnt="10">
        <dgm:presLayoutVars>
          <dgm:chMax val="0"/>
          <dgm:bulletEnabled val="1"/>
        </dgm:presLayoutVars>
      </dgm:prSet>
      <dgm:spPr>
        <a:xfrm>
          <a:off x="0" y="5162519"/>
          <a:ext cx="6802524" cy="559845"/>
        </a:xfrm>
        <a:prstGeom prst="roundRect">
          <a:avLst/>
        </a:prstGeom>
      </dgm:spPr>
    </dgm:pt>
    <dgm:pt modelId="{57066BF2-7AA8-42F2-BFD7-218130282199}" type="pres">
      <dgm:prSet presAssocID="{7D70E62E-DF9B-476D-A815-143766057555}" presName="spacer" presStyleCnt="0"/>
      <dgm:spPr/>
    </dgm:pt>
    <dgm:pt modelId="{A4FB7172-B5DE-4F7E-9CC0-0CD72EB61434}" type="pres">
      <dgm:prSet presAssocID="{53CD9DB4-12A4-49A5-B63D-FD09D698C79A}" presName="parentText" presStyleLbl="node1" presStyleIdx="9" presStyleCnt="10">
        <dgm:presLayoutVars>
          <dgm:chMax val="0"/>
          <dgm:bulletEnabled val="1"/>
        </dgm:presLayoutVars>
      </dgm:prSet>
      <dgm:spPr>
        <a:xfrm>
          <a:off x="0" y="5748103"/>
          <a:ext cx="6802524" cy="561599"/>
        </a:xfrm>
        <a:prstGeom prst="roundRect">
          <a:avLst/>
        </a:prstGeom>
      </dgm:spPr>
    </dgm:pt>
  </dgm:ptLst>
  <dgm:cxnLst>
    <dgm:cxn modelId="{0C1A1B04-7B9F-406D-9808-D8D812203C09}" srcId="{703D4D02-5513-427D-B6E9-B2E187EE0C3A}" destId="{622A4551-6530-4ADE-8EBE-5E1B4F42DA47}" srcOrd="8" destOrd="0" parTransId="{5AFC6504-3244-4A07-8BEC-6F3F74B94268}" sibTransId="{7D70E62E-DF9B-476D-A815-143766057555}"/>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481D142D-7CDF-439C-A026-22FC6D568E71}" srcId="{703D4D02-5513-427D-B6E9-B2E187EE0C3A}" destId="{E9D59AE0-1D43-4F5D-8DC1-D778507C1853}" srcOrd="4" destOrd="0" parTransId="{53717509-342C-42BE-ABE9-8767B0C17142}" sibTransId="{C58706E3-6533-4642-BB13-C250C899DDE2}"/>
    <dgm:cxn modelId="{FAD75540-BCA8-4E3D-A66F-73426FCE7A36}" type="presOf" srcId="{E9D59AE0-1D43-4F5D-8DC1-D778507C1853}" destId="{8E9A00DC-4256-4A2C-ABC4-E9AC85DC1EEF}"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10203F4B-A9D8-4538-8752-C36D145FEFE2}" srcId="{703D4D02-5513-427D-B6E9-B2E187EE0C3A}" destId="{9FD9567A-BA14-430C-A7C8-A074211FD53E}" srcOrd="2" destOrd="0" parTransId="{2700B62A-61FF-4C6C-8D9B-CBFC3A418338}" sibTransId="{EAAB2414-FBD9-4C2F-B08C-8AB515C0B089}"/>
    <dgm:cxn modelId="{919D4C6C-6D9E-471B-A2D1-5A71D4B118B4}" srcId="{703D4D02-5513-427D-B6E9-B2E187EE0C3A}" destId="{54DBD8CD-FE73-46DD-86D3-FE25881AFA30}" srcOrd="6" destOrd="0" parTransId="{A6A8D73A-D3C3-4594-96F0-84E4AB0AF77B}" sibTransId="{BC234414-B203-4104-90C0-D8A136064809}"/>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E7848E79-1AE3-4366-81F5-1A10FD6FD742}" type="presOf" srcId="{622A4551-6530-4ADE-8EBE-5E1B4F42DA47}" destId="{D3052C7D-6FC1-4F3B-AC95-2E3D994C98C3}"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69F6A193-4AE8-45A5-A80C-1FA310963D53}" srcId="{703D4D02-5513-427D-B6E9-B2E187EE0C3A}" destId="{927C778D-3AD9-4C3B-AB6D-415AE7C54EA1}" srcOrd="7" destOrd="0" parTransId="{832F5937-8053-47D2-AC14-A3ACAFAC8F17}" sibTransId="{D80C2BC0-7956-4457-8234-3DBAAE2C377E}"/>
    <dgm:cxn modelId="{D6294F9A-9C4B-471D-AECE-9DA70FAFC27A}" type="presOf" srcId="{9FD9567A-BA14-430C-A7C8-A074211FD53E}" destId="{FF3DEC59-498F-476A-B0B7-0911F1934DD9}" srcOrd="0" destOrd="0" presId="urn:microsoft.com/office/officeart/2005/8/layout/vList2"/>
    <dgm:cxn modelId="{440480A9-CE7C-45D2-B284-9A32E16AD62A}" type="presOf" srcId="{54DBD8CD-FE73-46DD-86D3-FE25881AFA30}" destId="{6AA3F8CF-FE1B-44FB-96FC-60900817EC42}"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9" destOrd="0" parTransId="{4D46EED8-ED70-4F39-90ED-B1FC8AED3980}" sibTransId="{4EBBA1E9-38EA-4385-A41D-2EDF2DB69B57}"/>
    <dgm:cxn modelId="{02B3BDEB-194D-4EB2-BBD9-1B4B15999FAC}" type="presOf" srcId="{927C778D-3AD9-4C3B-AB6D-415AE7C54EA1}" destId="{EC12CFF2-726B-470B-BCE5-BBF042306AE4}"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24E2E50F-5F62-4B33-8C6F-43A5657D1CAD}" type="presParOf" srcId="{CC8763B3-4621-4666-B669-3C5BA2A30DBE}" destId="{FF3DEC59-498F-476A-B0B7-0911F1934DD9}" srcOrd="4" destOrd="0" presId="urn:microsoft.com/office/officeart/2005/8/layout/vList2"/>
    <dgm:cxn modelId="{9B1E5385-0A08-4E6D-AA53-250E2529E59C}" type="presParOf" srcId="{CC8763B3-4621-4666-B669-3C5BA2A30DBE}" destId="{052FADEF-D9FD-43C0-BAB6-B49BB2919851}"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78D1D322-5837-4813-851A-4D93EAF30D6A}" type="presParOf" srcId="{CC8763B3-4621-4666-B669-3C5BA2A30DBE}" destId="{8E9A00DC-4256-4A2C-ABC4-E9AC85DC1EEF}" srcOrd="8" destOrd="0" presId="urn:microsoft.com/office/officeart/2005/8/layout/vList2"/>
    <dgm:cxn modelId="{E53F5B1E-62A9-43E0-981E-9CB1B13298D9}" type="presParOf" srcId="{CC8763B3-4621-4666-B669-3C5BA2A30DBE}" destId="{FC0611C7-4010-45D4-812D-BBEF3151E12A}"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D2CCFC5F-0252-455E-9C34-8E62C195307C}" type="presParOf" srcId="{CC8763B3-4621-4666-B669-3C5BA2A30DBE}" destId="{6AA3F8CF-FE1B-44FB-96FC-60900817EC42}" srcOrd="12" destOrd="0" presId="urn:microsoft.com/office/officeart/2005/8/layout/vList2"/>
    <dgm:cxn modelId="{07277977-F7AA-4E4A-8430-C3068C5886FC}" type="presParOf" srcId="{CC8763B3-4621-4666-B669-3C5BA2A30DBE}" destId="{A555E25A-DD18-41FE-90FD-47F2E044092C}" srcOrd="13" destOrd="0" presId="urn:microsoft.com/office/officeart/2005/8/layout/vList2"/>
    <dgm:cxn modelId="{FE84A70C-291E-47CB-A129-D6B097CAB230}" type="presParOf" srcId="{CC8763B3-4621-4666-B669-3C5BA2A30DBE}" destId="{EC12CFF2-726B-470B-BCE5-BBF042306AE4}" srcOrd="14" destOrd="0" presId="urn:microsoft.com/office/officeart/2005/8/layout/vList2"/>
    <dgm:cxn modelId="{40085B04-978C-44F0-9DC4-5B697AA80286}" type="presParOf" srcId="{CC8763B3-4621-4666-B669-3C5BA2A30DBE}" destId="{5D0C7697-106C-4655-B558-DB8C1ED23DAB}" srcOrd="15" destOrd="0" presId="urn:microsoft.com/office/officeart/2005/8/layout/vList2"/>
    <dgm:cxn modelId="{279FF2CD-0766-40DF-9BC6-CC4D513BB8C6}" type="presParOf" srcId="{CC8763B3-4621-4666-B669-3C5BA2A30DBE}" destId="{D3052C7D-6FC1-4F3B-AC95-2E3D994C98C3}" srcOrd="16" destOrd="0" presId="urn:microsoft.com/office/officeart/2005/8/layout/vList2"/>
    <dgm:cxn modelId="{50793BD8-067C-48FF-9CB1-D540691E0BE9}" type="presParOf" srcId="{CC8763B3-4621-4666-B669-3C5BA2A30DBE}" destId="{57066BF2-7AA8-42F2-BFD7-218130282199}" srcOrd="17" destOrd="0" presId="urn:microsoft.com/office/officeart/2005/8/layout/vList2"/>
    <dgm:cxn modelId="{7DF71EE0-2123-4478-9AAD-FC9EF8EBBBC7}" type="presParOf" srcId="{CC8763B3-4621-4666-B669-3C5BA2A30DBE}" destId="{A4FB7172-B5DE-4F7E-9CC0-0CD72EB61434}"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72841"/>
          <a:ext cx="6802524" cy="5615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Purpose of Global Assignment</a:t>
          </a:r>
        </a:p>
      </dsp:txBody>
      <dsp:txXfrm>
        <a:off x="27415" y="100256"/>
        <a:ext cx="6747694" cy="506769"/>
      </dsp:txXfrm>
    </dsp:sp>
    <dsp:sp modelId="{04765EF5-9D12-4272-82A1-954A0BCA8F51}">
      <dsp:nvSpPr>
        <dsp:cNvPr id="0" name=""/>
        <dsp:cNvSpPr/>
      </dsp:nvSpPr>
      <dsp:spPr>
        <a:xfrm>
          <a:off x="0" y="7023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7284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100256"/>
        <a:ext cx="6747694" cy="506769"/>
      </dsp:txXfrm>
    </dsp:sp>
    <dsp:sp modelId="{04765EF5-9D12-4272-82A1-954A0BCA8F51}">
      <dsp:nvSpPr>
        <dsp:cNvPr id="0" name=""/>
        <dsp:cNvSpPr/>
      </dsp:nvSpPr>
      <dsp:spPr>
        <a:xfrm>
          <a:off x="0" y="70234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7023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729759"/>
        <a:ext cx="6747694" cy="506769"/>
      </dsp:txXfrm>
    </dsp:sp>
    <dsp:sp modelId="{FF3DEC59-498F-476A-B0B7-0911F1934DD9}">
      <dsp:nvSpPr>
        <dsp:cNvPr id="0" name=""/>
        <dsp:cNvSpPr/>
      </dsp:nvSpPr>
      <dsp:spPr>
        <a:xfrm>
          <a:off x="0" y="133306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Strategies</a:t>
          </a:r>
          <a:endParaRPr lang="en-MY" sz="2400" kern="1200" dirty="0">
            <a:solidFill>
              <a:schemeClr val="tx1"/>
            </a:solidFill>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378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Strategies</a:t>
          </a:r>
          <a:endParaRPr lang="en-MY" sz="2400" kern="1200" dirty="0">
            <a:solidFill>
              <a:srgbClr val="FFFFEE"/>
            </a:solidFill>
            <a:latin typeface="Arial"/>
            <a:ea typeface="+mn-ea"/>
            <a:cs typeface="+mn-cs"/>
          </a:endParaRPr>
        </a:p>
      </dsp:txBody>
      <dsp:txXfrm>
        <a:off x="27415" y="1991199"/>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Global Assignment Process</a:t>
          </a:r>
          <a:endParaRPr lang="en-MY" sz="2400" kern="1200" dirty="0">
            <a:solidFill>
              <a:schemeClr val="tx1"/>
            </a:solidFill>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Global Assignment Process</a:t>
          </a:r>
          <a:endParaRPr lang="en-MY" sz="2400" kern="1200" dirty="0">
            <a:solidFill>
              <a:srgbClr val="FFFFEE"/>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Selecting International Assignees</a:t>
          </a:r>
          <a:endParaRPr lang="en-MY" sz="2400" kern="1200" dirty="0">
            <a:solidFill>
              <a:schemeClr val="tx1"/>
            </a:solidFill>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2522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Selecting International Assignees</a:t>
          </a:r>
          <a:endParaRPr lang="en-MY" sz="2400" kern="1200" dirty="0">
            <a:solidFill>
              <a:srgbClr val="FFFFEE"/>
            </a:solidFill>
            <a:latin typeface="Arial"/>
            <a:ea typeface="+mn-ea"/>
            <a:cs typeface="+mn-cs"/>
          </a:endParaRPr>
        </a:p>
      </dsp:txBody>
      <dsp:txXfrm>
        <a:off x="27415" y="3252639"/>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Assignment Preparation</a:t>
          </a:r>
          <a:endParaRPr lang="en-MY" sz="2400" kern="1200" dirty="0">
            <a:solidFill>
              <a:schemeClr val="tx1"/>
            </a:solidFill>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Assignment Preparation</a:t>
          </a:r>
          <a:endParaRPr lang="en-MY" sz="2400" kern="1200" dirty="0">
            <a:solidFill>
              <a:srgbClr val="FFFFEE"/>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Relocation and Mobility</a:t>
          </a:r>
          <a:endParaRPr lang="en-MY" sz="2400" kern="1200" dirty="0">
            <a:solidFill>
              <a:schemeClr val="tx1"/>
            </a:solidFill>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Relocation and Mobility</a:t>
          </a:r>
          <a:endParaRPr lang="en-MY" sz="2400" kern="1200" dirty="0">
            <a:solidFill>
              <a:srgbClr val="FFFFEE"/>
            </a:solidFill>
            <a:latin typeface="Arial"/>
            <a:ea typeface="+mn-ea"/>
            <a:cs typeface="+mn-cs"/>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On-going Support</a:t>
          </a:r>
          <a:endParaRPr lang="en-MY" sz="2400" kern="1200" dirty="0">
            <a:solidFill>
              <a:schemeClr val="tx1"/>
            </a:solidFill>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6571"/>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415" y="43986"/>
        <a:ext cx="6747694" cy="506769"/>
      </dsp:txXfrm>
    </dsp:sp>
    <dsp:sp modelId="{04765EF5-9D12-4272-82A1-954A0BCA8F51}">
      <dsp:nvSpPr>
        <dsp:cNvPr id="0" name=""/>
        <dsp:cNvSpPr/>
      </dsp:nvSpPr>
      <dsp:spPr>
        <a:xfrm>
          <a:off x="0" y="67038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415" y="697799"/>
        <a:ext cx="6747694" cy="506769"/>
      </dsp:txXfrm>
    </dsp:sp>
    <dsp:sp modelId="{FF3DEC59-498F-476A-B0B7-0911F1934DD9}">
      <dsp:nvSpPr>
        <dsp:cNvPr id="0" name=""/>
        <dsp:cNvSpPr/>
      </dsp:nvSpPr>
      <dsp:spPr>
        <a:xfrm>
          <a:off x="0" y="13330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415" y="1360479"/>
        <a:ext cx="6747694" cy="506769"/>
      </dsp:txXfrm>
    </dsp:sp>
    <dsp:sp modelId="{A4A6EE28-BF09-45AA-AD37-2734D801E311}">
      <dsp:nvSpPr>
        <dsp:cNvPr id="0" name=""/>
        <dsp:cNvSpPr/>
      </dsp:nvSpPr>
      <dsp:spPr>
        <a:xfrm>
          <a:off x="0" y="1966528"/>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415" y="1993943"/>
        <a:ext cx="6747694" cy="506769"/>
      </dsp:txXfrm>
    </dsp:sp>
    <dsp:sp modelId="{8E9A00DC-4256-4A2C-ABC4-E9AC85DC1EEF}">
      <dsp:nvSpPr>
        <dsp:cNvPr id="0" name=""/>
        <dsp:cNvSpPr/>
      </dsp:nvSpPr>
      <dsp:spPr>
        <a:xfrm>
          <a:off x="0" y="259450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415" y="2621919"/>
        <a:ext cx="6747694" cy="506769"/>
      </dsp:txXfrm>
    </dsp:sp>
    <dsp:sp modelId="{D4009E07-91F3-4DB4-AC12-84087D11945C}">
      <dsp:nvSpPr>
        <dsp:cNvPr id="0" name=""/>
        <dsp:cNvSpPr/>
      </dsp:nvSpPr>
      <dsp:spPr>
        <a:xfrm>
          <a:off x="0" y="3211232"/>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415" y="3238647"/>
        <a:ext cx="6747694" cy="506769"/>
      </dsp:txXfrm>
    </dsp:sp>
    <dsp:sp modelId="{6AA3F8CF-FE1B-44FB-96FC-60900817EC42}">
      <dsp:nvSpPr>
        <dsp:cNvPr id="0" name=""/>
        <dsp:cNvSpPr/>
      </dsp:nvSpPr>
      <ds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415" y="3883359"/>
        <a:ext cx="6747694" cy="506769"/>
      </dsp:txXfrm>
    </dsp:sp>
    <dsp:sp modelId="{EC12CFF2-726B-470B-BCE5-BBF042306AE4}">
      <dsp:nvSpPr>
        <dsp:cNvPr id="0" name=""/>
        <dsp:cNvSpPr/>
      </dsp:nvSpPr>
      <dsp:spPr>
        <a:xfrm>
          <a:off x="0" y="448666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sp:txBody>
      <dsp:txXfrm>
        <a:off x="27415" y="4514079"/>
        <a:ext cx="6747694" cy="506769"/>
      </dsp:txXfrm>
    </dsp:sp>
    <dsp:sp modelId="{D3052C7D-6FC1-4F3B-AC95-2E3D994C98C3}">
      <dsp:nvSpPr>
        <dsp:cNvPr id="0" name=""/>
        <dsp:cNvSpPr/>
      </dsp:nvSpPr>
      <dsp:spPr>
        <a:xfrm>
          <a:off x="0" y="5117383"/>
          <a:ext cx="6802524" cy="561599"/>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On-going Support</a:t>
          </a:r>
          <a:endParaRPr lang="en-MY" sz="2400" kern="1200" dirty="0">
            <a:solidFill>
              <a:srgbClr val="FFFFEE"/>
            </a:solidFill>
            <a:latin typeface="Arial"/>
            <a:ea typeface="+mn-ea"/>
            <a:cs typeface="+mn-cs"/>
          </a:endParaRPr>
        </a:p>
      </dsp:txBody>
      <dsp:txXfrm>
        <a:off x="27415" y="5144798"/>
        <a:ext cx="6747694" cy="506769"/>
      </dsp:txXfrm>
    </dsp:sp>
    <dsp:sp modelId="{A4FB7172-B5DE-4F7E-9CC0-0CD72EB61434}">
      <dsp:nvSpPr>
        <dsp:cNvPr id="0" name=""/>
        <dsp:cNvSpPr/>
      </dsp:nvSpPr>
      <dsp:spPr>
        <a:xfrm>
          <a:off x="0" y="5748103"/>
          <a:ext cx="6802524"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Repatriation</a:t>
          </a:r>
          <a:endParaRPr lang="en-MY" sz="2400" kern="1200" dirty="0">
            <a:solidFill>
              <a:schemeClr val="tx1"/>
            </a:solidFill>
          </a:endParaRPr>
        </a:p>
      </dsp:txBody>
      <dsp:txXfrm>
        <a:off x="27415" y="5775518"/>
        <a:ext cx="6747694" cy="50676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Purpose of Global Assignment</a:t>
          </a:r>
        </a:p>
      </dsp:txBody>
      <dsp:txXfrm>
        <a:off x="27329" y="27329"/>
        <a:ext cx="6747866" cy="505187"/>
      </dsp:txXfrm>
    </dsp:sp>
    <dsp:sp modelId="{04765EF5-9D12-4272-82A1-954A0BCA8F51}">
      <dsp:nvSpPr>
        <dsp:cNvPr id="0" name=""/>
        <dsp:cNvSpPr/>
      </dsp:nvSpPr>
      <dsp:spPr>
        <a:xfrm>
          <a:off x="0" y="620346"/>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Categories of Global Assignment</a:t>
          </a:r>
        </a:p>
      </dsp:txBody>
      <dsp:txXfrm>
        <a:off x="27329" y="647675"/>
        <a:ext cx="6747866" cy="505187"/>
      </dsp:txXfrm>
    </dsp:sp>
    <dsp:sp modelId="{FF3DEC59-498F-476A-B0B7-0911F1934DD9}">
      <dsp:nvSpPr>
        <dsp:cNvPr id="0" name=""/>
        <dsp:cNvSpPr/>
      </dsp:nvSpPr>
      <dsp:spPr>
        <a:xfrm>
          <a:off x="0" y="1302328"/>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Length of Global Assignment</a:t>
          </a:r>
        </a:p>
      </dsp:txBody>
      <dsp:txXfrm>
        <a:off x="27329" y="1329657"/>
        <a:ext cx="6747866" cy="505187"/>
      </dsp:txXfrm>
    </dsp:sp>
    <dsp:sp modelId="{A4A6EE28-BF09-45AA-AD37-2734D801E311}">
      <dsp:nvSpPr>
        <dsp:cNvPr id="0" name=""/>
        <dsp:cNvSpPr/>
      </dsp:nvSpPr>
      <dsp:spPr>
        <a:xfrm>
          <a:off x="0" y="194900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Strategies</a:t>
          </a:r>
          <a:endParaRPr lang="en-MY" sz="2400" kern="1200" dirty="0">
            <a:solidFill>
              <a:srgbClr val="000000"/>
            </a:solidFill>
            <a:latin typeface="Arial"/>
            <a:ea typeface="+mn-ea"/>
            <a:cs typeface="+mn-cs"/>
          </a:endParaRPr>
        </a:p>
      </dsp:txBody>
      <dsp:txXfrm>
        <a:off x="27329" y="1976338"/>
        <a:ext cx="6747866" cy="505187"/>
      </dsp:txXfrm>
    </dsp:sp>
    <dsp:sp modelId="{8E9A00DC-4256-4A2C-ABC4-E9AC85DC1EEF}">
      <dsp:nvSpPr>
        <dsp:cNvPr id="0" name=""/>
        <dsp:cNvSpPr/>
      </dsp:nvSpPr>
      <dsp:spPr>
        <a:xfrm>
          <a:off x="0" y="2589058"/>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Global Assignment Process</a:t>
          </a:r>
          <a:endParaRPr lang="en-MY" sz="2400" kern="1200" dirty="0">
            <a:solidFill>
              <a:srgbClr val="000000"/>
            </a:solidFill>
            <a:latin typeface="Arial"/>
            <a:ea typeface="+mn-ea"/>
            <a:cs typeface="+mn-cs"/>
          </a:endParaRPr>
        </a:p>
      </dsp:txBody>
      <dsp:txXfrm>
        <a:off x="27329" y="2616387"/>
        <a:ext cx="6747866" cy="505187"/>
      </dsp:txXfrm>
    </dsp:sp>
    <dsp:sp modelId="{D4009E07-91F3-4DB4-AC12-84087D11945C}">
      <dsp:nvSpPr>
        <dsp:cNvPr id="0" name=""/>
        <dsp:cNvSpPr/>
      </dsp:nvSpPr>
      <dsp:spPr>
        <a:xfrm>
          <a:off x="0" y="3215517"/>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Selecting International Assignees</a:t>
          </a:r>
          <a:endParaRPr lang="en-MY" sz="2400" kern="1200" dirty="0">
            <a:solidFill>
              <a:srgbClr val="000000"/>
            </a:solidFill>
            <a:latin typeface="Arial"/>
            <a:ea typeface="+mn-ea"/>
            <a:cs typeface="+mn-cs"/>
          </a:endParaRPr>
        </a:p>
      </dsp:txBody>
      <dsp:txXfrm>
        <a:off x="27329" y="3242846"/>
        <a:ext cx="6747866" cy="505187"/>
      </dsp:txXfrm>
    </dsp:sp>
    <dsp:sp modelId="{6AA3F8CF-FE1B-44FB-96FC-60900817EC42}">
      <dsp:nvSpPr>
        <dsp:cNvPr id="0" name=""/>
        <dsp:cNvSpPr/>
      </dsp:nvSpPr>
      <dsp:spPr>
        <a:xfrm>
          <a:off x="0" y="387578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dsp:txBody>
      <dsp:txXfrm>
        <a:off x="27329" y="3903118"/>
        <a:ext cx="6747866" cy="505187"/>
      </dsp:txXfrm>
    </dsp:sp>
    <dsp:sp modelId="{EC12CFF2-726B-470B-BCE5-BBF042306AE4}">
      <dsp:nvSpPr>
        <dsp:cNvPr id="0" name=""/>
        <dsp:cNvSpPr/>
      </dsp:nvSpPr>
      <dsp:spPr>
        <a:xfrm>
          <a:off x="0" y="4519154"/>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Relocation and Mobility</a:t>
          </a:r>
          <a:endParaRPr lang="en-MY" sz="2400" kern="1200" dirty="0">
            <a:solidFill>
              <a:srgbClr val="000000"/>
            </a:solidFill>
            <a:latin typeface="Arial"/>
            <a:ea typeface="+mn-ea"/>
            <a:cs typeface="+mn-cs"/>
          </a:endParaRPr>
        </a:p>
      </dsp:txBody>
      <dsp:txXfrm>
        <a:off x="27329" y="4546483"/>
        <a:ext cx="6747866" cy="505187"/>
      </dsp:txXfrm>
    </dsp:sp>
    <dsp:sp modelId="{D3052C7D-6FC1-4F3B-AC95-2E3D994C98C3}">
      <dsp:nvSpPr>
        <dsp:cNvPr id="0" name=""/>
        <dsp:cNvSpPr/>
      </dsp:nvSpPr>
      <dsp:spPr>
        <a:xfrm>
          <a:off x="0" y="5162519"/>
          <a:ext cx="6802524" cy="55984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On-going Support</a:t>
          </a:r>
          <a:endParaRPr lang="en-MY" sz="2400" kern="1200" dirty="0">
            <a:solidFill>
              <a:srgbClr val="000000"/>
            </a:solidFill>
            <a:latin typeface="Arial"/>
            <a:ea typeface="+mn-ea"/>
            <a:cs typeface="+mn-cs"/>
          </a:endParaRPr>
        </a:p>
      </dsp:txBody>
      <dsp:txXfrm>
        <a:off x="27329" y="5189848"/>
        <a:ext cx="6747866" cy="505187"/>
      </dsp:txXfrm>
    </dsp:sp>
    <dsp:sp modelId="{A4FB7172-B5DE-4F7E-9CC0-0CD72EB61434}">
      <dsp:nvSpPr>
        <dsp:cNvPr id="0" name=""/>
        <dsp:cNvSpPr/>
      </dsp:nvSpPr>
      <dsp:spPr>
        <a:xfrm>
          <a:off x="0" y="5805884"/>
          <a:ext cx="6802524" cy="559845"/>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Managing Repatriation</a:t>
          </a:r>
          <a:endParaRPr lang="en-MY" sz="2400" kern="1200" dirty="0">
            <a:solidFill>
              <a:srgbClr val="FFFFEE"/>
            </a:solidFill>
            <a:latin typeface="Arial"/>
            <a:ea typeface="+mn-ea"/>
            <a:cs typeface="+mn-cs"/>
          </a:endParaRPr>
        </a:p>
      </dsp:txBody>
      <dsp:txXfrm>
        <a:off x="27329" y="5833213"/>
        <a:ext cx="6747866" cy="50518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a:t>
            </a:fld>
            <a:endParaRPr lang="en-MY" altLang="en-US"/>
          </a:p>
        </p:txBody>
      </p:sp>
    </p:spTree>
    <p:extLst>
      <p:ext uri="{BB962C8B-B14F-4D97-AF65-F5344CB8AC3E}">
        <p14:creationId xmlns:p14="http://schemas.microsoft.com/office/powerpoint/2010/main" val="803005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15</a:t>
            </a:fld>
            <a:endParaRPr lang="en-MY" altLang="en-US"/>
          </a:p>
        </p:txBody>
      </p:sp>
    </p:spTree>
    <p:extLst>
      <p:ext uri="{BB962C8B-B14F-4D97-AF65-F5344CB8AC3E}">
        <p14:creationId xmlns:p14="http://schemas.microsoft.com/office/powerpoint/2010/main" val="3899184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22</a:t>
            </a:fld>
            <a:endParaRPr lang="en-MY" altLang="en-US"/>
          </a:p>
        </p:txBody>
      </p:sp>
    </p:spTree>
    <p:extLst>
      <p:ext uri="{BB962C8B-B14F-4D97-AF65-F5344CB8AC3E}">
        <p14:creationId xmlns:p14="http://schemas.microsoft.com/office/powerpoint/2010/main" val="3769719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27</a:t>
            </a:fld>
            <a:endParaRPr lang="en-MY" altLang="en-US"/>
          </a:p>
        </p:txBody>
      </p:sp>
    </p:spTree>
    <p:extLst>
      <p:ext uri="{BB962C8B-B14F-4D97-AF65-F5344CB8AC3E}">
        <p14:creationId xmlns:p14="http://schemas.microsoft.com/office/powerpoint/2010/main" val="2578592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29</a:t>
            </a:fld>
            <a:endParaRPr lang="en-MY" altLang="en-US"/>
          </a:p>
        </p:txBody>
      </p:sp>
    </p:spTree>
    <p:extLst>
      <p:ext uri="{BB962C8B-B14F-4D97-AF65-F5344CB8AC3E}">
        <p14:creationId xmlns:p14="http://schemas.microsoft.com/office/powerpoint/2010/main" val="2071606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32</a:t>
            </a:fld>
            <a:endParaRPr lang="en-MY" altLang="en-US"/>
          </a:p>
        </p:txBody>
      </p:sp>
    </p:spTree>
    <p:extLst>
      <p:ext uri="{BB962C8B-B14F-4D97-AF65-F5344CB8AC3E}">
        <p14:creationId xmlns:p14="http://schemas.microsoft.com/office/powerpoint/2010/main" val="37582100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34</a:t>
            </a:fld>
            <a:endParaRPr lang="en-MY" altLang="en-US"/>
          </a:p>
        </p:txBody>
      </p:sp>
    </p:spTree>
    <p:extLst>
      <p:ext uri="{BB962C8B-B14F-4D97-AF65-F5344CB8AC3E}">
        <p14:creationId xmlns:p14="http://schemas.microsoft.com/office/powerpoint/2010/main" val="603867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36</a:t>
            </a:fld>
            <a:endParaRPr lang="en-MY" altLang="en-US"/>
          </a:p>
        </p:txBody>
      </p:sp>
    </p:spTree>
    <p:extLst>
      <p:ext uri="{BB962C8B-B14F-4D97-AF65-F5344CB8AC3E}">
        <p14:creationId xmlns:p14="http://schemas.microsoft.com/office/powerpoint/2010/main" val="27662344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40</a:t>
            </a:fld>
            <a:endParaRPr lang="en-MY" altLang="en-US"/>
          </a:p>
        </p:txBody>
      </p:sp>
    </p:spTree>
    <p:extLst>
      <p:ext uri="{BB962C8B-B14F-4D97-AF65-F5344CB8AC3E}">
        <p14:creationId xmlns:p14="http://schemas.microsoft.com/office/powerpoint/2010/main" val="3443063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7" name="Oval 6">
            <a:extLst>
              <a:ext uri="{FF2B5EF4-FFF2-40B4-BE49-F238E27FC236}">
                <a16:creationId xmlns:a16="http://schemas.microsoft.com/office/drawing/2014/main" id="{6B716DD0-C7D5-458E-81A7-040C92068931}"/>
              </a:ext>
            </a:extLst>
          </p:cNvPr>
          <p:cNvSpPr/>
          <p:nvPr userDrawn="1"/>
        </p:nvSpPr>
        <p:spPr>
          <a:xfrm>
            <a:off x="7601508" y="5569632"/>
            <a:ext cx="1224136" cy="1052736"/>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759210" y="1484784"/>
            <a:ext cx="6629400" cy="2209800"/>
          </a:xfrm>
        </p:spPr>
        <p:txBody>
          <a:bodyPr/>
          <a:lstStyle/>
          <a:p>
            <a:r>
              <a:rPr lang="en-MY" dirty="0"/>
              <a:t>Global Mobility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pic>
        <p:nvPicPr>
          <p:cNvPr id="5" name="Picture 4">
            <a:extLst>
              <a:ext uri="{FF2B5EF4-FFF2-40B4-BE49-F238E27FC236}">
                <a16:creationId xmlns:a16="http://schemas.microsoft.com/office/drawing/2014/main" id="{3DDCF09F-D38D-405F-970B-7E4F0CC499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0581" y="351793"/>
            <a:ext cx="1908029" cy="1887213"/>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54588835"/>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317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Motives of Global Assignment</a:t>
            </a:r>
          </a:p>
        </p:txBody>
      </p:sp>
      <p:sp>
        <p:nvSpPr>
          <p:cNvPr id="3" name="Content Placeholder 2">
            <a:extLst>
              <a:ext uri="{FF2B5EF4-FFF2-40B4-BE49-F238E27FC236}">
                <a16:creationId xmlns:a16="http://schemas.microsoft.com/office/drawing/2014/main" id="{95A8103D-2E56-4D2F-BB3D-027C8C9E3A38}"/>
              </a:ext>
            </a:extLst>
          </p:cNvPr>
          <p:cNvSpPr>
            <a:spLocks noGrp="1"/>
          </p:cNvSpPr>
          <p:nvPr>
            <p:ph idx="1"/>
          </p:nvPr>
        </p:nvSpPr>
        <p:spPr/>
        <p:txBody>
          <a:bodyPr/>
          <a:lstStyle/>
          <a:p>
            <a:r>
              <a:rPr lang="en-MY" sz="2000" dirty="0"/>
              <a:t>Firstly, when qualified local country nationals were not available, particularly in developing countries, expatriates were used to fill positions.</a:t>
            </a:r>
          </a:p>
          <a:p>
            <a:endParaRPr lang="en-MY" sz="2000" dirty="0"/>
          </a:p>
          <a:p>
            <a:r>
              <a:rPr lang="en-MY" sz="2000" dirty="0"/>
              <a:t>Secondly, organizations use international assignments (IAs) as a means of developing individual employees. This type of assignment is aimed at developing the global competence of the individual manager and indeed organizations utilizing this type of assignee are likely to do so regardless of the competence of employees in the host environment.</a:t>
            </a:r>
          </a:p>
          <a:p>
            <a:endParaRPr lang="en-MY" sz="2000" dirty="0"/>
          </a:p>
          <a:p>
            <a:r>
              <a:rPr lang="en-MY" sz="2000" dirty="0"/>
              <a:t>Finally, IAs could be utilized as a means of organizational development. In this instance IAs are used to transfer knowledge between subsidiaries and to modify and sustain organizational structure and decision process.</a:t>
            </a:r>
          </a:p>
        </p:txBody>
      </p:sp>
    </p:spTree>
    <p:extLst>
      <p:ext uri="{BB962C8B-B14F-4D97-AF65-F5344CB8AC3E}">
        <p14:creationId xmlns:p14="http://schemas.microsoft.com/office/powerpoint/2010/main" val="212690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Purpose of Global Assignment</a:t>
            </a:r>
          </a:p>
        </p:txBody>
      </p:sp>
      <p:pic>
        <p:nvPicPr>
          <p:cNvPr id="5" name="Picture 4">
            <a:extLst>
              <a:ext uri="{FF2B5EF4-FFF2-40B4-BE49-F238E27FC236}">
                <a16:creationId xmlns:a16="http://schemas.microsoft.com/office/drawing/2014/main" id="{9850FBF5-F1B7-41ED-940F-2A21540466B3}"/>
              </a:ext>
            </a:extLst>
          </p:cNvPr>
          <p:cNvPicPr>
            <a:picLocks noChangeAspect="1"/>
          </p:cNvPicPr>
          <p:nvPr/>
        </p:nvPicPr>
        <p:blipFill>
          <a:blip r:embed="rId2"/>
          <a:stretch>
            <a:fillRect/>
          </a:stretch>
        </p:blipFill>
        <p:spPr>
          <a:xfrm>
            <a:off x="914400" y="1844824"/>
            <a:ext cx="6996167" cy="3899694"/>
          </a:xfrm>
          <a:prstGeom prst="rect">
            <a:avLst/>
          </a:prstGeom>
        </p:spPr>
      </p:pic>
    </p:spTree>
    <p:extLst>
      <p:ext uri="{BB962C8B-B14F-4D97-AF65-F5344CB8AC3E}">
        <p14:creationId xmlns:p14="http://schemas.microsoft.com/office/powerpoint/2010/main" val="1018127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B83C3-FA70-41B4-8BFC-643428AA6E0A}"/>
              </a:ext>
            </a:extLst>
          </p:cNvPr>
          <p:cNvSpPr>
            <a:spLocks noGrp="1"/>
          </p:cNvSpPr>
          <p:nvPr>
            <p:ph type="title"/>
          </p:nvPr>
        </p:nvSpPr>
        <p:spPr/>
        <p:txBody>
          <a:bodyPr/>
          <a:lstStyle/>
          <a:p>
            <a:r>
              <a:rPr lang="en-MY" dirty="0"/>
              <a:t>Corporate Agency</a:t>
            </a:r>
          </a:p>
        </p:txBody>
      </p:sp>
      <p:sp>
        <p:nvSpPr>
          <p:cNvPr id="3" name="Content Placeholder 2">
            <a:extLst>
              <a:ext uri="{FF2B5EF4-FFF2-40B4-BE49-F238E27FC236}">
                <a16:creationId xmlns:a16="http://schemas.microsoft.com/office/drawing/2014/main" id="{D44A407D-5EBA-4F0F-B586-786C53C0ED7A}"/>
              </a:ext>
            </a:extLst>
          </p:cNvPr>
          <p:cNvSpPr>
            <a:spLocks noGrp="1"/>
          </p:cNvSpPr>
          <p:nvPr>
            <p:ph idx="1"/>
          </p:nvPr>
        </p:nvSpPr>
        <p:spPr/>
        <p:txBody>
          <a:bodyPr/>
          <a:lstStyle/>
          <a:p>
            <a:pPr marL="0" indent="0">
              <a:buNone/>
            </a:pPr>
            <a:r>
              <a:rPr lang="en-MY" dirty="0"/>
              <a:t>Assignees of this type were considered either position fillers who acted as corporate agents by transferring knowledge or assisting in controlling newly established subsidiaries, or problem solvers. These assignments tend to be longer-term (that is, over three years’ duration).</a:t>
            </a:r>
          </a:p>
        </p:txBody>
      </p:sp>
    </p:spTree>
    <p:extLst>
      <p:ext uri="{BB962C8B-B14F-4D97-AF65-F5344CB8AC3E}">
        <p14:creationId xmlns:p14="http://schemas.microsoft.com/office/powerpoint/2010/main" val="3109613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F9B3-1CE4-4B49-9488-365CECAAE457}"/>
              </a:ext>
            </a:extLst>
          </p:cNvPr>
          <p:cNvSpPr>
            <a:spLocks noGrp="1"/>
          </p:cNvSpPr>
          <p:nvPr>
            <p:ph type="title"/>
          </p:nvPr>
        </p:nvSpPr>
        <p:spPr/>
        <p:txBody>
          <a:bodyPr/>
          <a:lstStyle/>
          <a:p>
            <a:r>
              <a:rPr lang="en-MY" dirty="0"/>
              <a:t>Problem Solving</a:t>
            </a:r>
          </a:p>
        </p:txBody>
      </p:sp>
      <p:sp>
        <p:nvSpPr>
          <p:cNvPr id="3" name="Content Placeholder 2">
            <a:extLst>
              <a:ext uri="{FF2B5EF4-FFF2-40B4-BE49-F238E27FC236}">
                <a16:creationId xmlns:a16="http://schemas.microsoft.com/office/drawing/2014/main" id="{A59F7522-0C52-4FF7-B76A-0B334DFD50CA}"/>
              </a:ext>
            </a:extLst>
          </p:cNvPr>
          <p:cNvSpPr>
            <a:spLocks noGrp="1"/>
          </p:cNvSpPr>
          <p:nvPr>
            <p:ph idx="1"/>
          </p:nvPr>
        </p:nvSpPr>
        <p:spPr/>
        <p:txBody>
          <a:bodyPr/>
          <a:lstStyle/>
          <a:p>
            <a:pPr marL="0" indent="0">
              <a:buNone/>
            </a:pPr>
            <a:r>
              <a:rPr lang="en-MY" dirty="0"/>
              <a:t>Problem-solving expatriates perform similar roles but they are categorized as such by the singular purpose and duration of their assignment, which is determined by the length of time required to complete a specific task. These assignments are generally driven by short-term or </a:t>
            </a:r>
            <a:r>
              <a:rPr lang="en-MY" dirty="0" err="1"/>
              <a:t>startup</a:t>
            </a:r>
            <a:r>
              <a:rPr lang="en-MY" dirty="0"/>
              <a:t> problems. Demand-driven assignments are usually utilized where there is a lack of suitably qualified host-country national’s (HCNs) and are teaching-driven.</a:t>
            </a:r>
          </a:p>
        </p:txBody>
      </p:sp>
    </p:spTree>
    <p:extLst>
      <p:ext uri="{BB962C8B-B14F-4D97-AF65-F5344CB8AC3E}">
        <p14:creationId xmlns:p14="http://schemas.microsoft.com/office/powerpoint/2010/main" val="50463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7E484-3BBA-46DB-AF94-C7C401F685B6}"/>
              </a:ext>
            </a:extLst>
          </p:cNvPr>
          <p:cNvSpPr>
            <a:spLocks noGrp="1"/>
          </p:cNvSpPr>
          <p:nvPr>
            <p:ph type="title"/>
          </p:nvPr>
        </p:nvSpPr>
        <p:spPr/>
        <p:txBody>
          <a:bodyPr/>
          <a:lstStyle/>
          <a:p>
            <a:r>
              <a:rPr lang="en-MY" dirty="0"/>
              <a:t>Competence Development</a:t>
            </a:r>
          </a:p>
        </p:txBody>
      </p:sp>
      <p:sp>
        <p:nvSpPr>
          <p:cNvPr id="3" name="Content Placeholder 2">
            <a:extLst>
              <a:ext uri="{FF2B5EF4-FFF2-40B4-BE49-F238E27FC236}">
                <a16:creationId xmlns:a16="http://schemas.microsoft.com/office/drawing/2014/main" id="{B855F45D-0C37-4F2D-BC2C-DE61E882F482}"/>
              </a:ext>
            </a:extLst>
          </p:cNvPr>
          <p:cNvSpPr>
            <a:spLocks noGrp="1"/>
          </p:cNvSpPr>
          <p:nvPr>
            <p:ph idx="1"/>
          </p:nvPr>
        </p:nvSpPr>
        <p:spPr/>
        <p:txBody>
          <a:bodyPr/>
          <a:lstStyle/>
          <a:p>
            <a:pPr marL="0" indent="0">
              <a:buNone/>
            </a:pPr>
            <a:r>
              <a:rPr lang="en-MY" dirty="0"/>
              <a:t>Learning-driven assignments focus on learning rather than teaching. These assignments become more common as subsidiaries develop local managerial and technical capability, and the initial skills gap experienced by the firm reduces. Again, learning-driven assignments can be categorized by duration and purpose</a:t>
            </a:r>
          </a:p>
        </p:txBody>
      </p:sp>
    </p:spTree>
    <p:extLst>
      <p:ext uri="{BB962C8B-B14F-4D97-AF65-F5344CB8AC3E}">
        <p14:creationId xmlns:p14="http://schemas.microsoft.com/office/powerpoint/2010/main" val="3027097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B276F-286F-4C50-8456-8AAF8ACA7859}"/>
              </a:ext>
            </a:extLst>
          </p:cNvPr>
          <p:cNvSpPr>
            <a:spLocks noGrp="1"/>
          </p:cNvSpPr>
          <p:nvPr>
            <p:ph type="title"/>
          </p:nvPr>
        </p:nvSpPr>
        <p:spPr/>
        <p:txBody>
          <a:bodyPr/>
          <a:lstStyle/>
          <a:p>
            <a:r>
              <a:rPr lang="en-MY" dirty="0"/>
              <a:t>Building Experience</a:t>
            </a:r>
          </a:p>
        </p:txBody>
      </p:sp>
      <p:sp>
        <p:nvSpPr>
          <p:cNvPr id="3" name="Content Placeholder 2">
            <a:extLst>
              <a:ext uri="{FF2B5EF4-FFF2-40B4-BE49-F238E27FC236}">
                <a16:creationId xmlns:a16="http://schemas.microsoft.com/office/drawing/2014/main" id="{EC14AFFB-0E13-4398-B54F-D14771067F55}"/>
              </a:ext>
            </a:extLst>
          </p:cNvPr>
          <p:cNvSpPr>
            <a:spLocks noGrp="1"/>
          </p:cNvSpPr>
          <p:nvPr>
            <p:ph idx="1"/>
          </p:nvPr>
        </p:nvSpPr>
        <p:spPr/>
        <p:txBody>
          <a:bodyPr/>
          <a:lstStyle/>
          <a:p>
            <a:pPr marL="0" indent="0">
              <a:buNone/>
            </a:pPr>
            <a:r>
              <a:rPr lang="en-MY" dirty="0"/>
              <a:t>Finally, organizations are increasingly identifying high potential employees who, as part of fast track career programs, are provided with the opportunity to gain international experience through short-term foreign assignments. These assignments are aimed at enhancing the careers of the employees concerned. </a:t>
            </a:r>
          </a:p>
        </p:txBody>
      </p:sp>
    </p:spTree>
    <p:extLst>
      <p:ext uri="{BB962C8B-B14F-4D97-AF65-F5344CB8AC3E}">
        <p14:creationId xmlns:p14="http://schemas.microsoft.com/office/powerpoint/2010/main" val="2256364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15674627"/>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54868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Categories of Global Assignment</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r>
              <a:rPr lang="en-MY" dirty="0"/>
              <a:t>Technical Assignment</a:t>
            </a:r>
          </a:p>
          <a:p>
            <a:r>
              <a:rPr lang="en-MY" dirty="0"/>
              <a:t>Functional Assignment</a:t>
            </a:r>
          </a:p>
          <a:p>
            <a:r>
              <a:rPr lang="en-MY" dirty="0"/>
              <a:t>Developmental Assignment</a:t>
            </a:r>
          </a:p>
          <a:p>
            <a:r>
              <a:rPr lang="en-MY" dirty="0"/>
              <a:t>Strategic/Executive Assignees</a:t>
            </a:r>
          </a:p>
        </p:txBody>
      </p:sp>
    </p:spTree>
    <p:extLst>
      <p:ext uri="{BB962C8B-B14F-4D97-AF65-F5344CB8AC3E}">
        <p14:creationId xmlns:p14="http://schemas.microsoft.com/office/powerpoint/2010/main" val="1879599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1149E-B734-42BC-8A29-AB5154FB3D6E}"/>
              </a:ext>
            </a:extLst>
          </p:cNvPr>
          <p:cNvSpPr>
            <a:spLocks noGrp="1"/>
          </p:cNvSpPr>
          <p:nvPr>
            <p:ph type="title"/>
          </p:nvPr>
        </p:nvSpPr>
        <p:spPr/>
        <p:txBody>
          <a:bodyPr/>
          <a:lstStyle/>
          <a:p>
            <a:r>
              <a:rPr lang="en-MY" dirty="0"/>
              <a:t>Technical Assignment</a:t>
            </a:r>
          </a:p>
        </p:txBody>
      </p:sp>
      <p:sp>
        <p:nvSpPr>
          <p:cNvPr id="3" name="Content Placeholder 2">
            <a:extLst>
              <a:ext uri="{FF2B5EF4-FFF2-40B4-BE49-F238E27FC236}">
                <a16:creationId xmlns:a16="http://schemas.microsoft.com/office/drawing/2014/main" id="{9EE2D1B8-F60E-4764-8F6D-45CC5A71C64A}"/>
              </a:ext>
            </a:extLst>
          </p:cNvPr>
          <p:cNvSpPr>
            <a:spLocks noGrp="1"/>
          </p:cNvSpPr>
          <p:nvPr>
            <p:ph idx="1"/>
          </p:nvPr>
        </p:nvSpPr>
        <p:spPr/>
        <p:txBody>
          <a:bodyPr/>
          <a:lstStyle/>
          <a:p>
            <a:pPr marL="0" indent="0">
              <a:buNone/>
            </a:pPr>
            <a:r>
              <a:rPr lang="en-MY" dirty="0"/>
              <a:t>The technical assignment is similar in content to the assignee’s domestic position. Technical assignees are in an organizational setting fairly of the setting of the home country. Many of the global assignees on technical assignments describe their work experience as ‘quite similar’ to what they were doing hack home. When technical skills do not exist in one geographic region, a global assignment may be necessary to fill a technical need</a:t>
            </a:r>
          </a:p>
        </p:txBody>
      </p:sp>
    </p:spTree>
    <p:extLst>
      <p:ext uri="{BB962C8B-B14F-4D97-AF65-F5344CB8AC3E}">
        <p14:creationId xmlns:p14="http://schemas.microsoft.com/office/powerpoint/2010/main" val="3006099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D9E3B-F13E-4550-A3D9-3B5E5610089B}"/>
              </a:ext>
            </a:extLst>
          </p:cNvPr>
          <p:cNvSpPr>
            <a:spLocks noGrp="1"/>
          </p:cNvSpPr>
          <p:nvPr>
            <p:ph type="title"/>
          </p:nvPr>
        </p:nvSpPr>
        <p:spPr/>
        <p:txBody>
          <a:bodyPr/>
          <a:lstStyle/>
          <a:p>
            <a:r>
              <a:rPr lang="en-MY" dirty="0"/>
              <a:t>Functional Assignment</a:t>
            </a:r>
          </a:p>
        </p:txBody>
      </p:sp>
      <p:sp>
        <p:nvSpPr>
          <p:cNvPr id="3" name="Content Placeholder 2">
            <a:extLst>
              <a:ext uri="{FF2B5EF4-FFF2-40B4-BE49-F238E27FC236}">
                <a16:creationId xmlns:a16="http://schemas.microsoft.com/office/drawing/2014/main" id="{8E8D6A61-E5E8-4F00-8D87-3F0B5D434C66}"/>
              </a:ext>
            </a:extLst>
          </p:cNvPr>
          <p:cNvSpPr>
            <a:spLocks noGrp="1"/>
          </p:cNvSpPr>
          <p:nvPr>
            <p:ph idx="1"/>
          </p:nvPr>
        </p:nvSpPr>
        <p:spPr>
          <a:xfrm>
            <a:off x="832048" y="1772816"/>
            <a:ext cx="7690048" cy="2908920"/>
          </a:xfrm>
        </p:spPr>
        <p:txBody>
          <a:bodyPr/>
          <a:lstStyle/>
          <a:p>
            <a:pPr marL="0" indent="0">
              <a:buNone/>
            </a:pPr>
            <a:r>
              <a:rPr lang="en-MY" dirty="0"/>
              <a:t>Unlike technical assignees, functional assignees will need to interact with host nationals in order for the assignment to be deemed successful. Given their interaction with host nationals, cross-cultural skills are needed In order for functional assignees to be successful.</a:t>
            </a:r>
          </a:p>
        </p:txBody>
      </p:sp>
    </p:spTree>
    <p:extLst>
      <p:ext uri="{BB962C8B-B14F-4D97-AF65-F5344CB8AC3E}">
        <p14:creationId xmlns:p14="http://schemas.microsoft.com/office/powerpoint/2010/main" val="4036492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9E4C2-97FB-4520-894E-5B728B80E65A}"/>
              </a:ext>
            </a:extLst>
          </p:cNvPr>
          <p:cNvSpPr>
            <a:spLocks noGrp="1"/>
          </p:cNvSpPr>
          <p:nvPr>
            <p:ph type="title"/>
          </p:nvPr>
        </p:nvSpPr>
        <p:spPr/>
        <p:txBody>
          <a:bodyPr/>
          <a:lstStyle/>
          <a:p>
            <a:r>
              <a:rPr lang="en-MY" dirty="0"/>
              <a:t>Developmental Assignment</a:t>
            </a:r>
          </a:p>
        </p:txBody>
      </p:sp>
      <p:sp>
        <p:nvSpPr>
          <p:cNvPr id="3" name="Content Placeholder 2">
            <a:extLst>
              <a:ext uri="{FF2B5EF4-FFF2-40B4-BE49-F238E27FC236}">
                <a16:creationId xmlns:a16="http://schemas.microsoft.com/office/drawing/2014/main" id="{9786C74C-B7C9-423D-917C-31F719DA7754}"/>
              </a:ext>
            </a:extLst>
          </p:cNvPr>
          <p:cNvSpPr>
            <a:spLocks noGrp="1"/>
          </p:cNvSpPr>
          <p:nvPr>
            <p:ph idx="1"/>
          </p:nvPr>
        </p:nvSpPr>
        <p:spPr/>
        <p:txBody>
          <a:bodyPr/>
          <a:lstStyle/>
          <a:p>
            <a:pPr marL="0" indent="0">
              <a:buNone/>
            </a:pPr>
            <a:r>
              <a:rPr lang="en-MY" dirty="0"/>
              <a:t>For some MNCs, sending expatriates abroad on a developmental high potential assignment is consistent with their overall strategic human resource plan. Most organizations that utilize this type of global assignment do so within the context of their managerial development program. These programs are often rotational — with one of the rotations being in another country. While on this type of assignment, the goal is individual development.</a:t>
            </a:r>
          </a:p>
        </p:txBody>
      </p:sp>
    </p:spTree>
    <p:extLst>
      <p:ext uri="{BB962C8B-B14F-4D97-AF65-F5344CB8AC3E}">
        <p14:creationId xmlns:p14="http://schemas.microsoft.com/office/powerpoint/2010/main" val="693808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1720F-B7F6-462D-A8D3-E80D595A2857}"/>
              </a:ext>
            </a:extLst>
          </p:cNvPr>
          <p:cNvSpPr>
            <a:spLocks noGrp="1"/>
          </p:cNvSpPr>
          <p:nvPr>
            <p:ph type="title"/>
          </p:nvPr>
        </p:nvSpPr>
        <p:spPr/>
        <p:txBody>
          <a:bodyPr/>
          <a:lstStyle/>
          <a:p>
            <a:r>
              <a:rPr lang="en-MY" dirty="0"/>
              <a:t>Strategic/Executive Assignees</a:t>
            </a:r>
          </a:p>
        </p:txBody>
      </p:sp>
      <p:sp>
        <p:nvSpPr>
          <p:cNvPr id="3" name="Content Placeholder 2">
            <a:extLst>
              <a:ext uri="{FF2B5EF4-FFF2-40B4-BE49-F238E27FC236}">
                <a16:creationId xmlns:a16="http://schemas.microsoft.com/office/drawing/2014/main" id="{D4962551-DD93-4296-8FAB-75E33D3BD2EF}"/>
              </a:ext>
            </a:extLst>
          </p:cNvPr>
          <p:cNvSpPr>
            <a:spLocks noGrp="1"/>
          </p:cNvSpPr>
          <p:nvPr>
            <p:ph idx="1"/>
          </p:nvPr>
        </p:nvSpPr>
        <p:spPr>
          <a:xfrm>
            <a:off x="914400" y="1600201"/>
            <a:ext cx="7474024" cy="3989040"/>
          </a:xfrm>
        </p:spPr>
        <p:txBody>
          <a:bodyPr/>
          <a:lstStyle/>
          <a:p>
            <a:pPr marL="0" indent="0">
              <a:buNone/>
            </a:pPr>
            <a:r>
              <a:rPr lang="en-MY" dirty="0"/>
              <a:t>Strategic/executive assignees tend to be high profile (e.g., general managers, vice - presidents) and very senior in the organizational hierarchy. Unlike the junior developmental assignees, the executive assignments are viewed as both developmental and strategic. These strategic assignees are the core ‘critical’ group of assignees and considered a competitive resource for the organization.</a:t>
            </a:r>
          </a:p>
        </p:txBody>
      </p:sp>
    </p:spTree>
    <p:extLst>
      <p:ext uri="{BB962C8B-B14F-4D97-AF65-F5344CB8AC3E}">
        <p14:creationId xmlns:p14="http://schemas.microsoft.com/office/powerpoint/2010/main" val="354766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250418790"/>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764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Length of Global Assignment</a:t>
            </a:r>
          </a:p>
        </p:txBody>
      </p:sp>
      <p:pic>
        <p:nvPicPr>
          <p:cNvPr id="5" name="Picture 4">
            <a:extLst>
              <a:ext uri="{FF2B5EF4-FFF2-40B4-BE49-F238E27FC236}">
                <a16:creationId xmlns:a16="http://schemas.microsoft.com/office/drawing/2014/main" id="{14375679-2ED1-45F5-AECB-4C8DF1BE9A2F}"/>
              </a:ext>
            </a:extLst>
          </p:cNvPr>
          <p:cNvPicPr>
            <a:picLocks noChangeAspect="1"/>
          </p:cNvPicPr>
          <p:nvPr/>
        </p:nvPicPr>
        <p:blipFill>
          <a:blip r:embed="rId2"/>
          <a:stretch>
            <a:fillRect/>
          </a:stretch>
        </p:blipFill>
        <p:spPr>
          <a:xfrm>
            <a:off x="928468" y="1772816"/>
            <a:ext cx="6829425" cy="4476750"/>
          </a:xfrm>
          <a:prstGeom prst="rect">
            <a:avLst/>
          </a:prstGeom>
        </p:spPr>
      </p:pic>
    </p:spTree>
    <p:extLst>
      <p:ext uri="{BB962C8B-B14F-4D97-AF65-F5344CB8AC3E}">
        <p14:creationId xmlns:p14="http://schemas.microsoft.com/office/powerpoint/2010/main" val="3487359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6F55E-CFB9-4A73-A672-6B9C308DA8CB}"/>
              </a:ext>
            </a:extLst>
          </p:cNvPr>
          <p:cNvSpPr>
            <a:spLocks noGrp="1"/>
          </p:cNvSpPr>
          <p:nvPr>
            <p:ph type="title"/>
          </p:nvPr>
        </p:nvSpPr>
        <p:spPr/>
        <p:txBody>
          <a:bodyPr/>
          <a:lstStyle/>
          <a:p>
            <a:r>
              <a:rPr lang="en-MY" dirty="0"/>
              <a:t>Long-term temporary assignments</a:t>
            </a:r>
          </a:p>
        </p:txBody>
      </p:sp>
      <p:sp>
        <p:nvSpPr>
          <p:cNvPr id="3" name="Content Placeholder 2">
            <a:extLst>
              <a:ext uri="{FF2B5EF4-FFF2-40B4-BE49-F238E27FC236}">
                <a16:creationId xmlns:a16="http://schemas.microsoft.com/office/drawing/2014/main" id="{4648E289-FF43-4610-B41D-AA6C4EFB3EE2}"/>
              </a:ext>
            </a:extLst>
          </p:cNvPr>
          <p:cNvSpPr>
            <a:spLocks noGrp="1"/>
          </p:cNvSpPr>
          <p:nvPr>
            <p:ph idx="1"/>
          </p:nvPr>
        </p:nvSpPr>
        <p:spPr>
          <a:xfrm>
            <a:off x="914400" y="1628800"/>
            <a:ext cx="7772400" cy="4530725"/>
          </a:xfrm>
        </p:spPr>
        <p:txBody>
          <a:bodyPr/>
          <a:lstStyle/>
          <a:p>
            <a:r>
              <a:rPr lang="en-MY" dirty="0"/>
              <a:t>Long-term temporary assignments typically span one to three years, though it is not uncommon that they are extended to five years or more.</a:t>
            </a:r>
          </a:p>
          <a:p>
            <a:r>
              <a:rPr lang="en-MY" dirty="0"/>
              <a:t>Long-term assignments are used to meet a variety of business needs, including global leader development, expansion into new markets or a new facility start -up.</a:t>
            </a:r>
          </a:p>
        </p:txBody>
      </p:sp>
    </p:spTree>
    <p:extLst>
      <p:ext uri="{BB962C8B-B14F-4D97-AF65-F5344CB8AC3E}">
        <p14:creationId xmlns:p14="http://schemas.microsoft.com/office/powerpoint/2010/main" val="3401936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58D0D-4B81-4AF5-8B3A-7DA851932088}"/>
              </a:ext>
            </a:extLst>
          </p:cNvPr>
          <p:cNvSpPr>
            <a:spLocks noGrp="1"/>
          </p:cNvSpPr>
          <p:nvPr>
            <p:ph type="title"/>
          </p:nvPr>
        </p:nvSpPr>
        <p:spPr/>
        <p:txBody>
          <a:bodyPr/>
          <a:lstStyle/>
          <a:p>
            <a:r>
              <a:rPr lang="en-MY" dirty="0"/>
              <a:t>Commuter assignments</a:t>
            </a:r>
          </a:p>
        </p:txBody>
      </p:sp>
      <p:sp>
        <p:nvSpPr>
          <p:cNvPr id="3" name="Content Placeholder 2">
            <a:extLst>
              <a:ext uri="{FF2B5EF4-FFF2-40B4-BE49-F238E27FC236}">
                <a16:creationId xmlns:a16="http://schemas.microsoft.com/office/drawing/2014/main" id="{D1541AC4-09C0-4ADE-B87B-77E886011A92}"/>
              </a:ext>
            </a:extLst>
          </p:cNvPr>
          <p:cNvSpPr>
            <a:spLocks noGrp="1"/>
          </p:cNvSpPr>
          <p:nvPr>
            <p:ph idx="1"/>
          </p:nvPr>
        </p:nvSpPr>
        <p:spPr>
          <a:xfrm>
            <a:off x="685800" y="1556792"/>
            <a:ext cx="8001000" cy="4752528"/>
          </a:xfrm>
        </p:spPr>
        <p:txBody>
          <a:bodyPr/>
          <a:lstStyle/>
          <a:p>
            <a:r>
              <a:rPr lang="en-MY" dirty="0"/>
              <a:t>An employee may commute regularly between their home location and the work site in another country. Because of the need to commute regularly, these assignments are most frequently used intra-regionally.</a:t>
            </a:r>
          </a:p>
          <a:p>
            <a:r>
              <a:rPr lang="en-MY" dirty="0"/>
              <a:t>This option is the most effective for project assignments and other tactical initiatives. It offers flexibility and can be more cost effective, but may also require more frequent review.</a:t>
            </a:r>
          </a:p>
        </p:txBody>
      </p:sp>
    </p:spTree>
    <p:extLst>
      <p:ext uri="{BB962C8B-B14F-4D97-AF65-F5344CB8AC3E}">
        <p14:creationId xmlns:p14="http://schemas.microsoft.com/office/powerpoint/2010/main" val="3586608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B4B90-8B25-4E27-9767-13B19E0486D1}"/>
              </a:ext>
            </a:extLst>
          </p:cNvPr>
          <p:cNvSpPr>
            <a:spLocks noGrp="1"/>
          </p:cNvSpPr>
          <p:nvPr>
            <p:ph type="title"/>
          </p:nvPr>
        </p:nvSpPr>
        <p:spPr/>
        <p:txBody>
          <a:bodyPr/>
          <a:lstStyle/>
          <a:p>
            <a:r>
              <a:rPr lang="en-MY" dirty="0"/>
              <a:t>International transfers</a:t>
            </a:r>
          </a:p>
        </p:txBody>
      </p:sp>
      <p:sp>
        <p:nvSpPr>
          <p:cNvPr id="3" name="Content Placeholder 2">
            <a:extLst>
              <a:ext uri="{FF2B5EF4-FFF2-40B4-BE49-F238E27FC236}">
                <a16:creationId xmlns:a16="http://schemas.microsoft.com/office/drawing/2014/main" id="{59608AF4-8009-48DC-A3A6-1D01AC2E328E}"/>
              </a:ext>
            </a:extLst>
          </p:cNvPr>
          <p:cNvSpPr>
            <a:spLocks noGrp="1"/>
          </p:cNvSpPr>
          <p:nvPr>
            <p:ph idx="1"/>
          </p:nvPr>
        </p:nvSpPr>
        <p:spPr/>
        <p:txBody>
          <a:bodyPr/>
          <a:lstStyle/>
          <a:p>
            <a:pPr marL="0" indent="0">
              <a:buNone/>
            </a:pPr>
            <a:r>
              <a:rPr lang="en-MY" dirty="0"/>
              <a:t>International transfers are akin to domestic relocation, with international -related</a:t>
            </a:r>
          </a:p>
          <a:p>
            <a:pPr marL="0" indent="0">
              <a:buNone/>
            </a:pPr>
            <a:r>
              <a:rPr lang="en-MY" dirty="0"/>
              <a:t>elements added in, and may be used when the duration of the stay is unknown. The</a:t>
            </a:r>
          </a:p>
          <a:p>
            <a:pPr marL="0" indent="0">
              <a:buNone/>
            </a:pPr>
            <a:r>
              <a:rPr lang="en-MY" dirty="0"/>
              <a:t>key differences between this and a long-term temporary assignment are that home</a:t>
            </a:r>
          </a:p>
          <a:p>
            <a:pPr marL="0" indent="0">
              <a:buNone/>
            </a:pPr>
            <a:r>
              <a:rPr lang="en-MY" dirty="0"/>
              <a:t>sale and home purchase assistance are often provided for employees undertaking a</a:t>
            </a:r>
          </a:p>
          <a:p>
            <a:pPr marL="0" indent="0">
              <a:buNone/>
            </a:pPr>
            <a:r>
              <a:rPr lang="en-MY" dirty="0"/>
              <a:t>permanent transfer</a:t>
            </a:r>
          </a:p>
        </p:txBody>
      </p:sp>
    </p:spTree>
    <p:extLst>
      <p:ext uri="{BB962C8B-B14F-4D97-AF65-F5344CB8AC3E}">
        <p14:creationId xmlns:p14="http://schemas.microsoft.com/office/powerpoint/2010/main" val="20480046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C3EA7-03C0-47F5-8BC2-2A49B1671F82}"/>
              </a:ext>
            </a:extLst>
          </p:cNvPr>
          <p:cNvSpPr>
            <a:spLocks noGrp="1"/>
          </p:cNvSpPr>
          <p:nvPr>
            <p:ph type="title"/>
          </p:nvPr>
        </p:nvSpPr>
        <p:spPr/>
        <p:txBody>
          <a:bodyPr/>
          <a:lstStyle/>
          <a:p>
            <a:r>
              <a:rPr lang="en-MY" dirty="0"/>
              <a:t>Developmental assignments</a:t>
            </a:r>
          </a:p>
        </p:txBody>
      </p:sp>
      <p:sp>
        <p:nvSpPr>
          <p:cNvPr id="3" name="Content Placeholder 2">
            <a:extLst>
              <a:ext uri="{FF2B5EF4-FFF2-40B4-BE49-F238E27FC236}">
                <a16:creationId xmlns:a16="http://schemas.microsoft.com/office/drawing/2014/main" id="{2C4C7777-141C-400E-AB94-6F2134A59712}"/>
              </a:ext>
            </a:extLst>
          </p:cNvPr>
          <p:cNvSpPr>
            <a:spLocks noGrp="1"/>
          </p:cNvSpPr>
          <p:nvPr>
            <p:ph idx="1"/>
          </p:nvPr>
        </p:nvSpPr>
        <p:spPr/>
        <p:txBody>
          <a:bodyPr/>
          <a:lstStyle/>
          <a:p>
            <a:pPr marL="0" indent="0">
              <a:buNone/>
            </a:pPr>
            <a:r>
              <a:rPr lang="en-MY" dirty="0"/>
              <a:t>Developmental assignments address strategic needs within a company; to help an employee gain critical skills. They are often utilized for employees identified as high - potential at any point in their career, or they may be specific to early career employees. The duration will vary and can either be single -status or family accompanied. </a:t>
            </a:r>
          </a:p>
        </p:txBody>
      </p:sp>
    </p:spTree>
    <p:extLst>
      <p:ext uri="{BB962C8B-B14F-4D97-AF65-F5344CB8AC3E}">
        <p14:creationId xmlns:p14="http://schemas.microsoft.com/office/powerpoint/2010/main" val="7688838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C77EA-4D34-4874-A346-AD8D06E5663E}"/>
              </a:ext>
            </a:extLst>
          </p:cNvPr>
          <p:cNvSpPr>
            <a:spLocks noGrp="1"/>
          </p:cNvSpPr>
          <p:nvPr>
            <p:ph type="title"/>
          </p:nvPr>
        </p:nvSpPr>
        <p:spPr/>
        <p:txBody>
          <a:bodyPr/>
          <a:lstStyle/>
          <a:p>
            <a:r>
              <a:rPr lang="en-MY" dirty="0"/>
              <a:t>Project assignments</a:t>
            </a:r>
          </a:p>
        </p:txBody>
      </p:sp>
      <p:sp>
        <p:nvSpPr>
          <p:cNvPr id="3" name="Content Placeholder 2">
            <a:extLst>
              <a:ext uri="{FF2B5EF4-FFF2-40B4-BE49-F238E27FC236}">
                <a16:creationId xmlns:a16="http://schemas.microsoft.com/office/drawing/2014/main" id="{52D441BE-F53A-4770-8DAD-31B20FEDFE26}"/>
              </a:ext>
            </a:extLst>
          </p:cNvPr>
          <p:cNvSpPr>
            <a:spLocks noGrp="1"/>
          </p:cNvSpPr>
          <p:nvPr>
            <p:ph idx="1"/>
          </p:nvPr>
        </p:nvSpPr>
        <p:spPr/>
        <p:txBody>
          <a:bodyPr/>
          <a:lstStyle/>
          <a:p>
            <a:pPr marL="0" indent="0">
              <a:buNone/>
            </a:pPr>
            <a:r>
              <a:rPr lang="en-MY" dirty="0"/>
              <a:t>Project assignments are typically used to transfer highly or specifically skilled employees to a location temporarily to accomplish a specific goal and are commonly used for client work, facility build-out, technology rollout and similar initiatives. They are most commonly short-term, although can be long-term depending on the project needs.</a:t>
            </a:r>
          </a:p>
        </p:txBody>
      </p:sp>
    </p:spTree>
    <p:extLst>
      <p:ext uri="{BB962C8B-B14F-4D97-AF65-F5344CB8AC3E}">
        <p14:creationId xmlns:p14="http://schemas.microsoft.com/office/powerpoint/2010/main" val="3461022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87248182"/>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29456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r>
              <a:rPr lang="en-MY" dirty="0"/>
              <a:t>Global Assignment Strategies</a:t>
            </a:r>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p:txBody>
          <a:bodyPr/>
          <a:lstStyle/>
          <a:p>
            <a:r>
              <a:rPr lang="en-MY" dirty="0"/>
              <a:t>Local strategy</a:t>
            </a:r>
          </a:p>
          <a:p>
            <a:r>
              <a:rPr lang="en-MY" dirty="0"/>
              <a:t>Centralized strategy</a:t>
            </a:r>
          </a:p>
          <a:p>
            <a:r>
              <a:rPr lang="en-MY" dirty="0"/>
              <a:t>Global strategy</a:t>
            </a:r>
          </a:p>
        </p:txBody>
      </p:sp>
    </p:spTree>
    <p:extLst>
      <p:ext uri="{BB962C8B-B14F-4D97-AF65-F5344CB8AC3E}">
        <p14:creationId xmlns:p14="http://schemas.microsoft.com/office/powerpoint/2010/main" val="93461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DA0F-BE9E-48A9-B27B-E8477188E42D}"/>
              </a:ext>
            </a:extLst>
          </p:cNvPr>
          <p:cNvSpPr>
            <a:spLocks noGrp="1"/>
          </p:cNvSpPr>
          <p:nvPr>
            <p:ph type="title"/>
          </p:nvPr>
        </p:nvSpPr>
        <p:spPr/>
        <p:txBody>
          <a:bodyPr/>
          <a:lstStyle/>
          <a:p>
            <a:r>
              <a:rPr lang="en-MY" dirty="0"/>
              <a:t>Local Strategy</a:t>
            </a:r>
          </a:p>
        </p:txBody>
      </p:sp>
      <p:sp>
        <p:nvSpPr>
          <p:cNvPr id="3" name="Content Placeholder 2">
            <a:extLst>
              <a:ext uri="{FF2B5EF4-FFF2-40B4-BE49-F238E27FC236}">
                <a16:creationId xmlns:a16="http://schemas.microsoft.com/office/drawing/2014/main" id="{440A0827-7D4F-42D2-B0EB-399786C41F0A}"/>
              </a:ext>
            </a:extLst>
          </p:cNvPr>
          <p:cNvSpPr>
            <a:spLocks noGrp="1"/>
          </p:cNvSpPr>
          <p:nvPr>
            <p:ph idx="1"/>
          </p:nvPr>
        </p:nvSpPr>
        <p:spPr>
          <a:xfrm>
            <a:off x="914400" y="1600201"/>
            <a:ext cx="7618040" cy="3989040"/>
          </a:xfrm>
        </p:spPr>
        <p:txBody>
          <a:bodyPr/>
          <a:lstStyle/>
          <a:p>
            <a:r>
              <a:rPr lang="en-MY" dirty="0"/>
              <a:t>It follows that firms with a local strategy, trying to make host subsidiaries as locally responsive as possible, will still need to use expatriates to transfer technical and functional knowledge that is not available in the host subsidiaries. </a:t>
            </a:r>
          </a:p>
          <a:p>
            <a:r>
              <a:rPr lang="en-MY" dirty="0"/>
              <a:t>Expatriates within these categories go to a host location solely to do a given job and return to their home country.</a:t>
            </a:r>
          </a:p>
        </p:txBody>
      </p:sp>
    </p:spTree>
    <p:extLst>
      <p:ext uri="{BB962C8B-B14F-4D97-AF65-F5344CB8AC3E}">
        <p14:creationId xmlns:p14="http://schemas.microsoft.com/office/powerpoint/2010/main" val="27516629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03A1A-F92D-45B1-AD7A-C49CF81267E5}"/>
              </a:ext>
            </a:extLst>
          </p:cNvPr>
          <p:cNvSpPr>
            <a:spLocks noGrp="1"/>
          </p:cNvSpPr>
          <p:nvPr>
            <p:ph type="title"/>
          </p:nvPr>
        </p:nvSpPr>
        <p:spPr/>
        <p:txBody>
          <a:bodyPr/>
          <a:lstStyle/>
          <a:p>
            <a:r>
              <a:rPr lang="en-MY" dirty="0"/>
              <a:t>Centralized Strategy</a:t>
            </a:r>
          </a:p>
        </p:txBody>
      </p:sp>
      <p:sp>
        <p:nvSpPr>
          <p:cNvPr id="3" name="Content Placeholder 2">
            <a:extLst>
              <a:ext uri="{FF2B5EF4-FFF2-40B4-BE49-F238E27FC236}">
                <a16:creationId xmlns:a16="http://schemas.microsoft.com/office/drawing/2014/main" id="{DEAACDE8-6BFE-4327-8EF3-EA9A45F589B9}"/>
              </a:ext>
            </a:extLst>
          </p:cNvPr>
          <p:cNvSpPr>
            <a:spLocks noGrp="1"/>
          </p:cNvSpPr>
          <p:nvPr>
            <p:ph idx="1"/>
          </p:nvPr>
        </p:nvSpPr>
        <p:spPr/>
        <p:txBody>
          <a:bodyPr/>
          <a:lstStyle/>
          <a:p>
            <a:r>
              <a:rPr lang="en-MY" dirty="0"/>
              <a:t>Organizations with a centralized strategy attempt to implement the values, policies and culture of the parent company, despite environmental or cultural differences.</a:t>
            </a:r>
          </a:p>
          <a:p>
            <a:endParaRPr lang="en-MY" dirty="0"/>
          </a:p>
          <a:p>
            <a:r>
              <a:rPr lang="en-MY" dirty="0"/>
              <a:t>Controlling the subsidiaries is important and there is not much room for autonomy for the host locations.</a:t>
            </a:r>
          </a:p>
        </p:txBody>
      </p:sp>
    </p:spTree>
    <p:extLst>
      <p:ext uri="{BB962C8B-B14F-4D97-AF65-F5344CB8AC3E}">
        <p14:creationId xmlns:p14="http://schemas.microsoft.com/office/powerpoint/2010/main" val="30287465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7ADAC-5C58-478F-8CAC-A1CE0287F577}"/>
              </a:ext>
            </a:extLst>
          </p:cNvPr>
          <p:cNvSpPr>
            <a:spLocks noGrp="1"/>
          </p:cNvSpPr>
          <p:nvPr>
            <p:ph type="title"/>
          </p:nvPr>
        </p:nvSpPr>
        <p:spPr/>
        <p:txBody>
          <a:bodyPr/>
          <a:lstStyle/>
          <a:p>
            <a:r>
              <a:rPr lang="en-MY" dirty="0"/>
              <a:t>Global Strategy</a:t>
            </a:r>
          </a:p>
        </p:txBody>
      </p:sp>
      <p:sp>
        <p:nvSpPr>
          <p:cNvPr id="3" name="Content Placeholder 2">
            <a:extLst>
              <a:ext uri="{FF2B5EF4-FFF2-40B4-BE49-F238E27FC236}">
                <a16:creationId xmlns:a16="http://schemas.microsoft.com/office/drawing/2014/main" id="{2662E3C1-23D7-41E7-96B5-EDDDB1DFCDF5}"/>
              </a:ext>
            </a:extLst>
          </p:cNvPr>
          <p:cNvSpPr>
            <a:spLocks noGrp="1"/>
          </p:cNvSpPr>
          <p:nvPr>
            <p:ph idx="1"/>
          </p:nvPr>
        </p:nvSpPr>
        <p:spPr/>
        <p:txBody>
          <a:bodyPr/>
          <a:lstStyle/>
          <a:p>
            <a:pPr marL="0" indent="0">
              <a:buNone/>
            </a:pPr>
            <a:r>
              <a:rPr lang="en-MY" dirty="0"/>
              <a:t>These organizations try to integrate the best from all countries into one corporate culture and one global business strategy. In strategic assignments, the expatriates help the creation of a common organizational culture through the formation of an informal communication network throughout the MNC, and by realizing global integration through indirect control mechanisms.</a:t>
            </a:r>
          </a:p>
        </p:txBody>
      </p:sp>
    </p:spTree>
    <p:extLst>
      <p:ext uri="{BB962C8B-B14F-4D97-AF65-F5344CB8AC3E}">
        <p14:creationId xmlns:p14="http://schemas.microsoft.com/office/powerpoint/2010/main" val="9452485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799575642"/>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841253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Assignment Process</a:t>
            </a:r>
          </a:p>
        </p:txBody>
      </p:sp>
      <p:pic>
        <p:nvPicPr>
          <p:cNvPr id="5" name="Picture 4">
            <a:extLst>
              <a:ext uri="{FF2B5EF4-FFF2-40B4-BE49-F238E27FC236}">
                <a16:creationId xmlns:a16="http://schemas.microsoft.com/office/drawing/2014/main" id="{2358730D-C53C-4B1F-9972-31208022FF43}"/>
              </a:ext>
            </a:extLst>
          </p:cNvPr>
          <p:cNvPicPr>
            <a:picLocks noChangeAspect="1"/>
          </p:cNvPicPr>
          <p:nvPr/>
        </p:nvPicPr>
        <p:blipFill>
          <a:blip r:embed="rId2"/>
          <a:stretch>
            <a:fillRect/>
          </a:stretch>
        </p:blipFill>
        <p:spPr>
          <a:xfrm>
            <a:off x="1377109" y="2132856"/>
            <a:ext cx="6389781" cy="3315246"/>
          </a:xfrm>
          <a:prstGeom prst="rect">
            <a:avLst/>
          </a:prstGeom>
        </p:spPr>
      </p:pic>
    </p:spTree>
    <p:extLst>
      <p:ext uri="{BB962C8B-B14F-4D97-AF65-F5344CB8AC3E}">
        <p14:creationId xmlns:p14="http://schemas.microsoft.com/office/powerpoint/2010/main" val="15130617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8399264"/>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21723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Selecting International Assignees</a:t>
            </a:r>
          </a:p>
        </p:txBody>
      </p:sp>
      <p:pic>
        <p:nvPicPr>
          <p:cNvPr id="5" name="Picture 4">
            <a:extLst>
              <a:ext uri="{FF2B5EF4-FFF2-40B4-BE49-F238E27FC236}">
                <a16:creationId xmlns:a16="http://schemas.microsoft.com/office/drawing/2014/main" id="{59AEB107-199B-46F6-8B0E-5588FD7A98E8}"/>
              </a:ext>
            </a:extLst>
          </p:cNvPr>
          <p:cNvPicPr>
            <a:picLocks noChangeAspect="1"/>
          </p:cNvPicPr>
          <p:nvPr/>
        </p:nvPicPr>
        <p:blipFill>
          <a:blip r:embed="rId2"/>
          <a:stretch>
            <a:fillRect/>
          </a:stretch>
        </p:blipFill>
        <p:spPr>
          <a:xfrm>
            <a:off x="1115616" y="2132856"/>
            <a:ext cx="6226160" cy="3445545"/>
          </a:xfrm>
          <a:prstGeom prst="rect">
            <a:avLst/>
          </a:prstGeom>
        </p:spPr>
      </p:pic>
    </p:spTree>
    <p:extLst>
      <p:ext uri="{BB962C8B-B14F-4D97-AF65-F5344CB8AC3E}">
        <p14:creationId xmlns:p14="http://schemas.microsoft.com/office/powerpoint/2010/main" val="22448990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Family Requirements</a:t>
            </a:r>
          </a:p>
        </p:txBody>
      </p:sp>
      <p:sp>
        <p:nvSpPr>
          <p:cNvPr id="3" name="Content Placeholder 2">
            <a:extLst>
              <a:ext uri="{FF2B5EF4-FFF2-40B4-BE49-F238E27FC236}">
                <a16:creationId xmlns:a16="http://schemas.microsoft.com/office/drawing/2014/main" id="{5DC520D2-FE63-47C9-B67C-39217396F76B}"/>
              </a:ext>
            </a:extLst>
          </p:cNvPr>
          <p:cNvSpPr>
            <a:spLocks noGrp="1"/>
          </p:cNvSpPr>
          <p:nvPr>
            <p:ph idx="1"/>
          </p:nvPr>
        </p:nvSpPr>
        <p:spPr/>
        <p:txBody>
          <a:bodyPr/>
          <a:lstStyle/>
          <a:p>
            <a:pPr marL="0" indent="0">
              <a:buNone/>
            </a:pPr>
            <a:r>
              <a:rPr lang="en-MY" sz="2400" dirty="0"/>
              <a:t>The contribution that the family, particularly the spouse, makes to the success of the overseas assignment is now well documented, as we mentioned above in relation to the impact of the accompanying spouse/partner on early return. Despite the importance of the accompanying spouse/partner, the focus has been on the expatriate. From the multinational’s perspective, expatriate performance in the host location is the important factor. However, the interaction between expatriate, spouse/partner and family members’ various adjustment experiences is now well documented.</a:t>
            </a:r>
          </a:p>
        </p:txBody>
      </p:sp>
    </p:spTree>
    <p:extLst>
      <p:ext uri="{BB962C8B-B14F-4D97-AF65-F5344CB8AC3E}">
        <p14:creationId xmlns:p14="http://schemas.microsoft.com/office/powerpoint/2010/main" val="1088087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375720533"/>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655327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Assignment Preparation</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p:txBody>
          <a:bodyPr/>
          <a:lstStyle/>
          <a:p>
            <a:r>
              <a:rPr lang="en-MY" dirty="0"/>
              <a:t>Gather Employee and Family Information</a:t>
            </a:r>
          </a:p>
          <a:p>
            <a:r>
              <a:rPr lang="en-MY" dirty="0"/>
              <a:t>Draft Compensation Calculation</a:t>
            </a:r>
          </a:p>
          <a:p>
            <a:r>
              <a:rPr lang="en-MY" dirty="0"/>
              <a:t>Prepare for Relocation</a:t>
            </a:r>
          </a:p>
          <a:p>
            <a:r>
              <a:rPr lang="en-MY" dirty="0"/>
              <a:t>Assignment Approval</a:t>
            </a:r>
          </a:p>
        </p:txBody>
      </p:sp>
    </p:spTree>
    <p:extLst>
      <p:ext uri="{BB962C8B-B14F-4D97-AF65-F5344CB8AC3E}">
        <p14:creationId xmlns:p14="http://schemas.microsoft.com/office/powerpoint/2010/main" val="1307513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959998679"/>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61681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Relocation and Mobility</a:t>
            </a:r>
          </a:p>
        </p:txBody>
      </p:sp>
      <p:pic>
        <p:nvPicPr>
          <p:cNvPr id="5" name="Picture 4">
            <a:extLst>
              <a:ext uri="{FF2B5EF4-FFF2-40B4-BE49-F238E27FC236}">
                <a16:creationId xmlns:a16="http://schemas.microsoft.com/office/drawing/2014/main" id="{BBF29D22-0E5D-4FC8-B561-CA483D825CBA}"/>
              </a:ext>
            </a:extLst>
          </p:cNvPr>
          <p:cNvPicPr>
            <a:picLocks noChangeAspect="1"/>
          </p:cNvPicPr>
          <p:nvPr/>
        </p:nvPicPr>
        <p:blipFill>
          <a:blip r:embed="rId2"/>
          <a:stretch>
            <a:fillRect/>
          </a:stretch>
        </p:blipFill>
        <p:spPr>
          <a:xfrm>
            <a:off x="855429" y="1800224"/>
            <a:ext cx="7778495" cy="3861024"/>
          </a:xfrm>
          <a:prstGeom prst="rect">
            <a:avLst/>
          </a:prstGeom>
        </p:spPr>
      </p:pic>
      <p:grpSp>
        <p:nvGrpSpPr>
          <p:cNvPr id="4" name="Group 3">
            <a:extLst>
              <a:ext uri="{FF2B5EF4-FFF2-40B4-BE49-F238E27FC236}">
                <a16:creationId xmlns:a16="http://schemas.microsoft.com/office/drawing/2014/main" id="{95BC3D77-D4AF-4859-971E-FE448DFF10AD}"/>
              </a:ext>
            </a:extLst>
          </p:cNvPr>
          <p:cNvGrpSpPr/>
          <p:nvPr/>
        </p:nvGrpSpPr>
        <p:grpSpPr>
          <a:xfrm>
            <a:off x="1170738" y="3148201"/>
            <a:ext cx="6802524" cy="561599"/>
            <a:chOff x="0" y="3855944"/>
            <a:chExt cx="6802524" cy="561599"/>
          </a:xfrm>
        </p:grpSpPr>
        <p:sp>
          <p:nvSpPr>
            <p:cNvPr id="6" name="Rectangle: Rounded Corners 5">
              <a:extLst>
                <a:ext uri="{FF2B5EF4-FFF2-40B4-BE49-F238E27FC236}">
                  <a16:creationId xmlns:a16="http://schemas.microsoft.com/office/drawing/2014/main" id="{A9C3606F-5DC7-4056-B73D-105DE84C7132}"/>
                </a:ext>
              </a:extLst>
            </p:cNvPr>
            <p:cNvSpPr/>
            <p:nvPr/>
          </p:nvSpPr>
          <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7" name="Rectangle: Rounded Corners 4">
              <a:extLst>
                <a:ext uri="{FF2B5EF4-FFF2-40B4-BE49-F238E27FC236}">
                  <a16:creationId xmlns:a16="http://schemas.microsoft.com/office/drawing/2014/main" id="{878D41FE-C051-4C98-B78A-8E9CD73605A9}"/>
                </a:ext>
              </a:extLst>
            </p:cNvPr>
            <p:cNvSpPr txBox="1"/>
            <p:nvPr/>
          </p:nvSpPr>
          <p:spPr>
            <a:xfrm>
              <a:off x="27415" y="3883359"/>
              <a:ext cx="6747694" cy="5067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p:txBody>
        </p:sp>
      </p:grpSp>
      <p:grpSp>
        <p:nvGrpSpPr>
          <p:cNvPr id="8" name="Group 7">
            <a:extLst>
              <a:ext uri="{FF2B5EF4-FFF2-40B4-BE49-F238E27FC236}">
                <a16:creationId xmlns:a16="http://schemas.microsoft.com/office/drawing/2014/main" id="{6F43FCF2-753C-4D53-B632-41A701C0FA0F}"/>
              </a:ext>
            </a:extLst>
          </p:cNvPr>
          <p:cNvGrpSpPr/>
          <p:nvPr/>
        </p:nvGrpSpPr>
        <p:grpSpPr>
          <a:xfrm>
            <a:off x="1323138" y="3300601"/>
            <a:ext cx="6802524" cy="561599"/>
            <a:chOff x="0" y="3855944"/>
            <a:chExt cx="6802524" cy="561599"/>
          </a:xfrm>
        </p:grpSpPr>
        <p:sp>
          <p:nvSpPr>
            <p:cNvPr id="9" name="Rectangle: Rounded Corners 8">
              <a:extLst>
                <a:ext uri="{FF2B5EF4-FFF2-40B4-BE49-F238E27FC236}">
                  <a16:creationId xmlns:a16="http://schemas.microsoft.com/office/drawing/2014/main" id="{10241406-2243-4E0E-927A-EBAA711F934E}"/>
                </a:ext>
              </a:extLst>
            </p:cNvPr>
            <p:cNvSpPr/>
            <p:nvPr/>
          </p:nvSpPr>
          <p:spPr>
            <a:xfrm>
              <a:off x="0" y="3855944"/>
              <a:ext cx="680252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10" name="Rectangle: Rounded Corners 4">
              <a:extLst>
                <a:ext uri="{FF2B5EF4-FFF2-40B4-BE49-F238E27FC236}">
                  <a16:creationId xmlns:a16="http://schemas.microsoft.com/office/drawing/2014/main" id="{E42AE6E8-4966-4417-85A8-A6EECEEE5BFC}"/>
                </a:ext>
              </a:extLst>
            </p:cNvPr>
            <p:cNvSpPr txBox="1"/>
            <p:nvPr/>
          </p:nvSpPr>
          <p:spPr>
            <a:xfrm>
              <a:off x="27415" y="3883359"/>
              <a:ext cx="6747694" cy="5067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000000"/>
                  </a:solidFill>
                  <a:latin typeface="Arial"/>
                  <a:ea typeface="+mn-ea"/>
                  <a:cs typeface="+mn-cs"/>
                </a:rPr>
                <a:t>Assignment Preparation</a:t>
              </a:r>
              <a:endParaRPr lang="en-MY" sz="2400" kern="1200" dirty="0">
                <a:solidFill>
                  <a:srgbClr val="000000"/>
                </a:solidFill>
                <a:latin typeface="Arial"/>
                <a:ea typeface="+mn-ea"/>
                <a:cs typeface="+mn-cs"/>
              </a:endParaRPr>
            </a:p>
          </p:txBody>
        </p:sp>
      </p:grpSp>
    </p:spTree>
    <p:extLst>
      <p:ext uri="{BB962C8B-B14F-4D97-AF65-F5344CB8AC3E}">
        <p14:creationId xmlns:p14="http://schemas.microsoft.com/office/powerpoint/2010/main" val="36483084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711717"/>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153306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On-going Support</a:t>
            </a:r>
          </a:p>
        </p:txBody>
      </p:sp>
      <p:pic>
        <p:nvPicPr>
          <p:cNvPr id="5" name="Picture 4">
            <a:extLst>
              <a:ext uri="{FF2B5EF4-FFF2-40B4-BE49-F238E27FC236}">
                <a16:creationId xmlns:a16="http://schemas.microsoft.com/office/drawing/2014/main" id="{DE8804E6-D213-4BF1-B901-CD88BB3D94B1}"/>
              </a:ext>
            </a:extLst>
          </p:cNvPr>
          <p:cNvPicPr>
            <a:picLocks noChangeAspect="1"/>
          </p:cNvPicPr>
          <p:nvPr/>
        </p:nvPicPr>
        <p:blipFill>
          <a:blip r:embed="rId2"/>
          <a:stretch>
            <a:fillRect/>
          </a:stretch>
        </p:blipFill>
        <p:spPr>
          <a:xfrm>
            <a:off x="2339752" y="1700808"/>
            <a:ext cx="4732362" cy="4603511"/>
          </a:xfrm>
          <a:prstGeom prst="rect">
            <a:avLst/>
          </a:prstGeom>
        </p:spPr>
      </p:pic>
    </p:spTree>
    <p:extLst>
      <p:ext uri="{BB962C8B-B14F-4D97-AF65-F5344CB8AC3E}">
        <p14:creationId xmlns:p14="http://schemas.microsoft.com/office/powerpoint/2010/main" val="27444988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a:xfrm>
            <a:off x="683568" y="277813"/>
            <a:ext cx="8003232" cy="1143000"/>
          </a:xfrm>
        </p:spPr>
        <p:txBody>
          <a:bodyPr/>
          <a:lstStyle/>
          <a:p>
            <a:r>
              <a:rPr lang="en-MY" sz="4000" dirty="0"/>
              <a:t>General/Work/Interaction Adjustment</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pPr marL="0" indent="0">
              <a:buNone/>
            </a:pPr>
            <a:r>
              <a:rPr lang="en-MY" dirty="0"/>
              <a:t>Studies show that expatriates face three types of adjustment challenges: general adjustment, work adjustment, and interaction adjustment. General adjustment covers living conditions and host country culture. Work adjustment covers job satisfaction with international assignment position and tasks. Interaction adjustment covers interacting with locals in host country.</a:t>
            </a:r>
          </a:p>
        </p:txBody>
      </p:sp>
    </p:spTree>
    <p:extLst>
      <p:ext uri="{BB962C8B-B14F-4D97-AF65-F5344CB8AC3E}">
        <p14:creationId xmlns:p14="http://schemas.microsoft.com/office/powerpoint/2010/main" val="21712155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Cross-cultural training</a:t>
            </a:r>
          </a:p>
        </p:txBody>
      </p:sp>
      <p:sp>
        <p:nvSpPr>
          <p:cNvPr id="3" name="Content Placeholder 2">
            <a:extLst>
              <a:ext uri="{FF2B5EF4-FFF2-40B4-BE49-F238E27FC236}">
                <a16:creationId xmlns:a16="http://schemas.microsoft.com/office/drawing/2014/main" id="{CD3B1233-3852-4F50-B168-A41685C800EA}"/>
              </a:ext>
            </a:extLst>
          </p:cNvPr>
          <p:cNvSpPr>
            <a:spLocks noGrp="1"/>
          </p:cNvSpPr>
          <p:nvPr>
            <p:ph idx="1"/>
          </p:nvPr>
        </p:nvSpPr>
        <p:spPr/>
        <p:txBody>
          <a:bodyPr/>
          <a:lstStyle/>
          <a:p>
            <a:pPr marL="0" indent="0">
              <a:buNone/>
            </a:pPr>
            <a:r>
              <a:rPr lang="en-MY" sz="1800" dirty="0"/>
              <a:t>CCT’s (cross-cultural training) purpose is to help people to communicate with people from other cultures and to build relationships with them. It prepares people to handle unexpected situations in another culture. Its objectives are to teach people to see issues from the perspective of a person from another culture, to reduce stereotyping and teach people to realize their own prejudices, and to teach appropriate </a:t>
            </a:r>
            <a:r>
              <a:rPr lang="en-MY" sz="1800" dirty="0" err="1"/>
              <a:t>behaviors</a:t>
            </a:r>
            <a:r>
              <a:rPr lang="en-MY" sz="1800" dirty="0"/>
              <a:t>. A scholar lists out six essential practical skills that are needed in close to all cultural settings, thus making them the backbone of CCT:</a:t>
            </a:r>
          </a:p>
          <a:p>
            <a:r>
              <a:rPr lang="en-MY" sz="1800" dirty="0"/>
              <a:t> The correct greeting </a:t>
            </a:r>
            <a:r>
              <a:rPr lang="en-MY" sz="1800" dirty="0" err="1"/>
              <a:t>behaviors</a:t>
            </a:r>
            <a:endParaRPr lang="en-MY" sz="1800" dirty="0"/>
          </a:p>
          <a:p>
            <a:r>
              <a:rPr lang="en-MY" sz="1800" dirty="0"/>
              <a:t> The correct nonverbal </a:t>
            </a:r>
            <a:r>
              <a:rPr lang="en-MY" sz="1800" dirty="0" err="1"/>
              <a:t>behaviors</a:t>
            </a:r>
            <a:endParaRPr lang="en-MY" sz="1800" dirty="0"/>
          </a:p>
          <a:p>
            <a:r>
              <a:rPr lang="en-MY" sz="1800" dirty="0"/>
              <a:t> Host culture-friendly means of expressing opinions and ideas</a:t>
            </a:r>
          </a:p>
          <a:p>
            <a:r>
              <a:rPr lang="en-MY" sz="1800" dirty="0"/>
              <a:t>What are appropriate topics and how to avoid discussions that one feels are inappropriate</a:t>
            </a:r>
          </a:p>
          <a:p>
            <a:r>
              <a:rPr lang="en-MY" sz="1800" dirty="0"/>
              <a:t>How to respond to others’ opinions in an appropriate way</a:t>
            </a:r>
          </a:p>
          <a:p>
            <a:r>
              <a:rPr lang="en-MY" sz="1800" dirty="0"/>
              <a:t> Active listening, paraphrasing, and questioning</a:t>
            </a:r>
          </a:p>
        </p:txBody>
      </p:sp>
    </p:spTree>
    <p:extLst>
      <p:ext uri="{BB962C8B-B14F-4D97-AF65-F5344CB8AC3E}">
        <p14:creationId xmlns:p14="http://schemas.microsoft.com/office/powerpoint/2010/main" val="18869008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040333640"/>
              </p:ext>
            </p:extLst>
          </p:nvPr>
        </p:nvGraphicFramePr>
        <p:xfrm>
          <a:off x="683568" y="238336"/>
          <a:ext cx="6802524" cy="6381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327433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Re-expatriation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5800" y="1556792"/>
            <a:ext cx="8206680" cy="4530725"/>
          </a:xfrm>
        </p:spPr>
        <p:txBody>
          <a:bodyPr/>
          <a:lstStyle/>
          <a:p>
            <a:pPr marL="0" indent="0">
              <a:buNone/>
            </a:pPr>
            <a:r>
              <a:rPr lang="en-MY" sz="2200" dirty="0"/>
              <a:t>A returnee is likely to be posted to another host country unit. Re expatriation is, therefore, a common phenomenon and the international HR Professional should handle it effectively. When an expatriate succeeds on an overseas assignment, the individual’s competitiveness has been established and he/she proves to be the ideal choice for re-expatriation.</a:t>
            </a:r>
          </a:p>
          <a:p>
            <a:pPr marL="0" indent="0">
              <a:buNone/>
            </a:pPr>
            <a:r>
              <a:rPr lang="en-MY" sz="2200" dirty="0"/>
              <a:t> Re expatriation offers several benefits to MNC:</a:t>
            </a:r>
          </a:p>
          <a:p>
            <a:r>
              <a:rPr lang="en-MY" sz="2200" dirty="0"/>
              <a:t> Contributes to Skill of expatriates whose skill and abilities can be used as and when the need arises.</a:t>
            </a:r>
          </a:p>
          <a:p>
            <a:r>
              <a:rPr lang="en-MY" sz="2200" dirty="0"/>
              <a:t>Relocation of competent people in international assignment.</a:t>
            </a:r>
          </a:p>
          <a:p>
            <a:r>
              <a:rPr lang="en-MY" sz="2200" dirty="0"/>
              <a:t>The normal difficulties and challenges of managing expatriation and repatriation are few as the MNC has a pool of international managers who are ready to fly to any part of the globe at any time.</a:t>
            </a:r>
          </a:p>
        </p:txBody>
      </p:sp>
    </p:spTree>
    <p:extLst>
      <p:ext uri="{BB962C8B-B14F-4D97-AF65-F5344CB8AC3E}">
        <p14:creationId xmlns:p14="http://schemas.microsoft.com/office/powerpoint/2010/main" val="12534002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pPr marL="0" indent="0">
              <a:buNone/>
            </a:pPr>
            <a:endParaRPr lang="en-MY" dirty="0"/>
          </a:p>
          <a:p>
            <a:pPr marL="0" indent="0">
              <a:buNone/>
            </a:pPr>
            <a:endParaRPr lang="en-MY" dirty="0"/>
          </a:p>
          <a:p>
            <a:pPr marL="0" indent="0">
              <a:buNone/>
            </a:pPr>
            <a:endParaRPr lang="en-MY" dirty="0"/>
          </a:p>
          <a:p>
            <a:pPr marL="0" indent="0">
              <a:buNone/>
            </a:pPr>
            <a:r>
              <a:rPr lang="en-MY" sz="3600" dirty="0"/>
              <a:t>EXPATRIATE PERFORMANCE AND MEASUREMENT</a:t>
            </a:r>
          </a:p>
        </p:txBody>
      </p:sp>
    </p:spTree>
    <p:extLst>
      <p:ext uri="{BB962C8B-B14F-4D97-AF65-F5344CB8AC3E}">
        <p14:creationId xmlns:p14="http://schemas.microsoft.com/office/powerpoint/2010/main" val="23802328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Performance of International Assignment</a:t>
            </a:r>
          </a:p>
        </p:txBody>
      </p:sp>
      <p:pic>
        <p:nvPicPr>
          <p:cNvPr id="5" name="Picture 4">
            <a:extLst>
              <a:ext uri="{FF2B5EF4-FFF2-40B4-BE49-F238E27FC236}">
                <a16:creationId xmlns:a16="http://schemas.microsoft.com/office/drawing/2014/main" id="{382B2405-C9B8-48DB-9CB7-012989DDBEA9}"/>
              </a:ext>
            </a:extLst>
          </p:cNvPr>
          <p:cNvPicPr>
            <a:picLocks noChangeAspect="1"/>
          </p:cNvPicPr>
          <p:nvPr/>
        </p:nvPicPr>
        <p:blipFill>
          <a:blip r:embed="rId2"/>
          <a:stretch>
            <a:fillRect/>
          </a:stretch>
        </p:blipFill>
        <p:spPr>
          <a:xfrm>
            <a:off x="2699792" y="1844824"/>
            <a:ext cx="4418021" cy="4488334"/>
          </a:xfrm>
          <a:prstGeom prst="rect">
            <a:avLst/>
          </a:prstGeom>
        </p:spPr>
      </p:pic>
    </p:spTree>
    <p:extLst>
      <p:ext uri="{BB962C8B-B14F-4D97-AF65-F5344CB8AC3E}">
        <p14:creationId xmlns:p14="http://schemas.microsoft.com/office/powerpoint/2010/main" val="411177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6520C-A61E-424C-934A-F294ADD3E5BD}"/>
              </a:ext>
            </a:extLst>
          </p:cNvPr>
          <p:cNvSpPr>
            <a:spLocks noGrp="1"/>
          </p:cNvSpPr>
          <p:nvPr>
            <p:ph type="title"/>
          </p:nvPr>
        </p:nvSpPr>
        <p:spPr/>
        <p:txBody>
          <a:bodyPr/>
          <a:lstStyle/>
          <a:p>
            <a:r>
              <a:rPr lang="en-MY" dirty="0"/>
              <a:t>Technical performance</a:t>
            </a:r>
          </a:p>
        </p:txBody>
      </p:sp>
      <p:sp>
        <p:nvSpPr>
          <p:cNvPr id="3" name="Content Placeholder 2">
            <a:extLst>
              <a:ext uri="{FF2B5EF4-FFF2-40B4-BE49-F238E27FC236}">
                <a16:creationId xmlns:a16="http://schemas.microsoft.com/office/drawing/2014/main" id="{2A199471-5BD5-4466-9538-0479DFAE622F}"/>
              </a:ext>
            </a:extLst>
          </p:cNvPr>
          <p:cNvSpPr>
            <a:spLocks noGrp="1"/>
          </p:cNvSpPr>
          <p:nvPr>
            <p:ph idx="1"/>
          </p:nvPr>
        </p:nvSpPr>
        <p:spPr/>
        <p:txBody>
          <a:bodyPr/>
          <a:lstStyle/>
          <a:p>
            <a:pPr marL="0" indent="0">
              <a:buNone/>
            </a:pPr>
            <a:r>
              <a:rPr lang="en-MY" dirty="0"/>
              <a:t>This represents tasks or duties international assignees perform. They are the easiest to identify and most tangible because they mirror the technical dimensions of those with the same title in a domestic context. For example, within the same business unit, stage of product maturity etc. a brand manager relocated from Italy to Ireland for a product launch should have responsibilities comparable to the Indian brand manager in India doing the same product launch.</a:t>
            </a:r>
          </a:p>
        </p:txBody>
      </p:sp>
    </p:spTree>
    <p:extLst>
      <p:ext uri="{BB962C8B-B14F-4D97-AF65-F5344CB8AC3E}">
        <p14:creationId xmlns:p14="http://schemas.microsoft.com/office/powerpoint/2010/main" val="3172560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Intercultural performance</a:t>
            </a:r>
          </a:p>
        </p:txBody>
      </p:sp>
      <p:sp>
        <p:nvSpPr>
          <p:cNvPr id="3" name="Content Placeholder 2">
            <a:extLst>
              <a:ext uri="{FF2B5EF4-FFF2-40B4-BE49-F238E27FC236}">
                <a16:creationId xmlns:a16="http://schemas.microsoft.com/office/drawing/2014/main" id="{C3BF6C2C-1CFB-40A0-8606-77EFAF6549CC}"/>
              </a:ext>
            </a:extLst>
          </p:cNvPr>
          <p:cNvSpPr>
            <a:spLocks noGrp="1"/>
          </p:cNvSpPr>
          <p:nvPr>
            <p:ph idx="1"/>
          </p:nvPr>
        </p:nvSpPr>
        <p:spPr>
          <a:xfrm>
            <a:off x="755576" y="1600200"/>
            <a:ext cx="7931224" cy="4530725"/>
          </a:xfrm>
        </p:spPr>
        <p:txBody>
          <a:bodyPr/>
          <a:lstStyle/>
          <a:p>
            <a:pPr marL="0" indent="0">
              <a:buNone/>
            </a:pPr>
            <a:r>
              <a:rPr lang="en-MY" sz="2400" dirty="0"/>
              <a:t>With respect to intercultural performance dimensions, some assignments will have an extensive need for intercultural communication or intercultural effectiveness in order for the assignment to be deemed successful. Others will rely on technical performance alone with less variation as a function of the cultural or country-level context. Some performance dimensions are bound by the assignees ’ ability to be effective in the host country specifically. Examples include negotiating an international joint venture, conducting training seminars in another country, working on a multicultural research and development team, presenting to internal or external clients in different countries, adapting a marketing plan to a local context.</a:t>
            </a:r>
          </a:p>
        </p:txBody>
      </p:sp>
    </p:spTree>
    <p:extLst>
      <p:ext uri="{BB962C8B-B14F-4D97-AF65-F5344CB8AC3E}">
        <p14:creationId xmlns:p14="http://schemas.microsoft.com/office/powerpoint/2010/main" val="27210306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Success Criteria for International Transfers</a:t>
            </a:r>
          </a:p>
        </p:txBody>
      </p:sp>
      <p:pic>
        <p:nvPicPr>
          <p:cNvPr id="5" name="Picture 4">
            <a:extLst>
              <a:ext uri="{FF2B5EF4-FFF2-40B4-BE49-F238E27FC236}">
                <a16:creationId xmlns:a16="http://schemas.microsoft.com/office/drawing/2014/main" id="{B54DE335-1CD1-49EE-BB18-E49DFD261369}"/>
              </a:ext>
            </a:extLst>
          </p:cNvPr>
          <p:cNvPicPr>
            <a:picLocks noChangeAspect="1"/>
          </p:cNvPicPr>
          <p:nvPr/>
        </p:nvPicPr>
        <p:blipFill>
          <a:blip r:embed="rId2"/>
          <a:stretch>
            <a:fillRect/>
          </a:stretch>
        </p:blipFill>
        <p:spPr>
          <a:xfrm>
            <a:off x="827584" y="1844824"/>
            <a:ext cx="7765879" cy="4513287"/>
          </a:xfrm>
          <a:prstGeom prst="rect">
            <a:avLst/>
          </a:prstGeom>
        </p:spPr>
      </p:pic>
    </p:spTree>
    <p:extLst>
      <p:ext uri="{BB962C8B-B14F-4D97-AF65-F5344CB8AC3E}">
        <p14:creationId xmlns:p14="http://schemas.microsoft.com/office/powerpoint/2010/main" val="7523037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Failure of International Assignment</a:t>
            </a:r>
          </a:p>
        </p:txBody>
      </p:sp>
      <p:pic>
        <p:nvPicPr>
          <p:cNvPr id="5" name="Picture 4">
            <a:extLst>
              <a:ext uri="{FF2B5EF4-FFF2-40B4-BE49-F238E27FC236}">
                <a16:creationId xmlns:a16="http://schemas.microsoft.com/office/drawing/2014/main" id="{4BBD1102-289C-4258-A5D4-AD5F01870626}"/>
              </a:ext>
            </a:extLst>
          </p:cNvPr>
          <p:cNvPicPr>
            <a:picLocks noChangeAspect="1"/>
          </p:cNvPicPr>
          <p:nvPr/>
        </p:nvPicPr>
        <p:blipFill>
          <a:blip r:embed="rId2"/>
          <a:stretch>
            <a:fillRect/>
          </a:stretch>
        </p:blipFill>
        <p:spPr>
          <a:xfrm>
            <a:off x="1775865" y="2132856"/>
            <a:ext cx="5592270" cy="4091905"/>
          </a:xfrm>
          <a:prstGeom prst="rect">
            <a:avLst/>
          </a:prstGeom>
        </p:spPr>
      </p:pic>
    </p:spTree>
    <p:extLst>
      <p:ext uri="{BB962C8B-B14F-4D97-AF65-F5344CB8AC3E}">
        <p14:creationId xmlns:p14="http://schemas.microsoft.com/office/powerpoint/2010/main" val="20031154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Main Reasons of Expatriate Failure</a:t>
            </a:r>
          </a:p>
        </p:txBody>
      </p:sp>
      <p:pic>
        <p:nvPicPr>
          <p:cNvPr id="5" name="Picture 4">
            <a:extLst>
              <a:ext uri="{FF2B5EF4-FFF2-40B4-BE49-F238E27FC236}">
                <a16:creationId xmlns:a16="http://schemas.microsoft.com/office/drawing/2014/main" id="{753A2749-6EF9-4118-82F7-1D58FE2E17A0}"/>
              </a:ext>
            </a:extLst>
          </p:cNvPr>
          <p:cNvPicPr>
            <a:picLocks noChangeAspect="1"/>
          </p:cNvPicPr>
          <p:nvPr/>
        </p:nvPicPr>
        <p:blipFill>
          <a:blip r:embed="rId2"/>
          <a:stretch>
            <a:fillRect/>
          </a:stretch>
        </p:blipFill>
        <p:spPr>
          <a:xfrm>
            <a:off x="2208658" y="1916832"/>
            <a:ext cx="5183883" cy="4314602"/>
          </a:xfrm>
          <a:prstGeom prst="rect">
            <a:avLst/>
          </a:prstGeom>
        </p:spPr>
      </p:pic>
    </p:spTree>
    <p:extLst>
      <p:ext uri="{BB962C8B-B14F-4D97-AF65-F5344CB8AC3E}">
        <p14:creationId xmlns:p14="http://schemas.microsoft.com/office/powerpoint/2010/main" val="15683356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501-46EC-4FE4-9A16-38D7C4322904}"/>
              </a:ext>
            </a:extLst>
          </p:cNvPr>
          <p:cNvSpPr>
            <a:spLocks noGrp="1"/>
          </p:cNvSpPr>
          <p:nvPr>
            <p:ph type="title"/>
          </p:nvPr>
        </p:nvSpPr>
        <p:spPr/>
        <p:txBody>
          <a:bodyPr/>
          <a:lstStyle/>
          <a:p>
            <a:r>
              <a:rPr lang="en-MY" dirty="0"/>
              <a:t>Measures of Global Assignment</a:t>
            </a:r>
          </a:p>
        </p:txBody>
      </p:sp>
      <p:pic>
        <p:nvPicPr>
          <p:cNvPr id="5" name="Picture 4">
            <a:extLst>
              <a:ext uri="{FF2B5EF4-FFF2-40B4-BE49-F238E27FC236}">
                <a16:creationId xmlns:a16="http://schemas.microsoft.com/office/drawing/2014/main" id="{A53E55D2-2562-4025-AF3A-12513178B4D3}"/>
              </a:ext>
            </a:extLst>
          </p:cNvPr>
          <p:cNvPicPr>
            <a:picLocks noChangeAspect="1"/>
          </p:cNvPicPr>
          <p:nvPr/>
        </p:nvPicPr>
        <p:blipFill>
          <a:blip r:embed="rId2"/>
          <a:stretch>
            <a:fillRect/>
          </a:stretch>
        </p:blipFill>
        <p:spPr>
          <a:xfrm>
            <a:off x="1433512" y="1912937"/>
            <a:ext cx="6734175" cy="4667250"/>
          </a:xfrm>
          <a:prstGeom prst="rect">
            <a:avLst/>
          </a:prstGeom>
        </p:spPr>
      </p:pic>
    </p:spTree>
    <p:extLst>
      <p:ext uri="{BB962C8B-B14F-4D97-AF65-F5344CB8AC3E}">
        <p14:creationId xmlns:p14="http://schemas.microsoft.com/office/powerpoint/2010/main" val="27056852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31DE-17D6-4E72-9D4B-E69C49E33CD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681D0148-1FB4-42E1-BA02-59E5929DEAA6}"/>
              </a:ext>
            </a:extLst>
          </p:cNvPr>
          <p:cNvSpPr>
            <a:spLocks noGrp="1"/>
          </p:cNvSpPr>
          <p:nvPr>
            <p:ph idx="1"/>
          </p:nvPr>
        </p:nvSpPr>
        <p:spPr/>
        <p:txBody>
          <a:bodyPr/>
          <a:lstStyle/>
          <a:p>
            <a:r>
              <a:rPr lang="en-MY" sz="3600" dirty="0"/>
              <a:t>Questions</a:t>
            </a:r>
          </a:p>
        </p:txBody>
      </p:sp>
    </p:spTree>
    <p:extLst>
      <p:ext uri="{BB962C8B-B14F-4D97-AF65-F5344CB8AC3E}">
        <p14:creationId xmlns:p14="http://schemas.microsoft.com/office/powerpoint/2010/main" val="3379520273"/>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796</TotalTime>
  <Words>2110</Words>
  <Application>Microsoft Office PowerPoint</Application>
  <PresentationFormat>On-screen Show (4:3)</PresentationFormat>
  <Paragraphs>213</Paragraphs>
  <Slides>50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50</vt:i4>
      </vt:variant>
    </vt:vector>
  </HeadingPairs>
  <TitlesOfParts>
    <vt:vector size="54" baseType="lpstr">
      <vt:lpstr>Arial</vt:lpstr>
      <vt:lpstr>Times New Roman</vt:lpstr>
      <vt:lpstr>Wingdings</vt:lpstr>
      <vt:lpstr>Office Theme</vt:lpstr>
      <vt:lpstr>Global Mobility - II</vt:lpstr>
      <vt:lpstr>PowerPoint Presentation</vt:lpstr>
      <vt:lpstr>Motives of Global Assignment</vt:lpstr>
      <vt:lpstr>Purpose of Global Assignment</vt:lpstr>
      <vt:lpstr>Corporate Agency</vt:lpstr>
      <vt:lpstr>Problem Solving</vt:lpstr>
      <vt:lpstr>Competence Development</vt:lpstr>
      <vt:lpstr>Building Experience</vt:lpstr>
      <vt:lpstr>PowerPoint Presentation</vt:lpstr>
      <vt:lpstr>Categories of Global Assignment</vt:lpstr>
      <vt:lpstr>Technical Assignment</vt:lpstr>
      <vt:lpstr>Functional Assignment</vt:lpstr>
      <vt:lpstr>Developmental Assignment</vt:lpstr>
      <vt:lpstr>Strategic/Executive Assignees</vt:lpstr>
      <vt:lpstr>PowerPoint Presentation</vt:lpstr>
      <vt:lpstr>Length of Global Assignment</vt:lpstr>
      <vt:lpstr>Long-term temporary assignments</vt:lpstr>
      <vt:lpstr>Commuter assignments</vt:lpstr>
      <vt:lpstr>International transfers</vt:lpstr>
      <vt:lpstr>Developmental assignments</vt:lpstr>
      <vt:lpstr>Project assignments</vt:lpstr>
      <vt:lpstr>PowerPoint Presentation</vt:lpstr>
      <vt:lpstr>Global Assignment Strategies</vt:lpstr>
      <vt:lpstr>Local Strategy</vt:lpstr>
      <vt:lpstr>Centralized Strategy</vt:lpstr>
      <vt:lpstr>Global Strategy</vt:lpstr>
      <vt:lpstr>PowerPoint Presentation</vt:lpstr>
      <vt:lpstr>Global Assignment Process</vt:lpstr>
      <vt:lpstr>PowerPoint Presentation</vt:lpstr>
      <vt:lpstr>Selecting International Assignees</vt:lpstr>
      <vt:lpstr>Family Requirements</vt:lpstr>
      <vt:lpstr>PowerPoint Presentation</vt:lpstr>
      <vt:lpstr>Assignment Preparation</vt:lpstr>
      <vt:lpstr>PowerPoint Presentation</vt:lpstr>
      <vt:lpstr>Relocation and Mobility</vt:lpstr>
      <vt:lpstr>PowerPoint Presentation</vt:lpstr>
      <vt:lpstr>On-going Support</vt:lpstr>
      <vt:lpstr>General/Work/Interaction Adjustment</vt:lpstr>
      <vt:lpstr>Cross-cultural training</vt:lpstr>
      <vt:lpstr>PowerPoint Presentation</vt:lpstr>
      <vt:lpstr>Re-expatriation </vt:lpstr>
      <vt:lpstr>PowerPoint Presentation</vt:lpstr>
      <vt:lpstr>Performance of International Assignment</vt:lpstr>
      <vt:lpstr>Technical performance</vt:lpstr>
      <vt:lpstr>Intercultural performance</vt:lpstr>
      <vt:lpstr>Success Criteria for International Transfers</vt:lpstr>
      <vt:lpstr>Failure of International Assignment</vt:lpstr>
      <vt:lpstr>Main Reasons of Expatriate Failure</vt:lpstr>
      <vt:lpstr>Measures of Global Assignment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47</cp:revision>
  <cp:lastPrinted>1601-01-01T00:00:00Z</cp:lastPrinted>
  <dcterms:created xsi:type="dcterms:W3CDTF">2020-07-09T15:12:46Z</dcterms:created>
  <dcterms:modified xsi:type="dcterms:W3CDTF">2021-04-11T12:23:21Z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