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2"/>
  </p:notesMasterIdLst>
  <p:handoutMasterIdLst>
    <p:handoutMasterId r:id="rId103"/>
  </p:handoutMasterIdLst>
  <p:sldIdLst>
    <p:sldId id="256"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08" r:id="rId33"/>
    <p:sldId id="409" r:id="rId34"/>
    <p:sldId id="384" r:id="rId35"/>
    <p:sldId id="383" r:id="rId36"/>
    <p:sldId id="385" r:id="rId37"/>
    <p:sldId id="270" r:id="rId38"/>
    <p:sldId id="271" r:id="rId39"/>
    <p:sldId id="381" r:id="rId40"/>
    <p:sldId id="341" r:id="rId41"/>
    <p:sldId id="273" r:id="rId42"/>
    <p:sldId id="274" r:id="rId43"/>
    <p:sldId id="262" r:id="rId44"/>
    <p:sldId id="263" r:id="rId45"/>
    <p:sldId id="264" r:id="rId46"/>
    <p:sldId id="275" r:id="rId47"/>
    <p:sldId id="342" r:id="rId48"/>
    <p:sldId id="265" r:id="rId49"/>
    <p:sldId id="406" r:id="rId50"/>
    <p:sldId id="407" r:id="rId51"/>
    <p:sldId id="268" r:id="rId52"/>
    <p:sldId id="269" r:id="rId53"/>
    <p:sldId id="380" r:id="rId54"/>
    <p:sldId id="284" r:id="rId55"/>
    <p:sldId id="285" r:id="rId56"/>
    <p:sldId id="286" r:id="rId57"/>
    <p:sldId id="343" r:id="rId58"/>
    <p:sldId id="344" r:id="rId59"/>
    <p:sldId id="287" r:id="rId60"/>
    <p:sldId id="387" r:id="rId61"/>
    <p:sldId id="288" r:id="rId62"/>
    <p:sldId id="289" r:id="rId63"/>
    <p:sldId id="388" r:id="rId64"/>
    <p:sldId id="290" r:id="rId65"/>
    <p:sldId id="389" r:id="rId66"/>
    <p:sldId id="390" r:id="rId67"/>
    <p:sldId id="391" r:id="rId68"/>
    <p:sldId id="392" r:id="rId69"/>
    <p:sldId id="393" r:id="rId70"/>
    <p:sldId id="291" r:id="rId71"/>
    <p:sldId id="394" r:id="rId72"/>
    <p:sldId id="395" r:id="rId73"/>
    <p:sldId id="396" r:id="rId74"/>
    <p:sldId id="292" r:id="rId75"/>
    <p:sldId id="397" r:id="rId76"/>
    <p:sldId id="398" r:id="rId77"/>
    <p:sldId id="399" r:id="rId78"/>
    <p:sldId id="400" r:id="rId79"/>
    <p:sldId id="293" r:id="rId80"/>
    <p:sldId id="401" r:id="rId81"/>
    <p:sldId id="294" r:id="rId82"/>
    <p:sldId id="295" r:id="rId83"/>
    <p:sldId id="402" r:id="rId84"/>
    <p:sldId id="296" r:id="rId85"/>
    <p:sldId id="403" r:id="rId86"/>
    <p:sldId id="297" r:id="rId87"/>
    <p:sldId id="404" r:id="rId88"/>
    <p:sldId id="298" r:id="rId89"/>
    <p:sldId id="299" r:id="rId90"/>
    <p:sldId id="300" r:id="rId91"/>
    <p:sldId id="405" r:id="rId92"/>
    <p:sldId id="302" r:id="rId93"/>
    <p:sldId id="303" r:id="rId94"/>
    <p:sldId id="304" r:id="rId95"/>
    <p:sldId id="305" r:id="rId96"/>
    <p:sldId id="306" r:id="rId97"/>
    <p:sldId id="307" r:id="rId98"/>
    <p:sldId id="308" r:id="rId99"/>
    <p:sldId id="309" r:id="rId100"/>
    <p:sldId id="310" r:id="rId10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73</a:t>
            </a:fld>
            <a:endParaRPr lang="en-MY" altLang="en-US"/>
          </a:p>
        </p:txBody>
      </p:sp>
    </p:spTree>
    <p:extLst>
      <p:ext uri="{BB962C8B-B14F-4D97-AF65-F5344CB8AC3E}">
        <p14:creationId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78</a:t>
            </a:fld>
            <a:endParaRPr lang="en-MY" altLang="en-US"/>
          </a:p>
        </p:txBody>
      </p:sp>
    </p:spTree>
    <p:extLst>
      <p:ext uri="{BB962C8B-B14F-4D97-AF65-F5344CB8AC3E}">
        <p14:creationId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80</a:t>
            </a:fld>
            <a:endParaRPr lang="en-MY" altLang="en-US"/>
          </a:p>
        </p:txBody>
      </p:sp>
    </p:spTree>
    <p:extLst>
      <p:ext uri="{BB962C8B-B14F-4D97-AF65-F5344CB8AC3E}">
        <p14:creationId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83</a:t>
            </a:fld>
            <a:endParaRPr lang="en-MY" altLang="en-US"/>
          </a:p>
        </p:txBody>
      </p:sp>
    </p:spTree>
    <p:extLst>
      <p:ext uri="{BB962C8B-B14F-4D97-AF65-F5344CB8AC3E}">
        <p14:creationId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85</a:t>
            </a:fld>
            <a:endParaRPr lang="en-MY" altLang="en-US"/>
          </a:p>
        </p:txBody>
      </p:sp>
    </p:spTree>
    <p:extLst>
      <p:ext uri="{BB962C8B-B14F-4D97-AF65-F5344CB8AC3E}">
        <p14:creationId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87</a:t>
            </a:fld>
            <a:endParaRPr lang="en-MY" altLang="en-US"/>
          </a:p>
        </p:txBody>
      </p:sp>
    </p:spTree>
    <p:extLst>
      <p:ext uri="{BB962C8B-B14F-4D97-AF65-F5344CB8AC3E}">
        <p14:creationId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91</a:t>
            </a:fld>
            <a:endParaRPr lang="en-MY" altLang="en-US"/>
          </a:p>
        </p:txBody>
      </p:sp>
    </p:spTree>
    <p:extLst>
      <p:ext uri="{BB962C8B-B14F-4D97-AF65-F5344CB8AC3E}">
        <p14:creationId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6B716DD0-C7D5-458E-81A7-040C92068931}"/>
              </a:ext>
            </a:extLst>
          </p:cNvPr>
          <p:cNvSpPr/>
          <p:nvPr userDrawn="1"/>
        </p:nvSpPr>
        <p:spPr>
          <a:xfrm>
            <a:off x="7601508" y="5569632"/>
            <a:ext cx="1224136" cy="10527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8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59210" y="1484784"/>
            <a:ext cx="6629400" cy="2209800"/>
          </a:xfrm>
        </p:spPr>
        <p:txBody>
          <a:bodyPr/>
          <a:lstStyle/>
          <a:p>
            <a:r>
              <a:rPr lang="en-MY" dirty="0"/>
              <a:t>Global Mobility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DDCF09F-D38D-405F-970B-7E4F0CC4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0581" y="351793"/>
            <a:ext cx="1908029" cy="1887213"/>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914400" y="1600201"/>
            <a:ext cx="7618040" cy="2332856"/>
          </a:xfrm>
        </p:spPr>
        <p:txBody>
          <a:bodyPr/>
          <a:lstStyle/>
          <a:p>
            <a:endParaRPr lang="en-MY" dirty="0"/>
          </a:p>
          <a:p>
            <a:r>
              <a:rPr lang="en-MY" dirty="0"/>
              <a:t>Global Workforce and Staffing</a:t>
            </a:r>
          </a:p>
          <a:p>
            <a:endParaRPr lang="en-MY" dirty="0"/>
          </a:p>
          <a:p>
            <a:r>
              <a:rPr lang="en-MY" dirty="0"/>
              <a:t>Global Assignment and Mobility</a:t>
            </a:r>
          </a:p>
          <a:p>
            <a:endParaRPr lang="en-MY" dirty="0"/>
          </a:p>
          <a:p>
            <a:r>
              <a:rPr lang="en-MY" dirty="0"/>
              <a:t>Expatriate Performance and Measurement</a:t>
            </a:r>
          </a:p>
        </p:txBody>
      </p:sp>
    </p:spTree>
    <p:extLst>
      <p:ext uri="{BB962C8B-B14F-4D97-AF65-F5344CB8AC3E}">
        <p14:creationId xmlns:p14="http://schemas.microsoft.com/office/powerpoint/2010/main" val="423863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871535"/>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279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dirty="0"/>
              <a:t>MNCs following a polycentric staffing policy would prefer to appoint host country nationals (HCNs).</a:t>
            </a:r>
          </a:p>
          <a:p>
            <a:r>
              <a:rPr lang="en-MY"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607234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567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val="138242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Expatriation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val="1967332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Repatriation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val="227797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a:xfrm>
            <a:off x="618964" y="1556792"/>
            <a:ext cx="7906072" cy="4530725"/>
          </a:xfrm>
        </p:spPr>
        <p:txBody>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val="308770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838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val="1957280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33264" y="1772816"/>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val="30467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2D7C-BBA7-4704-84B5-F4466B699E22}"/>
              </a:ext>
            </a:extLst>
          </p:cNvPr>
          <p:cNvSpPr>
            <a:spLocks noGrp="1"/>
          </p:cNvSpPr>
          <p:nvPr>
            <p:ph type="title"/>
          </p:nvPr>
        </p:nvSpPr>
        <p:spPr/>
        <p:txBody>
          <a:bodyPr/>
          <a:lstStyle/>
          <a:p>
            <a:r>
              <a:rPr lang="en-MY" dirty="0"/>
              <a:t>Type of Assignments</a:t>
            </a:r>
          </a:p>
        </p:txBody>
      </p:sp>
      <p:pic>
        <p:nvPicPr>
          <p:cNvPr id="5" name="Picture 4">
            <a:extLst>
              <a:ext uri="{FF2B5EF4-FFF2-40B4-BE49-F238E27FC236}">
                <a16:creationId xmlns:a16="http://schemas.microsoft.com/office/drawing/2014/main" id="{FA2982AD-B768-4446-B971-899A93462457}"/>
              </a:ext>
            </a:extLst>
          </p:cNvPr>
          <p:cNvPicPr>
            <a:picLocks noChangeAspect="1"/>
          </p:cNvPicPr>
          <p:nvPr/>
        </p:nvPicPr>
        <p:blipFill>
          <a:blip r:embed="rId2"/>
          <a:stretch>
            <a:fillRect/>
          </a:stretch>
        </p:blipFill>
        <p:spPr>
          <a:xfrm>
            <a:off x="1187624" y="1772816"/>
            <a:ext cx="6229350" cy="4219575"/>
          </a:xfrm>
          <a:prstGeom prst="rect">
            <a:avLst/>
          </a:prstGeom>
        </p:spPr>
      </p:pic>
    </p:spTree>
    <p:extLst>
      <p:ext uri="{BB962C8B-B14F-4D97-AF65-F5344CB8AC3E}">
        <p14:creationId xmlns:p14="http://schemas.microsoft.com/office/powerpoint/2010/main" val="4259158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212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a:xfrm>
            <a:off x="914400" y="1656471"/>
            <a:ext cx="7772400" cy="4530725"/>
          </a:xfrm>
        </p:spPr>
        <p:txBody>
          <a:bodyPr/>
          <a:lstStyle/>
          <a:p>
            <a:r>
              <a:rPr lang="en-MY" b="1" dirty="0"/>
              <a:t>Homebound : </a:t>
            </a:r>
            <a:r>
              <a:rPr lang="en-MY"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val="2821718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b="1" dirty="0"/>
              <a:t>Dual citizens : </a:t>
            </a:r>
            <a:r>
              <a:rPr lang="en-MY"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val="240909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r>
              <a:rPr lang="en-MY" b="1" dirty="0"/>
              <a:t>Free agents </a:t>
            </a:r>
            <a:r>
              <a:rPr lang="en-MY"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val="1726682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b="1" dirty="0"/>
              <a:t>Go native : </a:t>
            </a:r>
            <a:r>
              <a:rPr lang="en-MY"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val="2307142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val="2354882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1924900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0767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E412-C0F7-4D20-BFA8-1DEF5E15FE01}"/>
              </a:ext>
            </a:extLst>
          </p:cNvPr>
          <p:cNvSpPr>
            <a:spLocks noGrp="1"/>
          </p:cNvSpPr>
          <p:nvPr>
            <p:ph type="title"/>
          </p:nvPr>
        </p:nvSpPr>
        <p:spPr/>
        <p:txBody>
          <a:bodyPr/>
          <a:lstStyle/>
          <a:p>
            <a:r>
              <a:rPr lang="en-MY" dirty="0"/>
              <a:t>Global Staffing</a:t>
            </a:r>
          </a:p>
        </p:txBody>
      </p:sp>
      <p:sp>
        <p:nvSpPr>
          <p:cNvPr id="3" name="Content Placeholder 2">
            <a:extLst>
              <a:ext uri="{FF2B5EF4-FFF2-40B4-BE49-F238E27FC236}">
                <a16:creationId xmlns:a16="http://schemas.microsoft.com/office/drawing/2014/main" id="{DF53C8DE-24E2-413F-9CCC-9F6617338143}"/>
              </a:ext>
            </a:extLst>
          </p:cNvPr>
          <p:cNvSpPr>
            <a:spLocks noGrp="1"/>
          </p:cNvSpPr>
          <p:nvPr>
            <p:ph idx="1"/>
          </p:nvPr>
        </p:nvSpPr>
        <p:spPr/>
        <p:txBody>
          <a:bodyPr/>
          <a:lstStyle/>
          <a:p>
            <a:pPr marL="0" indent="0">
              <a:buNone/>
            </a:pPr>
            <a:r>
              <a:rPr lang="en-MY"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val="1632491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0D0D-4CE7-4069-BA46-EFE074868012}"/>
              </a:ext>
            </a:extLst>
          </p:cNvPr>
          <p:cNvSpPr>
            <a:spLocks noGrp="1"/>
          </p:cNvSpPr>
          <p:nvPr>
            <p:ph type="title"/>
          </p:nvPr>
        </p:nvSpPr>
        <p:spPr/>
        <p:txBody>
          <a:bodyPr/>
          <a:lstStyle/>
          <a:p>
            <a:r>
              <a:rPr lang="en-MY" dirty="0"/>
              <a:t>Global Staffing Plan</a:t>
            </a:r>
          </a:p>
        </p:txBody>
      </p:sp>
      <p:sp>
        <p:nvSpPr>
          <p:cNvPr id="3" name="Content Placeholder 2">
            <a:extLst>
              <a:ext uri="{FF2B5EF4-FFF2-40B4-BE49-F238E27FC236}">
                <a16:creationId xmlns:a16="http://schemas.microsoft.com/office/drawing/2014/main" id="{88D60515-C562-4B5F-B249-B343266F2AD6}"/>
              </a:ext>
            </a:extLst>
          </p:cNvPr>
          <p:cNvSpPr>
            <a:spLocks noGrp="1"/>
          </p:cNvSpPr>
          <p:nvPr>
            <p:ph idx="1"/>
          </p:nvPr>
        </p:nvSpPr>
        <p:spPr>
          <a:xfrm>
            <a:off x="685800" y="1556792"/>
            <a:ext cx="8001000" cy="5023395"/>
          </a:xfrm>
        </p:spPr>
        <p:txBody>
          <a:bodyPr/>
          <a:lstStyle/>
          <a:p>
            <a:r>
              <a:rPr lang="en-MY" dirty="0"/>
              <a:t>Focused directly on achieving elements of the global HR strategy while indirectly supporting the organizational strategy.</a:t>
            </a:r>
          </a:p>
          <a:p>
            <a:r>
              <a:rPr lang="en-MY" dirty="0"/>
              <a:t>Targeted on specific, short-term, and often country-specific objectives, as opposed to long-term and global strategic ones.</a:t>
            </a:r>
          </a:p>
          <a:p>
            <a:r>
              <a:rPr lang="en-MY" dirty="0"/>
              <a:t>Responsive to rapid changes in local country environments, as opposed to changing only as organizational strategic goals change.</a:t>
            </a:r>
          </a:p>
          <a:p>
            <a:r>
              <a:rPr lang="en-MY" dirty="0"/>
              <a:t>Implemented primarily by country-level managers</a:t>
            </a:r>
          </a:p>
        </p:txBody>
      </p:sp>
    </p:spTree>
    <p:extLst>
      <p:ext uri="{BB962C8B-B14F-4D97-AF65-F5344CB8AC3E}">
        <p14:creationId xmlns:p14="http://schemas.microsoft.com/office/powerpoint/2010/main" val="929614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pPr marL="0" indent="0">
              <a:buNone/>
            </a:pPr>
            <a:r>
              <a:rPr lang="en-MY" dirty="0"/>
              <a:t>Which of the following must be in place as a foundation for effective global staffing management?</a:t>
            </a:r>
          </a:p>
          <a:p>
            <a:pPr marL="514350" indent="-514350">
              <a:buFont typeface="+mj-lt"/>
              <a:buAutoNum type="alphaUcPeriod"/>
            </a:pPr>
            <a:r>
              <a:rPr lang="en-MY" dirty="0"/>
              <a:t>A global staffing plan	</a:t>
            </a:r>
          </a:p>
          <a:p>
            <a:pPr marL="514350" indent="-514350">
              <a:buFont typeface="+mj-lt"/>
              <a:buAutoNum type="alphaUcPeriod"/>
            </a:pPr>
            <a:r>
              <a:rPr lang="en-MY" dirty="0"/>
              <a:t>International assignment management</a:t>
            </a:r>
          </a:p>
          <a:p>
            <a:pPr marL="514350" indent="-514350">
              <a:buFont typeface="+mj-lt"/>
              <a:buAutoNum type="alphaUcPeriod"/>
            </a:pPr>
            <a:r>
              <a:rPr lang="en-MY" dirty="0"/>
              <a:t>Data collection protocol</a:t>
            </a:r>
          </a:p>
          <a:p>
            <a:pPr marL="514350" indent="-514350">
              <a:buFont typeface="+mj-lt"/>
              <a:buAutoNum type="alphaUcPeriod"/>
            </a:pPr>
            <a:r>
              <a:rPr lang="en-MY" dirty="0"/>
              <a:t>An evaluation system</a:t>
            </a:r>
          </a:p>
          <a:p>
            <a:pPr marL="0" indent="0">
              <a:buNone/>
            </a:pPr>
            <a:endParaRPr lang="en-MY" dirty="0"/>
          </a:p>
        </p:txBody>
      </p:sp>
    </p:spTree>
    <p:extLst>
      <p:ext uri="{BB962C8B-B14F-4D97-AF65-F5344CB8AC3E}">
        <p14:creationId xmlns:p14="http://schemas.microsoft.com/office/powerpoint/2010/main" val="2084916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074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0083083"/>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7564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5691-2424-4258-8332-270889D87F9A}"/>
              </a:ext>
            </a:extLst>
          </p:cNvPr>
          <p:cNvSpPr>
            <a:spLocks noGrp="1"/>
          </p:cNvSpPr>
          <p:nvPr>
            <p:ph type="title"/>
          </p:nvPr>
        </p:nvSpPr>
        <p:spPr/>
        <p:txBody>
          <a:bodyPr/>
          <a:lstStyle/>
          <a:p>
            <a:r>
              <a:rPr lang="en-MY" dirty="0"/>
              <a:t>Global Staffing Approaches</a:t>
            </a:r>
          </a:p>
        </p:txBody>
      </p:sp>
      <p:pic>
        <p:nvPicPr>
          <p:cNvPr id="5" name="Picture 4">
            <a:extLst>
              <a:ext uri="{FF2B5EF4-FFF2-40B4-BE49-F238E27FC236}">
                <a16:creationId xmlns:a16="http://schemas.microsoft.com/office/drawing/2014/main" id="{0253D310-69AA-4F96-9656-999D76EC97DD}"/>
              </a:ext>
            </a:extLst>
          </p:cNvPr>
          <p:cNvPicPr>
            <a:picLocks noChangeAspect="1"/>
          </p:cNvPicPr>
          <p:nvPr/>
        </p:nvPicPr>
        <p:blipFill>
          <a:blip r:embed="rId2"/>
          <a:stretch>
            <a:fillRect/>
          </a:stretch>
        </p:blipFill>
        <p:spPr>
          <a:xfrm>
            <a:off x="904412" y="1700808"/>
            <a:ext cx="7893172" cy="4138960"/>
          </a:xfrm>
          <a:prstGeom prst="rect">
            <a:avLst/>
          </a:prstGeom>
        </p:spPr>
      </p:pic>
    </p:spTree>
    <p:extLst>
      <p:ext uri="{BB962C8B-B14F-4D97-AF65-F5344CB8AC3E}">
        <p14:creationId xmlns:p14="http://schemas.microsoft.com/office/powerpoint/2010/main" val="2088465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Ethnocentric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val="2152941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697260" y="1772816"/>
            <a:ext cx="8206680" cy="4530725"/>
          </a:xfrm>
        </p:spPr>
        <p:txBody>
          <a:bodyPr/>
          <a:lstStyle/>
          <a:p>
            <a:r>
              <a:rPr lang="en-MY" dirty="0"/>
              <a:t>Headquarters country personnel manage all operations.</a:t>
            </a:r>
          </a:p>
          <a:p>
            <a:r>
              <a:rPr lang="en-MY" dirty="0"/>
              <a:t>Home staffing policies are replicated in countries.</a:t>
            </a:r>
          </a:p>
          <a:p>
            <a:r>
              <a:rPr lang="en-MY" dirty="0"/>
              <a:t>Talent skills transfer essentially one-way.</a:t>
            </a:r>
          </a:p>
          <a:p>
            <a:r>
              <a:rPr lang="en-MY" dirty="0"/>
              <a:t>Rotate coaches into countries to develop talent.</a:t>
            </a:r>
          </a:p>
          <a:p>
            <a:r>
              <a:rPr lang="en-MY" dirty="0"/>
              <a:t>Require returning personnel to bring back lessons learned.</a:t>
            </a:r>
          </a:p>
          <a:p>
            <a:r>
              <a:rPr lang="en-MY" dirty="0"/>
              <a:t>Refine talent acquisition policies to reflect local country input.</a:t>
            </a:r>
          </a:p>
        </p:txBody>
      </p:sp>
    </p:spTree>
    <p:extLst>
      <p:ext uri="{BB962C8B-B14F-4D97-AF65-F5344CB8AC3E}">
        <p14:creationId xmlns:p14="http://schemas.microsoft.com/office/powerpoint/2010/main" val="3300466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val="3706408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p14="http://schemas.microsoft.com/office/powerpoint/2010/main" val="4179132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Regio 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Company's international business is divided into international geographic regions. The </a:t>
            </a:r>
            <a:r>
              <a:rPr lang="en-MY" dirty="0" err="1"/>
              <a:t>regiocentric</a:t>
            </a:r>
            <a:r>
              <a:rPr lang="en-MY"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val="1665249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050088" cy="4530725"/>
          </a:xfrm>
        </p:spPr>
        <p:txBody>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val="2032261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D6-EDB0-424B-AA5F-B8B728400893}"/>
              </a:ext>
            </a:extLst>
          </p:cNvPr>
          <p:cNvSpPr>
            <a:spLocks noGrp="1"/>
          </p:cNvSpPr>
          <p:nvPr>
            <p:ph type="title"/>
          </p:nvPr>
        </p:nvSpPr>
        <p:spPr/>
        <p:txBody>
          <a:bodyPr/>
          <a:lstStyle/>
          <a:p>
            <a:r>
              <a:rPr lang="en-MY" dirty="0"/>
              <a:t>Geocentric approach</a:t>
            </a:r>
          </a:p>
        </p:txBody>
      </p:sp>
      <p:sp>
        <p:nvSpPr>
          <p:cNvPr id="3" name="Content Placeholder 2">
            <a:extLst>
              <a:ext uri="{FF2B5EF4-FFF2-40B4-BE49-F238E27FC236}">
                <a16:creationId xmlns:a16="http://schemas.microsoft.com/office/drawing/2014/main" id="{76523DCE-F229-4F36-B08C-AEC8ED20716D}"/>
              </a:ext>
            </a:extLst>
          </p:cNvPr>
          <p:cNvSpPr>
            <a:spLocks noGrp="1"/>
          </p:cNvSpPr>
          <p:nvPr>
            <p:ph idx="1"/>
          </p:nvPr>
        </p:nvSpPr>
        <p:spPr>
          <a:xfrm>
            <a:off x="685800" y="1556792"/>
            <a:ext cx="8278688" cy="4530725"/>
          </a:xfrm>
        </p:spPr>
        <p:txBody>
          <a:bodyPr/>
          <a:lstStyle/>
          <a:p>
            <a:pPr marL="0" indent="0">
              <a:buNone/>
            </a:pPr>
            <a:r>
              <a:rPr lang="en-MY"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val="3099711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Geocentric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914400" y="1600200"/>
            <a:ext cx="7978080" cy="4530725"/>
          </a:xfrm>
        </p:spPr>
        <p:txBody>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val="3481196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4832092"/>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val="2249427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497D-B27B-4EAF-8EF1-BA84530ED7C5}"/>
              </a:ext>
            </a:extLst>
          </p:cNvPr>
          <p:cNvSpPr>
            <a:spLocks noGrp="1"/>
          </p:cNvSpPr>
          <p:nvPr>
            <p:ph type="title"/>
          </p:nvPr>
        </p:nvSpPr>
        <p:spPr/>
        <p:txBody>
          <a:bodyPr/>
          <a:lstStyle/>
          <a:p>
            <a:r>
              <a:rPr lang="en-MY" dirty="0"/>
              <a:t>Staffing Approaches</a:t>
            </a:r>
          </a:p>
        </p:txBody>
      </p:sp>
      <p:pic>
        <p:nvPicPr>
          <p:cNvPr id="4" name="Picture 3">
            <a:extLst>
              <a:ext uri="{FF2B5EF4-FFF2-40B4-BE49-F238E27FC236}">
                <a16:creationId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val="16756499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dirty="0"/>
              <a:t>In which staffing approach does headquarters maintain the tightest control over international operations?</a:t>
            </a:r>
          </a:p>
          <a:p>
            <a:pPr marL="0" indent="0">
              <a:buNone/>
            </a:pPr>
            <a:endParaRPr lang="en-MY" dirty="0"/>
          </a:p>
          <a:p>
            <a:pPr marL="514350" indent="-514350">
              <a:buFont typeface="+mj-lt"/>
              <a:buAutoNum type="alphaUcPeriod"/>
            </a:pPr>
            <a:r>
              <a:rPr lang="en-MY" dirty="0"/>
              <a:t>Ethnocentric</a:t>
            </a:r>
          </a:p>
          <a:p>
            <a:pPr marL="514350" indent="-514350">
              <a:buFont typeface="+mj-lt"/>
              <a:buAutoNum type="alphaUcPeriod"/>
            </a:pPr>
            <a:r>
              <a:rPr lang="en-MY" dirty="0"/>
              <a:t>Geocentric</a:t>
            </a:r>
          </a:p>
          <a:p>
            <a:pPr marL="514350" indent="-514350">
              <a:buFont typeface="+mj-lt"/>
              <a:buAutoNum type="alphaUcPeriod"/>
            </a:pPr>
            <a:r>
              <a:rPr lang="en-MY" dirty="0"/>
              <a:t>International</a:t>
            </a:r>
          </a:p>
          <a:p>
            <a:pPr marL="514350" indent="-514350">
              <a:buFont typeface="+mj-lt"/>
              <a:buAutoNum type="alphaUcPeriod"/>
            </a:pPr>
            <a:r>
              <a:rPr lang="en-MY" dirty="0"/>
              <a:t>Domestic</a:t>
            </a:r>
          </a:p>
        </p:txBody>
      </p:sp>
    </p:spTree>
    <p:extLst>
      <p:ext uri="{BB962C8B-B14F-4D97-AF65-F5344CB8AC3E}">
        <p14:creationId xmlns:p14="http://schemas.microsoft.com/office/powerpoint/2010/main" val="221852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66042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4198660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253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Inpatriate assignments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One alternative to expatriation is </a:t>
            </a:r>
            <a:r>
              <a:rPr lang="en-MY" dirty="0" err="1"/>
              <a:t>inpatriation</a:t>
            </a:r>
            <a:r>
              <a:rPr lang="en-MY"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val="41661637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Short-term assignments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val="3431629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sz="4400" dirty="0"/>
              <a:t>Self-initiated assignments</a:t>
            </a:r>
            <a:endParaRPr lang="en-MY" dirty="0"/>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a:xfrm>
            <a:off x="914400" y="1600200"/>
            <a:ext cx="7978080" cy="4530725"/>
          </a:xfrm>
        </p:spPr>
        <p:txBody>
          <a:bodyPr/>
          <a:lstStyle/>
          <a:p>
            <a:pPr marL="0" indent="0">
              <a:buNone/>
            </a:pPr>
            <a:r>
              <a:rPr lang="en-MY" sz="26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600" dirty="0" err="1"/>
              <a:t>labor</a:t>
            </a:r>
            <a:r>
              <a:rPr lang="en-MY" sz="26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val="3641089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4EDF-E733-4882-9513-63757BC25539}"/>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AA98A15B-1C37-4EF0-B304-9C91EA8CE566}"/>
              </a:ext>
            </a:extLst>
          </p:cNvPr>
          <p:cNvSpPr>
            <a:spLocks noGrp="1"/>
          </p:cNvSpPr>
          <p:nvPr>
            <p:ph idx="1"/>
          </p:nvPr>
        </p:nvSpPr>
        <p:spPr/>
        <p:txBody>
          <a:bodyPr/>
          <a:lstStyle/>
          <a:p>
            <a:pPr marL="0" indent="0">
              <a:buNone/>
            </a:pPr>
            <a:r>
              <a:rPr lang="en-MY"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dirty="0"/>
              <a:t>LCNs</a:t>
            </a:r>
          </a:p>
          <a:p>
            <a:pPr marL="514350" indent="-514350">
              <a:buFont typeface="+mj-lt"/>
              <a:buAutoNum type="alphaUcPeriod"/>
            </a:pPr>
            <a:r>
              <a:rPr lang="en-MY" dirty="0"/>
              <a:t>Inpatriates</a:t>
            </a:r>
          </a:p>
          <a:p>
            <a:pPr marL="514350" indent="-514350">
              <a:buFont typeface="+mj-lt"/>
              <a:buAutoNum type="alphaUcPeriod"/>
            </a:pPr>
            <a:r>
              <a:rPr lang="en-MY" dirty="0"/>
              <a:t>Expatriates</a:t>
            </a:r>
          </a:p>
          <a:p>
            <a:pPr marL="514350" indent="-514350">
              <a:buFont typeface="+mj-lt"/>
              <a:buAutoNum type="alphaUcPeriod"/>
            </a:pPr>
            <a:r>
              <a:rPr lang="en-MY" dirty="0"/>
              <a:t>TCNs</a:t>
            </a:r>
          </a:p>
          <a:p>
            <a:pPr marL="514350" indent="-514350">
              <a:buFont typeface="+mj-lt"/>
              <a:buAutoNum type="alphaUcPeriod"/>
            </a:pPr>
            <a:endParaRPr lang="en-MY" dirty="0"/>
          </a:p>
        </p:txBody>
      </p:sp>
    </p:spTree>
    <p:extLst>
      <p:ext uri="{BB962C8B-B14F-4D97-AF65-F5344CB8AC3E}">
        <p14:creationId xmlns:p14="http://schemas.microsoft.com/office/powerpoint/2010/main" val="2444685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0FFC-7A65-46AB-89AB-4389BA687F13}"/>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BD7B4B99-A4EA-475A-ADA2-D43C6095DE1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989146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pPr marL="0" indent="0">
              <a:buNone/>
            </a:pPr>
            <a:endParaRPr lang="en-MY" sz="2400" dirty="0"/>
          </a:p>
          <a:p>
            <a:pPr marL="0" indent="0">
              <a:buNone/>
            </a:pPr>
            <a:endParaRPr lang="en-MY" sz="2400" dirty="0"/>
          </a:p>
          <a:p>
            <a:pPr marL="0" indent="0">
              <a:buNone/>
            </a:pPr>
            <a:endParaRPr lang="en-MY" sz="2400" dirty="0"/>
          </a:p>
          <a:p>
            <a:pPr marL="0" indent="0" algn="ctr">
              <a:buNone/>
            </a:pPr>
            <a:r>
              <a:rPr lang="en-MY" sz="3200" dirty="0"/>
              <a:t>GLOBAL ASSIGNMENT AND MOBILITY</a:t>
            </a:r>
          </a:p>
          <a:p>
            <a:pPr marL="0" indent="0">
              <a:buNone/>
            </a:pPr>
            <a:endParaRPr lang="en-MY" sz="2400" dirty="0"/>
          </a:p>
        </p:txBody>
      </p:sp>
    </p:spTree>
    <p:extLst>
      <p:ext uri="{BB962C8B-B14F-4D97-AF65-F5344CB8AC3E}">
        <p14:creationId xmlns:p14="http://schemas.microsoft.com/office/powerpoint/2010/main" val="4069751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588835"/>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4868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149E-B734-42BC-8A29-AB5154FB3D6E}"/>
              </a:ext>
            </a:extLst>
          </p:cNvPr>
          <p:cNvSpPr>
            <a:spLocks noGrp="1"/>
          </p:cNvSpPr>
          <p:nvPr>
            <p:ph type="title"/>
          </p:nvPr>
        </p:nvSpPr>
        <p:spPr/>
        <p:txBody>
          <a:bodyPr/>
          <a:lstStyle/>
          <a:p>
            <a:r>
              <a:rPr lang="en-MY" dirty="0"/>
              <a:t>Technical Assignment</a:t>
            </a:r>
          </a:p>
        </p:txBody>
      </p:sp>
      <p:sp>
        <p:nvSpPr>
          <p:cNvPr id="3" name="Content Placeholder 2">
            <a:extLst>
              <a:ext uri="{FF2B5EF4-FFF2-40B4-BE49-F238E27FC236}">
                <a16:creationId xmlns:a16="http://schemas.microsoft.com/office/drawing/2014/main" id="{9EE2D1B8-F60E-4764-8F6D-45CC5A71C64A}"/>
              </a:ext>
            </a:extLst>
          </p:cNvPr>
          <p:cNvSpPr>
            <a:spLocks noGrp="1"/>
          </p:cNvSpPr>
          <p:nvPr>
            <p:ph idx="1"/>
          </p:nvPr>
        </p:nvSpPr>
        <p:spPr/>
        <p:txBody>
          <a:bodyPr/>
          <a:lstStyle/>
          <a:p>
            <a:pPr marL="0" indent="0">
              <a:buNone/>
            </a:pPr>
            <a:r>
              <a:rPr lang="en-MY"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val="30060994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E3B-F13E-4550-A3D9-3B5E5610089B}"/>
              </a:ext>
            </a:extLst>
          </p:cNvPr>
          <p:cNvSpPr>
            <a:spLocks noGrp="1"/>
          </p:cNvSpPr>
          <p:nvPr>
            <p:ph type="title"/>
          </p:nvPr>
        </p:nvSpPr>
        <p:spPr/>
        <p:txBody>
          <a:bodyPr/>
          <a:lstStyle/>
          <a:p>
            <a:r>
              <a:rPr lang="en-MY" dirty="0"/>
              <a:t>Functional Assignment</a:t>
            </a:r>
          </a:p>
        </p:txBody>
      </p:sp>
      <p:sp>
        <p:nvSpPr>
          <p:cNvPr id="3" name="Content Placeholder 2">
            <a:extLst>
              <a:ext uri="{FF2B5EF4-FFF2-40B4-BE49-F238E27FC236}">
                <a16:creationId xmlns:a16="http://schemas.microsoft.com/office/drawing/2014/main" id="{8E8D6A61-E5E8-4F00-8D87-3F0B5D434C66}"/>
              </a:ext>
            </a:extLst>
          </p:cNvPr>
          <p:cNvSpPr>
            <a:spLocks noGrp="1"/>
          </p:cNvSpPr>
          <p:nvPr>
            <p:ph idx="1"/>
          </p:nvPr>
        </p:nvSpPr>
        <p:spPr>
          <a:xfrm>
            <a:off x="832048" y="1772816"/>
            <a:ext cx="7690048" cy="2908920"/>
          </a:xfrm>
        </p:spPr>
        <p:txBody>
          <a:bodyPr/>
          <a:lstStyle/>
          <a:p>
            <a:pPr marL="0" indent="0">
              <a:buNone/>
            </a:pPr>
            <a:r>
              <a:rPr lang="en-MY"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val="40364929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E4C2-97FB-4520-894E-5B728B80E65A}"/>
              </a:ext>
            </a:extLst>
          </p:cNvPr>
          <p:cNvSpPr>
            <a:spLocks noGrp="1"/>
          </p:cNvSpPr>
          <p:nvPr>
            <p:ph type="title"/>
          </p:nvPr>
        </p:nvSpPr>
        <p:spPr/>
        <p:txBody>
          <a:bodyPr/>
          <a:lstStyle/>
          <a:p>
            <a:r>
              <a:rPr lang="en-MY" dirty="0"/>
              <a:t>Developmental Assignment</a:t>
            </a:r>
          </a:p>
        </p:txBody>
      </p:sp>
      <p:sp>
        <p:nvSpPr>
          <p:cNvPr id="3" name="Content Placeholder 2">
            <a:extLst>
              <a:ext uri="{FF2B5EF4-FFF2-40B4-BE49-F238E27FC236}">
                <a16:creationId xmlns:a16="http://schemas.microsoft.com/office/drawing/2014/main" id="{9786C74C-B7C9-423D-917C-31F719DA7754}"/>
              </a:ext>
            </a:extLst>
          </p:cNvPr>
          <p:cNvSpPr>
            <a:spLocks noGrp="1"/>
          </p:cNvSpPr>
          <p:nvPr>
            <p:ph idx="1"/>
          </p:nvPr>
        </p:nvSpPr>
        <p:spPr/>
        <p:txBody>
          <a:bodyPr/>
          <a:lstStyle/>
          <a:p>
            <a:pPr marL="0" indent="0">
              <a:buNone/>
            </a:pPr>
            <a:r>
              <a:rPr lang="en-MY"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val="6938084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720F-B7F6-462D-A8D3-E80D595A2857}"/>
              </a:ext>
            </a:extLst>
          </p:cNvPr>
          <p:cNvSpPr>
            <a:spLocks noGrp="1"/>
          </p:cNvSpPr>
          <p:nvPr>
            <p:ph type="title"/>
          </p:nvPr>
        </p:nvSpPr>
        <p:spPr/>
        <p:txBody>
          <a:bodyPr/>
          <a:lstStyle/>
          <a:p>
            <a:r>
              <a:rPr lang="en-MY" dirty="0"/>
              <a:t>Strategic/Executive Assignees</a:t>
            </a:r>
          </a:p>
        </p:txBody>
      </p:sp>
      <p:sp>
        <p:nvSpPr>
          <p:cNvPr id="3" name="Content Placeholder 2">
            <a:extLst>
              <a:ext uri="{FF2B5EF4-FFF2-40B4-BE49-F238E27FC236}">
                <a16:creationId xmlns:a16="http://schemas.microsoft.com/office/drawing/2014/main" id="{D4962551-DD93-4296-8FAB-75E33D3BD2EF}"/>
              </a:ext>
            </a:extLst>
          </p:cNvPr>
          <p:cNvSpPr>
            <a:spLocks noGrp="1"/>
          </p:cNvSpPr>
          <p:nvPr>
            <p:ph idx="1"/>
          </p:nvPr>
        </p:nvSpPr>
        <p:spPr>
          <a:xfrm>
            <a:off x="914400" y="1600201"/>
            <a:ext cx="7474024" cy="3989040"/>
          </a:xfrm>
        </p:spPr>
        <p:txBody>
          <a:bodyPr/>
          <a:lstStyle/>
          <a:p>
            <a:pPr marL="0" indent="0">
              <a:buNone/>
            </a:pPr>
            <a:r>
              <a:rPr lang="en-MY"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val="354766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4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F55E-CFB9-4A73-A672-6B9C308DA8CB}"/>
              </a:ext>
            </a:extLst>
          </p:cNvPr>
          <p:cNvSpPr>
            <a:spLocks noGrp="1"/>
          </p:cNvSpPr>
          <p:nvPr>
            <p:ph type="title"/>
          </p:nvPr>
        </p:nvSpPr>
        <p:spPr/>
        <p:txBody>
          <a:bodyPr/>
          <a:lstStyle/>
          <a:p>
            <a:r>
              <a:rPr lang="en-MY" dirty="0"/>
              <a:t>Long-term temporary assignments</a:t>
            </a:r>
          </a:p>
        </p:txBody>
      </p:sp>
      <p:sp>
        <p:nvSpPr>
          <p:cNvPr id="3" name="Content Placeholder 2">
            <a:extLst>
              <a:ext uri="{FF2B5EF4-FFF2-40B4-BE49-F238E27FC236}">
                <a16:creationId xmlns:a16="http://schemas.microsoft.com/office/drawing/2014/main" id="{4648E289-FF43-4610-B41D-AA6C4EFB3EE2}"/>
              </a:ext>
            </a:extLst>
          </p:cNvPr>
          <p:cNvSpPr>
            <a:spLocks noGrp="1"/>
          </p:cNvSpPr>
          <p:nvPr>
            <p:ph idx="1"/>
          </p:nvPr>
        </p:nvSpPr>
        <p:spPr>
          <a:xfrm>
            <a:off x="914400" y="1628800"/>
            <a:ext cx="7772400" cy="4530725"/>
          </a:xfrm>
        </p:spPr>
        <p:txBody>
          <a:bodyPr/>
          <a:lstStyle/>
          <a:p>
            <a:r>
              <a:rPr lang="en-MY" dirty="0"/>
              <a:t>Long-term temporary assignments typically span one to three years, though it is not uncommon that they are extended to five years or more.</a:t>
            </a:r>
          </a:p>
          <a:p>
            <a:r>
              <a:rPr lang="en-MY"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val="34019369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8D0D-4B81-4AF5-8B3A-7DA851932088}"/>
              </a:ext>
            </a:extLst>
          </p:cNvPr>
          <p:cNvSpPr>
            <a:spLocks noGrp="1"/>
          </p:cNvSpPr>
          <p:nvPr>
            <p:ph type="title"/>
          </p:nvPr>
        </p:nvSpPr>
        <p:spPr/>
        <p:txBody>
          <a:bodyPr/>
          <a:lstStyle/>
          <a:p>
            <a:r>
              <a:rPr lang="en-MY" dirty="0"/>
              <a:t>Commuter assignments</a:t>
            </a:r>
          </a:p>
        </p:txBody>
      </p:sp>
      <p:sp>
        <p:nvSpPr>
          <p:cNvPr id="3" name="Content Placeholder 2">
            <a:extLst>
              <a:ext uri="{FF2B5EF4-FFF2-40B4-BE49-F238E27FC236}">
                <a16:creationId xmlns:a16="http://schemas.microsoft.com/office/drawing/2014/main" id="{D1541AC4-09C0-4ADE-B87B-77E886011A92}"/>
              </a:ext>
            </a:extLst>
          </p:cNvPr>
          <p:cNvSpPr>
            <a:spLocks noGrp="1"/>
          </p:cNvSpPr>
          <p:nvPr>
            <p:ph idx="1"/>
          </p:nvPr>
        </p:nvSpPr>
        <p:spPr>
          <a:xfrm>
            <a:off x="685800" y="1556792"/>
            <a:ext cx="8001000" cy="4752528"/>
          </a:xfrm>
        </p:spPr>
        <p:txBody>
          <a:bodyPr/>
          <a:lstStyle/>
          <a:p>
            <a:r>
              <a:rPr lang="en-MY" dirty="0"/>
              <a:t>An employee may commute regularly between their home location and the work site in another country. Because of the need to commute regularly, these assignments are most frequently used intra-regionally.</a:t>
            </a:r>
          </a:p>
          <a:p>
            <a:r>
              <a:rPr lang="en-MY"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val="3586608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94562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DA0F-BE9E-48A9-B27B-E8477188E42D}"/>
              </a:ext>
            </a:extLst>
          </p:cNvPr>
          <p:cNvSpPr>
            <a:spLocks noGrp="1"/>
          </p:cNvSpPr>
          <p:nvPr>
            <p:ph type="title"/>
          </p:nvPr>
        </p:nvSpPr>
        <p:spPr/>
        <p:txBody>
          <a:bodyPr/>
          <a:lstStyle/>
          <a:p>
            <a:r>
              <a:rPr lang="en-MY" dirty="0"/>
              <a:t>Local Strategy</a:t>
            </a:r>
          </a:p>
        </p:txBody>
      </p:sp>
      <p:sp>
        <p:nvSpPr>
          <p:cNvPr id="3" name="Content Placeholder 2">
            <a:extLst>
              <a:ext uri="{FF2B5EF4-FFF2-40B4-BE49-F238E27FC236}">
                <a16:creationId xmlns:a16="http://schemas.microsoft.com/office/drawing/2014/main" id="{440A0827-7D4F-42D2-B0EB-399786C41F0A}"/>
              </a:ext>
            </a:extLst>
          </p:cNvPr>
          <p:cNvSpPr>
            <a:spLocks noGrp="1"/>
          </p:cNvSpPr>
          <p:nvPr>
            <p:ph idx="1"/>
          </p:nvPr>
        </p:nvSpPr>
        <p:spPr>
          <a:xfrm>
            <a:off x="914400" y="1600201"/>
            <a:ext cx="7618040" cy="3989040"/>
          </a:xfrm>
        </p:spPr>
        <p:txBody>
          <a:bodyPr/>
          <a:lstStyle/>
          <a:p>
            <a:r>
              <a:rPr lang="en-MY" dirty="0"/>
              <a:t>It follows that firms with a local strategy, trying to make host subsidiaries as locally responsive as possible, will still need to use expatriates to transfer technical and functional knowledge that is not available in the host subsidiaries. </a:t>
            </a:r>
          </a:p>
          <a:p>
            <a:r>
              <a:rPr lang="en-MY" dirty="0"/>
              <a:t>Expatriates within these categories go to a host location solely to do a given job and return to their home country.</a:t>
            </a:r>
          </a:p>
        </p:txBody>
      </p:sp>
    </p:spTree>
    <p:extLst>
      <p:ext uri="{BB962C8B-B14F-4D97-AF65-F5344CB8AC3E}">
        <p14:creationId xmlns:p14="http://schemas.microsoft.com/office/powerpoint/2010/main" val="27516629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3A1A-F92D-45B1-AD7A-C49CF81267E5}"/>
              </a:ext>
            </a:extLst>
          </p:cNvPr>
          <p:cNvSpPr>
            <a:spLocks noGrp="1"/>
          </p:cNvSpPr>
          <p:nvPr>
            <p:ph type="title"/>
          </p:nvPr>
        </p:nvSpPr>
        <p:spPr/>
        <p:txBody>
          <a:bodyPr/>
          <a:lstStyle/>
          <a:p>
            <a:r>
              <a:rPr lang="en-MY" dirty="0"/>
              <a:t>Centralized Strategy</a:t>
            </a:r>
          </a:p>
        </p:txBody>
      </p:sp>
      <p:sp>
        <p:nvSpPr>
          <p:cNvPr id="3" name="Content Placeholder 2">
            <a:extLst>
              <a:ext uri="{FF2B5EF4-FFF2-40B4-BE49-F238E27FC236}">
                <a16:creationId xmlns:a16="http://schemas.microsoft.com/office/drawing/2014/main" id="{DEAACDE8-6BFE-4327-8EF3-EA9A45F589B9}"/>
              </a:ext>
            </a:extLst>
          </p:cNvPr>
          <p:cNvSpPr>
            <a:spLocks noGrp="1"/>
          </p:cNvSpPr>
          <p:nvPr>
            <p:ph idx="1"/>
          </p:nvPr>
        </p:nvSpPr>
        <p:spPr/>
        <p:txBody>
          <a:bodyPr/>
          <a:lstStyle/>
          <a:p>
            <a:r>
              <a:rPr lang="en-MY" dirty="0"/>
              <a:t>Organizations with a centralized strategy attempt to </a:t>
            </a:r>
            <a:r>
              <a:rPr lang="en-MY" dirty="0" err="1"/>
              <a:t>impleme</a:t>
            </a:r>
            <a:r>
              <a:rPr lang="en-MY" dirty="0"/>
              <a:t> </a:t>
            </a:r>
            <a:r>
              <a:rPr lang="en-MY" dirty="0" err="1"/>
              <a:t>nt</a:t>
            </a:r>
            <a:r>
              <a:rPr lang="en-MY" dirty="0"/>
              <a:t> the values, policies and culture of the parent company, despite environmental or cultural differences.</a:t>
            </a:r>
          </a:p>
          <a:p>
            <a:endParaRPr lang="en-MY" dirty="0"/>
          </a:p>
          <a:p>
            <a:r>
              <a:rPr lang="en-MY" dirty="0"/>
              <a:t>Controlling the subsidiaries is important and there is not much room for autonomy for the host locations.</a:t>
            </a:r>
          </a:p>
        </p:txBody>
      </p:sp>
    </p:spTree>
    <p:extLst>
      <p:ext uri="{BB962C8B-B14F-4D97-AF65-F5344CB8AC3E}">
        <p14:creationId xmlns:p14="http://schemas.microsoft.com/office/powerpoint/2010/main" val="30287465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ADAC-5C58-478F-8CAC-A1CE0287F577}"/>
              </a:ext>
            </a:extLst>
          </p:cNvPr>
          <p:cNvSpPr>
            <a:spLocks noGrp="1"/>
          </p:cNvSpPr>
          <p:nvPr>
            <p:ph type="title"/>
          </p:nvPr>
        </p:nvSpPr>
        <p:spPr/>
        <p:txBody>
          <a:bodyPr/>
          <a:lstStyle/>
          <a:p>
            <a:r>
              <a:rPr lang="en-MY" dirty="0"/>
              <a:t>Global Strategy</a:t>
            </a:r>
          </a:p>
        </p:txBody>
      </p:sp>
      <p:sp>
        <p:nvSpPr>
          <p:cNvPr id="3" name="Content Placeholder 2">
            <a:extLst>
              <a:ext uri="{FF2B5EF4-FFF2-40B4-BE49-F238E27FC236}">
                <a16:creationId xmlns:a16="http://schemas.microsoft.com/office/drawing/2014/main" id="{2662E3C1-23D7-41E7-96B5-EDDDB1DFCDF5}"/>
              </a:ext>
            </a:extLst>
          </p:cNvPr>
          <p:cNvSpPr>
            <a:spLocks noGrp="1"/>
          </p:cNvSpPr>
          <p:nvPr>
            <p:ph idx="1"/>
          </p:nvPr>
        </p:nvSpPr>
        <p:spPr/>
        <p:txBody>
          <a:bodyPr/>
          <a:lstStyle/>
          <a:p>
            <a:pPr marL="0" indent="0">
              <a:buNone/>
            </a:pPr>
            <a:r>
              <a:rPr lang="en-MY"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val="9452485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1253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1723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5327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1681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grpSp>
        <p:nvGrpSpPr>
          <p:cNvPr id="4" name="Group 3">
            <a:extLst>
              <a:ext uri="{FF2B5EF4-FFF2-40B4-BE49-F238E27FC236}">
                <a16:creationId xmlns:a16="http://schemas.microsoft.com/office/drawing/2014/main" id="{95BC3D77-D4AF-4859-971E-FE448DFF10AD}"/>
              </a:ext>
            </a:extLst>
          </p:cNvPr>
          <p:cNvGrpSpPr/>
          <p:nvPr/>
        </p:nvGrpSpPr>
        <p:grpSpPr>
          <a:xfrm>
            <a:off x="1170738" y="3148201"/>
            <a:ext cx="6802524" cy="561599"/>
            <a:chOff x="0" y="3855944"/>
            <a:chExt cx="6802524" cy="561599"/>
          </a:xfrm>
        </p:grpSpPr>
        <p:sp>
          <p:nvSpPr>
            <p:cNvPr id="6" name="Rectangle: Rounded Corners 5">
              <a:extLst>
                <a:ext uri="{FF2B5EF4-FFF2-40B4-BE49-F238E27FC236}">
                  <a16:creationId xmlns:a16="http://schemas.microsoft.com/office/drawing/2014/main" id="{A9C3606F-5DC7-4056-B73D-105DE84C7132}"/>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7" name="Rectangle: Rounded Corners 4">
              <a:extLst>
                <a:ext uri="{FF2B5EF4-FFF2-40B4-BE49-F238E27FC236}">
                  <a16:creationId xmlns:a16="http://schemas.microsoft.com/office/drawing/2014/main" id="{878D41FE-C051-4C98-B78A-8E9CD73605A9}"/>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grpSp>
        <p:nvGrpSpPr>
          <p:cNvPr id="8" name="Group 7">
            <a:extLst>
              <a:ext uri="{FF2B5EF4-FFF2-40B4-BE49-F238E27FC236}">
                <a16:creationId xmlns:a16="http://schemas.microsoft.com/office/drawing/2014/main" id="{6F43FCF2-753C-4D53-B632-41A701C0FA0F}"/>
              </a:ext>
            </a:extLst>
          </p:cNvPr>
          <p:cNvGrpSpPr/>
          <p:nvPr/>
        </p:nvGrpSpPr>
        <p:grpSpPr>
          <a:xfrm>
            <a:off x="1323138" y="3300601"/>
            <a:ext cx="6802524" cy="561599"/>
            <a:chOff x="0" y="3855944"/>
            <a:chExt cx="6802524" cy="561599"/>
          </a:xfrm>
        </p:grpSpPr>
        <p:sp>
          <p:nvSpPr>
            <p:cNvPr id="9" name="Rectangle: Rounded Corners 8">
              <a:extLst>
                <a:ext uri="{FF2B5EF4-FFF2-40B4-BE49-F238E27FC236}">
                  <a16:creationId xmlns:a16="http://schemas.microsoft.com/office/drawing/2014/main" id="{10241406-2243-4E0E-927A-EBAA711F934E}"/>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0" name="Rectangle: Rounded Corners 4">
              <a:extLst>
                <a:ext uri="{FF2B5EF4-FFF2-40B4-BE49-F238E27FC236}">
                  <a16:creationId xmlns:a16="http://schemas.microsoft.com/office/drawing/2014/main" id="{E42AE6E8-4966-4417-85A8-A6EECEEE5BFC}"/>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spTree>
    <p:extLst>
      <p:ext uri="{BB962C8B-B14F-4D97-AF65-F5344CB8AC3E}">
        <p14:creationId xmlns:p14="http://schemas.microsoft.com/office/powerpoint/2010/main" val="36483084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3306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7433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752</TotalTime>
  <Words>3926</Words>
  <Application>Microsoft Office PowerPoint</Application>
  <PresentationFormat>On-screen Show (4:3)</PresentationFormat>
  <Paragraphs>425</Paragraphs>
  <Slides>100</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100</vt:i4>
      </vt:variant>
    </vt:vector>
  </HeadingPairs>
  <TitlesOfParts>
    <vt:vector size="104" baseType="lpstr">
      <vt:lpstr>Arial</vt:lpstr>
      <vt:lpstr>Times New Roman</vt:lpstr>
      <vt:lpstr>Wingdings</vt:lpstr>
      <vt:lpstr>Office Theme</vt:lpstr>
      <vt:lpstr>Global Mobility - I</vt:lpstr>
      <vt:lpstr>Global Mobility (15%)</vt:lpstr>
      <vt:lpstr>Global Mobility</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PowerPoint Presentation</vt:lpstr>
      <vt:lpstr>International Assignments</vt:lpstr>
      <vt:lpstr>Expatriation</vt:lpstr>
      <vt:lpstr>Repatriation</vt:lpstr>
      <vt:lpstr>Inpatriation</vt:lpstr>
      <vt:lpstr>PowerPoint Presentation</vt:lpstr>
      <vt:lpstr>Type of Assignments</vt:lpstr>
      <vt:lpstr>Type of Assignments</vt:lpstr>
      <vt:lpstr>Type of Assignments</vt:lpstr>
      <vt:lpstr>PowerPoint Presentation</vt:lpstr>
      <vt:lpstr>International Assignee Allegiance</vt:lpstr>
      <vt:lpstr>International Assignee Allegiance</vt:lpstr>
      <vt:lpstr>International Assignee Allegiance</vt:lpstr>
      <vt:lpstr>International Assignee Allegiance</vt:lpstr>
      <vt:lpstr>Question # </vt:lpstr>
      <vt:lpstr>Answer # </vt:lpstr>
      <vt:lpstr>PowerPoint Presentation</vt:lpstr>
      <vt:lpstr>Global Staffing</vt:lpstr>
      <vt:lpstr>Global Staffing Plan</vt:lpstr>
      <vt:lpstr>Poll Question # </vt:lpstr>
      <vt:lpstr>Poll Answer # </vt:lpstr>
      <vt:lpstr>PowerPoint Presentation</vt:lpstr>
      <vt:lpstr>Global Staffing Approaches</vt:lpstr>
      <vt:lpstr>Ethnocentric approach</vt:lpstr>
      <vt:lpstr>Features of Ethnocentric approach</vt:lpstr>
      <vt:lpstr>Polycentric Approach</vt:lpstr>
      <vt:lpstr>Features of Polycentric Approach</vt:lpstr>
      <vt:lpstr>Regio centric Approach</vt:lpstr>
      <vt:lpstr>Features of Regio centric Approach</vt:lpstr>
      <vt:lpstr>Geocentric approach</vt:lpstr>
      <vt:lpstr>Features of Geocentric Approach</vt:lpstr>
      <vt:lpstr>Staffing Approach</vt:lpstr>
      <vt:lpstr>Staffing Approaches</vt:lpstr>
      <vt:lpstr>Poll Question # </vt:lpstr>
      <vt:lpstr>Poll Answer # </vt:lpstr>
      <vt:lpstr>PowerPoint Presentation</vt:lpstr>
      <vt:lpstr>Inpatriate assignments</vt:lpstr>
      <vt:lpstr>Short-term assignments</vt:lpstr>
      <vt:lpstr>Self-initiated assignments</vt:lpstr>
      <vt:lpstr>Poll Question # 4</vt:lpstr>
      <vt:lpstr>Poll Answer # 4</vt:lpstr>
      <vt:lpstr>PowerPoint Presentation</vt:lpstr>
      <vt:lpstr>PowerPoint Presentation</vt:lpstr>
      <vt:lpstr>Motives of Global Assignment</vt:lpstr>
      <vt:lpstr>Purpose of Global Assignment</vt:lpstr>
      <vt:lpstr>PowerPoint Presentation</vt:lpstr>
      <vt:lpstr>Categories of Global Assignment</vt:lpstr>
      <vt:lpstr>Technical Assignment</vt:lpstr>
      <vt:lpstr>Functional Assignment</vt:lpstr>
      <vt:lpstr>Developmental Assignment</vt:lpstr>
      <vt:lpstr>Strategic/Executive Assignees</vt:lpstr>
      <vt:lpstr>PowerPoint Presentation</vt:lpstr>
      <vt:lpstr>Length of Global Assignment</vt:lpstr>
      <vt:lpstr>Long-term temporary assignments</vt:lpstr>
      <vt:lpstr>Commuter assignments</vt:lpstr>
      <vt:lpstr>PowerPoint Presentation</vt:lpstr>
      <vt:lpstr>Global Assignment Strategies</vt:lpstr>
      <vt:lpstr>Local Strategy</vt:lpstr>
      <vt:lpstr>Centralized Strategy</vt:lpstr>
      <vt:lpstr>Global Strategy</vt:lpstr>
      <vt:lpstr>PowerPoint Presentation</vt:lpstr>
      <vt:lpstr>Global Assignment Process</vt:lpstr>
      <vt:lpstr>PowerPoint Presentation</vt:lpstr>
      <vt:lpstr>Selecting International Assignees</vt:lpstr>
      <vt:lpstr>Family Requirements</vt:lpstr>
      <vt:lpstr>PowerPoint Presentation</vt:lpstr>
      <vt:lpstr>Assignment Preparation</vt:lpstr>
      <vt:lpstr>PowerPoint Presentation</vt:lpstr>
      <vt:lpstr>Relocation and Mobility</vt:lpstr>
      <vt:lpstr>PowerPoint Presentation</vt:lpstr>
      <vt:lpstr>On-going Support</vt:lpstr>
      <vt:lpstr>General/Work/Interaction Adjustment</vt:lpstr>
      <vt:lpstr>Cross-cultural training</vt:lpstr>
      <vt:lpstr>PowerPoint Presentation</vt:lpstr>
      <vt:lpstr>Re-expatriation </vt:lpstr>
      <vt:lpstr>PowerPoint Presentation</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2021-07-01T17:56:52Z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