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3"/>
  </p:notesMasterIdLst>
  <p:handoutMasterIdLst>
    <p:handoutMasterId r:id="rId104"/>
  </p:handoutMasterIdLst>
  <p:sldIdLst>
    <p:sldId id="256"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270" r:id="rId39"/>
    <p:sldId id="271" r:id="rId40"/>
    <p:sldId id="381" r:id="rId41"/>
    <p:sldId id="341" r:id="rId42"/>
    <p:sldId id="273" r:id="rId43"/>
    <p:sldId id="274" r:id="rId44"/>
    <p:sldId id="262" r:id="rId45"/>
    <p:sldId id="263" r:id="rId46"/>
    <p:sldId id="264" r:id="rId47"/>
    <p:sldId id="275" r:id="rId48"/>
    <p:sldId id="342" r:id="rId49"/>
    <p:sldId id="265" r:id="rId50"/>
    <p:sldId id="406" r:id="rId51"/>
    <p:sldId id="407" r:id="rId52"/>
    <p:sldId id="268" r:id="rId53"/>
    <p:sldId id="269" r:id="rId54"/>
    <p:sldId id="380" r:id="rId55"/>
    <p:sldId id="284" r:id="rId56"/>
    <p:sldId id="285" r:id="rId57"/>
    <p:sldId id="286" r:id="rId58"/>
    <p:sldId id="343" r:id="rId59"/>
    <p:sldId id="344" r:id="rId60"/>
    <p:sldId id="287" r:id="rId61"/>
    <p:sldId id="387" r:id="rId62"/>
    <p:sldId id="288" r:id="rId63"/>
    <p:sldId id="289" r:id="rId64"/>
    <p:sldId id="388" r:id="rId65"/>
    <p:sldId id="290" r:id="rId66"/>
    <p:sldId id="389" r:id="rId67"/>
    <p:sldId id="390" r:id="rId68"/>
    <p:sldId id="391" r:id="rId69"/>
    <p:sldId id="392" r:id="rId70"/>
    <p:sldId id="393" r:id="rId71"/>
    <p:sldId id="291" r:id="rId72"/>
    <p:sldId id="394" r:id="rId73"/>
    <p:sldId id="395" r:id="rId74"/>
    <p:sldId id="396" r:id="rId75"/>
    <p:sldId id="292" r:id="rId76"/>
    <p:sldId id="397" r:id="rId77"/>
    <p:sldId id="398" r:id="rId78"/>
    <p:sldId id="399" r:id="rId79"/>
    <p:sldId id="400" r:id="rId80"/>
    <p:sldId id="293" r:id="rId81"/>
    <p:sldId id="401" r:id="rId82"/>
    <p:sldId id="294" r:id="rId83"/>
    <p:sldId id="295" r:id="rId84"/>
    <p:sldId id="402" r:id="rId85"/>
    <p:sldId id="296" r:id="rId86"/>
    <p:sldId id="403" r:id="rId87"/>
    <p:sldId id="297" r:id="rId88"/>
    <p:sldId id="404" r:id="rId89"/>
    <p:sldId id="298" r:id="rId90"/>
    <p:sldId id="299" r:id="rId91"/>
    <p:sldId id="300" r:id="rId92"/>
    <p:sldId id="405" r:id="rId93"/>
    <p:sldId id="302" r:id="rId94"/>
    <p:sldId id="303" r:id="rId95"/>
    <p:sldId id="304" r:id="rId96"/>
    <p:sldId id="305" r:id="rId97"/>
    <p:sldId id="306" r:id="rId98"/>
    <p:sldId id="307" r:id="rId99"/>
    <p:sldId id="308" r:id="rId100"/>
    <p:sldId id="309" r:id="rId101"/>
    <p:sldId id="310" r:id="rId10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74</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79</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84</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907704" y="1047192"/>
            <a:ext cx="6629400" cy="2209800"/>
          </a:xfrm>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608" y="5373216"/>
            <a:ext cx="1347984" cy="1333278"/>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87153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27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607234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56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val="138242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val="1967332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val="227797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a:xfrm>
            <a:off x="618964" y="1556792"/>
            <a:ext cx="7906072" cy="4530725"/>
          </a:xfrm>
        </p:spPr>
        <p:txBody>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val="308770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3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D7C-BBA7-4704-84B5-F4466B699E22}"/>
              </a:ext>
            </a:extLst>
          </p:cNvPr>
          <p:cNvSpPr>
            <a:spLocks noGrp="1"/>
          </p:cNvSpPr>
          <p:nvPr>
            <p:ph type="title"/>
          </p:nvPr>
        </p:nvSpPr>
        <p:spPr/>
        <p:txBody>
          <a:bodyPr/>
          <a:lstStyle/>
          <a:p>
            <a:r>
              <a:rPr lang="en-MY" dirty="0"/>
              <a:t>Type of Assignments</a:t>
            </a:r>
          </a:p>
        </p:txBody>
      </p:sp>
      <p:pic>
        <p:nvPicPr>
          <p:cNvPr id="5" name="Picture 4">
            <a:extLst>
              <a:ext uri="{FF2B5EF4-FFF2-40B4-BE49-F238E27FC236}">
                <a16:creationId xmlns:a16="http://schemas.microsoft.com/office/drawing/2014/main" id="{FA2982AD-B768-4446-B971-899A93462457}"/>
              </a:ext>
            </a:extLst>
          </p:cNvPr>
          <p:cNvPicPr>
            <a:picLocks noChangeAspect="1"/>
          </p:cNvPicPr>
          <p:nvPr/>
        </p:nvPicPr>
        <p:blipFill>
          <a:blip r:embed="rId2"/>
          <a:stretch>
            <a:fillRect/>
          </a:stretch>
        </p:blipFill>
        <p:spPr>
          <a:xfrm>
            <a:off x="1187624" y="1772816"/>
            <a:ext cx="6229350" cy="4219575"/>
          </a:xfrm>
          <a:prstGeom prst="rect">
            <a:avLst/>
          </a:prstGeom>
        </p:spPr>
      </p:pic>
    </p:spTree>
    <p:extLst>
      <p:ext uri="{BB962C8B-B14F-4D97-AF65-F5344CB8AC3E}">
        <p14:creationId xmlns:p14="http://schemas.microsoft.com/office/powerpoint/2010/main" val="425915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12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6823-AF58-49F0-A788-2FE83A5D1FF4}"/>
              </a:ext>
            </a:extLst>
          </p:cNvPr>
          <p:cNvSpPr>
            <a:spLocks noGrp="1"/>
          </p:cNvSpPr>
          <p:nvPr>
            <p:ph type="title"/>
          </p:nvPr>
        </p:nvSpPr>
        <p:spPr/>
        <p:txBody>
          <a:bodyPr/>
          <a:lstStyle/>
          <a:p>
            <a:r>
              <a:rPr lang="en-MY" dirty="0"/>
              <a:t>Allegiance</a:t>
            </a:r>
          </a:p>
        </p:txBody>
      </p:sp>
      <p:pic>
        <p:nvPicPr>
          <p:cNvPr id="5" name="Picture 4">
            <a:extLst>
              <a:ext uri="{FF2B5EF4-FFF2-40B4-BE49-F238E27FC236}">
                <a16:creationId xmlns:a16="http://schemas.microsoft.com/office/drawing/2014/main"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p14="http://schemas.microsoft.com/office/powerpoint/2010/main" val="12915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val="2354882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1924900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0767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E412-C0F7-4D20-BFA8-1DEF5E15FE01}"/>
              </a:ext>
            </a:extLst>
          </p:cNvPr>
          <p:cNvSpPr>
            <a:spLocks noGrp="1"/>
          </p:cNvSpPr>
          <p:nvPr>
            <p:ph type="title"/>
          </p:nvPr>
        </p:nvSpPr>
        <p:spPr/>
        <p:txBody>
          <a:bodyPr/>
          <a:lstStyle/>
          <a:p>
            <a:r>
              <a:rPr lang="en-MY" dirty="0"/>
              <a:t>Global Staffing</a:t>
            </a:r>
          </a:p>
        </p:txBody>
      </p:sp>
      <p:sp>
        <p:nvSpPr>
          <p:cNvPr id="3" name="Content Placeholder 2">
            <a:extLst>
              <a:ext uri="{FF2B5EF4-FFF2-40B4-BE49-F238E27FC236}">
                <a16:creationId xmlns:a16="http://schemas.microsoft.com/office/drawing/2014/main" id="{DF53C8DE-24E2-413F-9CCC-9F6617338143}"/>
              </a:ext>
            </a:extLst>
          </p:cNvPr>
          <p:cNvSpPr>
            <a:spLocks noGrp="1"/>
          </p:cNvSpPr>
          <p:nvPr>
            <p:ph idx="1"/>
          </p:nvPr>
        </p:nvSpPr>
        <p:spPr/>
        <p:txBody>
          <a:bodyPr/>
          <a:lstStyle/>
          <a:p>
            <a:pPr marL="0" indent="0">
              <a:buNone/>
            </a:pPr>
            <a:r>
              <a:rPr lang="en-MY"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val="1632491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0D0D-4CE7-4069-BA46-EFE074868012}"/>
              </a:ext>
            </a:extLst>
          </p:cNvPr>
          <p:cNvSpPr>
            <a:spLocks noGrp="1"/>
          </p:cNvSpPr>
          <p:nvPr>
            <p:ph type="title"/>
          </p:nvPr>
        </p:nvSpPr>
        <p:spPr/>
        <p:txBody>
          <a:bodyPr/>
          <a:lstStyle/>
          <a:p>
            <a:r>
              <a:rPr lang="en-MY" dirty="0"/>
              <a:t>Global Staffing Plan</a:t>
            </a:r>
          </a:p>
        </p:txBody>
      </p:sp>
      <p:sp>
        <p:nvSpPr>
          <p:cNvPr id="3" name="Content Placeholder 2">
            <a:extLst>
              <a:ext uri="{FF2B5EF4-FFF2-40B4-BE49-F238E27FC236}">
                <a16:creationId xmlns:a16="http://schemas.microsoft.com/office/drawing/2014/main" id="{88D60515-C562-4B5F-B249-B343266F2AD6}"/>
              </a:ext>
            </a:extLst>
          </p:cNvPr>
          <p:cNvSpPr>
            <a:spLocks noGrp="1"/>
          </p:cNvSpPr>
          <p:nvPr>
            <p:ph idx="1"/>
          </p:nvPr>
        </p:nvSpPr>
        <p:spPr>
          <a:xfrm>
            <a:off x="685800" y="1556792"/>
            <a:ext cx="8001000" cy="5023395"/>
          </a:xfrm>
        </p:spPr>
        <p:txBody>
          <a:bodyPr/>
          <a:lstStyle/>
          <a:p>
            <a:r>
              <a:rPr lang="en-MY" dirty="0"/>
              <a:t>Focused directly on achieving elements of the global HR strategy while indirectly supporting the organizational strategy.</a:t>
            </a:r>
          </a:p>
          <a:p>
            <a:r>
              <a:rPr lang="en-MY" dirty="0"/>
              <a:t>Targeted on specific, short-term, and often country-specific objectives, as opposed to long-term and global strategic ones.</a:t>
            </a:r>
          </a:p>
          <a:p>
            <a:r>
              <a:rPr lang="en-MY" dirty="0"/>
              <a:t>Responsive to rapid changes in local country environments, as opposed to changing only as organizational strategic goals change.</a:t>
            </a:r>
          </a:p>
          <a:p>
            <a:r>
              <a:rPr lang="en-MY" dirty="0"/>
              <a:t>Implemented primarily by country-level managers</a:t>
            </a:r>
          </a:p>
        </p:txBody>
      </p:sp>
    </p:spTree>
    <p:extLst>
      <p:ext uri="{BB962C8B-B14F-4D97-AF65-F5344CB8AC3E}">
        <p14:creationId xmlns:p14="http://schemas.microsoft.com/office/powerpoint/2010/main" val="929614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3083"/>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7564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4832092"/>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val="2249427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497D-B27B-4EAF-8EF1-BA84530ED7C5}"/>
              </a:ext>
            </a:extLst>
          </p:cNvPr>
          <p:cNvSpPr>
            <a:spLocks noGrp="1"/>
          </p:cNvSpPr>
          <p:nvPr>
            <p:ph type="title"/>
          </p:nvPr>
        </p:nvSpPr>
        <p:spPr/>
        <p:txBody>
          <a:bodyPr/>
          <a:lstStyle/>
          <a:p>
            <a:r>
              <a:rPr lang="en-MY" dirty="0"/>
              <a:t>Staffing Approaches</a:t>
            </a:r>
          </a:p>
        </p:txBody>
      </p:sp>
      <p:pic>
        <p:nvPicPr>
          <p:cNvPr id="4" name="Picture 3">
            <a:extLst>
              <a:ext uri="{FF2B5EF4-FFF2-40B4-BE49-F238E27FC236}">
                <a16:creationId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val="1675649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4198660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253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Inpatriate assignments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Short-term assignments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sz="4400" dirty="0"/>
              <a:t>Self-initiated assignments</a:t>
            </a:r>
            <a:endParaRPr lang="en-MY" dirty="0"/>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a:t>
            </a:r>
            <a:r>
              <a:rPr lang="en-MY"/>
              <a:t>to implement </a:t>
            </a:r>
            <a:r>
              <a:rPr lang="en-MY" dirty="0"/>
              <a:t>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982</TotalTime>
  <Words>3910</Words>
  <Application>Microsoft Office PowerPoint</Application>
  <PresentationFormat>On-screen Show (4:3)</PresentationFormat>
  <Paragraphs>425</Paragraphs>
  <Slides>101</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101</vt:i4>
      </vt:variant>
    </vt:vector>
  </HeadingPairs>
  <TitlesOfParts>
    <vt:vector size="105" baseType="lpstr">
      <vt:lpstr>Arial</vt:lpstr>
      <vt:lpstr>Times New Roman</vt:lpstr>
      <vt:lpstr>Wingdings</vt:lpstr>
      <vt:lpstr>Office Theme</vt:lpstr>
      <vt:lpstr>GLOBAL MOBILITY - I</vt:lpstr>
      <vt:lpstr>Global Mobility (15%)</vt:lpstr>
      <vt:lpstr>Global Mobility</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PowerPoint Presentation</vt:lpstr>
      <vt:lpstr>International Assignments</vt:lpstr>
      <vt:lpstr>Expatriation</vt:lpstr>
      <vt:lpstr>Repatriation</vt:lpstr>
      <vt:lpstr>Inpatriation</vt:lpstr>
      <vt:lpstr>PowerPoint Presentation</vt:lpstr>
      <vt:lpstr>Type of Assignments</vt:lpstr>
      <vt:lpstr>Type of Assignments</vt:lpstr>
      <vt:lpstr>Type of Assignments</vt:lpstr>
      <vt:lpstr>PowerPoint Presentation</vt:lpstr>
      <vt:lpstr>International Assignee Allegiance</vt:lpstr>
      <vt:lpstr>International Assignee Allegiance</vt:lpstr>
      <vt:lpstr>International Assignee Allegiance</vt:lpstr>
      <vt:lpstr>International Assignee Allegiance</vt:lpstr>
      <vt:lpstr>Allegiance</vt:lpstr>
      <vt:lpstr>Question # </vt:lpstr>
      <vt:lpstr>Answer # </vt:lpstr>
      <vt:lpstr>PowerPoint Presentation</vt:lpstr>
      <vt:lpstr>Global Staffing</vt:lpstr>
      <vt:lpstr>Global Staffing Plan</vt:lpstr>
      <vt:lpstr>Poll Question # </vt:lpstr>
      <vt:lpstr>Poll Answer # </vt:lpstr>
      <vt:lpstr>PowerPoint Presentation</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Staffing Approach</vt:lpstr>
      <vt:lpstr>Staffing Approaches</vt:lpstr>
      <vt:lpstr>Poll Question # </vt:lpstr>
      <vt:lpstr>Poll Answer # </vt:lpstr>
      <vt:lpstr>PowerPoint Presentation</vt:lpstr>
      <vt:lpstr>Inpatriate assignments</vt:lpstr>
      <vt:lpstr>Short-term assignments</vt:lpstr>
      <vt:lpstr>Self-initiated assignments</vt:lpstr>
      <vt:lpstr>Poll Question # 4</vt:lpstr>
      <vt:lpstr>Poll Answer # 4</vt:lpstr>
      <vt:lpstr>PowerPoint Presentation</vt:lpstr>
      <vt:lpstr>PowerPoint Presentation</vt:lpstr>
      <vt:lpstr>Motives of Global Assignment</vt:lpstr>
      <vt:lpstr>Purpose of Global Assignment</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50</cp:revision>
  <cp:lastPrinted>1601-01-01T00:00:00Z</cp:lastPrinted>
  <dcterms:created xsi:type="dcterms:W3CDTF">2020-07-09T15:12:46Z</dcterms:created>
  <dcterms:modified xsi:type="dcterms:W3CDTF">2022-04-03T01:59:40Z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