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diagrams/quickStyle17.xml" ContentType="application/vnd.openxmlformats-officedocument.drawingml.diagramStyle+xml"/>
  <Override PartName="/ppt/tableStyles.xml" ContentType="application/vnd.openxmlformats-officedocument.presentationml.tableStyles+xml"/>
  <Override PartName="/ppt/diagrams/layout17.xml" ContentType="application/vnd.openxmlformats-officedocument.drawingml.diagramLayout+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diagrams/colors16.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rawing8.xml" ContentType="application/vnd.ms-office.drawingml.diagramDrawing+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drawing11.xml" ContentType="application/vnd.ms-office.drawingml.diagramDrawing+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5.xml" ContentType="application/vnd.openxmlformats-officedocument.drawingml.diagramLayout+xml"/>
  <Override PartName="/ppt/diagrams/drawing9.xml" ContentType="application/vnd.ms-office.drawingml.diagramDrawing+xml"/>
  <Override PartName="/ppt/slides/slide79.xml" ContentType="application/vnd.openxmlformats-officedocument.presentationml.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diagrams/quickStyle12.xml" ContentType="application/vnd.openxmlformats-officedocument.drawingml.diagramStyle+xml"/>
  <Override PartName="/ppt/diagrams/layout16.xml" ContentType="application/vnd.openxmlformats-officedocument.drawingml.diagramLayout+xml"/>
  <Override PartName="/ppt/diagrams/drawing13.xml" ContentType="application/vnd.ms-office.drawingml.diagramDrawing+xml"/>
  <Override PartName="/ppt/slides/slide98.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notesSlides/notesSlide12.xml" ContentType="application/vnd.openxmlformats-officedocument.presentationml.notesSlide+xml"/>
  <Override PartName="/ppt/diagrams/quickStyle13.xml" ContentType="application/vnd.openxmlformats-officedocument.drawingml.diagramStyle+xml"/>
  <Override PartName="/ppt/diagrams/drawing14.xml" ContentType="application/vnd.ms-office.drawingml.diagramDrawing+xml"/>
  <Override PartName="/ppt/diagrams/layout13.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7"/>
  </p:notesMasterIdLst>
  <p:handoutMasterIdLst>
    <p:handoutMasterId r:id="rId108"/>
  </p:handoutMasterIdLst>
  <p:sldIdLst>
    <p:sldId id="412" r:id="rId2"/>
    <p:sldId id="257" r:id="rId3"/>
    <p:sldId id="258" r:id="rId4"/>
    <p:sldId id="372" r:id="rId5"/>
    <p:sldId id="382" r:id="rId6"/>
    <p:sldId id="311" r:id="rId7"/>
    <p:sldId id="340" r:id="rId8"/>
    <p:sldId id="337" r:id="rId9"/>
    <p:sldId id="338" r:id="rId10"/>
    <p:sldId id="339" r:id="rId11"/>
    <p:sldId id="259" r:id="rId12"/>
    <p:sldId id="260" r:id="rId13"/>
    <p:sldId id="261" r:id="rId14"/>
    <p:sldId id="266" r:id="rId15"/>
    <p:sldId id="267" r:id="rId16"/>
    <p:sldId id="272" r:id="rId17"/>
    <p:sldId id="276" r:id="rId18"/>
    <p:sldId id="374" r:id="rId19"/>
    <p:sldId id="375" r:id="rId20"/>
    <p:sldId id="376" r:id="rId21"/>
    <p:sldId id="377" r:id="rId22"/>
    <p:sldId id="378" r:id="rId23"/>
    <p:sldId id="373" r:id="rId24"/>
    <p:sldId id="277" r:id="rId25"/>
    <p:sldId id="278" r:id="rId26"/>
    <p:sldId id="386" r:id="rId27"/>
    <p:sldId id="379" r:id="rId28"/>
    <p:sldId id="280" r:id="rId29"/>
    <p:sldId id="281" r:id="rId30"/>
    <p:sldId id="282" r:id="rId31"/>
    <p:sldId id="283" r:id="rId32"/>
    <p:sldId id="410" r:id="rId33"/>
    <p:sldId id="408" r:id="rId34"/>
    <p:sldId id="409" r:id="rId35"/>
    <p:sldId id="384" r:id="rId36"/>
    <p:sldId id="383" r:id="rId37"/>
    <p:sldId id="385" r:id="rId38"/>
    <p:sldId id="413" r:id="rId39"/>
    <p:sldId id="414" r:id="rId40"/>
    <p:sldId id="270" r:id="rId41"/>
    <p:sldId id="271" r:id="rId42"/>
    <p:sldId id="381" r:id="rId43"/>
    <p:sldId id="341" r:id="rId44"/>
    <p:sldId id="273" r:id="rId45"/>
    <p:sldId id="274" r:id="rId46"/>
    <p:sldId id="262" r:id="rId47"/>
    <p:sldId id="263" r:id="rId48"/>
    <p:sldId id="264" r:id="rId49"/>
    <p:sldId id="275" r:id="rId50"/>
    <p:sldId id="342" r:id="rId51"/>
    <p:sldId id="265" r:id="rId52"/>
    <p:sldId id="406" r:id="rId53"/>
    <p:sldId id="407" r:id="rId54"/>
    <p:sldId id="268" r:id="rId55"/>
    <p:sldId id="269" r:id="rId56"/>
    <p:sldId id="380" r:id="rId57"/>
    <p:sldId id="284" r:id="rId58"/>
    <p:sldId id="285" r:id="rId59"/>
    <p:sldId id="286" r:id="rId60"/>
    <p:sldId id="415" r:id="rId61"/>
    <p:sldId id="416" r:id="rId62"/>
    <p:sldId id="287" r:id="rId63"/>
    <p:sldId id="387" r:id="rId64"/>
    <p:sldId id="288" r:id="rId65"/>
    <p:sldId id="289" r:id="rId66"/>
    <p:sldId id="388" r:id="rId67"/>
    <p:sldId id="290" r:id="rId68"/>
    <p:sldId id="389" r:id="rId69"/>
    <p:sldId id="390" r:id="rId70"/>
    <p:sldId id="391" r:id="rId71"/>
    <p:sldId id="392" r:id="rId72"/>
    <p:sldId id="393" r:id="rId73"/>
    <p:sldId id="291" r:id="rId74"/>
    <p:sldId id="394" r:id="rId75"/>
    <p:sldId id="395" r:id="rId76"/>
    <p:sldId id="417" r:id="rId77"/>
    <p:sldId id="418" r:id="rId78"/>
    <p:sldId id="396" r:id="rId79"/>
    <p:sldId id="292" r:id="rId80"/>
    <p:sldId id="397" r:id="rId81"/>
    <p:sldId id="398" r:id="rId82"/>
    <p:sldId id="399" r:id="rId83"/>
    <p:sldId id="400" r:id="rId84"/>
    <p:sldId id="293" r:id="rId85"/>
    <p:sldId id="401" r:id="rId86"/>
    <p:sldId id="294" r:id="rId87"/>
    <p:sldId id="295" r:id="rId88"/>
    <p:sldId id="402" r:id="rId89"/>
    <p:sldId id="296" r:id="rId90"/>
    <p:sldId id="403" r:id="rId91"/>
    <p:sldId id="297" r:id="rId92"/>
    <p:sldId id="404" r:id="rId93"/>
    <p:sldId id="298" r:id="rId94"/>
    <p:sldId id="299" r:id="rId95"/>
    <p:sldId id="300" r:id="rId96"/>
    <p:sldId id="405" r:id="rId97"/>
    <p:sldId id="302" r:id="rId98"/>
    <p:sldId id="303" r:id="rId99"/>
    <p:sldId id="304" r:id="rId100"/>
    <p:sldId id="305" r:id="rId101"/>
    <p:sldId id="306" r:id="rId102"/>
    <p:sldId id="307" r:id="rId103"/>
    <p:sldId id="308" r:id="rId104"/>
    <p:sldId id="309" r:id="rId105"/>
    <p:sldId id="310" r:id="rId10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chemeClr val="bg1"/>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871405"/>
          <a:ext cx="7844408" cy="755819"/>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Y="-4274" custLinFactNeighborY="-100000">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a:xfrm>
          <a:off x="0" y="969770"/>
          <a:ext cx="7844408" cy="748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custLinFactNeighborY="81270">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a:xfrm>
          <a:off x="0" y="3415998"/>
          <a:ext cx="7844408" cy="748800"/>
        </a:xfrm>
        <a:prstGeom prst="roundRect">
          <a:avLst/>
        </a:prstGeom>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tx2">
            <a:lumMod val="50000"/>
            <a:lumOff val="50000"/>
          </a:schemeClr>
        </a:solidFill>
      </dgm:spPr>
      <dgm:t>
        <a:bodyPr/>
        <a:lstStyle/>
        <a:p>
          <a:r>
            <a:rPr lang="en-MY" dirty="0">
              <a:solidFill>
                <a:schemeClr val="bg1"/>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649936"/>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86489"/>
        <a:ext cx="7771302" cy="675694"/>
      </dsp:txXfrm>
    </dsp:sp>
    <dsp:sp modelId="{1C713792-58F1-420A-8023-A3F95E635B0E}">
      <dsp:nvSpPr>
        <dsp:cNvPr id="0" name=""/>
        <dsp:cNvSpPr/>
      </dsp:nvSpPr>
      <dsp:spPr>
        <a:xfrm>
          <a:off x="0" y="341599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sp:txBody>
      <dsp:txXfrm>
        <a:off x="36553" y="5134471"/>
        <a:ext cx="7771302"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xmlns="" val="201615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p14="http://schemas.microsoft.com/office/powerpoint/2010/main" xmlns="" val="18606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xmlns="" val="1340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xmlns="" val="298883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xmlns="" val="515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xmlns="" val="23034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xmlns="" val="275027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p14="http://schemas.microsoft.com/office/powerpoint/2010/main" xmlns="" val="8068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p14="http://schemas.microsoft.com/office/powerpoint/2010/main" xmlns="" val="8030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72</a:t>
            </a:fld>
            <a:endParaRPr lang="en-MY" altLang="en-US"/>
          </a:p>
        </p:txBody>
      </p:sp>
    </p:spTree>
    <p:extLst>
      <p:ext uri="{BB962C8B-B14F-4D97-AF65-F5344CB8AC3E}">
        <p14:creationId xmlns:p14="http://schemas.microsoft.com/office/powerpoint/2010/main" xmlns="" val="389918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78</a:t>
            </a:fld>
            <a:endParaRPr lang="en-MY" altLang="en-US"/>
          </a:p>
        </p:txBody>
      </p:sp>
    </p:spTree>
    <p:extLst>
      <p:ext uri="{BB962C8B-B14F-4D97-AF65-F5344CB8AC3E}">
        <p14:creationId xmlns:p14="http://schemas.microsoft.com/office/powerpoint/2010/main" xmlns="" val="37697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83</a:t>
            </a:fld>
            <a:endParaRPr lang="en-MY" altLang="en-US"/>
          </a:p>
        </p:txBody>
      </p:sp>
    </p:spTree>
    <p:extLst>
      <p:ext uri="{BB962C8B-B14F-4D97-AF65-F5344CB8AC3E}">
        <p14:creationId xmlns:p14="http://schemas.microsoft.com/office/powerpoint/2010/main" xmlns="" val="2578592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85</a:t>
            </a:fld>
            <a:endParaRPr lang="en-MY" altLang="en-US"/>
          </a:p>
        </p:txBody>
      </p:sp>
    </p:spTree>
    <p:extLst>
      <p:ext uri="{BB962C8B-B14F-4D97-AF65-F5344CB8AC3E}">
        <p14:creationId xmlns:p14="http://schemas.microsoft.com/office/powerpoint/2010/main" xmlns="" val="207160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88</a:t>
            </a:fld>
            <a:endParaRPr lang="en-MY" altLang="en-US"/>
          </a:p>
        </p:txBody>
      </p:sp>
    </p:spTree>
    <p:extLst>
      <p:ext uri="{BB962C8B-B14F-4D97-AF65-F5344CB8AC3E}">
        <p14:creationId xmlns:p14="http://schemas.microsoft.com/office/powerpoint/2010/main" xmlns="" val="3758210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90</a:t>
            </a:fld>
            <a:endParaRPr lang="en-MY" altLang="en-US"/>
          </a:p>
        </p:txBody>
      </p:sp>
    </p:spTree>
    <p:extLst>
      <p:ext uri="{BB962C8B-B14F-4D97-AF65-F5344CB8AC3E}">
        <p14:creationId xmlns:p14="http://schemas.microsoft.com/office/powerpoint/2010/main" xmlns="" val="6038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92</a:t>
            </a:fld>
            <a:endParaRPr lang="en-MY" altLang="en-US"/>
          </a:p>
        </p:txBody>
      </p:sp>
    </p:spTree>
    <p:extLst>
      <p:ext uri="{BB962C8B-B14F-4D97-AF65-F5344CB8AC3E}">
        <p14:creationId xmlns:p14="http://schemas.microsoft.com/office/powerpoint/2010/main" xmlns="" val="27662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96</a:t>
            </a:fld>
            <a:endParaRPr lang="en-MY" altLang="en-US"/>
          </a:p>
        </p:txBody>
      </p:sp>
    </p:spTree>
    <p:extLst>
      <p:ext uri="{BB962C8B-B14F-4D97-AF65-F5344CB8AC3E}">
        <p14:creationId xmlns:p14="http://schemas.microsoft.com/office/powerpoint/2010/main" xmlns=""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New UpTop red Logo.png"/>
          <p:cNvPicPr>
            <a:picLocks noChangeAspect="1"/>
          </p:cNvPicPr>
          <p:nvPr userDrawn="1"/>
        </p:nvPicPr>
        <p:blipFill>
          <a:blip r:embed="rId2" cstate="print"/>
          <a:stretch>
            <a:fillRect/>
          </a:stretch>
        </p:blipFill>
        <p:spPr>
          <a:xfrm>
            <a:off x="7924800" y="6400800"/>
            <a:ext cx="1033277" cy="433534"/>
          </a:xfrm>
          <a:prstGeom prst="rect">
            <a:avLst/>
          </a:prstGeom>
        </p:spPr>
      </p:pic>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9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21174CD-402F-4B22-AC79-4EBBD3FFA854}"/>
              </a:ext>
            </a:extLst>
          </p:cNvPr>
          <p:cNvSpPr txBox="1">
            <a:spLocks/>
          </p:cNvSpPr>
          <p:nvPr/>
        </p:nvSpPr>
        <p:spPr>
          <a:xfrm>
            <a:off x="609600" y="2057400"/>
            <a:ext cx="8153400" cy="243840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MY" sz="7200" b="1" i="0" u="none" strike="noStrike" kern="1200" cap="none" spc="0" normalizeH="0" baseline="0" noProof="0" dirty="0" smtClean="0">
                <a:ln>
                  <a:noFill/>
                </a:ln>
                <a:effectLst/>
                <a:uLnTx/>
                <a:uFillTx/>
                <a:latin typeface="+mj-lt"/>
                <a:ea typeface="+mj-ea"/>
                <a:cs typeface="+mj-cs"/>
              </a:rPr>
              <a:t>GLOBAL MOBILITY - </a:t>
            </a:r>
            <a:r>
              <a:rPr kumimoji="0" lang="en-MY" sz="6000" b="1" i="0" u="none" strike="noStrike" kern="1200" cap="none" spc="0" normalizeH="0" baseline="0" noProof="0" dirty="0" smtClean="0">
                <a:ln>
                  <a:noFill/>
                </a:ln>
                <a:effectLst/>
                <a:uLnTx/>
                <a:uFillTx/>
                <a:latin typeface="+mj-lt"/>
                <a:ea typeface="+mj-ea"/>
                <a:cs typeface="+mj-cs"/>
              </a:rPr>
              <a:t>I</a:t>
            </a:r>
            <a:endParaRPr kumimoji="0" lang="en-MY" sz="6000" b="1" i="0" u="none" strike="noStrike" kern="1200" cap="none" spc="0" normalizeH="0" baseline="0" noProof="0" dirty="0">
              <a:ln>
                <a:noFill/>
              </a:ln>
              <a:effectLst/>
              <a:uLnTx/>
              <a:uFillTx/>
              <a:latin typeface="+mj-lt"/>
              <a:ea typeface="+mj-ea"/>
              <a:cs typeface="+mj-cs"/>
            </a:endParaRPr>
          </a:p>
        </p:txBody>
      </p:sp>
      <p:sp>
        <p:nvSpPr>
          <p:cNvPr id="5" name="Subtitle 2">
            <a:extLst>
              <a:ext uri="{FF2B5EF4-FFF2-40B4-BE49-F238E27FC236}">
                <a16:creationId xmlns:a16="http://schemas.microsoft.com/office/drawing/2014/main" xmlns="" id="{DDCD4EA5-C14F-41D1-894D-E0D3BD47E6E5}"/>
              </a:ext>
            </a:extLst>
          </p:cNvPr>
          <p:cNvSpPr txBox="1">
            <a:spLocks/>
          </p:cNvSpPr>
          <p:nvPr/>
        </p:nvSpPr>
        <p:spPr>
          <a:xfrm>
            <a:off x="762000" y="6248400"/>
            <a:ext cx="7203233" cy="457200"/>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800"/>
              </a:spcBef>
              <a:spcAft>
                <a:spcPts val="0"/>
              </a:spcAft>
              <a:buClr>
                <a:schemeClr val="accent1">
                  <a:lumMod val="75000"/>
                </a:schemeClr>
              </a:buClr>
              <a:buSzPct val="100000"/>
              <a:tabLst/>
              <a:defRPr/>
            </a:pPr>
            <a:r>
              <a:rPr kumimoji="0" lang="en-MY" sz="2000" b="0" i="0" u="none" strike="noStrike" kern="1200" cap="none" spc="0" normalizeH="0" baseline="0" noProof="0" dirty="0" smtClean="0">
                <a:ln>
                  <a:noFill/>
                </a:ln>
                <a:solidFill>
                  <a:schemeClr val="tx1"/>
                </a:solidFill>
                <a:effectLst/>
                <a:uLnTx/>
                <a:uFillTx/>
                <a:latin typeface="+mn-lt"/>
                <a:ea typeface="+mn-ea"/>
                <a:cs typeface="+mn-cs"/>
              </a:rPr>
              <a:t>GPHR</a:t>
            </a:r>
            <a:endParaRPr kumimoji="0" lang="en-MY"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sz="2400"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p14="http://schemas.microsoft.com/office/powerpoint/2010/main" xmlns="" val="194967576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a:xfrm>
            <a:off x="914400" y="1600201"/>
            <a:ext cx="7618040" cy="2332856"/>
          </a:xfrm>
        </p:spPr>
        <p:txBody>
          <a:bodyPr>
            <a:noAutofit/>
          </a:bodyPr>
          <a:lstStyle/>
          <a:p>
            <a:endParaRPr lang="en-MY" sz="2400" dirty="0"/>
          </a:p>
          <a:p>
            <a:r>
              <a:rPr lang="en-MY" sz="2400" dirty="0"/>
              <a:t>Global Workforce and Staffing</a:t>
            </a:r>
          </a:p>
          <a:p>
            <a:endParaRPr lang="en-MY" sz="2400" dirty="0"/>
          </a:p>
          <a:p>
            <a:r>
              <a:rPr lang="en-MY" sz="2400" dirty="0"/>
              <a:t>Global Assignment and Mobility</a:t>
            </a:r>
          </a:p>
          <a:p>
            <a:endParaRPr lang="en-MY" sz="2400" dirty="0"/>
          </a:p>
          <a:p>
            <a:r>
              <a:rPr lang="en-MY" sz="2400" dirty="0"/>
              <a:t>Expatriate Performance and Measurement</a:t>
            </a:r>
          </a:p>
        </p:txBody>
      </p:sp>
    </p:spTree>
    <p:extLst>
      <p:ext uri="{BB962C8B-B14F-4D97-AF65-F5344CB8AC3E}">
        <p14:creationId xmlns:p14="http://schemas.microsoft.com/office/powerpoint/2010/main" xmlns="" val="423863315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195871535"/>
              </p:ext>
            </p:extLst>
          </p:nvPr>
        </p:nvGraphicFramePr>
        <p:xfrm>
          <a:off x="6858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9279294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xmlns=""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xmlns="" val="16134535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80EF06-D982-4875-BB1A-294DF144E085}"/>
              </a:ext>
            </a:extLst>
          </p:cNvPr>
          <p:cNvSpPr>
            <a:spLocks noGrp="1"/>
          </p:cNvSpPr>
          <p:nvPr>
            <p:ph type="title"/>
          </p:nvPr>
        </p:nvSpPr>
        <p:spPr>
          <a:xfrm>
            <a:off x="990600" y="304800"/>
            <a:ext cx="7200900" cy="655639"/>
          </a:xfrm>
        </p:spPr>
        <p:txBody>
          <a:bodyPr/>
          <a:lstStyle/>
          <a:p>
            <a:r>
              <a:rPr lang="en-MY" dirty="0"/>
              <a:t>Global Workforce</a:t>
            </a:r>
          </a:p>
        </p:txBody>
      </p:sp>
      <p:pic>
        <p:nvPicPr>
          <p:cNvPr id="5" name="Picture 4">
            <a:extLst>
              <a:ext uri="{FF2B5EF4-FFF2-40B4-BE49-F238E27FC236}">
                <a16:creationId xmlns:a16="http://schemas.microsoft.com/office/drawing/2014/main" xmlns="" id="{9965C2D8-F1C5-4439-8B1A-3784538E011D}"/>
              </a:ext>
            </a:extLst>
          </p:cNvPr>
          <p:cNvPicPr>
            <a:picLocks noChangeAspect="1"/>
          </p:cNvPicPr>
          <p:nvPr/>
        </p:nvPicPr>
        <p:blipFill>
          <a:blip r:embed="rId3"/>
          <a:stretch>
            <a:fillRect/>
          </a:stretch>
        </p:blipFill>
        <p:spPr>
          <a:xfrm>
            <a:off x="1295400" y="1219200"/>
            <a:ext cx="6578171" cy="3996085"/>
          </a:xfrm>
          <a:prstGeom prst="rect">
            <a:avLst/>
          </a:prstGeom>
        </p:spPr>
      </p:pic>
    </p:spTree>
    <p:extLst>
      <p:ext uri="{BB962C8B-B14F-4D97-AF65-F5344CB8AC3E}">
        <p14:creationId xmlns:p14="http://schemas.microsoft.com/office/powerpoint/2010/main" xmlns="" val="121821914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DB1EC9-DE0B-4FF4-AD93-0023D7DD4617}"/>
              </a:ext>
            </a:extLst>
          </p:cNvPr>
          <p:cNvSpPr>
            <a:spLocks noGrp="1"/>
          </p:cNvSpPr>
          <p:nvPr>
            <p:ph type="title"/>
          </p:nvPr>
        </p:nvSpPr>
        <p:spPr>
          <a:xfrm>
            <a:off x="838200" y="533400"/>
            <a:ext cx="7200900" cy="761385"/>
          </a:xfrm>
        </p:spPr>
        <p:txBody>
          <a:bodyPr/>
          <a:lstStyle/>
          <a:p>
            <a:r>
              <a:rPr lang="en-MY" dirty="0"/>
              <a:t>Different Dimensions of IHRM</a:t>
            </a:r>
          </a:p>
        </p:txBody>
      </p:sp>
      <p:pic>
        <p:nvPicPr>
          <p:cNvPr id="5" name="Picture 4">
            <a:extLst>
              <a:ext uri="{FF2B5EF4-FFF2-40B4-BE49-F238E27FC236}">
                <a16:creationId xmlns:a16="http://schemas.microsoft.com/office/drawing/2014/main" xmlns=""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xmlns="" val="428473606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E0AF88-6925-46E1-BED3-D3D47F8D2B2E}"/>
              </a:ext>
            </a:extLst>
          </p:cNvPr>
          <p:cNvSpPr>
            <a:spLocks noGrp="1"/>
          </p:cNvSpPr>
          <p:nvPr>
            <p:ph type="title"/>
          </p:nvPr>
        </p:nvSpPr>
        <p:spPr>
          <a:xfrm>
            <a:off x="990600" y="304800"/>
            <a:ext cx="7200900" cy="808039"/>
          </a:xfrm>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xmlns="" id="{47612A91-F0F6-4D03-8CAC-FC2FA4C0144D}"/>
              </a:ext>
            </a:extLst>
          </p:cNvPr>
          <p:cNvSpPr>
            <a:spLocks noGrp="1"/>
          </p:cNvSpPr>
          <p:nvPr>
            <p:ph idx="1"/>
          </p:nvPr>
        </p:nvSpPr>
        <p:spPr>
          <a:xfrm>
            <a:off x="914400" y="1371600"/>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xmlns="" id="{80950D32-3C79-4E64-87EE-99C576FAD283}"/>
              </a:ext>
            </a:extLst>
          </p:cNvPr>
          <p:cNvPicPr>
            <a:picLocks noChangeAspect="1"/>
          </p:cNvPicPr>
          <p:nvPr/>
        </p:nvPicPr>
        <p:blipFill>
          <a:blip r:embed="rId2"/>
          <a:stretch>
            <a:fillRect/>
          </a:stretch>
        </p:blipFill>
        <p:spPr>
          <a:xfrm>
            <a:off x="1295400" y="2514600"/>
            <a:ext cx="4636537" cy="3466703"/>
          </a:xfrm>
          <a:prstGeom prst="rect">
            <a:avLst/>
          </a:prstGeom>
        </p:spPr>
      </p:pic>
    </p:spTree>
    <p:extLst>
      <p:ext uri="{BB962C8B-B14F-4D97-AF65-F5344CB8AC3E}">
        <p14:creationId xmlns:p14="http://schemas.microsoft.com/office/powerpoint/2010/main" xmlns="" val="21578486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B3B526-92B4-4A97-815B-9C82E26AFC8B}"/>
              </a:ext>
            </a:extLst>
          </p:cNvPr>
          <p:cNvSpPr>
            <a:spLocks noGrp="1"/>
          </p:cNvSpPr>
          <p:nvPr>
            <p:ph type="title"/>
          </p:nvPr>
        </p:nvSpPr>
        <p:spPr>
          <a:xfrm>
            <a:off x="914400" y="381000"/>
            <a:ext cx="7200900" cy="579439"/>
          </a:xfrm>
        </p:spPr>
        <p:txBody>
          <a:bodyPr/>
          <a:lstStyle/>
          <a:p>
            <a:r>
              <a:rPr lang="en-MY" dirty="0"/>
              <a:t>HR Activities</a:t>
            </a:r>
          </a:p>
        </p:txBody>
      </p:sp>
      <p:sp>
        <p:nvSpPr>
          <p:cNvPr id="3" name="Content Placeholder 2">
            <a:extLst>
              <a:ext uri="{FF2B5EF4-FFF2-40B4-BE49-F238E27FC236}">
                <a16:creationId xmlns:a16="http://schemas.microsoft.com/office/drawing/2014/main" xmlns="" id="{A9BC219C-35C9-4413-8527-FB438D1B8B3A}"/>
              </a:ext>
            </a:extLst>
          </p:cNvPr>
          <p:cNvSpPr>
            <a:spLocks noGrp="1"/>
          </p:cNvSpPr>
          <p:nvPr>
            <p:ph idx="1"/>
          </p:nvPr>
        </p:nvSpPr>
        <p:spPr>
          <a:xfrm>
            <a:off x="609600" y="1143000"/>
            <a:ext cx="7620000" cy="4800600"/>
          </a:xfrm>
        </p:spPr>
        <p:txBody>
          <a:bodyPr>
            <a:noAutofit/>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r>
              <a:rPr lang="en-MY" sz="2400" dirty="0" smtClean="0"/>
              <a:t> </a:t>
            </a:r>
            <a:r>
              <a:rPr lang="en-MY" sz="2400" dirty="0"/>
              <a:t>The second major activity is</a:t>
            </a:r>
            <a:r>
              <a:rPr lang="en-MY" sz="2400" b="1" dirty="0"/>
              <a:t> allocation</a:t>
            </a:r>
            <a:r>
              <a:rPr lang="en-MY" sz="2400" dirty="0"/>
              <a:t>; it involves the plan for using human resources among various subsidiaries or projects. </a:t>
            </a:r>
          </a:p>
          <a:p>
            <a:r>
              <a:rPr lang="en-MY" sz="2400" dirty="0" smtClean="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xmlns="" val="220908145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54FC34-035D-46CD-A4DD-59B8C06E8837}"/>
              </a:ext>
            </a:extLst>
          </p:cNvPr>
          <p:cNvSpPr>
            <a:spLocks noGrp="1"/>
          </p:cNvSpPr>
          <p:nvPr>
            <p:ph type="title"/>
          </p:nvPr>
        </p:nvSpPr>
        <p:spPr>
          <a:xfrm>
            <a:off x="914400" y="381000"/>
            <a:ext cx="7200900" cy="655639"/>
          </a:xfrm>
        </p:spPr>
        <p:txBody>
          <a:bodyPr/>
          <a:lstStyle/>
          <a:p>
            <a:r>
              <a:rPr lang="en-MY" dirty="0"/>
              <a:t>Types of Employees</a:t>
            </a:r>
          </a:p>
        </p:txBody>
      </p:sp>
      <p:sp>
        <p:nvSpPr>
          <p:cNvPr id="3" name="Content Placeholder 2">
            <a:extLst>
              <a:ext uri="{FF2B5EF4-FFF2-40B4-BE49-F238E27FC236}">
                <a16:creationId xmlns:a16="http://schemas.microsoft.com/office/drawing/2014/main" xmlns="" id="{B5EF191C-7033-46BF-94BC-B7BE3D22DF29}"/>
              </a:ext>
            </a:extLst>
          </p:cNvPr>
          <p:cNvSpPr>
            <a:spLocks noGrp="1"/>
          </p:cNvSpPr>
          <p:nvPr>
            <p:ph idx="1"/>
          </p:nvPr>
        </p:nvSpPr>
        <p:spPr>
          <a:xfrm>
            <a:off x="838200" y="1371600"/>
            <a:ext cx="7543800" cy="4648200"/>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p14="http://schemas.microsoft.com/office/powerpoint/2010/main" xmlns="" val="43314023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838200" y="228600"/>
            <a:ext cx="7200900" cy="655639"/>
          </a:xfrm>
        </p:spPr>
        <p:txBody>
          <a:bodyPr/>
          <a:lstStyle/>
          <a:p>
            <a:r>
              <a:rPr lang="en-MY" dirty="0"/>
              <a:t>Parent Country National (PCN)</a:t>
            </a:r>
          </a:p>
        </p:txBody>
      </p:sp>
      <p:pic>
        <p:nvPicPr>
          <p:cNvPr id="5" name="Picture 4">
            <a:extLst>
              <a:ext uri="{FF2B5EF4-FFF2-40B4-BE49-F238E27FC236}">
                <a16:creationId xmlns:a16="http://schemas.microsoft.com/office/drawing/2014/main" xmlns="" id="{CEAB59AB-4F94-45D4-AA6E-182AEB3995EF}"/>
              </a:ext>
            </a:extLst>
          </p:cNvPr>
          <p:cNvPicPr>
            <a:picLocks noChangeAspect="1"/>
          </p:cNvPicPr>
          <p:nvPr/>
        </p:nvPicPr>
        <p:blipFill>
          <a:blip r:embed="rId2"/>
          <a:stretch>
            <a:fillRect/>
          </a:stretch>
        </p:blipFill>
        <p:spPr>
          <a:xfrm>
            <a:off x="1143000" y="1219200"/>
            <a:ext cx="6534150" cy="4800600"/>
          </a:xfrm>
          <a:prstGeom prst="rect">
            <a:avLst/>
          </a:prstGeom>
        </p:spPr>
      </p:pic>
    </p:spTree>
    <p:extLst>
      <p:ext uri="{BB962C8B-B14F-4D97-AF65-F5344CB8AC3E}">
        <p14:creationId xmlns:p14="http://schemas.microsoft.com/office/powerpoint/2010/main" xmlns="" val="391784699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a:xfrm>
            <a:off x="914400" y="228600"/>
            <a:ext cx="7200900" cy="655639"/>
          </a:xfrm>
        </p:spPr>
        <p:txBody>
          <a:bodyPr/>
          <a:lstStyle/>
          <a:p>
            <a:r>
              <a:rPr lang="en-MY" dirty="0"/>
              <a:t>Host Country National</a:t>
            </a:r>
          </a:p>
        </p:txBody>
      </p:sp>
      <p:pic>
        <p:nvPicPr>
          <p:cNvPr id="5" name="Picture 4">
            <a:extLst>
              <a:ext uri="{FF2B5EF4-FFF2-40B4-BE49-F238E27FC236}">
                <a16:creationId xmlns:a16="http://schemas.microsoft.com/office/drawing/2014/main" xmlns="" id="{9BB4547C-4E64-4DB6-B5DA-A616AE1A0CEE}"/>
              </a:ext>
            </a:extLst>
          </p:cNvPr>
          <p:cNvPicPr>
            <a:picLocks noChangeAspect="1"/>
          </p:cNvPicPr>
          <p:nvPr/>
        </p:nvPicPr>
        <p:blipFill>
          <a:blip r:embed="rId2"/>
          <a:stretch>
            <a:fillRect/>
          </a:stretch>
        </p:blipFill>
        <p:spPr>
          <a:xfrm>
            <a:off x="990600" y="1752600"/>
            <a:ext cx="7666798" cy="3540224"/>
          </a:xfrm>
          <a:prstGeom prst="rect">
            <a:avLst/>
          </a:prstGeom>
        </p:spPr>
      </p:pic>
      <p:sp>
        <p:nvSpPr>
          <p:cNvPr id="6" name="TextBox 5">
            <a:extLst>
              <a:ext uri="{FF2B5EF4-FFF2-40B4-BE49-F238E27FC236}">
                <a16:creationId xmlns:a16="http://schemas.microsoft.com/office/drawing/2014/main" xmlns="" id="{52B6FE11-BFDE-40C6-8262-71C79F231ED9}"/>
              </a:ext>
            </a:extLst>
          </p:cNvPr>
          <p:cNvSpPr txBox="1"/>
          <p:nvPr/>
        </p:nvSpPr>
        <p:spPr>
          <a:xfrm>
            <a:off x="2133600" y="12192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xmlns="" id="{D8768E62-A129-494C-8E40-30657B3F827A}"/>
              </a:ext>
            </a:extLst>
          </p:cNvPr>
          <p:cNvSpPr txBox="1"/>
          <p:nvPr/>
        </p:nvSpPr>
        <p:spPr>
          <a:xfrm>
            <a:off x="5562600" y="12192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xmlns="" val="371655018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304800"/>
            <a:ext cx="7200900" cy="579439"/>
          </a:xfrm>
        </p:spPr>
        <p:txBody>
          <a:bodyPr/>
          <a:lstStyle/>
          <a:p>
            <a:r>
              <a:rPr lang="en-MY" dirty="0"/>
              <a:t>Third Country Nationals</a:t>
            </a:r>
          </a:p>
        </p:txBody>
      </p:sp>
      <p:pic>
        <p:nvPicPr>
          <p:cNvPr id="5" name="Picture 4">
            <a:extLst>
              <a:ext uri="{FF2B5EF4-FFF2-40B4-BE49-F238E27FC236}">
                <a16:creationId xmlns:a16="http://schemas.microsoft.com/office/drawing/2014/main" xmlns="" id="{29363732-2EE7-4831-B4AE-B14BDB0F5ED3}"/>
              </a:ext>
            </a:extLst>
          </p:cNvPr>
          <p:cNvPicPr>
            <a:picLocks noChangeAspect="1"/>
          </p:cNvPicPr>
          <p:nvPr/>
        </p:nvPicPr>
        <p:blipFill>
          <a:blip r:embed="rId2"/>
          <a:stretch>
            <a:fillRect/>
          </a:stretch>
        </p:blipFill>
        <p:spPr>
          <a:xfrm>
            <a:off x="762000" y="1524000"/>
            <a:ext cx="8044264" cy="4104456"/>
          </a:xfrm>
          <a:prstGeom prst="rect">
            <a:avLst/>
          </a:prstGeom>
        </p:spPr>
      </p:pic>
      <p:sp>
        <p:nvSpPr>
          <p:cNvPr id="6" name="TextBox 5">
            <a:extLst>
              <a:ext uri="{FF2B5EF4-FFF2-40B4-BE49-F238E27FC236}">
                <a16:creationId xmlns:a16="http://schemas.microsoft.com/office/drawing/2014/main" xmlns="" id="{2FCA9294-ABF1-4FB9-9199-2CBC27CFEE0C}"/>
              </a:ext>
            </a:extLst>
          </p:cNvPr>
          <p:cNvSpPr txBox="1"/>
          <p:nvPr/>
        </p:nvSpPr>
        <p:spPr>
          <a:xfrm>
            <a:off x="2133600" y="10668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xmlns="" id="{6E19A5EF-B18F-4CE1-96F6-64B24977E01E}"/>
              </a:ext>
            </a:extLst>
          </p:cNvPr>
          <p:cNvSpPr txBox="1"/>
          <p:nvPr/>
        </p:nvSpPr>
        <p:spPr>
          <a:xfrm>
            <a:off x="5486400" y="10668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xmlns="" val="411379178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Staffing Approaches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xmlns="" val="239419045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a:xfrm>
            <a:off x="914400" y="381000"/>
            <a:ext cx="7200900" cy="655639"/>
          </a:xfrm>
        </p:spPr>
        <p:txBody>
          <a:bodyPr/>
          <a:lstStyle/>
          <a:p>
            <a:r>
              <a:rPr lang="en-MY" dirty="0"/>
              <a:t>Other Global Workforces</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a:xfrm>
            <a:off x="609600" y="1143000"/>
            <a:ext cx="8001000" cy="4724400"/>
          </a:xfrm>
        </p:spPr>
        <p:txBody>
          <a:bodyPr>
            <a:noAutofit/>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xmlns="" val="109944910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914400" y="304800"/>
            <a:ext cx="7200900" cy="731839"/>
          </a:xfrm>
        </p:spPr>
        <p:txBody>
          <a:bodyPr/>
          <a:lstStyle/>
          <a:p>
            <a:r>
              <a:rPr lang="en-MY" dirty="0" smtClean="0"/>
              <a:t>Question </a:t>
            </a:r>
            <a:r>
              <a:rPr lang="en-MY" dirty="0"/>
              <a:t># 1</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a:xfrm>
            <a:off x="914400" y="1295400"/>
            <a:ext cx="7200900" cy="3809999"/>
          </a:xfrm>
        </p:spPr>
        <p:txBody>
          <a:bodyPr/>
          <a:lstStyle/>
          <a:p>
            <a:pPr marL="0" indent="0">
              <a:buNone/>
            </a:pPr>
            <a:r>
              <a:rPr lang="en-MY" sz="2400" dirty="0"/>
              <a:t>What is the preferred term for local nationals (not working in the headquarters country) who go on international assignments to other than headquarters?</a:t>
            </a:r>
          </a:p>
          <a:p>
            <a:pPr marL="514350" indent="-514350">
              <a:buFont typeface="+mj-lt"/>
              <a:buAutoNum type="alphaUcPeriod"/>
            </a:pPr>
            <a:r>
              <a:rPr lang="en-MY" sz="2400" dirty="0"/>
              <a:t>Local-country nationals	</a:t>
            </a:r>
          </a:p>
          <a:p>
            <a:pPr marL="514350" indent="-514350">
              <a:buFont typeface="+mj-lt"/>
              <a:buAutoNum type="alphaUcPeriod"/>
            </a:pPr>
            <a:r>
              <a:rPr lang="en-MY" sz="2400" dirty="0"/>
              <a:t>Third-country nationals	</a:t>
            </a:r>
          </a:p>
          <a:p>
            <a:pPr marL="514350" indent="-514350">
              <a:buFont typeface="+mj-lt"/>
              <a:buAutoNum type="alphaUcPeriod"/>
            </a:pPr>
            <a:r>
              <a:rPr lang="en-MY" sz="2400" dirty="0"/>
              <a:t>Home-country nationals</a:t>
            </a:r>
          </a:p>
          <a:p>
            <a:pPr marL="514350" indent="-514350">
              <a:buFont typeface="+mj-lt"/>
              <a:buAutoNum type="alphaUcPeriod"/>
            </a:pPr>
            <a:r>
              <a:rPr lang="en-MY" sz="2400" dirty="0"/>
              <a:t>Headquarters assignees</a:t>
            </a:r>
          </a:p>
          <a:p>
            <a:pPr marL="0" indent="0">
              <a:buNone/>
            </a:pPr>
            <a:endParaRPr lang="en-MY" dirty="0"/>
          </a:p>
        </p:txBody>
      </p:sp>
    </p:spTree>
    <p:extLst>
      <p:ext uri="{BB962C8B-B14F-4D97-AF65-F5344CB8AC3E}">
        <p14:creationId xmlns:p14="http://schemas.microsoft.com/office/powerpoint/2010/main" xmlns="" val="52624719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p:txBody>
          <a:bodyPr/>
          <a:lstStyle/>
          <a:p>
            <a:r>
              <a:rPr lang="en-MY" dirty="0" smtClean="0"/>
              <a:t>Answer </a:t>
            </a:r>
            <a:r>
              <a:rPr lang="en-MY" dirty="0"/>
              <a:t># 1</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262857432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86072348"/>
              </p:ext>
            </p:extLst>
          </p:nvPr>
        </p:nvGraphicFramePr>
        <p:xfrm>
          <a:off x="7620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42156756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a16="http://schemas.microsoft.com/office/drawing/2014/main" xmlns=""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p14="http://schemas.microsoft.com/office/powerpoint/2010/main" xmlns="" val="138242563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15F80-11F6-4DC0-9CA0-421878BF8D30}"/>
              </a:ext>
            </a:extLst>
          </p:cNvPr>
          <p:cNvSpPr>
            <a:spLocks noGrp="1"/>
          </p:cNvSpPr>
          <p:nvPr>
            <p:ph type="title"/>
          </p:nvPr>
        </p:nvSpPr>
        <p:spPr>
          <a:xfrm>
            <a:off x="1524000" y="381000"/>
            <a:ext cx="7200900" cy="655639"/>
          </a:xfrm>
        </p:spPr>
        <p:txBody>
          <a:bodyPr/>
          <a:lstStyle/>
          <a:p>
            <a:r>
              <a:rPr lang="en-MY" dirty="0"/>
              <a:t>Expatriation</a:t>
            </a:r>
          </a:p>
        </p:txBody>
      </p:sp>
      <p:sp>
        <p:nvSpPr>
          <p:cNvPr id="3" name="Content Placeholder 2">
            <a:extLst>
              <a:ext uri="{FF2B5EF4-FFF2-40B4-BE49-F238E27FC236}">
                <a16:creationId xmlns:a16="http://schemas.microsoft.com/office/drawing/2014/main" xmlns="" id="{F5894F0A-4564-409B-958F-487489AAACD5}"/>
              </a:ext>
            </a:extLst>
          </p:cNvPr>
          <p:cNvSpPr>
            <a:spLocks noGrp="1"/>
          </p:cNvSpPr>
          <p:nvPr>
            <p:ph idx="1"/>
          </p:nvPr>
        </p:nvSpPr>
        <p:spPr/>
        <p:txBody>
          <a:bodyPr>
            <a:normAutofit/>
          </a:bodyPr>
          <a:lstStyle/>
          <a:p>
            <a:pPr>
              <a:buNone/>
            </a:pPr>
            <a:r>
              <a:rPr lang="en-MY" sz="2400"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p14="http://schemas.microsoft.com/office/powerpoint/2010/main" xmlns="" val="196733217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15F80-11F6-4DC0-9CA0-421878BF8D30}"/>
              </a:ext>
            </a:extLst>
          </p:cNvPr>
          <p:cNvSpPr>
            <a:spLocks noGrp="1"/>
          </p:cNvSpPr>
          <p:nvPr>
            <p:ph type="title"/>
          </p:nvPr>
        </p:nvSpPr>
        <p:spPr>
          <a:xfrm>
            <a:off x="1219200" y="304800"/>
            <a:ext cx="7200900" cy="655639"/>
          </a:xfrm>
        </p:spPr>
        <p:txBody>
          <a:bodyPr/>
          <a:lstStyle/>
          <a:p>
            <a:r>
              <a:rPr lang="en-MY" dirty="0"/>
              <a:t>Repatriation</a:t>
            </a:r>
          </a:p>
        </p:txBody>
      </p:sp>
      <p:sp>
        <p:nvSpPr>
          <p:cNvPr id="3" name="Content Placeholder 2">
            <a:extLst>
              <a:ext uri="{FF2B5EF4-FFF2-40B4-BE49-F238E27FC236}">
                <a16:creationId xmlns:a16="http://schemas.microsoft.com/office/drawing/2014/main" xmlns="" id="{F5894F0A-4564-409B-958F-487489AAACD5}"/>
              </a:ext>
            </a:extLst>
          </p:cNvPr>
          <p:cNvSpPr>
            <a:spLocks noGrp="1"/>
          </p:cNvSpPr>
          <p:nvPr>
            <p:ph idx="1"/>
          </p:nvPr>
        </p:nvSpPr>
        <p:spPr>
          <a:xfrm>
            <a:off x="762000" y="1219200"/>
            <a:ext cx="7200900" cy="3809999"/>
          </a:xfrm>
        </p:spPr>
        <p:txBody>
          <a:bodyPr>
            <a:normAutofit/>
          </a:bodyPr>
          <a:lstStyle/>
          <a:p>
            <a:r>
              <a:rPr lang="en-MY" sz="2400"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p14="http://schemas.microsoft.com/office/powerpoint/2010/main" xmlns="" val="227797458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15F80-11F6-4DC0-9CA0-421878BF8D30}"/>
              </a:ext>
            </a:extLst>
          </p:cNvPr>
          <p:cNvSpPr>
            <a:spLocks noGrp="1"/>
          </p:cNvSpPr>
          <p:nvPr>
            <p:ph type="title"/>
          </p:nvPr>
        </p:nvSpPr>
        <p:spPr>
          <a:xfrm>
            <a:off x="1295400" y="381000"/>
            <a:ext cx="7200900" cy="579439"/>
          </a:xfrm>
        </p:spPr>
        <p:txBody>
          <a:bodyPr/>
          <a:lstStyle/>
          <a:p>
            <a:r>
              <a:rPr lang="en-MY" dirty="0" err="1"/>
              <a:t>Inpatriation</a:t>
            </a:r>
            <a:endParaRPr lang="en-MY" dirty="0"/>
          </a:p>
        </p:txBody>
      </p:sp>
      <p:sp>
        <p:nvSpPr>
          <p:cNvPr id="3" name="Content Placeholder 2">
            <a:extLst>
              <a:ext uri="{FF2B5EF4-FFF2-40B4-BE49-F238E27FC236}">
                <a16:creationId xmlns:a16="http://schemas.microsoft.com/office/drawing/2014/main" xmlns="" id="{F5894F0A-4564-409B-958F-487489AAACD5}"/>
              </a:ext>
            </a:extLst>
          </p:cNvPr>
          <p:cNvSpPr>
            <a:spLocks noGrp="1"/>
          </p:cNvSpPr>
          <p:nvPr>
            <p:ph idx="1"/>
          </p:nvPr>
        </p:nvSpPr>
        <p:spPr>
          <a:xfrm>
            <a:off x="533400" y="1371600"/>
            <a:ext cx="7906072" cy="4530725"/>
          </a:xfrm>
        </p:spPr>
        <p:txBody>
          <a:bodyPr>
            <a:normAutofit lnSpcReduction="10000"/>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p14="http://schemas.microsoft.com/office/powerpoint/2010/main" xmlns="" val="308770917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4528118"/>
              </p:ext>
            </p:extLst>
          </p:nvPr>
        </p:nvGraphicFramePr>
        <p:xfrm>
          <a:off x="539552" y="18864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2683861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90600" y="228600"/>
            <a:ext cx="7200900" cy="655639"/>
          </a:xfrm>
        </p:spPr>
        <p:txBody>
          <a:bodyPr/>
          <a:lstStyle/>
          <a:p>
            <a:r>
              <a:rPr lang="en-MY" dirty="0"/>
              <a:t>Type of Assignments</a:t>
            </a:r>
          </a:p>
        </p:txBody>
      </p:sp>
      <p:sp>
        <p:nvSpPr>
          <p:cNvPr id="3" name="Content Placeholder 2">
            <a:extLst>
              <a:ext uri="{FF2B5EF4-FFF2-40B4-BE49-F238E27FC236}">
                <a16:creationId xmlns:a16="http://schemas.microsoft.com/office/drawing/2014/main" xmlns="" id="{5DC520D2-FE63-47C9-B67C-39217396F76B}"/>
              </a:ext>
            </a:extLst>
          </p:cNvPr>
          <p:cNvSpPr>
            <a:spLocks noGrp="1"/>
          </p:cNvSpPr>
          <p:nvPr>
            <p:ph idx="1"/>
          </p:nvPr>
        </p:nvSpPr>
        <p:spPr>
          <a:xfrm>
            <a:off x="914400" y="990600"/>
            <a:ext cx="7315200" cy="4953000"/>
          </a:xfrm>
        </p:spPr>
        <p:txBody>
          <a:bodyPr>
            <a:noAutofit/>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p14="http://schemas.microsoft.com/office/powerpoint/2010/main" xmlns="" val="195728056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a:xfrm>
            <a:off x="914400" y="304800"/>
            <a:ext cx="7200900" cy="579439"/>
          </a:xfrm>
        </p:spPr>
        <p:txBody>
          <a:bodyPr/>
          <a:lstStyle/>
          <a:p>
            <a:r>
              <a:rPr lang="en-MY" dirty="0"/>
              <a:t>Type of Assignments</a:t>
            </a:r>
          </a:p>
        </p:txBody>
      </p:sp>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a:xfrm>
            <a:off x="609600" y="1066800"/>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p14="http://schemas.microsoft.com/office/powerpoint/2010/main" xmlns="" val="304679579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AA2D7C-BBA7-4704-84B5-F4466B699E22}"/>
              </a:ext>
            </a:extLst>
          </p:cNvPr>
          <p:cNvSpPr>
            <a:spLocks noGrp="1"/>
          </p:cNvSpPr>
          <p:nvPr>
            <p:ph type="title"/>
          </p:nvPr>
        </p:nvSpPr>
        <p:spPr>
          <a:xfrm>
            <a:off x="990600" y="228600"/>
            <a:ext cx="7200900" cy="655639"/>
          </a:xfrm>
        </p:spPr>
        <p:txBody>
          <a:bodyPr/>
          <a:lstStyle/>
          <a:p>
            <a:r>
              <a:rPr lang="en-MY" dirty="0"/>
              <a:t>Type of Assignments</a:t>
            </a:r>
          </a:p>
        </p:txBody>
      </p:sp>
      <p:pic>
        <p:nvPicPr>
          <p:cNvPr id="5" name="Picture 4">
            <a:extLst>
              <a:ext uri="{FF2B5EF4-FFF2-40B4-BE49-F238E27FC236}">
                <a16:creationId xmlns:a16="http://schemas.microsoft.com/office/drawing/2014/main" xmlns="" id="{FA2982AD-B768-4446-B971-899A93462457}"/>
              </a:ext>
            </a:extLst>
          </p:cNvPr>
          <p:cNvPicPr>
            <a:picLocks noChangeAspect="1"/>
          </p:cNvPicPr>
          <p:nvPr/>
        </p:nvPicPr>
        <p:blipFill>
          <a:blip r:embed="rId2"/>
          <a:stretch>
            <a:fillRect/>
          </a:stretch>
        </p:blipFill>
        <p:spPr>
          <a:xfrm>
            <a:off x="1143000" y="1295400"/>
            <a:ext cx="6229350" cy="4219575"/>
          </a:xfrm>
          <a:prstGeom prst="rect">
            <a:avLst/>
          </a:prstGeom>
        </p:spPr>
      </p:pic>
    </p:spTree>
    <p:extLst>
      <p:ext uri="{BB962C8B-B14F-4D97-AF65-F5344CB8AC3E}">
        <p14:creationId xmlns:p14="http://schemas.microsoft.com/office/powerpoint/2010/main" xmlns="" val="425915831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158011907"/>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2212886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xmlns="" id="{FE3007F8-6E86-4F87-858E-A3F43E059066}"/>
              </a:ext>
            </a:extLst>
          </p:cNvPr>
          <p:cNvSpPr>
            <a:spLocks noGrp="1"/>
          </p:cNvSpPr>
          <p:nvPr>
            <p:ph idx="1"/>
          </p:nvPr>
        </p:nvSpPr>
        <p:spPr>
          <a:xfrm>
            <a:off x="914400" y="1656471"/>
            <a:ext cx="7467600" cy="3906129"/>
          </a:xfrm>
        </p:spPr>
        <p:txBody>
          <a:bodyPr>
            <a:normAutofit/>
          </a:bodyPr>
          <a:lstStyle/>
          <a:p>
            <a:r>
              <a:rPr lang="en-MY" sz="2400" b="1" dirty="0"/>
              <a:t>Homebound : </a:t>
            </a:r>
            <a:r>
              <a:rPr lang="en-MY" sz="2400"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p14="http://schemas.microsoft.com/office/powerpoint/2010/main" xmlns="" val="2821718399"/>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914400" y="381000"/>
            <a:ext cx="7200900" cy="731839"/>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p:txBody>
          <a:bodyPr>
            <a:normAutofit/>
          </a:bodyPr>
          <a:lstStyle/>
          <a:p>
            <a:r>
              <a:rPr lang="en-MY" sz="2400" b="1" dirty="0"/>
              <a:t>Dual citizens : </a:t>
            </a:r>
            <a:r>
              <a:rPr lang="en-MY" sz="2400"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p14="http://schemas.microsoft.com/office/powerpoint/2010/main" xmlns="" val="240909000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90600" y="381000"/>
            <a:ext cx="7200900" cy="731839"/>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xmlns="" id="{CD3B1233-3852-4F50-B168-A41685C800EA}"/>
              </a:ext>
            </a:extLst>
          </p:cNvPr>
          <p:cNvSpPr>
            <a:spLocks noGrp="1"/>
          </p:cNvSpPr>
          <p:nvPr>
            <p:ph idx="1"/>
          </p:nvPr>
        </p:nvSpPr>
        <p:spPr/>
        <p:txBody>
          <a:bodyPr>
            <a:normAutofit/>
          </a:bodyPr>
          <a:lstStyle/>
          <a:p>
            <a:r>
              <a:rPr lang="en-MY" sz="2400" b="1" dirty="0"/>
              <a:t>Free agents </a:t>
            </a:r>
            <a:r>
              <a:rPr lang="en-MY" sz="2400"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p14="http://schemas.microsoft.com/office/powerpoint/2010/main" xmlns="" val="172668222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a:xfrm>
            <a:off x="990600" y="457200"/>
            <a:ext cx="7200900" cy="655639"/>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p:txBody>
          <a:bodyPr>
            <a:normAutofit/>
          </a:bodyPr>
          <a:lstStyle/>
          <a:p>
            <a:r>
              <a:rPr lang="en-MY" sz="2400" b="1" dirty="0"/>
              <a:t>Go native : </a:t>
            </a:r>
            <a:r>
              <a:rPr lang="en-MY" sz="2400" dirty="0"/>
              <a:t>Assignees who "go native" develop strong allegiances and become closely attached to the local operation, fully embracing local customs, ways of doing business, etc. </a:t>
            </a:r>
          </a:p>
        </p:txBody>
      </p:sp>
    </p:spTree>
    <p:extLst>
      <p:ext uri="{BB962C8B-B14F-4D97-AF65-F5344CB8AC3E}">
        <p14:creationId xmlns:p14="http://schemas.microsoft.com/office/powerpoint/2010/main" xmlns="" val="230714222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836823-AF58-49F0-A788-2FE83A5D1FF4}"/>
              </a:ext>
            </a:extLst>
          </p:cNvPr>
          <p:cNvSpPr>
            <a:spLocks noGrp="1"/>
          </p:cNvSpPr>
          <p:nvPr>
            <p:ph type="title"/>
          </p:nvPr>
        </p:nvSpPr>
        <p:spPr>
          <a:xfrm>
            <a:off x="990600" y="304800"/>
            <a:ext cx="7200900" cy="731839"/>
          </a:xfrm>
        </p:spPr>
        <p:txBody>
          <a:bodyPr/>
          <a:lstStyle/>
          <a:p>
            <a:r>
              <a:rPr lang="en-MY" dirty="0" smtClean="0"/>
              <a:t>Allegiance Framework</a:t>
            </a:r>
            <a:endParaRPr lang="en-MY" dirty="0"/>
          </a:p>
        </p:txBody>
      </p:sp>
      <p:pic>
        <p:nvPicPr>
          <p:cNvPr id="5" name="Picture 4">
            <a:extLst>
              <a:ext uri="{FF2B5EF4-FFF2-40B4-BE49-F238E27FC236}">
                <a16:creationId xmlns:a16="http://schemas.microsoft.com/office/drawing/2014/main" xmlns="" id="{C8090510-1046-458B-869C-779EE0D53D28}"/>
              </a:ext>
            </a:extLst>
          </p:cNvPr>
          <p:cNvPicPr>
            <a:picLocks noChangeAspect="1"/>
          </p:cNvPicPr>
          <p:nvPr/>
        </p:nvPicPr>
        <p:blipFill>
          <a:blip r:embed="rId2"/>
          <a:stretch>
            <a:fillRect/>
          </a:stretch>
        </p:blipFill>
        <p:spPr>
          <a:xfrm>
            <a:off x="1547812" y="2060848"/>
            <a:ext cx="6048375" cy="3552825"/>
          </a:xfrm>
          <a:prstGeom prst="rect">
            <a:avLst/>
          </a:prstGeom>
        </p:spPr>
      </p:pic>
    </p:spTree>
    <p:extLst>
      <p:ext uri="{BB962C8B-B14F-4D97-AF65-F5344CB8AC3E}">
        <p14:creationId xmlns:p14="http://schemas.microsoft.com/office/powerpoint/2010/main" xmlns="" val="1291576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1066800" y="304800"/>
            <a:ext cx="7200900" cy="731839"/>
          </a:xfrm>
        </p:spPr>
        <p:txBody>
          <a:bodyPr/>
          <a:lstStyle/>
          <a:p>
            <a:r>
              <a:rPr lang="en-MY" dirty="0"/>
              <a:t>Question </a:t>
            </a:r>
            <a:r>
              <a:rPr lang="en-MY" dirty="0" smtClean="0"/>
              <a:t># 1 </a:t>
            </a:r>
            <a:endParaRPr lang="en-MY" dirty="0"/>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lnSpcReduction="10000"/>
          </a:bodyPr>
          <a:lstStyle/>
          <a:p>
            <a:pPr marL="0" indent="0">
              <a:buNone/>
            </a:pPr>
            <a:r>
              <a:rPr lang="en-MY" sz="2400" dirty="0"/>
              <a:t>Which of the following states of allegiance is the most desirable for international assignment management programs?	</a:t>
            </a:r>
          </a:p>
          <a:p>
            <a:pPr marL="0" indent="0">
              <a:buNone/>
            </a:pPr>
            <a:endParaRPr lang="en-MY" sz="2400" dirty="0"/>
          </a:p>
          <a:p>
            <a:pPr marL="457200" indent="-457200">
              <a:buFont typeface="+mj-lt"/>
              <a:buAutoNum type="alphaUcPeriod"/>
            </a:pPr>
            <a:r>
              <a:rPr lang="en-MY" sz="2400" dirty="0"/>
              <a:t>Homebound	</a:t>
            </a:r>
          </a:p>
          <a:p>
            <a:pPr marL="457200" indent="-457200">
              <a:buFont typeface="+mj-lt"/>
              <a:buAutoNum type="alphaUcPeriod"/>
            </a:pPr>
            <a:r>
              <a:rPr lang="en-MY" sz="2400" dirty="0"/>
              <a:t>Go native	</a:t>
            </a:r>
          </a:p>
          <a:p>
            <a:pPr marL="457200" indent="-457200">
              <a:buFont typeface="+mj-lt"/>
              <a:buAutoNum type="alphaUcPeriod"/>
            </a:pPr>
            <a:r>
              <a:rPr lang="en-MY" sz="2400" dirty="0"/>
              <a:t>Dual citizen	</a:t>
            </a:r>
          </a:p>
          <a:p>
            <a:pPr marL="457200" indent="-457200">
              <a:buFont typeface="+mj-lt"/>
              <a:buAutoNum type="alphaUcPeriod"/>
            </a:pPr>
            <a:r>
              <a:rPr lang="en-MY" sz="2400" dirty="0"/>
              <a:t>Free agent</a:t>
            </a:r>
          </a:p>
          <a:p>
            <a:pPr marL="0" indent="0">
              <a:buNone/>
            </a:pPr>
            <a:endParaRPr lang="en-MY" sz="2400" dirty="0"/>
          </a:p>
        </p:txBody>
      </p:sp>
    </p:spTree>
    <p:extLst>
      <p:ext uri="{BB962C8B-B14F-4D97-AF65-F5344CB8AC3E}">
        <p14:creationId xmlns:p14="http://schemas.microsoft.com/office/powerpoint/2010/main" xmlns="" val="2354882323"/>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Option C </a:t>
            </a:r>
          </a:p>
        </p:txBody>
      </p:sp>
    </p:spTree>
    <p:extLst>
      <p:ext uri="{BB962C8B-B14F-4D97-AF65-F5344CB8AC3E}">
        <p14:creationId xmlns:p14="http://schemas.microsoft.com/office/powerpoint/2010/main" xmlns="" val="192490038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155971101"/>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05076749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9E412-C0F7-4D20-BFA8-1DEF5E15FE01}"/>
              </a:ext>
            </a:extLst>
          </p:cNvPr>
          <p:cNvSpPr>
            <a:spLocks noGrp="1"/>
          </p:cNvSpPr>
          <p:nvPr>
            <p:ph type="title"/>
          </p:nvPr>
        </p:nvSpPr>
        <p:spPr>
          <a:xfrm>
            <a:off x="990600" y="304800"/>
            <a:ext cx="7200900" cy="655639"/>
          </a:xfrm>
        </p:spPr>
        <p:txBody>
          <a:bodyPr/>
          <a:lstStyle/>
          <a:p>
            <a:r>
              <a:rPr lang="en-MY" dirty="0"/>
              <a:t>Global Staffing</a:t>
            </a:r>
          </a:p>
        </p:txBody>
      </p:sp>
      <p:sp>
        <p:nvSpPr>
          <p:cNvPr id="3" name="Content Placeholder 2">
            <a:extLst>
              <a:ext uri="{FF2B5EF4-FFF2-40B4-BE49-F238E27FC236}">
                <a16:creationId xmlns:a16="http://schemas.microsoft.com/office/drawing/2014/main" xmlns="" id="{DF53C8DE-24E2-413F-9CCC-9F6617338143}"/>
              </a:ext>
            </a:extLst>
          </p:cNvPr>
          <p:cNvSpPr>
            <a:spLocks noGrp="1"/>
          </p:cNvSpPr>
          <p:nvPr>
            <p:ph idx="1"/>
          </p:nvPr>
        </p:nvSpPr>
        <p:spPr/>
        <p:txBody>
          <a:bodyPr>
            <a:normAutofit/>
          </a:bodyPr>
          <a:lstStyle/>
          <a:p>
            <a:pPr marL="0" indent="0">
              <a:buNone/>
            </a:pPr>
            <a:r>
              <a:rPr lang="en-MY" sz="2400" dirty="0"/>
              <a:t>Global staffing is the HR function that identifies staffing needs throughout a global enterprise and then recruits, selects, and deploys worldwide talent resources to meet those requirements. Similar to domestic workforce planning, a gap analysis must compare global requirements to present skill and competency levels and identify the need for additional or new staffing resources.</a:t>
            </a:r>
          </a:p>
        </p:txBody>
      </p:sp>
    </p:spTree>
    <p:extLst>
      <p:ext uri="{BB962C8B-B14F-4D97-AF65-F5344CB8AC3E}">
        <p14:creationId xmlns:p14="http://schemas.microsoft.com/office/powerpoint/2010/main" xmlns="" val="163249128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520D0D-4CE7-4069-BA46-EFE074868012}"/>
              </a:ext>
            </a:extLst>
          </p:cNvPr>
          <p:cNvSpPr>
            <a:spLocks noGrp="1"/>
          </p:cNvSpPr>
          <p:nvPr>
            <p:ph type="title"/>
          </p:nvPr>
        </p:nvSpPr>
        <p:spPr>
          <a:xfrm>
            <a:off x="914400" y="304800"/>
            <a:ext cx="7200900" cy="655639"/>
          </a:xfrm>
        </p:spPr>
        <p:txBody>
          <a:bodyPr/>
          <a:lstStyle/>
          <a:p>
            <a:r>
              <a:rPr lang="en-MY" dirty="0"/>
              <a:t>Global Staffing Plan</a:t>
            </a:r>
          </a:p>
        </p:txBody>
      </p:sp>
      <p:sp>
        <p:nvSpPr>
          <p:cNvPr id="3" name="Content Placeholder 2">
            <a:extLst>
              <a:ext uri="{FF2B5EF4-FFF2-40B4-BE49-F238E27FC236}">
                <a16:creationId xmlns:a16="http://schemas.microsoft.com/office/drawing/2014/main" xmlns="" id="{88D60515-C562-4B5F-B249-B343266F2AD6}"/>
              </a:ext>
            </a:extLst>
          </p:cNvPr>
          <p:cNvSpPr>
            <a:spLocks noGrp="1"/>
          </p:cNvSpPr>
          <p:nvPr>
            <p:ph idx="1"/>
          </p:nvPr>
        </p:nvSpPr>
        <p:spPr>
          <a:xfrm>
            <a:off x="609600" y="1143000"/>
            <a:ext cx="8001000" cy="5023395"/>
          </a:xfrm>
        </p:spPr>
        <p:txBody>
          <a:bodyPr>
            <a:normAutofit/>
          </a:bodyPr>
          <a:lstStyle/>
          <a:p>
            <a:r>
              <a:rPr lang="en-MY" sz="2400" dirty="0"/>
              <a:t>Focused directly on achieving elements of the global HR strategy while indirectly supporting the organizational strategy.</a:t>
            </a:r>
          </a:p>
          <a:p>
            <a:r>
              <a:rPr lang="en-MY" sz="2400" dirty="0"/>
              <a:t>Targeted on specific, short-term, and often country-specific objectives, as opposed to long-term and global strategic ones.</a:t>
            </a:r>
          </a:p>
          <a:p>
            <a:r>
              <a:rPr lang="en-MY" sz="2400" dirty="0"/>
              <a:t>Responsive to rapid changes in local country environments, as opposed to changing only as organizational strategic goals change.</a:t>
            </a:r>
          </a:p>
          <a:p>
            <a:r>
              <a:rPr lang="en-MY" sz="2400" dirty="0"/>
              <a:t>Implemented primarily by country-level managers</a:t>
            </a:r>
          </a:p>
        </p:txBody>
      </p:sp>
    </p:spTree>
    <p:extLst>
      <p:ext uri="{BB962C8B-B14F-4D97-AF65-F5344CB8AC3E}">
        <p14:creationId xmlns:p14="http://schemas.microsoft.com/office/powerpoint/2010/main" xmlns="" val="92961479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AEA6B-BFE4-43BD-933C-3EAB86FE2400}"/>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 xmlns:a16="http://schemas.microsoft.com/office/drawing/2014/main" id="{28B0A3A5-1769-45EE-BA00-0B7314E4A1C7}"/>
              </a:ext>
            </a:extLst>
          </p:cNvPr>
          <p:cNvSpPr>
            <a:spLocks noGrp="1"/>
          </p:cNvSpPr>
          <p:nvPr>
            <p:ph idx="1"/>
          </p:nvPr>
        </p:nvSpPr>
        <p:spPr/>
        <p:txBody>
          <a:bodyPr/>
          <a:lstStyle/>
          <a:p>
            <a:pPr marL="0" indent="0">
              <a:buNone/>
            </a:pPr>
            <a:r>
              <a:rPr lang="en-MY" sz="2400" dirty="0"/>
              <a:t>Which purpose for international assignments predominates when a local </a:t>
            </a:r>
            <a:r>
              <a:rPr lang="en-MY" sz="2400" dirty="0" err="1"/>
              <a:t>labor</a:t>
            </a:r>
            <a:r>
              <a:rPr lang="en-MY" sz="2400" dirty="0"/>
              <a:t> supply is not yet mature and lacks the number and breadth of required resources?	</a:t>
            </a:r>
          </a:p>
          <a:p>
            <a:pPr marL="514350" indent="-514350">
              <a:buFont typeface="+mj-lt"/>
              <a:buAutoNum type="alphaUcPeriod"/>
            </a:pPr>
            <a:r>
              <a:rPr lang="en-MY" sz="2400" dirty="0" err="1"/>
              <a:t>Labor</a:t>
            </a:r>
            <a:r>
              <a:rPr lang="en-MY" sz="2400" dirty="0"/>
              <a:t> force development</a:t>
            </a:r>
          </a:p>
          <a:p>
            <a:pPr marL="514350" indent="-514350">
              <a:buFont typeface="+mj-lt"/>
              <a:buAutoNum type="alphaUcPeriod"/>
            </a:pPr>
            <a:r>
              <a:rPr lang="en-MY" sz="2400" dirty="0"/>
              <a:t>Staffing requirements	</a:t>
            </a:r>
          </a:p>
          <a:p>
            <a:pPr marL="514350" indent="-514350">
              <a:buFont typeface="+mj-lt"/>
              <a:buAutoNum type="alphaUcPeriod"/>
            </a:pPr>
            <a:r>
              <a:rPr lang="en-MY" sz="2400" dirty="0"/>
              <a:t>Global career development	</a:t>
            </a:r>
          </a:p>
          <a:p>
            <a:pPr marL="514350" indent="-514350">
              <a:buFont typeface="+mj-lt"/>
              <a:buAutoNum type="alphaUcPeriod"/>
            </a:pPr>
            <a:r>
              <a:rPr lang="en-MY" sz="2400" dirty="0"/>
              <a:t>Global integration and consistency</a:t>
            </a:r>
          </a:p>
          <a:p>
            <a:pPr marL="0" indent="0">
              <a:buNone/>
            </a:pPr>
            <a:endParaRPr lang="en-MY" dirty="0"/>
          </a:p>
        </p:txBody>
      </p:sp>
    </p:spTree>
    <p:extLst>
      <p:ext uri="{BB962C8B-B14F-4D97-AF65-F5344CB8AC3E}">
        <p14:creationId xmlns="" xmlns:p14="http://schemas.microsoft.com/office/powerpoint/2010/main" val="33462003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0B514E-947E-47BD-AA3F-340321692504}"/>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 xmlns:a16="http://schemas.microsoft.com/office/drawing/2014/main" id="{F3B94316-45C1-4AE1-9ABC-D38143E7E45C}"/>
              </a:ext>
            </a:extLst>
          </p:cNvPr>
          <p:cNvSpPr>
            <a:spLocks noGrp="1"/>
          </p:cNvSpPr>
          <p:nvPr>
            <p:ph idx="1"/>
          </p:nvPr>
        </p:nvSpPr>
        <p:spPr>
          <a:xfrm>
            <a:off x="762000" y="1828800"/>
            <a:ext cx="7200900" cy="3809999"/>
          </a:xfrm>
        </p:spPr>
        <p:txBody>
          <a:bodyPr>
            <a:normAutofit/>
          </a:bodyPr>
          <a:lstStyle/>
          <a:p>
            <a:r>
              <a:rPr lang="en-MY" sz="2800" dirty="0"/>
              <a:t>Option B</a:t>
            </a:r>
          </a:p>
        </p:txBody>
      </p:sp>
    </p:spTree>
    <p:extLst>
      <p:ext uri="{BB962C8B-B14F-4D97-AF65-F5344CB8AC3E}">
        <p14:creationId xmlns="" xmlns:p14="http://schemas.microsoft.com/office/powerpoint/2010/main" val="344711634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381000"/>
            <a:ext cx="7200900" cy="579439"/>
          </a:xfrm>
        </p:spPr>
        <p:txBody>
          <a:bodyPr/>
          <a:lstStyle/>
          <a:p>
            <a:r>
              <a:rPr lang="en-MY" dirty="0" smtClean="0"/>
              <a:t>Question </a:t>
            </a:r>
            <a:r>
              <a:rPr lang="en-MY" dirty="0" smtClean="0"/>
              <a:t># 3 </a:t>
            </a:r>
            <a:endParaRPr lang="en-MY" dirty="0"/>
          </a:p>
        </p:txBody>
      </p:sp>
      <p:sp>
        <p:nvSpPr>
          <p:cNvPr id="3" name="Content Placeholder 2">
            <a:extLst>
              <a:ext uri="{FF2B5EF4-FFF2-40B4-BE49-F238E27FC236}">
                <a16:creationId xmlns:a16="http://schemas.microsoft.com/office/drawing/2014/main" xmlns="" id="{95A8103D-2E56-4D2F-BB3D-027C8C9E3A38}"/>
              </a:ext>
            </a:extLst>
          </p:cNvPr>
          <p:cNvSpPr>
            <a:spLocks noGrp="1"/>
          </p:cNvSpPr>
          <p:nvPr>
            <p:ph idx="1"/>
          </p:nvPr>
        </p:nvSpPr>
        <p:spPr>
          <a:xfrm>
            <a:off x="1066800" y="1447800"/>
            <a:ext cx="7200900" cy="3809999"/>
          </a:xfrm>
        </p:spPr>
        <p:txBody>
          <a:bodyPr/>
          <a:lstStyle/>
          <a:p>
            <a:pPr marL="0" indent="0">
              <a:buNone/>
            </a:pPr>
            <a:r>
              <a:rPr lang="en-MY" sz="2400" dirty="0"/>
              <a:t>Which of the following must be in place as a foundation for effective global staffing management?</a:t>
            </a:r>
          </a:p>
          <a:p>
            <a:pPr marL="514350" indent="-514350">
              <a:buFont typeface="+mj-lt"/>
              <a:buAutoNum type="alphaUcPeriod"/>
            </a:pPr>
            <a:r>
              <a:rPr lang="en-MY" sz="2400" dirty="0"/>
              <a:t>A global staffing plan	</a:t>
            </a:r>
          </a:p>
          <a:p>
            <a:pPr marL="514350" indent="-514350">
              <a:buFont typeface="+mj-lt"/>
              <a:buAutoNum type="alphaUcPeriod"/>
            </a:pPr>
            <a:r>
              <a:rPr lang="en-MY" sz="2400" dirty="0"/>
              <a:t>International assignment management</a:t>
            </a:r>
          </a:p>
          <a:p>
            <a:pPr marL="514350" indent="-514350">
              <a:buFont typeface="+mj-lt"/>
              <a:buAutoNum type="alphaUcPeriod"/>
            </a:pPr>
            <a:r>
              <a:rPr lang="en-MY" sz="2400" dirty="0"/>
              <a:t>Data collection protocol</a:t>
            </a:r>
          </a:p>
          <a:p>
            <a:pPr marL="514350" indent="-514350">
              <a:buFont typeface="+mj-lt"/>
              <a:buAutoNum type="alphaUcPeriod"/>
            </a:pPr>
            <a:r>
              <a:rPr lang="en-MY" sz="2400" dirty="0"/>
              <a:t>An evaluation system</a:t>
            </a:r>
          </a:p>
          <a:p>
            <a:pPr marL="0" indent="0">
              <a:buNone/>
            </a:pPr>
            <a:endParaRPr lang="en-MY" dirty="0"/>
          </a:p>
        </p:txBody>
      </p:sp>
    </p:spTree>
    <p:extLst>
      <p:ext uri="{BB962C8B-B14F-4D97-AF65-F5344CB8AC3E}">
        <p14:creationId xmlns:p14="http://schemas.microsoft.com/office/powerpoint/2010/main" xmlns="" val="208491673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p:txBody>
          <a:bodyPr/>
          <a:lstStyle/>
          <a:p>
            <a:r>
              <a:rPr lang="en-MY" dirty="0" smtClean="0"/>
              <a:t>Answer </a:t>
            </a:r>
            <a:r>
              <a:rPr lang="en-MY" dirty="0"/>
              <a:t># </a:t>
            </a:r>
          </a:p>
        </p:txBody>
      </p:sp>
      <p:sp>
        <p:nvSpPr>
          <p:cNvPr id="3" name="Content Placeholder 2">
            <a:extLst>
              <a:ext uri="{FF2B5EF4-FFF2-40B4-BE49-F238E27FC236}">
                <a16:creationId xmlns:a16="http://schemas.microsoft.com/office/drawing/2014/main" xmlns="" id="{FE3007F8-6E86-4F87-858E-A3F43E059066}"/>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09074465"/>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720083083"/>
              </p:ext>
            </p:extLst>
          </p:nvPr>
        </p:nvGraphicFramePr>
        <p:xfrm>
          <a:off x="6858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09756493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BA5691-2424-4258-8332-270889D87F9A}"/>
              </a:ext>
            </a:extLst>
          </p:cNvPr>
          <p:cNvSpPr>
            <a:spLocks noGrp="1"/>
          </p:cNvSpPr>
          <p:nvPr>
            <p:ph type="title"/>
          </p:nvPr>
        </p:nvSpPr>
        <p:spPr>
          <a:xfrm>
            <a:off x="990600" y="228600"/>
            <a:ext cx="7200900" cy="655639"/>
          </a:xfrm>
        </p:spPr>
        <p:txBody>
          <a:bodyPr/>
          <a:lstStyle/>
          <a:p>
            <a:r>
              <a:rPr lang="en-MY" dirty="0"/>
              <a:t>Global Staffing Approaches</a:t>
            </a:r>
          </a:p>
        </p:txBody>
      </p:sp>
      <p:pic>
        <p:nvPicPr>
          <p:cNvPr id="5" name="Picture 4">
            <a:extLst>
              <a:ext uri="{FF2B5EF4-FFF2-40B4-BE49-F238E27FC236}">
                <a16:creationId xmlns:a16="http://schemas.microsoft.com/office/drawing/2014/main" xmlns="" id="{0253D310-69AA-4F96-9656-999D76EC97DD}"/>
              </a:ext>
            </a:extLst>
          </p:cNvPr>
          <p:cNvPicPr>
            <a:picLocks noChangeAspect="1"/>
          </p:cNvPicPr>
          <p:nvPr/>
        </p:nvPicPr>
        <p:blipFill>
          <a:blip r:embed="rId2"/>
          <a:stretch>
            <a:fillRect/>
          </a:stretch>
        </p:blipFill>
        <p:spPr>
          <a:xfrm>
            <a:off x="914400" y="1295400"/>
            <a:ext cx="7893172" cy="4138960"/>
          </a:xfrm>
          <a:prstGeom prst="rect">
            <a:avLst/>
          </a:prstGeom>
        </p:spPr>
      </p:pic>
    </p:spTree>
    <p:extLst>
      <p:ext uri="{BB962C8B-B14F-4D97-AF65-F5344CB8AC3E}">
        <p14:creationId xmlns:p14="http://schemas.microsoft.com/office/powerpoint/2010/main" xmlns="" val="208846582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14400" y="304800"/>
            <a:ext cx="7200900" cy="655639"/>
          </a:xfrm>
        </p:spPr>
        <p:txBody>
          <a:bodyPr/>
          <a:lstStyle/>
          <a:p>
            <a:r>
              <a:rPr lang="en-MY" dirty="0"/>
              <a:t>Ethnocentric approach</a:t>
            </a:r>
          </a:p>
        </p:txBody>
      </p:sp>
      <p:sp>
        <p:nvSpPr>
          <p:cNvPr id="3" name="Content Placeholder 2">
            <a:extLst>
              <a:ext uri="{FF2B5EF4-FFF2-40B4-BE49-F238E27FC236}">
                <a16:creationId xmlns:a16="http://schemas.microsoft.com/office/drawing/2014/main" xmlns="" id="{CD3B1233-3852-4F50-B168-A41685C800EA}"/>
              </a:ext>
            </a:extLst>
          </p:cNvPr>
          <p:cNvSpPr>
            <a:spLocks noGrp="1"/>
          </p:cNvSpPr>
          <p:nvPr>
            <p:ph idx="1"/>
          </p:nvPr>
        </p:nvSpPr>
        <p:spPr>
          <a:xfrm>
            <a:off x="914400" y="1219200"/>
            <a:ext cx="7467600" cy="4724400"/>
          </a:xfrm>
        </p:spPr>
        <p:txBody>
          <a:bodyPr>
            <a:normAutofit/>
          </a:bodyPr>
          <a:lstStyle/>
          <a:p>
            <a:pPr marL="0" indent="0">
              <a:buNone/>
            </a:pPr>
            <a:r>
              <a:rPr lang="en-MY" sz="2400"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p14="http://schemas.microsoft.com/office/powerpoint/2010/main" xmlns="" val="2152941628"/>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a:xfrm>
            <a:off x="914400" y="381000"/>
            <a:ext cx="7200900" cy="655639"/>
          </a:xfrm>
        </p:spPr>
        <p:txBody>
          <a:bodyPr/>
          <a:lstStyle/>
          <a:p>
            <a:r>
              <a:rPr lang="en-MY" dirty="0"/>
              <a:t>Features of Ethnocentric approach</a:t>
            </a:r>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a:xfrm>
            <a:off x="697260" y="1772817"/>
            <a:ext cx="7684740" cy="4170784"/>
          </a:xfrm>
        </p:spPr>
        <p:txBody>
          <a:bodyPr>
            <a:noAutofit/>
          </a:bodyPr>
          <a:lstStyle/>
          <a:p>
            <a:r>
              <a:rPr lang="en-MY" sz="2400" dirty="0"/>
              <a:t>Headquarters country personnel manage all operations.</a:t>
            </a:r>
          </a:p>
          <a:p>
            <a:r>
              <a:rPr lang="en-MY" sz="2400" dirty="0"/>
              <a:t>Home staffing policies are replicated in countries.</a:t>
            </a:r>
          </a:p>
          <a:p>
            <a:r>
              <a:rPr lang="en-MY" sz="2400" dirty="0"/>
              <a:t>Talent skills transfer essentially one-way.</a:t>
            </a:r>
          </a:p>
          <a:p>
            <a:r>
              <a:rPr lang="en-MY" sz="2400" dirty="0"/>
              <a:t>Rotate coaches into countries to develop talent.</a:t>
            </a:r>
          </a:p>
          <a:p>
            <a:r>
              <a:rPr lang="en-MY" sz="2400" dirty="0"/>
              <a:t>Require returning personnel to bring back lessons learned.</a:t>
            </a:r>
          </a:p>
          <a:p>
            <a:r>
              <a:rPr lang="en-MY" sz="2400" dirty="0"/>
              <a:t>Refine talent acquisition policies to reflect local country input.</a:t>
            </a:r>
          </a:p>
        </p:txBody>
      </p:sp>
    </p:spTree>
    <p:extLst>
      <p:ext uri="{BB962C8B-B14F-4D97-AF65-F5344CB8AC3E}">
        <p14:creationId xmlns:p14="http://schemas.microsoft.com/office/powerpoint/2010/main" xmlns="" val="330046657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a16="http://schemas.microsoft.com/office/drawing/2014/main" xmlns="" id="{FE3007F8-6E86-4F87-858E-A3F43E059066}"/>
              </a:ext>
            </a:extLst>
          </p:cNvPr>
          <p:cNvSpPr>
            <a:spLocks noGrp="1"/>
          </p:cNvSpPr>
          <p:nvPr>
            <p:ph idx="1"/>
          </p:nvPr>
        </p:nvSpPr>
        <p:spPr/>
        <p:txBody>
          <a:bodyPr>
            <a:normAutofit/>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p14="http://schemas.microsoft.com/office/powerpoint/2010/main" xmlns="" val="370640843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990600" y="381000"/>
            <a:ext cx="7200900" cy="579439"/>
          </a:xfrm>
        </p:spPr>
        <p:txBody>
          <a:bodyPr/>
          <a:lstStyle/>
          <a:p>
            <a:r>
              <a:rPr lang="en-MY" dirty="0"/>
              <a:t>Features of Polycentric Approach</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a:xfrm>
            <a:off x="685800" y="1628800"/>
            <a:ext cx="8134672" cy="4530725"/>
          </a:xfrm>
        </p:spPr>
        <p:txBody>
          <a:bodyPr>
            <a:normAutofit/>
          </a:bodyPr>
          <a:lstStyle/>
          <a:p>
            <a:r>
              <a:rPr lang="en-MY" sz="2400" dirty="0"/>
              <a:t>Headquarters country personnel have little impact on other countries.</a:t>
            </a:r>
          </a:p>
          <a:p>
            <a:r>
              <a:rPr lang="en-MY" sz="2400" dirty="0"/>
              <a:t>Talent acquisition policies are unique to each country.</a:t>
            </a:r>
          </a:p>
          <a:p>
            <a:r>
              <a:rPr lang="en-MY" sz="2400" dirty="0"/>
              <a:t>Little cross-border movement of talent and skills occurs.</a:t>
            </a:r>
          </a:p>
          <a:p>
            <a:r>
              <a:rPr lang="en-MY" sz="2400" dirty="0"/>
              <a:t>Encourage cross-border knowledge sharing.</a:t>
            </a:r>
          </a:p>
          <a:p>
            <a:r>
              <a:rPr lang="en-MY" sz="2400" dirty="0"/>
              <a:t>Encourage trading complementary talent between countries.</a:t>
            </a:r>
          </a:p>
          <a:p>
            <a:r>
              <a:rPr lang="en-MY" sz="2400" dirty="0"/>
              <a:t>Develop common processes where similarities exist.</a:t>
            </a:r>
          </a:p>
        </p:txBody>
      </p:sp>
    </p:spTree>
    <p:extLst>
      <p:ext uri="{BB962C8B-B14F-4D97-AF65-F5344CB8AC3E}">
        <p14:creationId xmlns:p14="http://schemas.microsoft.com/office/powerpoint/2010/main" xmlns="" val="417913220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14400" y="304800"/>
            <a:ext cx="7200900" cy="655639"/>
          </a:xfrm>
        </p:spPr>
        <p:txBody>
          <a:bodyPr/>
          <a:lstStyle/>
          <a:p>
            <a:r>
              <a:rPr lang="en-MY" dirty="0" err="1" smtClean="0"/>
              <a:t>Regiocentric</a:t>
            </a:r>
            <a:r>
              <a:rPr lang="en-MY" dirty="0" smtClean="0"/>
              <a:t> </a:t>
            </a:r>
            <a:r>
              <a:rPr lang="en-MY" dirty="0"/>
              <a:t>Approach</a:t>
            </a:r>
          </a:p>
        </p:txBody>
      </p:sp>
      <p:sp>
        <p:nvSpPr>
          <p:cNvPr id="3" name="Content Placeholder 2">
            <a:extLst>
              <a:ext uri="{FF2B5EF4-FFF2-40B4-BE49-F238E27FC236}">
                <a16:creationId xmlns:a16="http://schemas.microsoft.com/office/drawing/2014/main" xmlns="" id="{CD3B1233-3852-4F50-B168-A41685C800EA}"/>
              </a:ext>
            </a:extLst>
          </p:cNvPr>
          <p:cNvSpPr>
            <a:spLocks noGrp="1"/>
          </p:cNvSpPr>
          <p:nvPr>
            <p:ph idx="1"/>
          </p:nvPr>
        </p:nvSpPr>
        <p:spPr>
          <a:xfrm>
            <a:off x="838200" y="1524000"/>
            <a:ext cx="7200900" cy="3809999"/>
          </a:xfrm>
        </p:spPr>
        <p:txBody>
          <a:bodyPr>
            <a:normAutofit/>
          </a:bodyPr>
          <a:lstStyle/>
          <a:p>
            <a:pPr marL="0" indent="0">
              <a:buNone/>
            </a:pPr>
            <a:r>
              <a:rPr lang="en-MY" sz="2400" dirty="0"/>
              <a:t>Company's international business is divided into international geographic regions. The </a:t>
            </a:r>
            <a:r>
              <a:rPr lang="en-MY" sz="2400" dirty="0" err="1"/>
              <a:t>regiocentric</a:t>
            </a:r>
            <a:r>
              <a:rPr lang="en-MY" sz="2400"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p14="http://schemas.microsoft.com/office/powerpoint/2010/main" xmlns="" val="16652494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81000"/>
            <a:ext cx="7200900" cy="655639"/>
          </a:xfrm>
        </p:spPr>
        <p:txBody>
          <a:bodyPr/>
          <a:lstStyle/>
          <a:p>
            <a:r>
              <a:rPr lang="en-MY" dirty="0"/>
              <a:t>Features of Regio centric Approach</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762000" y="1371600"/>
            <a:ext cx="8050088" cy="4530725"/>
          </a:xfrm>
        </p:spPr>
        <p:txBody>
          <a:bodyPr>
            <a:normAutofit fontScale="92500" lnSpcReduction="10000"/>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p14="http://schemas.microsoft.com/office/powerpoint/2010/main" xmlns="" val="203226127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9C19D6-EDB0-424B-AA5F-B8B728400893}"/>
              </a:ext>
            </a:extLst>
          </p:cNvPr>
          <p:cNvSpPr>
            <a:spLocks noGrp="1"/>
          </p:cNvSpPr>
          <p:nvPr>
            <p:ph type="title"/>
          </p:nvPr>
        </p:nvSpPr>
        <p:spPr>
          <a:xfrm>
            <a:off x="914400" y="304800"/>
            <a:ext cx="7200900" cy="655639"/>
          </a:xfrm>
        </p:spPr>
        <p:txBody>
          <a:bodyPr/>
          <a:lstStyle/>
          <a:p>
            <a:r>
              <a:rPr lang="en-MY" dirty="0"/>
              <a:t>Geocentric approach</a:t>
            </a:r>
          </a:p>
        </p:txBody>
      </p:sp>
      <p:sp>
        <p:nvSpPr>
          <p:cNvPr id="3" name="Content Placeholder 2">
            <a:extLst>
              <a:ext uri="{FF2B5EF4-FFF2-40B4-BE49-F238E27FC236}">
                <a16:creationId xmlns:a16="http://schemas.microsoft.com/office/drawing/2014/main" xmlns="" id="{76523DCE-F229-4F36-B08C-AEC8ED20716D}"/>
              </a:ext>
            </a:extLst>
          </p:cNvPr>
          <p:cNvSpPr>
            <a:spLocks noGrp="1"/>
          </p:cNvSpPr>
          <p:nvPr>
            <p:ph idx="1"/>
          </p:nvPr>
        </p:nvSpPr>
        <p:spPr>
          <a:xfrm>
            <a:off x="762000" y="1371600"/>
            <a:ext cx="7696200" cy="4530725"/>
          </a:xfrm>
        </p:spPr>
        <p:txBody>
          <a:bodyPr>
            <a:normAutofit/>
          </a:bodyPr>
          <a:lstStyle/>
          <a:p>
            <a:pPr marL="0" indent="0">
              <a:buNone/>
            </a:pPr>
            <a:r>
              <a:rPr lang="en-MY" sz="2400"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p14="http://schemas.microsoft.com/office/powerpoint/2010/main" xmlns="" val="309971170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a:xfrm>
            <a:off x="914400" y="228600"/>
            <a:ext cx="7200900" cy="655639"/>
          </a:xfrm>
        </p:spPr>
        <p:txBody>
          <a:bodyPr/>
          <a:lstStyle/>
          <a:p>
            <a:r>
              <a:rPr lang="en-MY" dirty="0"/>
              <a:t>Features of Geocentric Approach</a:t>
            </a:r>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a:xfrm>
            <a:off x="762000" y="1295400"/>
            <a:ext cx="7978080" cy="4530725"/>
          </a:xfrm>
        </p:spPr>
        <p:txBody>
          <a:bodyPr>
            <a:normAutofit lnSpcReduction="10000"/>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p14="http://schemas.microsoft.com/office/powerpoint/2010/main" xmlns="" val="348119619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C57037-9AB3-4E7F-8911-10F9A4EE678E}"/>
              </a:ext>
            </a:extLst>
          </p:cNvPr>
          <p:cNvSpPr>
            <a:spLocks noGrp="1"/>
          </p:cNvSpPr>
          <p:nvPr>
            <p:ph type="title"/>
          </p:nvPr>
        </p:nvSpPr>
        <p:spPr>
          <a:xfrm>
            <a:off x="838200" y="304800"/>
            <a:ext cx="7200900" cy="655639"/>
          </a:xfrm>
        </p:spPr>
        <p:txBody>
          <a:bodyPr/>
          <a:lstStyle/>
          <a:p>
            <a:r>
              <a:rPr lang="en-MY" dirty="0"/>
              <a:t>Staffing Approach</a:t>
            </a:r>
          </a:p>
        </p:txBody>
      </p:sp>
      <p:sp>
        <p:nvSpPr>
          <p:cNvPr id="6" name="TextBox 5">
            <a:extLst>
              <a:ext uri="{FF2B5EF4-FFF2-40B4-BE49-F238E27FC236}">
                <a16:creationId xmlns:a16="http://schemas.microsoft.com/office/drawing/2014/main" xmlns="" id="{86EC2F5F-CF76-4EF5-984F-08A7AE0E6C7A}"/>
              </a:ext>
            </a:extLst>
          </p:cNvPr>
          <p:cNvSpPr txBox="1"/>
          <p:nvPr/>
        </p:nvSpPr>
        <p:spPr>
          <a:xfrm>
            <a:off x="609600" y="1143000"/>
            <a:ext cx="8077200" cy="4800600"/>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p14="http://schemas.microsoft.com/office/powerpoint/2010/main" xmlns="" val="2249427774"/>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26497D-B27B-4EAF-8EF1-BA84530ED7C5}"/>
              </a:ext>
            </a:extLst>
          </p:cNvPr>
          <p:cNvSpPr>
            <a:spLocks noGrp="1"/>
          </p:cNvSpPr>
          <p:nvPr>
            <p:ph type="title"/>
          </p:nvPr>
        </p:nvSpPr>
        <p:spPr>
          <a:xfrm>
            <a:off x="990600" y="381000"/>
            <a:ext cx="7200900" cy="731839"/>
          </a:xfrm>
        </p:spPr>
        <p:txBody>
          <a:bodyPr/>
          <a:lstStyle/>
          <a:p>
            <a:r>
              <a:rPr lang="en-MY" dirty="0"/>
              <a:t>Staffing Approaches</a:t>
            </a:r>
          </a:p>
        </p:txBody>
      </p:sp>
      <p:pic>
        <p:nvPicPr>
          <p:cNvPr id="4" name="Picture 3">
            <a:extLst>
              <a:ext uri="{FF2B5EF4-FFF2-40B4-BE49-F238E27FC236}">
                <a16:creationId xmlns:a16="http://schemas.microsoft.com/office/drawing/2014/main" xmlns=""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p14="http://schemas.microsoft.com/office/powerpoint/2010/main" xmlns="" val="167564999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838200" y="304800"/>
            <a:ext cx="7200900" cy="731839"/>
          </a:xfrm>
        </p:spPr>
        <p:txBody>
          <a:bodyPr/>
          <a:lstStyle/>
          <a:p>
            <a:r>
              <a:rPr lang="en-MY" dirty="0" smtClean="0"/>
              <a:t>Question </a:t>
            </a:r>
            <a:r>
              <a:rPr lang="en-MY" dirty="0" smtClean="0"/>
              <a:t># 4 </a:t>
            </a:r>
            <a:endParaRPr lang="en-MY" dirty="0"/>
          </a:p>
        </p:txBody>
      </p:sp>
      <p:sp>
        <p:nvSpPr>
          <p:cNvPr id="3" name="Content Placeholder 2">
            <a:extLst>
              <a:ext uri="{FF2B5EF4-FFF2-40B4-BE49-F238E27FC236}">
                <a16:creationId xmlns:a16="http://schemas.microsoft.com/office/drawing/2014/main" xmlns="" id="{5DC520D2-FE63-47C9-B67C-39217396F76B}"/>
              </a:ext>
            </a:extLst>
          </p:cNvPr>
          <p:cNvSpPr>
            <a:spLocks noGrp="1"/>
          </p:cNvSpPr>
          <p:nvPr>
            <p:ph idx="1"/>
          </p:nvPr>
        </p:nvSpPr>
        <p:spPr>
          <a:xfrm>
            <a:off x="838200" y="1447800"/>
            <a:ext cx="7467600" cy="4267200"/>
          </a:xfrm>
        </p:spPr>
        <p:txBody>
          <a:bodyPr>
            <a:noAutofit/>
          </a:bodyPr>
          <a:lstStyle/>
          <a:p>
            <a:pPr marL="0" indent="0">
              <a:buNone/>
            </a:pPr>
            <a:r>
              <a:rPr lang="en-MY" sz="2400" dirty="0"/>
              <a:t>In which staffing approach does headquarters maintain the tightest control over international operations?</a:t>
            </a:r>
          </a:p>
          <a:p>
            <a:pPr marL="0" indent="0">
              <a:buNone/>
            </a:pPr>
            <a:endParaRPr lang="en-MY" sz="2400" dirty="0"/>
          </a:p>
          <a:p>
            <a:pPr marL="514350" indent="-514350">
              <a:buFont typeface="+mj-lt"/>
              <a:buAutoNum type="alphaUcPeriod"/>
            </a:pPr>
            <a:r>
              <a:rPr lang="en-MY" sz="2400" dirty="0"/>
              <a:t>Ethnocentric</a:t>
            </a:r>
          </a:p>
          <a:p>
            <a:pPr marL="514350" indent="-514350">
              <a:buFont typeface="+mj-lt"/>
              <a:buAutoNum type="alphaUcPeriod"/>
            </a:pPr>
            <a:r>
              <a:rPr lang="en-MY" sz="2400" dirty="0"/>
              <a:t>Geocentric</a:t>
            </a:r>
          </a:p>
          <a:p>
            <a:pPr marL="514350" indent="-514350">
              <a:buFont typeface="+mj-lt"/>
              <a:buAutoNum type="alphaUcPeriod"/>
            </a:pPr>
            <a:r>
              <a:rPr lang="en-MY" sz="2400" dirty="0"/>
              <a:t>International</a:t>
            </a:r>
          </a:p>
          <a:p>
            <a:pPr marL="514350" indent="-514350">
              <a:buFont typeface="+mj-lt"/>
              <a:buAutoNum type="alphaUcPeriod"/>
            </a:pPr>
            <a:r>
              <a:rPr lang="en-MY" sz="2400" dirty="0"/>
              <a:t>Domestic</a:t>
            </a:r>
          </a:p>
        </p:txBody>
      </p:sp>
    </p:spTree>
    <p:extLst>
      <p:ext uri="{BB962C8B-B14F-4D97-AF65-F5344CB8AC3E}">
        <p14:creationId xmlns:p14="http://schemas.microsoft.com/office/powerpoint/2010/main" xmlns="" val="22185287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p:txBody>
          <a:bodyPr/>
          <a:lstStyle/>
          <a:p>
            <a:r>
              <a:rPr lang="en-MY" dirty="0" smtClean="0"/>
              <a:t>Answer </a:t>
            </a:r>
            <a:r>
              <a:rPr lang="en-MY" dirty="0"/>
              <a:t># </a:t>
            </a:r>
          </a:p>
        </p:txBody>
      </p:sp>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24660426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41986608"/>
              </p:ext>
            </p:extLst>
          </p:nvPr>
        </p:nvGraphicFramePr>
        <p:xfrm>
          <a:off x="6096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6825373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655639"/>
          </a:xfrm>
        </p:spPr>
        <p:txBody>
          <a:bodyPr/>
          <a:lstStyle/>
          <a:p>
            <a:r>
              <a:rPr lang="en-MY" dirty="0"/>
              <a:t>Inpatriate assignments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One alternative to expatriation is </a:t>
            </a:r>
            <a:r>
              <a:rPr lang="en-MY" sz="2400" dirty="0" err="1"/>
              <a:t>inpatriation</a:t>
            </a:r>
            <a:r>
              <a:rPr lang="en-MY" sz="2400"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p14="http://schemas.microsoft.com/office/powerpoint/2010/main" xmlns="" val="416616373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a:xfrm>
            <a:off x="914400" y="457200"/>
            <a:ext cx="7200900" cy="655639"/>
          </a:xfrm>
        </p:spPr>
        <p:txBody>
          <a:bodyPr/>
          <a:lstStyle/>
          <a:p>
            <a:r>
              <a:rPr lang="en-MY" dirty="0"/>
              <a:t>Short-term assignments</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p:txBody>
          <a:bodyPr/>
          <a:lstStyle/>
          <a:p>
            <a:pPr marL="0" indent="0">
              <a:buNone/>
            </a:pPr>
            <a:r>
              <a:rPr lang="en-MY" sz="2400" dirty="0"/>
              <a:t>Short-term assignments </a:t>
            </a:r>
            <a:r>
              <a:rPr lang="en-MY" sz="2400" dirty="0" smtClean="0"/>
              <a:t>referees </a:t>
            </a:r>
            <a:r>
              <a:rPr lang="en-MY" sz="2400" dirty="0"/>
              <a:t>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p14="http://schemas.microsoft.com/office/powerpoint/2010/main" xmlns="" val="343162999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90600" y="381000"/>
            <a:ext cx="7200900" cy="655639"/>
          </a:xfrm>
        </p:spPr>
        <p:txBody>
          <a:bodyPr>
            <a:normAutofit/>
          </a:bodyPr>
          <a:lstStyle/>
          <a:p>
            <a:r>
              <a:rPr lang="en-MY" dirty="0"/>
              <a:t>Self-initiated assignments</a:t>
            </a:r>
            <a:endParaRPr lang="en-MY" sz="2000" dirty="0"/>
          </a:p>
        </p:txBody>
      </p:sp>
      <p:sp>
        <p:nvSpPr>
          <p:cNvPr id="3" name="Content Placeholder 2">
            <a:extLst>
              <a:ext uri="{FF2B5EF4-FFF2-40B4-BE49-F238E27FC236}">
                <a16:creationId xmlns:a16="http://schemas.microsoft.com/office/drawing/2014/main" xmlns="" id="{5DC520D2-FE63-47C9-B67C-39217396F76B}"/>
              </a:ext>
            </a:extLst>
          </p:cNvPr>
          <p:cNvSpPr>
            <a:spLocks noGrp="1"/>
          </p:cNvSpPr>
          <p:nvPr>
            <p:ph idx="1"/>
          </p:nvPr>
        </p:nvSpPr>
        <p:spPr>
          <a:xfrm>
            <a:off x="914400" y="1600200"/>
            <a:ext cx="7978080" cy="4530725"/>
          </a:xfrm>
        </p:spPr>
        <p:txBody>
          <a:bodyPr>
            <a:normAutofit/>
          </a:bodyPr>
          <a:lstStyle/>
          <a:p>
            <a:pPr marL="0" indent="0">
              <a:buNone/>
            </a:pPr>
            <a:r>
              <a:rPr lang="en-MY" sz="24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400" dirty="0" err="1"/>
              <a:t>labor</a:t>
            </a:r>
            <a:r>
              <a:rPr lang="en-MY" sz="24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p14="http://schemas.microsoft.com/office/powerpoint/2010/main" xmlns="" val="364108967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07E49E-314F-4988-9D1E-269F6878BD22}"/>
              </a:ext>
            </a:extLst>
          </p:cNvPr>
          <p:cNvSpPr>
            <a:spLocks noGrp="1"/>
          </p:cNvSpPr>
          <p:nvPr>
            <p:ph type="title"/>
          </p:nvPr>
        </p:nvSpPr>
        <p:spPr>
          <a:xfrm>
            <a:off x="990600" y="381000"/>
            <a:ext cx="7200900" cy="655639"/>
          </a:xfrm>
        </p:spPr>
        <p:txBody>
          <a:bodyPr/>
          <a:lstStyle/>
          <a:p>
            <a:r>
              <a:rPr lang="en-MY" dirty="0"/>
              <a:t>Question # 5</a:t>
            </a:r>
          </a:p>
        </p:txBody>
      </p:sp>
      <p:sp>
        <p:nvSpPr>
          <p:cNvPr id="3" name="Content Placeholder 2">
            <a:extLst>
              <a:ext uri="{FF2B5EF4-FFF2-40B4-BE49-F238E27FC236}">
                <a16:creationId xmlns="" xmlns:a16="http://schemas.microsoft.com/office/drawing/2014/main" id="{7ADCF2B8-A7C2-459C-9464-053D84B12F42}"/>
              </a:ext>
            </a:extLst>
          </p:cNvPr>
          <p:cNvSpPr>
            <a:spLocks noGrp="1"/>
          </p:cNvSpPr>
          <p:nvPr>
            <p:ph idx="1"/>
          </p:nvPr>
        </p:nvSpPr>
        <p:spPr/>
        <p:txBody>
          <a:bodyPr/>
          <a:lstStyle/>
          <a:p>
            <a:pPr marL="0" indent="0">
              <a:buNone/>
            </a:pPr>
            <a:r>
              <a:rPr lang="en-MY" sz="2400" dirty="0"/>
              <a:t>___________ usually exceeds one year, with most assignments in the two to five year range.	</a:t>
            </a:r>
          </a:p>
          <a:p>
            <a:pPr marL="514350" indent="-514350">
              <a:buFont typeface="+mj-lt"/>
              <a:buAutoNum type="alphaUcPeriod"/>
            </a:pPr>
            <a:r>
              <a:rPr lang="en-MY" sz="2400" dirty="0"/>
              <a:t>Commuter assignment	</a:t>
            </a:r>
          </a:p>
          <a:p>
            <a:pPr marL="514350" indent="-514350">
              <a:buFont typeface="+mj-lt"/>
              <a:buAutoNum type="alphaUcPeriod"/>
            </a:pPr>
            <a:r>
              <a:rPr lang="en-MY" sz="2400" dirty="0"/>
              <a:t>Short-term assignment	</a:t>
            </a:r>
          </a:p>
          <a:p>
            <a:pPr marL="514350" indent="-514350">
              <a:buFont typeface="+mj-lt"/>
              <a:buAutoNum type="alphaUcPeriod"/>
            </a:pPr>
            <a:r>
              <a:rPr lang="en-MY" sz="2400" dirty="0"/>
              <a:t>Long-term assignment	</a:t>
            </a:r>
          </a:p>
          <a:p>
            <a:pPr marL="514350" indent="-514350">
              <a:buFont typeface="+mj-lt"/>
              <a:buAutoNum type="alphaUcPeriod"/>
            </a:pPr>
            <a:r>
              <a:rPr lang="en-MY" sz="2400" dirty="0"/>
              <a:t>Permanent assignment</a:t>
            </a:r>
          </a:p>
          <a:p>
            <a:pPr marL="0" indent="0">
              <a:buNone/>
            </a:pPr>
            <a:endParaRPr lang="en-MY" dirty="0"/>
          </a:p>
        </p:txBody>
      </p:sp>
    </p:spTree>
    <p:extLst>
      <p:ext uri="{BB962C8B-B14F-4D97-AF65-F5344CB8AC3E}">
        <p14:creationId xmlns="" xmlns:p14="http://schemas.microsoft.com/office/powerpoint/2010/main" val="3946793527"/>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E8D6D1-92CA-40BE-909E-E661CE54B10F}"/>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 xmlns:a16="http://schemas.microsoft.com/office/drawing/2014/main" id="{4DECAD9F-08A0-4938-BEC6-3D2B4C6D57D9}"/>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345592629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a:xfrm>
            <a:off x="990600" y="838200"/>
            <a:ext cx="7200900" cy="3809999"/>
          </a:xfrm>
        </p:spPr>
        <p:txBody>
          <a:bodyPr/>
          <a:lstStyle/>
          <a:p>
            <a:pPr marL="0" indent="0">
              <a:buNone/>
            </a:pPr>
            <a:endParaRPr lang="en-MY" sz="2400" dirty="0"/>
          </a:p>
          <a:p>
            <a:pPr marL="0" indent="0">
              <a:buNone/>
            </a:pPr>
            <a:endParaRPr lang="en-MY" sz="2400" dirty="0"/>
          </a:p>
          <a:p>
            <a:pPr marL="0" indent="0">
              <a:buNone/>
            </a:pPr>
            <a:endParaRPr lang="en-MY" sz="3600" dirty="0"/>
          </a:p>
          <a:p>
            <a:pPr marL="0" indent="0" algn="ctr">
              <a:buNone/>
            </a:pPr>
            <a:r>
              <a:rPr lang="en-MY" sz="4400" dirty="0"/>
              <a:t>GLOBAL ASSIGNMENT AND MOBILITY</a:t>
            </a:r>
          </a:p>
          <a:p>
            <a:pPr marL="0" indent="0">
              <a:buNone/>
            </a:pPr>
            <a:endParaRPr lang="en-MY" sz="2400" dirty="0"/>
          </a:p>
        </p:txBody>
      </p:sp>
    </p:spTree>
    <p:extLst>
      <p:ext uri="{BB962C8B-B14F-4D97-AF65-F5344CB8AC3E}">
        <p14:creationId xmlns:p14="http://schemas.microsoft.com/office/powerpoint/2010/main" xmlns="" val="40697515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54588835"/>
              </p:ext>
            </p:extLst>
          </p:nvPr>
        </p:nvGraphicFramePr>
        <p:xfrm>
          <a:off x="683568" y="152400"/>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228600"/>
            <a:ext cx="7200900" cy="579439"/>
          </a:xfrm>
        </p:spPr>
        <p:txBody>
          <a:bodyPr/>
          <a:lstStyle/>
          <a:p>
            <a:r>
              <a:rPr lang="en-MY" dirty="0"/>
              <a:t>Motives of Global Assignment</a:t>
            </a:r>
          </a:p>
        </p:txBody>
      </p:sp>
      <p:sp>
        <p:nvSpPr>
          <p:cNvPr id="3" name="Content Placeholder 2">
            <a:extLst>
              <a:ext uri="{FF2B5EF4-FFF2-40B4-BE49-F238E27FC236}">
                <a16:creationId xmlns:a16="http://schemas.microsoft.com/office/drawing/2014/main" xmlns="" id="{95A8103D-2E56-4D2F-BB3D-027C8C9E3A38}"/>
              </a:ext>
            </a:extLst>
          </p:cNvPr>
          <p:cNvSpPr>
            <a:spLocks noGrp="1"/>
          </p:cNvSpPr>
          <p:nvPr>
            <p:ph idx="1"/>
          </p:nvPr>
        </p:nvSpPr>
        <p:spPr>
          <a:xfrm>
            <a:off x="533400" y="914400"/>
            <a:ext cx="8229600" cy="4953000"/>
          </a:xfrm>
        </p:spPr>
        <p:txBody>
          <a:bodyPr>
            <a:noAutofit/>
          </a:bodyPr>
          <a:lstStyle/>
          <a:p>
            <a:r>
              <a:rPr lang="en-MY" sz="2400" dirty="0"/>
              <a:t>Firstly, when qualified local country nationals were not available, particularly in developing countries, expatriates were used to fill positions.</a:t>
            </a:r>
          </a:p>
          <a:p>
            <a:r>
              <a:rPr lang="en-MY" sz="2400" dirty="0" smtClean="0"/>
              <a:t>Secondly</a:t>
            </a:r>
            <a:r>
              <a:rPr lang="en-MY" sz="2400" dirty="0"/>
              <a:t>,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r>
              <a:rPr lang="en-MY" sz="2400" dirty="0" smtClean="0"/>
              <a:t>Finally</a:t>
            </a:r>
            <a:r>
              <a:rPr lang="en-MY" sz="2400" dirty="0"/>
              <a:t>,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p14="http://schemas.microsoft.com/office/powerpoint/2010/main" xmlns="" val="212690590"/>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a:xfrm>
            <a:off x="990600" y="304800"/>
            <a:ext cx="7200900" cy="655639"/>
          </a:xfrm>
        </p:spPr>
        <p:txBody>
          <a:bodyPr/>
          <a:lstStyle/>
          <a:p>
            <a:r>
              <a:rPr lang="en-MY" dirty="0"/>
              <a:t>Purpose of Global Assignment</a:t>
            </a:r>
          </a:p>
        </p:txBody>
      </p:sp>
      <p:pic>
        <p:nvPicPr>
          <p:cNvPr id="5" name="Picture 4">
            <a:extLst>
              <a:ext uri="{FF2B5EF4-FFF2-40B4-BE49-F238E27FC236}">
                <a16:creationId xmlns:a16="http://schemas.microsoft.com/office/drawing/2014/main" xmlns="" id="{9850FBF5-F1B7-41ED-940F-2A21540466B3}"/>
              </a:ext>
            </a:extLst>
          </p:cNvPr>
          <p:cNvPicPr>
            <a:picLocks noChangeAspect="1"/>
          </p:cNvPicPr>
          <p:nvPr/>
        </p:nvPicPr>
        <p:blipFill>
          <a:blip r:embed="rId2"/>
          <a:stretch>
            <a:fillRect/>
          </a:stretch>
        </p:blipFill>
        <p:spPr>
          <a:xfrm>
            <a:off x="304800" y="1143000"/>
            <a:ext cx="8202304" cy="4572000"/>
          </a:xfrm>
          <a:prstGeom prst="rect">
            <a:avLst/>
          </a:prstGeom>
        </p:spPr>
      </p:pic>
    </p:spTree>
    <p:extLst>
      <p:ext uri="{BB962C8B-B14F-4D97-AF65-F5344CB8AC3E}">
        <p14:creationId xmlns:p14="http://schemas.microsoft.com/office/powerpoint/2010/main" xmlns="" val="1018127955"/>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5486812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838200" y="381000"/>
            <a:ext cx="7200900" cy="731839"/>
          </a:xfrm>
        </p:spPr>
        <p:txBody>
          <a:bodyPr/>
          <a:lstStyle/>
          <a:p>
            <a:r>
              <a:rPr lang="en-MY" dirty="0"/>
              <a:t>Categories of Global Assignment</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p:txBody>
          <a:bodyPr>
            <a:normAutofit/>
          </a:bodyPr>
          <a:lstStyle/>
          <a:p>
            <a:r>
              <a:rPr lang="en-MY" sz="2400" dirty="0"/>
              <a:t>Technical Assignment</a:t>
            </a:r>
          </a:p>
          <a:p>
            <a:r>
              <a:rPr lang="en-MY" sz="2400" dirty="0"/>
              <a:t>Functional Assignment</a:t>
            </a:r>
          </a:p>
          <a:p>
            <a:r>
              <a:rPr lang="en-MY" sz="2400" dirty="0"/>
              <a:t>Developmental Assignment</a:t>
            </a:r>
          </a:p>
          <a:p>
            <a:r>
              <a:rPr lang="en-MY" sz="2400" dirty="0"/>
              <a:t>Strategic/Executive Assignees</a:t>
            </a:r>
          </a:p>
        </p:txBody>
      </p:sp>
    </p:spTree>
    <p:extLst>
      <p:ext uri="{BB962C8B-B14F-4D97-AF65-F5344CB8AC3E}">
        <p14:creationId xmlns:p14="http://schemas.microsoft.com/office/powerpoint/2010/main" xmlns="" val="187959907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71149E-B734-42BC-8A29-AB5154FB3D6E}"/>
              </a:ext>
            </a:extLst>
          </p:cNvPr>
          <p:cNvSpPr>
            <a:spLocks noGrp="1"/>
          </p:cNvSpPr>
          <p:nvPr>
            <p:ph type="title"/>
          </p:nvPr>
        </p:nvSpPr>
        <p:spPr>
          <a:xfrm>
            <a:off x="838200" y="457200"/>
            <a:ext cx="7200900" cy="655639"/>
          </a:xfrm>
        </p:spPr>
        <p:txBody>
          <a:bodyPr/>
          <a:lstStyle/>
          <a:p>
            <a:r>
              <a:rPr lang="en-MY" dirty="0"/>
              <a:t>Technical Assignment</a:t>
            </a:r>
          </a:p>
        </p:txBody>
      </p:sp>
      <p:sp>
        <p:nvSpPr>
          <p:cNvPr id="3" name="Content Placeholder 2">
            <a:extLst>
              <a:ext uri="{FF2B5EF4-FFF2-40B4-BE49-F238E27FC236}">
                <a16:creationId xmlns:a16="http://schemas.microsoft.com/office/drawing/2014/main" xmlns="" id="{9EE2D1B8-F60E-4764-8F6D-45CC5A71C64A}"/>
              </a:ext>
            </a:extLst>
          </p:cNvPr>
          <p:cNvSpPr>
            <a:spLocks noGrp="1"/>
          </p:cNvSpPr>
          <p:nvPr>
            <p:ph idx="1"/>
          </p:nvPr>
        </p:nvSpPr>
        <p:spPr/>
        <p:txBody>
          <a:bodyPr>
            <a:normAutofit/>
          </a:bodyPr>
          <a:lstStyle/>
          <a:p>
            <a:pPr marL="0" indent="0">
              <a:buNone/>
            </a:pPr>
            <a:r>
              <a:rPr lang="en-MY" sz="2400"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p14="http://schemas.microsoft.com/office/powerpoint/2010/main" xmlns="" val="300609948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0D9E3B-F13E-4550-A3D9-3B5E5610089B}"/>
              </a:ext>
            </a:extLst>
          </p:cNvPr>
          <p:cNvSpPr>
            <a:spLocks noGrp="1"/>
          </p:cNvSpPr>
          <p:nvPr>
            <p:ph type="title"/>
          </p:nvPr>
        </p:nvSpPr>
        <p:spPr>
          <a:xfrm>
            <a:off x="1066800" y="457200"/>
            <a:ext cx="7200900" cy="655639"/>
          </a:xfrm>
        </p:spPr>
        <p:txBody>
          <a:bodyPr/>
          <a:lstStyle/>
          <a:p>
            <a:r>
              <a:rPr lang="en-MY" dirty="0"/>
              <a:t>Functional Assignment</a:t>
            </a:r>
          </a:p>
        </p:txBody>
      </p:sp>
      <p:sp>
        <p:nvSpPr>
          <p:cNvPr id="3" name="Content Placeholder 2">
            <a:extLst>
              <a:ext uri="{FF2B5EF4-FFF2-40B4-BE49-F238E27FC236}">
                <a16:creationId xmlns:a16="http://schemas.microsoft.com/office/drawing/2014/main" xmlns="" id="{8E8D6A61-E5E8-4F00-8D87-3F0B5D434C66}"/>
              </a:ext>
            </a:extLst>
          </p:cNvPr>
          <p:cNvSpPr>
            <a:spLocks noGrp="1"/>
          </p:cNvSpPr>
          <p:nvPr>
            <p:ph idx="1"/>
          </p:nvPr>
        </p:nvSpPr>
        <p:spPr>
          <a:xfrm>
            <a:off x="832048" y="1772816"/>
            <a:ext cx="7690048" cy="2908920"/>
          </a:xfrm>
        </p:spPr>
        <p:txBody>
          <a:bodyPr>
            <a:normAutofit/>
          </a:bodyPr>
          <a:lstStyle/>
          <a:p>
            <a:pPr marL="0" indent="0">
              <a:buNone/>
            </a:pPr>
            <a:r>
              <a:rPr lang="en-MY" sz="2400"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p14="http://schemas.microsoft.com/office/powerpoint/2010/main" xmlns="" val="4036492922"/>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09E4C2-97FB-4520-894E-5B728B80E65A}"/>
              </a:ext>
            </a:extLst>
          </p:cNvPr>
          <p:cNvSpPr>
            <a:spLocks noGrp="1"/>
          </p:cNvSpPr>
          <p:nvPr>
            <p:ph type="title"/>
          </p:nvPr>
        </p:nvSpPr>
        <p:spPr>
          <a:xfrm>
            <a:off x="914400" y="304800"/>
            <a:ext cx="7200900" cy="655639"/>
          </a:xfrm>
        </p:spPr>
        <p:txBody>
          <a:bodyPr/>
          <a:lstStyle/>
          <a:p>
            <a:r>
              <a:rPr lang="en-MY" dirty="0"/>
              <a:t>Developmental Assignment</a:t>
            </a:r>
          </a:p>
        </p:txBody>
      </p:sp>
      <p:sp>
        <p:nvSpPr>
          <p:cNvPr id="3" name="Content Placeholder 2">
            <a:extLst>
              <a:ext uri="{FF2B5EF4-FFF2-40B4-BE49-F238E27FC236}">
                <a16:creationId xmlns:a16="http://schemas.microsoft.com/office/drawing/2014/main" xmlns="" id="{9786C74C-B7C9-423D-917C-31F719DA7754}"/>
              </a:ext>
            </a:extLst>
          </p:cNvPr>
          <p:cNvSpPr>
            <a:spLocks noGrp="1"/>
          </p:cNvSpPr>
          <p:nvPr>
            <p:ph idx="1"/>
          </p:nvPr>
        </p:nvSpPr>
        <p:spPr/>
        <p:txBody>
          <a:bodyPr>
            <a:normAutofit/>
          </a:bodyPr>
          <a:lstStyle/>
          <a:p>
            <a:pPr marL="0" indent="0">
              <a:buNone/>
            </a:pPr>
            <a:r>
              <a:rPr lang="en-MY" sz="2400"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p14="http://schemas.microsoft.com/office/powerpoint/2010/main" xmlns="" val="693808497"/>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91720F-B7F6-462D-A8D3-E80D595A2857}"/>
              </a:ext>
            </a:extLst>
          </p:cNvPr>
          <p:cNvSpPr>
            <a:spLocks noGrp="1"/>
          </p:cNvSpPr>
          <p:nvPr>
            <p:ph type="title"/>
          </p:nvPr>
        </p:nvSpPr>
        <p:spPr>
          <a:xfrm>
            <a:off x="914400" y="381000"/>
            <a:ext cx="7200900" cy="579439"/>
          </a:xfrm>
        </p:spPr>
        <p:txBody>
          <a:bodyPr/>
          <a:lstStyle/>
          <a:p>
            <a:r>
              <a:rPr lang="en-MY" dirty="0"/>
              <a:t>Strategic/Executive Assignees</a:t>
            </a:r>
          </a:p>
        </p:txBody>
      </p:sp>
      <p:sp>
        <p:nvSpPr>
          <p:cNvPr id="3" name="Content Placeholder 2">
            <a:extLst>
              <a:ext uri="{FF2B5EF4-FFF2-40B4-BE49-F238E27FC236}">
                <a16:creationId xmlns:a16="http://schemas.microsoft.com/office/drawing/2014/main" xmlns="" id="{D4962551-DD93-4296-8FAB-75E33D3BD2EF}"/>
              </a:ext>
            </a:extLst>
          </p:cNvPr>
          <p:cNvSpPr>
            <a:spLocks noGrp="1"/>
          </p:cNvSpPr>
          <p:nvPr>
            <p:ph idx="1"/>
          </p:nvPr>
        </p:nvSpPr>
        <p:spPr>
          <a:xfrm>
            <a:off x="914400" y="1600201"/>
            <a:ext cx="7474024" cy="3989040"/>
          </a:xfrm>
        </p:spPr>
        <p:txBody>
          <a:bodyPr>
            <a:normAutofit/>
          </a:bodyPr>
          <a:lstStyle/>
          <a:p>
            <a:pPr marL="0" indent="0">
              <a:buNone/>
            </a:pPr>
            <a:r>
              <a:rPr lang="en-MY" sz="2400"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p14="http://schemas.microsoft.com/office/powerpoint/2010/main" xmlns="" val="354766715"/>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476481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90600" y="533400"/>
            <a:ext cx="7200900" cy="655639"/>
          </a:xfrm>
        </p:spPr>
        <p:txBody>
          <a:bodyPr/>
          <a:lstStyle/>
          <a:p>
            <a:r>
              <a:rPr lang="en-MY" dirty="0"/>
              <a:t>Length of Global Assignment</a:t>
            </a:r>
          </a:p>
        </p:txBody>
      </p:sp>
      <p:pic>
        <p:nvPicPr>
          <p:cNvPr id="5" name="Picture 4">
            <a:extLst>
              <a:ext uri="{FF2B5EF4-FFF2-40B4-BE49-F238E27FC236}">
                <a16:creationId xmlns:a16="http://schemas.microsoft.com/office/drawing/2014/main" xmlns="" id="{14375679-2ED1-45F5-AECB-4C8DF1BE9A2F}"/>
              </a:ext>
            </a:extLst>
          </p:cNvPr>
          <p:cNvPicPr>
            <a:picLocks noChangeAspect="1"/>
          </p:cNvPicPr>
          <p:nvPr/>
        </p:nvPicPr>
        <p:blipFill>
          <a:blip r:embed="rId2"/>
          <a:stretch>
            <a:fillRect/>
          </a:stretch>
        </p:blipFill>
        <p:spPr>
          <a:xfrm>
            <a:off x="914400" y="1524000"/>
            <a:ext cx="6829425" cy="4476750"/>
          </a:xfrm>
          <a:prstGeom prst="rect">
            <a:avLst/>
          </a:prstGeom>
        </p:spPr>
      </p:pic>
    </p:spTree>
    <p:extLst>
      <p:ext uri="{BB962C8B-B14F-4D97-AF65-F5344CB8AC3E}">
        <p14:creationId xmlns:p14="http://schemas.microsoft.com/office/powerpoint/2010/main" xmlns="" val="3487359441"/>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C6F55E-CFB9-4A73-A672-6B9C308DA8CB}"/>
              </a:ext>
            </a:extLst>
          </p:cNvPr>
          <p:cNvSpPr>
            <a:spLocks noGrp="1"/>
          </p:cNvSpPr>
          <p:nvPr>
            <p:ph type="title"/>
          </p:nvPr>
        </p:nvSpPr>
        <p:spPr>
          <a:xfrm>
            <a:off x="914400" y="228600"/>
            <a:ext cx="7200900" cy="655639"/>
          </a:xfrm>
        </p:spPr>
        <p:txBody>
          <a:bodyPr/>
          <a:lstStyle/>
          <a:p>
            <a:r>
              <a:rPr lang="en-MY" dirty="0"/>
              <a:t>Long-term temporary assignments</a:t>
            </a:r>
          </a:p>
        </p:txBody>
      </p:sp>
      <p:sp>
        <p:nvSpPr>
          <p:cNvPr id="3" name="Content Placeholder 2">
            <a:extLst>
              <a:ext uri="{FF2B5EF4-FFF2-40B4-BE49-F238E27FC236}">
                <a16:creationId xmlns:a16="http://schemas.microsoft.com/office/drawing/2014/main" xmlns="" id="{4648E289-FF43-4610-B41D-AA6C4EFB3EE2}"/>
              </a:ext>
            </a:extLst>
          </p:cNvPr>
          <p:cNvSpPr>
            <a:spLocks noGrp="1"/>
          </p:cNvSpPr>
          <p:nvPr>
            <p:ph idx="1"/>
          </p:nvPr>
        </p:nvSpPr>
        <p:spPr>
          <a:xfrm>
            <a:off x="914400" y="1628800"/>
            <a:ext cx="7772400" cy="4530725"/>
          </a:xfrm>
        </p:spPr>
        <p:txBody>
          <a:bodyPr>
            <a:normAutofit/>
          </a:bodyPr>
          <a:lstStyle/>
          <a:p>
            <a:r>
              <a:rPr lang="en-MY" sz="2400" dirty="0"/>
              <a:t>Long-term temporary assignments typically span one to three years, though it is not uncommon that they are extended to five years or more.</a:t>
            </a:r>
          </a:p>
          <a:p>
            <a:r>
              <a:rPr lang="en-MY" sz="2400" dirty="0"/>
              <a:t>Long-term assignments are used to meet a variety of business needs, including global leader development, expansion into new markets or a new facility start -up.</a:t>
            </a:r>
          </a:p>
        </p:txBody>
      </p:sp>
    </p:spTree>
    <p:extLst>
      <p:ext uri="{BB962C8B-B14F-4D97-AF65-F5344CB8AC3E}">
        <p14:creationId xmlns:p14="http://schemas.microsoft.com/office/powerpoint/2010/main" xmlns="" val="3401936986"/>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658D0D-4B81-4AF5-8B3A-7DA851932088}"/>
              </a:ext>
            </a:extLst>
          </p:cNvPr>
          <p:cNvSpPr>
            <a:spLocks noGrp="1"/>
          </p:cNvSpPr>
          <p:nvPr>
            <p:ph type="title"/>
          </p:nvPr>
        </p:nvSpPr>
        <p:spPr>
          <a:xfrm>
            <a:off x="838200" y="304800"/>
            <a:ext cx="7200900" cy="655639"/>
          </a:xfrm>
        </p:spPr>
        <p:txBody>
          <a:bodyPr/>
          <a:lstStyle/>
          <a:p>
            <a:r>
              <a:rPr lang="en-MY" dirty="0"/>
              <a:t>Commuter assignments</a:t>
            </a:r>
          </a:p>
        </p:txBody>
      </p:sp>
      <p:sp>
        <p:nvSpPr>
          <p:cNvPr id="3" name="Content Placeholder 2">
            <a:extLst>
              <a:ext uri="{FF2B5EF4-FFF2-40B4-BE49-F238E27FC236}">
                <a16:creationId xmlns:a16="http://schemas.microsoft.com/office/drawing/2014/main" xmlns="" id="{D1541AC4-09C0-4ADE-B87B-77E886011A92}"/>
              </a:ext>
            </a:extLst>
          </p:cNvPr>
          <p:cNvSpPr>
            <a:spLocks noGrp="1"/>
          </p:cNvSpPr>
          <p:nvPr>
            <p:ph idx="1"/>
          </p:nvPr>
        </p:nvSpPr>
        <p:spPr>
          <a:xfrm>
            <a:off x="685800" y="1556792"/>
            <a:ext cx="8001000" cy="4752528"/>
          </a:xfrm>
        </p:spPr>
        <p:txBody>
          <a:bodyPr>
            <a:normAutofit/>
          </a:bodyPr>
          <a:lstStyle/>
          <a:p>
            <a:r>
              <a:rPr lang="en-MY" sz="2400" dirty="0"/>
              <a:t>An employee may commute regularly between their home location and the work site in another country. Because of the need to commute regularly, these assignments are most frequently used intra-regionally.</a:t>
            </a:r>
          </a:p>
          <a:p>
            <a:r>
              <a:rPr lang="en-MY" sz="2400"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p14="http://schemas.microsoft.com/office/powerpoint/2010/main" xmlns="" val="358660842"/>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F14EDF-E733-4882-9513-63757BC25539}"/>
              </a:ext>
            </a:extLst>
          </p:cNvPr>
          <p:cNvSpPr>
            <a:spLocks noGrp="1"/>
          </p:cNvSpPr>
          <p:nvPr>
            <p:ph type="title"/>
          </p:nvPr>
        </p:nvSpPr>
        <p:spPr>
          <a:xfrm>
            <a:off x="914400" y="304800"/>
            <a:ext cx="7200900" cy="655639"/>
          </a:xfrm>
        </p:spPr>
        <p:txBody>
          <a:bodyPr/>
          <a:lstStyle/>
          <a:p>
            <a:r>
              <a:rPr lang="en-MY" dirty="0" smtClean="0"/>
              <a:t>Question </a:t>
            </a:r>
            <a:r>
              <a:rPr lang="en-MY" dirty="0" smtClean="0"/>
              <a:t># 6 </a:t>
            </a:r>
            <a:endParaRPr lang="en-MY" dirty="0"/>
          </a:p>
        </p:txBody>
      </p:sp>
      <p:sp>
        <p:nvSpPr>
          <p:cNvPr id="3" name="Content Placeholder 2">
            <a:extLst>
              <a:ext uri="{FF2B5EF4-FFF2-40B4-BE49-F238E27FC236}">
                <a16:creationId xmlns:a16="http://schemas.microsoft.com/office/drawing/2014/main" xmlns="" id="{AA98A15B-1C37-4EF0-B304-9C91EA8CE566}"/>
              </a:ext>
            </a:extLst>
          </p:cNvPr>
          <p:cNvSpPr>
            <a:spLocks noGrp="1"/>
          </p:cNvSpPr>
          <p:nvPr>
            <p:ph idx="1"/>
          </p:nvPr>
        </p:nvSpPr>
        <p:spPr>
          <a:xfrm>
            <a:off x="762000" y="1371600"/>
            <a:ext cx="7200900" cy="3809999"/>
          </a:xfrm>
        </p:spPr>
        <p:txBody>
          <a:bodyPr/>
          <a:lstStyle/>
          <a:p>
            <a:pPr marL="0" indent="0">
              <a:buNone/>
            </a:pPr>
            <a:r>
              <a:rPr lang="en-MY" sz="2400"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sz="2400" dirty="0" smtClean="0"/>
              <a:t>Host Country Nationals</a:t>
            </a:r>
            <a:endParaRPr lang="en-MY" sz="2400" dirty="0"/>
          </a:p>
          <a:p>
            <a:pPr marL="514350" indent="-514350">
              <a:buFont typeface="+mj-lt"/>
              <a:buAutoNum type="alphaUcPeriod"/>
            </a:pPr>
            <a:r>
              <a:rPr lang="en-MY" sz="2400" dirty="0"/>
              <a:t>Inpatriates</a:t>
            </a:r>
          </a:p>
          <a:p>
            <a:pPr marL="514350" indent="-514350">
              <a:buFont typeface="+mj-lt"/>
              <a:buAutoNum type="alphaUcPeriod"/>
            </a:pPr>
            <a:r>
              <a:rPr lang="en-MY" sz="2400" dirty="0"/>
              <a:t>Expatriates</a:t>
            </a:r>
          </a:p>
          <a:p>
            <a:pPr marL="514350" indent="-514350">
              <a:buFont typeface="+mj-lt"/>
              <a:buAutoNum type="alphaUcPeriod"/>
            </a:pPr>
            <a:r>
              <a:rPr lang="en-MY" sz="2400" dirty="0" smtClean="0"/>
              <a:t>Third Country Nationals</a:t>
            </a:r>
            <a:endParaRPr lang="en-MY" sz="2400" dirty="0"/>
          </a:p>
          <a:p>
            <a:pPr marL="514350" indent="-514350">
              <a:buFont typeface="+mj-lt"/>
              <a:buAutoNum type="alphaUcPeriod"/>
            </a:pPr>
            <a:endParaRPr lang="en-MY" dirty="0"/>
          </a:p>
        </p:txBody>
      </p:sp>
    </p:spTree>
    <p:extLst>
      <p:ext uri="{BB962C8B-B14F-4D97-AF65-F5344CB8AC3E}">
        <p14:creationId xmlns:p14="http://schemas.microsoft.com/office/powerpoint/2010/main" xmlns="" val="2444685262"/>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00FFC-7A65-46AB-89AB-4389BA687F13}"/>
              </a:ext>
            </a:extLst>
          </p:cNvPr>
          <p:cNvSpPr>
            <a:spLocks noGrp="1"/>
          </p:cNvSpPr>
          <p:nvPr>
            <p:ph type="title"/>
          </p:nvPr>
        </p:nvSpPr>
        <p:spPr/>
        <p:txBody>
          <a:bodyPr>
            <a:normAutofit/>
          </a:bodyPr>
          <a:lstStyle/>
          <a:p>
            <a:r>
              <a:rPr lang="en-MY" sz="2800" dirty="0" smtClean="0"/>
              <a:t>Answer </a:t>
            </a:r>
            <a:r>
              <a:rPr lang="en-MY" sz="2800" dirty="0"/>
              <a:t># </a:t>
            </a:r>
          </a:p>
        </p:txBody>
      </p:sp>
      <p:sp>
        <p:nvSpPr>
          <p:cNvPr id="3" name="Content Placeholder 2">
            <a:extLst>
              <a:ext uri="{FF2B5EF4-FFF2-40B4-BE49-F238E27FC236}">
                <a16:creationId xmlns:a16="http://schemas.microsoft.com/office/drawing/2014/main" xmlns="" id="{BD7B4B99-A4EA-475A-ADA2-D43C6095DE12}"/>
              </a:ext>
            </a:extLst>
          </p:cNvPr>
          <p:cNvSpPr>
            <a:spLocks noGrp="1"/>
          </p:cNvSpPr>
          <p:nvPr>
            <p:ph idx="1"/>
          </p:nvPr>
        </p:nvSpPr>
        <p:spPr/>
        <p:txBody>
          <a:bodyPr>
            <a:normAutofit/>
          </a:bodyPr>
          <a:lstStyle/>
          <a:p>
            <a:r>
              <a:rPr lang="en-MY" sz="3200" dirty="0"/>
              <a:t>Option B</a:t>
            </a:r>
          </a:p>
        </p:txBody>
      </p:sp>
    </p:spTree>
    <p:extLst>
      <p:ext uri="{BB962C8B-B14F-4D97-AF65-F5344CB8AC3E}">
        <p14:creationId xmlns:p14="http://schemas.microsoft.com/office/powerpoint/2010/main" xmlns="" val="498914644"/>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29456219"/>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p:txBody>
          <a:bodyPr>
            <a:normAutofit/>
          </a:bodyPr>
          <a:lstStyle/>
          <a:p>
            <a:r>
              <a:rPr lang="en-MY" sz="2400" dirty="0"/>
              <a:t>Local strategy</a:t>
            </a:r>
          </a:p>
          <a:p>
            <a:r>
              <a:rPr lang="en-MY" sz="2400" dirty="0"/>
              <a:t>Centralized strategy</a:t>
            </a:r>
          </a:p>
          <a:p>
            <a:r>
              <a:rPr lang="en-MY" sz="2400" dirty="0"/>
              <a:t>Global strategy</a:t>
            </a:r>
          </a:p>
        </p:txBody>
      </p:sp>
    </p:spTree>
    <p:extLst>
      <p:ext uri="{BB962C8B-B14F-4D97-AF65-F5344CB8AC3E}">
        <p14:creationId xmlns:p14="http://schemas.microsoft.com/office/powerpoint/2010/main" xmlns="" val="93461398"/>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83DA0F-BE9E-48A9-B27B-E8477188E42D}"/>
              </a:ext>
            </a:extLst>
          </p:cNvPr>
          <p:cNvSpPr>
            <a:spLocks noGrp="1"/>
          </p:cNvSpPr>
          <p:nvPr>
            <p:ph type="title"/>
          </p:nvPr>
        </p:nvSpPr>
        <p:spPr>
          <a:xfrm>
            <a:off x="914400" y="228600"/>
            <a:ext cx="7200900" cy="655639"/>
          </a:xfrm>
        </p:spPr>
        <p:txBody>
          <a:bodyPr/>
          <a:lstStyle/>
          <a:p>
            <a:r>
              <a:rPr lang="en-MY" dirty="0"/>
              <a:t>Local Strategy</a:t>
            </a:r>
          </a:p>
        </p:txBody>
      </p:sp>
      <p:sp>
        <p:nvSpPr>
          <p:cNvPr id="3" name="Content Placeholder 2">
            <a:extLst>
              <a:ext uri="{FF2B5EF4-FFF2-40B4-BE49-F238E27FC236}">
                <a16:creationId xmlns:a16="http://schemas.microsoft.com/office/drawing/2014/main" xmlns="" id="{440A0827-7D4F-42D2-B0EB-399786C41F0A}"/>
              </a:ext>
            </a:extLst>
          </p:cNvPr>
          <p:cNvSpPr>
            <a:spLocks noGrp="1"/>
          </p:cNvSpPr>
          <p:nvPr>
            <p:ph idx="1"/>
          </p:nvPr>
        </p:nvSpPr>
        <p:spPr>
          <a:xfrm>
            <a:off x="914400" y="1600201"/>
            <a:ext cx="7618040" cy="3989040"/>
          </a:xfrm>
        </p:spPr>
        <p:txBody>
          <a:bodyPr>
            <a:normAutofit/>
          </a:bodyPr>
          <a:lstStyle/>
          <a:p>
            <a:r>
              <a:rPr lang="en-MY" sz="2400" dirty="0"/>
              <a:t>It follows that firms with a local strategy, trying to make host subsidiaries as locally responsive as possible, will still need to use expatriates to transfer technical and functional knowledge that is not available in the host subsidiaries. </a:t>
            </a:r>
          </a:p>
          <a:p>
            <a:r>
              <a:rPr lang="en-MY" sz="2400" dirty="0"/>
              <a:t>Expatriates within these categories go to a host location solely to do a given job and return to their home country.</a:t>
            </a:r>
          </a:p>
        </p:txBody>
      </p:sp>
    </p:spTree>
    <p:extLst>
      <p:ext uri="{BB962C8B-B14F-4D97-AF65-F5344CB8AC3E}">
        <p14:creationId xmlns:p14="http://schemas.microsoft.com/office/powerpoint/2010/main" xmlns="" val="2751662977"/>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103A1A-F92D-45B1-AD7A-C49CF81267E5}"/>
              </a:ext>
            </a:extLst>
          </p:cNvPr>
          <p:cNvSpPr>
            <a:spLocks noGrp="1"/>
          </p:cNvSpPr>
          <p:nvPr>
            <p:ph type="title"/>
          </p:nvPr>
        </p:nvSpPr>
        <p:spPr>
          <a:xfrm>
            <a:off x="990600" y="304800"/>
            <a:ext cx="7200900" cy="655639"/>
          </a:xfrm>
        </p:spPr>
        <p:txBody>
          <a:bodyPr/>
          <a:lstStyle/>
          <a:p>
            <a:r>
              <a:rPr lang="en-MY" dirty="0"/>
              <a:t>Centralized Strategy</a:t>
            </a:r>
          </a:p>
        </p:txBody>
      </p:sp>
      <p:sp>
        <p:nvSpPr>
          <p:cNvPr id="3" name="Content Placeholder 2">
            <a:extLst>
              <a:ext uri="{FF2B5EF4-FFF2-40B4-BE49-F238E27FC236}">
                <a16:creationId xmlns:a16="http://schemas.microsoft.com/office/drawing/2014/main" xmlns="" id="{DEAACDE8-6BFE-4327-8EF3-EA9A45F589B9}"/>
              </a:ext>
            </a:extLst>
          </p:cNvPr>
          <p:cNvSpPr>
            <a:spLocks noGrp="1"/>
          </p:cNvSpPr>
          <p:nvPr>
            <p:ph idx="1"/>
          </p:nvPr>
        </p:nvSpPr>
        <p:spPr/>
        <p:txBody>
          <a:bodyPr>
            <a:normAutofit/>
          </a:bodyPr>
          <a:lstStyle/>
          <a:p>
            <a:r>
              <a:rPr lang="en-MY" sz="2400" dirty="0"/>
              <a:t>Organizations with a centralized strategy attempt to implement the values, policies and culture of the parent company, despite environmental or cultural differences.</a:t>
            </a:r>
          </a:p>
          <a:p>
            <a:endParaRPr lang="en-MY" sz="2400" dirty="0"/>
          </a:p>
          <a:p>
            <a:r>
              <a:rPr lang="en-MY" sz="2400" dirty="0"/>
              <a:t>Controlling the subsidiaries is important and there is not much room for autonomy for the host locations.</a:t>
            </a:r>
          </a:p>
        </p:txBody>
      </p:sp>
    </p:spTree>
    <p:extLst>
      <p:ext uri="{BB962C8B-B14F-4D97-AF65-F5344CB8AC3E}">
        <p14:creationId xmlns:p14="http://schemas.microsoft.com/office/powerpoint/2010/main" xmlns="" val="3028746555"/>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F7ADAC-5C58-478F-8CAC-A1CE0287F577}"/>
              </a:ext>
            </a:extLst>
          </p:cNvPr>
          <p:cNvSpPr>
            <a:spLocks noGrp="1"/>
          </p:cNvSpPr>
          <p:nvPr>
            <p:ph type="title"/>
          </p:nvPr>
        </p:nvSpPr>
        <p:spPr>
          <a:xfrm>
            <a:off x="838200" y="304800"/>
            <a:ext cx="7200900" cy="731839"/>
          </a:xfrm>
        </p:spPr>
        <p:txBody>
          <a:bodyPr/>
          <a:lstStyle/>
          <a:p>
            <a:r>
              <a:rPr lang="en-MY" dirty="0"/>
              <a:t>Global Strategy</a:t>
            </a:r>
          </a:p>
        </p:txBody>
      </p:sp>
      <p:sp>
        <p:nvSpPr>
          <p:cNvPr id="3" name="Content Placeholder 2">
            <a:extLst>
              <a:ext uri="{FF2B5EF4-FFF2-40B4-BE49-F238E27FC236}">
                <a16:creationId xmlns:a16="http://schemas.microsoft.com/office/drawing/2014/main" xmlns="" id="{2662E3C1-23D7-41E7-96B5-EDDDB1DFCDF5}"/>
              </a:ext>
            </a:extLst>
          </p:cNvPr>
          <p:cNvSpPr>
            <a:spLocks noGrp="1"/>
          </p:cNvSpPr>
          <p:nvPr>
            <p:ph idx="1"/>
          </p:nvPr>
        </p:nvSpPr>
        <p:spPr/>
        <p:txBody>
          <a:bodyPr>
            <a:normAutofit/>
          </a:bodyPr>
          <a:lstStyle/>
          <a:p>
            <a:pPr marL="0" indent="0">
              <a:buNone/>
            </a:pPr>
            <a:r>
              <a:rPr lang="en-MY" sz="2400"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p14="http://schemas.microsoft.com/office/powerpoint/2010/main" xmlns="" val="945248504"/>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884125317"/>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a16="http://schemas.microsoft.com/office/drawing/2014/main" xmlns=""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p14="http://schemas.microsoft.com/office/powerpoint/2010/main" xmlns="" val="1513061719"/>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7217239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a16="http://schemas.microsoft.com/office/drawing/2014/main" xmlns=""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p14="http://schemas.microsoft.com/office/powerpoint/2010/main" xmlns="" val="2244899052"/>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14400" y="457200"/>
            <a:ext cx="7200900" cy="731839"/>
          </a:xfrm>
        </p:spPr>
        <p:txBody>
          <a:bodyPr/>
          <a:lstStyle/>
          <a:p>
            <a:r>
              <a:rPr lang="en-MY" dirty="0"/>
              <a:t>Family Requirements</a:t>
            </a:r>
          </a:p>
        </p:txBody>
      </p:sp>
      <p:sp>
        <p:nvSpPr>
          <p:cNvPr id="3" name="Content Placeholder 2">
            <a:extLst>
              <a:ext uri="{FF2B5EF4-FFF2-40B4-BE49-F238E27FC236}">
                <a16:creationId xmlns:a16="http://schemas.microsoft.com/office/drawing/2014/main" xmlns="" id="{5DC520D2-FE63-47C9-B67C-39217396F76B}"/>
              </a:ext>
            </a:extLst>
          </p:cNvPr>
          <p:cNvSpPr>
            <a:spLocks noGrp="1"/>
          </p:cNvSpPr>
          <p:nvPr>
            <p:ph idx="1"/>
          </p:nvPr>
        </p:nvSpPr>
        <p:spPr>
          <a:xfrm>
            <a:off x="914400" y="1524000"/>
            <a:ext cx="7467600" cy="4419600"/>
          </a:xfrm>
        </p:spPr>
        <p:txBody>
          <a:bodyPr>
            <a:noAutofit/>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p14="http://schemas.microsoft.com/office/powerpoint/2010/main" xmlns="" val="1088087177"/>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565532737"/>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a:xfrm>
            <a:off x="838200" y="381000"/>
            <a:ext cx="7200900" cy="579439"/>
          </a:xfrm>
        </p:spPr>
        <p:txBody>
          <a:bodyPr/>
          <a:lstStyle/>
          <a:p>
            <a:r>
              <a:rPr lang="en-MY" dirty="0"/>
              <a:t>Assignment Preparation</a:t>
            </a:r>
          </a:p>
        </p:txBody>
      </p:sp>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p:txBody>
          <a:bodyPr>
            <a:normAutofit/>
          </a:bodyPr>
          <a:lstStyle/>
          <a:p>
            <a:r>
              <a:rPr lang="en-MY" sz="2400" dirty="0"/>
              <a:t>Gather Employee and Family Information</a:t>
            </a:r>
          </a:p>
          <a:p>
            <a:r>
              <a:rPr lang="en-MY" sz="2400" dirty="0"/>
              <a:t>Draft Compensation Calculation</a:t>
            </a:r>
          </a:p>
          <a:p>
            <a:r>
              <a:rPr lang="en-MY" sz="2400" dirty="0"/>
              <a:t>Prepare for Relocation</a:t>
            </a:r>
          </a:p>
          <a:p>
            <a:r>
              <a:rPr lang="en-MY" sz="2400" dirty="0"/>
              <a:t>Assignment Approval</a:t>
            </a:r>
          </a:p>
        </p:txBody>
      </p:sp>
    </p:spTree>
    <p:extLst>
      <p:ext uri="{BB962C8B-B14F-4D97-AF65-F5344CB8AC3E}">
        <p14:creationId xmlns:p14="http://schemas.microsoft.com/office/powerpoint/2010/main" xmlns="" val="130751339"/>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886168126"/>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381000"/>
            <a:ext cx="7200900" cy="731839"/>
          </a:xfrm>
        </p:spPr>
        <p:txBody>
          <a:bodyPr/>
          <a:lstStyle/>
          <a:p>
            <a:r>
              <a:rPr lang="en-MY" dirty="0"/>
              <a:t>Relocation and Mobility</a:t>
            </a:r>
          </a:p>
        </p:txBody>
      </p:sp>
      <p:pic>
        <p:nvPicPr>
          <p:cNvPr id="5" name="Picture 4">
            <a:extLst>
              <a:ext uri="{FF2B5EF4-FFF2-40B4-BE49-F238E27FC236}">
                <a16:creationId xmlns:a16="http://schemas.microsoft.com/office/drawing/2014/main" xmlns="" id="{BBF29D22-0E5D-4FC8-B561-CA483D825CBA}"/>
              </a:ext>
            </a:extLst>
          </p:cNvPr>
          <p:cNvPicPr>
            <a:picLocks noChangeAspect="1"/>
          </p:cNvPicPr>
          <p:nvPr/>
        </p:nvPicPr>
        <p:blipFill>
          <a:blip r:embed="rId2"/>
          <a:stretch>
            <a:fillRect/>
          </a:stretch>
        </p:blipFill>
        <p:spPr>
          <a:xfrm>
            <a:off x="762000" y="1447800"/>
            <a:ext cx="7778495" cy="3861024"/>
          </a:xfrm>
          <a:prstGeom prst="rect">
            <a:avLst/>
          </a:prstGeom>
        </p:spPr>
      </p:pic>
    </p:spTree>
    <p:extLst>
      <p:ext uri="{BB962C8B-B14F-4D97-AF65-F5344CB8AC3E}">
        <p14:creationId xmlns:p14="http://schemas.microsoft.com/office/powerpoint/2010/main" xmlns="" val="3648308411"/>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215330657"/>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a:xfrm>
            <a:off x="838200" y="304800"/>
            <a:ext cx="7200900" cy="655639"/>
          </a:xfrm>
        </p:spPr>
        <p:txBody>
          <a:bodyPr/>
          <a:lstStyle/>
          <a:p>
            <a:r>
              <a:rPr lang="en-MY" dirty="0"/>
              <a:t>On-going Support</a:t>
            </a:r>
          </a:p>
        </p:txBody>
      </p:sp>
      <p:pic>
        <p:nvPicPr>
          <p:cNvPr id="5" name="Picture 4">
            <a:extLst>
              <a:ext uri="{FF2B5EF4-FFF2-40B4-BE49-F238E27FC236}">
                <a16:creationId xmlns:a16="http://schemas.microsoft.com/office/drawing/2014/main" xmlns="" id="{DE8804E6-D213-4BF1-B901-CD88BB3D94B1}"/>
              </a:ext>
            </a:extLst>
          </p:cNvPr>
          <p:cNvPicPr>
            <a:picLocks noChangeAspect="1"/>
          </p:cNvPicPr>
          <p:nvPr/>
        </p:nvPicPr>
        <p:blipFill>
          <a:blip r:embed="rId2"/>
          <a:stretch>
            <a:fillRect/>
          </a:stretch>
        </p:blipFill>
        <p:spPr>
          <a:xfrm>
            <a:off x="2362200" y="1371600"/>
            <a:ext cx="4732362" cy="4603511"/>
          </a:xfrm>
          <a:prstGeom prst="rect">
            <a:avLst/>
          </a:prstGeom>
        </p:spPr>
      </p:pic>
    </p:spTree>
    <p:extLst>
      <p:ext uri="{BB962C8B-B14F-4D97-AF65-F5344CB8AC3E}">
        <p14:creationId xmlns:p14="http://schemas.microsoft.com/office/powerpoint/2010/main" xmlns="" val="2744498850"/>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683568" y="277813"/>
            <a:ext cx="8003232" cy="1143000"/>
          </a:xfrm>
        </p:spPr>
        <p:txBody>
          <a:bodyPr>
            <a:normAutofit/>
          </a:bodyPr>
          <a:lstStyle/>
          <a:p>
            <a:r>
              <a:rPr lang="en-MY" dirty="0"/>
              <a:t>General/Work/Interaction Adjustment</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p:txBody>
          <a:bodyPr>
            <a:normAutofit/>
          </a:bodyPr>
          <a:lstStyle/>
          <a:p>
            <a:pPr marL="0" indent="0">
              <a:buNone/>
            </a:pPr>
            <a:r>
              <a:rPr lang="en-MY" sz="2400"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p14="http://schemas.microsoft.com/office/powerpoint/2010/main" xmlns="" val="2171215573"/>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90600" y="381000"/>
            <a:ext cx="7200900" cy="655639"/>
          </a:xfrm>
        </p:spPr>
        <p:txBody>
          <a:bodyPr/>
          <a:lstStyle/>
          <a:p>
            <a:r>
              <a:rPr lang="en-MY" dirty="0"/>
              <a:t>Cross-cultural training</a:t>
            </a:r>
          </a:p>
        </p:txBody>
      </p:sp>
      <p:sp>
        <p:nvSpPr>
          <p:cNvPr id="3" name="Content Placeholder 2">
            <a:extLst>
              <a:ext uri="{FF2B5EF4-FFF2-40B4-BE49-F238E27FC236}">
                <a16:creationId xmlns:a16="http://schemas.microsoft.com/office/drawing/2014/main" xmlns="" id="{CD3B1233-3852-4F50-B168-A41685C800EA}"/>
              </a:ext>
            </a:extLst>
          </p:cNvPr>
          <p:cNvSpPr>
            <a:spLocks noGrp="1"/>
          </p:cNvSpPr>
          <p:nvPr>
            <p:ph idx="1"/>
          </p:nvPr>
        </p:nvSpPr>
        <p:spPr>
          <a:xfrm>
            <a:off x="685800" y="1295400"/>
            <a:ext cx="7848600" cy="4724400"/>
          </a:xfrm>
        </p:spPr>
        <p:txBody>
          <a:bodyPr>
            <a:normAutofit fontScale="92500" lnSpcReduction="10000"/>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p14="http://schemas.microsoft.com/office/powerpoint/2010/main" xmlns="" val="1886900867"/>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032743344"/>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81000"/>
            <a:ext cx="7200900" cy="579439"/>
          </a:xfrm>
        </p:spPr>
        <p:txBody>
          <a:bodyPr/>
          <a:lstStyle/>
          <a:p>
            <a:r>
              <a:rPr lang="en-MY" dirty="0"/>
              <a:t>Re-expatriation </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533400" y="1066800"/>
            <a:ext cx="8077200" cy="5029200"/>
          </a:xfrm>
        </p:spPr>
        <p:txBody>
          <a:bodyPr>
            <a:normAutofit lnSpcReduction="10000"/>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p14="http://schemas.microsoft.com/office/powerpoint/2010/main" xmlns="" val="1253400267"/>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a:xfrm>
            <a:off x="914400" y="1143000"/>
            <a:ext cx="7200900" cy="3809999"/>
          </a:xfrm>
        </p:spPr>
        <p:txBody>
          <a:bodyPr/>
          <a:lstStyle/>
          <a:p>
            <a:pPr marL="0" indent="0">
              <a:buNone/>
            </a:pPr>
            <a:endParaRPr lang="en-MY" dirty="0"/>
          </a:p>
          <a:p>
            <a:pPr marL="0" indent="0">
              <a:buNone/>
            </a:pPr>
            <a:endParaRPr lang="en-MY" dirty="0"/>
          </a:p>
          <a:p>
            <a:pPr marL="0" indent="0">
              <a:buNone/>
            </a:pPr>
            <a:endParaRPr lang="en-MY" sz="2800" dirty="0"/>
          </a:p>
          <a:p>
            <a:pPr marL="0" indent="0">
              <a:buNone/>
            </a:pPr>
            <a:r>
              <a:rPr lang="en-MY" sz="4400" dirty="0"/>
              <a:t>EXPATRIATE PERFORMANCE AND MEASUREMENT</a:t>
            </a:r>
          </a:p>
        </p:txBody>
      </p:sp>
    </p:spTree>
    <p:extLst>
      <p:ext uri="{BB962C8B-B14F-4D97-AF65-F5344CB8AC3E}">
        <p14:creationId xmlns:p14="http://schemas.microsoft.com/office/powerpoint/2010/main" xmlns="" val="2380232820"/>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14400" y="152400"/>
            <a:ext cx="7200900" cy="1142385"/>
          </a:xfrm>
        </p:spPr>
        <p:txBody>
          <a:bodyPr/>
          <a:lstStyle/>
          <a:p>
            <a:r>
              <a:rPr lang="en-MY" dirty="0"/>
              <a:t>Performance of International Assignment</a:t>
            </a:r>
          </a:p>
        </p:txBody>
      </p:sp>
      <p:pic>
        <p:nvPicPr>
          <p:cNvPr id="5" name="Picture 4">
            <a:extLst>
              <a:ext uri="{FF2B5EF4-FFF2-40B4-BE49-F238E27FC236}">
                <a16:creationId xmlns:a16="http://schemas.microsoft.com/office/drawing/2014/main" xmlns="" id="{382B2405-C9B8-48DB-9CB7-012989DDBEA9}"/>
              </a:ext>
            </a:extLst>
          </p:cNvPr>
          <p:cNvPicPr>
            <a:picLocks noChangeAspect="1"/>
          </p:cNvPicPr>
          <p:nvPr/>
        </p:nvPicPr>
        <p:blipFill>
          <a:blip r:embed="rId2"/>
          <a:stretch>
            <a:fillRect/>
          </a:stretch>
        </p:blipFill>
        <p:spPr>
          <a:xfrm>
            <a:off x="2590800" y="1447800"/>
            <a:ext cx="4418021" cy="4488334"/>
          </a:xfrm>
          <a:prstGeom prst="rect">
            <a:avLst/>
          </a:prstGeom>
        </p:spPr>
      </p:pic>
    </p:spTree>
    <p:extLst>
      <p:ext uri="{BB962C8B-B14F-4D97-AF65-F5344CB8AC3E}">
        <p14:creationId xmlns:p14="http://schemas.microsoft.com/office/powerpoint/2010/main" xmlns="" val="41117710"/>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a:xfrm>
            <a:off x="990600" y="304800"/>
            <a:ext cx="7200900" cy="655639"/>
          </a:xfrm>
        </p:spPr>
        <p:txBody>
          <a:bodyPr/>
          <a:lstStyle/>
          <a:p>
            <a:r>
              <a:rPr lang="en-MY" dirty="0"/>
              <a:t>Intercultural performance</a:t>
            </a:r>
          </a:p>
        </p:txBody>
      </p:sp>
      <p:sp>
        <p:nvSpPr>
          <p:cNvPr id="3" name="Content Placeholder 2">
            <a:extLst>
              <a:ext uri="{FF2B5EF4-FFF2-40B4-BE49-F238E27FC236}">
                <a16:creationId xmlns:a16="http://schemas.microsoft.com/office/drawing/2014/main" xmlns="" id="{C3BF6C2C-1CFB-40A0-8606-77EFAF6549CC}"/>
              </a:ext>
            </a:extLst>
          </p:cNvPr>
          <p:cNvSpPr>
            <a:spLocks noGrp="1"/>
          </p:cNvSpPr>
          <p:nvPr>
            <p:ph idx="1"/>
          </p:nvPr>
        </p:nvSpPr>
        <p:spPr>
          <a:xfrm>
            <a:off x="762000" y="1219200"/>
            <a:ext cx="7931224" cy="4530725"/>
          </a:xfrm>
        </p:spPr>
        <p:txBody>
          <a:bodyPr>
            <a:normAutofit lnSpcReduction="10000"/>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p14="http://schemas.microsoft.com/office/powerpoint/2010/main" xmlns="" val="2721030622"/>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152400"/>
            <a:ext cx="7200900" cy="1142385"/>
          </a:xfrm>
        </p:spPr>
        <p:txBody>
          <a:bodyPr/>
          <a:lstStyle/>
          <a:p>
            <a:r>
              <a:rPr lang="en-MY" dirty="0"/>
              <a:t>Success Criteria for International Transfers</a:t>
            </a:r>
          </a:p>
        </p:txBody>
      </p:sp>
      <p:pic>
        <p:nvPicPr>
          <p:cNvPr id="5" name="Picture 4">
            <a:extLst>
              <a:ext uri="{FF2B5EF4-FFF2-40B4-BE49-F238E27FC236}">
                <a16:creationId xmlns:a16="http://schemas.microsoft.com/office/drawing/2014/main" xmlns="" id="{B54DE335-1CD1-49EE-BB18-E49DFD261369}"/>
              </a:ext>
            </a:extLst>
          </p:cNvPr>
          <p:cNvPicPr>
            <a:picLocks noChangeAspect="1"/>
          </p:cNvPicPr>
          <p:nvPr/>
        </p:nvPicPr>
        <p:blipFill>
          <a:blip r:embed="rId2"/>
          <a:stretch>
            <a:fillRect/>
          </a:stretch>
        </p:blipFill>
        <p:spPr>
          <a:xfrm>
            <a:off x="838200" y="1447800"/>
            <a:ext cx="7765879" cy="4513287"/>
          </a:xfrm>
          <a:prstGeom prst="rect">
            <a:avLst/>
          </a:prstGeom>
        </p:spPr>
      </p:pic>
    </p:spTree>
    <p:extLst>
      <p:ext uri="{BB962C8B-B14F-4D97-AF65-F5344CB8AC3E}">
        <p14:creationId xmlns:p14="http://schemas.microsoft.com/office/powerpoint/2010/main" xmlns="" val="752303713"/>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a:xfrm>
            <a:off x="990600" y="381000"/>
            <a:ext cx="7200900" cy="808039"/>
          </a:xfrm>
        </p:spPr>
        <p:txBody>
          <a:bodyPr/>
          <a:lstStyle/>
          <a:p>
            <a:r>
              <a:rPr lang="en-MY" dirty="0"/>
              <a:t>Failure of International Assignment</a:t>
            </a:r>
          </a:p>
        </p:txBody>
      </p:sp>
      <p:pic>
        <p:nvPicPr>
          <p:cNvPr id="5" name="Picture 4">
            <a:extLst>
              <a:ext uri="{FF2B5EF4-FFF2-40B4-BE49-F238E27FC236}">
                <a16:creationId xmlns:a16="http://schemas.microsoft.com/office/drawing/2014/main" xmlns="" id="{4BBD1102-289C-4258-A5D4-AD5F01870626}"/>
              </a:ext>
            </a:extLst>
          </p:cNvPr>
          <p:cNvPicPr>
            <a:picLocks noChangeAspect="1"/>
          </p:cNvPicPr>
          <p:nvPr/>
        </p:nvPicPr>
        <p:blipFill>
          <a:blip r:embed="rId2"/>
          <a:stretch>
            <a:fillRect/>
          </a:stretch>
        </p:blipFill>
        <p:spPr>
          <a:xfrm>
            <a:off x="1981200" y="1600200"/>
            <a:ext cx="5592270" cy="4091905"/>
          </a:xfrm>
          <a:prstGeom prst="rect">
            <a:avLst/>
          </a:prstGeom>
        </p:spPr>
      </p:pic>
    </p:spTree>
    <p:extLst>
      <p:ext uri="{BB962C8B-B14F-4D97-AF65-F5344CB8AC3E}">
        <p14:creationId xmlns:p14="http://schemas.microsoft.com/office/powerpoint/2010/main" xmlns="" val="2003115447"/>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a:xfrm>
            <a:off x="914400" y="304800"/>
            <a:ext cx="7200900" cy="808039"/>
          </a:xfrm>
        </p:spPr>
        <p:txBody>
          <a:bodyPr/>
          <a:lstStyle/>
          <a:p>
            <a:r>
              <a:rPr lang="en-MY" dirty="0"/>
              <a:t>Main Reasons of Expatriate Failure</a:t>
            </a:r>
          </a:p>
        </p:txBody>
      </p:sp>
      <p:pic>
        <p:nvPicPr>
          <p:cNvPr id="5" name="Picture 4">
            <a:extLst>
              <a:ext uri="{FF2B5EF4-FFF2-40B4-BE49-F238E27FC236}">
                <a16:creationId xmlns:a16="http://schemas.microsoft.com/office/drawing/2014/main" xmlns="" id="{753A2749-6EF9-4118-82F7-1D58FE2E17A0}"/>
              </a:ext>
            </a:extLst>
          </p:cNvPr>
          <p:cNvPicPr>
            <a:picLocks noChangeAspect="1"/>
          </p:cNvPicPr>
          <p:nvPr/>
        </p:nvPicPr>
        <p:blipFill>
          <a:blip r:embed="rId2"/>
          <a:stretch>
            <a:fillRect/>
          </a:stretch>
        </p:blipFill>
        <p:spPr>
          <a:xfrm>
            <a:off x="2133600" y="1752600"/>
            <a:ext cx="5183883" cy="4314602"/>
          </a:xfrm>
          <a:prstGeom prst="rect">
            <a:avLst/>
          </a:prstGeom>
        </p:spPr>
      </p:pic>
    </p:spTree>
    <p:extLst>
      <p:ext uri="{BB962C8B-B14F-4D97-AF65-F5344CB8AC3E}">
        <p14:creationId xmlns:p14="http://schemas.microsoft.com/office/powerpoint/2010/main" xmlns="" val="1568335671"/>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E1501-46EC-4FE4-9A16-38D7C4322904}"/>
              </a:ext>
            </a:extLst>
          </p:cNvPr>
          <p:cNvSpPr>
            <a:spLocks noGrp="1"/>
          </p:cNvSpPr>
          <p:nvPr>
            <p:ph type="title"/>
          </p:nvPr>
        </p:nvSpPr>
        <p:spPr>
          <a:xfrm>
            <a:off x="990600" y="381000"/>
            <a:ext cx="7200900" cy="731839"/>
          </a:xfrm>
        </p:spPr>
        <p:txBody>
          <a:bodyPr/>
          <a:lstStyle/>
          <a:p>
            <a:r>
              <a:rPr lang="en-MY" dirty="0"/>
              <a:t>Measures of Global Assignment</a:t>
            </a:r>
          </a:p>
        </p:txBody>
      </p:sp>
      <p:pic>
        <p:nvPicPr>
          <p:cNvPr id="5" name="Picture 4">
            <a:extLst>
              <a:ext uri="{FF2B5EF4-FFF2-40B4-BE49-F238E27FC236}">
                <a16:creationId xmlns:a16="http://schemas.microsoft.com/office/drawing/2014/main" xmlns="" id="{A53E55D2-2562-4025-AF3A-12513178B4D3}"/>
              </a:ext>
            </a:extLst>
          </p:cNvPr>
          <p:cNvPicPr>
            <a:picLocks noChangeAspect="1"/>
          </p:cNvPicPr>
          <p:nvPr/>
        </p:nvPicPr>
        <p:blipFill>
          <a:blip r:embed="rId2"/>
          <a:stretch>
            <a:fillRect/>
          </a:stretch>
        </p:blipFill>
        <p:spPr>
          <a:xfrm>
            <a:off x="1600200" y="1295400"/>
            <a:ext cx="6734175" cy="4667250"/>
          </a:xfrm>
          <a:prstGeom prst="rect">
            <a:avLst/>
          </a:prstGeom>
        </p:spPr>
      </p:pic>
    </p:spTree>
    <p:extLst>
      <p:ext uri="{BB962C8B-B14F-4D97-AF65-F5344CB8AC3E}">
        <p14:creationId xmlns:p14="http://schemas.microsoft.com/office/powerpoint/2010/main" xmlns="" val="2705685256"/>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p14="http://schemas.microsoft.com/office/powerpoint/2010/main" xmlns="" val="3379520273"/>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1173</TotalTime>
  <Words>3901</Words>
  <Application>Microsoft Office PowerPoint</Application>
  <PresentationFormat>On-screen Show (4:3)</PresentationFormat>
  <Paragraphs>435</Paragraphs>
  <Slides>105</Slides>
  <Notes>18</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Diamond Grid 16x9</vt:lpstr>
      <vt:lpstr>Slide 1</vt:lpstr>
      <vt:lpstr>Global Mobility (15%)</vt:lpstr>
      <vt:lpstr>Global Mobility</vt:lpstr>
      <vt:lpstr>Slide 4</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Question # 1</vt:lpstr>
      <vt:lpstr>Answer # 1</vt:lpstr>
      <vt:lpstr>Slide 18</vt:lpstr>
      <vt:lpstr>International Assignments</vt:lpstr>
      <vt:lpstr>Expatriation</vt:lpstr>
      <vt:lpstr>Repatriation</vt:lpstr>
      <vt:lpstr>Inpatriation</vt:lpstr>
      <vt:lpstr>Slide 23</vt:lpstr>
      <vt:lpstr>Type of Assignments</vt:lpstr>
      <vt:lpstr>Type of Assignments</vt:lpstr>
      <vt:lpstr>Type of Assignments</vt:lpstr>
      <vt:lpstr>Slide 27</vt:lpstr>
      <vt:lpstr>International Assignee Allegiance</vt:lpstr>
      <vt:lpstr>International Assignee Allegiance</vt:lpstr>
      <vt:lpstr>International Assignee Allegiance</vt:lpstr>
      <vt:lpstr>International Assignee Allegiance</vt:lpstr>
      <vt:lpstr>Allegiance Framework</vt:lpstr>
      <vt:lpstr>Question # 1 </vt:lpstr>
      <vt:lpstr>Answer # </vt:lpstr>
      <vt:lpstr>Slide 35</vt:lpstr>
      <vt:lpstr>Global Staffing</vt:lpstr>
      <vt:lpstr>Global Staffing Plan</vt:lpstr>
      <vt:lpstr>Question # 2</vt:lpstr>
      <vt:lpstr>Answer # 2</vt:lpstr>
      <vt:lpstr>Question # 3 </vt:lpstr>
      <vt:lpstr>Answer # </vt:lpstr>
      <vt:lpstr>Slide 42</vt:lpstr>
      <vt:lpstr>Global Staffing Approaches</vt:lpstr>
      <vt:lpstr>Ethnocentric approach</vt:lpstr>
      <vt:lpstr>Features of Ethnocentric approach</vt:lpstr>
      <vt:lpstr>Polycentric Approach</vt:lpstr>
      <vt:lpstr>Features of Polycentric Approach</vt:lpstr>
      <vt:lpstr>Regiocentric Approach</vt:lpstr>
      <vt:lpstr>Features of Regio centric Approach</vt:lpstr>
      <vt:lpstr>Geocentric approach</vt:lpstr>
      <vt:lpstr>Features of Geocentric Approach</vt:lpstr>
      <vt:lpstr>Staffing Approach</vt:lpstr>
      <vt:lpstr>Staffing Approaches</vt:lpstr>
      <vt:lpstr>Question # 4 </vt:lpstr>
      <vt:lpstr>Answer # </vt:lpstr>
      <vt:lpstr>Slide 56</vt:lpstr>
      <vt:lpstr>Inpatriate assignments</vt:lpstr>
      <vt:lpstr>Short-term assignments</vt:lpstr>
      <vt:lpstr>Self-initiated assignments</vt:lpstr>
      <vt:lpstr>Question # 5</vt:lpstr>
      <vt:lpstr>Answer # 5</vt:lpstr>
      <vt:lpstr>Slide 62</vt:lpstr>
      <vt:lpstr>Slide 63</vt:lpstr>
      <vt:lpstr>Motives of Global Assignment</vt:lpstr>
      <vt:lpstr>Purpose of Global Assignment</vt:lpstr>
      <vt:lpstr>Slide 66</vt:lpstr>
      <vt:lpstr>Categories of Global Assignment</vt:lpstr>
      <vt:lpstr>Technical Assignment</vt:lpstr>
      <vt:lpstr>Functional Assignment</vt:lpstr>
      <vt:lpstr>Developmental Assignment</vt:lpstr>
      <vt:lpstr>Strategic/Executive Assignees</vt:lpstr>
      <vt:lpstr>Slide 72</vt:lpstr>
      <vt:lpstr>Length of Global Assignment</vt:lpstr>
      <vt:lpstr>Long-term temporary assignments</vt:lpstr>
      <vt:lpstr>Commuter assignments</vt:lpstr>
      <vt:lpstr>Question # 6 </vt:lpstr>
      <vt:lpstr>Answer # </vt:lpstr>
      <vt:lpstr>Slide 78</vt:lpstr>
      <vt:lpstr>Global Assignment Strategies</vt:lpstr>
      <vt:lpstr>Local Strategy</vt:lpstr>
      <vt:lpstr>Centralized Strategy</vt:lpstr>
      <vt:lpstr>Global Strategy</vt:lpstr>
      <vt:lpstr>Slide 83</vt:lpstr>
      <vt:lpstr>Global Assignment Process</vt:lpstr>
      <vt:lpstr>Slide 85</vt:lpstr>
      <vt:lpstr>Selecting International Assignees</vt:lpstr>
      <vt:lpstr>Family Requirements</vt:lpstr>
      <vt:lpstr>Slide 88</vt:lpstr>
      <vt:lpstr>Assignment Preparation</vt:lpstr>
      <vt:lpstr>Slide 90</vt:lpstr>
      <vt:lpstr>Relocation and Mobility</vt:lpstr>
      <vt:lpstr>Slide 92</vt:lpstr>
      <vt:lpstr>On-going Support</vt:lpstr>
      <vt:lpstr>General/Work/Interaction Adjustment</vt:lpstr>
      <vt:lpstr>Cross-cultural training</vt:lpstr>
      <vt:lpstr>Slide 96</vt:lpstr>
      <vt:lpstr>Re-expatriation </vt:lpstr>
      <vt:lpstr>Slide 98</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Slide 105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62</cp:revision>
  <cp:lastPrinted>1601-01-01T00:00:00Z</cp:lastPrinted>
  <dcterms:created xsi:type="dcterms:W3CDTF">2020-07-09T15:12:46Z</dcterms:created>
  <dcterms:modified xsi:type="dcterms:W3CDTF">2022-09-24T09:59:02Z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