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8"/>
  </p:notesMasterIdLst>
  <p:handoutMasterIdLst>
    <p:handoutMasterId r:id="rId69"/>
  </p:handoutMasterIdLst>
  <p:sldIdLst>
    <p:sldId id="256" r:id="rId2"/>
    <p:sldId id="257" r:id="rId3"/>
    <p:sldId id="258" r:id="rId4"/>
    <p:sldId id="341" r:id="rId5"/>
    <p:sldId id="273" r:id="rId6"/>
    <p:sldId id="274" r:id="rId7"/>
    <p:sldId id="262" r:id="rId8"/>
    <p:sldId id="263" r:id="rId9"/>
    <p:sldId id="264" r:id="rId10"/>
    <p:sldId id="275" r:id="rId11"/>
    <p:sldId id="342" r:id="rId12"/>
    <p:sldId id="265" r:id="rId13"/>
    <p:sldId id="311" r:id="rId14"/>
    <p:sldId id="340" r:id="rId15"/>
    <p:sldId id="337" r:id="rId16"/>
    <p:sldId id="338" r:id="rId17"/>
    <p:sldId id="339" r:id="rId18"/>
    <p:sldId id="259" r:id="rId19"/>
    <p:sldId id="260" r:id="rId20"/>
    <p:sldId id="261" r:id="rId21"/>
    <p:sldId id="266" r:id="rId22"/>
    <p:sldId id="267" r:id="rId23"/>
    <p:sldId id="268" r:id="rId24"/>
    <p:sldId id="269" r:id="rId25"/>
    <p:sldId id="270" r:id="rId26"/>
    <p:sldId id="271" r:id="rId27"/>
    <p:sldId id="272" r:id="rId28"/>
    <p:sldId id="276" r:id="rId29"/>
    <p:sldId id="277" r:id="rId30"/>
    <p:sldId id="278" r:id="rId31"/>
    <p:sldId id="280" r:id="rId32"/>
    <p:sldId id="281" r:id="rId33"/>
    <p:sldId id="282" r:id="rId34"/>
    <p:sldId id="283" r:id="rId35"/>
    <p:sldId id="284" r:id="rId36"/>
    <p:sldId id="285" r:id="rId37"/>
    <p:sldId id="286" r:id="rId38"/>
    <p:sldId id="343" r:id="rId39"/>
    <p:sldId id="344"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2" r:id="rId55"/>
    <p:sldId id="303" r:id="rId56"/>
    <p:sldId id="304" r:id="rId57"/>
    <p:sldId id="305" r:id="rId58"/>
    <p:sldId id="306" r:id="rId59"/>
    <p:sldId id="307" r:id="rId60"/>
    <p:sldId id="308" r:id="rId61"/>
    <p:sldId id="309" r:id="rId62"/>
    <p:sldId id="345" r:id="rId63"/>
    <p:sldId id="346" r:id="rId64"/>
    <p:sldId id="347" r:id="rId65"/>
    <p:sldId id="348" r:id="rId66"/>
    <p:sldId id="310" r:id="rId6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13</a:t>
            </a:fld>
            <a:endParaRPr lang="en-MY" altLang="en-US"/>
          </a:p>
        </p:txBody>
      </p:sp>
    </p:spTree>
    <p:extLst>
      <p:ext uri="{BB962C8B-B14F-4D97-AF65-F5344CB8AC3E}">
        <p14:creationId xmlns:p14="http://schemas.microsoft.com/office/powerpoint/2010/main" val="1860611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Mobility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Mobility (15%)</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Determining when to send employees abroad and ensuring smooth transitions for those on expatriate assignments and upon return, while ensuring compliance with applicable laws and regulations.</a:t>
            </a:r>
          </a:p>
          <a:p>
            <a:pPr marL="0" indent="0">
              <a:buNone/>
            </a:pPr>
            <a:endParaRPr lang="en-MY" dirty="0"/>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Global Mobility</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914400" y="1600201"/>
            <a:ext cx="7618040" cy="2332856"/>
          </a:xfrm>
        </p:spPr>
        <p:txBody>
          <a:bodyPr/>
          <a:lstStyle/>
          <a:p>
            <a:endParaRPr lang="en-MY" dirty="0"/>
          </a:p>
          <a:p>
            <a:r>
              <a:rPr lang="en-MY" dirty="0"/>
              <a:t>Global Workforce and Staffing</a:t>
            </a:r>
          </a:p>
          <a:p>
            <a:endParaRPr lang="en-MY" dirty="0"/>
          </a:p>
          <a:p>
            <a:r>
              <a:rPr lang="en-MY" dirty="0"/>
              <a:t>Global Assignment and Mobility</a:t>
            </a:r>
          </a:p>
          <a:p>
            <a:endParaRPr lang="en-MY" dirty="0"/>
          </a:p>
          <a:p>
            <a:r>
              <a:rPr lang="en-MY" dirty="0"/>
              <a:t>Expatriate Performance and Measurement</a:t>
            </a:r>
          </a:p>
        </p:txBody>
      </p:sp>
    </p:spTree>
    <p:extLst>
      <p:ext uri="{BB962C8B-B14F-4D97-AF65-F5344CB8AC3E}">
        <p14:creationId xmlns:p14="http://schemas.microsoft.com/office/powerpoint/2010/main" val="4238633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A5691-2424-4258-8332-270889D87F9A}"/>
              </a:ext>
            </a:extLst>
          </p:cNvPr>
          <p:cNvSpPr>
            <a:spLocks noGrp="1"/>
          </p:cNvSpPr>
          <p:nvPr>
            <p:ph type="title"/>
          </p:nvPr>
        </p:nvSpPr>
        <p:spPr/>
        <p:txBody>
          <a:bodyPr/>
          <a:lstStyle/>
          <a:p>
            <a:r>
              <a:rPr lang="en-MY" dirty="0"/>
              <a:t>Global Staffing Approaches</a:t>
            </a:r>
          </a:p>
        </p:txBody>
      </p:sp>
      <p:pic>
        <p:nvPicPr>
          <p:cNvPr id="5" name="Picture 4">
            <a:extLst>
              <a:ext uri="{FF2B5EF4-FFF2-40B4-BE49-F238E27FC236}">
                <a16:creationId xmlns:a16="http://schemas.microsoft.com/office/drawing/2014/main" id="{0253D310-69AA-4F96-9656-999D76EC97DD}"/>
              </a:ext>
            </a:extLst>
          </p:cNvPr>
          <p:cNvPicPr>
            <a:picLocks noChangeAspect="1"/>
          </p:cNvPicPr>
          <p:nvPr/>
        </p:nvPicPr>
        <p:blipFill>
          <a:blip r:embed="rId2"/>
          <a:stretch>
            <a:fillRect/>
          </a:stretch>
        </p:blipFill>
        <p:spPr>
          <a:xfrm>
            <a:off x="904412" y="1700808"/>
            <a:ext cx="7893172" cy="4138960"/>
          </a:xfrm>
          <a:prstGeom prst="rect">
            <a:avLst/>
          </a:prstGeom>
        </p:spPr>
      </p:pic>
    </p:spTree>
    <p:extLst>
      <p:ext uri="{BB962C8B-B14F-4D97-AF65-F5344CB8AC3E}">
        <p14:creationId xmlns:p14="http://schemas.microsoft.com/office/powerpoint/2010/main" val="2088465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Ethnocentric approach</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dirty="0"/>
              <a:t>When a company follows the strategy of choosing only from the citizens of the parent country to work in host nations, it is called an ethnocentric approach. Normally, higher-level foreign positions are filled with expatriate employees from the parent country. The general rationale behind the ethnocentric approach is that the staff from the parent country would represent the interests of the headquarters effectively and link well with the parent country.</a:t>
            </a:r>
          </a:p>
        </p:txBody>
      </p:sp>
    </p:spTree>
    <p:extLst>
      <p:ext uri="{BB962C8B-B14F-4D97-AF65-F5344CB8AC3E}">
        <p14:creationId xmlns:p14="http://schemas.microsoft.com/office/powerpoint/2010/main" val="2152941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Features of Ethnocentric approach</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a:xfrm>
            <a:off x="697260" y="1772816"/>
            <a:ext cx="8206680" cy="4530725"/>
          </a:xfrm>
        </p:spPr>
        <p:txBody>
          <a:bodyPr/>
          <a:lstStyle/>
          <a:p>
            <a:r>
              <a:rPr lang="en-MY" dirty="0"/>
              <a:t>Headquarters country personnel manage all operations.</a:t>
            </a:r>
          </a:p>
          <a:p>
            <a:r>
              <a:rPr lang="en-MY" dirty="0"/>
              <a:t>Home staffing policies are replicated in countries.</a:t>
            </a:r>
          </a:p>
          <a:p>
            <a:r>
              <a:rPr lang="en-MY" dirty="0"/>
              <a:t>Talent skills transfer essentially one-way.</a:t>
            </a:r>
          </a:p>
          <a:p>
            <a:r>
              <a:rPr lang="en-MY" dirty="0"/>
              <a:t>Rotate coaches into countries to develop talent.</a:t>
            </a:r>
          </a:p>
          <a:p>
            <a:r>
              <a:rPr lang="en-MY" dirty="0"/>
              <a:t>Require returning personnel to bring back lessons learned.</a:t>
            </a:r>
          </a:p>
          <a:p>
            <a:r>
              <a:rPr lang="en-MY" dirty="0"/>
              <a:t>Refine talent acquisition policies to reflect local country input.</a:t>
            </a:r>
          </a:p>
        </p:txBody>
      </p:sp>
    </p:spTree>
    <p:extLst>
      <p:ext uri="{BB962C8B-B14F-4D97-AF65-F5344CB8AC3E}">
        <p14:creationId xmlns:p14="http://schemas.microsoft.com/office/powerpoint/2010/main" val="3300466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Polycentric Approach</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p:txBody>
          <a:bodyPr/>
          <a:lstStyle/>
          <a:p>
            <a:pPr marL="0" indent="0">
              <a:buNone/>
            </a:pPr>
            <a:r>
              <a:rPr lang="en-MY" sz="2400" dirty="0"/>
              <a:t>When a company adopts the strategy of limiting recruitment to the nationals of the host country (local people), it is called a polycentric approach. The purpose of adopting this approach is to reduce the cost of foreign operations gradually. </a:t>
            </a:r>
          </a:p>
        </p:txBody>
      </p:sp>
    </p:spTree>
    <p:extLst>
      <p:ext uri="{BB962C8B-B14F-4D97-AF65-F5344CB8AC3E}">
        <p14:creationId xmlns:p14="http://schemas.microsoft.com/office/powerpoint/2010/main" val="3706408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Features of Polycentric Approach</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a:xfrm>
            <a:off x="685800" y="1628800"/>
            <a:ext cx="8134672" cy="4530725"/>
          </a:xfrm>
        </p:spPr>
        <p:txBody>
          <a:bodyPr/>
          <a:lstStyle/>
          <a:p>
            <a:r>
              <a:rPr lang="en-MY" dirty="0"/>
              <a:t>Headquarters country personnel have little impact on other countries.</a:t>
            </a:r>
          </a:p>
          <a:p>
            <a:r>
              <a:rPr lang="en-MY" dirty="0"/>
              <a:t>Talent acquisition policies are unique to each country.</a:t>
            </a:r>
          </a:p>
          <a:p>
            <a:r>
              <a:rPr lang="en-MY" dirty="0"/>
              <a:t>Little cross-border movement of talent and skills occurs.</a:t>
            </a:r>
          </a:p>
          <a:p>
            <a:r>
              <a:rPr lang="en-MY" dirty="0"/>
              <a:t>Encourage cross-border knowledge sharing.</a:t>
            </a:r>
          </a:p>
          <a:p>
            <a:r>
              <a:rPr lang="en-MY" dirty="0"/>
              <a:t>Encourage trading complementary talent between countries.</a:t>
            </a:r>
          </a:p>
          <a:p>
            <a:r>
              <a:rPr lang="en-MY" dirty="0"/>
              <a:t>Develop common processes where similarities exist.</a:t>
            </a:r>
          </a:p>
        </p:txBody>
      </p:sp>
    </p:spTree>
    <p:extLst>
      <p:ext uri="{BB962C8B-B14F-4D97-AF65-F5344CB8AC3E}">
        <p14:creationId xmlns:p14="http://schemas.microsoft.com/office/powerpoint/2010/main" val="4179132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Regio centric Approach</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dirty="0"/>
              <a:t>Company's international business is divided into international geographic regions. The </a:t>
            </a:r>
            <a:r>
              <a:rPr lang="en-MY" dirty="0" err="1"/>
              <a:t>regiocentric</a:t>
            </a:r>
            <a:r>
              <a:rPr lang="en-MY" dirty="0"/>
              <a:t> approach uses managers from various countries within the geographic regions of business. Although the managers operate relatively independently in the region, they are not normally moved to the company headquarters.</a:t>
            </a:r>
          </a:p>
        </p:txBody>
      </p:sp>
    </p:spTree>
    <p:extLst>
      <p:ext uri="{BB962C8B-B14F-4D97-AF65-F5344CB8AC3E}">
        <p14:creationId xmlns:p14="http://schemas.microsoft.com/office/powerpoint/2010/main" val="166524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Features of Regio centric Approach</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8050088" cy="4530725"/>
          </a:xfrm>
        </p:spPr>
        <p:txBody>
          <a:bodyPr/>
          <a:lstStyle/>
          <a:p>
            <a:r>
              <a:rPr lang="en-MY" sz="2400" dirty="0"/>
              <a:t>Employees circulate within regions, with a focus on regional business results.</a:t>
            </a:r>
          </a:p>
          <a:p>
            <a:r>
              <a:rPr lang="en-MY" sz="2400" dirty="0"/>
              <a:t>Talent acquisition policies are developed and coordinated within regions</a:t>
            </a:r>
          </a:p>
          <a:p>
            <a:r>
              <a:rPr lang="en-MY" sz="2400" dirty="0"/>
              <a:t>Talent and skills are developed within regions, with minimal inter-region transfer.</a:t>
            </a:r>
          </a:p>
          <a:p>
            <a:r>
              <a:rPr lang="en-MY" sz="2400" dirty="0"/>
              <a:t>Support succession planning among selected regions.</a:t>
            </a:r>
          </a:p>
          <a:p>
            <a:r>
              <a:rPr lang="en-MY" sz="2400" dirty="0"/>
              <a:t>Encourage cross-region knowledge sharing.</a:t>
            </a:r>
          </a:p>
          <a:p>
            <a:r>
              <a:rPr lang="en-MY" sz="2400" dirty="0"/>
              <a:t>Encourage trading of complementary talent across regions.</a:t>
            </a:r>
          </a:p>
          <a:p>
            <a:r>
              <a:rPr lang="en-MY" sz="2400" dirty="0"/>
              <a:t>Develop global approaches where a business case is strongest.</a:t>
            </a:r>
          </a:p>
        </p:txBody>
      </p:sp>
    </p:spTree>
    <p:extLst>
      <p:ext uri="{BB962C8B-B14F-4D97-AF65-F5344CB8AC3E}">
        <p14:creationId xmlns:p14="http://schemas.microsoft.com/office/powerpoint/2010/main" val="2032261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C19D6-EDB0-424B-AA5F-B8B728400893}"/>
              </a:ext>
            </a:extLst>
          </p:cNvPr>
          <p:cNvSpPr>
            <a:spLocks noGrp="1"/>
          </p:cNvSpPr>
          <p:nvPr>
            <p:ph type="title"/>
          </p:nvPr>
        </p:nvSpPr>
        <p:spPr/>
        <p:txBody>
          <a:bodyPr/>
          <a:lstStyle/>
          <a:p>
            <a:r>
              <a:rPr lang="en-MY" dirty="0"/>
              <a:t>Geocentric approach</a:t>
            </a:r>
          </a:p>
        </p:txBody>
      </p:sp>
      <p:sp>
        <p:nvSpPr>
          <p:cNvPr id="3" name="Content Placeholder 2">
            <a:extLst>
              <a:ext uri="{FF2B5EF4-FFF2-40B4-BE49-F238E27FC236}">
                <a16:creationId xmlns:a16="http://schemas.microsoft.com/office/drawing/2014/main" id="{76523DCE-F229-4F36-B08C-AEC8ED20716D}"/>
              </a:ext>
            </a:extLst>
          </p:cNvPr>
          <p:cNvSpPr>
            <a:spLocks noGrp="1"/>
          </p:cNvSpPr>
          <p:nvPr>
            <p:ph idx="1"/>
          </p:nvPr>
        </p:nvSpPr>
        <p:spPr>
          <a:xfrm>
            <a:off x="685800" y="1556792"/>
            <a:ext cx="8278688" cy="4530725"/>
          </a:xfrm>
        </p:spPr>
        <p:txBody>
          <a:bodyPr/>
          <a:lstStyle/>
          <a:p>
            <a:pPr marL="0" indent="0">
              <a:buNone/>
            </a:pPr>
            <a:r>
              <a:rPr lang="en-MY" dirty="0"/>
              <a:t>When a company adopts the strategy of recruiting the most suitable persons for the positions available in it, irrespective of their nationalities, it is called a geocentric approach. Companies that are truly global in nature adopt this approach since it utilizes a globally integrated business strategy. Since the HR operations are constrained by several factors like political and ethnical factors and government laws, it is difficult to adopt this approach. However, large international companies generally adopt the geocentric strategy with considerable success.</a:t>
            </a:r>
          </a:p>
        </p:txBody>
      </p:sp>
    </p:spTree>
    <p:extLst>
      <p:ext uri="{BB962C8B-B14F-4D97-AF65-F5344CB8AC3E}">
        <p14:creationId xmlns:p14="http://schemas.microsoft.com/office/powerpoint/2010/main" val="3099711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Features of Geocentric Approach</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a:xfrm>
            <a:off x="914400" y="1600200"/>
            <a:ext cx="7978080" cy="4530725"/>
          </a:xfrm>
        </p:spPr>
        <p:txBody>
          <a:bodyPr/>
          <a:lstStyle/>
          <a:p>
            <a:r>
              <a:rPr lang="en-MY" sz="2400" dirty="0"/>
              <a:t>Employees circulate throughout the global organization.</a:t>
            </a:r>
          </a:p>
          <a:p>
            <a:r>
              <a:rPr lang="en-MY" sz="2400" dirty="0"/>
              <a:t>Talent acquisition policies maximize long-term strength of the global organization.</a:t>
            </a:r>
          </a:p>
          <a:p>
            <a:r>
              <a:rPr lang="en-MY" sz="2400" dirty="0"/>
              <a:t>Talent and skills are deployed globally to achieve global goals while meeting local requirements.</a:t>
            </a:r>
          </a:p>
          <a:p>
            <a:r>
              <a:rPr lang="en-MY" sz="2400" dirty="0"/>
              <a:t>Evaluate and refine global talent acquisition processes based on organizational impact.</a:t>
            </a:r>
          </a:p>
          <a:p>
            <a:r>
              <a:rPr lang="en-MY" sz="2400" dirty="0"/>
              <a:t>Adjust the global talent acquisition plan to reflect changing global requirements.</a:t>
            </a:r>
          </a:p>
          <a:p>
            <a:r>
              <a:rPr lang="en-MY" sz="2400" dirty="0"/>
              <a:t>Leverage local talent and tools for cost-effective global talent acquisition.</a:t>
            </a:r>
          </a:p>
        </p:txBody>
      </p:sp>
    </p:spTree>
    <p:extLst>
      <p:ext uri="{BB962C8B-B14F-4D97-AF65-F5344CB8AC3E}">
        <p14:creationId xmlns:p14="http://schemas.microsoft.com/office/powerpoint/2010/main" val="3481196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a16="http://schemas.microsoft.com/office/drawing/2014/main" id="{9965C2D8-F1C5-4439-8B1A-3784538E011D}"/>
              </a:ext>
            </a:extLst>
          </p:cNvPr>
          <p:cNvPicPr>
            <a:picLocks noChangeAspect="1"/>
          </p:cNvPicPr>
          <p:nvPr/>
        </p:nvPicPr>
        <p:blipFill>
          <a:blip r:embed="rId3"/>
          <a:stretch>
            <a:fillRect/>
          </a:stretch>
        </p:blipFill>
        <p:spPr>
          <a:xfrm>
            <a:off x="1282914" y="1916832"/>
            <a:ext cx="6578171" cy="3996085"/>
          </a:xfrm>
          <a:prstGeom prst="rect">
            <a:avLst/>
          </a:prstGeom>
        </p:spPr>
      </p:pic>
    </p:spTree>
    <p:extLst>
      <p:ext uri="{BB962C8B-B14F-4D97-AF65-F5344CB8AC3E}">
        <p14:creationId xmlns:p14="http://schemas.microsoft.com/office/powerpoint/2010/main" val="1218219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p14="http://schemas.microsoft.com/office/powerpoint/2010/main" val="4284736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AF88-6925-46E1-BED3-D3D47F8D2B2E}"/>
              </a:ext>
            </a:extLst>
          </p:cNvPr>
          <p:cNvSpPr>
            <a:spLocks noGrp="1"/>
          </p:cNvSpPr>
          <p:nvPr>
            <p:ph type="title"/>
          </p:nvPr>
        </p:nvSpPr>
        <p:spPr/>
        <p:txBody>
          <a:bodyPr/>
          <a:lstStyle/>
          <a:p>
            <a:r>
              <a:rPr lang="en-MY" dirty="0" err="1"/>
              <a:t>P.V.Morgan</a:t>
            </a:r>
            <a:r>
              <a:rPr lang="en-MY" dirty="0"/>
              <a:t> Model of IHRM</a:t>
            </a:r>
          </a:p>
        </p:txBody>
      </p:sp>
      <p:sp>
        <p:nvSpPr>
          <p:cNvPr id="3" name="Content Placeholder 2">
            <a:extLst>
              <a:ext uri="{FF2B5EF4-FFF2-40B4-BE49-F238E27FC236}">
                <a16:creationId xmlns:a16="http://schemas.microsoft.com/office/drawing/2014/main" id="{47612A91-F0F6-4D03-8CAC-FC2FA4C0144D}"/>
              </a:ext>
            </a:extLst>
          </p:cNvPr>
          <p:cNvSpPr>
            <a:spLocks noGrp="1"/>
          </p:cNvSpPr>
          <p:nvPr>
            <p:ph idx="1"/>
          </p:nvPr>
        </p:nvSpPr>
        <p:spPr>
          <a:xfrm>
            <a:off x="914400" y="1600201"/>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a16="http://schemas.microsoft.com/office/drawing/2014/main" id="{80950D32-3C79-4E64-87EE-99C576FAD283}"/>
              </a:ext>
            </a:extLst>
          </p:cNvPr>
          <p:cNvPicPr>
            <a:picLocks noChangeAspect="1"/>
          </p:cNvPicPr>
          <p:nvPr/>
        </p:nvPicPr>
        <p:blipFill>
          <a:blip r:embed="rId2"/>
          <a:stretch>
            <a:fillRect/>
          </a:stretch>
        </p:blipFill>
        <p:spPr>
          <a:xfrm>
            <a:off x="1043608" y="2922589"/>
            <a:ext cx="4636537" cy="3466703"/>
          </a:xfrm>
          <a:prstGeom prst="rect">
            <a:avLst/>
          </a:prstGeom>
        </p:spPr>
      </p:pic>
    </p:spTree>
    <p:extLst>
      <p:ext uri="{BB962C8B-B14F-4D97-AF65-F5344CB8AC3E}">
        <p14:creationId xmlns:p14="http://schemas.microsoft.com/office/powerpoint/2010/main" val="215784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B526-92B4-4A97-815B-9C82E26AFC8B}"/>
              </a:ext>
            </a:extLst>
          </p:cNvPr>
          <p:cNvSpPr>
            <a:spLocks noGrp="1"/>
          </p:cNvSpPr>
          <p:nvPr>
            <p:ph type="title"/>
          </p:nvPr>
        </p:nvSpPr>
        <p:spPr/>
        <p:txBody>
          <a:bodyPr/>
          <a:lstStyle/>
          <a:p>
            <a:r>
              <a:rPr lang="en-MY" dirty="0"/>
              <a:t>HR Activities</a:t>
            </a:r>
          </a:p>
        </p:txBody>
      </p:sp>
      <p:sp>
        <p:nvSpPr>
          <p:cNvPr id="3" name="Content Placeholder 2">
            <a:extLst>
              <a:ext uri="{FF2B5EF4-FFF2-40B4-BE49-F238E27FC236}">
                <a16:creationId xmlns:a16="http://schemas.microsoft.com/office/drawing/2014/main" id="{A9BC219C-35C9-4413-8527-FB438D1B8B3A}"/>
              </a:ext>
            </a:extLst>
          </p:cNvPr>
          <p:cNvSpPr>
            <a:spLocks noGrp="1"/>
          </p:cNvSpPr>
          <p:nvPr>
            <p:ph idx="1"/>
          </p:nvPr>
        </p:nvSpPr>
        <p:spPr>
          <a:xfrm>
            <a:off x="685800" y="1628800"/>
            <a:ext cx="8229600" cy="4530725"/>
          </a:xfrm>
        </p:spPr>
        <p:txBody>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p14="http://schemas.microsoft.com/office/powerpoint/2010/main" val="2209081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a16="http://schemas.microsoft.com/office/drawing/2014/main" id="{B5EF191C-7033-46BF-94BC-B7BE3D22DF29}"/>
              </a:ext>
            </a:extLst>
          </p:cNvPr>
          <p:cNvSpPr>
            <a:spLocks noGrp="1"/>
          </p:cNvSpPr>
          <p:nvPr>
            <p:ph idx="1"/>
          </p:nvPr>
        </p:nvSpPr>
        <p:spPr/>
        <p:txBody>
          <a:bodyPr/>
          <a:lstStyle/>
          <a:p>
            <a:pPr marL="514350" indent="-514350">
              <a:buFont typeface="+mj-lt"/>
              <a:buAutoNum type="arabicPeriod"/>
            </a:pPr>
            <a:r>
              <a:rPr lang="en-MY" b="1" dirty="0"/>
              <a:t>Parent-country nationals </a:t>
            </a:r>
            <a:r>
              <a:rPr lang="en-MY" dirty="0"/>
              <a:t>(PCNs) - Citizens of the organization's headquarters country who reside and work abroad with the intent of returning to the home country.</a:t>
            </a:r>
          </a:p>
          <a:p>
            <a:pPr marL="514350" indent="-514350">
              <a:buFont typeface="+mj-lt"/>
              <a:buAutoNum type="arabicPeriod"/>
            </a:pPr>
            <a:r>
              <a:rPr lang="en-MY" b="1" dirty="0"/>
              <a:t>Third-country nationals </a:t>
            </a:r>
            <a:r>
              <a:rPr lang="en-MY" dirty="0"/>
              <a:t>(TCNs) - Employees who are citizens of countries other than where they work or where the organization’s headquarters resides.</a:t>
            </a:r>
          </a:p>
          <a:p>
            <a:pPr marL="514350" indent="-514350">
              <a:buFont typeface="+mj-lt"/>
              <a:buAutoNum type="arabicPeriod"/>
            </a:pPr>
            <a:r>
              <a:rPr lang="en-MY" b="1" dirty="0"/>
              <a:t>Host-country nationals </a:t>
            </a:r>
            <a:r>
              <a:rPr lang="en-MY" dirty="0"/>
              <a:t>(HCNs) or local nationals Employees working in their own country.</a:t>
            </a:r>
          </a:p>
        </p:txBody>
      </p:sp>
    </p:spTree>
    <p:extLst>
      <p:ext uri="{BB962C8B-B14F-4D97-AF65-F5344CB8AC3E}">
        <p14:creationId xmlns:p14="http://schemas.microsoft.com/office/powerpoint/2010/main" val="433140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Parent Country National (PCN)</a:t>
            </a:r>
          </a:p>
        </p:txBody>
      </p:sp>
      <p:pic>
        <p:nvPicPr>
          <p:cNvPr id="5" name="Picture 4">
            <a:extLst>
              <a:ext uri="{FF2B5EF4-FFF2-40B4-BE49-F238E27FC236}">
                <a16:creationId xmlns:a16="http://schemas.microsoft.com/office/drawing/2014/main" id="{CEAB59AB-4F94-45D4-AA6E-182AEB3995EF}"/>
              </a:ext>
            </a:extLst>
          </p:cNvPr>
          <p:cNvPicPr>
            <a:picLocks noChangeAspect="1"/>
          </p:cNvPicPr>
          <p:nvPr/>
        </p:nvPicPr>
        <p:blipFill>
          <a:blip r:embed="rId2"/>
          <a:stretch>
            <a:fillRect/>
          </a:stretch>
        </p:blipFill>
        <p:spPr>
          <a:xfrm>
            <a:off x="1043608" y="1628800"/>
            <a:ext cx="6534150" cy="4800600"/>
          </a:xfrm>
          <a:prstGeom prst="rect">
            <a:avLst/>
          </a:prstGeom>
        </p:spPr>
      </p:pic>
    </p:spTree>
    <p:extLst>
      <p:ext uri="{BB962C8B-B14F-4D97-AF65-F5344CB8AC3E}">
        <p14:creationId xmlns:p14="http://schemas.microsoft.com/office/powerpoint/2010/main" val="3917846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a16="http://schemas.microsoft.com/office/drawing/2014/main"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a16="http://schemas.microsoft.com/office/drawing/2014/main"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3716550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Third Country Nationals</a:t>
            </a:r>
          </a:p>
        </p:txBody>
      </p:sp>
      <p:pic>
        <p:nvPicPr>
          <p:cNvPr id="5" name="Picture 4">
            <a:extLst>
              <a:ext uri="{FF2B5EF4-FFF2-40B4-BE49-F238E27FC236}">
                <a16:creationId xmlns:a16="http://schemas.microsoft.com/office/drawing/2014/main" id="{29363732-2EE7-4831-B4AE-B14BDB0F5ED3}"/>
              </a:ext>
            </a:extLst>
          </p:cNvPr>
          <p:cNvPicPr>
            <a:picLocks noChangeAspect="1"/>
          </p:cNvPicPr>
          <p:nvPr/>
        </p:nvPicPr>
        <p:blipFill>
          <a:blip r:embed="rId2"/>
          <a:stretch>
            <a:fillRect/>
          </a:stretch>
        </p:blipFill>
        <p:spPr>
          <a:xfrm>
            <a:off x="928003" y="2348880"/>
            <a:ext cx="8044264" cy="4104456"/>
          </a:xfrm>
          <a:prstGeom prst="rect">
            <a:avLst/>
          </a:prstGeom>
        </p:spPr>
      </p:pic>
      <p:sp>
        <p:nvSpPr>
          <p:cNvPr id="6" name="TextBox 5">
            <a:extLst>
              <a:ext uri="{FF2B5EF4-FFF2-40B4-BE49-F238E27FC236}">
                <a16:creationId xmlns:a16="http://schemas.microsoft.com/office/drawing/2014/main" id="{2FCA9294-ABF1-4FB9-9199-2CBC27CFEE0C}"/>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6E19A5EF-B18F-4CE1-96F6-64B24977E01E}"/>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41137917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MNCs following a polycentric staffing policy would prefer to appoint host country nationals (HCNs).</a:t>
            </a:r>
          </a:p>
          <a:p>
            <a:r>
              <a:rPr lang="en-MY" dirty="0"/>
              <a:t>MNCs following a polycentric staffing policy would prefer to appoint host country nationals (HCNs).</a:t>
            </a:r>
          </a:p>
          <a:p>
            <a:r>
              <a:rPr lang="en-MY" dirty="0"/>
              <a:t>Firms with a geocentric staffing policy would simply appoint the best person; regardless of his/her nationality and that could include third country nationals (TCNs).</a:t>
            </a:r>
          </a:p>
        </p:txBody>
      </p:sp>
    </p:spTree>
    <p:extLst>
      <p:ext uri="{BB962C8B-B14F-4D97-AF65-F5344CB8AC3E}">
        <p14:creationId xmlns:p14="http://schemas.microsoft.com/office/powerpoint/2010/main" val="2394190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Other Global Workforces</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685800" y="1556792"/>
            <a:ext cx="8001000" cy="4530725"/>
          </a:xfrm>
        </p:spPr>
        <p:txBody>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p14="http://schemas.microsoft.com/office/powerpoint/2010/main" val="10994491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0" indent="0">
              <a:buNone/>
            </a:pPr>
            <a:r>
              <a:rPr lang="en-MY" dirty="0"/>
              <a:t>In which staffing approach does headquarters maintain the tightest control over international operations?</a:t>
            </a:r>
          </a:p>
          <a:p>
            <a:pPr marL="0" indent="0">
              <a:buNone/>
            </a:pPr>
            <a:endParaRPr lang="en-MY" dirty="0"/>
          </a:p>
          <a:p>
            <a:pPr marL="514350" indent="-514350">
              <a:buFont typeface="+mj-lt"/>
              <a:buAutoNum type="alphaUcPeriod"/>
            </a:pPr>
            <a:r>
              <a:rPr lang="en-MY" dirty="0"/>
              <a:t>Ethnocentric</a:t>
            </a:r>
          </a:p>
          <a:p>
            <a:pPr marL="514350" indent="-514350">
              <a:buFont typeface="+mj-lt"/>
              <a:buAutoNum type="alphaUcPeriod"/>
            </a:pPr>
            <a:r>
              <a:rPr lang="en-MY" dirty="0"/>
              <a:t>Geocentric</a:t>
            </a:r>
          </a:p>
          <a:p>
            <a:pPr marL="514350" indent="-514350">
              <a:buFont typeface="+mj-lt"/>
              <a:buAutoNum type="alphaUcPeriod"/>
            </a:pPr>
            <a:r>
              <a:rPr lang="en-MY" dirty="0"/>
              <a:t>International</a:t>
            </a:r>
          </a:p>
          <a:p>
            <a:pPr marL="514350" indent="-514350">
              <a:buFont typeface="+mj-lt"/>
              <a:buAutoNum type="alphaUcPeriod"/>
            </a:pPr>
            <a:r>
              <a:rPr lang="en-MY" dirty="0"/>
              <a:t>Domestic</a:t>
            </a:r>
          </a:p>
        </p:txBody>
      </p:sp>
    </p:spTree>
    <p:extLst>
      <p:ext uri="{BB962C8B-B14F-4D97-AF65-F5344CB8AC3E}">
        <p14:creationId xmlns:p14="http://schemas.microsoft.com/office/powerpoint/2010/main" val="2218528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46604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95A8103D-2E56-4D2F-BB3D-027C8C9E3A38}"/>
              </a:ext>
            </a:extLst>
          </p:cNvPr>
          <p:cNvSpPr>
            <a:spLocks noGrp="1"/>
          </p:cNvSpPr>
          <p:nvPr>
            <p:ph idx="1"/>
          </p:nvPr>
        </p:nvSpPr>
        <p:spPr/>
        <p:txBody>
          <a:bodyPr/>
          <a:lstStyle/>
          <a:p>
            <a:pPr marL="0" indent="0">
              <a:buNone/>
            </a:pPr>
            <a:r>
              <a:rPr lang="en-MY" dirty="0"/>
              <a:t>Which of the following must be in place as a foundation for effective global staffing management?</a:t>
            </a:r>
          </a:p>
          <a:p>
            <a:pPr marL="514350" indent="-514350">
              <a:buFont typeface="+mj-lt"/>
              <a:buAutoNum type="alphaUcPeriod"/>
            </a:pPr>
            <a:r>
              <a:rPr lang="en-MY" dirty="0"/>
              <a:t>A global staffing plan	</a:t>
            </a:r>
          </a:p>
          <a:p>
            <a:pPr marL="514350" indent="-514350">
              <a:buFont typeface="+mj-lt"/>
              <a:buAutoNum type="alphaUcPeriod"/>
            </a:pPr>
            <a:r>
              <a:rPr lang="en-MY" dirty="0"/>
              <a:t>International assignment management</a:t>
            </a:r>
          </a:p>
          <a:p>
            <a:pPr marL="514350" indent="-514350">
              <a:buFont typeface="+mj-lt"/>
              <a:buAutoNum type="alphaUcPeriod"/>
            </a:pPr>
            <a:r>
              <a:rPr lang="en-MY" dirty="0"/>
              <a:t>Data collection protocol</a:t>
            </a:r>
          </a:p>
          <a:p>
            <a:pPr marL="514350" indent="-514350">
              <a:buFont typeface="+mj-lt"/>
              <a:buAutoNum type="alphaUcPeriod"/>
            </a:pPr>
            <a:r>
              <a:rPr lang="en-MY" dirty="0"/>
              <a:t>An evaluation system</a:t>
            </a:r>
          </a:p>
          <a:p>
            <a:pPr marL="0" indent="0">
              <a:buNone/>
            </a:pPr>
            <a:endParaRPr lang="en-MY" dirty="0"/>
          </a:p>
        </p:txBody>
      </p:sp>
    </p:spTree>
    <p:extLst>
      <p:ext uri="{BB962C8B-B14F-4D97-AF65-F5344CB8AC3E}">
        <p14:creationId xmlns:p14="http://schemas.microsoft.com/office/powerpoint/2010/main" val="2084916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Poll Answer # 2</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090744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p14="http://schemas.microsoft.com/office/powerpoint/2010/main" val="5262471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Poll Answer # 3</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628574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Type of Assignments</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514350" indent="-514350">
              <a:buFont typeface="+mj-lt"/>
              <a:buAutoNum type="arabicPeriod"/>
            </a:pPr>
            <a:r>
              <a:rPr lang="en-MY" sz="2400" b="1" dirty="0"/>
              <a:t>Immigrants : </a:t>
            </a:r>
            <a:r>
              <a:rPr lang="en-MY" sz="2400" dirty="0"/>
              <a:t>They may be traditional TCNs or hired by parent firm to work in the parent country or for six-month to two-year internships.</a:t>
            </a:r>
          </a:p>
          <a:p>
            <a:pPr marL="514350" indent="-514350">
              <a:buFont typeface="+mj-lt"/>
              <a:buAutoNum type="arabicPeriod"/>
            </a:pPr>
            <a:endParaRPr lang="en-MY" sz="2400" dirty="0"/>
          </a:p>
          <a:p>
            <a:pPr marL="514350" indent="-514350">
              <a:buFont typeface="+mj-lt"/>
              <a:buAutoNum type="arabicPeriod"/>
            </a:pPr>
            <a:r>
              <a:rPr lang="en-MY" sz="2400" b="1" dirty="0"/>
              <a:t>Repatriates or Returnees : </a:t>
            </a:r>
            <a:r>
              <a:rPr lang="en-MY" sz="2400" dirty="0"/>
              <a:t>These are emigrants who are hired to return to their home countries. This term is used as “Boomerangs” in Japan.</a:t>
            </a:r>
          </a:p>
          <a:p>
            <a:pPr marL="514350" indent="-514350">
              <a:buFont typeface="+mj-lt"/>
              <a:buAutoNum type="arabicPeriod"/>
            </a:pPr>
            <a:endParaRPr lang="en-MY" sz="2400" dirty="0"/>
          </a:p>
          <a:p>
            <a:pPr marL="514350" indent="-514350">
              <a:buFont typeface="+mj-lt"/>
              <a:buAutoNum type="arabicPeriod"/>
            </a:pPr>
            <a:r>
              <a:rPr lang="en-MY" sz="2400" b="1" dirty="0"/>
              <a:t>Inpatriates : </a:t>
            </a:r>
            <a:r>
              <a:rPr lang="en-MY" sz="2400" dirty="0"/>
              <a:t>Employees brought in from another country to work in the headquarters country for a specified period.</a:t>
            </a:r>
          </a:p>
        </p:txBody>
      </p:sp>
    </p:spTree>
    <p:extLst>
      <p:ext uri="{BB962C8B-B14F-4D97-AF65-F5344CB8AC3E}">
        <p14:creationId xmlns:p14="http://schemas.microsoft.com/office/powerpoint/2010/main" val="19572805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Type of Assignments</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a:xfrm>
            <a:off x="733264" y="1772816"/>
            <a:ext cx="8134672" cy="4807371"/>
          </a:xfrm>
        </p:spPr>
        <p:txBody>
          <a:bodyPr/>
          <a:lstStyle/>
          <a:p>
            <a:pPr marL="514350" indent="-514350">
              <a:buFont typeface="+mj-lt"/>
              <a:buAutoNum type="arabicPeriod" startAt="4"/>
            </a:pPr>
            <a:r>
              <a:rPr lang="en-MY" sz="2400" b="1" dirty="0"/>
              <a:t>International Assignees or Expatriates : </a:t>
            </a:r>
            <a:r>
              <a:rPr lang="en-MY" sz="2400" dirty="0"/>
              <a:t>Anyone posted to a foreign assignment.</a:t>
            </a:r>
          </a:p>
          <a:p>
            <a:pPr marL="514350" indent="-514350">
              <a:buFont typeface="+mj-lt"/>
              <a:buAutoNum type="arabicPeriod" startAt="4"/>
            </a:pPr>
            <a:endParaRPr lang="en-MY" sz="2400" dirty="0"/>
          </a:p>
          <a:p>
            <a:pPr marL="514350" indent="-514350">
              <a:buFont typeface="+mj-lt"/>
              <a:buAutoNum type="arabicPeriod" startAt="4"/>
            </a:pPr>
            <a:r>
              <a:rPr lang="en-MY" sz="2400" b="1" dirty="0"/>
              <a:t>Virtual International Employees (IEs) </a:t>
            </a:r>
            <a:r>
              <a:rPr lang="en-MY" sz="2400" dirty="0"/>
              <a:t>: This is a situation where all or most of the wok is performed across borders via electronic media.</a:t>
            </a:r>
          </a:p>
          <a:p>
            <a:pPr marL="514350" indent="-514350">
              <a:buFont typeface="+mj-lt"/>
              <a:buAutoNum type="arabicPeriod" startAt="4"/>
            </a:pPr>
            <a:endParaRPr lang="en-MY" sz="2400" dirty="0"/>
          </a:p>
          <a:p>
            <a:pPr marL="514350" indent="-514350">
              <a:buFont typeface="+mj-lt"/>
              <a:buAutoNum type="arabicPeriod" startAt="4"/>
            </a:pPr>
            <a:r>
              <a:rPr lang="en-MY" sz="2400" b="1" dirty="0"/>
              <a:t>Sequential : </a:t>
            </a:r>
            <a:r>
              <a:rPr lang="en-MY" sz="2400" dirty="0"/>
              <a:t>Assignees who commute from the parent company to a workplace in another country for a specified short duration and then return home for a break are referred to sequential or rotational.</a:t>
            </a:r>
          </a:p>
        </p:txBody>
      </p:sp>
    </p:spTree>
    <p:extLst>
      <p:ext uri="{BB962C8B-B14F-4D97-AF65-F5344CB8AC3E}">
        <p14:creationId xmlns:p14="http://schemas.microsoft.com/office/powerpoint/2010/main" val="30467957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a:xfrm>
            <a:off x="914400" y="260648"/>
            <a:ext cx="7772400" cy="1143000"/>
          </a:xfrm>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a:xfrm>
            <a:off x="914400" y="1656471"/>
            <a:ext cx="7772400" cy="4530725"/>
          </a:xfrm>
        </p:spPr>
        <p:txBody>
          <a:bodyPr/>
          <a:lstStyle/>
          <a:p>
            <a:r>
              <a:rPr lang="en-MY" b="1" dirty="0"/>
              <a:t>Homebound : </a:t>
            </a:r>
            <a:r>
              <a:rPr lang="en-MY" dirty="0"/>
              <a:t>Homebound international assignees may not completely assimilate into the local culture or local operation. Their allegiance is to their home country. They will implement policies from their home country or headquarters without reservation and may struggle to achieve the proper balance between global integration and local differentiation.</a:t>
            </a:r>
          </a:p>
        </p:txBody>
      </p:sp>
    </p:spTree>
    <p:extLst>
      <p:ext uri="{BB962C8B-B14F-4D97-AF65-F5344CB8AC3E}">
        <p14:creationId xmlns:p14="http://schemas.microsoft.com/office/powerpoint/2010/main" val="28217183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r>
              <a:rPr lang="en-MY" b="1" dirty="0"/>
              <a:t>Dual citizens : </a:t>
            </a:r>
            <a:r>
              <a:rPr lang="en-MY" dirty="0"/>
              <a:t>Dual citizens probably experience the potential conflict between global integration and local differentiation most intensely because they see the value of both perspectives and both approaches and their allegiance to the needs of both entities is strong. They continually seek to find the right balance for each issue and are usually good at compromise and facilitation.</a:t>
            </a:r>
          </a:p>
        </p:txBody>
      </p:sp>
    </p:spTree>
    <p:extLst>
      <p:ext uri="{BB962C8B-B14F-4D97-AF65-F5344CB8AC3E}">
        <p14:creationId xmlns:p14="http://schemas.microsoft.com/office/powerpoint/2010/main" val="24090900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r>
              <a:rPr lang="en-MY" b="1" dirty="0"/>
              <a:t>Free agents </a:t>
            </a:r>
            <a:r>
              <a:rPr lang="en-MY" dirty="0"/>
              <a:t>: Free agents are more committed to their personal careers than to the organization. As in the sports arena, the free agent plays for the team with the greatest need or the one that represents the best opportunity. Free agents are more likely than other international assignees to find another international job once the present assignment is completed.</a:t>
            </a:r>
          </a:p>
        </p:txBody>
      </p:sp>
    </p:spTree>
    <p:extLst>
      <p:ext uri="{BB962C8B-B14F-4D97-AF65-F5344CB8AC3E}">
        <p14:creationId xmlns:p14="http://schemas.microsoft.com/office/powerpoint/2010/main" val="17266822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b="1" dirty="0"/>
              <a:t>Go native : </a:t>
            </a:r>
            <a:r>
              <a:rPr lang="en-MY" dirty="0"/>
              <a:t>Assignees who "go native" develop strong allegiances and become closely attached to the local operation, fully embracing local customs, ways of doing business, etc. </a:t>
            </a:r>
          </a:p>
        </p:txBody>
      </p:sp>
    </p:spTree>
    <p:extLst>
      <p:ext uri="{BB962C8B-B14F-4D97-AF65-F5344CB8AC3E}">
        <p14:creationId xmlns:p14="http://schemas.microsoft.com/office/powerpoint/2010/main" val="23071422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Alternative Global Staffing</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Inpatriate assignments :</a:t>
            </a:r>
          </a:p>
          <a:p>
            <a:pPr marL="0" indent="0">
              <a:buNone/>
            </a:pPr>
            <a:r>
              <a:rPr lang="en-MY" dirty="0"/>
              <a:t>One alternative to expatriation is </a:t>
            </a:r>
            <a:r>
              <a:rPr lang="en-MY" dirty="0" err="1"/>
              <a:t>inpatriation</a:t>
            </a:r>
            <a:r>
              <a:rPr lang="en-MY" dirty="0"/>
              <a:t>, which involves the transfer of subsidiary managers to the HQ for a specific period of time. This would allow key subsidiary managers to get to know the workings of the parent company and build up informal communication networks. It also allows the HQ to inculcate the subsidiary managers into the corporate culture in a more direct way than would be possible by the transfer of expatriates.</a:t>
            </a:r>
          </a:p>
        </p:txBody>
      </p:sp>
    </p:spTree>
    <p:extLst>
      <p:ext uri="{BB962C8B-B14F-4D97-AF65-F5344CB8AC3E}">
        <p14:creationId xmlns:p14="http://schemas.microsoft.com/office/powerpoint/2010/main" val="41661637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Alternative Global Staffing</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r>
              <a:rPr lang="en-MY" dirty="0"/>
              <a:t>Short-term assignments :</a:t>
            </a:r>
          </a:p>
          <a:p>
            <a:pPr marL="0" indent="0">
              <a:buNone/>
            </a:pPr>
            <a:r>
              <a:rPr lang="en-MY" dirty="0"/>
              <a:t>Short-term assignments </a:t>
            </a:r>
            <a:r>
              <a:rPr lang="en-MY" dirty="0" err="1"/>
              <a:t>referes</a:t>
            </a:r>
            <a:r>
              <a:rPr lang="en-MY" dirty="0"/>
              <a:t> as postings between 1 to 12 months in length. In contrast to traditional expatriate or Inpatriate assignments, the assigned manager is usually unaccompanied by his/her family, thereby avoiding the disruption of relocating entire families. Moreover, selection and preparation procedures for short-term assignments tend to be more informal and ad hoc</a:t>
            </a:r>
          </a:p>
          <a:p>
            <a:pPr marL="0" indent="0">
              <a:buNone/>
            </a:pPr>
            <a:endParaRPr lang="en-MY" dirty="0"/>
          </a:p>
        </p:txBody>
      </p:sp>
    </p:spTree>
    <p:extLst>
      <p:ext uri="{BB962C8B-B14F-4D97-AF65-F5344CB8AC3E}">
        <p14:creationId xmlns:p14="http://schemas.microsoft.com/office/powerpoint/2010/main" val="34316299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Alternative Global Staffing</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a:xfrm>
            <a:off x="914400" y="1600200"/>
            <a:ext cx="7978080" cy="4530725"/>
          </a:xfrm>
        </p:spPr>
        <p:txBody>
          <a:bodyPr/>
          <a:lstStyle/>
          <a:p>
            <a:r>
              <a:rPr lang="en-MY" sz="2600" dirty="0"/>
              <a:t>Self-initiated assignments :</a:t>
            </a:r>
          </a:p>
          <a:p>
            <a:pPr marL="0" indent="0">
              <a:buNone/>
            </a:pPr>
            <a:r>
              <a:rPr lang="en-MY" sz="2600" dirty="0"/>
              <a:t>While the traditional view of international assignments has been to focus on the employing organization to initiate the transfer, a growing number of assignees make their own arrangements to find work abroad, facilitated by the introduction of free movement of </a:t>
            </a:r>
            <a:r>
              <a:rPr lang="en-MY" sz="2600" dirty="0" err="1"/>
              <a:t>labor</a:t>
            </a:r>
            <a:r>
              <a:rPr lang="en-MY" sz="2600" dirty="0"/>
              <a:t> in the European Union and other economic regions. In contrast to the aforementioned types of assignments, these so-called self-initiated assignees are employed on local work contracts.</a:t>
            </a:r>
          </a:p>
        </p:txBody>
      </p:sp>
    </p:spTree>
    <p:extLst>
      <p:ext uri="{BB962C8B-B14F-4D97-AF65-F5344CB8AC3E}">
        <p14:creationId xmlns:p14="http://schemas.microsoft.com/office/powerpoint/2010/main" val="36410896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14EDF-E733-4882-9513-63757BC25539}"/>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a16="http://schemas.microsoft.com/office/drawing/2014/main" id="{AA98A15B-1C37-4EF0-B304-9C91EA8CE566}"/>
              </a:ext>
            </a:extLst>
          </p:cNvPr>
          <p:cNvSpPr>
            <a:spLocks noGrp="1"/>
          </p:cNvSpPr>
          <p:nvPr>
            <p:ph idx="1"/>
          </p:nvPr>
        </p:nvSpPr>
        <p:spPr/>
        <p:txBody>
          <a:bodyPr/>
          <a:lstStyle/>
          <a:p>
            <a:pPr marL="0" indent="0">
              <a:buNone/>
            </a:pPr>
            <a:r>
              <a:rPr lang="en-MY" dirty="0"/>
              <a:t>Which of the following staffing options can supplement the staff at headquarters and also socialize foreign employees to headquarters company norms and values?</a:t>
            </a:r>
          </a:p>
          <a:p>
            <a:pPr marL="514350" indent="-514350">
              <a:buFont typeface="+mj-lt"/>
              <a:buAutoNum type="alphaUcPeriod"/>
            </a:pPr>
            <a:r>
              <a:rPr lang="en-MY" dirty="0"/>
              <a:t>LCNs</a:t>
            </a:r>
          </a:p>
          <a:p>
            <a:pPr marL="514350" indent="-514350">
              <a:buFont typeface="+mj-lt"/>
              <a:buAutoNum type="alphaUcPeriod"/>
            </a:pPr>
            <a:r>
              <a:rPr lang="en-MY" dirty="0"/>
              <a:t>Inpatriates</a:t>
            </a:r>
          </a:p>
          <a:p>
            <a:pPr marL="514350" indent="-514350">
              <a:buFont typeface="+mj-lt"/>
              <a:buAutoNum type="alphaUcPeriod"/>
            </a:pPr>
            <a:r>
              <a:rPr lang="en-MY" dirty="0"/>
              <a:t>Expatriates</a:t>
            </a:r>
          </a:p>
          <a:p>
            <a:pPr marL="514350" indent="-514350">
              <a:buFont typeface="+mj-lt"/>
              <a:buAutoNum type="alphaUcPeriod"/>
            </a:pPr>
            <a:r>
              <a:rPr lang="en-MY" dirty="0"/>
              <a:t>TCNs</a:t>
            </a:r>
          </a:p>
          <a:p>
            <a:pPr marL="514350" indent="-514350">
              <a:buFont typeface="+mj-lt"/>
              <a:buAutoNum type="alphaUcPeriod"/>
            </a:pPr>
            <a:endParaRPr lang="en-MY" dirty="0"/>
          </a:p>
        </p:txBody>
      </p:sp>
    </p:spTree>
    <p:extLst>
      <p:ext uri="{BB962C8B-B14F-4D97-AF65-F5344CB8AC3E}">
        <p14:creationId xmlns:p14="http://schemas.microsoft.com/office/powerpoint/2010/main" val="24446852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00FFC-7A65-46AB-89AB-4389BA687F13}"/>
              </a:ext>
            </a:extLst>
          </p:cNvPr>
          <p:cNvSpPr>
            <a:spLocks noGrp="1"/>
          </p:cNvSpPr>
          <p:nvPr>
            <p:ph type="title"/>
          </p:nvPr>
        </p:nvSpPr>
        <p:spPr/>
        <p:txBody>
          <a:bodyPr/>
          <a:lstStyle/>
          <a:p>
            <a:r>
              <a:rPr lang="en-MY" dirty="0"/>
              <a:t>Poll Answer # 4</a:t>
            </a:r>
          </a:p>
        </p:txBody>
      </p:sp>
      <p:sp>
        <p:nvSpPr>
          <p:cNvPr id="3" name="Content Placeholder 2">
            <a:extLst>
              <a:ext uri="{FF2B5EF4-FFF2-40B4-BE49-F238E27FC236}">
                <a16:creationId xmlns:a16="http://schemas.microsoft.com/office/drawing/2014/main" id="{BD7B4B99-A4EA-475A-ADA2-D43C6095DE12}"/>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989146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pPr marL="0" indent="0">
              <a:buNone/>
            </a:pPr>
            <a:endParaRPr lang="en-MY" sz="2400" dirty="0"/>
          </a:p>
          <a:p>
            <a:pPr marL="0" indent="0">
              <a:buNone/>
            </a:pPr>
            <a:endParaRPr lang="en-MY" sz="2400" dirty="0"/>
          </a:p>
          <a:p>
            <a:pPr marL="0" indent="0">
              <a:buNone/>
            </a:pPr>
            <a:endParaRPr lang="en-MY" sz="2400" dirty="0"/>
          </a:p>
          <a:p>
            <a:pPr marL="0" indent="0" algn="ctr">
              <a:buNone/>
            </a:pPr>
            <a:r>
              <a:rPr lang="en-MY" sz="3200" dirty="0"/>
              <a:t>GLOBAL ASSIGNMENT AND MOBILITY</a:t>
            </a:r>
          </a:p>
          <a:p>
            <a:pPr marL="0" indent="0">
              <a:buNone/>
            </a:pPr>
            <a:endParaRPr lang="en-MY" sz="2400" dirty="0"/>
          </a:p>
        </p:txBody>
      </p:sp>
    </p:spTree>
    <p:extLst>
      <p:ext uri="{BB962C8B-B14F-4D97-AF65-F5344CB8AC3E}">
        <p14:creationId xmlns:p14="http://schemas.microsoft.com/office/powerpoint/2010/main" val="4069751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Motives of Global Assignment</a:t>
            </a:r>
          </a:p>
        </p:txBody>
      </p:sp>
      <p:sp>
        <p:nvSpPr>
          <p:cNvPr id="3" name="Content Placeholder 2">
            <a:extLst>
              <a:ext uri="{FF2B5EF4-FFF2-40B4-BE49-F238E27FC236}">
                <a16:creationId xmlns:a16="http://schemas.microsoft.com/office/drawing/2014/main" id="{95A8103D-2E56-4D2F-BB3D-027C8C9E3A38}"/>
              </a:ext>
            </a:extLst>
          </p:cNvPr>
          <p:cNvSpPr>
            <a:spLocks noGrp="1"/>
          </p:cNvSpPr>
          <p:nvPr>
            <p:ph idx="1"/>
          </p:nvPr>
        </p:nvSpPr>
        <p:spPr/>
        <p:txBody>
          <a:bodyPr/>
          <a:lstStyle/>
          <a:p>
            <a:r>
              <a:rPr lang="en-MY" sz="2000" dirty="0"/>
              <a:t>Firstly, when qualified local country nationals were not available, particularly in developing countries, expatriates were used to fill positions.</a:t>
            </a:r>
          </a:p>
          <a:p>
            <a:endParaRPr lang="en-MY" sz="2000" dirty="0"/>
          </a:p>
          <a:p>
            <a:r>
              <a:rPr lang="en-MY" sz="2000" dirty="0"/>
              <a:t>Secondly, organizations use international assignments (IAs) as a means of developing individual employees. This type of assignment is aimed at developing the global competence of the individual manager and indeed organizations utilizing this type of assignee are likely to do so regardless of the competence of employees in the host environment.</a:t>
            </a:r>
          </a:p>
          <a:p>
            <a:endParaRPr lang="en-MY" sz="2000" dirty="0"/>
          </a:p>
          <a:p>
            <a:r>
              <a:rPr lang="en-MY" sz="2000" dirty="0"/>
              <a:t>Finally, IAs could be utilized as a means of organizational development. In this instance IAs are used to transfer knowledge between subsidiaries and to modify and sustain organizational structure and decision process.</a:t>
            </a:r>
          </a:p>
        </p:txBody>
      </p:sp>
    </p:spTree>
    <p:extLst>
      <p:ext uri="{BB962C8B-B14F-4D97-AF65-F5344CB8AC3E}">
        <p14:creationId xmlns:p14="http://schemas.microsoft.com/office/powerpoint/2010/main" val="2126905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p14="http://schemas.microsoft.com/office/powerpoint/2010/main" val="10181279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Categories of Global Assignment</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r>
              <a:rPr lang="en-MY" dirty="0"/>
              <a:t>Technical Assignment</a:t>
            </a:r>
          </a:p>
          <a:p>
            <a:r>
              <a:rPr lang="en-MY" dirty="0"/>
              <a:t>Functional Assignment</a:t>
            </a:r>
          </a:p>
          <a:p>
            <a:r>
              <a:rPr lang="en-MY" dirty="0"/>
              <a:t>Developmental Assignment</a:t>
            </a:r>
          </a:p>
          <a:p>
            <a:r>
              <a:rPr lang="en-MY" dirty="0"/>
              <a:t>Strategic/Executive Assignees</a:t>
            </a:r>
          </a:p>
        </p:txBody>
      </p:sp>
    </p:spTree>
    <p:extLst>
      <p:ext uri="{BB962C8B-B14F-4D97-AF65-F5344CB8AC3E}">
        <p14:creationId xmlns:p14="http://schemas.microsoft.com/office/powerpoint/2010/main" val="18795990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Length of Global Assignment</a:t>
            </a:r>
          </a:p>
        </p:txBody>
      </p:sp>
      <p:pic>
        <p:nvPicPr>
          <p:cNvPr id="5" name="Picture 4">
            <a:extLst>
              <a:ext uri="{FF2B5EF4-FFF2-40B4-BE49-F238E27FC236}">
                <a16:creationId xmlns:a16="http://schemas.microsoft.com/office/drawing/2014/main" id="{14375679-2ED1-45F5-AECB-4C8DF1BE9A2F}"/>
              </a:ext>
            </a:extLst>
          </p:cNvPr>
          <p:cNvPicPr>
            <a:picLocks noChangeAspect="1"/>
          </p:cNvPicPr>
          <p:nvPr/>
        </p:nvPicPr>
        <p:blipFill>
          <a:blip r:embed="rId2"/>
          <a:stretch>
            <a:fillRect/>
          </a:stretch>
        </p:blipFill>
        <p:spPr>
          <a:xfrm>
            <a:off x="928468" y="1772816"/>
            <a:ext cx="6829425" cy="4476750"/>
          </a:xfrm>
          <a:prstGeom prst="rect">
            <a:avLst/>
          </a:prstGeom>
        </p:spPr>
      </p:pic>
    </p:spTree>
    <p:extLst>
      <p:ext uri="{BB962C8B-B14F-4D97-AF65-F5344CB8AC3E}">
        <p14:creationId xmlns:p14="http://schemas.microsoft.com/office/powerpoint/2010/main" val="34873594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Global Assignment Strategies</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dirty="0"/>
              <a:t>Local strategy</a:t>
            </a:r>
          </a:p>
          <a:p>
            <a:r>
              <a:rPr lang="en-MY" dirty="0"/>
              <a:t>Centralized strategy</a:t>
            </a:r>
          </a:p>
          <a:p>
            <a:r>
              <a:rPr lang="en-MY" dirty="0"/>
              <a:t>Global strategy</a:t>
            </a:r>
          </a:p>
        </p:txBody>
      </p:sp>
    </p:spTree>
    <p:extLst>
      <p:ext uri="{BB962C8B-B14F-4D97-AF65-F5344CB8AC3E}">
        <p14:creationId xmlns:p14="http://schemas.microsoft.com/office/powerpoint/2010/main" val="934613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Assignment Process</a:t>
            </a:r>
          </a:p>
        </p:txBody>
      </p:sp>
      <p:pic>
        <p:nvPicPr>
          <p:cNvPr id="5" name="Picture 4">
            <a:extLst>
              <a:ext uri="{FF2B5EF4-FFF2-40B4-BE49-F238E27FC236}">
                <a16:creationId xmlns:a16="http://schemas.microsoft.com/office/drawing/2014/main" id="{2358730D-C53C-4B1F-9972-31208022FF43}"/>
              </a:ext>
            </a:extLst>
          </p:cNvPr>
          <p:cNvPicPr>
            <a:picLocks noChangeAspect="1"/>
          </p:cNvPicPr>
          <p:nvPr/>
        </p:nvPicPr>
        <p:blipFill>
          <a:blip r:embed="rId2"/>
          <a:stretch>
            <a:fillRect/>
          </a:stretch>
        </p:blipFill>
        <p:spPr>
          <a:xfrm>
            <a:off x="1377109" y="2132856"/>
            <a:ext cx="6389781" cy="3315246"/>
          </a:xfrm>
          <a:prstGeom prst="rect">
            <a:avLst/>
          </a:prstGeom>
        </p:spPr>
      </p:pic>
    </p:spTree>
    <p:extLst>
      <p:ext uri="{BB962C8B-B14F-4D97-AF65-F5344CB8AC3E}">
        <p14:creationId xmlns:p14="http://schemas.microsoft.com/office/powerpoint/2010/main" val="15130617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Selecting International Assignees</a:t>
            </a:r>
          </a:p>
        </p:txBody>
      </p:sp>
      <p:pic>
        <p:nvPicPr>
          <p:cNvPr id="5" name="Picture 4">
            <a:extLst>
              <a:ext uri="{FF2B5EF4-FFF2-40B4-BE49-F238E27FC236}">
                <a16:creationId xmlns:a16="http://schemas.microsoft.com/office/drawing/2014/main" id="{59AEB107-199B-46F6-8B0E-5588FD7A98E8}"/>
              </a:ext>
            </a:extLst>
          </p:cNvPr>
          <p:cNvPicPr>
            <a:picLocks noChangeAspect="1"/>
          </p:cNvPicPr>
          <p:nvPr/>
        </p:nvPicPr>
        <p:blipFill>
          <a:blip r:embed="rId2"/>
          <a:stretch>
            <a:fillRect/>
          </a:stretch>
        </p:blipFill>
        <p:spPr>
          <a:xfrm>
            <a:off x="1115616" y="2132856"/>
            <a:ext cx="6226160" cy="3445545"/>
          </a:xfrm>
          <a:prstGeom prst="rect">
            <a:avLst/>
          </a:prstGeom>
        </p:spPr>
      </p:pic>
    </p:spTree>
    <p:extLst>
      <p:ext uri="{BB962C8B-B14F-4D97-AF65-F5344CB8AC3E}">
        <p14:creationId xmlns:p14="http://schemas.microsoft.com/office/powerpoint/2010/main" val="22448990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Family Requirements</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0" indent="0">
              <a:buNone/>
            </a:pPr>
            <a:r>
              <a:rPr lang="en-MY" sz="2400" dirty="0"/>
              <a:t>The contribution that the family, particularly the spouse, makes to the success of the overseas assignment is now well documented, as we mentioned above in relation to the impact of the accompanying spouse/partner on early return. Despite the importance of the accompanying spouse/partner, the focus has been on the expatriate. From the multinational’s perspective, expatriate performance in the host location is the important factor. However, the interaction between expatriate, spouse/partner and family members’ various adjustment experiences is now well documented.</a:t>
            </a:r>
          </a:p>
        </p:txBody>
      </p:sp>
    </p:spTree>
    <p:extLst>
      <p:ext uri="{BB962C8B-B14F-4D97-AF65-F5344CB8AC3E}">
        <p14:creationId xmlns:p14="http://schemas.microsoft.com/office/powerpoint/2010/main" val="10880871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Assignment Preparation</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r>
              <a:rPr lang="en-MY" dirty="0"/>
              <a:t>Gather Employee and Family Information</a:t>
            </a:r>
          </a:p>
          <a:p>
            <a:r>
              <a:rPr lang="en-MY" dirty="0"/>
              <a:t>Draft Compensation Calculation</a:t>
            </a:r>
          </a:p>
          <a:p>
            <a:r>
              <a:rPr lang="en-MY" dirty="0"/>
              <a:t>Prepare for Relocation</a:t>
            </a:r>
          </a:p>
          <a:p>
            <a:r>
              <a:rPr lang="en-MY" dirty="0"/>
              <a:t>Assignment Approval</a:t>
            </a:r>
          </a:p>
        </p:txBody>
      </p:sp>
    </p:spTree>
    <p:extLst>
      <p:ext uri="{BB962C8B-B14F-4D97-AF65-F5344CB8AC3E}">
        <p14:creationId xmlns:p14="http://schemas.microsoft.com/office/powerpoint/2010/main" val="1307513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Relocation and Mobility</a:t>
            </a:r>
          </a:p>
        </p:txBody>
      </p:sp>
      <p:pic>
        <p:nvPicPr>
          <p:cNvPr id="5" name="Picture 4">
            <a:extLst>
              <a:ext uri="{FF2B5EF4-FFF2-40B4-BE49-F238E27FC236}">
                <a16:creationId xmlns:a16="http://schemas.microsoft.com/office/drawing/2014/main" id="{BBF29D22-0E5D-4FC8-B561-CA483D825CBA}"/>
              </a:ext>
            </a:extLst>
          </p:cNvPr>
          <p:cNvPicPr>
            <a:picLocks noChangeAspect="1"/>
          </p:cNvPicPr>
          <p:nvPr/>
        </p:nvPicPr>
        <p:blipFill>
          <a:blip r:embed="rId2"/>
          <a:stretch>
            <a:fillRect/>
          </a:stretch>
        </p:blipFill>
        <p:spPr>
          <a:xfrm>
            <a:off x="855429" y="1800224"/>
            <a:ext cx="7778495" cy="3861024"/>
          </a:xfrm>
          <a:prstGeom prst="rect">
            <a:avLst/>
          </a:prstGeom>
        </p:spPr>
      </p:pic>
    </p:spTree>
    <p:extLst>
      <p:ext uri="{BB962C8B-B14F-4D97-AF65-F5344CB8AC3E}">
        <p14:creationId xmlns:p14="http://schemas.microsoft.com/office/powerpoint/2010/main" val="36483084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On-going Support</a:t>
            </a:r>
          </a:p>
        </p:txBody>
      </p:sp>
      <p:pic>
        <p:nvPicPr>
          <p:cNvPr id="5" name="Picture 4">
            <a:extLst>
              <a:ext uri="{FF2B5EF4-FFF2-40B4-BE49-F238E27FC236}">
                <a16:creationId xmlns:a16="http://schemas.microsoft.com/office/drawing/2014/main" id="{DE8804E6-D213-4BF1-B901-CD88BB3D94B1}"/>
              </a:ext>
            </a:extLst>
          </p:cNvPr>
          <p:cNvPicPr>
            <a:picLocks noChangeAspect="1"/>
          </p:cNvPicPr>
          <p:nvPr/>
        </p:nvPicPr>
        <p:blipFill>
          <a:blip r:embed="rId2"/>
          <a:stretch>
            <a:fillRect/>
          </a:stretch>
        </p:blipFill>
        <p:spPr>
          <a:xfrm>
            <a:off x="2339752" y="1700808"/>
            <a:ext cx="4732362" cy="4603511"/>
          </a:xfrm>
          <a:prstGeom prst="rect">
            <a:avLst/>
          </a:prstGeom>
        </p:spPr>
      </p:pic>
    </p:spTree>
    <p:extLst>
      <p:ext uri="{BB962C8B-B14F-4D97-AF65-F5344CB8AC3E}">
        <p14:creationId xmlns:p14="http://schemas.microsoft.com/office/powerpoint/2010/main" val="27444988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a:xfrm>
            <a:off x="683568" y="277813"/>
            <a:ext cx="8003232" cy="1143000"/>
          </a:xfrm>
        </p:spPr>
        <p:txBody>
          <a:bodyPr/>
          <a:lstStyle/>
          <a:p>
            <a:r>
              <a:rPr lang="en-MY" sz="4000" dirty="0"/>
              <a:t>General/Work/Interaction Adjustment</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Studies show that expatriates face three types of adjustment challenges: general adjustment, work adjustment, and interaction adjustment. General adjustment covers living conditions and host country culture. Work adjustment covers job satisfaction with international assignment position and tasks. Interaction adjustment covers interacting with locals in host country.</a:t>
            </a:r>
          </a:p>
        </p:txBody>
      </p:sp>
    </p:spTree>
    <p:extLst>
      <p:ext uri="{BB962C8B-B14F-4D97-AF65-F5344CB8AC3E}">
        <p14:creationId xmlns:p14="http://schemas.microsoft.com/office/powerpoint/2010/main" val="21712155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Cross-cultural training</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sz="1800" dirty="0"/>
              <a:t>CCT’s (cross-cultural training) purpose is to help people to communicate with people from other cultures and to build relationships with them. It prepares people to handle unexpected situations in another culture. Its objectives are to teach people to see issues from the perspective of a person from another culture, to reduce stereotyping and teach people to realize their own prejudices, and to teach appropriate </a:t>
            </a:r>
            <a:r>
              <a:rPr lang="en-MY" sz="1800" dirty="0" err="1"/>
              <a:t>behaviors</a:t>
            </a:r>
            <a:r>
              <a:rPr lang="en-MY" sz="1800" dirty="0"/>
              <a:t>. A scholar lists out six essential practical skills that are needed in close to all cultural settings, thus making them the backbone of CCT:</a:t>
            </a:r>
          </a:p>
          <a:p>
            <a:r>
              <a:rPr lang="en-MY" sz="1800" dirty="0"/>
              <a:t> The correct greeting </a:t>
            </a:r>
            <a:r>
              <a:rPr lang="en-MY" sz="1800" dirty="0" err="1"/>
              <a:t>behaviors</a:t>
            </a:r>
            <a:endParaRPr lang="en-MY" sz="1800" dirty="0"/>
          </a:p>
          <a:p>
            <a:r>
              <a:rPr lang="en-MY" sz="1800" dirty="0"/>
              <a:t> The correct nonverbal </a:t>
            </a:r>
            <a:r>
              <a:rPr lang="en-MY" sz="1800" dirty="0" err="1"/>
              <a:t>behaviors</a:t>
            </a:r>
            <a:endParaRPr lang="en-MY" sz="1800" dirty="0"/>
          </a:p>
          <a:p>
            <a:r>
              <a:rPr lang="en-MY" sz="1800" dirty="0"/>
              <a:t> Host culture-friendly means of expressing opinions and ideas</a:t>
            </a:r>
          </a:p>
          <a:p>
            <a:r>
              <a:rPr lang="en-MY" sz="1800" dirty="0"/>
              <a:t>What are appropriate topics and how to avoid discussions that one feels are inappropriate</a:t>
            </a:r>
          </a:p>
          <a:p>
            <a:r>
              <a:rPr lang="en-MY" sz="1800" dirty="0"/>
              <a:t>How to respond to others’ opinions in an appropriate way</a:t>
            </a:r>
          </a:p>
          <a:p>
            <a:r>
              <a:rPr lang="en-MY" sz="1800" dirty="0"/>
              <a:t> Active listening, paraphrasing, and questioning</a:t>
            </a:r>
          </a:p>
        </p:txBody>
      </p:sp>
    </p:spTree>
    <p:extLst>
      <p:ext uri="{BB962C8B-B14F-4D97-AF65-F5344CB8AC3E}">
        <p14:creationId xmlns:p14="http://schemas.microsoft.com/office/powerpoint/2010/main" val="18869008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Re-expatriation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5800" y="1556792"/>
            <a:ext cx="8206680" cy="4530725"/>
          </a:xfrm>
        </p:spPr>
        <p:txBody>
          <a:bodyPr/>
          <a:lstStyle/>
          <a:p>
            <a:pPr marL="0" indent="0">
              <a:buNone/>
            </a:pPr>
            <a:r>
              <a:rPr lang="en-MY" sz="2200" dirty="0"/>
              <a:t>A returnee is likely to be posted to another host country unit. Re expatriation is, therefore, a common phenomenon and the international HR Professional should handle it effectively. When an expatriate succeeds on an overseas assignment, the individual’s competitiveness has been established and he/she proves to be the ideal choice for re-expatriation.</a:t>
            </a:r>
          </a:p>
          <a:p>
            <a:pPr marL="0" indent="0">
              <a:buNone/>
            </a:pPr>
            <a:r>
              <a:rPr lang="en-MY" sz="2200" dirty="0"/>
              <a:t> Re expatriation offers several benefits to MNC:</a:t>
            </a:r>
          </a:p>
          <a:p>
            <a:r>
              <a:rPr lang="en-MY" sz="2200" dirty="0"/>
              <a:t> Contributes to Skill of expatriates whose skill and abilities can be used as and when the need arises.</a:t>
            </a:r>
          </a:p>
          <a:p>
            <a:r>
              <a:rPr lang="en-MY" sz="2200" dirty="0"/>
              <a:t>Relocation of competent people in international assignment.</a:t>
            </a:r>
          </a:p>
          <a:p>
            <a:r>
              <a:rPr lang="en-MY" sz="2200" dirty="0"/>
              <a:t>The normal difficulties and challenges of managing expatriation and repatriation are few as the MNC has a pool of international managers who are ready to fly to any part of the globe at any time.</a:t>
            </a:r>
          </a:p>
        </p:txBody>
      </p:sp>
    </p:spTree>
    <p:extLst>
      <p:ext uri="{BB962C8B-B14F-4D97-AF65-F5344CB8AC3E}">
        <p14:creationId xmlns:p14="http://schemas.microsoft.com/office/powerpoint/2010/main" val="12534002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pPr marL="0" indent="0">
              <a:buNone/>
            </a:pPr>
            <a:endParaRPr lang="en-MY" dirty="0"/>
          </a:p>
          <a:p>
            <a:pPr marL="0" indent="0">
              <a:buNone/>
            </a:pPr>
            <a:endParaRPr lang="en-MY" dirty="0"/>
          </a:p>
          <a:p>
            <a:pPr marL="0" indent="0">
              <a:buNone/>
            </a:pPr>
            <a:endParaRPr lang="en-MY" dirty="0"/>
          </a:p>
          <a:p>
            <a:pPr marL="0" indent="0">
              <a:buNone/>
            </a:pPr>
            <a:r>
              <a:rPr lang="en-MY" sz="3600" dirty="0"/>
              <a:t>EXPATRIATE PERFORMANCE AND MEASUREMENT</a:t>
            </a:r>
          </a:p>
        </p:txBody>
      </p:sp>
    </p:spTree>
    <p:extLst>
      <p:ext uri="{BB962C8B-B14F-4D97-AF65-F5344CB8AC3E}">
        <p14:creationId xmlns:p14="http://schemas.microsoft.com/office/powerpoint/2010/main" val="23802328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Performance of International Assignment</a:t>
            </a:r>
          </a:p>
        </p:txBody>
      </p:sp>
      <p:pic>
        <p:nvPicPr>
          <p:cNvPr id="5" name="Picture 4">
            <a:extLst>
              <a:ext uri="{FF2B5EF4-FFF2-40B4-BE49-F238E27FC236}">
                <a16:creationId xmlns:a16="http://schemas.microsoft.com/office/drawing/2014/main" id="{382B2405-C9B8-48DB-9CB7-012989DDBEA9}"/>
              </a:ext>
            </a:extLst>
          </p:cNvPr>
          <p:cNvPicPr>
            <a:picLocks noChangeAspect="1"/>
          </p:cNvPicPr>
          <p:nvPr/>
        </p:nvPicPr>
        <p:blipFill>
          <a:blip r:embed="rId2"/>
          <a:stretch>
            <a:fillRect/>
          </a:stretch>
        </p:blipFill>
        <p:spPr>
          <a:xfrm>
            <a:off x="2699792" y="1844824"/>
            <a:ext cx="4418021" cy="4488334"/>
          </a:xfrm>
          <a:prstGeom prst="rect">
            <a:avLst/>
          </a:prstGeom>
        </p:spPr>
      </p:pic>
    </p:spTree>
    <p:extLst>
      <p:ext uri="{BB962C8B-B14F-4D97-AF65-F5344CB8AC3E}">
        <p14:creationId xmlns:p14="http://schemas.microsoft.com/office/powerpoint/2010/main" val="411177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Intercultural performance</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a:xfrm>
            <a:off x="755576" y="1600200"/>
            <a:ext cx="7931224" cy="4530725"/>
          </a:xfrm>
        </p:spPr>
        <p:txBody>
          <a:bodyPr/>
          <a:lstStyle/>
          <a:p>
            <a:pPr marL="0" indent="0">
              <a:buNone/>
            </a:pPr>
            <a:r>
              <a:rPr lang="en-MY" sz="2400" dirty="0"/>
              <a:t>With respect to intercultural performance dimensions, some assignments will have an extensive need for intercultural communication or intercultural effectiveness in order for the assignment to be deemed successful. Others will rely on technical performance alone with less variation as a function of the cultural or country-level context. Some performance dimensions are bound by the assignees ’ ability to be effective in the host country specifically. Examples include negotiating an international joint venture, conducting training seminars in another country, working on a multicultural research and development team, presenting to internal or external clients in different countries, adapting a marketing plan to a local context.</a:t>
            </a:r>
          </a:p>
        </p:txBody>
      </p:sp>
    </p:spTree>
    <p:extLst>
      <p:ext uri="{BB962C8B-B14F-4D97-AF65-F5344CB8AC3E}">
        <p14:creationId xmlns:p14="http://schemas.microsoft.com/office/powerpoint/2010/main" val="27210306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Success Criteria for International Transfers</a:t>
            </a:r>
          </a:p>
        </p:txBody>
      </p:sp>
      <p:pic>
        <p:nvPicPr>
          <p:cNvPr id="5" name="Picture 4">
            <a:extLst>
              <a:ext uri="{FF2B5EF4-FFF2-40B4-BE49-F238E27FC236}">
                <a16:creationId xmlns:a16="http://schemas.microsoft.com/office/drawing/2014/main" id="{B54DE335-1CD1-49EE-BB18-E49DFD261369}"/>
              </a:ext>
            </a:extLst>
          </p:cNvPr>
          <p:cNvPicPr>
            <a:picLocks noChangeAspect="1"/>
          </p:cNvPicPr>
          <p:nvPr/>
        </p:nvPicPr>
        <p:blipFill>
          <a:blip r:embed="rId2"/>
          <a:stretch>
            <a:fillRect/>
          </a:stretch>
        </p:blipFill>
        <p:spPr>
          <a:xfrm>
            <a:off x="827584" y="1844824"/>
            <a:ext cx="7765879" cy="4513287"/>
          </a:xfrm>
          <a:prstGeom prst="rect">
            <a:avLst/>
          </a:prstGeom>
        </p:spPr>
      </p:pic>
    </p:spTree>
    <p:extLst>
      <p:ext uri="{BB962C8B-B14F-4D97-AF65-F5344CB8AC3E}">
        <p14:creationId xmlns:p14="http://schemas.microsoft.com/office/powerpoint/2010/main" val="7523037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Failure of International Assignment</a:t>
            </a:r>
          </a:p>
        </p:txBody>
      </p:sp>
      <p:pic>
        <p:nvPicPr>
          <p:cNvPr id="5" name="Picture 4">
            <a:extLst>
              <a:ext uri="{FF2B5EF4-FFF2-40B4-BE49-F238E27FC236}">
                <a16:creationId xmlns:a16="http://schemas.microsoft.com/office/drawing/2014/main" id="{4BBD1102-289C-4258-A5D4-AD5F01870626}"/>
              </a:ext>
            </a:extLst>
          </p:cNvPr>
          <p:cNvPicPr>
            <a:picLocks noChangeAspect="1"/>
          </p:cNvPicPr>
          <p:nvPr/>
        </p:nvPicPr>
        <p:blipFill>
          <a:blip r:embed="rId2"/>
          <a:stretch>
            <a:fillRect/>
          </a:stretch>
        </p:blipFill>
        <p:spPr>
          <a:xfrm>
            <a:off x="1775865" y="2132856"/>
            <a:ext cx="5592270" cy="4091905"/>
          </a:xfrm>
          <a:prstGeom prst="rect">
            <a:avLst/>
          </a:prstGeom>
        </p:spPr>
      </p:pic>
    </p:spTree>
    <p:extLst>
      <p:ext uri="{BB962C8B-B14F-4D97-AF65-F5344CB8AC3E}">
        <p14:creationId xmlns:p14="http://schemas.microsoft.com/office/powerpoint/2010/main" val="20031154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Main Reasons of Expatriate Failure</a:t>
            </a:r>
          </a:p>
        </p:txBody>
      </p:sp>
      <p:pic>
        <p:nvPicPr>
          <p:cNvPr id="5" name="Picture 4">
            <a:extLst>
              <a:ext uri="{FF2B5EF4-FFF2-40B4-BE49-F238E27FC236}">
                <a16:creationId xmlns:a16="http://schemas.microsoft.com/office/drawing/2014/main" id="{753A2749-6EF9-4118-82F7-1D58FE2E17A0}"/>
              </a:ext>
            </a:extLst>
          </p:cNvPr>
          <p:cNvPicPr>
            <a:picLocks noChangeAspect="1"/>
          </p:cNvPicPr>
          <p:nvPr/>
        </p:nvPicPr>
        <p:blipFill>
          <a:blip r:embed="rId2"/>
          <a:stretch>
            <a:fillRect/>
          </a:stretch>
        </p:blipFill>
        <p:spPr>
          <a:xfrm>
            <a:off x="2208658" y="1916832"/>
            <a:ext cx="5183883" cy="4314602"/>
          </a:xfrm>
          <a:prstGeom prst="rect">
            <a:avLst/>
          </a:prstGeom>
        </p:spPr>
      </p:pic>
    </p:spTree>
    <p:extLst>
      <p:ext uri="{BB962C8B-B14F-4D97-AF65-F5344CB8AC3E}">
        <p14:creationId xmlns:p14="http://schemas.microsoft.com/office/powerpoint/2010/main" val="15683356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Measures of Global Assignment</a:t>
            </a:r>
          </a:p>
        </p:txBody>
      </p:sp>
      <p:pic>
        <p:nvPicPr>
          <p:cNvPr id="5" name="Picture 4">
            <a:extLst>
              <a:ext uri="{FF2B5EF4-FFF2-40B4-BE49-F238E27FC236}">
                <a16:creationId xmlns:a16="http://schemas.microsoft.com/office/drawing/2014/main" id="{A53E55D2-2562-4025-AF3A-12513178B4D3}"/>
              </a:ext>
            </a:extLst>
          </p:cNvPr>
          <p:cNvPicPr>
            <a:picLocks noChangeAspect="1"/>
          </p:cNvPicPr>
          <p:nvPr/>
        </p:nvPicPr>
        <p:blipFill>
          <a:blip r:embed="rId2"/>
          <a:stretch>
            <a:fillRect/>
          </a:stretch>
        </p:blipFill>
        <p:spPr>
          <a:xfrm>
            <a:off x="1433512" y="1912937"/>
            <a:ext cx="6734175" cy="4667250"/>
          </a:xfrm>
          <a:prstGeom prst="rect">
            <a:avLst/>
          </a:prstGeom>
        </p:spPr>
      </p:pic>
    </p:spTree>
    <p:extLst>
      <p:ext uri="{BB962C8B-B14F-4D97-AF65-F5344CB8AC3E}">
        <p14:creationId xmlns:p14="http://schemas.microsoft.com/office/powerpoint/2010/main" val="27056852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4A118-3D1A-4734-B88F-FD132CDC7A05}"/>
              </a:ext>
            </a:extLst>
          </p:cNvPr>
          <p:cNvSpPr>
            <a:spLocks noGrp="1"/>
          </p:cNvSpPr>
          <p:nvPr>
            <p:ph type="title"/>
          </p:nvPr>
        </p:nvSpPr>
        <p:spPr/>
        <p:txBody>
          <a:bodyPr/>
          <a:lstStyle/>
          <a:p>
            <a:r>
              <a:rPr lang="en-MY" dirty="0"/>
              <a:t>Expat vs Inpats</a:t>
            </a:r>
          </a:p>
        </p:txBody>
      </p:sp>
      <p:sp>
        <p:nvSpPr>
          <p:cNvPr id="3" name="Content Placeholder 2">
            <a:extLst>
              <a:ext uri="{FF2B5EF4-FFF2-40B4-BE49-F238E27FC236}">
                <a16:creationId xmlns:a16="http://schemas.microsoft.com/office/drawing/2014/main" id="{6C41367A-763B-45A2-8CA8-C9A6D311EA11}"/>
              </a:ext>
            </a:extLst>
          </p:cNvPr>
          <p:cNvSpPr>
            <a:spLocks noGrp="1"/>
          </p:cNvSpPr>
          <p:nvPr>
            <p:ph idx="1"/>
          </p:nvPr>
        </p:nvSpPr>
        <p:spPr>
          <a:xfrm>
            <a:off x="755576" y="1600200"/>
            <a:ext cx="7931224" cy="4530725"/>
          </a:xfrm>
        </p:spPr>
        <p:txBody>
          <a:bodyPr/>
          <a:lstStyle/>
          <a:p>
            <a:pPr marL="0" indent="0">
              <a:buNone/>
            </a:pPr>
            <a:r>
              <a:rPr lang="en-MY" sz="2400" dirty="0"/>
              <a:t>First, expatriate managers transferring to a foreign subsidiary often receive benefits in monetary and career form. When they arrive in the foreign subsidiary they often have the status as a headquarter representative, accompanied by the position of having power due to experience and knowledge about the parent company.</a:t>
            </a:r>
          </a:p>
          <a:p>
            <a:pPr marL="0" indent="0">
              <a:buNone/>
            </a:pPr>
            <a:endParaRPr lang="en-MY" sz="2400" dirty="0"/>
          </a:p>
          <a:p>
            <a:pPr marL="0" indent="0">
              <a:buNone/>
            </a:pPr>
            <a:r>
              <a:rPr lang="en-MY" sz="2400" dirty="0"/>
              <a:t>The inpatriate may not be acknowledged the same status, power and respect depending on the perceived importance of the subsidiary, where the inpatriate is </a:t>
            </a:r>
            <a:r>
              <a:rPr lang="en-MY" sz="2400" dirty="0" err="1"/>
              <a:t>from.This</a:t>
            </a:r>
            <a:r>
              <a:rPr lang="en-MY" sz="2400" dirty="0"/>
              <a:t> disparity in status also results from higher responsibilities in the subsidiary and a lack of the corresponding status in the parent</a:t>
            </a:r>
          </a:p>
        </p:txBody>
      </p:sp>
    </p:spTree>
    <p:extLst>
      <p:ext uri="{BB962C8B-B14F-4D97-AF65-F5344CB8AC3E}">
        <p14:creationId xmlns:p14="http://schemas.microsoft.com/office/powerpoint/2010/main" val="1927661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88B46-FE80-423F-ACE8-DBE77C5D5318}"/>
              </a:ext>
            </a:extLst>
          </p:cNvPr>
          <p:cNvSpPr>
            <a:spLocks noGrp="1"/>
          </p:cNvSpPr>
          <p:nvPr>
            <p:ph type="title"/>
          </p:nvPr>
        </p:nvSpPr>
        <p:spPr/>
        <p:txBody>
          <a:bodyPr/>
          <a:lstStyle/>
          <a:p>
            <a:r>
              <a:rPr lang="en-MY" dirty="0"/>
              <a:t>Expat vs Inpats</a:t>
            </a:r>
          </a:p>
        </p:txBody>
      </p:sp>
      <p:sp>
        <p:nvSpPr>
          <p:cNvPr id="3" name="Content Placeholder 2">
            <a:extLst>
              <a:ext uri="{FF2B5EF4-FFF2-40B4-BE49-F238E27FC236}">
                <a16:creationId xmlns:a16="http://schemas.microsoft.com/office/drawing/2014/main" id="{A5D5250D-5B43-4D4B-B6D7-48A9AF1288AE}"/>
              </a:ext>
            </a:extLst>
          </p:cNvPr>
          <p:cNvSpPr>
            <a:spLocks noGrp="1"/>
          </p:cNvSpPr>
          <p:nvPr>
            <p:ph idx="1"/>
          </p:nvPr>
        </p:nvSpPr>
        <p:spPr/>
        <p:txBody>
          <a:bodyPr/>
          <a:lstStyle/>
          <a:p>
            <a:pPr marL="0" indent="0">
              <a:buNone/>
            </a:pPr>
            <a:r>
              <a:rPr lang="en-MY" dirty="0"/>
              <a:t>Secondly the adjustment challenges for the inpatriates are higher than for expatriates. The inpatriate does not only face acculturation difficulties concerning a new environmental culture, he also needs to be socialized into the corporate culture of the headquarter. These higher adjustment problems concerning the external and organizational environment, implicate a different support infrastructure and training, which should be given by IHRM (Harvey, Speier, </a:t>
            </a:r>
            <a:r>
              <a:rPr lang="en-MY" dirty="0" err="1"/>
              <a:t>Novicevic</a:t>
            </a:r>
            <a:r>
              <a:rPr lang="en-MY" dirty="0"/>
              <a:t> 1999a). These special support/training requirements will be examined further in chapter 4.</a:t>
            </a:r>
          </a:p>
          <a:p>
            <a:pPr marL="0" indent="0">
              <a:buNone/>
            </a:pPr>
            <a:endParaRPr lang="en-MY" dirty="0"/>
          </a:p>
          <a:p>
            <a:pPr marL="0" indent="0">
              <a:buNone/>
            </a:pPr>
            <a:r>
              <a:rPr lang="en-MY" dirty="0"/>
              <a:t>In contrast, expatriates do not have to acclimate to the organizational culture, because they often impose the HQ corporate culture on the foreign subsidiary they have been sent to(</a:t>
            </a:r>
            <a:r>
              <a:rPr lang="en-MY" dirty="0" err="1"/>
              <a:t>Reiche</a:t>
            </a:r>
            <a:r>
              <a:rPr lang="en-MY" dirty="0"/>
              <a:t> 2007). This is one of the goals of expatriation: to “import” the corporate culture of the parent company into the subsidiary, aiming in a cultural consistency of the MNC.</a:t>
            </a:r>
          </a:p>
        </p:txBody>
      </p:sp>
    </p:spTree>
    <p:extLst>
      <p:ext uri="{BB962C8B-B14F-4D97-AF65-F5344CB8AC3E}">
        <p14:creationId xmlns:p14="http://schemas.microsoft.com/office/powerpoint/2010/main" val="9304619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F040F-4139-4AB8-9EAA-606B4B963DA5}"/>
              </a:ext>
            </a:extLst>
          </p:cNvPr>
          <p:cNvSpPr>
            <a:spLocks noGrp="1"/>
          </p:cNvSpPr>
          <p:nvPr>
            <p:ph type="title"/>
          </p:nvPr>
        </p:nvSpPr>
        <p:spPr/>
        <p:txBody>
          <a:bodyPr/>
          <a:lstStyle/>
          <a:p>
            <a:r>
              <a:rPr lang="en-MY" dirty="0"/>
              <a:t>Expat vs Inpats</a:t>
            </a:r>
          </a:p>
        </p:txBody>
      </p:sp>
      <p:sp>
        <p:nvSpPr>
          <p:cNvPr id="3" name="Content Placeholder 2">
            <a:extLst>
              <a:ext uri="{FF2B5EF4-FFF2-40B4-BE49-F238E27FC236}">
                <a16:creationId xmlns:a16="http://schemas.microsoft.com/office/drawing/2014/main" id="{BE8764B6-E107-406C-951B-FF625C6F79D9}"/>
              </a:ext>
            </a:extLst>
          </p:cNvPr>
          <p:cNvSpPr>
            <a:spLocks noGrp="1"/>
          </p:cNvSpPr>
          <p:nvPr>
            <p:ph idx="1"/>
          </p:nvPr>
        </p:nvSpPr>
        <p:spPr/>
        <p:txBody>
          <a:bodyPr/>
          <a:lstStyle/>
          <a:p>
            <a:pPr marL="0" indent="0">
              <a:buNone/>
            </a:pPr>
            <a:r>
              <a:rPr lang="en-MY" dirty="0"/>
              <a:t>Thirdly, </a:t>
            </a:r>
            <a:r>
              <a:rPr lang="en-MY" dirty="0" err="1"/>
              <a:t>inpatriation</a:t>
            </a:r>
            <a:r>
              <a:rPr lang="en-MY" dirty="0"/>
              <a:t> fosters cultural and cognitive diversity. The inpatriates are temporarily integrated into the top management team of the HQ, whereas expatriates coordinate with their HQ team (</a:t>
            </a:r>
            <a:r>
              <a:rPr lang="en-MY" dirty="0" err="1"/>
              <a:t>Reiche</a:t>
            </a:r>
            <a:r>
              <a:rPr lang="en-MY" dirty="0"/>
              <a:t> 2007). The reasons are different purposes of expatriation and </a:t>
            </a:r>
            <a:r>
              <a:rPr lang="en-MY" dirty="0" err="1"/>
              <a:t>inpatriation</a:t>
            </a:r>
            <a:r>
              <a:rPr lang="en-MY" dirty="0"/>
              <a:t>: the aim of expatriation is to control the subsidiary, for which an intense contact to the HQ management team is necessary.</a:t>
            </a:r>
          </a:p>
        </p:txBody>
      </p:sp>
    </p:spTree>
    <p:extLst>
      <p:ext uri="{BB962C8B-B14F-4D97-AF65-F5344CB8AC3E}">
        <p14:creationId xmlns:p14="http://schemas.microsoft.com/office/powerpoint/2010/main" val="33994431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A933C-B5D5-4C79-83E7-82E763243476}"/>
              </a:ext>
            </a:extLst>
          </p:cNvPr>
          <p:cNvSpPr>
            <a:spLocks noGrp="1"/>
          </p:cNvSpPr>
          <p:nvPr>
            <p:ph type="title"/>
          </p:nvPr>
        </p:nvSpPr>
        <p:spPr/>
        <p:txBody>
          <a:bodyPr/>
          <a:lstStyle/>
          <a:p>
            <a:r>
              <a:rPr lang="en-MY" dirty="0"/>
              <a:t>Expat vs Inpats</a:t>
            </a:r>
          </a:p>
        </p:txBody>
      </p:sp>
      <p:sp>
        <p:nvSpPr>
          <p:cNvPr id="3" name="Content Placeholder 2">
            <a:extLst>
              <a:ext uri="{FF2B5EF4-FFF2-40B4-BE49-F238E27FC236}">
                <a16:creationId xmlns:a16="http://schemas.microsoft.com/office/drawing/2014/main" id="{4721F719-252B-45C2-83BD-4D963D589196}"/>
              </a:ext>
            </a:extLst>
          </p:cNvPr>
          <p:cNvSpPr>
            <a:spLocks noGrp="1"/>
          </p:cNvSpPr>
          <p:nvPr>
            <p:ph idx="1"/>
          </p:nvPr>
        </p:nvSpPr>
        <p:spPr/>
        <p:txBody>
          <a:bodyPr/>
          <a:lstStyle/>
          <a:p>
            <a:pPr marL="0" indent="0">
              <a:buNone/>
            </a:pPr>
            <a:endParaRPr lang="en-MY" dirty="0"/>
          </a:p>
          <a:p>
            <a:pPr marL="0" indent="0">
              <a:buNone/>
            </a:pPr>
            <a:r>
              <a:rPr lang="en-MY" dirty="0"/>
              <a:t>Fourthly, the country of origin of expatriates and inpatriates is differently. Expatriates often come from Western Countries, because many MNCs have a European or North American cultural heritage, which explains that the HQ is located in a Western country</a:t>
            </a:r>
          </a:p>
          <a:p>
            <a:pPr marL="0" indent="0">
              <a:buNone/>
            </a:pPr>
            <a:endParaRPr lang="en-MY" dirty="0"/>
          </a:p>
        </p:txBody>
      </p:sp>
    </p:spTree>
    <p:extLst>
      <p:ext uri="{BB962C8B-B14F-4D97-AF65-F5344CB8AC3E}">
        <p14:creationId xmlns:p14="http://schemas.microsoft.com/office/powerpoint/2010/main" val="37907003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sz="3600" dirty="0"/>
              <a:t>Questions</a:t>
            </a:r>
          </a:p>
        </p:txBody>
      </p:sp>
    </p:spTree>
    <p:extLst>
      <p:ext uri="{BB962C8B-B14F-4D97-AF65-F5344CB8AC3E}">
        <p14:creationId xmlns:p14="http://schemas.microsoft.com/office/powerpoint/2010/main" val="337952027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587</TotalTime>
  <Words>2817</Words>
  <Application>Microsoft Office PowerPoint</Application>
  <PresentationFormat>On-screen Show (4:3)</PresentationFormat>
  <Paragraphs>215</Paragraphs>
  <Slides>66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66</vt:i4>
      </vt:variant>
    </vt:vector>
  </HeadingPairs>
  <TitlesOfParts>
    <vt:vector size="70" baseType="lpstr">
      <vt:lpstr>Arial</vt:lpstr>
      <vt:lpstr>Times New Roman</vt:lpstr>
      <vt:lpstr>Wingdings</vt:lpstr>
      <vt:lpstr>Office Theme</vt:lpstr>
      <vt:lpstr>Global Mobility - I</vt:lpstr>
      <vt:lpstr>Global Mobility (15%)</vt:lpstr>
      <vt:lpstr>Global Mobility</vt:lpstr>
      <vt:lpstr>Global Staffing Approaches</vt:lpstr>
      <vt:lpstr>Ethnocentric approach</vt:lpstr>
      <vt:lpstr>Features of Ethnocentric approach</vt:lpstr>
      <vt:lpstr>Polycentric Approach</vt:lpstr>
      <vt:lpstr>Features of Polycentric Approach</vt:lpstr>
      <vt:lpstr>Regio centric Approach</vt:lpstr>
      <vt:lpstr>Features of Regio centric Approach</vt:lpstr>
      <vt:lpstr>Geocentric approach</vt:lpstr>
      <vt:lpstr>Features of Geocentric Approach</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Poll Question # 1</vt:lpstr>
      <vt:lpstr>Poll Answer # 1</vt:lpstr>
      <vt:lpstr>Poll Question # 2</vt:lpstr>
      <vt:lpstr>Poll Answer # 2</vt:lpstr>
      <vt:lpstr>Poll Question # 3</vt:lpstr>
      <vt:lpstr>Poll Answer # 3</vt:lpstr>
      <vt:lpstr>Type of Assignments</vt:lpstr>
      <vt:lpstr>Type of Assignments</vt:lpstr>
      <vt:lpstr>International Assignee Allegiance</vt:lpstr>
      <vt:lpstr>International Assignee Allegiance</vt:lpstr>
      <vt:lpstr>International Assignee Allegiance</vt:lpstr>
      <vt:lpstr>International Assignee Allegiance</vt:lpstr>
      <vt:lpstr>Alternative Global Staffing</vt:lpstr>
      <vt:lpstr>Alternative Global Staffing</vt:lpstr>
      <vt:lpstr>Alternative Global Staffing</vt:lpstr>
      <vt:lpstr>Poll Question # 4</vt:lpstr>
      <vt:lpstr>Poll Answer # 4</vt:lpstr>
      <vt:lpstr>PowerPoint Presentation</vt:lpstr>
      <vt:lpstr>Motives of Global Assignment</vt:lpstr>
      <vt:lpstr>Purpose of Global Assignment</vt:lpstr>
      <vt:lpstr>Categories of Global Assignment</vt:lpstr>
      <vt:lpstr>Length of Global Assignment</vt:lpstr>
      <vt:lpstr>Global Assignment Strategies</vt:lpstr>
      <vt:lpstr>Global Assignment Process</vt:lpstr>
      <vt:lpstr>Selecting International Assignees</vt:lpstr>
      <vt:lpstr>Family Requirements</vt:lpstr>
      <vt:lpstr>Assignment Preparation</vt:lpstr>
      <vt:lpstr>Relocation and Mobility</vt:lpstr>
      <vt:lpstr>On-going Support</vt:lpstr>
      <vt:lpstr>General/Work/Interaction Adjustment</vt:lpstr>
      <vt:lpstr>Cross-cultural training</vt:lpstr>
      <vt:lpstr>Re-expatriation </vt:lpstr>
      <vt:lpstr>PowerPoint Presentation</vt:lpstr>
      <vt:lpstr>Performance of International Assignment</vt:lpstr>
      <vt:lpstr>Intercultural performance</vt:lpstr>
      <vt:lpstr>Success Criteria for International Transfers</vt:lpstr>
      <vt:lpstr>Failure of International Assignment</vt:lpstr>
      <vt:lpstr>Main Reasons of Expatriate Failure</vt:lpstr>
      <vt:lpstr>Measures of Global Assignment</vt:lpstr>
      <vt:lpstr>Expat vs Inpats</vt:lpstr>
      <vt:lpstr>Expat vs Inpats</vt:lpstr>
      <vt:lpstr>Expat vs Inpats</vt:lpstr>
      <vt:lpstr>Expat vs Inpats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27</cp:revision>
  <cp:lastPrinted>1601-01-01T00:00:00Z</cp:lastPrinted>
  <dcterms:created xsi:type="dcterms:W3CDTF">2020-07-09T15:12:46Z</dcterms:created>
  <dcterms:modified xsi:type="dcterms:W3CDTF">2021-01-08T15:59:31Z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