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2"/>
  </p:notesMasterIdLst>
  <p:handoutMasterIdLst>
    <p:handoutMasterId r:id="rId23"/>
  </p:handoutMasterIdLst>
  <p:sldIdLst>
    <p:sldId id="282" r:id="rId2"/>
    <p:sldId id="284" r:id="rId3"/>
    <p:sldId id="273" r:id="rId4"/>
    <p:sldId id="283" r:id="rId5"/>
    <p:sldId id="274" r:id="rId6"/>
    <p:sldId id="285" r:id="rId7"/>
    <p:sldId id="278" r:id="rId8"/>
    <p:sldId id="281" r:id="rId9"/>
    <p:sldId id="280" r:id="rId10"/>
    <p:sldId id="279" r:id="rId11"/>
    <p:sldId id="286" r:id="rId12"/>
    <p:sldId id="277" r:id="rId13"/>
    <p:sldId id="275" r:id="rId14"/>
    <p:sldId id="276" r:id="rId15"/>
    <p:sldId id="287" r:id="rId16"/>
    <p:sldId id="257" r:id="rId17"/>
    <p:sldId id="258" r:id="rId18"/>
    <p:sldId id="259" r:id="rId19"/>
    <p:sldId id="288" r:id="rId20"/>
    <p:sldId id="289" r:id="rId2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MY" b="0" i="0" dirty="0">
                <a:effectLst/>
                <a:latin typeface="Roboto"/>
              </a:rPr>
              <a:t>Bartlett &amp; Ghoshal</a:t>
            </a: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a:t>
            </a:fld>
            <a:endParaRPr lang="en-MY" altLang="en-US"/>
          </a:p>
        </p:txBody>
      </p:sp>
    </p:spTree>
    <p:extLst>
      <p:ext uri="{BB962C8B-B14F-4D97-AF65-F5344CB8AC3E}">
        <p14:creationId xmlns:p14="http://schemas.microsoft.com/office/powerpoint/2010/main" val="4145457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753C4-CC93-4F09-94EB-8CC326A744A5}"/>
              </a:ext>
            </a:extLst>
          </p:cNvPr>
          <p:cNvSpPr>
            <a:spLocks noGrp="1"/>
          </p:cNvSpPr>
          <p:nvPr>
            <p:ph type="ctrTitle"/>
          </p:nvPr>
        </p:nvSpPr>
        <p:spPr/>
        <p:txBody>
          <a:bodyPr/>
          <a:lstStyle/>
          <a:p>
            <a:r>
              <a:rPr lang="en-MY" dirty="0"/>
              <a:t>Globalisation</a:t>
            </a:r>
          </a:p>
        </p:txBody>
      </p:sp>
      <p:sp>
        <p:nvSpPr>
          <p:cNvPr id="3" name="Subtitle 2">
            <a:extLst>
              <a:ext uri="{FF2B5EF4-FFF2-40B4-BE49-F238E27FC236}">
                <a16:creationId xmlns:a16="http://schemas.microsoft.com/office/drawing/2014/main" id="{2B9FCE49-771E-4838-8DD6-130F4AC5875D}"/>
              </a:ext>
            </a:extLst>
          </p:cNvPr>
          <p:cNvSpPr>
            <a:spLocks noGrp="1"/>
          </p:cNvSpPr>
          <p:nvPr>
            <p:ph type="subTitle" idx="1"/>
          </p:nvPr>
        </p:nvSpPr>
        <p:spPr/>
        <p:txBody>
          <a:bodyPr/>
          <a:lstStyle/>
          <a:p>
            <a:r>
              <a:rPr lang="en-MY" dirty="0" err="1"/>
              <a:t>SPHRi</a:t>
            </a:r>
            <a:r>
              <a:rPr lang="en-MY" dirty="0"/>
              <a:t> – 8 Aug 2020</a:t>
            </a:r>
          </a:p>
        </p:txBody>
      </p:sp>
    </p:spTree>
    <p:extLst>
      <p:ext uri="{BB962C8B-B14F-4D97-AF65-F5344CB8AC3E}">
        <p14:creationId xmlns:p14="http://schemas.microsoft.com/office/powerpoint/2010/main" val="1353639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1489E-BAEC-40AB-998E-BD1EDFDA45A6}"/>
              </a:ext>
            </a:extLst>
          </p:cNvPr>
          <p:cNvSpPr>
            <a:spLocks noGrp="1"/>
          </p:cNvSpPr>
          <p:nvPr>
            <p:ph type="title"/>
          </p:nvPr>
        </p:nvSpPr>
        <p:spPr/>
        <p:txBody>
          <a:bodyPr/>
          <a:lstStyle/>
          <a:p>
            <a:r>
              <a:rPr lang="en-MY" dirty="0"/>
              <a:t>Internationalisation Process</a:t>
            </a:r>
          </a:p>
        </p:txBody>
      </p:sp>
      <p:pic>
        <p:nvPicPr>
          <p:cNvPr id="5" name="Picture 4">
            <a:extLst>
              <a:ext uri="{FF2B5EF4-FFF2-40B4-BE49-F238E27FC236}">
                <a16:creationId xmlns:a16="http://schemas.microsoft.com/office/drawing/2014/main" id="{BF5DA7E9-D19A-4CCB-A4C7-715D1719D0F9}"/>
              </a:ext>
            </a:extLst>
          </p:cNvPr>
          <p:cNvPicPr>
            <a:picLocks noChangeAspect="1"/>
          </p:cNvPicPr>
          <p:nvPr/>
        </p:nvPicPr>
        <p:blipFill>
          <a:blip r:embed="rId2"/>
          <a:stretch>
            <a:fillRect/>
          </a:stretch>
        </p:blipFill>
        <p:spPr>
          <a:xfrm>
            <a:off x="984738" y="2132856"/>
            <a:ext cx="6153150" cy="4248150"/>
          </a:xfrm>
          <a:prstGeom prst="rect">
            <a:avLst/>
          </a:prstGeom>
        </p:spPr>
      </p:pic>
    </p:spTree>
    <p:extLst>
      <p:ext uri="{BB962C8B-B14F-4D97-AF65-F5344CB8AC3E}">
        <p14:creationId xmlns:p14="http://schemas.microsoft.com/office/powerpoint/2010/main" val="669768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F087-0F87-4580-980F-8DAD7282AAAC}"/>
              </a:ext>
            </a:extLst>
          </p:cNvPr>
          <p:cNvSpPr>
            <a:spLocks noGrp="1"/>
          </p:cNvSpPr>
          <p:nvPr>
            <p:ph type="title"/>
          </p:nvPr>
        </p:nvSpPr>
        <p:spPr/>
        <p:txBody>
          <a:bodyPr/>
          <a:lstStyle/>
          <a:p>
            <a:r>
              <a:rPr lang="en-MY" dirty="0"/>
              <a:t>Stages of Globalisation</a:t>
            </a:r>
          </a:p>
        </p:txBody>
      </p:sp>
      <p:pic>
        <p:nvPicPr>
          <p:cNvPr id="5" name="Picture 4">
            <a:extLst>
              <a:ext uri="{FF2B5EF4-FFF2-40B4-BE49-F238E27FC236}">
                <a16:creationId xmlns:a16="http://schemas.microsoft.com/office/drawing/2014/main" id="{905CC6C9-4897-458D-A28B-AEC75020BDD0}"/>
              </a:ext>
            </a:extLst>
          </p:cNvPr>
          <p:cNvPicPr>
            <a:picLocks noChangeAspect="1"/>
          </p:cNvPicPr>
          <p:nvPr/>
        </p:nvPicPr>
        <p:blipFill>
          <a:blip r:embed="rId2"/>
          <a:stretch>
            <a:fillRect/>
          </a:stretch>
        </p:blipFill>
        <p:spPr>
          <a:xfrm>
            <a:off x="914400" y="1772815"/>
            <a:ext cx="6681936" cy="4593831"/>
          </a:xfrm>
          <a:prstGeom prst="rect">
            <a:avLst/>
          </a:prstGeom>
        </p:spPr>
      </p:pic>
    </p:spTree>
    <p:extLst>
      <p:ext uri="{BB962C8B-B14F-4D97-AF65-F5344CB8AC3E}">
        <p14:creationId xmlns:p14="http://schemas.microsoft.com/office/powerpoint/2010/main" val="184904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AF9EB-CBC5-4EF3-B3EB-FF387C19E255}"/>
              </a:ext>
            </a:extLst>
          </p:cNvPr>
          <p:cNvSpPr>
            <a:spLocks noGrp="1"/>
          </p:cNvSpPr>
          <p:nvPr>
            <p:ph type="title"/>
          </p:nvPr>
        </p:nvSpPr>
        <p:spPr/>
        <p:txBody>
          <a:bodyPr/>
          <a:lstStyle/>
          <a:p>
            <a:r>
              <a:rPr lang="en-MY" dirty="0"/>
              <a:t>Stages of Internationalisation</a:t>
            </a:r>
          </a:p>
        </p:txBody>
      </p:sp>
      <p:pic>
        <p:nvPicPr>
          <p:cNvPr id="5" name="Picture 4">
            <a:extLst>
              <a:ext uri="{FF2B5EF4-FFF2-40B4-BE49-F238E27FC236}">
                <a16:creationId xmlns:a16="http://schemas.microsoft.com/office/drawing/2014/main" id="{B4BE36EA-89E1-4D1C-AD06-959D87F9F1D9}"/>
              </a:ext>
            </a:extLst>
          </p:cNvPr>
          <p:cNvPicPr>
            <a:picLocks noChangeAspect="1"/>
          </p:cNvPicPr>
          <p:nvPr/>
        </p:nvPicPr>
        <p:blipFill>
          <a:blip r:embed="rId2"/>
          <a:stretch>
            <a:fillRect/>
          </a:stretch>
        </p:blipFill>
        <p:spPr>
          <a:xfrm>
            <a:off x="1403648" y="2060847"/>
            <a:ext cx="5688632" cy="4287085"/>
          </a:xfrm>
          <a:prstGeom prst="rect">
            <a:avLst/>
          </a:prstGeom>
        </p:spPr>
      </p:pic>
    </p:spTree>
    <p:extLst>
      <p:ext uri="{BB962C8B-B14F-4D97-AF65-F5344CB8AC3E}">
        <p14:creationId xmlns:p14="http://schemas.microsoft.com/office/powerpoint/2010/main" val="204936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514D0-4C86-4A7E-8EF7-39AFEC1760AD}"/>
              </a:ext>
            </a:extLst>
          </p:cNvPr>
          <p:cNvSpPr>
            <a:spLocks noGrp="1"/>
          </p:cNvSpPr>
          <p:nvPr>
            <p:ph type="title"/>
          </p:nvPr>
        </p:nvSpPr>
        <p:spPr/>
        <p:txBody>
          <a:bodyPr/>
          <a:lstStyle/>
          <a:p>
            <a:r>
              <a:rPr lang="en-MY" dirty="0"/>
              <a:t>The Bartlett Ghoshal matrix</a:t>
            </a:r>
          </a:p>
        </p:txBody>
      </p:sp>
      <p:pic>
        <p:nvPicPr>
          <p:cNvPr id="5" name="Picture 4">
            <a:extLst>
              <a:ext uri="{FF2B5EF4-FFF2-40B4-BE49-F238E27FC236}">
                <a16:creationId xmlns:a16="http://schemas.microsoft.com/office/drawing/2014/main" id="{C8785B15-5DE4-4911-B132-1C81AB53C9B3}"/>
              </a:ext>
            </a:extLst>
          </p:cNvPr>
          <p:cNvPicPr>
            <a:picLocks noChangeAspect="1"/>
          </p:cNvPicPr>
          <p:nvPr/>
        </p:nvPicPr>
        <p:blipFill>
          <a:blip r:embed="rId3"/>
          <a:stretch>
            <a:fillRect/>
          </a:stretch>
        </p:blipFill>
        <p:spPr>
          <a:xfrm>
            <a:off x="1187624" y="2132856"/>
            <a:ext cx="5524500" cy="4162425"/>
          </a:xfrm>
          <a:prstGeom prst="rect">
            <a:avLst/>
          </a:prstGeom>
        </p:spPr>
      </p:pic>
    </p:spTree>
    <p:extLst>
      <p:ext uri="{BB962C8B-B14F-4D97-AF65-F5344CB8AC3E}">
        <p14:creationId xmlns:p14="http://schemas.microsoft.com/office/powerpoint/2010/main" val="2535049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8E985-27B3-4515-8F80-B2B548E36FB7}"/>
              </a:ext>
            </a:extLst>
          </p:cNvPr>
          <p:cNvSpPr>
            <a:spLocks noGrp="1"/>
          </p:cNvSpPr>
          <p:nvPr>
            <p:ph type="title"/>
          </p:nvPr>
        </p:nvSpPr>
        <p:spPr/>
        <p:txBody>
          <a:bodyPr/>
          <a:lstStyle/>
          <a:p>
            <a:r>
              <a:rPr lang="en-MY" dirty="0"/>
              <a:t>Global Business Strategy</a:t>
            </a:r>
          </a:p>
        </p:txBody>
      </p:sp>
      <p:pic>
        <p:nvPicPr>
          <p:cNvPr id="5" name="Picture 4">
            <a:extLst>
              <a:ext uri="{FF2B5EF4-FFF2-40B4-BE49-F238E27FC236}">
                <a16:creationId xmlns:a16="http://schemas.microsoft.com/office/drawing/2014/main" id="{CAB3201A-60CC-4B0A-AFF4-D485DFA599AD}"/>
              </a:ext>
            </a:extLst>
          </p:cNvPr>
          <p:cNvPicPr>
            <a:picLocks noChangeAspect="1"/>
          </p:cNvPicPr>
          <p:nvPr/>
        </p:nvPicPr>
        <p:blipFill>
          <a:blip r:embed="rId2"/>
          <a:stretch>
            <a:fillRect/>
          </a:stretch>
        </p:blipFill>
        <p:spPr>
          <a:xfrm>
            <a:off x="1403648" y="1916832"/>
            <a:ext cx="5848350" cy="4114800"/>
          </a:xfrm>
          <a:prstGeom prst="rect">
            <a:avLst/>
          </a:prstGeom>
        </p:spPr>
      </p:pic>
    </p:spTree>
    <p:extLst>
      <p:ext uri="{BB962C8B-B14F-4D97-AF65-F5344CB8AC3E}">
        <p14:creationId xmlns:p14="http://schemas.microsoft.com/office/powerpoint/2010/main" val="410793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AEF6C-C9E8-417D-837B-0AF382395BC7}"/>
              </a:ext>
            </a:extLst>
          </p:cNvPr>
          <p:cNvSpPr>
            <a:spLocks noGrp="1"/>
          </p:cNvSpPr>
          <p:nvPr>
            <p:ph type="title"/>
          </p:nvPr>
        </p:nvSpPr>
        <p:spPr/>
        <p:txBody>
          <a:bodyPr/>
          <a:lstStyle/>
          <a:p>
            <a:r>
              <a:rPr lang="en-MY" dirty="0"/>
              <a:t>Global Integration &amp; Local Responsiveness </a:t>
            </a:r>
          </a:p>
        </p:txBody>
      </p:sp>
      <p:sp>
        <p:nvSpPr>
          <p:cNvPr id="3" name="Content Placeholder 2">
            <a:extLst>
              <a:ext uri="{FF2B5EF4-FFF2-40B4-BE49-F238E27FC236}">
                <a16:creationId xmlns:a16="http://schemas.microsoft.com/office/drawing/2014/main" id="{569BB797-F063-467F-878F-EFD00D8D32C4}"/>
              </a:ext>
            </a:extLst>
          </p:cNvPr>
          <p:cNvSpPr>
            <a:spLocks noGrp="1"/>
          </p:cNvSpPr>
          <p:nvPr>
            <p:ph idx="1"/>
          </p:nvPr>
        </p:nvSpPr>
        <p:spPr/>
        <p:txBody>
          <a:bodyPr/>
          <a:lstStyle/>
          <a:p>
            <a:r>
              <a:rPr lang="en-MY" sz="1800" dirty="0"/>
              <a:t>Global integration is the degree to which the company is able to use the same products and methods in other countries. Local responsiveness is the degree to which the company must customize their products and methods to meet conditions in other countries</a:t>
            </a:r>
          </a:p>
          <a:p>
            <a:r>
              <a:rPr lang="en-MY" sz="1800" dirty="0"/>
              <a:t>Local responsiveness is the degree to which the company must customize their products and methods to meet conditions in other countries. The two dimensions result in four basic global business strategies: export, standardization, multidomestic, and transnational</a:t>
            </a:r>
          </a:p>
        </p:txBody>
      </p:sp>
    </p:spTree>
    <p:extLst>
      <p:ext uri="{BB962C8B-B14F-4D97-AF65-F5344CB8AC3E}">
        <p14:creationId xmlns:p14="http://schemas.microsoft.com/office/powerpoint/2010/main" val="1672772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C3F9D-0E5E-4C09-80C4-F7FF839A7A8C}"/>
              </a:ext>
            </a:extLst>
          </p:cNvPr>
          <p:cNvSpPr>
            <a:spLocks noGrp="1"/>
          </p:cNvSpPr>
          <p:nvPr>
            <p:ph type="title"/>
          </p:nvPr>
        </p:nvSpPr>
        <p:spPr/>
        <p:txBody>
          <a:bodyPr/>
          <a:lstStyle/>
          <a:p>
            <a:r>
              <a:rPr lang="en-MY" dirty="0"/>
              <a:t>Global vs Transnational</a:t>
            </a:r>
          </a:p>
        </p:txBody>
      </p:sp>
      <p:pic>
        <p:nvPicPr>
          <p:cNvPr id="5" name="Picture 4">
            <a:extLst>
              <a:ext uri="{FF2B5EF4-FFF2-40B4-BE49-F238E27FC236}">
                <a16:creationId xmlns:a16="http://schemas.microsoft.com/office/drawing/2014/main" id="{574A891F-A1D4-4C43-895B-0F6183107CB1}"/>
              </a:ext>
            </a:extLst>
          </p:cNvPr>
          <p:cNvPicPr>
            <a:picLocks noChangeAspect="1"/>
          </p:cNvPicPr>
          <p:nvPr/>
        </p:nvPicPr>
        <p:blipFill>
          <a:blip r:embed="rId2"/>
          <a:stretch>
            <a:fillRect/>
          </a:stretch>
        </p:blipFill>
        <p:spPr>
          <a:xfrm>
            <a:off x="947544" y="1568501"/>
            <a:ext cx="6609928" cy="5023195"/>
          </a:xfrm>
          <a:prstGeom prst="rect">
            <a:avLst/>
          </a:prstGeom>
        </p:spPr>
      </p:pic>
    </p:spTree>
    <p:extLst>
      <p:ext uri="{BB962C8B-B14F-4D97-AF65-F5344CB8AC3E}">
        <p14:creationId xmlns:p14="http://schemas.microsoft.com/office/powerpoint/2010/main" val="3285515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82BC4-F7C1-45F5-A8E1-07E24850064D}"/>
              </a:ext>
            </a:extLst>
          </p:cNvPr>
          <p:cNvSpPr>
            <a:spLocks noGrp="1"/>
          </p:cNvSpPr>
          <p:nvPr>
            <p:ph type="title"/>
          </p:nvPr>
        </p:nvSpPr>
        <p:spPr/>
        <p:txBody>
          <a:bodyPr/>
          <a:lstStyle/>
          <a:p>
            <a:r>
              <a:rPr lang="en-MY" dirty="0"/>
              <a:t>Multinational vs Transnational</a:t>
            </a:r>
          </a:p>
        </p:txBody>
      </p:sp>
      <p:pic>
        <p:nvPicPr>
          <p:cNvPr id="5" name="Picture 4">
            <a:extLst>
              <a:ext uri="{FF2B5EF4-FFF2-40B4-BE49-F238E27FC236}">
                <a16:creationId xmlns:a16="http://schemas.microsoft.com/office/drawing/2014/main" id="{E48E126E-459A-44AA-A5CF-28547A0DDD90}"/>
              </a:ext>
            </a:extLst>
          </p:cNvPr>
          <p:cNvPicPr>
            <a:picLocks noChangeAspect="1"/>
          </p:cNvPicPr>
          <p:nvPr/>
        </p:nvPicPr>
        <p:blipFill>
          <a:blip r:embed="rId2"/>
          <a:stretch>
            <a:fillRect/>
          </a:stretch>
        </p:blipFill>
        <p:spPr>
          <a:xfrm>
            <a:off x="1835696" y="1628800"/>
            <a:ext cx="3960440" cy="5096722"/>
          </a:xfrm>
          <a:prstGeom prst="rect">
            <a:avLst/>
          </a:prstGeom>
        </p:spPr>
      </p:pic>
    </p:spTree>
    <p:extLst>
      <p:ext uri="{BB962C8B-B14F-4D97-AF65-F5344CB8AC3E}">
        <p14:creationId xmlns:p14="http://schemas.microsoft.com/office/powerpoint/2010/main" val="446848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8855C-9640-4730-BE98-418FE0C86081}"/>
              </a:ext>
            </a:extLst>
          </p:cNvPr>
          <p:cNvSpPr>
            <a:spLocks noGrp="1"/>
          </p:cNvSpPr>
          <p:nvPr>
            <p:ph type="title"/>
          </p:nvPr>
        </p:nvSpPr>
        <p:spPr/>
        <p:txBody>
          <a:bodyPr/>
          <a:lstStyle/>
          <a:p>
            <a:r>
              <a:rPr lang="en-MY" dirty="0"/>
              <a:t>International Growth Matrix example</a:t>
            </a:r>
          </a:p>
        </p:txBody>
      </p:sp>
      <p:pic>
        <p:nvPicPr>
          <p:cNvPr id="5" name="Picture 4">
            <a:extLst>
              <a:ext uri="{FF2B5EF4-FFF2-40B4-BE49-F238E27FC236}">
                <a16:creationId xmlns:a16="http://schemas.microsoft.com/office/drawing/2014/main" id="{782D7B6A-525B-4A13-965E-F63A15860BD6}"/>
              </a:ext>
            </a:extLst>
          </p:cNvPr>
          <p:cNvPicPr>
            <a:picLocks noChangeAspect="1"/>
          </p:cNvPicPr>
          <p:nvPr/>
        </p:nvPicPr>
        <p:blipFill>
          <a:blip r:embed="rId2"/>
          <a:stretch>
            <a:fillRect/>
          </a:stretch>
        </p:blipFill>
        <p:spPr>
          <a:xfrm>
            <a:off x="915111" y="1748150"/>
            <a:ext cx="3080825" cy="2133801"/>
          </a:xfrm>
          <a:prstGeom prst="rect">
            <a:avLst/>
          </a:prstGeom>
        </p:spPr>
      </p:pic>
      <p:pic>
        <p:nvPicPr>
          <p:cNvPr id="7" name="Picture 6">
            <a:extLst>
              <a:ext uri="{FF2B5EF4-FFF2-40B4-BE49-F238E27FC236}">
                <a16:creationId xmlns:a16="http://schemas.microsoft.com/office/drawing/2014/main" id="{898BE159-8A37-436A-8944-1FF4A08A0D99}"/>
              </a:ext>
            </a:extLst>
          </p:cNvPr>
          <p:cNvPicPr>
            <a:picLocks noChangeAspect="1"/>
          </p:cNvPicPr>
          <p:nvPr/>
        </p:nvPicPr>
        <p:blipFill>
          <a:blip r:embed="rId3"/>
          <a:stretch>
            <a:fillRect/>
          </a:stretch>
        </p:blipFill>
        <p:spPr>
          <a:xfrm>
            <a:off x="4427984" y="1628799"/>
            <a:ext cx="3366627" cy="2253151"/>
          </a:xfrm>
          <a:prstGeom prst="rect">
            <a:avLst/>
          </a:prstGeom>
        </p:spPr>
      </p:pic>
      <p:pic>
        <p:nvPicPr>
          <p:cNvPr id="9" name="Picture 8">
            <a:extLst>
              <a:ext uri="{FF2B5EF4-FFF2-40B4-BE49-F238E27FC236}">
                <a16:creationId xmlns:a16="http://schemas.microsoft.com/office/drawing/2014/main" id="{2C56003F-A806-414A-AECA-80B6CF0FD2E2}"/>
              </a:ext>
            </a:extLst>
          </p:cNvPr>
          <p:cNvPicPr>
            <a:picLocks noChangeAspect="1"/>
          </p:cNvPicPr>
          <p:nvPr/>
        </p:nvPicPr>
        <p:blipFill>
          <a:blip r:embed="rId4"/>
          <a:stretch>
            <a:fillRect/>
          </a:stretch>
        </p:blipFill>
        <p:spPr>
          <a:xfrm>
            <a:off x="1043608" y="4077071"/>
            <a:ext cx="2952328" cy="2092201"/>
          </a:xfrm>
          <a:prstGeom prst="rect">
            <a:avLst/>
          </a:prstGeom>
        </p:spPr>
      </p:pic>
      <p:pic>
        <p:nvPicPr>
          <p:cNvPr id="11" name="Picture 10">
            <a:extLst>
              <a:ext uri="{FF2B5EF4-FFF2-40B4-BE49-F238E27FC236}">
                <a16:creationId xmlns:a16="http://schemas.microsoft.com/office/drawing/2014/main" id="{31FF05D8-26EF-43DF-B90D-0EAB9FA9DE82}"/>
              </a:ext>
            </a:extLst>
          </p:cNvPr>
          <p:cNvPicPr>
            <a:picLocks noChangeAspect="1"/>
          </p:cNvPicPr>
          <p:nvPr/>
        </p:nvPicPr>
        <p:blipFill>
          <a:blip r:embed="rId5"/>
          <a:stretch>
            <a:fillRect/>
          </a:stretch>
        </p:blipFill>
        <p:spPr>
          <a:xfrm>
            <a:off x="4571999" y="4077071"/>
            <a:ext cx="3222611" cy="2289077"/>
          </a:xfrm>
          <a:prstGeom prst="rect">
            <a:avLst/>
          </a:prstGeom>
        </p:spPr>
      </p:pic>
    </p:spTree>
    <p:extLst>
      <p:ext uri="{BB962C8B-B14F-4D97-AF65-F5344CB8AC3E}">
        <p14:creationId xmlns:p14="http://schemas.microsoft.com/office/powerpoint/2010/main" val="503731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2062F-9B9D-4914-B77B-5CA2E94E3FFA}"/>
              </a:ext>
            </a:extLst>
          </p:cNvPr>
          <p:cNvSpPr>
            <a:spLocks noGrp="1"/>
          </p:cNvSpPr>
          <p:nvPr>
            <p:ph type="title"/>
          </p:nvPr>
        </p:nvSpPr>
        <p:spPr/>
        <p:txBody>
          <a:bodyPr/>
          <a:lstStyle/>
          <a:p>
            <a:r>
              <a:rPr lang="en-MY" dirty="0"/>
              <a:t>Staffing Approach</a:t>
            </a:r>
          </a:p>
        </p:txBody>
      </p:sp>
      <p:pic>
        <p:nvPicPr>
          <p:cNvPr id="5" name="Picture 4">
            <a:extLst>
              <a:ext uri="{FF2B5EF4-FFF2-40B4-BE49-F238E27FC236}">
                <a16:creationId xmlns:a16="http://schemas.microsoft.com/office/drawing/2014/main" id="{C460BF06-C3A5-47FD-A913-C0AD245B4208}"/>
              </a:ext>
            </a:extLst>
          </p:cNvPr>
          <p:cNvPicPr>
            <a:picLocks noChangeAspect="1"/>
          </p:cNvPicPr>
          <p:nvPr/>
        </p:nvPicPr>
        <p:blipFill>
          <a:blip r:embed="rId2"/>
          <a:stretch>
            <a:fillRect/>
          </a:stretch>
        </p:blipFill>
        <p:spPr>
          <a:xfrm>
            <a:off x="981074" y="1916831"/>
            <a:ext cx="7705725" cy="4210555"/>
          </a:xfrm>
          <a:prstGeom prst="rect">
            <a:avLst/>
          </a:prstGeom>
        </p:spPr>
      </p:pic>
    </p:spTree>
    <p:extLst>
      <p:ext uri="{BB962C8B-B14F-4D97-AF65-F5344CB8AC3E}">
        <p14:creationId xmlns:p14="http://schemas.microsoft.com/office/powerpoint/2010/main" val="3195764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0D5D8-DEEB-496E-9531-C321807F060C}"/>
              </a:ext>
            </a:extLst>
          </p:cNvPr>
          <p:cNvSpPr>
            <a:spLocks noGrp="1"/>
          </p:cNvSpPr>
          <p:nvPr>
            <p:ph type="title"/>
          </p:nvPr>
        </p:nvSpPr>
        <p:spPr/>
        <p:txBody>
          <a:bodyPr/>
          <a:lstStyle/>
          <a:p>
            <a:r>
              <a:rPr lang="en-MY" dirty="0"/>
              <a:t>International HRM</a:t>
            </a:r>
          </a:p>
        </p:txBody>
      </p:sp>
      <p:pic>
        <p:nvPicPr>
          <p:cNvPr id="5" name="Picture 4">
            <a:extLst>
              <a:ext uri="{FF2B5EF4-FFF2-40B4-BE49-F238E27FC236}">
                <a16:creationId xmlns:a16="http://schemas.microsoft.com/office/drawing/2014/main" id="{D04D8A9C-34BD-4D17-A5C6-F94B523A5783}"/>
              </a:ext>
            </a:extLst>
          </p:cNvPr>
          <p:cNvPicPr>
            <a:picLocks noChangeAspect="1"/>
          </p:cNvPicPr>
          <p:nvPr/>
        </p:nvPicPr>
        <p:blipFill>
          <a:blip r:embed="rId2"/>
          <a:stretch>
            <a:fillRect/>
          </a:stretch>
        </p:blipFill>
        <p:spPr>
          <a:xfrm>
            <a:off x="1259632" y="1916832"/>
            <a:ext cx="6448425" cy="4781550"/>
          </a:xfrm>
          <a:prstGeom prst="rect">
            <a:avLst/>
          </a:prstGeom>
        </p:spPr>
      </p:pic>
    </p:spTree>
    <p:extLst>
      <p:ext uri="{BB962C8B-B14F-4D97-AF65-F5344CB8AC3E}">
        <p14:creationId xmlns:p14="http://schemas.microsoft.com/office/powerpoint/2010/main" val="3264218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P Morgan Model of IHRM</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2024062" y="1881187"/>
            <a:ext cx="5095875" cy="3095625"/>
          </a:xfrm>
          <a:prstGeom prst="rect">
            <a:avLst/>
          </a:prstGeom>
        </p:spPr>
      </p:pic>
      <p:sp>
        <p:nvSpPr>
          <p:cNvPr id="6" name="TextBox 5">
            <a:extLst>
              <a:ext uri="{FF2B5EF4-FFF2-40B4-BE49-F238E27FC236}">
                <a16:creationId xmlns:a16="http://schemas.microsoft.com/office/drawing/2014/main" id="{E199AB73-AF37-4993-872D-B4AD0D1CFA3C}"/>
              </a:ext>
            </a:extLst>
          </p:cNvPr>
          <p:cNvSpPr txBox="1"/>
          <p:nvPr/>
        </p:nvSpPr>
        <p:spPr>
          <a:xfrm>
            <a:off x="1691680" y="5373216"/>
            <a:ext cx="5976664" cy="369332"/>
          </a:xfrm>
          <a:prstGeom prst="rect">
            <a:avLst/>
          </a:prstGeom>
          <a:noFill/>
        </p:spPr>
        <p:txBody>
          <a:bodyPr wrap="square" rtlCol="0">
            <a:spAutoFit/>
          </a:bodyPr>
          <a:lstStyle/>
          <a:p>
            <a:r>
              <a:rPr lang="en-MY" dirty="0"/>
              <a:t>P Morgan Model of IHRM</a:t>
            </a:r>
          </a:p>
        </p:txBody>
      </p:sp>
    </p:spTree>
    <p:extLst>
      <p:ext uri="{BB962C8B-B14F-4D97-AF65-F5344CB8AC3E}">
        <p14:creationId xmlns:p14="http://schemas.microsoft.com/office/powerpoint/2010/main" val="1218219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A751C-1976-446D-864F-E6DE1D0BAF76}"/>
              </a:ext>
            </a:extLst>
          </p:cNvPr>
          <p:cNvSpPr>
            <a:spLocks noGrp="1"/>
          </p:cNvSpPr>
          <p:nvPr>
            <p:ph type="title"/>
          </p:nvPr>
        </p:nvSpPr>
        <p:spPr/>
        <p:txBody>
          <a:bodyPr/>
          <a:lstStyle/>
          <a:p>
            <a:r>
              <a:rPr lang="en-MY" dirty="0"/>
              <a:t>IHRM model</a:t>
            </a:r>
          </a:p>
        </p:txBody>
      </p:sp>
      <p:pic>
        <p:nvPicPr>
          <p:cNvPr id="5" name="Picture 4">
            <a:extLst>
              <a:ext uri="{FF2B5EF4-FFF2-40B4-BE49-F238E27FC236}">
                <a16:creationId xmlns:a16="http://schemas.microsoft.com/office/drawing/2014/main" id="{4546B830-B325-41D4-8AF1-E45DDEDEA5D8}"/>
              </a:ext>
            </a:extLst>
          </p:cNvPr>
          <p:cNvPicPr>
            <a:picLocks noChangeAspect="1"/>
          </p:cNvPicPr>
          <p:nvPr/>
        </p:nvPicPr>
        <p:blipFill>
          <a:blip r:embed="rId2"/>
          <a:stretch>
            <a:fillRect/>
          </a:stretch>
        </p:blipFill>
        <p:spPr>
          <a:xfrm>
            <a:off x="1691680" y="2117118"/>
            <a:ext cx="5424438" cy="4078951"/>
          </a:xfrm>
          <a:prstGeom prst="rect">
            <a:avLst/>
          </a:prstGeom>
        </p:spPr>
      </p:pic>
    </p:spTree>
    <p:extLst>
      <p:ext uri="{BB962C8B-B14F-4D97-AF65-F5344CB8AC3E}">
        <p14:creationId xmlns:p14="http://schemas.microsoft.com/office/powerpoint/2010/main" val="445054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D399D-6B0E-44FA-9689-09E5DFC1EABA}"/>
              </a:ext>
            </a:extLst>
          </p:cNvPr>
          <p:cNvSpPr>
            <a:spLocks noGrp="1"/>
          </p:cNvSpPr>
          <p:nvPr>
            <p:ph type="title"/>
          </p:nvPr>
        </p:nvSpPr>
        <p:spPr/>
        <p:txBody>
          <a:bodyPr/>
          <a:lstStyle/>
          <a:p>
            <a:r>
              <a:rPr lang="en-MY" dirty="0"/>
              <a:t>Functions in International HRM</a:t>
            </a:r>
          </a:p>
        </p:txBody>
      </p:sp>
      <p:pic>
        <p:nvPicPr>
          <p:cNvPr id="5" name="Picture 4">
            <a:extLst>
              <a:ext uri="{FF2B5EF4-FFF2-40B4-BE49-F238E27FC236}">
                <a16:creationId xmlns:a16="http://schemas.microsoft.com/office/drawing/2014/main" id="{6C60E186-B61A-4916-AC45-543561307788}"/>
              </a:ext>
            </a:extLst>
          </p:cNvPr>
          <p:cNvPicPr>
            <a:picLocks noChangeAspect="1"/>
          </p:cNvPicPr>
          <p:nvPr/>
        </p:nvPicPr>
        <p:blipFill>
          <a:blip r:embed="rId2"/>
          <a:stretch>
            <a:fillRect/>
          </a:stretch>
        </p:blipFill>
        <p:spPr>
          <a:xfrm>
            <a:off x="1331640" y="1772816"/>
            <a:ext cx="5819775" cy="4676775"/>
          </a:xfrm>
          <a:prstGeom prst="rect">
            <a:avLst/>
          </a:prstGeom>
        </p:spPr>
      </p:pic>
    </p:spTree>
    <p:extLst>
      <p:ext uri="{BB962C8B-B14F-4D97-AF65-F5344CB8AC3E}">
        <p14:creationId xmlns:p14="http://schemas.microsoft.com/office/powerpoint/2010/main" val="331256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World Map</a:t>
            </a:r>
          </a:p>
        </p:txBody>
      </p:sp>
      <p:pic>
        <p:nvPicPr>
          <p:cNvPr id="5" name="Picture 4">
            <a:extLst>
              <a:ext uri="{FF2B5EF4-FFF2-40B4-BE49-F238E27FC236}">
                <a16:creationId xmlns:a16="http://schemas.microsoft.com/office/drawing/2014/main" id="{8F57597D-5EE2-4FC3-8CDE-076E29FED6ED}"/>
              </a:ext>
            </a:extLst>
          </p:cNvPr>
          <p:cNvPicPr>
            <a:picLocks noChangeAspect="1"/>
          </p:cNvPicPr>
          <p:nvPr/>
        </p:nvPicPr>
        <p:blipFill>
          <a:blip r:embed="rId2"/>
          <a:stretch>
            <a:fillRect/>
          </a:stretch>
        </p:blipFill>
        <p:spPr>
          <a:xfrm>
            <a:off x="914400" y="1556792"/>
            <a:ext cx="8147248" cy="4315900"/>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C79B-C2B9-429C-9DCA-710EE60906CE}"/>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404BD035-08F8-40D1-805D-3DC213B8B334}"/>
              </a:ext>
            </a:extLst>
          </p:cNvPr>
          <p:cNvSpPr>
            <a:spLocks noGrp="1"/>
          </p:cNvSpPr>
          <p:nvPr>
            <p:ph idx="1"/>
          </p:nvPr>
        </p:nvSpPr>
        <p:spPr/>
        <p:txBody>
          <a:bodyPr/>
          <a:lstStyle/>
          <a:p>
            <a:pPr marL="1034415">
              <a:spcBef>
                <a:spcPts val="900"/>
              </a:spcBef>
              <a:spcAft>
                <a:spcPts val="0"/>
              </a:spcAft>
            </a:pPr>
            <a:r>
              <a:rPr lang="en-MY" dirty="0"/>
              <a:t>Home Country National : </a:t>
            </a:r>
            <a:r>
              <a:rPr lang="en-US" dirty="0"/>
              <a:t>Citizens of the organization's headquarters country who reside and work abroad with the intent of returning to the home country</a:t>
            </a:r>
          </a:p>
          <a:p>
            <a:pPr marL="1034415">
              <a:spcBef>
                <a:spcPts val="900"/>
              </a:spcBef>
              <a:spcAft>
                <a:spcPts val="0"/>
              </a:spcAft>
            </a:pPr>
            <a:r>
              <a:rPr lang="en-US" dirty="0"/>
              <a:t>Host Country National : Employees working in their own country</a:t>
            </a:r>
          </a:p>
          <a:p>
            <a:pPr marL="1034415">
              <a:spcBef>
                <a:spcPts val="900"/>
              </a:spcBef>
              <a:spcAft>
                <a:spcPts val="0"/>
              </a:spcAft>
            </a:pPr>
            <a:r>
              <a:rPr lang="en-US" dirty="0"/>
              <a:t>Third Country National : Employees who are citizens of countries other than where they work or where the organization’s headquarters resides</a:t>
            </a:r>
            <a:endParaRPr lang="en-MY" dirty="0"/>
          </a:p>
        </p:txBody>
      </p:sp>
    </p:spTree>
    <p:extLst>
      <p:ext uri="{BB962C8B-B14F-4D97-AF65-F5344CB8AC3E}">
        <p14:creationId xmlns:p14="http://schemas.microsoft.com/office/powerpoint/2010/main" val="1013109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A96D0-B8FA-4410-B889-C73653484C9F}"/>
              </a:ext>
            </a:extLst>
          </p:cNvPr>
          <p:cNvSpPr>
            <a:spLocks noGrp="1"/>
          </p:cNvSpPr>
          <p:nvPr>
            <p:ph type="title"/>
          </p:nvPr>
        </p:nvSpPr>
        <p:spPr/>
        <p:txBody>
          <a:bodyPr/>
          <a:lstStyle/>
          <a:p>
            <a:r>
              <a:rPr lang="en-MY" dirty="0"/>
              <a:t>Short Term</a:t>
            </a:r>
          </a:p>
        </p:txBody>
      </p:sp>
      <p:sp>
        <p:nvSpPr>
          <p:cNvPr id="3" name="Content Placeholder 2">
            <a:extLst>
              <a:ext uri="{FF2B5EF4-FFF2-40B4-BE49-F238E27FC236}">
                <a16:creationId xmlns:a16="http://schemas.microsoft.com/office/drawing/2014/main" id="{64BC0FAF-6C6C-4FD1-BB0D-FB2E12D136C3}"/>
              </a:ext>
            </a:extLst>
          </p:cNvPr>
          <p:cNvSpPr>
            <a:spLocks noGrp="1"/>
          </p:cNvSpPr>
          <p:nvPr>
            <p:ph idx="1"/>
          </p:nvPr>
        </p:nvSpPr>
        <p:spPr/>
        <p:txBody>
          <a:bodyPr/>
          <a:lstStyle/>
          <a:p>
            <a:r>
              <a:rPr lang="en-MY" dirty="0" err="1"/>
              <a:t>homE</a:t>
            </a:r>
            <a:r>
              <a:rPr lang="en-MY" dirty="0"/>
              <a:t> – E for expatriate or </a:t>
            </a:r>
            <a:r>
              <a:rPr lang="en-MY" i="1" dirty="0"/>
              <a:t>ex</a:t>
            </a:r>
            <a:r>
              <a:rPr lang="en-MY" dirty="0"/>
              <a:t> patriate</a:t>
            </a:r>
          </a:p>
          <a:p>
            <a:r>
              <a:rPr lang="en-MY" dirty="0" err="1"/>
              <a:t>hosT</a:t>
            </a:r>
            <a:r>
              <a:rPr lang="en-MY" dirty="0"/>
              <a:t> – T for there</a:t>
            </a:r>
          </a:p>
          <a:p>
            <a:endParaRPr lang="en-MY" dirty="0"/>
          </a:p>
          <a:p>
            <a:pPr marL="0" indent="0">
              <a:buNone/>
            </a:pPr>
            <a:r>
              <a:rPr lang="en-MY" i="1" dirty="0"/>
              <a:t>All Home Country national are expatriates but all expatriates are not Home Country nationals</a:t>
            </a:r>
          </a:p>
        </p:txBody>
      </p:sp>
      <p:pic>
        <p:nvPicPr>
          <p:cNvPr id="5" name="Picture 4">
            <a:extLst>
              <a:ext uri="{FF2B5EF4-FFF2-40B4-BE49-F238E27FC236}">
                <a16:creationId xmlns:a16="http://schemas.microsoft.com/office/drawing/2014/main" id="{8EBF3C22-0829-4655-9786-E6FC4E63CFFC}"/>
              </a:ext>
            </a:extLst>
          </p:cNvPr>
          <p:cNvPicPr>
            <a:picLocks noChangeAspect="1"/>
          </p:cNvPicPr>
          <p:nvPr/>
        </p:nvPicPr>
        <p:blipFill>
          <a:blip r:embed="rId2"/>
          <a:stretch>
            <a:fillRect/>
          </a:stretch>
        </p:blipFill>
        <p:spPr>
          <a:xfrm>
            <a:off x="899592" y="4365104"/>
            <a:ext cx="4142978" cy="2071489"/>
          </a:xfrm>
          <a:prstGeom prst="rect">
            <a:avLst/>
          </a:prstGeom>
        </p:spPr>
      </p:pic>
    </p:spTree>
    <p:extLst>
      <p:ext uri="{BB962C8B-B14F-4D97-AF65-F5344CB8AC3E}">
        <p14:creationId xmlns:p14="http://schemas.microsoft.com/office/powerpoint/2010/main" val="2428440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5047-A6CD-4312-9182-8256E35F9420}"/>
              </a:ext>
            </a:extLst>
          </p:cNvPr>
          <p:cNvSpPr>
            <a:spLocks noGrp="1"/>
          </p:cNvSpPr>
          <p:nvPr>
            <p:ph type="title"/>
          </p:nvPr>
        </p:nvSpPr>
        <p:spPr/>
        <p:txBody>
          <a:bodyPr/>
          <a:lstStyle/>
          <a:p>
            <a:r>
              <a:rPr lang="en-MY" dirty="0"/>
              <a:t>Purpose of Expatriation</a:t>
            </a:r>
          </a:p>
        </p:txBody>
      </p:sp>
      <p:pic>
        <p:nvPicPr>
          <p:cNvPr id="5" name="Picture 4">
            <a:extLst>
              <a:ext uri="{FF2B5EF4-FFF2-40B4-BE49-F238E27FC236}">
                <a16:creationId xmlns:a16="http://schemas.microsoft.com/office/drawing/2014/main" id="{91388AE2-8ECB-43A4-9C33-569573BE3975}"/>
              </a:ext>
            </a:extLst>
          </p:cNvPr>
          <p:cNvPicPr>
            <a:picLocks noChangeAspect="1"/>
          </p:cNvPicPr>
          <p:nvPr/>
        </p:nvPicPr>
        <p:blipFill>
          <a:blip r:embed="rId2"/>
          <a:stretch>
            <a:fillRect/>
          </a:stretch>
        </p:blipFill>
        <p:spPr>
          <a:xfrm>
            <a:off x="884842" y="2204864"/>
            <a:ext cx="7101827" cy="3528392"/>
          </a:xfrm>
          <a:prstGeom prst="rect">
            <a:avLst/>
          </a:prstGeom>
        </p:spPr>
      </p:pic>
    </p:spTree>
    <p:extLst>
      <p:ext uri="{BB962C8B-B14F-4D97-AF65-F5344CB8AC3E}">
        <p14:creationId xmlns:p14="http://schemas.microsoft.com/office/powerpoint/2010/main" val="2918113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E13CB-F7DE-4578-A7B3-E9904929362D}"/>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85E7E9E-2FD6-46C8-83F7-6D5548DA7DF1}"/>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915925944"/>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346</TotalTime>
  <Words>243</Words>
  <Application>Microsoft Office PowerPoint</Application>
  <PresentationFormat>On-screen Show (4:3)</PresentationFormat>
  <Paragraphs>35</Paragraphs>
  <Slides>20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Roboto</vt:lpstr>
      <vt:lpstr>Times New Roman</vt:lpstr>
      <vt:lpstr>Wingdings</vt:lpstr>
      <vt:lpstr>Office Theme</vt:lpstr>
      <vt:lpstr>Globalisation</vt:lpstr>
      <vt:lpstr>Internationalisation Process</vt:lpstr>
      <vt:lpstr>Stages of Globalisation</vt:lpstr>
      <vt:lpstr>Stages of Internationalisation</vt:lpstr>
      <vt:lpstr>The Bartlett Ghoshal matrix</vt:lpstr>
      <vt:lpstr>Global Business Strategy</vt:lpstr>
      <vt:lpstr>Global Integration &amp; Local Responsiveness </vt:lpstr>
      <vt:lpstr>Global vs Transnational</vt:lpstr>
      <vt:lpstr>Multinational vs Transnational</vt:lpstr>
      <vt:lpstr>International Growth Matrix example</vt:lpstr>
      <vt:lpstr>Staffing Approach</vt:lpstr>
      <vt:lpstr>International HRM</vt:lpstr>
      <vt:lpstr>P Morgan Model of IHRM</vt:lpstr>
      <vt:lpstr>IHRM model</vt:lpstr>
      <vt:lpstr>Functions in International HRM</vt:lpstr>
      <vt:lpstr>World Map</vt:lpstr>
      <vt:lpstr>Global Workforce</vt:lpstr>
      <vt:lpstr>Short Term</vt:lpstr>
      <vt:lpstr>Purpose of Expatriation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18</cp:revision>
  <cp:lastPrinted>1601-01-01T00:00:00Z</cp:lastPrinted>
  <dcterms:created xsi:type="dcterms:W3CDTF">2020-07-09T15:12:46Z</dcterms:created>
  <dcterms:modified xsi:type="dcterms:W3CDTF">2020-08-08T12:09:02Z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