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handoutMasterIdLst>
    <p:handoutMasterId r:id="rId53"/>
  </p:handoutMasterIdLst>
  <p:sldIdLst>
    <p:sldId id="256" r:id="rId2"/>
    <p:sldId id="509" r:id="rId3"/>
    <p:sldId id="527" r:id="rId4"/>
    <p:sldId id="320" r:id="rId5"/>
    <p:sldId id="448" r:id="rId6"/>
    <p:sldId id="464" r:id="rId7"/>
    <p:sldId id="521" r:id="rId8"/>
    <p:sldId id="522" r:id="rId9"/>
    <p:sldId id="468" r:id="rId10"/>
    <p:sldId id="511" r:id="rId11"/>
    <p:sldId id="510" r:id="rId12"/>
    <p:sldId id="465" r:id="rId13"/>
    <p:sldId id="477" r:id="rId14"/>
    <p:sldId id="512" r:id="rId15"/>
    <p:sldId id="472" r:id="rId16"/>
    <p:sldId id="513" r:id="rId17"/>
    <p:sldId id="514" r:id="rId18"/>
    <p:sldId id="515" r:id="rId19"/>
    <p:sldId id="516" r:id="rId20"/>
    <p:sldId id="517" r:id="rId21"/>
    <p:sldId id="533" r:id="rId22"/>
    <p:sldId id="537" r:id="rId23"/>
    <p:sldId id="530" r:id="rId24"/>
    <p:sldId id="531" r:id="rId25"/>
    <p:sldId id="535" r:id="rId26"/>
    <p:sldId id="538" r:id="rId27"/>
    <p:sldId id="532" r:id="rId28"/>
    <p:sldId id="539" r:id="rId29"/>
    <p:sldId id="534" r:id="rId30"/>
    <p:sldId id="536" r:id="rId31"/>
    <p:sldId id="564" r:id="rId32"/>
    <p:sldId id="544" r:id="rId33"/>
    <p:sldId id="545" r:id="rId34"/>
    <p:sldId id="546" r:id="rId35"/>
    <p:sldId id="562" r:id="rId36"/>
    <p:sldId id="560" r:id="rId37"/>
    <p:sldId id="559" r:id="rId38"/>
    <p:sldId id="561" r:id="rId39"/>
    <p:sldId id="547" r:id="rId40"/>
    <p:sldId id="548" r:id="rId41"/>
    <p:sldId id="549" r:id="rId42"/>
    <p:sldId id="563" r:id="rId43"/>
    <p:sldId id="550" r:id="rId44"/>
    <p:sldId id="554" r:id="rId45"/>
    <p:sldId id="551" r:id="rId46"/>
    <p:sldId id="552" r:id="rId47"/>
    <p:sldId id="553" r:id="rId48"/>
    <p:sldId id="555" r:id="rId49"/>
    <p:sldId id="556" r:id="rId50"/>
    <p:sldId id="55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ection>
        <p14:section name="Design, Annotate, Work Together, Tell Me" id="{B9B51309-D148-4332-87C2-07BE32FBCA3B}">
          <p14:sldIdLst>
            <p14:sldId id="256"/>
            <p14:sldId id="509"/>
            <p14:sldId id="527"/>
            <p14:sldId id="320"/>
            <p14:sldId id="448"/>
            <p14:sldId id="464"/>
            <p14:sldId id="521"/>
            <p14:sldId id="522"/>
            <p14:sldId id="468"/>
            <p14:sldId id="511"/>
            <p14:sldId id="510"/>
            <p14:sldId id="465"/>
            <p14:sldId id="477"/>
            <p14:sldId id="512"/>
            <p14:sldId id="472"/>
            <p14:sldId id="513"/>
            <p14:sldId id="514"/>
            <p14:sldId id="515"/>
            <p14:sldId id="516"/>
            <p14:sldId id="517"/>
            <p14:sldId id="533"/>
            <p14:sldId id="537"/>
            <p14:sldId id="530"/>
            <p14:sldId id="531"/>
            <p14:sldId id="535"/>
            <p14:sldId id="538"/>
            <p14:sldId id="532"/>
            <p14:sldId id="539"/>
            <p14:sldId id="534"/>
            <p14:sldId id="536"/>
            <p14:sldId id="564"/>
            <p14:sldId id="544"/>
            <p14:sldId id="545"/>
            <p14:sldId id="546"/>
            <p14:sldId id="562"/>
            <p14:sldId id="560"/>
            <p14:sldId id="559"/>
            <p14:sldId id="561"/>
            <p14:sldId id="547"/>
            <p14:sldId id="548"/>
            <p14:sldId id="549"/>
            <p14:sldId id="563"/>
            <p14:sldId id="550"/>
            <p14:sldId id="554"/>
            <p14:sldId id="551"/>
            <p14:sldId id="552"/>
            <p14:sldId id="553"/>
            <p14:sldId id="555"/>
            <p14:sldId id="556"/>
            <p14:sldId id="557"/>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guide id="3" pos="3940" userDrawn="1">
          <p15:clr>
            <a:srgbClr val="A4A3A4"/>
          </p15:clr>
        </p15:guide>
        <p15:guide id="4" pos="40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87843" autoAdjust="0"/>
  </p:normalViewPr>
  <p:slideViewPr>
    <p:cSldViewPr snapToGrid="0">
      <p:cViewPr varScale="1">
        <p:scale>
          <a:sx n="72" d="100"/>
          <a:sy n="72" d="100"/>
        </p:scale>
        <p:origin x="1258" y="67"/>
      </p:cViewPr>
      <p:guideLst>
        <p:guide orient="horz" pos="2184"/>
        <p:guide pos="3840"/>
        <p:guide pos="3940"/>
        <p:guide pos="4040"/>
      </p:guideLst>
    </p:cSldViewPr>
  </p:slideViewPr>
  <p:outlineViewPr>
    <p:cViewPr>
      <p:scale>
        <a:sx n="33" d="100"/>
        <a:sy n="33" d="100"/>
      </p:scale>
      <p:origin x="0" y="-471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78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9/25/2022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dirty="0"/>
              <a:t>Case: </a:t>
            </a:r>
            <a:r>
              <a:rPr lang="en-IN" dirty="0" err="1"/>
              <a:t>Beeblock</a:t>
            </a: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a:t>
            </a:fld>
            <a:endParaRPr lang="en-US"/>
          </a:p>
        </p:txBody>
      </p:sp>
    </p:spTree>
    <p:extLst>
      <p:ext uri="{BB962C8B-B14F-4D97-AF65-F5344CB8AC3E}">
        <p14:creationId xmlns:p14="http://schemas.microsoft.com/office/powerpoint/2010/main" val="76523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a:t>
            </a:fld>
            <a:endParaRPr lang="en-US"/>
          </a:p>
        </p:txBody>
      </p:sp>
    </p:spTree>
    <p:extLst>
      <p:ext uri="{BB962C8B-B14F-4D97-AF65-F5344CB8AC3E}">
        <p14:creationId xmlns:p14="http://schemas.microsoft.com/office/powerpoint/2010/main" val="130828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5</a:t>
            </a:fld>
            <a:endParaRPr lang="en-US"/>
          </a:p>
        </p:txBody>
      </p:sp>
    </p:spTree>
    <p:extLst>
      <p:ext uri="{BB962C8B-B14F-4D97-AF65-F5344CB8AC3E}">
        <p14:creationId xmlns:p14="http://schemas.microsoft.com/office/powerpoint/2010/main" val="3440423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6</a:t>
            </a:fld>
            <a:endParaRPr lang="en-US"/>
          </a:p>
        </p:txBody>
      </p:sp>
    </p:spTree>
    <p:extLst>
      <p:ext uri="{BB962C8B-B14F-4D97-AF65-F5344CB8AC3E}">
        <p14:creationId xmlns:p14="http://schemas.microsoft.com/office/powerpoint/2010/main" val="2355927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7</a:t>
            </a:fld>
            <a:endParaRPr lang="en-US"/>
          </a:p>
        </p:txBody>
      </p:sp>
    </p:spTree>
    <p:extLst>
      <p:ext uri="{BB962C8B-B14F-4D97-AF65-F5344CB8AC3E}">
        <p14:creationId xmlns:p14="http://schemas.microsoft.com/office/powerpoint/2010/main" val="2844559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a:p>
        </p:txBody>
      </p:sp>
    </p:spTree>
    <p:extLst>
      <p:ext uri="{BB962C8B-B14F-4D97-AF65-F5344CB8AC3E}">
        <p14:creationId xmlns:p14="http://schemas.microsoft.com/office/powerpoint/2010/main" val="4081923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9</a:t>
            </a:fld>
            <a:endParaRPr lang="en-US"/>
          </a:p>
        </p:txBody>
      </p:sp>
    </p:spTree>
    <p:extLst>
      <p:ext uri="{BB962C8B-B14F-4D97-AF65-F5344CB8AC3E}">
        <p14:creationId xmlns:p14="http://schemas.microsoft.com/office/powerpoint/2010/main" val="531098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10</a:t>
            </a:fld>
            <a:endParaRPr lang="en-US"/>
          </a:p>
        </p:txBody>
      </p:sp>
    </p:spTree>
    <p:extLst>
      <p:ext uri="{BB962C8B-B14F-4D97-AF65-F5344CB8AC3E}">
        <p14:creationId xmlns:p14="http://schemas.microsoft.com/office/powerpoint/2010/main" val="3398854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11</a:t>
            </a:fld>
            <a:endParaRPr lang="en-US"/>
          </a:p>
        </p:txBody>
      </p:sp>
    </p:spTree>
    <p:extLst>
      <p:ext uri="{BB962C8B-B14F-4D97-AF65-F5344CB8AC3E}">
        <p14:creationId xmlns:p14="http://schemas.microsoft.com/office/powerpoint/2010/main" val="1251904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12</a:t>
            </a:fld>
            <a:endParaRPr lang="en-US"/>
          </a:p>
        </p:txBody>
      </p:sp>
    </p:spTree>
    <p:extLst>
      <p:ext uri="{BB962C8B-B14F-4D97-AF65-F5344CB8AC3E}">
        <p14:creationId xmlns:p14="http://schemas.microsoft.com/office/powerpoint/2010/main" val="17320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13</a:t>
            </a:fld>
            <a:endParaRPr lang="en-US"/>
          </a:p>
        </p:txBody>
      </p:sp>
    </p:spTree>
    <p:extLst>
      <p:ext uri="{BB962C8B-B14F-4D97-AF65-F5344CB8AC3E}">
        <p14:creationId xmlns:p14="http://schemas.microsoft.com/office/powerpoint/2010/main" val="3678844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14</a:t>
            </a:fld>
            <a:endParaRPr lang="en-US"/>
          </a:p>
        </p:txBody>
      </p:sp>
    </p:spTree>
    <p:extLst>
      <p:ext uri="{BB962C8B-B14F-4D97-AF65-F5344CB8AC3E}">
        <p14:creationId xmlns:p14="http://schemas.microsoft.com/office/powerpoint/2010/main" val="2234538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15</a:t>
            </a:fld>
            <a:endParaRPr lang="en-US"/>
          </a:p>
        </p:txBody>
      </p:sp>
    </p:spTree>
    <p:extLst>
      <p:ext uri="{BB962C8B-B14F-4D97-AF65-F5344CB8AC3E}">
        <p14:creationId xmlns:p14="http://schemas.microsoft.com/office/powerpoint/2010/main" val="1513934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16</a:t>
            </a:fld>
            <a:endParaRPr lang="en-US"/>
          </a:p>
        </p:txBody>
      </p:sp>
    </p:spTree>
    <p:extLst>
      <p:ext uri="{BB962C8B-B14F-4D97-AF65-F5344CB8AC3E}">
        <p14:creationId xmlns:p14="http://schemas.microsoft.com/office/powerpoint/2010/main" val="4445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17</a:t>
            </a:fld>
            <a:endParaRPr lang="en-US"/>
          </a:p>
        </p:txBody>
      </p:sp>
    </p:spTree>
    <p:extLst>
      <p:ext uri="{BB962C8B-B14F-4D97-AF65-F5344CB8AC3E}">
        <p14:creationId xmlns:p14="http://schemas.microsoft.com/office/powerpoint/2010/main" val="684510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18</a:t>
            </a:fld>
            <a:endParaRPr lang="en-US"/>
          </a:p>
        </p:txBody>
      </p:sp>
    </p:spTree>
    <p:extLst>
      <p:ext uri="{BB962C8B-B14F-4D97-AF65-F5344CB8AC3E}">
        <p14:creationId xmlns:p14="http://schemas.microsoft.com/office/powerpoint/2010/main" val="1288191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19</a:t>
            </a:fld>
            <a:endParaRPr lang="en-US"/>
          </a:p>
        </p:txBody>
      </p:sp>
    </p:spTree>
    <p:extLst>
      <p:ext uri="{BB962C8B-B14F-4D97-AF65-F5344CB8AC3E}">
        <p14:creationId xmlns:p14="http://schemas.microsoft.com/office/powerpoint/2010/main" val="2027345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20</a:t>
            </a:fld>
            <a:endParaRPr lang="en-US"/>
          </a:p>
        </p:txBody>
      </p:sp>
    </p:spTree>
    <p:extLst>
      <p:ext uri="{BB962C8B-B14F-4D97-AF65-F5344CB8AC3E}">
        <p14:creationId xmlns:p14="http://schemas.microsoft.com/office/powerpoint/2010/main" val="243053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21</a:t>
            </a:fld>
            <a:endParaRPr lang="en-US"/>
          </a:p>
        </p:txBody>
      </p:sp>
    </p:spTree>
    <p:extLst>
      <p:ext uri="{BB962C8B-B14F-4D97-AF65-F5344CB8AC3E}">
        <p14:creationId xmlns:p14="http://schemas.microsoft.com/office/powerpoint/2010/main" val="341687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N" dirty="0"/>
              <a:t>https://www.youtube.com/watch?v=wwl4LoXJgvc&amp;t=235s</a:t>
            </a:r>
          </a:p>
        </p:txBody>
      </p:sp>
      <p:sp>
        <p:nvSpPr>
          <p:cNvPr id="4" name="Slide Number Placeholder 3"/>
          <p:cNvSpPr>
            <a:spLocks noGrp="1"/>
          </p:cNvSpPr>
          <p:nvPr>
            <p:ph type="sldNum" sz="quarter" idx="5"/>
          </p:nvPr>
        </p:nvSpPr>
        <p:spPr/>
        <p:txBody>
          <a:bodyPr/>
          <a:lstStyle/>
          <a:p>
            <a:fld id="{DF61EA0F-A667-4B49-8422-0062BC55E249}" type="slidenum">
              <a:rPr lang="en-US" smtClean="0"/>
              <a:t>22</a:t>
            </a:fld>
            <a:endParaRPr lang="en-US"/>
          </a:p>
        </p:txBody>
      </p:sp>
    </p:spTree>
    <p:extLst>
      <p:ext uri="{BB962C8B-B14F-4D97-AF65-F5344CB8AC3E}">
        <p14:creationId xmlns:p14="http://schemas.microsoft.com/office/powerpoint/2010/main" val="1737428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23</a:t>
            </a:fld>
            <a:endParaRPr lang="en-US"/>
          </a:p>
        </p:txBody>
      </p:sp>
    </p:spTree>
    <p:extLst>
      <p:ext uri="{BB962C8B-B14F-4D97-AF65-F5344CB8AC3E}">
        <p14:creationId xmlns:p14="http://schemas.microsoft.com/office/powerpoint/2010/main" val="2852998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24</a:t>
            </a:fld>
            <a:endParaRPr lang="en-US"/>
          </a:p>
        </p:txBody>
      </p:sp>
    </p:spTree>
    <p:extLst>
      <p:ext uri="{BB962C8B-B14F-4D97-AF65-F5344CB8AC3E}">
        <p14:creationId xmlns:p14="http://schemas.microsoft.com/office/powerpoint/2010/main" val="749742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25</a:t>
            </a:fld>
            <a:endParaRPr lang="en-US"/>
          </a:p>
        </p:txBody>
      </p:sp>
    </p:spTree>
    <p:extLst>
      <p:ext uri="{BB962C8B-B14F-4D97-AF65-F5344CB8AC3E}">
        <p14:creationId xmlns:p14="http://schemas.microsoft.com/office/powerpoint/2010/main" val="1555478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26</a:t>
            </a:fld>
            <a:endParaRPr lang="en-US"/>
          </a:p>
        </p:txBody>
      </p:sp>
    </p:spTree>
    <p:extLst>
      <p:ext uri="{BB962C8B-B14F-4D97-AF65-F5344CB8AC3E}">
        <p14:creationId xmlns:p14="http://schemas.microsoft.com/office/powerpoint/2010/main" val="1601929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27</a:t>
            </a:fld>
            <a:endParaRPr lang="en-US"/>
          </a:p>
        </p:txBody>
      </p:sp>
    </p:spTree>
    <p:extLst>
      <p:ext uri="{BB962C8B-B14F-4D97-AF65-F5344CB8AC3E}">
        <p14:creationId xmlns:p14="http://schemas.microsoft.com/office/powerpoint/2010/main" val="1450905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28</a:t>
            </a:fld>
            <a:endParaRPr lang="en-US"/>
          </a:p>
        </p:txBody>
      </p:sp>
    </p:spTree>
    <p:extLst>
      <p:ext uri="{BB962C8B-B14F-4D97-AF65-F5344CB8AC3E}">
        <p14:creationId xmlns:p14="http://schemas.microsoft.com/office/powerpoint/2010/main" val="3321750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29</a:t>
            </a:fld>
            <a:endParaRPr lang="en-US"/>
          </a:p>
        </p:txBody>
      </p:sp>
    </p:spTree>
    <p:extLst>
      <p:ext uri="{BB962C8B-B14F-4D97-AF65-F5344CB8AC3E}">
        <p14:creationId xmlns:p14="http://schemas.microsoft.com/office/powerpoint/2010/main" val="4239809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30</a:t>
            </a:fld>
            <a:endParaRPr lang="en-US"/>
          </a:p>
        </p:txBody>
      </p:sp>
    </p:spTree>
    <p:extLst>
      <p:ext uri="{BB962C8B-B14F-4D97-AF65-F5344CB8AC3E}">
        <p14:creationId xmlns:p14="http://schemas.microsoft.com/office/powerpoint/2010/main" val="1357812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31</a:t>
            </a:fld>
            <a:endParaRPr lang="en-US"/>
          </a:p>
        </p:txBody>
      </p:sp>
    </p:spTree>
    <p:extLst>
      <p:ext uri="{BB962C8B-B14F-4D97-AF65-F5344CB8AC3E}">
        <p14:creationId xmlns:p14="http://schemas.microsoft.com/office/powerpoint/2010/main" val="2236722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32</a:t>
            </a:fld>
            <a:endParaRPr lang="en-US"/>
          </a:p>
        </p:txBody>
      </p:sp>
    </p:spTree>
    <p:extLst>
      <p:ext uri="{BB962C8B-B14F-4D97-AF65-F5344CB8AC3E}">
        <p14:creationId xmlns:p14="http://schemas.microsoft.com/office/powerpoint/2010/main" val="2592169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33</a:t>
            </a:fld>
            <a:endParaRPr lang="en-US"/>
          </a:p>
        </p:txBody>
      </p:sp>
    </p:spTree>
    <p:extLst>
      <p:ext uri="{BB962C8B-B14F-4D97-AF65-F5344CB8AC3E}">
        <p14:creationId xmlns:p14="http://schemas.microsoft.com/office/powerpoint/2010/main" val="2686290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34</a:t>
            </a:fld>
            <a:endParaRPr lang="en-US"/>
          </a:p>
        </p:txBody>
      </p:sp>
    </p:spTree>
    <p:extLst>
      <p:ext uri="{BB962C8B-B14F-4D97-AF65-F5344CB8AC3E}">
        <p14:creationId xmlns:p14="http://schemas.microsoft.com/office/powerpoint/2010/main" val="4144982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35</a:t>
            </a:fld>
            <a:endParaRPr lang="en-US"/>
          </a:p>
        </p:txBody>
      </p:sp>
    </p:spTree>
    <p:extLst>
      <p:ext uri="{BB962C8B-B14F-4D97-AF65-F5344CB8AC3E}">
        <p14:creationId xmlns:p14="http://schemas.microsoft.com/office/powerpoint/2010/main" val="28638501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36</a:t>
            </a:fld>
            <a:endParaRPr lang="en-US"/>
          </a:p>
        </p:txBody>
      </p:sp>
    </p:spTree>
    <p:extLst>
      <p:ext uri="{BB962C8B-B14F-4D97-AF65-F5344CB8AC3E}">
        <p14:creationId xmlns:p14="http://schemas.microsoft.com/office/powerpoint/2010/main" val="1576376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37</a:t>
            </a:fld>
            <a:endParaRPr lang="en-US"/>
          </a:p>
        </p:txBody>
      </p:sp>
    </p:spTree>
    <p:extLst>
      <p:ext uri="{BB962C8B-B14F-4D97-AF65-F5344CB8AC3E}">
        <p14:creationId xmlns:p14="http://schemas.microsoft.com/office/powerpoint/2010/main" val="813591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38</a:t>
            </a:fld>
            <a:endParaRPr lang="en-US"/>
          </a:p>
        </p:txBody>
      </p:sp>
    </p:spTree>
    <p:extLst>
      <p:ext uri="{BB962C8B-B14F-4D97-AF65-F5344CB8AC3E}">
        <p14:creationId xmlns:p14="http://schemas.microsoft.com/office/powerpoint/2010/main" val="1728826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39</a:t>
            </a:fld>
            <a:endParaRPr lang="en-US"/>
          </a:p>
        </p:txBody>
      </p:sp>
    </p:spTree>
    <p:extLst>
      <p:ext uri="{BB962C8B-B14F-4D97-AF65-F5344CB8AC3E}">
        <p14:creationId xmlns:p14="http://schemas.microsoft.com/office/powerpoint/2010/main" val="38002010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40</a:t>
            </a:fld>
            <a:endParaRPr lang="en-US"/>
          </a:p>
        </p:txBody>
      </p:sp>
    </p:spTree>
    <p:extLst>
      <p:ext uri="{BB962C8B-B14F-4D97-AF65-F5344CB8AC3E}">
        <p14:creationId xmlns:p14="http://schemas.microsoft.com/office/powerpoint/2010/main" val="2106315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41</a:t>
            </a:fld>
            <a:endParaRPr lang="en-US"/>
          </a:p>
        </p:txBody>
      </p:sp>
    </p:spTree>
    <p:extLst>
      <p:ext uri="{BB962C8B-B14F-4D97-AF65-F5344CB8AC3E}">
        <p14:creationId xmlns:p14="http://schemas.microsoft.com/office/powerpoint/2010/main" val="19805425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42</a:t>
            </a:fld>
            <a:endParaRPr lang="en-US"/>
          </a:p>
        </p:txBody>
      </p:sp>
    </p:spTree>
    <p:extLst>
      <p:ext uri="{BB962C8B-B14F-4D97-AF65-F5344CB8AC3E}">
        <p14:creationId xmlns:p14="http://schemas.microsoft.com/office/powerpoint/2010/main" val="23942874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43</a:t>
            </a:fld>
            <a:endParaRPr lang="en-US"/>
          </a:p>
        </p:txBody>
      </p:sp>
    </p:spTree>
    <p:extLst>
      <p:ext uri="{BB962C8B-B14F-4D97-AF65-F5344CB8AC3E}">
        <p14:creationId xmlns:p14="http://schemas.microsoft.com/office/powerpoint/2010/main" val="32669764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44</a:t>
            </a:fld>
            <a:endParaRPr lang="en-US"/>
          </a:p>
        </p:txBody>
      </p:sp>
    </p:spTree>
    <p:extLst>
      <p:ext uri="{BB962C8B-B14F-4D97-AF65-F5344CB8AC3E}">
        <p14:creationId xmlns:p14="http://schemas.microsoft.com/office/powerpoint/2010/main" val="17747602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45</a:t>
            </a:fld>
            <a:endParaRPr lang="en-US"/>
          </a:p>
        </p:txBody>
      </p:sp>
    </p:spTree>
    <p:extLst>
      <p:ext uri="{BB962C8B-B14F-4D97-AF65-F5344CB8AC3E}">
        <p14:creationId xmlns:p14="http://schemas.microsoft.com/office/powerpoint/2010/main" val="38979641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46</a:t>
            </a:fld>
            <a:endParaRPr lang="en-US"/>
          </a:p>
        </p:txBody>
      </p:sp>
    </p:spTree>
    <p:extLst>
      <p:ext uri="{BB962C8B-B14F-4D97-AF65-F5344CB8AC3E}">
        <p14:creationId xmlns:p14="http://schemas.microsoft.com/office/powerpoint/2010/main" val="4087230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47</a:t>
            </a:fld>
            <a:endParaRPr lang="en-US"/>
          </a:p>
        </p:txBody>
      </p:sp>
    </p:spTree>
    <p:extLst>
      <p:ext uri="{BB962C8B-B14F-4D97-AF65-F5344CB8AC3E}">
        <p14:creationId xmlns:p14="http://schemas.microsoft.com/office/powerpoint/2010/main" val="3305393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48</a:t>
            </a:fld>
            <a:endParaRPr lang="en-US"/>
          </a:p>
        </p:txBody>
      </p:sp>
    </p:spTree>
    <p:extLst>
      <p:ext uri="{BB962C8B-B14F-4D97-AF65-F5344CB8AC3E}">
        <p14:creationId xmlns:p14="http://schemas.microsoft.com/office/powerpoint/2010/main" val="2226024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49</a:t>
            </a:fld>
            <a:endParaRPr lang="en-US"/>
          </a:p>
        </p:txBody>
      </p:sp>
    </p:spTree>
    <p:extLst>
      <p:ext uri="{BB962C8B-B14F-4D97-AF65-F5344CB8AC3E}">
        <p14:creationId xmlns:p14="http://schemas.microsoft.com/office/powerpoint/2010/main" val="42895054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IN" b="0" i="0" dirty="0">
                <a:solidFill>
                  <a:srgbClr val="193654"/>
                </a:solidFill>
                <a:effectLst/>
                <a:latin typeface="oswald" panose="00000500000000000000" pitchFamily="2" charset="0"/>
              </a:rPr>
              <a:t>Logging in</a:t>
            </a:r>
          </a:p>
          <a:p>
            <a:pPr algn="l" fontAlgn="base">
              <a:buFont typeface="Arial" panose="020B0604020202020204" pitchFamily="34" charset="0"/>
              <a:buNone/>
            </a:pPr>
            <a:endParaRPr lang="en-US" b="0" i="0" dirty="0">
              <a:solidFill>
                <a:srgbClr val="70707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50</a:t>
            </a:fld>
            <a:endParaRPr lang="en-US"/>
          </a:p>
        </p:txBody>
      </p:sp>
    </p:spTree>
    <p:extLst>
      <p:ext uri="{BB962C8B-B14F-4D97-AF65-F5344CB8AC3E}">
        <p14:creationId xmlns:p14="http://schemas.microsoft.com/office/powerpoint/2010/main" val="3392328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7999"/>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ED77A8-5E38-41AF-9794-7DD4E1074114}" type="datetime1">
              <a:rPr lang="en-US" smtClean="0"/>
              <a:t>9/25/2022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30353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9/25/2022</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 Target="slide3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benchmark.game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https://www.youtube.com/embed/QzWEeOoFMfU?feature=oembed" TargetMode="Externa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www.mlevel.com/" TargetMode="External"/><Relationship Id="rId3" Type="http://schemas.openxmlformats.org/officeDocument/2006/relationships/hyperlink" Target="https://badgeville.com/" TargetMode="External"/><Relationship Id="rId7" Type="http://schemas.openxmlformats.org/officeDocument/2006/relationships/hyperlink" Target="http://www.hackerrank.com/"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gamesforbusiness.eu/" TargetMode="External"/><Relationship Id="rId5" Type="http://schemas.openxmlformats.org/officeDocument/2006/relationships/hyperlink" Target="https://captainup.com/" TargetMode="External"/><Relationship Id="rId4" Type="http://schemas.openxmlformats.org/officeDocument/2006/relationships/hyperlink" Target="http://www.bunchball.com/" TargetMode="External"/><Relationship Id="rId9" Type="http://schemas.openxmlformats.org/officeDocument/2006/relationships/hyperlink" Target="https://pymetric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7091"/>
            <a:ext cx="10515600" cy="3274833"/>
          </a:xfrm>
        </p:spPr>
        <p:txBody>
          <a:bodyPr>
            <a:normAutofit/>
          </a:bodyPr>
          <a:lstStyle/>
          <a:p>
            <a:r>
              <a:rPr lang="en-US" sz="4000" b="1" dirty="0">
                <a:solidFill>
                  <a:schemeClr val="bg1"/>
                </a:solidFill>
              </a:rPr>
              <a:t>Employee Gamification</a:t>
            </a:r>
            <a:endParaRPr lang="en-US" sz="4800" b="1" dirty="0">
              <a:solidFill>
                <a:schemeClr val="bg1"/>
              </a:solidFill>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Learning Objective</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308324"/>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What is gamification?</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Why companies use gamification?</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How can gamification help in recruitment and selection?</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What is employee engagement?</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Employee engagement survey.</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Use of gamification in employee engagement.</a:t>
            </a:r>
          </a:p>
        </p:txBody>
      </p:sp>
    </p:spTree>
    <p:extLst>
      <p:ext uri="{BB962C8B-B14F-4D97-AF65-F5344CB8AC3E}">
        <p14:creationId xmlns:p14="http://schemas.microsoft.com/office/powerpoint/2010/main" val="24802476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ICT interventions for work engagement</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4" name="Content Placeholder 2">
            <a:extLst>
              <a:ext uri="{FF2B5EF4-FFF2-40B4-BE49-F238E27FC236}">
                <a16:creationId xmlns:a16="http://schemas.microsoft.com/office/drawing/2014/main" id="{20A8BEBE-2505-13FA-AB4D-C25AD9D3052D}"/>
              </a:ext>
            </a:extLst>
          </p:cNvPr>
          <p:cNvSpPr txBox="1">
            <a:spLocks/>
          </p:cNvSpPr>
          <p:nvPr/>
        </p:nvSpPr>
        <p:spPr>
          <a:xfrm>
            <a:off x="895354" y="1600206"/>
            <a:ext cx="10401300" cy="4876794"/>
          </a:xfrm>
          <a:prstGeom prst="rect">
            <a:avLst/>
          </a:prstGeom>
        </p:spPr>
        <p:txBody>
          <a:bodyPr>
            <a:normAutofit/>
          </a:bodyPr>
          <a:lst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468630" indent="-457200" algn="just"/>
            <a:r>
              <a:rPr lang="en-US" dirty="0"/>
              <a:t>ICT-driven </a:t>
            </a:r>
            <a:r>
              <a:rPr lang="en-IN" dirty="0"/>
              <a:t>work engagement interventions – classified </a:t>
            </a:r>
            <a:r>
              <a:rPr lang="en-US" dirty="0"/>
              <a:t>on three levels of effect:</a:t>
            </a:r>
            <a:endParaRPr lang="en-IN" sz="1900" i="1" dirty="0">
              <a:latin typeface="Times New Roman" panose="02020603050405020304" pitchFamily="18" charset="0"/>
              <a:cs typeface="Times New Roman" panose="02020603050405020304" pitchFamily="18" charset="0"/>
            </a:endParaRPr>
          </a:p>
          <a:p>
            <a:pPr lvl="1"/>
            <a:r>
              <a:rPr lang="en-US" dirty="0"/>
              <a:t>Hedonic: ICT-driven WEI used to induce positive and pleasant experiences;</a:t>
            </a:r>
          </a:p>
          <a:p>
            <a:pPr lvl="2"/>
            <a:r>
              <a:rPr lang="en-US" dirty="0"/>
              <a:t>Gamification</a:t>
            </a:r>
            <a:endParaRPr lang="en-IN" dirty="0"/>
          </a:p>
          <a:p>
            <a:pPr lvl="1"/>
            <a:r>
              <a:rPr lang="en-US" dirty="0" err="1"/>
              <a:t>Eudaimonic</a:t>
            </a:r>
            <a:r>
              <a:rPr lang="en-US" dirty="0"/>
              <a:t>: ICT-driven WEI used to support individuals in reaching engaging and self-actualizing experiences;</a:t>
            </a:r>
          </a:p>
          <a:p>
            <a:pPr lvl="2"/>
            <a:r>
              <a:rPr lang="en-US" dirty="0"/>
              <a:t>focus on the well-being and mental wellness of employees. </a:t>
            </a:r>
            <a:endParaRPr lang="en-IN" dirty="0"/>
          </a:p>
          <a:p>
            <a:pPr lvl="1"/>
            <a:r>
              <a:rPr lang="en-US" dirty="0"/>
              <a:t>Social/Interpersonal: ICT-driven WEI used to support and improve the connectedness between individuals, groups, and organizations.</a:t>
            </a:r>
          </a:p>
          <a:p>
            <a:pPr lvl="2"/>
            <a:r>
              <a:rPr lang="en-US" dirty="0"/>
              <a:t>focus on facilitate connectedness between employees on individual, team, as well as organizational level.</a:t>
            </a:r>
            <a:endParaRPr lang="en-IN" dirty="0"/>
          </a:p>
        </p:txBody>
      </p:sp>
    </p:spTree>
    <p:extLst>
      <p:ext uri="{BB962C8B-B14F-4D97-AF65-F5344CB8AC3E}">
        <p14:creationId xmlns:p14="http://schemas.microsoft.com/office/powerpoint/2010/main" val="1397208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 t="-21429" r="-182" b="21429"/>
          <a:stretch/>
        </p:blipFill>
        <p:spPr bwMode="auto">
          <a:xfrm>
            <a:off x="3149600" y="3644901"/>
            <a:ext cx="5328000" cy="303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01600" y="533400"/>
            <a:ext cx="3556000" cy="990600"/>
          </a:xfrm>
        </p:spPr>
        <p:txBody>
          <a:bodyPr/>
          <a:lstStyle/>
          <a:p>
            <a:r>
              <a:rPr lang="en-IN" dirty="0"/>
              <a:t>News Bites</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55804">
            <a:off x="87037" y="1309733"/>
            <a:ext cx="7861300" cy="200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8775">
            <a:off x="4075529" y="837263"/>
            <a:ext cx="7886700" cy="142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00337">
            <a:off x="5280856" y="4247013"/>
            <a:ext cx="6781800" cy="189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48" name="Rectangle 47">
            <a:hlinkClick r:id="rId6" action="ppaction://hlinksldjump"/>
          </p:cNvPr>
          <p:cNvSpPr/>
          <p:nvPr/>
        </p:nvSpPr>
        <p:spPr>
          <a:xfrm>
            <a:off x="11988800" y="-25399"/>
            <a:ext cx="203200" cy="190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652391">
            <a:off x="240147" y="3807486"/>
            <a:ext cx="7861300" cy="204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6909" y="2311400"/>
            <a:ext cx="80518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063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Positive Impact of Gamification on Employee Training">
            <a:extLst>
              <a:ext uri="{FF2B5EF4-FFF2-40B4-BE49-F238E27FC236}">
                <a16:creationId xmlns:a16="http://schemas.microsoft.com/office/drawing/2014/main" id="{00A4AF10-09F8-14AA-304B-73C889ED006C}"/>
              </a:ext>
            </a:extLst>
          </p:cNvPr>
          <p:cNvPicPr>
            <a:picLocks noChangeAspect="1" noChangeArrowheads="1"/>
          </p:cNvPicPr>
          <p:nvPr/>
        </p:nvPicPr>
        <p:blipFill rotWithShape="1">
          <a:blip r:embed="rId3">
            <a:alphaModFix amt="4000"/>
            <a:extLst>
              <a:ext uri="{28A0092B-C50C-407E-A947-70E740481C1C}">
                <a14:useLocalDpi xmlns:a14="http://schemas.microsoft.com/office/drawing/2010/main" val="0"/>
              </a:ext>
            </a:extLst>
          </a:blip>
          <a:srcRect l="-75" t="10952" r="139" b="10277"/>
          <a:stretch/>
        </p:blipFill>
        <p:spPr bwMode="auto">
          <a:xfrm>
            <a:off x="243068" y="68007"/>
            <a:ext cx="11736729" cy="637474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a:xfrm>
            <a:off x="465788" y="1419715"/>
            <a:ext cx="8296222" cy="640080"/>
          </a:xfrm>
        </p:spPr>
        <p:txBody>
          <a:bodyPr>
            <a:noAutofit/>
          </a:bodyPr>
          <a:lstStyle/>
          <a:p>
            <a:r>
              <a:rPr lang="en-US" altLang="en-US" b="1" dirty="0"/>
              <a:t>Gamification</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384995"/>
          </a:xfrm>
          <a:prstGeom prst="rect">
            <a:avLst/>
          </a:prstGeom>
          <a:noFill/>
        </p:spPr>
        <p:txBody>
          <a:bodyPr wrap="square" rtlCol="0">
            <a:spAutoFit/>
          </a:bodyPr>
          <a:lstStyle/>
          <a:p>
            <a:pPr marL="571500" indent="-571500">
              <a:buFont typeface="Arial" panose="020B0604020202020204" pitchFamily="34" charset="0"/>
              <a:buChar char="•"/>
            </a:pPr>
            <a:r>
              <a:rPr lang="en-IN" sz="2800" dirty="0"/>
              <a:t>Identify</a:t>
            </a:r>
          </a:p>
          <a:p>
            <a:pPr marL="571500" indent="-571500">
              <a:buFont typeface="Arial" panose="020B0604020202020204" pitchFamily="34" charset="0"/>
              <a:buChar char="•"/>
            </a:pPr>
            <a:r>
              <a:rPr lang="en-IN" sz="2800" dirty="0"/>
              <a:t>Conceptualise</a:t>
            </a:r>
          </a:p>
          <a:p>
            <a:pPr marL="571500" indent="-571500">
              <a:buFont typeface="Arial" panose="020B0604020202020204" pitchFamily="34" charset="0"/>
              <a:buChar char="•"/>
            </a:pPr>
            <a:r>
              <a:rPr lang="en-IN" sz="2800" dirty="0"/>
              <a:t>Integrate</a:t>
            </a:r>
          </a:p>
        </p:txBody>
      </p:sp>
      <p:sp>
        <p:nvSpPr>
          <p:cNvPr id="5" name="TextBox 4">
            <a:extLst>
              <a:ext uri="{FF2B5EF4-FFF2-40B4-BE49-F238E27FC236}">
                <a16:creationId xmlns:a16="http://schemas.microsoft.com/office/drawing/2014/main" id="{C0D549EC-CF7A-9F78-CB93-2FC9842AED5C}"/>
              </a:ext>
            </a:extLst>
          </p:cNvPr>
          <p:cNvSpPr txBox="1"/>
          <p:nvPr/>
        </p:nvSpPr>
        <p:spPr>
          <a:xfrm>
            <a:off x="931236" y="4072691"/>
            <a:ext cx="6094070" cy="892552"/>
          </a:xfrm>
          <a:prstGeom prst="rect">
            <a:avLst/>
          </a:prstGeom>
          <a:noFill/>
        </p:spPr>
        <p:txBody>
          <a:bodyPr wrap="square">
            <a:spAutoFit/>
          </a:bodyPr>
          <a:lstStyle/>
          <a:p>
            <a:endParaRPr lang="en-IN" sz="2400" dirty="0"/>
          </a:p>
          <a:p>
            <a:r>
              <a:rPr lang="en-IN" sz="2800" dirty="0"/>
              <a:t>Non-game Environment</a:t>
            </a:r>
          </a:p>
        </p:txBody>
      </p:sp>
    </p:spTree>
    <p:extLst>
      <p:ext uri="{BB962C8B-B14F-4D97-AF65-F5344CB8AC3E}">
        <p14:creationId xmlns:p14="http://schemas.microsoft.com/office/powerpoint/2010/main" val="4505546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mercial dock with container cargo ship container storage and crane unloading ship">
            <a:extLst>
              <a:ext uri="{FF2B5EF4-FFF2-40B4-BE49-F238E27FC236}">
                <a16:creationId xmlns:a16="http://schemas.microsoft.com/office/drawing/2014/main" id="{7325A954-A317-6194-4DEA-78630614EAD1}"/>
              </a:ext>
            </a:extLst>
          </p:cNvPr>
          <p:cNvPicPr>
            <a:picLocks noChangeAspect="1"/>
          </p:cNvPicPr>
          <p:nvPr/>
        </p:nvPicPr>
        <p:blipFill>
          <a:blip r:embed="rId3" cstate="print">
            <a:alphaModFix amt="5000"/>
            <a:extLst>
              <a:ext uri="{28A0092B-C50C-407E-A947-70E740481C1C}">
                <a14:useLocalDpi xmlns:a14="http://schemas.microsoft.com/office/drawing/2010/main" val="0"/>
              </a:ext>
            </a:extLst>
          </a:blip>
          <a:stretch>
            <a:fillRect/>
          </a:stretch>
        </p:blipFill>
        <p:spPr>
          <a:xfrm>
            <a:off x="-6950" y="3905"/>
            <a:ext cx="12198950" cy="6854095"/>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Gamification</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646331"/>
          </a:xfrm>
          <a:prstGeom prst="rect">
            <a:avLst/>
          </a:prstGeom>
          <a:noFill/>
        </p:spPr>
        <p:txBody>
          <a:bodyPr wrap="square" rtlCol="0">
            <a:spAutoFit/>
          </a:bodyPr>
          <a:lstStyle/>
          <a:p>
            <a:pPr algn="just"/>
            <a:r>
              <a:rPr lang="en-IN" sz="3600" dirty="0"/>
              <a:t>Use of game design elements in non-game contexts</a:t>
            </a:r>
          </a:p>
        </p:txBody>
      </p:sp>
      <p:sp>
        <p:nvSpPr>
          <p:cNvPr id="10" name="TextBox 9">
            <a:extLst>
              <a:ext uri="{FF2B5EF4-FFF2-40B4-BE49-F238E27FC236}">
                <a16:creationId xmlns:a16="http://schemas.microsoft.com/office/drawing/2014/main" id="{B59578E8-F265-2B0B-55FC-08205332883B}"/>
              </a:ext>
            </a:extLst>
          </p:cNvPr>
          <p:cNvSpPr txBox="1"/>
          <p:nvPr/>
        </p:nvSpPr>
        <p:spPr>
          <a:xfrm>
            <a:off x="665018" y="3026346"/>
            <a:ext cx="11008352" cy="2899255"/>
          </a:xfrm>
          <a:prstGeom prst="rect">
            <a:avLst/>
          </a:prstGeom>
          <a:noFill/>
        </p:spPr>
        <p:txBody>
          <a:bodyPr wrap="square">
            <a:spAutoFit/>
          </a:bodyPr>
          <a:lstStyle/>
          <a:p>
            <a:pPr marL="182880" marR="0" lvl="0" indent="-182880" algn="just"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IN" sz="2400" b="0" i="1" u="none" strike="noStrike" kern="1200" cap="none" spc="0" normalizeH="0" baseline="0" noProof="0" dirty="0">
                <a:ln>
                  <a:noFill/>
                </a:ln>
                <a:solidFill>
                  <a:srgbClr val="292934"/>
                </a:solidFill>
                <a:effectLst/>
                <a:uLnTx/>
                <a:uFillTx/>
                <a:latin typeface="Arial"/>
                <a:ea typeface="+mn-ea"/>
                <a:cs typeface="+mn-cs"/>
              </a:rPr>
              <a:t>Creating more game-like experiences in non game contexts</a:t>
            </a:r>
          </a:p>
          <a:p>
            <a:pPr marL="182880" marR="0" lvl="0" indent="-182880" algn="just"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IN" sz="2400" b="0" i="1" u="none" strike="noStrike" kern="1200" cap="none" spc="0" normalizeH="0" baseline="0" noProof="0" dirty="0">
                <a:ln>
                  <a:noFill/>
                </a:ln>
                <a:solidFill>
                  <a:srgbClr val="292934"/>
                </a:solidFill>
                <a:effectLst/>
                <a:uLnTx/>
                <a:uFillTx/>
                <a:latin typeface="Arial"/>
                <a:ea typeface="+mn-ea"/>
                <a:cs typeface="+mn-cs"/>
              </a:rPr>
              <a:t>Reverse-engineering what makes games successful and grab it into business environment</a:t>
            </a:r>
          </a:p>
          <a:p>
            <a:pPr marL="182880" marR="0" lvl="0" indent="-182880" algn="just"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IN" sz="2400" b="0" i="1" u="none" strike="noStrike" kern="1200" cap="none" spc="0" normalizeH="0" baseline="0" noProof="0" dirty="0">
                <a:ln>
                  <a:noFill/>
                </a:ln>
                <a:solidFill>
                  <a:srgbClr val="292934"/>
                </a:solidFill>
                <a:effectLst/>
                <a:uLnTx/>
                <a:uFillTx/>
                <a:latin typeface="Arial"/>
                <a:ea typeface="+mn-ea"/>
                <a:cs typeface="+mn-cs"/>
              </a:rPr>
              <a:t>The use of game mechanics and experience design to digitally engage and motivate people to achieve their goals</a:t>
            </a:r>
          </a:p>
          <a:p>
            <a:pPr marL="182880" marR="0" lvl="0" indent="-182880" algn="just"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IN" sz="2400" b="0" i="1" u="none" strike="noStrike" kern="1200" cap="none" spc="0" normalizeH="0" baseline="0" noProof="0" dirty="0">
                <a:ln>
                  <a:noFill/>
                </a:ln>
                <a:solidFill>
                  <a:srgbClr val="292934"/>
                </a:solidFill>
                <a:effectLst/>
                <a:uLnTx/>
                <a:uFillTx/>
                <a:latin typeface="Arial"/>
                <a:ea typeface="+mn-ea"/>
                <a:cs typeface="+mn-cs"/>
              </a:rPr>
              <a:t>Gamification is using game-based mechanics, aesthetics and game thinking to engage people, motivate action, promote learning, and solve problems</a:t>
            </a:r>
          </a:p>
        </p:txBody>
      </p:sp>
    </p:spTree>
    <p:extLst>
      <p:ext uri="{BB962C8B-B14F-4D97-AF65-F5344CB8AC3E}">
        <p14:creationId xmlns:p14="http://schemas.microsoft.com/office/powerpoint/2010/main" val="20072831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Example: Forest App</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245612DA-D138-A05A-2FC0-FD7F4614B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1882976"/>
            <a:ext cx="3403600" cy="455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209630FC-EE69-78D4-7473-9D8CE32577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 t="623" r="157" b="5465"/>
          <a:stretch/>
        </p:blipFill>
        <p:spPr bwMode="auto">
          <a:xfrm>
            <a:off x="4267200" y="1549276"/>
            <a:ext cx="3397249" cy="51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181E99DA-A94B-DFC8-40D2-5EC6DC594C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8110" y="471775"/>
            <a:ext cx="3579089" cy="6224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14356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Example: Forest App</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pic>
        <p:nvPicPr>
          <p:cNvPr id="12" name="Picture 3">
            <a:extLst>
              <a:ext uri="{FF2B5EF4-FFF2-40B4-BE49-F238E27FC236}">
                <a16:creationId xmlns:a16="http://schemas.microsoft.com/office/drawing/2014/main" id="{7D68F4F5-1FEE-DE0E-EEF1-08FA897B4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11" y="409291"/>
            <a:ext cx="3372549" cy="5935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C54348F4-DB66-88C1-9323-6BCE4B0E6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4611" y="389389"/>
            <a:ext cx="3810000" cy="574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9">
            <a:extLst>
              <a:ext uri="{FF2B5EF4-FFF2-40B4-BE49-F238E27FC236}">
                <a16:creationId xmlns:a16="http://schemas.microsoft.com/office/drawing/2014/main" id="{9A2D37E9-1A97-3630-0A57-835742393D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7512" y="731134"/>
            <a:ext cx="35687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5067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Gamified Systems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890039"/>
          </a:xfrm>
          <a:prstGeom prst="rect">
            <a:avLst/>
          </a:prstGeom>
          <a:noFill/>
        </p:spPr>
        <p:txBody>
          <a:bodyPr wrap="square" rtlCol="0">
            <a:spAutoFit/>
          </a:bodyPr>
          <a:lstStyle/>
          <a:p>
            <a:pPr marL="342900" indent="-342900">
              <a:lnSpc>
                <a:spcPct val="150000"/>
              </a:lnSpc>
              <a:buSzPct val="150000"/>
              <a:buFont typeface="Arial" panose="020B0604020202020204" pitchFamily="34" charset="0"/>
              <a:buChar char="•"/>
            </a:pPr>
            <a:r>
              <a:rPr lang="en-US" altLang="en-US" sz="2800" dirty="0"/>
              <a:t>Traditional IS:</a:t>
            </a:r>
          </a:p>
          <a:p>
            <a:pPr marL="800100" lvl="1" indent="-342900">
              <a:lnSpc>
                <a:spcPct val="150000"/>
              </a:lnSpc>
              <a:buSzPct val="150000"/>
              <a:buFont typeface="Arial" panose="020B0604020202020204" pitchFamily="34" charset="0"/>
              <a:buChar char="•"/>
            </a:pPr>
            <a:r>
              <a:rPr lang="en-US" altLang="en-US" sz="2800" dirty="0"/>
              <a:t>Utilitarian</a:t>
            </a:r>
          </a:p>
          <a:p>
            <a:pPr marL="800100" lvl="1" indent="-342900">
              <a:lnSpc>
                <a:spcPct val="150000"/>
              </a:lnSpc>
              <a:buSzPct val="150000"/>
              <a:buFont typeface="Arial" panose="020B0604020202020204" pitchFamily="34" charset="0"/>
              <a:buChar char="•"/>
            </a:pPr>
            <a:r>
              <a:rPr lang="en-US" altLang="en-US" sz="2800" dirty="0"/>
              <a:t>Hedonic</a:t>
            </a:r>
          </a:p>
          <a:p>
            <a:pPr marL="342900" indent="-342900">
              <a:lnSpc>
                <a:spcPct val="150000"/>
              </a:lnSpc>
              <a:buSzPct val="150000"/>
              <a:buFont typeface="Arial" panose="020B0604020202020204" pitchFamily="34" charset="0"/>
              <a:buChar char="•"/>
            </a:pPr>
            <a:endParaRPr lang="en-US" altLang="en-US" sz="2800" dirty="0"/>
          </a:p>
          <a:p>
            <a:pPr marL="342900" indent="-342900">
              <a:lnSpc>
                <a:spcPct val="150000"/>
              </a:lnSpc>
              <a:buSzPct val="150000"/>
              <a:buFont typeface="Arial" panose="020B0604020202020204" pitchFamily="34" charset="0"/>
              <a:buChar char="•"/>
            </a:pPr>
            <a:r>
              <a:rPr lang="en-US" altLang="en-US" sz="2800" dirty="0"/>
              <a:t>Gamification – combination of both</a:t>
            </a:r>
          </a:p>
          <a:p>
            <a:pPr marL="800100" lvl="1" indent="-342900">
              <a:lnSpc>
                <a:spcPct val="150000"/>
              </a:lnSpc>
              <a:buSzPct val="150000"/>
              <a:buFont typeface="Arial" panose="020B0604020202020204" pitchFamily="34" charset="0"/>
              <a:buChar char="•"/>
            </a:pPr>
            <a:r>
              <a:rPr lang="en-US" altLang="en-US" sz="2800" dirty="0"/>
              <a:t>Productivity through fun</a:t>
            </a:r>
          </a:p>
        </p:txBody>
      </p:sp>
    </p:spTree>
    <p:extLst>
      <p:ext uri="{BB962C8B-B14F-4D97-AF65-F5344CB8AC3E}">
        <p14:creationId xmlns:p14="http://schemas.microsoft.com/office/powerpoint/2010/main" val="11433294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GAMIFICATION GOALS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9" y="1565564"/>
            <a:ext cx="4346820" cy="3890039"/>
          </a:xfrm>
          <a:prstGeom prst="rect">
            <a:avLst/>
          </a:prstGeom>
          <a:noFill/>
        </p:spPr>
        <p:txBody>
          <a:bodyPr wrap="square" rtlCol="0">
            <a:spAutoFit/>
          </a:bodyPr>
          <a:lstStyle/>
          <a:p>
            <a:pPr marL="342900" indent="-342900">
              <a:lnSpc>
                <a:spcPct val="150000"/>
              </a:lnSpc>
              <a:buSzPct val="150000"/>
              <a:buFont typeface="Arial" panose="020B0604020202020204" pitchFamily="34" charset="0"/>
              <a:buChar char="•"/>
            </a:pPr>
            <a:r>
              <a:rPr lang="en-US" altLang="en-US" sz="2800" dirty="0"/>
              <a:t>Increase engagement </a:t>
            </a:r>
          </a:p>
          <a:p>
            <a:pPr marL="342900" indent="-342900">
              <a:lnSpc>
                <a:spcPct val="150000"/>
              </a:lnSpc>
              <a:buSzPct val="150000"/>
              <a:buFont typeface="Arial" panose="020B0604020202020204" pitchFamily="34" charset="0"/>
              <a:buChar char="•"/>
            </a:pPr>
            <a:r>
              <a:rPr lang="en-US" altLang="en-US" sz="2800" dirty="0"/>
              <a:t>Increase awareness</a:t>
            </a:r>
          </a:p>
          <a:p>
            <a:pPr marL="342900" indent="-342900">
              <a:lnSpc>
                <a:spcPct val="150000"/>
              </a:lnSpc>
              <a:buSzPct val="150000"/>
              <a:buFont typeface="Arial" panose="020B0604020202020204" pitchFamily="34" charset="0"/>
              <a:buChar char="•"/>
            </a:pPr>
            <a:r>
              <a:rPr lang="en-US" altLang="en-US" sz="2800" dirty="0"/>
              <a:t>Boost adoption practices</a:t>
            </a:r>
          </a:p>
          <a:p>
            <a:pPr marL="342900" indent="-342900">
              <a:lnSpc>
                <a:spcPct val="150000"/>
              </a:lnSpc>
              <a:buSzPct val="150000"/>
              <a:buFont typeface="Arial" panose="020B0604020202020204" pitchFamily="34" charset="0"/>
              <a:buChar char="•"/>
            </a:pPr>
            <a:r>
              <a:rPr lang="en-US" altLang="en-US" sz="2800" dirty="0"/>
              <a:t>Develop creativity </a:t>
            </a:r>
          </a:p>
          <a:p>
            <a:pPr marL="342900" indent="-342900">
              <a:lnSpc>
                <a:spcPct val="150000"/>
              </a:lnSpc>
              <a:buSzPct val="150000"/>
              <a:buFont typeface="Arial" panose="020B0604020202020204" pitchFamily="34" charset="0"/>
              <a:buChar char="•"/>
            </a:pPr>
            <a:r>
              <a:rPr lang="en-US" altLang="en-US" sz="2800" dirty="0"/>
              <a:t>Ease the fixing process</a:t>
            </a:r>
          </a:p>
        </p:txBody>
      </p:sp>
      <p:sp>
        <p:nvSpPr>
          <p:cNvPr id="3" name="TextBox 2">
            <a:extLst>
              <a:ext uri="{FF2B5EF4-FFF2-40B4-BE49-F238E27FC236}">
                <a16:creationId xmlns:a16="http://schemas.microsoft.com/office/drawing/2014/main" id="{8A8CD6D6-42E4-49C8-BD08-86D6009E742E}"/>
              </a:ext>
            </a:extLst>
          </p:cNvPr>
          <p:cNvSpPr txBox="1"/>
          <p:nvPr/>
        </p:nvSpPr>
        <p:spPr>
          <a:xfrm>
            <a:off x="6431141" y="1565564"/>
            <a:ext cx="4346820" cy="3890039"/>
          </a:xfrm>
          <a:prstGeom prst="rect">
            <a:avLst/>
          </a:prstGeom>
          <a:noFill/>
        </p:spPr>
        <p:txBody>
          <a:bodyPr wrap="square" rtlCol="0">
            <a:spAutoFit/>
          </a:bodyPr>
          <a:lstStyle/>
          <a:p>
            <a:pPr marL="342900" indent="-342900">
              <a:lnSpc>
                <a:spcPct val="150000"/>
              </a:lnSpc>
              <a:buSzPct val="150000"/>
              <a:buFont typeface="Arial" panose="020B0604020202020204" pitchFamily="34" charset="0"/>
              <a:buChar char="•"/>
            </a:pPr>
            <a:r>
              <a:rPr lang="en-US" altLang="en-US" sz="2800" dirty="0"/>
              <a:t>Encourage testing habits</a:t>
            </a:r>
          </a:p>
          <a:p>
            <a:pPr marL="342900" indent="-342900">
              <a:lnSpc>
                <a:spcPct val="150000"/>
              </a:lnSpc>
              <a:buSzPct val="150000"/>
              <a:buFont typeface="Arial" panose="020B0604020202020204" pitchFamily="34" charset="0"/>
              <a:buChar char="•"/>
            </a:pPr>
            <a:r>
              <a:rPr lang="en-US" altLang="en-US" sz="2800" dirty="0"/>
              <a:t>Improve skills </a:t>
            </a:r>
          </a:p>
          <a:p>
            <a:pPr marL="342900" indent="-342900">
              <a:lnSpc>
                <a:spcPct val="150000"/>
              </a:lnSpc>
              <a:buSzPct val="150000"/>
              <a:buFont typeface="Arial" panose="020B0604020202020204" pitchFamily="34" charset="0"/>
              <a:buChar char="•"/>
            </a:pPr>
            <a:r>
              <a:rPr lang="en-US" altLang="en-US" sz="2800" dirty="0"/>
              <a:t>Increase persuasion </a:t>
            </a:r>
          </a:p>
          <a:p>
            <a:pPr marL="342900" indent="-342900">
              <a:lnSpc>
                <a:spcPct val="150000"/>
              </a:lnSpc>
              <a:buSzPct val="150000"/>
              <a:buFont typeface="Arial" panose="020B0604020202020204" pitchFamily="34" charset="0"/>
              <a:buChar char="•"/>
            </a:pPr>
            <a:r>
              <a:rPr lang="en-US" altLang="en-US" sz="2800" dirty="0"/>
              <a:t>Promote collaboration </a:t>
            </a:r>
          </a:p>
          <a:p>
            <a:pPr marL="342900" indent="-342900">
              <a:lnSpc>
                <a:spcPct val="150000"/>
              </a:lnSpc>
              <a:buSzPct val="150000"/>
              <a:buFont typeface="Arial" panose="020B0604020202020204" pitchFamily="34" charset="0"/>
              <a:buChar char="•"/>
            </a:pPr>
            <a:r>
              <a:rPr lang="en-US" altLang="en-US" sz="2800" dirty="0"/>
              <a:t>Improve training</a:t>
            </a:r>
          </a:p>
        </p:txBody>
      </p:sp>
    </p:spTree>
    <p:extLst>
      <p:ext uri="{BB962C8B-B14F-4D97-AF65-F5344CB8AC3E}">
        <p14:creationId xmlns:p14="http://schemas.microsoft.com/office/powerpoint/2010/main" val="425802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Examples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524315"/>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err="1"/>
              <a:t>CodeBrag</a:t>
            </a:r>
            <a:r>
              <a:rPr lang="en-US" altLang="en-US" sz="2400" dirty="0"/>
              <a:t>, </a:t>
            </a:r>
            <a:r>
              <a:rPr lang="en-US" altLang="en-US" sz="2400" dirty="0" err="1"/>
              <a:t>collabreview</a:t>
            </a:r>
            <a:r>
              <a:rPr lang="en-US" altLang="en-US" sz="2400" dirty="0"/>
              <a:t>, </a:t>
            </a:r>
            <a:r>
              <a:rPr lang="en-US" altLang="en-US" sz="2400" dirty="0" err="1"/>
              <a:t>GitPoints</a:t>
            </a:r>
            <a:r>
              <a:rPr lang="en-US" altLang="en-US" sz="2400" dirty="0"/>
              <a:t> - Software Engineering</a:t>
            </a:r>
          </a:p>
          <a:p>
            <a:pPr marL="342900" indent="-342900">
              <a:buFont typeface="Arial" panose="020B0604020202020204" pitchFamily="34" charset="0"/>
              <a:buChar char="•"/>
            </a:pPr>
            <a:r>
              <a:rPr lang="en-US" altLang="en-US" sz="2400" dirty="0" err="1"/>
              <a:t>DevHub</a:t>
            </a:r>
            <a:r>
              <a:rPr lang="en-US" altLang="en-US" sz="2400" dirty="0"/>
              <a:t> - Project Completion</a:t>
            </a:r>
          </a:p>
          <a:p>
            <a:pPr marL="342900" indent="-342900">
              <a:buFont typeface="Arial" panose="020B0604020202020204" pitchFamily="34" charset="0"/>
              <a:buChar char="•"/>
            </a:pPr>
            <a:r>
              <a:rPr lang="en-US" altLang="en-US" sz="2400" dirty="0"/>
              <a:t>Mint.com - Fostering Financial Independence and Goal Tracking</a:t>
            </a:r>
          </a:p>
          <a:p>
            <a:pPr marL="342900" indent="-342900">
              <a:buFont typeface="Arial" panose="020B0604020202020204" pitchFamily="34" charset="0"/>
              <a:buChar char="•"/>
            </a:pPr>
            <a:r>
              <a:rPr lang="en-US" altLang="en-US" sz="2400" dirty="0" err="1"/>
              <a:t>Recyclebank</a:t>
            </a:r>
            <a:r>
              <a:rPr lang="en-US" altLang="en-US" sz="2400" dirty="0"/>
              <a:t>, Engine Yard - Customer Engagement</a:t>
            </a:r>
          </a:p>
          <a:p>
            <a:pPr marL="342900" indent="-342900">
              <a:buFont typeface="Arial" panose="020B0604020202020204" pitchFamily="34" charset="0"/>
              <a:buChar char="•"/>
            </a:pPr>
            <a:r>
              <a:rPr lang="en-US" altLang="en-US" sz="2400" dirty="0"/>
              <a:t>Step2 -  Customer Loyalty</a:t>
            </a:r>
          </a:p>
          <a:p>
            <a:pPr marL="342900" indent="-342900">
              <a:buFont typeface="Arial" panose="020B0604020202020204" pitchFamily="34" charset="0"/>
              <a:buChar char="•"/>
            </a:pPr>
            <a:r>
              <a:rPr lang="en-US" altLang="en-US" sz="2400" dirty="0" err="1"/>
              <a:t>Bluewolf</a:t>
            </a:r>
            <a:r>
              <a:rPr lang="en-US" altLang="en-US" sz="2400" dirty="0"/>
              <a:t>  - Employee Engagement and Motivation</a:t>
            </a:r>
          </a:p>
          <a:p>
            <a:pPr marL="342900" indent="-342900">
              <a:buFont typeface="Arial" panose="020B0604020202020204" pitchFamily="34" charset="0"/>
              <a:buChar char="•"/>
            </a:pPr>
            <a:r>
              <a:rPr lang="en-US" altLang="en-US" sz="2400" dirty="0"/>
              <a:t>Keas  - Employee Wellness, Cost Reduction</a:t>
            </a:r>
          </a:p>
          <a:p>
            <a:pPr marL="342900" indent="-342900">
              <a:buFont typeface="Arial" panose="020B0604020202020204" pitchFamily="34" charset="0"/>
              <a:buChar char="•"/>
            </a:pPr>
            <a:r>
              <a:rPr lang="en-US" altLang="en-US" sz="2400" dirty="0"/>
              <a:t>Beat the GMAT  - User Engagement, Goal Tracking </a:t>
            </a:r>
          </a:p>
          <a:p>
            <a:pPr marL="342900" indent="-342900">
              <a:buFont typeface="Arial" panose="020B0604020202020204" pitchFamily="34" charset="0"/>
              <a:buChar char="•"/>
            </a:pPr>
            <a:r>
              <a:rPr lang="en-US" altLang="en-US" sz="2400" dirty="0"/>
              <a:t>SCVNGR, The Email Game - Team Building</a:t>
            </a:r>
          </a:p>
          <a:p>
            <a:pPr marL="342900" indent="-342900">
              <a:buFont typeface="Arial" panose="020B0604020202020204" pitchFamily="34" charset="0"/>
              <a:buChar char="•"/>
            </a:pPr>
            <a:r>
              <a:rPr lang="en-US" altLang="en-US" sz="2400" dirty="0"/>
              <a:t>4food  - Social Loyalty, Brand Awareness, Social Missions</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p:txBody>
      </p:sp>
    </p:spTree>
    <p:extLst>
      <p:ext uri="{BB962C8B-B14F-4D97-AF65-F5344CB8AC3E}">
        <p14:creationId xmlns:p14="http://schemas.microsoft.com/office/powerpoint/2010/main" val="1391713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Employee Engagement</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457200" indent="-457200" algn="just">
              <a:spcBef>
                <a:spcPct val="0"/>
              </a:spcBef>
              <a:spcAft>
                <a:spcPct val="0"/>
              </a:spcAft>
              <a:buFont typeface="Arial" panose="020B0604020202020204" pitchFamily="34" charset="0"/>
              <a:buChar char="•"/>
            </a:pPr>
            <a:endParaRPr lang="en-US" sz="2400" dirty="0"/>
          </a:p>
          <a:p>
            <a:pPr marL="457200" indent="-457200" algn="just">
              <a:spcBef>
                <a:spcPct val="0"/>
              </a:spcBef>
              <a:spcAft>
                <a:spcPct val="0"/>
              </a:spcAft>
              <a:buFont typeface="Arial" panose="020B0604020202020204" pitchFamily="34" charset="0"/>
              <a:buChar char="•"/>
            </a:pPr>
            <a:r>
              <a:rPr lang="en-US" sz="2400" dirty="0"/>
              <a:t>An engaged employee as one who is satisfied, committed, involved, and enjoys a feeling of empowerment at workplace.</a:t>
            </a:r>
          </a:p>
          <a:p>
            <a:pPr marL="457200" indent="-457200" algn="just">
              <a:spcBef>
                <a:spcPct val="0"/>
              </a:spcBef>
              <a:spcAft>
                <a:spcPct val="0"/>
              </a:spcAft>
              <a:buFont typeface="Arial" panose="020B0604020202020204" pitchFamily="34" charset="0"/>
              <a:buChar char="•"/>
            </a:pPr>
            <a:endParaRPr lang="en-US" sz="2400" dirty="0"/>
          </a:p>
          <a:p>
            <a:pPr marL="457200" indent="-457200" algn="just">
              <a:spcBef>
                <a:spcPct val="0"/>
              </a:spcBef>
              <a:spcAft>
                <a:spcPct val="0"/>
              </a:spcAft>
              <a:buFont typeface="Arial" panose="020B0604020202020204" pitchFamily="34" charset="0"/>
              <a:buChar char="•"/>
            </a:pPr>
            <a:r>
              <a:rPr lang="en-US" sz="2400" dirty="0"/>
              <a:t>Health Surveys at Workplace</a:t>
            </a:r>
          </a:p>
          <a:p>
            <a:pPr marL="914400" lvl="1" indent="-457200" algn="just">
              <a:spcBef>
                <a:spcPct val="0"/>
              </a:spcBef>
              <a:spcAft>
                <a:spcPct val="0"/>
              </a:spcAft>
              <a:buFont typeface="Arial" panose="020B0604020202020204" pitchFamily="34" charset="0"/>
              <a:buChar char="•"/>
            </a:pPr>
            <a:r>
              <a:rPr lang="en-US" sz="2400" dirty="0"/>
              <a:t>71% of the working population is actively thinking about changing jobs</a:t>
            </a:r>
          </a:p>
          <a:p>
            <a:pPr marL="1371600" lvl="2" indent="-457200" algn="just">
              <a:spcBef>
                <a:spcPct val="0"/>
              </a:spcBef>
              <a:spcAft>
                <a:spcPct val="0"/>
              </a:spcAft>
              <a:buFont typeface="Arial" panose="020B0604020202020204" pitchFamily="34" charset="0"/>
              <a:buChar char="•"/>
            </a:pPr>
            <a:r>
              <a:rPr lang="en-US" sz="2400" dirty="0"/>
              <a:t>Mental Health America and The </a:t>
            </a:r>
            <a:r>
              <a:rPr lang="en-US" sz="2400" dirty="0" err="1"/>
              <a:t>Faas</a:t>
            </a:r>
            <a:r>
              <a:rPr lang="en-US" sz="2400" dirty="0"/>
              <a:t> Foundation (2017)</a:t>
            </a:r>
          </a:p>
          <a:p>
            <a:pPr marL="914400" lvl="1" indent="-457200" algn="just">
              <a:spcBef>
                <a:spcPct val="0"/>
              </a:spcBef>
              <a:spcAft>
                <a:spcPct val="0"/>
              </a:spcAft>
              <a:buFont typeface="Arial" panose="020B0604020202020204" pitchFamily="34" charset="0"/>
              <a:buChar char="•"/>
            </a:pPr>
            <a:r>
              <a:rPr lang="en-US" sz="2400" dirty="0"/>
              <a:t>India is leading the list of most stressed population in the world with workplace stress as one of the primary cited reasons </a:t>
            </a:r>
          </a:p>
          <a:p>
            <a:pPr marL="1371600" lvl="2" indent="-457200" algn="just">
              <a:spcBef>
                <a:spcPct val="0"/>
              </a:spcBef>
              <a:spcAft>
                <a:spcPct val="0"/>
              </a:spcAft>
              <a:buFont typeface="Arial" panose="020B0604020202020204" pitchFamily="34" charset="0"/>
              <a:buChar char="•"/>
            </a:pPr>
            <a:r>
              <a:rPr lang="en-US" sz="2400" dirty="0"/>
              <a:t>Cigna 360° Well-Being Survey (2018)</a:t>
            </a:r>
          </a:p>
        </p:txBody>
      </p:sp>
    </p:spTree>
    <p:extLst>
      <p:ext uri="{BB962C8B-B14F-4D97-AF65-F5344CB8AC3E}">
        <p14:creationId xmlns:p14="http://schemas.microsoft.com/office/powerpoint/2010/main" val="2039666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Using Enjoyment to address Engagement</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5370653" y="1565564"/>
            <a:ext cx="6302718"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The engaged block is where the activation and pleasure elements are maximized to provide an excited and happy employee. </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Enjoyment forms an important part in successfully engaging an employee.</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Gamification can induce the element of enjoyment necessary by means of the game mechanics and dynamics it employs.</a:t>
            </a:r>
          </a:p>
        </p:txBody>
      </p:sp>
      <p:pic>
        <p:nvPicPr>
          <p:cNvPr id="17" name="Picture 16">
            <a:extLst>
              <a:ext uri="{FF2B5EF4-FFF2-40B4-BE49-F238E27FC236}">
                <a16:creationId xmlns:a16="http://schemas.microsoft.com/office/drawing/2014/main" id="{0AD4C91B-454B-EEE7-3633-27097F8775F9}"/>
              </a:ext>
            </a:extLst>
          </p:cNvPr>
          <p:cNvPicPr>
            <a:picLocks noChangeAspect="1"/>
          </p:cNvPicPr>
          <p:nvPr/>
        </p:nvPicPr>
        <p:blipFill>
          <a:blip r:embed="rId3"/>
          <a:stretch>
            <a:fillRect/>
          </a:stretch>
        </p:blipFill>
        <p:spPr>
          <a:xfrm>
            <a:off x="665017" y="2026936"/>
            <a:ext cx="4520429" cy="3899302"/>
          </a:xfrm>
          <a:prstGeom prst="rect">
            <a:avLst/>
          </a:prstGeom>
        </p:spPr>
      </p:pic>
    </p:spTree>
    <p:extLst>
      <p:ext uri="{BB962C8B-B14F-4D97-AF65-F5344CB8AC3E}">
        <p14:creationId xmlns:p14="http://schemas.microsoft.com/office/powerpoint/2010/main" val="2488226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Other Employee Engagement strategies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677656"/>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Direct benefits such as high salary, periodical bonuses, holiday gifts, earned vacations, and health insurances</a:t>
            </a:r>
          </a:p>
          <a:p>
            <a:pPr marL="342900" indent="-342900">
              <a:buFont typeface="Arial" panose="020B0604020202020204" pitchFamily="34" charset="0"/>
              <a:buChar char="•"/>
            </a:pPr>
            <a:r>
              <a:rPr lang="en-US" altLang="en-US" sz="2400" dirty="0"/>
              <a:t>Team building activities </a:t>
            </a:r>
          </a:p>
          <a:p>
            <a:pPr marL="342900" indent="-342900">
              <a:buFont typeface="Arial" panose="020B0604020202020204" pitchFamily="34" charset="0"/>
              <a:buChar char="•"/>
            </a:pPr>
            <a:r>
              <a:rPr lang="en-US" altLang="en-US" sz="2400" dirty="0"/>
              <a:t>Social engagement </a:t>
            </a:r>
          </a:p>
          <a:p>
            <a:pPr marL="342900" indent="-342900">
              <a:buFont typeface="Arial" panose="020B0604020202020204" pitchFamily="34" charset="0"/>
              <a:buChar char="•"/>
            </a:pPr>
            <a:r>
              <a:rPr lang="en-US" altLang="en-US" sz="2400" dirty="0"/>
              <a:t>Corporate social responsibility (CSR)</a:t>
            </a:r>
          </a:p>
          <a:p>
            <a:pPr marL="342900" indent="-342900">
              <a:buFont typeface="Arial" panose="020B0604020202020204" pitchFamily="34" charset="0"/>
              <a:buChar char="•"/>
            </a:pPr>
            <a:r>
              <a:rPr lang="en-US" altLang="en-US" sz="2400" dirty="0"/>
              <a:t>Corporate wellness programs, skill training, feedback sessions, work from home initiatives</a:t>
            </a:r>
          </a:p>
        </p:txBody>
      </p:sp>
    </p:spTree>
    <p:extLst>
      <p:ext uri="{BB962C8B-B14F-4D97-AF65-F5344CB8AC3E}">
        <p14:creationId xmlns:p14="http://schemas.microsoft.com/office/powerpoint/2010/main" val="2904879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Components of Gamification</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108543"/>
          </a:xfrm>
          <a:prstGeom prst="rect">
            <a:avLst/>
          </a:prstGeom>
          <a:noFill/>
        </p:spPr>
        <p:txBody>
          <a:bodyPr wrap="square" rtlCol="0">
            <a:spAutoFit/>
          </a:bodyPr>
          <a:lstStyle/>
          <a:p>
            <a:pPr marL="342900" indent="-342900">
              <a:buFont typeface="Arial" panose="020B0604020202020204" pitchFamily="34" charset="0"/>
              <a:buChar char="•"/>
            </a:pPr>
            <a:r>
              <a:rPr lang="en-US" altLang="en-US" sz="2800" dirty="0"/>
              <a:t>Werbach and Hunter (2012) classified gamification components</a:t>
            </a:r>
          </a:p>
          <a:p>
            <a:pPr marL="800100" lvl="1" indent="-342900">
              <a:buFont typeface="Arial" panose="020B0604020202020204" pitchFamily="34" charset="0"/>
              <a:buChar char="•"/>
            </a:pPr>
            <a:r>
              <a:rPr lang="en-US" altLang="en-US" sz="2800" dirty="0"/>
              <a:t>Elements - the “specific forms that mechanics or dynamics can take”</a:t>
            </a:r>
          </a:p>
          <a:p>
            <a:pPr marL="800100" lvl="1" indent="-342900">
              <a:buFont typeface="Arial" panose="020B0604020202020204" pitchFamily="34" charset="0"/>
              <a:buChar char="•"/>
            </a:pPr>
            <a:r>
              <a:rPr lang="en-US" altLang="en-US" sz="2800" dirty="0"/>
              <a:t>Mechanics - “the basic processes that drive the action forward and generate player engagement”</a:t>
            </a:r>
          </a:p>
          <a:p>
            <a:pPr marL="800100" lvl="1" indent="-342900">
              <a:buFont typeface="Arial" panose="020B0604020202020204" pitchFamily="34" charset="0"/>
              <a:buChar char="•"/>
            </a:pPr>
            <a:r>
              <a:rPr lang="en-US" altLang="en-US" sz="2800" dirty="0"/>
              <a:t>Dynamics - “the big picture aspects of the gamified system”</a:t>
            </a:r>
          </a:p>
          <a:p>
            <a:pPr marL="342900" indent="-342900">
              <a:buFont typeface="Arial" panose="020B0604020202020204" pitchFamily="34" charset="0"/>
              <a:buChar char="•"/>
            </a:pPr>
            <a:endParaRPr lang="en-US" altLang="en-US" sz="2800" dirty="0"/>
          </a:p>
        </p:txBody>
      </p:sp>
    </p:spTree>
    <p:extLst>
      <p:ext uri="{BB962C8B-B14F-4D97-AF65-F5344CB8AC3E}">
        <p14:creationId xmlns:p14="http://schemas.microsoft.com/office/powerpoint/2010/main" val="1658527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Elements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815882"/>
          </a:xfrm>
          <a:prstGeom prst="rect">
            <a:avLst/>
          </a:prstGeom>
          <a:noFill/>
        </p:spPr>
        <p:txBody>
          <a:bodyPr wrap="square" rtlCol="0">
            <a:spAutoFit/>
          </a:bodyPr>
          <a:lstStyle/>
          <a:p>
            <a:pPr marL="342900" indent="-342900">
              <a:buFont typeface="Arial" panose="020B0604020202020204" pitchFamily="34" charset="0"/>
              <a:buChar char="•"/>
            </a:pPr>
            <a:r>
              <a:rPr lang="en-US" altLang="en-US" sz="2800" dirty="0"/>
              <a:t>To gamify an environment, components are used which have been derived from gamed or relate concepts and called game elements. </a:t>
            </a:r>
          </a:p>
          <a:p>
            <a:pPr marL="342900" indent="-342900">
              <a:buFont typeface="Arial" panose="020B0604020202020204" pitchFamily="34" charset="0"/>
              <a:buChar char="•"/>
            </a:pPr>
            <a:r>
              <a:rPr lang="en-US" altLang="en-US" sz="2800" dirty="0"/>
              <a:t>The game elements form the basic form the gamification concepts take and are used as the means of gamifying an environment</a:t>
            </a:r>
          </a:p>
        </p:txBody>
      </p:sp>
    </p:spTree>
    <p:extLst>
      <p:ext uri="{BB962C8B-B14F-4D97-AF65-F5344CB8AC3E}">
        <p14:creationId xmlns:p14="http://schemas.microsoft.com/office/powerpoint/2010/main" val="2997780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Elements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3" name="Content Placeholder 4">
            <a:extLst>
              <a:ext uri="{FF2B5EF4-FFF2-40B4-BE49-F238E27FC236}">
                <a16:creationId xmlns:a16="http://schemas.microsoft.com/office/drawing/2014/main" id="{2889DA63-A73E-720B-5CA3-00F519E6F7EA}"/>
              </a:ext>
            </a:extLst>
          </p:cNvPr>
          <p:cNvGraphicFramePr>
            <a:graphicFrameLocks/>
          </p:cNvGraphicFramePr>
          <p:nvPr/>
        </p:nvGraphicFramePr>
        <p:xfrm>
          <a:off x="609600" y="1600200"/>
          <a:ext cx="10972800" cy="4944530"/>
        </p:xfrm>
        <a:graphic>
          <a:graphicData uri="http://schemas.openxmlformats.org/drawingml/2006/table">
            <a:tbl>
              <a:tblPr firstRow="1" bandRow="1">
                <a:tableStyleId>{69CF1AB2-1976-4502-BF36-3FF5EA218861}</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9445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IN" sz="1600" b="0" i="0" u="none" strike="noStrike" kern="1200" cap="none" spc="0" normalizeH="0" baseline="0" dirty="0">
                          <a:ln>
                            <a:noFill/>
                          </a:ln>
                          <a:solidFill>
                            <a:srgbClr val="292934"/>
                          </a:solidFill>
                          <a:effectLst/>
                          <a:uLnTx/>
                          <a:uFillTx/>
                          <a:latin typeface="+mn-lt"/>
                          <a:ea typeface="+mn-ea"/>
                          <a:cs typeface="Times New Roman" panose="02020603050405020304" pitchFamily="18" charset="0"/>
                        </a:rPr>
                        <a:t>Achievements</a:t>
                      </a: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Countdowns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Levels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Rankings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0"/>
                  </a:ext>
                </a:extLst>
              </a:tr>
              <a:tr h="49445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292934"/>
                          </a:solidFill>
                          <a:effectLst/>
                          <a:uLnTx/>
                          <a:uFillTx/>
                          <a:latin typeface="+mn-lt"/>
                          <a:ea typeface="+mn-ea"/>
                          <a:cs typeface="Times New Roman" panose="02020603050405020304" pitchFamily="18" charset="0"/>
                        </a:rPr>
                        <a:t>Activity Feeds</a:t>
                      </a:r>
                      <a:endParaRPr kumimoji="0" lang="en-IN" sz="1600" b="0" i="0" u="none" strike="noStrike" kern="1200" cap="none" spc="0" normalizeH="0" baseline="0" noProof="0" dirty="0">
                        <a:ln>
                          <a:noFill/>
                        </a:ln>
                        <a:solidFill>
                          <a:srgbClr val="292934"/>
                        </a:solidFill>
                        <a:effectLst/>
                        <a:uLnTx/>
                        <a:uFillTx/>
                        <a:latin typeface="+mn-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Dashboard</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Likes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Ratings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1"/>
                  </a:ext>
                </a:extLst>
              </a:tr>
              <a:tr h="494453">
                <a:tc>
                  <a:txBody>
                    <a:bodyPr/>
                    <a:lstStyle/>
                    <a:p>
                      <a:pPr algn="ctr">
                        <a:lnSpc>
                          <a:spcPct val="150000"/>
                        </a:lnSpc>
                        <a:spcAft>
                          <a:spcPts val="0"/>
                        </a:spcAft>
                      </a:pPr>
                      <a:r>
                        <a:rPr lang="en-IN" sz="1600" b="0" kern="1200" dirty="0">
                          <a:solidFill>
                            <a:schemeClr val="dk1"/>
                          </a:solidFill>
                          <a:effectLst/>
                          <a:latin typeface="+mn-lt"/>
                          <a:ea typeface="+mn-ea"/>
                          <a:cs typeface="Times New Roman" panose="02020603050405020304" pitchFamily="18" charset="0"/>
                        </a:rPr>
                        <a:t>Awards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Duels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Medals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Reviews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2"/>
                  </a:ext>
                </a:extLst>
              </a:tr>
              <a:tr h="494453">
                <a:tc>
                  <a:txBody>
                    <a:bodyPr/>
                    <a:lstStyle/>
                    <a:p>
                      <a:pPr algn="ctr">
                        <a:lnSpc>
                          <a:spcPct val="150000"/>
                        </a:lnSpc>
                        <a:spcAft>
                          <a:spcPts val="0"/>
                        </a:spcAft>
                      </a:pPr>
                      <a:r>
                        <a:rPr lang="en-IN" sz="1600" b="0" kern="1200" dirty="0">
                          <a:solidFill>
                            <a:schemeClr val="dk1"/>
                          </a:solidFill>
                          <a:effectLst/>
                          <a:latin typeface="+mn-lt"/>
                          <a:ea typeface="+mn-ea"/>
                          <a:cs typeface="Times New Roman" panose="02020603050405020304" pitchFamily="18" charset="0"/>
                        </a:rPr>
                        <a:t>Badges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Easter Eggs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Milestones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Rewards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3"/>
                  </a:ext>
                </a:extLst>
              </a:tr>
              <a:tr h="494453">
                <a:tc>
                  <a:txBody>
                    <a:bodyPr/>
                    <a:lstStyle/>
                    <a:p>
                      <a:pPr algn="ctr">
                        <a:lnSpc>
                          <a:spcPct val="150000"/>
                        </a:lnSpc>
                        <a:spcAft>
                          <a:spcPts val="0"/>
                        </a:spcAft>
                      </a:pPr>
                      <a:r>
                        <a:rPr lang="en-IN" sz="1600" b="0" kern="1200" dirty="0">
                          <a:solidFill>
                            <a:schemeClr val="dk1"/>
                          </a:solidFill>
                          <a:effectLst/>
                          <a:latin typeface="+mn-lt"/>
                          <a:ea typeface="+mn-ea"/>
                          <a:cs typeface="Times New Roman" panose="02020603050405020304" pitchFamily="18" charset="0"/>
                        </a:rPr>
                        <a:t>Betting</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Feedback</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Missions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Stages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4"/>
                  </a:ext>
                </a:extLst>
              </a:tr>
              <a:tr h="494453">
                <a:tc>
                  <a:txBody>
                    <a:bodyPr/>
                    <a:lstStyle/>
                    <a:p>
                      <a:pPr algn="ctr">
                        <a:lnSpc>
                          <a:spcPct val="150000"/>
                        </a:lnSpc>
                        <a:spcAft>
                          <a:spcPts val="0"/>
                        </a:spcAft>
                      </a:pPr>
                      <a:r>
                        <a:rPr lang="en-IN" sz="1600" b="0" dirty="0">
                          <a:effectLst/>
                          <a:latin typeface="+mj-lt"/>
                          <a:cs typeface="Times New Roman" panose="02020603050405020304" pitchFamily="18" charset="0"/>
                        </a:rPr>
                        <a:t>Challenges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Forums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Notification</a:t>
                      </a:r>
                      <a:endParaRPr lang="en-IN" sz="1600" b="0" dirty="0">
                        <a:effectLst/>
                        <a:latin typeface="+mj-lt"/>
                        <a:ea typeface="Calibri"/>
                        <a:cs typeface="Times New Roman" panose="02020603050405020304" pitchFamily="18" charset="0"/>
                      </a:endParaRPr>
                    </a:p>
                  </a:txBody>
                  <a:tcPr marT="0" marB="0" anchor="ctr"/>
                </a:tc>
                <a:tc>
                  <a:txBody>
                    <a:bodyPr/>
                    <a:lstStyle/>
                    <a:p>
                      <a:pPr algn="ctr">
                        <a:lnSpc>
                          <a:spcPct val="150000"/>
                        </a:lnSpc>
                        <a:spcAft>
                          <a:spcPts val="0"/>
                        </a:spcAft>
                      </a:pPr>
                      <a:r>
                        <a:rPr lang="en-IN" sz="1600" b="0" dirty="0">
                          <a:effectLst/>
                          <a:latin typeface="+mj-lt"/>
                          <a:cs typeface="Times New Roman" panose="02020603050405020304" pitchFamily="18" charset="0"/>
                        </a:rPr>
                        <a:t>Storyline</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5"/>
                  </a:ext>
                </a:extLst>
              </a:tr>
              <a:tr h="494453">
                <a:tc>
                  <a:txBody>
                    <a:bodyPr/>
                    <a:lstStyle/>
                    <a:p>
                      <a:pPr algn="ctr">
                        <a:lnSpc>
                          <a:spcPct val="150000"/>
                        </a:lnSpc>
                        <a:spcAft>
                          <a:spcPts val="0"/>
                        </a:spcAft>
                      </a:pPr>
                      <a:r>
                        <a:rPr lang="en-IN" sz="1600" b="0" dirty="0">
                          <a:effectLst/>
                          <a:latin typeface="+mj-lt"/>
                          <a:cs typeface="Times New Roman" panose="02020603050405020304" pitchFamily="18" charset="0"/>
                        </a:rPr>
                        <a:t>Chat</a:t>
                      </a:r>
                      <a:endParaRPr lang="en-IN" sz="1600" b="0" dirty="0">
                        <a:effectLst/>
                        <a:latin typeface="+mj-lt"/>
                        <a:ea typeface="Calibri"/>
                        <a:cs typeface="Times New Roman" panose="02020603050405020304" pitchFamily="18" charset="0"/>
                      </a:endParaRPr>
                    </a:p>
                  </a:txBody>
                  <a:tcPr marT="0" marB="0" anchor="ctr"/>
                </a:tc>
                <a:tc>
                  <a:txBody>
                    <a:bodyPr/>
                    <a:lstStyle/>
                    <a:p>
                      <a:pPr algn="ctr">
                        <a:lnSpc>
                          <a:spcPct val="150000"/>
                        </a:lnSpc>
                        <a:spcAft>
                          <a:spcPts val="0"/>
                        </a:spcAft>
                      </a:pPr>
                      <a:r>
                        <a:rPr lang="en-IN" sz="1600" b="0" dirty="0">
                          <a:effectLst/>
                          <a:latin typeface="+mj-lt"/>
                          <a:cs typeface="Times New Roman" panose="02020603050405020304" pitchFamily="18" charset="0"/>
                        </a:rPr>
                        <a:t>Gifting</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Paths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Teams</a:t>
                      </a:r>
                      <a:endParaRPr lang="en-IN" sz="1600" b="0" dirty="0">
                        <a:effectLst/>
                        <a:latin typeface="+mj-lt"/>
                        <a:ea typeface="Calibri"/>
                        <a:cs typeface="Times New Roman" panose="02020603050405020304" pitchFamily="18" charset="0"/>
                      </a:endParaRPr>
                    </a:p>
                  </a:txBody>
                  <a:tcPr marT="0" marB="0" anchor="ctr"/>
                </a:tc>
                <a:extLst>
                  <a:ext uri="{0D108BD9-81ED-4DB2-BD59-A6C34878D82A}">
                    <a16:rowId xmlns:a16="http://schemas.microsoft.com/office/drawing/2014/main" val="10006"/>
                  </a:ext>
                </a:extLst>
              </a:tr>
              <a:tr h="494453">
                <a:tc>
                  <a:txBody>
                    <a:bodyPr/>
                    <a:lstStyle/>
                    <a:p>
                      <a:pPr algn="ctr">
                        <a:lnSpc>
                          <a:spcPct val="150000"/>
                        </a:lnSpc>
                        <a:spcAft>
                          <a:spcPts val="0"/>
                        </a:spcAft>
                      </a:pPr>
                      <a:r>
                        <a:rPr lang="en-IN" sz="1600" b="0" dirty="0">
                          <a:effectLst/>
                          <a:latin typeface="+mj-lt"/>
                          <a:cs typeface="Times New Roman" panose="02020603050405020304" pitchFamily="18" charset="0"/>
                        </a:rPr>
                        <a:t>Checkpoints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Groups</a:t>
                      </a:r>
                      <a:endParaRPr lang="en-IN" sz="1600" b="0" dirty="0">
                        <a:effectLst/>
                        <a:latin typeface="+mj-lt"/>
                        <a:ea typeface="Calibri"/>
                        <a:cs typeface="Times New Roman" panose="02020603050405020304" pitchFamily="18" charset="0"/>
                      </a:endParaRPr>
                    </a:p>
                  </a:txBody>
                  <a:tcPr marT="0" marB="0" anchor="ctr"/>
                </a:tc>
                <a:tc>
                  <a:txBody>
                    <a:bodyPr/>
                    <a:lstStyle/>
                    <a:p>
                      <a:pPr algn="ctr">
                        <a:lnSpc>
                          <a:spcPct val="150000"/>
                        </a:lnSpc>
                        <a:spcAft>
                          <a:spcPts val="0"/>
                        </a:spcAft>
                      </a:pPr>
                      <a:r>
                        <a:rPr lang="en-IN" sz="1600" b="0" dirty="0">
                          <a:effectLst/>
                          <a:latin typeface="+mj-lt"/>
                          <a:cs typeface="Times New Roman" panose="02020603050405020304" pitchFamily="18" charset="0"/>
                        </a:rPr>
                        <a:t>Progress Bar</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Titles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7"/>
                  </a:ext>
                </a:extLst>
              </a:tr>
              <a:tr h="494453">
                <a:tc>
                  <a:txBody>
                    <a:bodyPr/>
                    <a:lstStyle/>
                    <a:p>
                      <a:pPr algn="ctr">
                        <a:lnSpc>
                          <a:spcPct val="150000"/>
                        </a:lnSpc>
                        <a:spcAft>
                          <a:spcPts val="0"/>
                        </a:spcAft>
                      </a:pPr>
                      <a:r>
                        <a:rPr lang="en-IN" sz="1600" b="0" dirty="0">
                          <a:effectLst/>
                          <a:latin typeface="+mj-lt"/>
                          <a:cs typeface="Times New Roman" panose="02020603050405020304" pitchFamily="18" charset="0"/>
                        </a:rPr>
                        <a:t>Collectibles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Goals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Points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Trophies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8"/>
                  </a:ext>
                </a:extLst>
              </a:tr>
              <a:tr h="494453">
                <a:tc>
                  <a:txBody>
                    <a:bodyPr/>
                    <a:lstStyle/>
                    <a:p>
                      <a:pPr algn="ctr">
                        <a:lnSpc>
                          <a:spcPct val="150000"/>
                        </a:lnSpc>
                        <a:spcAft>
                          <a:spcPts val="0"/>
                        </a:spcAft>
                      </a:pPr>
                      <a:r>
                        <a:rPr lang="en-IN" sz="1600" b="0" dirty="0">
                          <a:effectLst/>
                          <a:latin typeface="+mj-lt"/>
                          <a:cs typeface="Times New Roman" panose="02020603050405020304" pitchFamily="18" charset="0"/>
                        </a:rPr>
                        <a:t>Locked Content</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Leaderboards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Quests</a:t>
                      </a:r>
                      <a:endParaRPr lang="en-IN" sz="1600" b="0" dirty="0">
                        <a:effectLst/>
                        <a:latin typeface="+mj-lt"/>
                        <a:ea typeface="Calibri"/>
                        <a:cs typeface="Times New Roman" panose="02020603050405020304" pitchFamily="18" charset="0"/>
                      </a:endParaRPr>
                    </a:p>
                  </a:txBody>
                  <a:tcPr marT="0" marB="0"/>
                </a:tc>
                <a:tc>
                  <a:txBody>
                    <a:bodyPr/>
                    <a:lstStyle/>
                    <a:p>
                      <a:pPr algn="ctr">
                        <a:lnSpc>
                          <a:spcPct val="150000"/>
                        </a:lnSpc>
                        <a:spcAft>
                          <a:spcPts val="0"/>
                        </a:spcAft>
                      </a:pPr>
                      <a:r>
                        <a:rPr lang="en-IN" sz="1600" b="0" dirty="0">
                          <a:effectLst/>
                          <a:latin typeface="+mj-lt"/>
                          <a:cs typeface="Times New Roman" panose="02020603050405020304" pitchFamily="18" charset="0"/>
                        </a:rPr>
                        <a:t>Virtual Goods</a:t>
                      </a:r>
                      <a:endParaRPr lang="en-IN" sz="1600" b="0" dirty="0">
                        <a:effectLst/>
                        <a:latin typeface="+mj-lt"/>
                        <a:ea typeface="Calibri"/>
                        <a:cs typeface="Times New Roman" panose="02020603050405020304" pitchFamily="18" charset="0"/>
                      </a:endParaRPr>
                    </a:p>
                  </a:txBody>
                  <a:tcPr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375130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Mechanics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539430"/>
          </a:xfrm>
          <a:prstGeom prst="rect">
            <a:avLst/>
          </a:prstGeom>
          <a:noFill/>
        </p:spPr>
        <p:txBody>
          <a:bodyPr wrap="square" rtlCol="0">
            <a:spAutoFit/>
          </a:bodyPr>
          <a:lstStyle/>
          <a:p>
            <a:pPr marL="342900" indent="-342900">
              <a:buFont typeface="Arial" panose="020B0604020202020204" pitchFamily="34" charset="0"/>
              <a:buChar char="•"/>
            </a:pPr>
            <a:r>
              <a:rPr lang="en-US" altLang="en-US" sz="2800" dirty="0"/>
              <a:t>Game mechanics is defined as the mechanisms that emerge out of using game elements. </a:t>
            </a:r>
          </a:p>
          <a:p>
            <a:pPr marL="342900" indent="-342900">
              <a:buFont typeface="Arial" panose="020B0604020202020204" pitchFamily="34" charset="0"/>
              <a:buChar char="•"/>
            </a:pPr>
            <a:r>
              <a:rPr lang="en-US" altLang="en-US" sz="2800" dirty="0"/>
              <a:t>These include rules, regulations, and game features that are present in the gamified environment.</a:t>
            </a:r>
          </a:p>
          <a:p>
            <a:pPr marL="342900" indent="-342900">
              <a:buFont typeface="Arial" panose="020B0604020202020204" pitchFamily="34" charset="0"/>
              <a:buChar char="•"/>
            </a:pPr>
            <a:r>
              <a:rPr lang="en-US" altLang="en-US" sz="2800" dirty="0"/>
              <a:t>The mechanics overall drives the gamification process and engages the user through game elements. </a:t>
            </a:r>
          </a:p>
          <a:p>
            <a:pPr marL="342900" indent="-342900">
              <a:buFont typeface="Arial" panose="020B0604020202020204" pitchFamily="34" charset="0"/>
              <a:buChar char="•"/>
            </a:pPr>
            <a:r>
              <a:rPr lang="en-US" altLang="en-US" sz="2800" dirty="0"/>
              <a:t>Examples - point systems, ranking systems, punishments, social interactions, profiles, themes, narratives etc.</a:t>
            </a:r>
          </a:p>
        </p:txBody>
      </p:sp>
    </p:spTree>
    <p:extLst>
      <p:ext uri="{BB962C8B-B14F-4D97-AF65-F5344CB8AC3E}">
        <p14:creationId xmlns:p14="http://schemas.microsoft.com/office/powerpoint/2010/main" val="3257845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Dynamics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677656"/>
          </a:xfrm>
          <a:prstGeom prst="rect">
            <a:avLst/>
          </a:prstGeom>
          <a:noFill/>
        </p:spPr>
        <p:txBody>
          <a:bodyPr wrap="square" rtlCol="0">
            <a:spAutoFit/>
          </a:bodyPr>
          <a:lstStyle/>
          <a:p>
            <a:pPr marL="342900" indent="-342900">
              <a:buFont typeface="Arial" panose="020B0604020202020204" pitchFamily="34" charset="0"/>
              <a:buChar char="•"/>
            </a:pPr>
            <a:r>
              <a:rPr lang="en-US" altLang="en-US" sz="2800" dirty="0"/>
              <a:t>Game dynamics are the reactions that emerge as a response of the implemented game mechanics.</a:t>
            </a:r>
          </a:p>
          <a:p>
            <a:pPr marL="342900" indent="-342900">
              <a:buFont typeface="Arial" panose="020B0604020202020204" pitchFamily="34" charset="0"/>
              <a:buChar char="•"/>
            </a:pPr>
            <a:r>
              <a:rPr lang="en-US" altLang="en-US" sz="2800" dirty="0"/>
              <a:t>They are desires and the source of motivations that lead to the response emotion.</a:t>
            </a:r>
          </a:p>
          <a:p>
            <a:pPr marL="342900" indent="-342900">
              <a:buFont typeface="Arial" panose="020B0604020202020204" pitchFamily="34" charset="0"/>
              <a:buChar char="•"/>
            </a:pPr>
            <a:r>
              <a:rPr lang="en-US" altLang="en-US" sz="2800" dirty="0"/>
              <a:t>Examples of dynamics – reward, status, achievement, self-expression, competition, collaboration, altruism</a:t>
            </a:r>
          </a:p>
        </p:txBody>
      </p:sp>
    </p:spTree>
    <p:extLst>
      <p:ext uri="{BB962C8B-B14F-4D97-AF65-F5344CB8AC3E}">
        <p14:creationId xmlns:p14="http://schemas.microsoft.com/office/powerpoint/2010/main" val="12580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Pitfalls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108543"/>
          </a:xfrm>
          <a:prstGeom prst="rect">
            <a:avLst/>
          </a:prstGeom>
          <a:noFill/>
        </p:spPr>
        <p:txBody>
          <a:bodyPr wrap="square" rtlCol="0">
            <a:spAutoFit/>
          </a:bodyPr>
          <a:lstStyle/>
          <a:p>
            <a:pPr marL="342900" indent="-342900">
              <a:buFont typeface="Arial" panose="020B0604020202020204" pitchFamily="34" charset="0"/>
              <a:buChar char="•"/>
            </a:pPr>
            <a:r>
              <a:rPr lang="en-IN" sz="2800" dirty="0"/>
              <a:t>It has been estimated that more than 80% of all implementation fail due to poor design of gamified environments.</a:t>
            </a:r>
          </a:p>
          <a:p>
            <a:pPr marL="342900" indent="-342900">
              <a:buFont typeface="Arial" panose="020B0604020202020204" pitchFamily="34" charset="0"/>
              <a:buChar char="•"/>
            </a:pPr>
            <a:endParaRPr lang="en-IN" sz="2800" dirty="0"/>
          </a:p>
          <a:p>
            <a:pPr marL="342900" indent="-342900">
              <a:buFont typeface="Arial" panose="020B0604020202020204" pitchFamily="34" charset="0"/>
              <a:buChar char="•"/>
            </a:pPr>
            <a:endParaRPr lang="en-IN" sz="2800" dirty="0"/>
          </a:p>
          <a:p>
            <a:pPr marL="342900" indent="-342900">
              <a:buFont typeface="Arial" panose="020B0604020202020204" pitchFamily="34" charset="0"/>
              <a:buChar char="•"/>
            </a:pPr>
            <a:r>
              <a:rPr lang="en-IN" sz="2800" dirty="0"/>
              <a:t>Participants</a:t>
            </a:r>
          </a:p>
          <a:p>
            <a:pPr marL="342900" indent="-342900">
              <a:buFont typeface="Arial" panose="020B0604020202020204" pitchFamily="34" charset="0"/>
              <a:buChar char="•"/>
            </a:pPr>
            <a:r>
              <a:rPr lang="en-IN" sz="2800" dirty="0"/>
              <a:t>Context</a:t>
            </a:r>
          </a:p>
          <a:p>
            <a:pPr marL="342900" indent="-342900">
              <a:buFont typeface="Arial" panose="020B0604020202020204" pitchFamily="34" charset="0"/>
              <a:buChar char="•"/>
            </a:pPr>
            <a:r>
              <a:rPr lang="en-IN" sz="2800" dirty="0"/>
              <a:t>Goal</a:t>
            </a:r>
            <a:endParaRPr lang="en-US" altLang="en-US" sz="2800" dirty="0"/>
          </a:p>
        </p:txBody>
      </p:sp>
    </p:spTree>
    <p:extLst>
      <p:ext uri="{BB962C8B-B14F-4D97-AF65-F5344CB8AC3E}">
        <p14:creationId xmlns:p14="http://schemas.microsoft.com/office/powerpoint/2010/main" val="27408151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err="1"/>
              <a:t>Beeblock</a:t>
            </a:r>
            <a:r>
              <a:rPr lang="en-US" dirty="0"/>
              <a:t>: Applebee’s use of Gamification to engage employees</a:t>
            </a:r>
            <a:r>
              <a:rPr lang="en-US" altLang="en-US" b="1" dirty="0"/>
              <a:t>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RMH Franchise Corp. was founded in 2012 with a business plan to acquire and operate Applebee’s Neighborhood Grill &amp; Bar restaurants. </a:t>
            </a:r>
          </a:p>
          <a:p>
            <a:pPr marL="342900" indent="-342900">
              <a:buFont typeface="Arial" panose="020B0604020202020204" pitchFamily="34" charset="0"/>
              <a:buChar char="•"/>
            </a:pPr>
            <a:r>
              <a:rPr lang="en-US" sz="2400" dirty="0"/>
              <a:t>RMH faced high employee turnover. Attrition costs are high in the restaurant industry, as team members that work well together and employees that are trained according to franchise and corporate standards cannot be replaced quickly and cheaply.</a:t>
            </a:r>
          </a:p>
          <a:p>
            <a:pPr marL="342900" indent="-342900">
              <a:buFont typeface="Arial" panose="020B0604020202020204" pitchFamily="34" charset="0"/>
              <a:buChar char="•"/>
            </a:pPr>
            <a:r>
              <a:rPr lang="en-US" sz="2400" dirty="0"/>
              <a:t>Retaining staff and preventing constant turnover are two of the most significant challenges in the restaurant business.</a:t>
            </a:r>
          </a:p>
          <a:p>
            <a:pPr marL="342900" indent="-342900">
              <a:buFont typeface="Arial" panose="020B0604020202020204" pitchFamily="34" charset="0"/>
              <a:buChar char="•"/>
            </a:pPr>
            <a:r>
              <a:rPr lang="en-US" sz="2400" dirty="0"/>
              <a:t>The franchisee experienced 120 percent annual turnover, and it cost $400 to $10,000 to replace individual employees, depending on seniority. </a:t>
            </a:r>
          </a:p>
          <a:p>
            <a:pPr marL="342900" indent="-342900">
              <a:buFont typeface="Arial" panose="020B0604020202020204" pitchFamily="34" charset="0"/>
              <a:buChar char="•"/>
            </a:pPr>
            <a:r>
              <a:rPr lang="en-US" sz="2400" dirty="0"/>
              <a:t>The average turnover for hourly-employed restaurant workers was 120%! </a:t>
            </a:r>
          </a:p>
        </p:txBody>
      </p:sp>
    </p:spTree>
    <p:extLst>
      <p:ext uri="{BB962C8B-B14F-4D97-AF65-F5344CB8AC3E}">
        <p14:creationId xmlns:p14="http://schemas.microsoft.com/office/powerpoint/2010/main" val="457650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err="1"/>
              <a:t>Beeblock</a:t>
            </a:r>
            <a:r>
              <a:rPr lang="en-US" dirty="0"/>
              <a:t>: Applebee’s use of Gamification to engage employees</a:t>
            </a:r>
            <a:r>
              <a:rPr lang="en-US" altLang="en-US" b="1" dirty="0"/>
              <a:t>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pic>
        <p:nvPicPr>
          <p:cNvPr id="4" name="Picture 3">
            <a:extLst>
              <a:ext uri="{FF2B5EF4-FFF2-40B4-BE49-F238E27FC236}">
                <a16:creationId xmlns:a16="http://schemas.microsoft.com/office/drawing/2014/main" id="{3D266F0F-39CE-9A17-B0B2-625D013C8B11}"/>
              </a:ext>
            </a:extLst>
          </p:cNvPr>
          <p:cNvPicPr>
            <a:picLocks noChangeAspect="1"/>
          </p:cNvPicPr>
          <p:nvPr/>
        </p:nvPicPr>
        <p:blipFill>
          <a:blip r:embed="rId3"/>
          <a:stretch>
            <a:fillRect/>
          </a:stretch>
        </p:blipFill>
        <p:spPr>
          <a:xfrm>
            <a:off x="2073797" y="1511120"/>
            <a:ext cx="8044405" cy="4682049"/>
          </a:xfrm>
          <a:prstGeom prst="rect">
            <a:avLst/>
          </a:prstGeom>
        </p:spPr>
      </p:pic>
    </p:spTree>
    <p:extLst>
      <p:ext uri="{BB962C8B-B14F-4D97-AF65-F5344CB8AC3E}">
        <p14:creationId xmlns:p14="http://schemas.microsoft.com/office/powerpoint/2010/main" val="6652018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err="1"/>
              <a:t>Beeblock</a:t>
            </a:r>
            <a:r>
              <a:rPr lang="en-US" dirty="0"/>
              <a:t>: Applebee’s use of Gamification to engage employees</a:t>
            </a:r>
            <a:r>
              <a:rPr lang="en-US" altLang="en-US" b="1" dirty="0"/>
              <a:t>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Prior Absence of any sort of modern rewards and recognition program to motivate its largely millennial employee base.</a:t>
            </a:r>
          </a:p>
          <a:p>
            <a:pPr marL="342900" indent="-342900">
              <a:buFont typeface="Arial" panose="020B0604020202020204" pitchFamily="34" charset="0"/>
              <a:buChar char="•"/>
            </a:pPr>
            <a:r>
              <a:rPr lang="en-US" sz="2400" dirty="0"/>
              <a:t>To reduce turnover, RMH Franchise Corporation, which operates more than 130 Applebee’s restaurants, implemented “Bee Block,” a gamified website for Applebee’s hourly employees.</a:t>
            </a:r>
          </a:p>
        </p:txBody>
      </p:sp>
    </p:spTree>
    <p:extLst>
      <p:ext uri="{BB962C8B-B14F-4D97-AF65-F5344CB8AC3E}">
        <p14:creationId xmlns:p14="http://schemas.microsoft.com/office/powerpoint/2010/main" val="2463635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Motivation</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“We needed a program that allowed us to do that,” says Robin Jenkins, communications and employee engagement manager at RMH Franchise, owner of 173 of Applebee’s roughly 2,000 U.S locations. </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solidFill>
                  <a:srgbClr val="322A2A"/>
                </a:solidFill>
                <a:latin typeface="Arial"/>
                <a:ea typeface="Arial"/>
                <a:cs typeface="Arial"/>
                <a:sym typeface="Arial"/>
              </a:rPr>
              <a:t>Starting in 2013, Applebee’s implemented a gamification system. The company’s Nitro product aims to help servers and staff sell new and supplemental menu items, as well as learn about workplace rules and safety, and then earn points and win prizes for making progress.</a:t>
            </a:r>
            <a:endParaRPr lang="en-US" sz="2800" dirty="0">
              <a:latin typeface="Arial"/>
              <a:ea typeface="Arial"/>
              <a:cs typeface="Arial"/>
              <a:sym typeface="Arial"/>
            </a:endParaRP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“It’s not just about money but an opportunity for employees to earn status, more power and motivate them to have short term goals.”</a:t>
            </a:r>
          </a:p>
        </p:txBody>
      </p:sp>
    </p:spTree>
    <p:extLst>
      <p:ext uri="{BB962C8B-B14F-4D97-AF65-F5344CB8AC3E}">
        <p14:creationId xmlns:p14="http://schemas.microsoft.com/office/powerpoint/2010/main" val="1100199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What is BEEBLOCK?</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err="1"/>
              <a:t>Beeblock</a:t>
            </a:r>
            <a:r>
              <a:rPr lang="en-US" sz="2400" dirty="0"/>
              <a:t> website</a:t>
            </a:r>
          </a:p>
          <a:p>
            <a:pPr marL="342900" indent="-342900" algn="just">
              <a:buFont typeface="Arial" panose="020B0604020202020204" pitchFamily="34" charset="0"/>
              <a:buChar char="•"/>
            </a:pPr>
            <a:r>
              <a:rPr lang="en-US" sz="2400" dirty="0" err="1"/>
              <a:t>Beeblock</a:t>
            </a:r>
            <a:r>
              <a:rPr lang="en-US" sz="2400" dirty="0"/>
              <a:t> TV</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The program motivates its staff through a system of </a:t>
            </a:r>
            <a:r>
              <a:rPr lang="en-US" sz="2400" b="1" dirty="0"/>
              <a:t>competition</a:t>
            </a:r>
            <a:r>
              <a:rPr lang="en-US" sz="2400" dirty="0"/>
              <a:t> and </a:t>
            </a:r>
            <a:r>
              <a:rPr lang="en-US" sz="2400" b="1" dirty="0"/>
              <a:t>rewards</a:t>
            </a:r>
            <a:r>
              <a:rPr lang="en-US" sz="2400" dirty="0"/>
              <a:t>.</a:t>
            </a:r>
          </a:p>
          <a:p>
            <a:pPr marL="342900" indent="-342900" algn="just">
              <a:buFont typeface="Arial" panose="020B0604020202020204" pitchFamily="34" charset="0"/>
              <a:buChar char="•"/>
            </a:pPr>
            <a:r>
              <a:rPr lang="en-US" sz="2400" dirty="0"/>
              <a:t>Employee would log into the system using a smart phone or a tablet. </a:t>
            </a:r>
          </a:p>
          <a:p>
            <a:pPr marL="342900" indent="-342900" algn="just">
              <a:buFont typeface="Arial" panose="020B0604020202020204" pitchFamily="34" charset="0"/>
              <a:buChar char="•"/>
            </a:pPr>
            <a:r>
              <a:rPr lang="en-US" sz="2400" dirty="0"/>
              <a:t>The objectives involves fulfilling certain tasks in exchange for </a:t>
            </a:r>
            <a:r>
              <a:rPr lang="en-US" sz="2400" b="1" dirty="0"/>
              <a:t>points</a:t>
            </a:r>
            <a:r>
              <a:rPr lang="en-US" sz="2400" dirty="0"/>
              <a:t> and </a:t>
            </a:r>
            <a:r>
              <a:rPr lang="en-US" sz="2400" b="1" dirty="0"/>
              <a:t>badges</a:t>
            </a:r>
            <a:r>
              <a:rPr lang="en-US" sz="2400" dirty="0"/>
              <a:t>. </a:t>
            </a:r>
          </a:p>
          <a:p>
            <a:pPr marL="342900" indent="-342900" algn="just">
              <a:buFont typeface="Arial" panose="020B0604020202020204" pitchFamily="34" charset="0"/>
              <a:buChar char="•"/>
            </a:pPr>
            <a:r>
              <a:rPr lang="en-US" sz="2400" dirty="0"/>
              <a:t>Employees who rack up enough points can win prizes, ranging from Applebee gear to products such as Xboxes and iPads.</a:t>
            </a:r>
          </a:p>
          <a:p>
            <a:pPr marL="342900" indent="-342900" algn="just">
              <a:buFont typeface="Arial" panose="020B0604020202020204" pitchFamily="34" charset="0"/>
              <a:buChar char="•"/>
            </a:pPr>
            <a:r>
              <a:rPr lang="en-US" sz="2400" dirty="0"/>
              <a:t>Voluntary</a:t>
            </a:r>
          </a:p>
          <a:p>
            <a:pPr marL="342900" indent="-342900" algn="just">
              <a:buFont typeface="Arial" panose="020B0604020202020204" pitchFamily="34" charset="0"/>
              <a:buChar char="•"/>
            </a:pPr>
            <a:endParaRPr lang="en-US" sz="2400" dirty="0"/>
          </a:p>
        </p:txBody>
      </p:sp>
    </p:spTree>
    <p:extLst>
      <p:ext uri="{BB962C8B-B14F-4D97-AF65-F5344CB8AC3E}">
        <p14:creationId xmlns:p14="http://schemas.microsoft.com/office/powerpoint/2010/main" val="37269681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Dashboard</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4" name="Picture 3">
            <a:extLst>
              <a:ext uri="{FF2B5EF4-FFF2-40B4-BE49-F238E27FC236}">
                <a16:creationId xmlns:a16="http://schemas.microsoft.com/office/drawing/2014/main" id="{0F3C413C-EE58-5F87-3893-8EB4CB8B0126}"/>
              </a:ext>
            </a:extLst>
          </p:cNvPr>
          <p:cNvPicPr>
            <a:picLocks noChangeAspect="1"/>
          </p:cNvPicPr>
          <p:nvPr/>
        </p:nvPicPr>
        <p:blipFill>
          <a:blip r:embed="rId3"/>
          <a:stretch>
            <a:fillRect/>
          </a:stretch>
        </p:blipFill>
        <p:spPr>
          <a:xfrm>
            <a:off x="2067054" y="1419715"/>
            <a:ext cx="8057892" cy="5087683"/>
          </a:xfrm>
          <a:prstGeom prst="rect">
            <a:avLst/>
          </a:prstGeom>
        </p:spPr>
      </p:pic>
    </p:spTree>
    <p:extLst>
      <p:ext uri="{BB962C8B-B14F-4D97-AF65-F5344CB8AC3E}">
        <p14:creationId xmlns:p14="http://schemas.microsoft.com/office/powerpoint/2010/main" val="992173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What is BEEBLOCK?</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893647"/>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When logged in, employees can </a:t>
            </a:r>
          </a:p>
          <a:p>
            <a:pPr marL="800100" lvl="1" indent="-342900" algn="just">
              <a:buFont typeface="Arial" panose="020B0604020202020204" pitchFamily="34" charset="0"/>
              <a:buChar char="•"/>
            </a:pPr>
            <a:r>
              <a:rPr lang="en-US" sz="2400" dirty="0"/>
              <a:t>manage their </a:t>
            </a:r>
            <a:r>
              <a:rPr lang="en-US" sz="2400" b="1" dirty="0"/>
              <a:t>profiles</a:t>
            </a:r>
          </a:p>
          <a:p>
            <a:pPr marL="800100" lvl="1" indent="-342900" algn="just">
              <a:buFont typeface="Arial" panose="020B0604020202020204" pitchFamily="34" charset="0"/>
              <a:buChar char="•"/>
            </a:pPr>
            <a:r>
              <a:rPr lang="en-US" sz="2400" dirty="0"/>
              <a:t>Storyline/Timeline - review their own data </a:t>
            </a:r>
          </a:p>
          <a:p>
            <a:pPr marL="800100" lvl="1" indent="-342900" algn="just">
              <a:buFont typeface="Arial" panose="020B0604020202020204" pitchFamily="34" charset="0"/>
              <a:buChar char="•"/>
            </a:pPr>
            <a:r>
              <a:rPr lang="en-US" sz="2400" dirty="0"/>
              <a:t>Newsfeed – Activity of other </a:t>
            </a:r>
            <a:r>
              <a:rPr lang="en-US" sz="2400" dirty="0" err="1"/>
              <a:t>emplyees</a:t>
            </a:r>
            <a:endParaRPr lang="en-US" sz="2400" dirty="0"/>
          </a:p>
          <a:p>
            <a:pPr marL="800100" lvl="1" indent="-342900" algn="just">
              <a:buFont typeface="Arial" panose="020B0604020202020204" pitchFamily="34" charset="0"/>
              <a:buChar char="•"/>
            </a:pPr>
            <a:r>
              <a:rPr lang="en-US" sz="2400" dirty="0"/>
              <a:t>participate in </a:t>
            </a:r>
            <a:r>
              <a:rPr lang="en-US" sz="2400" b="1" dirty="0"/>
              <a:t>challenges/missions</a:t>
            </a:r>
            <a:r>
              <a:rPr lang="en-US" sz="2400" dirty="0"/>
              <a:t> – which are automated and broadcast in real-time via “Bee TVs” placed strategically throughout restaurant workstations.</a:t>
            </a:r>
          </a:p>
          <a:p>
            <a:pPr marL="1257300" lvl="2" indent="-342900" algn="just">
              <a:buFont typeface="Arial" panose="020B0604020202020204" pitchFamily="34" charset="0"/>
              <a:buChar char="•"/>
            </a:pPr>
            <a:r>
              <a:rPr lang="en-US" sz="2400" b="1" dirty="0"/>
              <a:t>Tasks</a:t>
            </a:r>
            <a:r>
              <a:rPr lang="en-US" sz="2400" dirty="0"/>
              <a:t> might include selling certain special menu items that </a:t>
            </a:r>
            <a:r>
              <a:rPr lang="en-US" sz="2400" dirty="0" err="1"/>
              <a:t>Applebees</a:t>
            </a:r>
            <a:r>
              <a:rPr lang="en-US" sz="2400" dirty="0"/>
              <a:t> introduces from time to time. </a:t>
            </a:r>
          </a:p>
          <a:p>
            <a:pPr marL="800100" lvl="1" indent="-342900" algn="just">
              <a:buFont typeface="Arial" panose="020B0604020202020204" pitchFamily="34" charset="0"/>
              <a:buChar char="•"/>
            </a:pPr>
            <a:r>
              <a:rPr lang="en-US" sz="2400" dirty="0"/>
              <a:t>Employees can also earn </a:t>
            </a:r>
            <a:r>
              <a:rPr lang="en-US" sz="2400" b="1" dirty="0"/>
              <a:t>points</a:t>
            </a:r>
            <a:r>
              <a:rPr lang="en-US" sz="2400" dirty="0"/>
              <a:t> by successfully completing </a:t>
            </a:r>
            <a:r>
              <a:rPr lang="en-US" sz="2400" b="1" dirty="0"/>
              <a:t>quizzes</a:t>
            </a:r>
            <a:r>
              <a:rPr lang="en-US" sz="2400" dirty="0"/>
              <a:t> on company rules and best practices.</a:t>
            </a:r>
          </a:p>
          <a:p>
            <a:pPr marL="1257300" lvl="2" indent="-342900" algn="just">
              <a:buFont typeface="Arial" panose="020B0604020202020204" pitchFamily="34" charset="0"/>
              <a:buChar char="•"/>
            </a:pPr>
            <a:r>
              <a:rPr lang="en-US" sz="2400" dirty="0"/>
              <a:t>For example, kitchen staff might be asked to determine when is an appropriate time to wash hands during a shift.</a:t>
            </a:r>
          </a:p>
        </p:txBody>
      </p:sp>
    </p:spTree>
    <p:extLst>
      <p:ext uri="{BB962C8B-B14F-4D97-AF65-F5344CB8AC3E}">
        <p14:creationId xmlns:p14="http://schemas.microsoft.com/office/powerpoint/2010/main" val="1744903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What is BEEBLOCK?</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154984"/>
          </a:xfrm>
          <a:prstGeom prst="rect">
            <a:avLst/>
          </a:prstGeom>
          <a:noFill/>
        </p:spPr>
        <p:txBody>
          <a:bodyPr wrap="square" rtlCol="0">
            <a:spAutoFit/>
          </a:bodyPr>
          <a:lstStyle/>
          <a:p>
            <a:pPr marL="800100" lvl="1" indent="-342900" algn="just">
              <a:buFont typeface="Arial" panose="020B0604020202020204" pitchFamily="34" charset="0"/>
              <a:buChar char="•"/>
            </a:pPr>
            <a:r>
              <a:rPr lang="en-US" sz="2400" dirty="0"/>
              <a:t>Online/offline Access</a:t>
            </a:r>
          </a:p>
          <a:p>
            <a:pPr marL="800100" lvl="1" indent="-342900" algn="just">
              <a:buFont typeface="Arial" panose="020B0604020202020204" pitchFamily="34" charset="0"/>
              <a:buChar char="•"/>
            </a:pPr>
            <a:r>
              <a:rPr lang="en-US" sz="2400" dirty="0"/>
              <a:t>See Leaderboards – updated every 5 minutes</a:t>
            </a:r>
          </a:p>
          <a:p>
            <a:pPr marL="800100" lvl="1" indent="-342900" algn="just">
              <a:buFont typeface="Arial" panose="020B0604020202020204" pitchFamily="34" charset="0"/>
              <a:buChar char="•"/>
            </a:pPr>
            <a:r>
              <a:rPr lang="en-US" sz="2400" dirty="0"/>
              <a:t>Collaboration and Competition</a:t>
            </a:r>
          </a:p>
          <a:p>
            <a:pPr marL="800100" lvl="1" indent="-342900" algn="just">
              <a:buFont typeface="Arial" panose="020B0604020202020204" pitchFamily="34" charset="0"/>
              <a:buChar char="•"/>
            </a:pPr>
            <a:r>
              <a:rPr lang="en-US" sz="2400" dirty="0"/>
              <a:t>Information Dissemination</a:t>
            </a:r>
          </a:p>
          <a:p>
            <a:pPr marL="800100" lvl="1" indent="-342900" algn="just">
              <a:buFont typeface="Arial" panose="020B0604020202020204" pitchFamily="34" charset="0"/>
              <a:buChar char="•"/>
            </a:pPr>
            <a:r>
              <a:rPr lang="en-US" sz="2400" dirty="0"/>
              <a:t>Real-time Dashboards – </a:t>
            </a:r>
            <a:r>
              <a:rPr lang="en-US" sz="2400" dirty="0" err="1"/>
              <a:t>BeeTV</a:t>
            </a:r>
            <a:endParaRPr lang="en-US" sz="2400" dirty="0"/>
          </a:p>
          <a:p>
            <a:pPr marL="800100" lvl="1" indent="-342900" algn="just">
              <a:buFont typeface="Arial" panose="020B0604020202020204" pitchFamily="34" charset="0"/>
              <a:buChar char="•"/>
            </a:pPr>
            <a:endParaRPr lang="en-US" sz="2400" dirty="0"/>
          </a:p>
          <a:p>
            <a:pPr marL="800100" lvl="1" indent="-342900" algn="just">
              <a:buFont typeface="Arial" panose="020B0604020202020204" pitchFamily="34" charset="0"/>
              <a:buChar char="•"/>
            </a:pPr>
            <a:r>
              <a:rPr lang="en-US" sz="2400" dirty="0"/>
              <a:t>Make a wish – challenges around charity</a:t>
            </a:r>
          </a:p>
          <a:p>
            <a:pPr marL="800100" lvl="1" indent="-342900" algn="just">
              <a:buFont typeface="Arial" panose="020B0604020202020204" pitchFamily="34" charset="0"/>
              <a:buChar char="•"/>
            </a:pPr>
            <a:endParaRPr lang="en-US" sz="2400" dirty="0"/>
          </a:p>
          <a:p>
            <a:pPr marL="800100" lvl="1" indent="-342900" algn="just">
              <a:buFont typeface="Arial" panose="020B0604020202020204" pitchFamily="34" charset="0"/>
              <a:buChar char="•"/>
            </a:pPr>
            <a:r>
              <a:rPr lang="en-US" sz="2400" dirty="0"/>
              <a:t>By tapping into the motivations of its hourly workforce, Applebee’s improved employee engagement, and showed a significant reduction in turnover.</a:t>
            </a:r>
          </a:p>
        </p:txBody>
      </p:sp>
    </p:spTree>
    <p:extLst>
      <p:ext uri="{BB962C8B-B14F-4D97-AF65-F5344CB8AC3E}">
        <p14:creationId xmlns:p14="http://schemas.microsoft.com/office/powerpoint/2010/main" val="14469234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Going Beyond Engagement</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893647"/>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Increase check average</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Future Potential</a:t>
            </a:r>
          </a:p>
          <a:p>
            <a:pPr marL="800100" lvl="1" indent="-342900" algn="just">
              <a:buFont typeface="Arial" panose="020B0604020202020204" pitchFamily="34" charset="0"/>
              <a:buChar char="•"/>
            </a:pPr>
            <a:r>
              <a:rPr lang="en-US" sz="2400" dirty="0"/>
              <a:t>The system could be used to identify potential managers and to encourage servers to improve their customer service ratings.</a:t>
            </a:r>
          </a:p>
          <a:p>
            <a:pPr marL="800100" lvl="1" indent="-342900" algn="just">
              <a:buFont typeface="Arial" panose="020B0604020202020204" pitchFamily="34" charset="0"/>
              <a:buChar char="•"/>
            </a:pPr>
            <a:r>
              <a:rPr lang="en-US" sz="2400" dirty="0"/>
              <a:t>Evaluation and Feedback</a:t>
            </a:r>
          </a:p>
          <a:p>
            <a:pPr marL="800100" lvl="1" indent="-342900" algn="just">
              <a:buFont typeface="Arial" panose="020B0604020202020204" pitchFamily="34" charset="0"/>
              <a:buChar char="•"/>
            </a:pPr>
            <a:r>
              <a:rPr lang="en-US" sz="2400" dirty="0"/>
              <a:t>Levels connected to employees</a:t>
            </a:r>
          </a:p>
          <a:p>
            <a:pPr marL="800100" lvl="1" indent="-342900" algn="just">
              <a:buFont typeface="Arial" panose="020B0604020202020204" pitchFamily="34" charset="0"/>
              <a:buChar char="•"/>
            </a:pPr>
            <a:r>
              <a:rPr lang="en-US" sz="2400" dirty="0"/>
              <a:t>Guest Surveys</a:t>
            </a:r>
          </a:p>
          <a:p>
            <a:pPr marL="800100" lvl="1" indent="-342900" algn="just">
              <a:buFont typeface="Arial" panose="020B0604020202020204" pitchFamily="34" charset="0"/>
              <a:buChar char="•"/>
            </a:pPr>
            <a:r>
              <a:rPr lang="en-US" sz="2400" dirty="0"/>
              <a:t>Social Media elements – User Interactions</a:t>
            </a:r>
          </a:p>
          <a:p>
            <a:pPr marL="1257300" lvl="2" indent="-342900" algn="just">
              <a:buFont typeface="Arial" panose="020B0604020202020204" pitchFamily="34" charset="0"/>
              <a:buChar char="•"/>
            </a:pPr>
            <a:r>
              <a:rPr lang="en-US" sz="2400" dirty="0"/>
              <a:t>Like, comment, challenge, collaborate</a:t>
            </a:r>
          </a:p>
          <a:p>
            <a:pPr marL="1257300" lvl="2" indent="-342900" algn="just">
              <a:buFont typeface="Arial" panose="020B0604020202020204" pitchFamily="34" charset="0"/>
              <a:buChar char="•"/>
            </a:pPr>
            <a:r>
              <a:rPr lang="en-US" sz="2400" dirty="0"/>
              <a:t>Connect to </a:t>
            </a:r>
            <a:r>
              <a:rPr lang="en-US" sz="2400" dirty="0" err="1"/>
              <a:t>facebook</a:t>
            </a:r>
            <a:r>
              <a:rPr lang="en-US" sz="2400" dirty="0"/>
              <a:t>, twitter</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a:p>
        </p:txBody>
      </p:sp>
    </p:spTree>
    <p:extLst>
      <p:ext uri="{BB962C8B-B14F-4D97-AF65-F5344CB8AC3E}">
        <p14:creationId xmlns:p14="http://schemas.microsoft.com/office/powerpoint/2010/main" val="28882311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Points for discussion</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err="1"/>
              <a:t>Beeblock</a:t>
            </a:r>
            <a:r>
              <a:rPr lang="en-US" sz="2400" dirty="0"/>
              <a:t> uses gamification to engage </a:t>
            </a:r>
            <a:r>
              <a:rPr lang="en-US" sz="2400" b="1" dirty="0"/>
              <a:t>hourly employees</a:t>
            </a:r>
            <a:r>
              <a:rPr lang="en-US" sz="2400" dirty="0"/>
              <a:t>. How will the system be different if we want to engage </a:t>
            </a:r>
            <a:r>
              <a:rPr lang="en-US" sz="2400" b="1" dirty="0"/>
              <a:t>knowledge workers</a:t>
            </a:r>
            <a:r>
              <a:rPr lang="en-US" sz="2400" dirty="0"/>
              <a:t>?</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Goals  - short-term/long-term</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Investment Justification</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Data sources </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Culture </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Dashboards</a:t>
            </a:r>
          </a:p>
        </p:txBody>
      </p:sp>
    </p:spTree>
    <p:extLst>
      <p:ext uri="{BB962C8B-B14F-4D97-AF65-F5344CB8AC3E}">
        <p14:creationId xmlns:p14="http://schemas.microsoft.com/office/powerpoint/2010/main" val="15558674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sz="2800" dirty="0"/>
              <a:t>HR gamification</a:t>
            </a:r>
            <a:br>
              <a:rPr lang="en-US" sz="2800" dirty="0"/>
            </a:br>
            <a:br>
              <a:rPr lang="en-US" sz="2800" dirty="0"/>
            </a:br>
            <a:endParaRPr lang="en-US" sz="2800" dirty="0"/>
          </a:p>
        </p:txBody>
      </p:sp>
      <p:sp>
        <p:nvSpPr>
          <p:cNvPr id="2" name="TextBox 1"/>
          <p:cNvSpPr txBox="1"/>
          <p:nvPr/>
        </p:nvSpPr>
        <p:spPr>
          <a:xfrm>
            <a:off x="665018" y="1565564"/>
            <a:ext cx="11008353" cy="2677656"/>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Employee engagement</a:t>
            </a:r>
          </a:p>
          <a:p>
            <a:pPr marL="342900" indent="-342900" algn="just">
              <a:buFont typeface="Arial" panose="020B0604020202020204" pitchFamily="34" charset="0"/>
              <a:buChar char="•"/>
            </a:pPr>
            <a:r>
              <a:rPr lang="en-US" sz="2400" dirty="0"/>
              <a:t>Team building</a:t>
            </a:r>
          </a:p>
          <a:p>
            <a:pPr marL="342900" indent="-342900" algn="just">
              <a:buFont typeface="Arial" panose="020B0604020202020204" pitchFamily="34" charset="0"/>
              <a:buChar char="•"/>
            </a:pPr>
            <a:r>
              <a:rPr lang="en-US" sz="2400" dirty="0"/>
              <a:t>Rewarding staff</a:t>
            </a:r>
          </a:p>
          <a:p>
            <a:pPr marL="342900" indent="-342900" algn="just">
              <a:buFont typeface="Arial" panose="020B0604020202020204" pitchFamily="34" charset="0"/>
              <a:buChar char="•"/>
            </a:pPr>
            <a:r>
              <a:rPr lang="en-US" sz="2400" dirty="0"/>
              <a:t>Promoting wellbeing</a:t>
            </a:r>
          </a:p>
          <a:p>
            <a:pPr marL="342900" indent="-342900" algn="just">
              <a:buFont typeface="Arial" panose="020B0604020202020204" pitchFamily="34" charset="0"/>
              <a:buChar char="•"/>
            </a:pPr>
            <a:r>
              <a:rPr lang="en-US" sz="2400" dirty="0"/>
              <a:t>Charity events</a:t>
            </a:r>
          </a:p>
          <a:p>
            <a:pPr marL="342900" indent="-342900" algn="just">
              <a:buFont typeface="Arial" panose="020B0604020202020204" pitchFamily="34" charset="0"/>
              <a:buChar char="•"/>
            </a:pPr>
            <a:r>
              <a:rPr lang="en-US" sz="2400" dirty="0"/>
              <a:t>Recruitment</a:t>
            </a:r>
          </a:p>
          <a:p>
            <a:pPr marL="342900" indent="-342900" algn="just">
              <a:buFont typeface="Arial" panose="020B0604020202020204" pitchFamily="34" charset="0"/>
              <a:buChar char="•"/>
            </a:pPr>
            <a:r>
              <a:rPr lang="en-US" sz="2400" dirty="0"/>
              <a:t>Onboarding and training</a:t>
            </a:r>
          </a:p>
        </p:txBody>
      </p:sp>
    </p:spTree>
    <p:extLst>
      <p:ext uri="{BB962C8B-B14F-4D97-AF65-F5344CB8AC3E}">
        <p14:creationId xmlns:p14="http://schemas.microsoft.com/office/powerpoint/2010/main" val="2813728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416320"/>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Selection and Application Process</a:t>
            </a:r>
          </a:p>
          <a:p>
            <a:pPr marL="800100" lvl="1" indent="-342900" algn="just">
              <a:buFont typeface="Arial" panose="020B0604020202020204" pitchFamily="34" charset="0"/>
              <a:buChar char="•"/>
            </a:pPr>
            <a:r>
              <a:rPr lang="en-US" sz="2400" dirty="0"/>
              <a:t>Assessment</a:t>
            </a:r>
          </a:p>
          <a:p>
            <a:pPr marL="1257300" lvl="2" indent="-342900" algn="just">
              <a:buFont typeface="Arial" panose="020B0604020202020204" pitchFamily="34" charset="0"/>
              <a:buChar char="•"/>
            </a:pPr>
            <a:r>
              <a:rPr lang="en-US" sz="2400" dirty="0">
                <a:hlinkClick r:id="rId3"/>
              </a:rPr>
              <a:t>https://www.benchmark.games</a:t>
            </a:r>
            <a:endParaRPr lang="en-US" sz="2400" dirty="0"/>
          </a:p>
          <a:p>
            <a:pPr marL="342900" indent="-342900" algn="just">
              <a:buFont typeface="Arial" panose="020B0604020202020204" pitchFamily="34" charset="0"/>
              <a:buChar char="•"/>
            </a:pPr>
            <a:r>
              <a:rPr lang="en-US" sz="2400" dirty="0"/>
              <a:t>Onboarding</a:t>
            </a:r>
          </a:p>
          <a:p>
            <a:pPr marL="342900" indent="-342900" algn="just">
              <a:buFont typeface="Arial" panose="020B0604020202020204" pitchFamily="34" charset="0"/>
              <a:buChar char="•"/>
            </a:pPr>
            <a:r>
              <a:rPr lang="en-US" sz="2400" dirty="0"/>
              <a:t>Training</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a:p>
        </p:txBody>
      </p:sp>
    </p:spTree>
    <p:extLst>
      <p:ext uri="{BB962C8B-B14F-4D97-AF65-F5344CB8AC3E}">
        <p14:creationId xmlns:p14="http://schemas.microsoft.com/office/powerpoint/2010/main" val="790348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642753" cy="830997"/>
          </a:xfrm>
          <a:prstGeom prst="rect">
            <a:avLst/>
          </a:prstGeom>
          <a:noFill/>
        </p:spPr>
        <p:txBody>
          <a:bodyPr wrap="square" rtlCol="0">
            <a:spAutoFit/>
          </a:bodyPr>
          <a:lstStyle/>
          <a:p>
            <a:pPr algn="just"/>
            <a:r>
              <a:rPr lang="en-US" sz="2400" dirty="0"/>
              <a:t>Domino’s: </a:t>
            </a:r>
          </a:p>
          <a:p>
            <a:pPr algn="just"/>
            <a:r>
              <a:rPr lang="en-US" sz="2400" dirty="0"/>
              <a:t>Pizza Hero</a:t>
            </a:r>
          </a:p>
        </p:txBody>
      </p:sp>
      <p:pic>
        <p:nvPicPr>
          <p:cNvPr id="5" name="Online Media 4" title="Domino's: Pizza Hero (Case Study)">
            <a:hlinkClick r:id="" action="ppaction://media"/>
            <a:extLst>
              <a:ext uri="{FF2B5EF4-FFF2-40B4-BE49-F238E27FC236}">
                <a16:creationId xmlns:a16="http://schemas.microsoft.com/office/drawing/2014/main" id="{4F568360-C178-F2CE-53A8-55CAC70CF658}"/>
              </a:ext>
            </a:extLst>
          </p:cNvPr>
          <p:cNvPicPr>
            <a:picLocks noRot="1" noChangeAspect="1"/>
          </p:cNvPicPr>
          <p:nvPr>
            <a:videoFile r:link="rId1"/>
          </p:nvPr>
        </p:nvPicPr>
        <p:blipFill>
          <a:blip r:embed="rId4"/>
          <a:stretch>
            <a:fillRect/>
          </a:stretch>
        </p:blipFill>
        <p:spPr>
          <a:xfrm>
            <a:off x="2699657" y="1354401"/>
            <a:ext cx="9172945" cy="5182714"/>
          </a:xfrm>
          <a:prstGeom prst="rect">
            <a:avLst/>
          </a:prstGeom>
        </p:spPr>
      </p:pic>
    </p:spTree>
    <p:extLst>
      <p:ext uri="{BB962C8B-B14F-4D97-AF65-F5344CB8AC3E}">
        <p14:creationId xmlns:p14="http://schemas.microsoft.com/office/powerpoint/2010/main" val="5007812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7" y="1565564"/>
            <a:ext cx="10950039"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t>Domino’s:  Pizza Hero</a:t>
            </a:r>
          </a:p>
          <a:p>
            <a:pPr marL="342900" indent="-342900">
              <a:buFont typeface="Arial" panose="020B0604020202020204" pitchFamily="34" charset="0"/>
              <a:buChar char="•"/>
            </a:pPr>
            <a:r>
              <a:rPr lang="en-US" sz="2000" dirty="0"/>
              <a:t>Siemens Plantsville</a:t>
            </a:r>
          </a:p>
          <a:p>
            <a:pPr marL="342900" indent="-342900">
              <a:buFont typeface="Arial" panose="020B0604020202020204" pitchFamily="34" charset="0"/>
              <a:buChar char="•"/>
            </a:pPr>
            <a:r>
              <a:rPr lang="en-US" sz="2000" dirty="0"/>
              <a:t>My Marriott Hotel</a:t>
            </a:r>
          </a:p>
          <a:p>
            <a:pPr marL="342900" indent="-342900">
              <a:buFont typeface="Arial" panose="020B0604020202020204" pitchFamily="34" charset="0"/>
              <a:buChar char="•"/>
            </a:pPr>
            <a:r>
              <a:rPr lang="en-US" sz="2000" dirty="0"/>
              <a:t>Cryptic puzzles by Whirlpool</a:t>
            </a:r>
          </a:p>
          <a:p>
            <a:pPr marL="342900" indent="-342900">
              <a:buFont typeface="Arial" panose="020B0604020202020204" pitchFamily="34" charset="0"/>
              <a:buChar char="•"/>
            </a:pPr>
            <a:endParaRPr lang="en-US" sz="2000" dirty="0"/>
          </a:p>
        </p:txBody>
      </p:sp>
      <p:pic>
        <p:nvPicPr>
          <p:cNvPr id="4" name="Picture 3">
            <a:extLst>
              <a:ext uri="{FF2B5EF4-FFF2-40B4-BE49-F238E27FC236}">
                <a16:creationId xmlns:a16="http://schemas.microsoft.com/office/drawing/2014/main" id="{DFF2825A-B56F-3C3A-6088-F8C3F4C83B0B}"/>
              </a:ext>
            </a:extLst>
          </p:cNvPr>
          <p:cNvPicPr>
            <a:picLocks noChangeAspect="1"/>
          </p:cNvPicPr>
          <p:nvPr/>
        </p:nvPicPr>
        <p:blipFill>
          <a:blip r:embed="rId3"/>
          <a:stretch>
            <a:fillRect/>
          </a:stretch>
        </p:blipFill>
        <p:spPr>
          <a:xfrm>
            <a:off x="576944" y="3116869"/>
            <a:ext cx="11223170" cy="3493305"/>
          </a:xfrm>
          <a:prstGeom prst="rect">
            <a:avLst/>
          </a:prstGeom>
        </p:spPr>
      </p:pic>
    </p:spTree>
    <p:extLst>
      <p:ext uri="{BB962C8B-B14F-4D97-AF65-F5344CB8AC3E}">
        <p14:creationId xmlns:p14="http://schemas.microsoft.com/office/powerpoint/2010/main" val="9284136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05300983-2BF3-E09C-4DF0-F121594DC8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415" y="1419715"/>
            <a:ext cx="6809014" cy="510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9562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7" y="1565564"/>
            <a:ext cx="10950039" cy="2000548"/>
          </a:xfrm>
          <a:prstGeom prst="rect">
            <a:avLst/>
          </a:prstGeom>
          <a:noFill/>
        </p:spPr>
        <p:txBody>
          <a:bodyPr wrap="square" rtlCol="0">
            <a:spAutoFit/>
          </a:bodyPr>
          <a:lstStyle/>
          <a:p>
            <a:pPr marL="342900" indent="-342900">
              <a:buFont typeface="Arial" panose="020B0604020202020204" pitchFamily="34" charset="0"/>
              <a:buChar char="•"/>
            </a:pPr>
            <a:r>
              <a:rPr lang="en-US" sz="2400" dirty="0"/>
              <a:t>Employee referrals:</a:t>
            </a:r>
          </a:p>
          <a:p>
            <a:pPr marL="800100" lvl="1" indent="-342900" algn="just">
              <a:buFont typeface="Arial" panose="020B0604020202020204" pitchFamily="34" charset="0"/>
              <a:buChar char="•"/>
            </a:pPr>
            <a:r>
              <a:rPr lang="en-US" sz="2000" dirty="0"/>
              <a:t>Gamification can be used to boost the sharing of vacant positions among current employees across social media. </a:t>
            </a:r>
          </a:p>
          <a:p>
            <a:pPr marL="800100" lvl="1" indent="-342900" algn="just">
              <a:buFont typeface="Arial" panose="020B0604020202020204" pitchFamily="34" charset="0"/>
              <a:buChar char="•"/>
            </a:pPr>
            <a:r>
              <a:rPr lang="en-US" sz="2000" dirty="0"/>
              <a:t>This would work just like an in-house referral program, except that it now has a much wider audience. </a:t>
            </a:r>
          </a:p>
          <a:p>
            <a:pPr marL="800100" lvl="1" indent="-342900" algn="just">
              <a:buFont typeface="Arial" panose="020B0604020202020204" pitchFamily="34" charset="0"/>
              <a:buChar char="•"/>
            </a:pPr>
            <a:r>
              <a:rPr lang="en-US" sz="2000" dirty="0"/>
              <a:t>Many Online platforms already includes this feature.</a:t>
            </a:r>
          </a:p>
        </p:txBody>
      </p:sp>
    </p:spTree>
    <p:extLst>
      <p:ext uri="{BB962C8B-B14F-4D97-AF65-F5344CB8AC3E}">
        <p14:creationId xmlns:p14="http://schemas.microsoft.com/office/powerpoint/2010/main" val="795023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Gamification in Recruitment and Related Areas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7" y="1565564"/>
            <a:ext cx="10950039" cy="2923877"/>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t>Jeu </a:t>
            </a:r>
            <a:r>
              <a:rPr lang="en-US" sz="2400" dirty="0" err="1"/>
              <a:t>Facteur</a:t>
            </a:r>
            <a:r>
              <a:rPr lang="en-US" sz="2400" dirty="0"/>
              <a:t> Academy by </a:t>
            </a:r>
            <a:r>
              <a:rPr lang="en-US" sz="2400" dirty="0" err="1"/>
              <a:t>Formapost</a:t>
            </a:r>
            <a:endParaRPr lang="en-US" sz="2400" dirty="0"/>
          </a:p>
          <a:p>
            <a:pPr marL="800100" lvl="1" indent="-342900" algn="just">
              <a:buFont typeface="Arial" panose="020B0604020202020204" pitchFamily="34" charset="0"/>
              <a:buChar char="•"/>
            </a:pPr>
            <a:r>
              <a:rPr lang="en-US" sz="2000" dirty="0" err="1"/>
              <a:t>Formapost</a:t>
            </a:r>
            <a:r>
              <a:rPr lang="en-US" sz="2000" dirty="0"/>
              <a:t> is a French postal service company, which had to struggle a lot with retaining its employees. </a:t>
            </a:r>
          </a:p>
          <a:p>
            <a:pPr marL="800100" lvl="1" indent="-342900" algn="just">
              <a:buFont typeface="Arial" panose="020B0604020202020204" pitchFamily="34" charset="0"/>
              <a:buChar char="•"/>
            </a:pPr>
            <a:r>
              <a:rPr lang="en-US" sz="2000" dirty="0"/>
              <a:t>They launched the game, Jeu </a:t>
            </a:r>
            <a:r>
              <a:rPr lang="en-US" sz="2000" dirty="0" err="1"/>
              <a:t>Facteur</a:t>
            </a:r>
            <a:r>
              <a:rPr lang="en-US" sz="2000" dirty="0"/>
              <a:t> Academy. This game allowed players, who are mostly potential candidates, to “live” 1 week as a newly hired postal carrier. </a:t>
            </a:r>
          </a:p>
          <a:p>
            <a:pPr marL="800100" lvl="1" indent="-342900" algn="just">
              <a:buFont typeface="Arial" panose="020B0604020202020204" pitchFamily="34" charset="0"/>
              <a:buChar char="•"/>
            </a:pPr>
            <a:r>
              <a:rPr lang="en-US" sz="2000" dirty="0"/>
              <a:t>This game included situations such as getting up early, learning postal work and even learning about ethics while on the job.</a:t>
            </a:r>
          </a:p>
          <a:p>
            <a:pPr marL="800100" lvl="1" indent="-342900" algn="just">
              <a:buFont typeface="Arial" panose="020B0604020202020204" pitchFamily="34" charset="0"/>
              <a:buChar char="•"/>
            </a:pPr>
            <a:endParaRPr lang="en-US" sz="2000" dirty="0"/>
          </a:p>
          <a:p>
            <a:pPr marL="800100" lvl="1" indent="-342900" algn="just">
              <a:buFont typeface="Arial" panose="020B0604020202020204" pitchFamily="34" charset="0"/>
              <a:buChar char="•"/>
            </a:pPr>
            <a:endParaRPr lang="en-US" sz="2000" dirty="0"/>
          </a:p>
        </p:txBody>
      </p:sp>
    </p:spTree>
    <p:extLst>
      <p:ext uri="{BB962C8B-B14F-4D97-AF65-F5344CB8AC3E}">
        <p14:creationId xmlns:p14="http://schemas.microsoft.com/office/powerpoint/2010/main" val="906937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Online Platforms supporting Gamification in Recruitment</a:t>
            </a:r>
            <a:br>
              <a:rPr lang="en-US" dirty="0"/>
            </a:br>
            <a:br>
              <a:rPr lang="en-US" dirty="0"/>
            </a:br>
            <a:endParaRPr lang="en-US" dirty="0"/>
          </a:p>
        </p:txBody>
      </p:sp>
      <p:graphicFrame>
        <p:nvGraphicFramePr>
          <p:cNvPr id="4" name="Table 3">
            <a:extLst>
              <a:ext uri="{FF2B5EF4-FFF2-40B4-BE49-F238E27FC236}">
                <a16:creationId xmlns:a16="http://schemas.microsoft.com/office/drawing/2014/main" id="{51888121-CA5C-F701-F587-C37C846CC73A}"/>
              </a:ext>
            </a:extLst>
          </p:cNvPr>
          <p:cNvGraphicFramePr>
            <a:graphicFrameLocks noGrp="1"/>
          </p:cNvGraphicFramePr>
          <p:nvPr>
            <p:extLst>
              <p:ext uri="{D42A27DB-BD31-4B8C-83A1-F6EECF244321}">
                <p14:modId xmlns:p14="http://schemas.microsoft.com/office/powerpoint/2010/main" val="2293305455"/>
              </p:ext>
            </p:extLst>
          </p:nvPr>
        </p:nvGraphicFramePr>
        <p:xfrm>
          <a:off x="669471" y="1419715"/>
          <a:ext cx="10853058" cy="4850480"/>
        </p:xfrm>
        <a:graphic>
          <a:graphicData uri="http://schemas.openxmlformats.org/drawingml/2006/table">
            <a:tbl>
              <a:tblPr/>
              <a:tblGrid>
                <a:gridCol w="1469571">
                  <a:extLst>
                    <a:ext uri="{9D8B030D-6E8A-4147-A177-3AD203B41FA5}">
                      <a16:colId xmlns:a16="http://schemas.microsoft.com/office/drawing/2014/main" val="4213337978"/>
                    </a:ext>
                  </a:extLst>
                </a:gridCol>
                <a:gridCol w="3450772">
                  <a:extLst>
                    <a:ext uri="{9D8B030D-6E8A-4147-A177-3AD203B41FA5}">
                      <a16:colId xmlns:a16="http://schemas.microsoft.com/office/drawing/2014/main" val="2504446073"/>
                    </a:ext>
                  </a:extLst>
                </a:gridCol>
                <a:gridCol w="5932715">
                  <a:extLst>
                    <a:ext uri="{9D8B030D-6E8A-4147-A177-3AD203B41FA5}">
                      <a16:colId xmlns:a16="http://schemas.microsoft.com/office/drawing/2014/main" val="4049446847"/>
                    </a:ext>
                  </a:extLst>
                </a:gridCol>
              </a:tblGrid>
              <a:tr h="113135">
                <a:tc>
                  <a:txBody>
                    <a:bodyPr/>
                    <a:lstStyle/>
                    <a:p>
                      <a:pPr fontAlgn="t"/>
                      <a:r>
                        <a:rPr lang="en-IN" sz="1200" b="1">
                          <a:effectLst/>
                        </a:rPr>
                        <a:t>System</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r>
                        <a:rPr lang="en-IN" sz="1200" b="1">
                          <a:effectLst/>
                        </a:rPr>
                        <a:t>Customers</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r>
                        <a:rPr lang="en-IN" sz="1200" b="1">
                          <a:effectLst/>
                        </a:rPr>
                        <a:t>Features</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43847972"/>
                  </a:ext>
                </a:extLst>
              </a:tr>
              <a:tr h="504755">
                <a:tc>
                  <a:txBody>
                    <a:bodyPr/>
                    <a:lstStyle/>
                    <a:p>
                      <a:pPr fontAlgn="t"/>
                      <a:r>
                        <a:rPr lang="en-IN" sz="1200" u="none" strike="noStrike" dirty="0" err="1">
                          <a:solidFill>
                            <a:srgbClr val="1976D2"/>
                          </a:solidFill>
                          <a:effectLst/>
                          <a:hlinkClick r:id="rId3"/>
                        </a:rPr>
                        <a:t>Badgeville</a:t>
                      </a:r>
                      <a:endParaRPr lang="en-IN" sz="1200" dirty="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r>
                        <a:rPr lang="en-IN" sz="1200">
                          <a:effectLst/>
                        </a:rPr>
                        <a:t>Wells Fargo, Wal-Mart, Medtronic</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buFont typeface="Arial" panose="020B0604020202020204" pitchFamily="34" charset="0"/>
                        <a:buChar char="•"/>
                      </a:pPr>
                      <a:r>
                        <a:rPr lang="en-US" sz="1200">
                          <a:effectLst/>
                        </a:rPr>
                        <a:t>Points, badges and leaderboards</a:t>
                      </a:r>
                    </a:p>
                    <a:p>
                      <a:pPr fontAlgn="t">
                        <a:buFont typeface="Arial" panose="020B0604020202020204" pitchFamily="34" charset="0"/>
                        <a:buChar char="•"/>
                      </a:pPr>
                      <a:r>
                        <a:rPr lang="en-US" sz="1200">
                          <a:effectLst/>
                        </a:rPr>
                        <a:t>Tracks social systems and provides real-time feedback</a:t>
                      </a:r>
                    </a:p>
                    <a:p>
                      <a:pPr fontAlgn="t">
                        <a:buFont typeface="Arial" panose="020B0604020202020204" pitchFamily="34" charset="0"/>
                        <a:buChar char="•"/>
                      </a:pPr>
                      <a:r>
                        <a:rPr lang="en-US" sz="1200">
                          <a:effectLst/>
                        </a:rPr>
                        <a:t>Includes analytics to enable customers to track and characterize users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578907869"/>
                  </a:ext>
                </a:extLst>
              </a:tr>
              <a:tr h="348107">
                <a:tc>
                  <a:txBody>
                    <a:bodyPr/>
                    <a:lstStyle/>
                    <a:p>
                      <a:pPr fontAlgn="t"/>
                      <a:r>
                        <a:rPr lang="en-IN" sz="1200" u="none" strike="noStrike">
                          <a:solidFill>
                            <a:srgbClr val="1976D2"/>
                          </a:solidFill>
                          <a:effectLst/>
                          <a:hlinkClick r:id="rId4"/>
                        </a:rPr>
                        <a:t>Bunchbal</a:t>
                      </a:r>
                      <a:r>
                        <a:rPr lang="en-IN" sz="1200">
                          <a:effectLst/>
                        </a:rPr>
                        <a:t>l</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r>
                        <a:rPr lang="en-IN" sz="1200">
                          <a:effectLst/>
                        </a:rPr>
                        <a:t>SAP, Sun Life Financial, T-Mobile</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buFont typeface="Arial" panose="020B0604020202020204" pitchFamily="34" charset="0"/>
                        <a:buChar char="•"/>
                      </a:pPr>
                      <a:r>
                        <a:rPr lang="en-US" sz="1200">
                          <a:effectLst/>
                        </a:rPr>
                        <a:t>Scalable cloud platform</a:t>
                      </a:r>
                    </a:p>
                    <a:p>
                      <a:pPr fontAlgn="t">
                        <a:buFont typeface="Arial" panose="020B0604020202020204" pitchFamily="34" charset="0"/>
                        <a:buChar char="•"/>
                      </a:pPr>
                      <a:r>
                        <a:rPr lang="en-US" sz="1200">
                          <a:effectLst/>
                        </a:rPr>
                        <a:t>Used to motivate employees, test candidate skills and engage customers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906964155"/>
                  </a:ext>
                </a:extLst>
              </a:tr>
              <a:tr h="739727">
                <a:tc>
                  <a:txBody>
                    <a:bodyPr/>
                    <a:lstStyle/>
                    <a:p>
                      <a:pPr fontAlgn="t"/>
                      <a:r>
                        <a:rPr lang="en-IN" sz="1200" u="none" strike="noStrike">
                          <a:solidFill>
                            <a:srgbClr val="1976D2"/>
                          </a:solidFill>
                          <a:effectLst/>
                          <a:hlinkClick r:id="rId5"/>
                        </a:rPr>
                        <a:t>Captain Up</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r>
                        <a:rPr lang="en-IN" sz="1200" dirty="0">
                          <a:effectLst/>
                        </a:rPr>
                        <a:t>Dell, Hewlett-Packard, McAfee</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buFont typeface="Arial" panose="020B0604020202020204" pitchFamily="34" charset="0"/>
                        <a:buChar char="•"/>
                      </a:pPr>
                      <a:r>
                        <a:rPr lang="en-US" sz="1200">
                          <a:effectLst/>
                        </a:rPr>
                        <a:t>Social and gaming tools with badges, levels, activity feeds, leaderboards and other rewards</a:t>
                      </a:r>
                    </a:p>
                    <a:p>
                      <a:pPr fontAlgn="t">
                        <a:buFont typeface="Arial" panose="020B0604020202020204" pitchFamily="34" charset="0"/>
                        <a:buChar char="•"/>
                      </a:pPr>
                      <a:r>
                        <a:rPr lang="en-US" sz="1200">
                          <a:effectLst/>
                        </a:rPr>
                        <a:t>Customers can add interactive leaderboards to any website or app</a:t>
                      </a:r>
                    </a:p>
                    <a:p>
                      <a:pPr fontAlgn="t">
                        <a:buFont typeface="Arial" panose="020B0604020202020204" pitchFamily="34" charset="0"/>
                        <a:buChar char="•"/>
                      </a:pPr>
                      <a:r>
                        <a:rPr lang="en-US" sz="1200">
                          <a:effectLst/>
                        </a:rPr>
                        <a:t>Application programming interface adds social layers and competitive elements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08280094"/>
                  </a:ext>
                </a:extLst>
              </a:tr>
              <a:tr h="896376">
                <a:tc>
                  <a:txBody>
                    <a:bodyPr/>
                    <a:lstStyle/>
                    <a:p>
                      <a:pPr fontAlgn="t"/>
                      <a:r>
                        <a:rPr lang="en-IN" sz="1200" u="none" strike="noStrike">
                          <a:solidFill>
                            <a:srgbClr val="1976D2"/>
                          </a:solidFill>
                          <a:effectLst/>
                          <a:hlinkClick r:id="rId6"/>
                        </a:rPr>
                        <a:t>Games for Business</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r>
                        <a:rPr lang="en-IN" sz="1200">
                          <a:effectLst/>
                        </a:rPr>
                        <a:t>PwC, HBO Europe, Huawei</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buFont typeface="Arial" panose="020B0604020202020204" pitchFamily="34" charset="0"/>
                        <a:buChar char="•"/>
                      </a:pPr>
                      <a:r>
                        <a:rPr lang="en-US" sz="1200" dirty="0">
                          <a:effectLst/>
                        </a:rPr>
                        <a:t>Online simulation models the structure and procedures specified by the customer in a 3-D environment</a:t>
                      </a:r>
                    </a:p>
                    <a:p>
                      <a:pPr fontAlgn="t">
                        <a:buFont typeface="Arial" panose="020B0604020202020204" pitchFamily="34" charset="0"/>
                        <a:buChar char="•"/>
                      </a:pPr>
                      <a:r>
                        <a:rPr lang="en-US" sz="1200" dirty="0">
                          <a:effectLst/>
                        </a:rPr>
                        <a:t>Users follow a work routine: going to meetings, accomplishing tasks, and facing unexpected situations and ethical decisions</a:t>
                      </a:r>
                    </a:p>
                    <a:p>
                      <a:pPr fontAlgn="t">
                        <a:buFont typeface="Arial" panose="020B0604020202020204" pitchFamily="34" charset="0"/>
                        <a:buChar char="•"/>
                      </a:pPr>
                      <a:r>
                        <a:rPr lang="en-US" sz="1200" dirty="0">
                          <a:effectLst/>
                        </a:rPr>
                        <a:t>Measures players based on preset variables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835026160"/>
                  </a:ext>
                </a:extLst>
              </a:tr>
              <a:tr h="504755">
                <a:tc>
                  <a:txBody>
                    <a:bodyPr/>
                    <a:lstStyle/>
                    <a:p>
                      <a:pPr fontAlgn="t"/>
                      <a:r>
                        <a:rPr lang="en-IN" sz="1200" u="none" strike="noStrike">
                          <a:solidFill>
                            <a:srgbClr val="1976D2"/>
                          </a:solidFill>
                          <a:effectLst/>
                          <a:hlinkClick r:id="rId7"/>
                        </a:rPr>
                        <a:t>HackerRank</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r>
                        <a:rPr lang="en-IN" sz="1200">
                          <a:effectLst/>
                        </a:rPr>
                        <a:t>Booking.com, Sabre, VMware</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fontAlgn="t">
                        <a:buFont typeface="Arial" panose="020B0604020202020204" pitchFamily="34" charset="0"/>
                        <a:buChar char="•"/>
                      </a:pPr>
                      <a:r>
                        <a:rPr lang="en-US" sz="1200">
                          <a:effectLst/>
                        </a:rPr>
                        <a:t>Ranks programmers based on coding skills</a:t>
                      </a:r>
                    </a:p>
                    <a:p>
                      <a:pPr fontAlgn="t">
                        <a:buFont typeface="Arial" panose="020B0604020202020204" pitchFamily="34" charset="0"/>
                        <a:buChar char="•"/>
                      </a:pPr>
                      <a:r>
                        <a:rPr lang="en-US" sz="1200">
                          <a:effectLst/>
                        </a:rPr>
                        <a:t>Programmers compete in challenges and code sprints</a:t>
                      </a:r>
                    </a:p>
                    <a:p>
                      <a:pPr fontAlgn="t">
                        <a:buFont typeface="Arial" panose="020B0604020202020204" pitchFamily="34" charset="0"/>
                        <a:buChar char="•"/>
                      </a:pPr>
                      <a:r>
                        <a:rPr lang="en-US" sz="1200">
                          <a:effectLst/>
                        </a:rPr>
                        <a:t>Recruiters move winners through the selection process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125073919"/>
                  </a:ext>
                </a:extLst>
              </a:tr>
              <a:tr h="661403">
                <a:tc>
                  <a:txBody>
                    <a:bodyPr/>
                    <a:lstStyle/>
                    <a:p>
                      <a:pPr fontAlgn="t"/>
                      <a:r>
                        <a:rPr lang="en-IN" sz="1200" u="none" strike="noStrike">
                          <a:solidFill>
                            <a:srgbClr val="1976D2"/>
                          </a:solidFill>
                          <a:effectLst/>
                          <a:hlinkClick r:id="rId8"/>
                        </a:rPr>
                        <a:t>mLevel</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r>
                        <a:rPr lang="en-US" sz="1200">
                          <a:effectLst/>
                        </a:rPr>
                        <a:t>US Foods, D4, International Hotels Group</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tc>
                  <a:txBody>
                    <a:bodyPr/>
                    <a:lstStyle/>
                    <a:p>
                      <a:pPr fontAlgn="t">
                        <a:buFont typeface="Arial" panose="020B0604020202020204" pitchFamily="34" charset="0"/>
                        <a:buChar char="•"/>
                      </a:pPr>
                      <a:r>
                        <a:rPr lang="en-US" sz="1200">
                          <a:effectLst/>
                        </a:rPr>
                        <a:t>Interactive learning missions accessible via mobile app or Web</a:t>
                      </a:r>
                    </a:p>
                    <a:p>
                      <a:pPr fontAlgn="t">
                        <a:buFont typeface="Arial" panose="020B0604020202020204" pitchFamily="34" charset="0"/>
                        <a:buChar char="•"/>
                      </a:pPr>
                      <a:r>
                        <a:rPr lang="en-US" sz="1200">
                          <a:effectLst/>
                        </a:rPr>
                        <a:t>Individual and team competitions</a:t>
                      </a:r>
                    </a:p>
                    <a:p>
                      <a:pPr fontAlgn="t">
                        <a:buFont typeface="Arial" panose="020B0604020202020204" pitchFamily="34" charset="0"/>
                        <a:buChar char="•"/>
                      </a:pPr>
                      <a:r>
                        <a:rPr lang="en-US" sz="1200">
                          <a:effectLst/>
                        </a:rPr>
                        <a:t>Scenarios uncover what users know about critical topics and require that they react in real time to responses</a:t>
                      </a:r>
                    </a:p>
                  </a:txBody>
                  <a:tcPr marL="17405" marR="17405" marT="17405" marB="17405">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46654931"/>
                  </a:ext>
                </a:extLst>
              </a:tr>
              <a:tr h="583079">
                <a:tc>
                  <a:txBody>
                    <a:bodyPr/>
                    <a:lstStyle/>
                    <a:p>
                      <a:pPr fontAlgn="t"/>
                      <a:r>
                        <a:rPr lang="en-IN" sz="1200" u="none" strike="noStrike">
                          <a:solidFill>
                            <a:srgbClr val="1976D2"/>
                          </a:solidFill>
                          <a:effectLst/>
                          <a:hlinkClick r:id="rId9"/>
                        </a:rPr>
                        <a:t>Pymetrics</a:t>
                      </a:r>
                      <a:endParaRPr lang="en-IN" sz="1200">
                        <a:effectLst/>
                      </a:endParaRPr>
                    </a:p>
                  </a:txBody>
                  <a:tcPr marL="17405" marR="17405" marT="17405" marB="17405">
                    <a:lnL>
                      <a:noFill/>
                    </a:lnL>
                    <a:lnR>
                      <a:noFill/>
                    </a:lnR>
                    <a:lnT w="7620" cap="flat" cmpd="sng" algn="ctr">
                      <a:solidFill>
                        <a:srgbClr val="DDDDDD"/>
                      </a:solidFill>
                      <a:prstDash val="solid"/>
                      <a:round/>
                      <a:headEnd type="none" w="med" len="med"/>
                      <a:tailEnd type="none" w="med" len="med"/>
                    </a:lnT>
                    <a:lnB>
                      <a:noFill/>
                    </a:lnB>
                    <a:solidFill>
                      <a:srgbClr val="F9F9F9"/>
                    </a:solidFill>
                  </a:tcPr>
                </a:tc>
                <a:tc>
                  <a:txBody>
                    <a:bodyPr/>
                    <a:lstStyle/>
                    <a:p>
                      <a:pPr fontAlgn="t"/>
                      <a:r>
                        <a:rPr lang="en-IN" sz="1200">
                          <a:effectLst/>
                        </a:rPr>
                        <a:t>Anheuser-Busch</a:t>
                      </a:r>
                    </a:p>
                  </a:txBody>
                  <a:tcPr marL="17405" marR="17405" marT="17405" marB="17405">
                    <a:lnL>
                      <a:noFill/>
                    </a:lnL>
                    <a:lnR>
                      <a:noFill/>
                    </a:lnR>
                    <a:lnT w="7620" cap="flat" cmpd="sng" algn="ctr">
                      <a:solidFill>
                        <a:srgbClr val="DDDDDD"/>
                      </a:solidFill>
                      <a:prstDash val="solid"/>
                      <a:round/>
                      <a:headEnd type="none" w="med" len="med"/>
                      <a:tailEnd type="none" w="med" len="med"/>
                    </a:lnT>
                    <a:lnB>
                      <a:noFill/>
                    </a:lnB>
                    <a:solidFill>
                      <a:srgbClr val="F9F9F9"/>
                    </a:solidFill>
                  </a:tcPr>
                </a:tc>
                <a:tc>
                  <a:txBody>
                    <a:bodyPr/>
                    <a:lstStyle/>
                    <a:p>
                      <a:pPr fontAlgn="t">
                        <a:buFont typeface="Arial" panose="020B0604020202020204" pitchFamily="34" charset="0"/>
                        <a:buChar char="•"/>
                      </a:pPr>
                      <a:r>
                        <a:rPr lang="en-US" sz="1200" dirty="0">
                          <a:effectLst/>
                        </a:rPr>
                        <a:t>Search platform uses “big data” and machine learning</a:t>
                      </a:r>
                    </a:p>
                    <a:p>
                      <a:pPr fontAlgn="t">
                        <a:buFont typeface="Arial" panose="020B0604020202020204" pitchFamily="34" charset="0"/>
                        <a:buChar char="•"/>
                      </a:pPr>
                      <a:r>
                        <a:rPr lang="en-US" sz="1200" dirty="0">
                          <a:effectLst/>
                        </a:rPr>
                        <a:t>Recommends career paths to job seekers</a:t>
                      </a:r>
                    </a:p>
                    <a:p>
                      <a:pPr fontAlgn="t">
                        <a:buFont typeface="Arial" panose="020B0604020202020204" pitchFamily="34" charset="0"/>
                        <a:buChar char="•"/>
                      </a:pPr>
                      <a:r>
                        <a:rPr lang="en-US" sz="1200" dirty="0">
                          <a:effectLst/>
                        </a:rPr>
                        <a:t>Assesses more than 50 cognitive and personality traits using neuroscience games</a:t>
                      </a:r>
                    </a:p>
                  </a:txBody>
                  <a:tcPr marL="17405" marR="17405" marT="17405" marB="17405">
                    <a:lnL>
                      <a:noFill/>
                    </a:lnL>
                    <a:lnR>
                      <a:noFill/>
                    </a:lnR>
                    <a:lnT w="7620" cap="flat" cmpd="sng" algn="ctr">
                      <a:solidFill>
                        <a:srgbClr val="DDDDDD"/>
                      </a:solidFill>
                      <a:prstDash val="solid"/>
                      <a:round/>
                      <a:headEnd type="none" w="med" len="med"/>
                      <a:tailEnd type="none" w="med" len="med"/>
                    </a:lnT>
                    <a:lnB>
                      <a:noFill/>
                    </a:lnB>
                    <a:solidFill>
                      <a:srgbClr val="F9F9F9"/>
                    </a:solidFill>
                  </a:tcPr>
                </a:tc>
                <a:extLst>
                  <a:ext uri="{0D108BD9-81ED-4DB2-BD59-A6C34878D82A}">
                    <a16:rowId xmlns:a16="http://schemas.microsoft.com/office/drawing/2014/main" val="3633070334"/>
                  </a:ext>
                </a:extLst>
              </a:tr>
            </a:tbl>
          </a:graphicData>
        </a:graphic>
      </p:graphicFrame>
    </p:spTree>
    <p:extLst>
      <p:ext uri="{BB962C8B-B14F-4D97-AF65-F5344CB8AC3E}">
        <p14:creationId xmlns:p14="http://schemas.microsoft.com/office/powerpoint/2010/main" val="4276871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Player Types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6" name="Picture 5">
            <a:extLst>
              <a:ext uri="{FF2B5EF4-FFF2-40B4-BE49-F238E27FC236}">
                <a16:creationId xmlns:a16="http://schemas.microsoft.com/office/drawing/2014/main" id="{F48503E1-ABBE-1325-BBE0-48F317EE4631}"/>
              </a:ext>
            </a:extLst>
          </p:cNvPr>
          <p:cNvPicPr>
            <a:picLocks noChangeAspect="1"/>
          </p:cNvPicPr>
          <p:nvPr/>
        </p:nvPicPr>
        <p:blipFill>
          <a:blip r:embed="rId3"/>
          <a:stretch>
            <a:fillRect/>
          </a:stretch>
        </p:blipFill>
        <p:spPr>
          <a:xfrm>
            <a:off x="2639821" y="197709"/>
            <a:ext cx="6819866" cy="6551434"/>
          </a:xfrm>
          <a:prstGeom prst="rect">
            <a:avLst/>
          </a:prstGeom>
        </p:spPr>
      </p:pic>
    </p:spTree>
    <p:extLst>
      <p:ext uri="{BB962C8B-B14F-4D97-AF65-F5344CB8AC3E}">
        <p14:creationId xmlns:p14="http://schemas.microsoft.com/office/powerpoint/2010/main" val="1697884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Player Types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4" name="Picture 3">
            <a:extLst>
              <a:ext uri="{FF2B5EF4-FFF2-40B4-BE49-F238E27FC236}">
                <a16:creationId xmlns:a16="http://schemas.microsoft.com/office/drawing/2014/main" id="{88A62D15-F68B-09D8-FA01-5CB66A5CBE46}"/>
              </a:ext>
            </a:extLst>
          </p:cNvPr>
          <p:cNvPicPr>
            <a:picLocks noChangeAspect="1"/>
          </p:cNvPicPr>
          <p:nvPr/>
        </p:nvPicPr>
        <p:blipFill>
          <a:blip r:embed="rId3"/>
          <a:stretch>
            <a:fillRect/>
          </a:stretch>
        </p:blipFill>
        <p:spPr>
          <a:xfrm>
            <a:off x="2874122" y="209856"/>
            <a:ext cx="6719327" cy="6408658"/>
          </a:xfrm>
          <a:prstGeom prst="rect">
            <a:avLst/>
          </a:prstGeom>
        </p:spPr>
      </p:pic>
    </p:spTree>
    <p:extLst>
      <p:ext uri="{BB962C8B-B14F-4D97-AF65-F5344CB8AC3E}">
        <p14:creationId xmlns:p14="http://schemas.microsoft.com/office/powerpoint/2010/main" val="16661495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Player Types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41AFA050-02DA-31CF-723C-FA4AE0EAA550}"/>
              </a:ext>
            </a:extLst>
          </p:cNvPr>
          <p:cNvPicPr>
            <a:picLocks noChangeAspect="1"/>
          </p:cNvPicPr>
          <p:nvPr/>
        </p:nvPicPr>
        <p:blipFill>
          <a:blip r:embed="rId3"/>
          <a:stretch>
            <a:fillRect/>
          </a:stretch>
        </p:blipFill>
        <p:spPr>
          <a:xfrm>
            <a:off x="448173" y="1739755"/>
            <a:ext cx="5329711" cy="4671931"/>
          </a:xfrm>
          <a:prstGeom prst="rect">
            <a:avLst/>
          </a:prstGeom>
        </p:spPr>
      </p:pic>
      <p:pic>
        <p:nvPicPr>
          <p:cNvPr id="6" name="Picture 5">
            <a:extLst>
              <a:ext uri="{FF2B5EF4-FFF2-40B4-BE49-F238E27FC236}">
                <a16:creationId xmlns:a16="http://schemas.microsoft.com/office/drawing/2014/main" id="{6FDCFC6B-51E4-CE37-B4A5-77BE5DBD5F1A}"/>
              </a:ext>
            </a:extLst>
          </p:cNvPr>
          <p:cNvPicPr>
            <a:picLocks noChangeAspect="1"/>
          </p:cNvPicPr>
          <p:nvPr/>
        </p:nvPicPr>
        <p:blipFill>
          <a:blip r:embed="rId4"/>
          <a:stretch>
            <a:fillRect/>
          </a:stretch>
        </p:blipFill>
        <p:spPr>
          <a:xfrm>
            <a:off x="6391774" y="1739755"/>
            <a:ext cx="5355491" cy="4671931"/>
          </a:xfrm>
          <a:prstGeom prst="rect">
            <a:avLst/>
          </a:prstGeom>
        </p:spPr>
      </p:pic>
    </p:spTree>
    <p:extLst>
      <p:ext uri="{BB962C8B-B14F-4D97-AF65-F5344CB8AC3E}">
        <p14:creationId xmlns:p14="http://schemas.microsoft.com/office/powerpoint/2010/main" val="758164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dirty="0"/>
              <a:t>Player Types</a:t>
            </a:r>
            <a:br>
              <a:rPr lang="en-US" dirty="0"/>
            </a:br>
            <a:br>
              <a:rPr lang="en-US" dirty="0"/>
            </a:br>
            <a:endParaRPr lang="en-US" b="1" dirty="0">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25EAD3F4-F0A8-02EB-CB36-8101963D4C87}"/>
              </a:ext>
            </a:extLst>
          </p:cNvPr>
          <p:cNvPicPr>
            <a:picLocks noChangeAspect="1"/>
          </p:cNvPicPr>
          <p:nvPr/>
        </p:nvPicPr>
        <p:blipFill>
          <a:blip r:embed="rId3"/>
          <a:stretch>
            <a:fillRect/>
          </a:stretch>
        </p:blipFill>
        <p:spPr>
          <a:xfrm>
            <a:off x="438290" y="2571674"/>
            <a:ext cx="11284863" cy="2546735"/>
          </a:xfrm>
          <a:prstGeom prst="rect">
            <a:avLst/>
          </a:prstGeom>
        </p:spPr>
      </p:pic>
    </p:spTree>
    <p:extLst>
      <p:ext uri="{BB962C8B-B14F-4D97-AF65-F5344CB8AC3E}">
        <p14:creationId xmlns:p14="http://schemas.microsoft.com/office/powerpoint/2010/main" val="1251302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Components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Rewards:</a:t>
            </a:r>
          </a:p>
          <a:p>
            <a:pPr marL="800100" lvl="1" indent="-342900">
              <a:buFont typeface="Arial" panose="020B0604020202020204" pitchFamily="34" charset="0"/>
              <a:buChar char="•"/>
            </a:pPr>
            <a:r>
              <a:rPr lang="en-US" altLang="en-US" sz="2400" dirty="0"/>
              <a:t>Intrinsic vs Extrinsic Rewards</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A lunch with their CEO</a:t>
            </a:r>
          </a:p>
          <a:p>
            <a:pPr marL="342900" indent="-342900">
              <a:buFont typeface="Arial" panose="020B0604020202020204" pitchFamily="34" charset="0"/>
              <a:buChar char="•"/>
            </a:pPr>
            <a:r>
              <a:rPr lang="en-US" altLang="en-US" sz="2400" dirty="0"/>
              <a:t>A month’s primo-parking / coffee making exclusion rights.</a:t>
            </a:r>
          </a:p>
          <a:p>
            <a:pPr marL="342900" indent="-342900">
              <a:buFont typeface="Arial" panose="020B0604020202020204" pitchFamily="34" charset="0"/>
              <a:buChar char="•"/>
            </a:pPr>
            <a:r>
              <a:rPr lang="en-US" altLang="en-US" sz="2400" dirty="0"/>
              <a:t>Recognition in their organizational newsletter / intranet / social media.</a:t>
            </a:r>
          </a:p>
          <a:p>
            <a:pPr marL="342900" indent="-342900">
              <a:buFont typeface="Arial" panose="020B0604020202020204" pitchFamily="34" charset="0"/>
              <a:buChar char="•"/>
            </a:pPr>
            <a:r>
              <a:rPr lang="en-US" altLang="en-US" sz="2400" dirty="0"/>
              <a:t>‘Expert’ status on the LMS / a special Badge.</a:t>
            </a:r>
          </a:p>
          <a:p>
            <a:pPr marL="342900" indent="-342900">
              <a:buFont typeface="Arial" panose="020B0604020202020204" pitchFamily="34" charset="0"/>
              <a:buChar char="•"/>
            </a:pPr>
            <a:r>
              <a:rPr lang="en-US" altLang="en-US" sz="2400" dirty="0"/>
              <a:t>Small giveaway like a t-shirt / trophy / mug / certificate.</a:t>
            </a:r>
          </a:p>
          <a:p>
            <a:pPr marL="342900" indent="-342900">
              <a:buFont typeface="Arial" panose="020B0604020202020204" pitchFamily="34" charset="0"/>
              <a:buChar char="•"/>
            </a:pPr>
            <a:r>
              <a:rPr lang="en-US" altLang="en-US" sz="2400" dirty="0"/>
              <a:t>A ‘day off’ pass</a:t>
            </a:r>
          </a:p>
        </p:txBody>
      </p:sp>
    </p:spTree>
    <p:extLst>
      <p:ext uri="{BB962C8B-B14F-4D97-AF65-F5344CB8AC3E}">
        <p14:creationId xmlns:p14="http://schemas.microsoft.com/office/powerpoint/2010/main" val="29649639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Components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90876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POINTS:</a:t>
            </a:r>
          </a:p>
          <a:p>
            <a:pPr marL="800100" lvl="1" indent="-342900">
              <a:buFont typeface="Arial" panose="020B0604020202020204" pitchFamily="34" charset="0"/>
              <a:buChar char="•"/>
            </a:pPr>
            <a:r>
              <a:rPr lang="en-US" altLang="en-US" sz="2000" dirty="0"/>
              <a:t>Motivate Progression</a:t>
            </a:r>
          </a:p>
          <a:p>
            <a:pPr marL="800100" lvl="1" indent="-342900">
              <a:buFont typeface="Arial" panose="020B0604020202020204" pitchFamily="34" charset="0"/>
              <a:buChar char="•"/>
            </a:pPr>
            <a:r>
              <a:rPr lang="en-US" altLang="en-US" sz="2000" dirty="0"/>
              <a:t>Encourage Interaction in Your Environment</a:t>
            </a:r>
          </a:p>
          <a:p>
            <a:pPr marL="800100" lvl="1" indent="-342900">
              <a:buFont typeface="Arial" panose="020B0604020202020204" pitchFamily="34" charset="0"/>
              <a:buChar char="•"/>
            </a:pPr>
            <a:r>
              <a:rPr lang="en-US" altLang="en-US" sz="2000" dirty="0"/>
              <a:t>Incentivize Social Activity</a:t>
            </a:r>
          </a:p>
          <a:p>
            <a:pPr marL="800100" lvl="1" indent="-342900">
              <a:buFont typeface="Arial" panose="020B0604020202020204" pitchFamily="34" charset="0"/>
              <a:buChar char="•"/>
            </a:pPr>
            <a:r>
              <a:rPr lang="en-IN" sz="2000" dirty="0"/>
              <a:t>Weight Points Appropriately</a:t>
            </a:r>
          </a:p>
          <a:p>
            <a:pPr marL="800100" lvl="1" indent="-342900">
              <a:buFont typeface="Arial" panose="020B0604020202020204" pitchFamily="34" charset="0"/>
              <a:buChar char="•"/>
            </a:pPr>
            <a:r>
              <a:rPr lang="en-IN" sz="2000" dirty="0"/>
              <a:t>Identify Engagement Patterns</a:t>
            </a:r>
          </a:p>
          <a:p>
            <a:pPr marL="800100" lvl="1" indent="-342900">
              <a:buFont typeface="Arial" panose="020B0604020202020204" pitchFamily="34" charset="0"/>
              <a:buChar char="•"/>
            </a:pPr>
            <a:r>
              <a:rPr lang="en-IN" sz="2000" dirty="0"/>
              <a:t>Establish Internal Expertise</a:t>
            </a:r>
          </a:p>
          <a:p>
            <a:pPr marL="800100" lvl="1" indent="-342900">
              <a:buFont typeface="Arial" panose="020B0604020202020204" pitchFamily="34" charset="0"/>
              <a:buChar char="•"/>
            </a:pPr>
            <a:r>
              <a:rPr lang="en-IN" sz="2000" dirty="0"/>
              <a:t>Provide Real World Rewards</a:t>
            </a:r>
          </a:p>
          <a:p>
            <a:pPr marL="800100" lvl="1" indent="-342900">
              <a:buFont typeface="Arial" panose="020B0604020202020204" pitchFamily="34" charset="0"/>
              <a:buChar char="•"/>
            </a:pPr>
            <a:r>
              <a:rPr lang="en-US" sz="2000" dirty="0"/>
              <a:t>Link XP to Your Other Game Mechanics</a:t>
            </a:r>
          </a:p>
          <a:p>
            <a:pPr marL="800100" lvl="1" indent="-342900">
              <a:buFont typeface="Arial" panose="020B0604020202020204" pitchFamily="34" charset="0"/>
              <a:buChar char="•"/>
            </a:pPr>
            <a:endParaRPr lang="en-IN" sz="2000" dirty="0"/>
          </a:p>
          <a:p>
            <a:pPr marL="800100" lvl="1" indent="-342900">
              <a:buFont typeface="Arial" panose="020B0604020202020204" pitchFamily="34" charset="0"/>
              <a:buChar char="•"/>
            </a:pPr>
            <a:endParaRPr lang="en-US" altLang="en-US" sz="2000" dirty="0"/>
          </a:p>
          <a:p>
            <a:pPr marL="800100" lvl="1" indent="-342900">
              <a:buFont typeface="Arial" panose="020B0604020202020204" pitchFamily="34" charset="0"/>
              <a:buChar char="•"/>
            </a:pPr>
            <a:endParaRPr lang="en-US" altLang="en-US" sz="2400" dirty="0"/>
          </a:p>
        </p:txBody>
      </p:sp>
    </p:spTree>
    <p:extLst>
      <p:ext uri="{BB962C8B-B14F-4D97-AF65-F5344CB8AC3E}">
        <p14:creationId xmlns:p14="http://schemas.microsoft.com/office/powerpoint/2010/main" val="3872202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Components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308324"/>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Levels:</a:t>
            </a:r>
          </a:p>
          <a:p>
            <a:pPr marL="800100" lvl="1" indent="-342900">
              <a:buFont typeface="Arial" panose="020B0604020202020204" pitchFamily="34" charset="0"/>
              <a:buChar char="•"/>
            </a:pPr>
            <a:r>
              <a:rPr lang="en-IN" altLang="en-US" sz="2400" dirty="0"/>
              <a:t>Customised</a:t>
            </a:r>
            <a:r>
              <a:rPr lang="en-US" altLang="en-US" sz="2400" dirty="0"/>
              <a:t> Paths</a:t>
            </a:r>
          </a:p>
          <a:p>
            <a:pPr marL="800100" lvl="1" indent="-342900">
              <a:buFont typeface="Arial" panose="020B0604020202020204" pitchFamily="34" charset="0"/>
              <a:buChar char="•"/>
            </a:pPr>
            <a:r>
              <a:rPr lang="en-US" altLang="en-US" sz="2400" dirty="0"/>
              <a:t>Required and Optional Content</a:t>
            </a:r>
          </a:p>
          <a:p>
            <a:pPr marL="800100" lvl="1" indent="-342900">
              <a:buFont typeface="Arial" panose="020B0604020202020204" pitchFamily="34" charset="0"/>
              <a:buChar char="•"/>
            </a:pPr>
            <a:r>
              <a:rPr lang="en-US" altLang="en-US" sz="2400" dirty="0"/>
              <a:t>Experience Points</a:t>
            </a:r>
          </a:p>
          <a:p>
            <a:pPr marL="800100" lvl="1" indent="-342900">
              <a:buFont typeface="Arial" panose="020B0604020202020204" pitchFamily="34" charset="0"/>
              <a:buChar char="•"/>
            </a:pPr>
            <a:r>
              <a:rPr lang="en-US" altLang="en-US" sz="2400" dirty="0"/>
              <a:t>Progress Bar</a:t>
            </a:r>
          </a:p>
          <a:p>
            <a:pPr marL="800100" lvl="1" indent="-342900">
              <a:buFont typeface="Arial" panose="020B0604020202020204" pitchFamily="34" charset="0"/>
              <a:buChar char="•"/>
            </a:pPr>
            <a:r>
              <a:rPr lang="en-US" altLang="en-US" sz="2400" dirty="0"/>
              <a:t>Fully </a:t>
            </a:r>
            <a:r>
              <a:rPr lang="en-IN" altLang="en-US" sz="2400" dirty="0"/>
              <a:t>Customisable</a:t>
            </a:r>
            <a:r>
              <a:rPr lang="en-US" altLang="en-US" sz="2400" dirty="0"/>
              <a:t> and Personalized</a:t>
            </a:r>
          </a:p>
        </p:txBody>
      </p:sp>
    </p:spTree>
    <p:extLst>
      <p:ext uri="{BB962C8B-B14F-4D97-AF65-F5344CB8AC3E}">
        <p14:creationId xmlns:p14="http://schemas.microsoft.com/office/powerpoint/2010/main" val="4282438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Components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Leaderboards:</a:t>
            </a:r>
          </a:p>
          <a:p>
            <a:pPr marL="800100" lvl="1" indent="-342900">
              <a:buFont typeface="Arial" panose="020B0604020202020204" pitchFamily="34" charset="0"/>
              <a:buChar char="•"/>
            </a:pPr>
            <a:r>
              <a:rPr lang="en-IN" altLang="en-US" sz="2400" dirty="0"/>
              <a:t>Rank by Rewards</a:t>
            </a:r>
          </a:p>
          <a:p>
            <a:pPr marL="800100" lvl="1" indent="-342900">
              <a:buFont typeface="Arial" panose="020B0604020202020204" pitchFamily="34" charset="0"/>
              <a:buChar char="•"/>
            </a:pPr>
            <a:r>
              <a:rPr lang="en-US" altLang="en-US" sz="2400" dirty="0"/>
              <a:t>Create Metrics Aligned with the Outcomes you Value</a:t>
            </a:r>
          </a:p>
          <a:p>
            <a:pPr marL="800100" lvl="1" indent="-342900">
              <a:buFont typeface="Arial" panose="020B0604020202020204" pitchFamily="34" charset="0"/>
              <a:buChar char="•"/>
            </a:pPr>
            <a:r>
              <a:rPr lang="en-US" altLang="en-US" sz="2400" dirty="0"/>
              <a:t>Integrate your Leaderboard with your Other Business Systems</a:t>
            </a:r>
          </a:p>
          <a:p>
            <a:pPr marL="800100" lvl="1" indent="-342900">
              <a:buFont typeface="Arial" panose="020B0604020202020204" pitchFamily="34" charset="0"/>
              <a:buChar char="•"/>
            </a:pPr>
            <a:r>
              <a:rPr lang="en-US" altLang="en-US" sz="2400" dirty="0"/>
              <a:t>Make your Rewards Really Rewarding</a:t>
            </a:r>
          </a:p>
          <a:p>
            <a:pPr marL="800100" lvl="1" indent="-342900">
              <a:buFont typeface="Arial" panose="020B0604020202020204" pitchFamily="34" charset="0"/>
              <a:buChar char="•"/>
            </a:pPr>
            <a:r>
              <a:rPr lang="en-US" altLang="en-US" sz="2400" dirty="0"/>
              <a:t>Beware of the ‘N-effect’</a:t>
            </a:r>
          </a:p>
          <a:p>
            <a:pPr marL="800100" lvl="1" indent="-342900">
              <a:buFont typeface="Arial" panose="020B0604020202020204" pitchFamily="34" charset="0"/>
              <a:buChar char="•"/>
            </a:pPr>
            <a:r>
              <a:rPr lang="en-US" altLang="en-US" sz="2400" dirty="0"/>
              <a:t>Consider Using Team Leaderboards</a:t>
            </a:r>
          </a:p>
          <a:p>
            <a:pPr marL="800100" lvl="1" indent="-342900">
              <a:buFont typeface="Arial" panose="020B0604020202020204" pitchFamily="34" charset="0"/>
              <a:buChar char="•"/>
            </a:pPr>
            <a:r>
              <a:rPr lang="en-US" altLang="en-US" sz="2400" dirty="0"/>
              <a:t>Make your Leaderboard Visible at all Times</a:t>
            </a:r>
          </a:p>
          <a:p>
            <a:pPr marL="800100" lvl="1" indent="-342900">
              <a:buFont typeface="Arial" panose="020B0604020202020204" pitchFamily="34" charset="0"/>
              <a:buChar char="•"/>
            </a:pPr>
            <a:r>
              <a:rPr lang="en-US" altLang="en-US" sz="2400" dirty="0"/>
              <a:t>Encourage Everyone — Don’t Just Highlight the Top Performers</a:t>
            </a:r>
          </a:p>
          <a:p>
            <a:pPr marL="800100" lvl="1" indent="-342900">
              <a:buFont typeface="Arial" panose="020B0604020202020204" pitchFamily="34" charset="0"/>
              <a:buChar char="•"/>
            </a:pPr>
            <a:r>
              <a:rPr lang="en-US" altLang="en-US" sz="2400" dirty="0"/>
              <a:t>Consider Using ‘Seasons’</a:t>
            </a:r>
          </a:p>
        </p:txBody>
      </p:sp>
    </p:spTree>
    <p:extLst>
      <p:ext uri="{BB962C8B-B14F-4D97-AF65-F5344CB8AC3E}">
        <p14:creationId xmlns:p14="http://schemas.microsoft.com/office/powerpoint/2010/main" val="26864438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Game Components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938992"/>
          </a:xfrm>
          <a:prstGeom prst="rect">
            <a:avLst/>
          </a:prstGeom>
          <a:noFill/>
        </p:spPr>
        <p:txBody>
          <a:bodyPr wrap="square" rtlCol="0">
            <a:spAutoFit/>
          </a:bodyPr>
          <a:lstStyle/>
          <a:p>
            <a:pPr marL="342900" indent="-342900">
              <a:buFont typeface="Arial" panose="020B0604020202020204" pitchFamily="34" charset="0"/>
              <a:buChar char="•"/>
            </a:pPr>
            <a:r>
              <a:rPr lang="en-US" altLang="en-US" sz="2000" dirty="0"/>
              <a:t>Badges:</a:t>
            </a:r>
          </a:p>
          <a:p>
            <a:pPr marL="800100" lvl="1" indent="-342900">
              <a:buFont typeface="Arial" panose="020B0604020202020204" pitchFamily="34" charset="0"/>
              <a:buChar char="•"/>
            </a:pPr>
            <a:r>
              <a:rPr lang="en-US" altLang="en-US" sz="2000" dirty="0"/>
              <a:t>A trigger: the user action that ‘unlocks’ the badge.</a:t>
            </a:r>
          </a:p>
          <a:p>
            <a:pPr marL="800100" lvl="1" indent="-342900">
              <a:buFont typeface="Arial" panose="020B0604020202020204" pitchFamily="34" charset="0"/>
              <a:buChar char="•"/>
            </a:pPr>
            <a:r>
              <a:rPr lang="en-US" altLang="en-US" sz="2000" dirty="0"/>
              <a:t>An image: a visual representation of the badge.</a:t>
            </a:r>
          </a:p>
          <a:p>
            <a:pPr marL="800100" lvl="1" indent="-342900">
              <a:buFont typeface="Arial" panose="020B0604020202020204" pitchFamily="34" charset="0"/>
              <a:buChar char="•"/>
            </a:pPr>
            <a:r>
              <a:rPr lang="en-US" altLang="en-US" sz="2000" dirty="0"/>
              <a:t>And a description: that explains how the user earned the badge. </a:t>
            </a:r>
          </a:p>
          <a:p>
            <a:pPr marL="800100" lvl="1" indent="-342900">
              <a:buFont typeface="Arial" panose="020B0604020202020204" pitchFamily="34" charset="0"/>
              <a:buChar char="•"/>
            </a:pPr>
            <a:endParaRPr lang="en-US" altLang="en-US" sz="2000" dirty="0"/>
          </a:p>
          <a:p>
            <a:pPr marL="800100" lvl="1" indent="-342900">
              <a:buFont typeface="Arial" panose="020B0604020202020204" pitchFamily="34" charset="0"/>
              <a:buChar char="•"/>
            </a:pPr>
            <a:endParaRPr lang="en-US" altLang="en-US" sz="2000" dirty="0"/>
          </a:p>
        </p:txBody>
      </p:sp>
    </p:spTree>
    <p:extLst>
      <p:ext uri="{BB962C8B-B14F-4D97-AF65-F5344CB8AC3E}">
        <p14:creationId xmlns:p14="http://schemas.microsoft.com/office/powerpoint/2010/main" val="14864734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Gamification in training</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046988"/>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Boost Learner Engagement </a:t>
            </a:r>
          </a:p>
          <a:p>
            <a:pPr marL="342900" indent="-342900">
              <a:buFont typeface="Arial" panose="020B0604020202020204" pitchFamily="34" charset="0"/>
              <a:buChar char="•"/>
            </a:pPr>
            <a:r>
              <a:rPr lang="en-US" sz="2400" dirty="0"/>
              <a:t>Empower Learners to Control Their Learning Outcomes </a:t>
            </a:r>
          </a:p>
          <a:p>
            <a:pPr marL="342900" indent="-342900">
              <a:buFont typeface="Arial" panose="020B0604020202020204" pitchFamily="34" charset="0"/>
              <a:buChar char="•"/>
            </a:pPr>
            <a:r>
              <a:rPr lang="en-US" altLang="en-US" sz="2400" dirty="0"/>
              <a:t>P</a:t>
            </a:r>
            <a:r>
              <a:rPr lang="en-US" sz="2400" dirty="0"/>
              <a:t>romotes a Knowledge Sharing Environment</a:t>
            </a:r>
          </a:p>
          <a:p>
            <a:pPr marL="342900" indent="-342900">
              <a:buFont typeface="Arial" panose="020B0604020202020204" pitchFamily="34" charset="0"/>
              <a:buChar char="•"/>
            </a:pPr>
            <a:r>
              <a:rPr lang="en-IN" sz="2400" dirty="0"/>
              <a:t>Enable Shorter Feedback Cycles</a:t>
            </a:r>
          </a:p>
          <a:p>
            <a:pPr marL="342900" indent="-342900">
              <a:buFont typeface="Arial" panose="020B0604020202020204" pitchFamily="34" charset="0"/>
              <a:buChar char="•"/>
            </a:pPr>
            <a:r>
              <a:rPr lang="en-IN" sz="2400" dirty="0"/>
              <a:t>Drive Behavioural Change</a:t>
            </a:r>
          </a:p>
          <a:p>
            <a:pPr marL="342900" indent="-342900">
              <a:buFont typeface="Arial" panose="020B0604020202020204" pitchFamily="34" charset="0"/>
              <a:buChar char="•"/>
            </a:pPr>
            <a:endParaRPr lang="en-IN" sz="2400" dirty="0"/>
          </a:p>
          <a:p>
            <a:pPr marL="342900" indent="-342900">
              <a:buFont typeface="Arial" panose="020B0604020202020204" pitchFamily="34" charset="0"/>
              <a:buChar char="•"/>
            </a:pPr>
            <a:endParaRPr lang="en-IN" sz="2400" dirty="0"/>
          </a:p>
          <a:p>
            <a:pPr marL="342900" indent="-342900">
              <a:buFont typeface="Arial" panose="020B0604020202020204" pitchFamily="34" charset="0"/>
              <a:buChar char="•"/>
            </a:pPr>
            <a:endParaRPr lang="en-US" altLang="en-US" sz="2400" dirty="0"/>
          </a:p>
        </p:txBody>
      </p:sp>
    </p:spTree>
    <p:extLst>
      <p:ext uri="{BB962C8B-B14F-4D97-AF65-F5344CB8AC3E}">
        <p14:creationId xmlns:p14="http://schemas.microsoft.com/office/powerpoint/2010/main" val="7749481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Gamification in training</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893647"/>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Do’s </a:t>
            </a:r>
          </a:p>
          <a:p>
            <a:pPr marL="800100" lvl="1" indent="-342900">
              <a:buFont typeface="Arial" panose="020B0604020202020204" pitchFamily="34" charset="0"/>
              <a:buChar char="•"/>
            </a:pPr>
            <a:r>
              <a:rPr lang="en-US" altLang="en-US" sz="2400" dirty="0"/>
              <a:t>Align with Business &amp; Learning Objectives</a:t>
            </a:r>
          </a:p>
          <a:p>
            <a:pPr marL="800100" lvl="1" indent="-342900">
              <a:buFont typeface="Arial" panose="020B0604020202020204" pitchFamily="34" charset="0"/>
              <a:buChar char="•"/>
            </a:pPr>
            <a:r>
              <a:rPr lang="en-US" altLang="en-US" sz="2400" dirty="0"/>
              <a:t>Epic Meaning: What’s In It For Me?</a:t>
            </a:r>
          </a:p>
          <a:p>
            <a:pPr marL="800100" lvl="1" indent="-342900">
              <a:buFont typeface="Arial" panose="020B0604020202020204" pitchFamily="34" charset="0"/>
              <a:buChar char="•"/>
            </a:pPr>
            <a:r>
              <a:rPr lang="en-US" altLang="en-US" sz="2400" dirty="0"/>
              <a:t>Personalization </a:t>
            </a:r>
          </a:p>
          <a:p>
            <a:pPr marL="800100" lvl="1" indent="-342900">
              <a:buFont typeface="Arial" panose="020B0604020202020204" pitchFamily="34" charset="0"/>
              <a:buChar char="•"/>
            </a:pPr>
            <a:r>
              <a:rPr lang="en-US" altLang="en-US" sz="2400" dirty="0"/>
              <a:t>Microlearning </a:t>
            </a:r>
          </a:p>
          <a:p>
            <a:pPr marL="800100" lvl="1" indent="-342900">
              <a:buFont typeface="Arial" panose="020B0604020202020204" pitchFamily="34" charset="0"/>
              <a:buChar char="•"/>
            </a:pPr>
            <a:r>
              <a:rPr lang="en-US" altLang="en-US" sz="2400" dirty="0"/>
              <a:t>Encourage Social Learning </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Don’ts </a:t>
            </a:r>
          </a:p>
          <a:p>
            <a:pPr marL="800100" lvl="1" indent="-342900">
              <a:buFont typeface="Arial" panose="020B0604020202020204" pitchFamily="34" charset="0"/>
              <a:buChar char="•"/>
            </a:pPr>
            <a:r>
              <a:rPr lang="en-US" altLang="en-US" sz="2400" dirty="0"/>
              <a:t>Misaligned Objectives</a:t>
            </a:r>
          </a:p>
          <a:p>
            <a:pPr marL="800100" lvl="1" indent="-342900">
              <a:buFont typeface="Arial" panose="020B0604020202020204" pitchFamily="34" charset="0"/>
              <a:buChar char="•"/>
            </a:pPr>
            <a:r>
              <a:rPr lang="en-US" altLang="en-US" sz="2400" dirty="0"/>
              <a:t>Neglecting Your Learner’s Journey </a:t>
            </a:r>
          </a:p>
          <a:p>
            <a:pPr marL="800100" lvl="1" indent="-342900">
              <a:buFont typeface="Arial" panose="020B0604020202020204" pitchFamily="34" charset="0"/>
              <a:buChar char="•"/>
            </a:pPr>
            <a:r>
              <a:rPr lang="en-US" altLang="en-US" sz="2400" dirty="0"/>
              <a:t>Complicated Mechanics or Challenges</a:t>
            </a:r>
          </a:p>
          <a:p>
            <a:pPr marL="800100" lvl="1" indent="-342900">
              <a:buFont typeface="Arial" panose="020B0604020202020204" pitchFamily="34" charset="0"/>
              <a:buChar char="•"/>
            </a:pPr>
            <a:r>
              <a:rPr lang="en-US" altLang="en-US" sz="2400" dirty="0"/>
              <a:t>Using Gamification To Fix Bad Products or Services </a:t>
            </a:r>
          </a:p>
          <a:p>
            <a:pPr marL="800100" lvl="1" indent="-342900">
              <a:buFont typeface="Arial" panose="020B0604020202020204" pitchFamily="34" charset="0"/>
              <a:buChar char="•"/>
            </a:pPr>
            <a:r>
              <a:rPr lang="en-US" altLang="en-US" sz="2400" dirty="0"/>
              <a:t>Implement the Wrong Tools</a:t>
            </a:r>
          </a:p>
        </p:txBody>
      </p:sp>
    </p:spTree>
    <p:extLst>
      <p:ext uri="{BB962C8B-B14F-4D97-AF65-F5344CB8AC3E}">
        <p14:creationId xmlns:p14="http://schemas.microsoft.com/office/powerpoint/2010/main" val="14646683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b="1" dirty="0">
                <a:latin typeface="Segoe UI Light" panose="020B0502040204020203" pitchFamily="34" charset="0"/>
                <a:cs typeface="Segoe UI Light" panose="020B0502040204020203" pitchFamily="34" charset="0"/>
              </a:rPr>
              <a:t>Important Points to remember</a:t>
            </a:r>
            <a:br>
              <a:rPr lang="en-US" b="1" dirty="0">
                <a:latin typeface="Segoe UI Light" panose="020B0502040204020203" pitchFamily="34" charset="0"/>
                <a:cs typeface="Segoe UI Light" panose="020B0502040204020203" pitchFamily="34" charset="0"/>
              </a:rPr>
            </a:br>
            <a:br>
              <a:rPr lang="en-US" b="1" dirty="0">
                <a:latin typeface="Segoe UI Light" panose="020B0502040204020203" pitchFamily="34" charset="0"/>
                <a:cs typeface="Segoe UI Light" panose="020B0502040204020203" pitchFamily="34" charset="0"/>
              </a:rPr>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569660"/>
          </a:xfrm>
          <a:prstGeom prst="rect">
            <a:avLst/>
          </a:prstGeom>
          <a:noFill/>
        </p:spPr>
        <p:txBody>
          <a:bodyPr wrap="square" rtlCol="0">
            <a:spAutoFit/>
          </a:bodyPr>
          <a:lstStyle/>
          <a:p>
            <a:pPr marL="342900" indent="-342900">
              <a:buFont typeface="Arial" panose="020B0604020202020204" pitchFamily="34" charset="0"/>
              <a:buChar char="•"/>
            </a:pPr>
            <a:r>
              <a:rPr lang="en-IN" sz="2400" dirty="0"/>
              <a:t>The Rise of Streaks</a:t>
            </a:r>
          </a:p>
          <a:p>
            <a:pPr marL="342900" indent="-342900">
              <a:buFont typeface="Arial" panose="020B0604020202020204" pitchFamily="34" charset="0"/>
              <a:buChar char="•"/>
            </a:pPr>
            <a:r>
              <a:rPr lang="en-IN" sz="2400" dirty="0"/>
              <a:t>Value of Scorecards</a:t>
            </a:r>
          </a:p>
          <a:p>
            <a:pPr marL="342900" indent="-342900">
              <a:buFont typeface="Arial" panose="020B0604020202020204" pitchFamily="34" charset="0"/>
              <a:buChar char="•"/>
            </a:pPr>
            <a:r>
              <a:rPr lang="en-IN" sz="2400" dirty="0"/>
              <a:t>Learning Pathway</a:t>
            </a:r>
          </a:p>
          <a:p>
            <a:pPr marL="342900" indent="-342900">
              <a:buFont typeface="Arial" panose="020B0604020202020204" pitchFamily="34" charset="0"/>
              <a:buChar char="•"/>
            </a:pPr>
            <a:endParaRPr lang="en-IN" sz="2400" dirty="0"/>
          </a:p>
        </p:txBody>
      </p:sp>
    </p:spTree>
    <p:extLst>
      <p:ext uri="{BB962C8B-B14F-4D97-AF65-F5344CB8AC3E}">
        <p14:creationId xmlns:p14="http://schemas.microsoft.com/office/powerpoint/2010/main" val="6052460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_Win32.potx" id="{D9CC5ABA-9FE4-444A-92A5-6CD4234E93DA}" vid="{405B2633-D8A8-4EE3-8AC5-51C45A9BCD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4557</TotalTime>
  <Words>2362</Words>
  <Application>Microsoft Office PowerPoint</Application>
  <PresentationFormat>Widescreen</PresentationFormat>
  <Paragraphs>415</Paragraphs>
  <Slides>50</Slides>
  <Notes>49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Open Sans</vt:lpstr>
      <vt:lpstr>oswald</vt:lpstr>
      <vt:lpstr>Segoe UI</vt:lpstr>
      <vt:lpstr>Segoe UI Light</vt:lpstr>
      <vt:lpstr>Times New Roman</vt:lpstr>
      <vt:lpstr>WelcomeDoc</vt:lpstr>
      <vt:lpstr>Employee Gamification</vt:lpstr>
      <vt:lpstr>Learning Objective  </vt:lpstr>
      <vt:lpstr>ICT interventions for work engagement  </vt:lpstr>
      <vt:lpstr>News Bites</vt:lpstr>
      <vt:lpstr>Gamification  </vt:lpstr>
      <vt:lpstr>Gamification  </vt:lpstr>
      <vt:lpstr>Example: Forest App  </vt:lpstr>
      <vt:lpstr>Example: Forest App  </vt:lpstr>
      <vt:lpstr>Gamified Systems  </vt:lpstr>
      <vt:lpstr>GAMIFICATION GOALS  </vt:lpstr>
      <vt:lpstr>Examples  </vt:lpstr>
      <vt:lpstr>Employee Engagement  </vt:lpstr>
      <vt:lpstr>Using Enjoyment to address Engagement  </vt:lpstr>
      <vt:lpstr>Other Employee Engagement strategies  </vt:lpstr>
      <vt:lpstr>Components of Gamification  </vt:lpstr>
      <vt:lpstr>Elements  </vt:lpstr>
      <vt:lpstr>Elements  </vt:lpstr>
      <vt:lpstr>Game Mechanics  </vt:lpstr>
      <vt:lpstr>Game Dynamics  </vt:lpstr>
      <vt:lpstr>Pitfalls   </vt:lpstr>
      <vt:lpstr>Beeblock: Applebee’s use of Gamification to engage employees   </vt:lpstr>
      <vt:lpstr>Beeblock: Applebee’s use of Gamification to engage employees   </vt:lpstr>
      <vt:lpstr>Beeblock: Applebee’s use of Gamification to engage employees   </vt:lpstr>
      <vt:lpstr>Motivation  </vt:lpstr>
      <vt:lpstr>What is BEEBLOCK?  </vt:lpstr>
      <vt:lpstr>Dashboard  </vt:lpstr>
      <vt:lpstr>What is BEEBLOCK?  </vt:lpstr>
      <vt:lpstr>What is BEEBLOCK?  </vt:lpstr>
      <vt:lpstr>Going Beyond Engagement  </vt:lpstr>
      <vt:lpstr>Points for discussion  </vt:lpstr>
      <vt:lpstr>HR gamification  </vt:lpstr>
      <vt:lpstr>Gamification in Recruitment and Related Areas  </vt:lpstr>
      <vt:lpstr>Gamification in Recruitment and Related Areas  </vt:lpstr>
      <vt:lpstr>Gamification in Recruitment and Related Areas  </vt:lpstr>
      <vt:lpstr>Gamification in Recruitment and Related Areas  </vt:lpstr>
      <vt:lpstr>Gamification in Recruitment and Related Areas  </vt:lpstr>
      <vt:lpstr>Gamification in Recruitment and Related Areas  </vt:lpstr>
      <vt:lpstr>Online Platforms supporting Gamification in Recruitment  </vt:lpstr>
      <vt:lpstr>Player Types  </vt:lpstr>
      <vt:lpstr>Player Types  </vt:lpstr>
      <vt:lpstr>Player Types  </vt:lpstr>
      <vt:lpstr>Player Types  </vt:lpstr>
      <vt:lpstr>Game Components  </vt:lpstr>
      <vt:lpstr>Game Components  </vt:lpstr>
      <vt:lpstr>Game Components  </vt:lpstr>
      <vt:lpstr>Game Components  </vt:lpstr>
      <vt:lpstr>Game Components  </vt:lpstr>
      <vt:lpstr>Gamification in training  </vt:lpstr>
      <vt:lpstr>Gamification in training  </vt:lpstr>
      <vt:lpstr>Important Points to remember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&amp; Systems</dc:title>
  <dc:creator>Venkataraghavan Krishnaswamy</dc:creator>
  <cp:keywords/>
  <cp:lastModifiedBy>Harshit Singh</cp:lastModifiedBy>
  <cp:revision>888</cp:revision>
  <dcterms:created xsi:type="dcterms:W3CDTF">2017-08-18T03:12:24Z</dcterms:created>
  <dcterms:modified xsi:type="dcterms:W3CDTF">2022-09-25T15:22:58Z</dcterms:modified>
  <cp:version/>
</cp:coreProperties>
</file>