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9"/>
  </p:notesMasterIdLst>
  <p:handoutMasterIdLst>
    <p:handoutMasterId r:id="rId20"/>
  </p:handoutMasterIdLst>
  <p:sldIdLst>
    <p:sldId id="256" r:id="rId2"/>
    <p:sldId id="279" r:id="rId3"/>
    <p:sldId id="281" r:id="rId4"/>
    <p:sldId id="282" r:id="rId5"/>
    <p:sldId id="280" r:id="rId6"/>
    <p:sldId id="261" r:id="rId7"/>
    <p:sldId id="262" r:id="rId8"/>
    <p:sldId id="283" r:id="rId9"/>
    <p:sldId id="284" r:id="rId10"/>
    <p:sldId id="285" r:id="rId11"/>
    <p:sldId id="286" r:id="rId12"/>
    <p:sldId id="287" r:id="rId13"/>
    <p:sldId id="288" r:id="rId14"/>
    <p:sldId id="445" r:id="rId15"/>
    <p:sldId id="446" r:id="rId16"/>
    <p:sldId id="456" r:id="rId17"/>
    <p:sldId id="457" r:id="rId1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08952-21D4-478A-BD69-A29A1CF402ED}"/>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577CC765-E12B-40F1-A344-F44F0EDE873C}"/>
              </a:ext>
            </a:extLst>
          </p:cNvPr>
          <p:cNvSpPr>
            <a:spLocks noGrp="1"/>
          </p:cNvSpPr>
          <p:nvPr>
            <p:ph idx="1"/>
          </p:nvPr>
        </p:nvSpPr>
        <p:spPr/>
        <p:txBody>
          <a:bodyPr/>
          <a:lstStyle/>
          <a:p>
            <a:pPr marL="0" indent="0">
              <a:buNone/>
            </a:pPr>
            <a:r>
              <a:rPr lang="en-MY" dirty="0"/>
              <a:t>Specific HR strategies must first and foremost be aligned with which of the following?</a:t>
            </a:r>
          </a:p>
          <a:p>
            <a:pPr marL="0" indent="0">
              <a:buNone/>
            </a:pPr>
            <a:endParaRPr lang="en-MY" dirty="0"/>
          </a:p>
          <a:p>
            <a:pPr marL="0" indent="0">
              <a:buNone/>
            </a:pPr>
            <a:r>
              <a:rPr lang="en-MY" dirty="0"/>
              <a:t>A. The needs of the people</a:t>
            </a:r>
          </a:p>
          <a:p>
            <a:pPr marL="0" indent="0">
              <a:buNone/>
            </a:pPr>
            <a:r>
              <a:rPr lang="en-MY" dirty="0"/>
              <a:t>B. Global integration</a:t>
            </a:r>
          </a:p>
          <a:p>
            <a:pPr marL="0" indent="0">
              <a:buNone/>
            </a:pPr>
            <a:r>
              <a:rPr lang="en-MY" dirty="0"/>
              <a:t>C. </a:t>
            </a:r>
            <a:r>
              <a:rPr lang="en-MY" dirty="0" err="1"/>
              <a:t>Labor</a:t>
            </a:r>
            <a:r>
              <a:rPr lang="en-MY" dirty="0"/>
              <a:t> law compliance</a:t>
            </a:r>
          </a:p>
          <a:p>
            <a:pPr marL="0" indent="0">
              <a:buNone/>
            </a:pPr>
            <a:r>
              <a:rPr lang="en-MY" dirty="0"/>
              <a:t>D. The company’s strategic plan</a:t>
            </a:r>
          </a:p>
          <a:p>
            <a:pPr marL="0" indent="0">
              <a:buNone/>
            </a:pPr>
            <a:endParaRPr lang="en-MY" dirty="0"/>
          </a:p>
        </p:txBody>
      </p:sp>
    </p:spTree>
    <p:extLst>
      <p:ext uri="{BB962C8B-B14F-4D97-AF65-F5344CB8AC3E}">
        <p14:creationId xmlns:p14="http://schemas.microsoft.com/office/powerpoint/2010/main" val="2074130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F76C8-CE6B-4876-A78C-AB66267D4F89}"/>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161EC01D-CC8C-4181-BF80-8C6F1E38D9C1}"/>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082637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69178-28F6-4019-B1CC-21A3A079D3DB}"/>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DE443812-F608-40A3-A5A5-87CE0108D7DC}"/>
              </a:ext>
            </a:extLst>
          </p:cNvPr>
          <p:cNvSpPr>
            <a:spLocks noGrp="1"/>
          </p:cNvSpPr>
          <p:nvPr>
            <p:ph idx="1"/>
          </p:nvPr>
        </p:nvSpPr>
        <p:spPr>
          <a:xfrm>
            <a:off x="683568" y="1600200"/>
            <a:ext cx="8003232" cy="4530725"/>
          </a:xfrm>
        </p:spPr>
        <p:txBody>
          <a:bodyPr/>
          <a:lstStyle/>
          <a:p>
            <a:pPr marL="0" indent="0">
              <a:buNone/>
            </a:pPr>
            <a:r>
              <a:rPr lang="en-MY" sz="2400" dirty="0"/>
              <a:t>The company you work for has discussed a business strategy that would expand it into Asia. Which of the following actions would you first take to help the company develop this strategic plan?</a:t>
            </a:r>
          </a:p>
          <a:p>
            <a:pPr marL="0" indent="0">
              <a:buNone/>
            </a:pPr>
            <a:r>
              <a:rPr lang="en-MY" sz="2400" dirty="0"/>
              <a:t>A. A discussion of the international compensation strategies of the region</a:t>
            </a:r>
          </a:p>
          <a:p>
            <a:pPr marL="0" indent="0">
              <a:buNone/>
            </a:pPr>
            <a:r>
              <a:rPr lang="en-MY" sz="2400" dirty="0"/>
              <a:t>B. A scan of the environment for both threats and opportunities</a:t>
            </a:r>
          </a:p>
          <a:p>
            <a:pPr marL="0" indent="0">
              <a:buNone/>
            </a:pPr>
            <a:r>
              <a:rPr lang="en-MY" sz="2400" dirty="0"/>
              <a:t>C. A review of company leadership for a qualified expatriate</a:t>
            </a:r>
          </a:p>
          <a:p>
            <a:pPr marL="0" indent="0">
              <a:buNone/>
            </a:pPr>
            <a:r>
              <a:rPr lang="en-MY" sz="2400" dirty="0"/>
              <a:t>D. The development of an advisory board to help them make the decision</a:t>
            </a:r>
          </a:p>
        </p:txBody>
      </p:sp>
    </p:spTree>
    <p:extLst>
      <p:ext uri="{BB962C8B-B14F-4D97-AF65-F5344CB8AC3E}">
        <p14:creationId xmlns:p14="http://schemas.microsoft.com/office/powerpoint/2010/main" val="4285921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90225-1132-4345-971A-BD15FBCC6888}"/>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F117975B-D406-4BD8-A077-7D6AA5F23C9C}"/>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206428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sz="2400" dirty="0"/>
              <a:t>During the strategic planning session, the organizational leaders of a custom cabinet shop identified that there were serious quality defects in the wood being sourced from an outside vendor. Additionally, these flaws were contributing to the reason existing product packaging was no longer adequate to properly prepare the product for freight transport. This company has identified problems in which business function?</a:t>
            </a:r>
          </a:p>
          <a:p>
            <a:pPr marL="0" indent="0">
              <a:buNone/>
            </a:pPr>
            <a:r>
              <a:rPr lang="en-MY" sz="2400" dirty="0"/>
              <a:t>A. Shipping and receiving</a:t>
            </a:r>
          </a:p>
          <a:p>
            <a:pPr marL="0" indent="0">
              <a:buNone/>
            </a:pPr>
            <a:r>
              <a:rPr lang="en-MY" sz="2400" dirty="0"/>
              <a:t>B. Inventory</a:t>
            </a:r>
          </a:p>
          <a:p>
            <a:pPr marL="0" indent="0">
              <a:buNone/>
            </a:pPr>
            <a:r>
              <a:rPr lang="en-MY" sz="2400" dirty="0"/>
              <a:t>C. Supply chain</a:t>
            </a:r>
          </a:p>
          <a:p>
            <a:pPr marL="0" indent="0">
              <a:buNone/>
            </a:pPr>
            <a:r>
              <a:rPr lang="en-MY" sz="2400" dirty="0"/>
              <a:t>D. Purchasing</a:t>
            </a:r>
          </a:p>
        </p:txBody>
      </p:sp>
    </p:spTree>
    <p:extLst>
      <p:ext uri="{BB962C8B-B14F-4D97-AF65-F5344CB8AC3E}">
        <p14:creationId xmlns:p14="http://schemas.microsoft.com/office/powerpoint/2010/main" val="3078574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41708-D42B-4D91-A95F-3112974FFBCA}"/>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EA07A58C-398D-45ED-A9DF-CB81EF7B29F2}"/>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741784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C8833-5B3C-45DE-A199-25FD85A9A6B2}"/>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615329C2-8E13-4657-8274-029EE0A87C99}"/>
              </a:ext>
            </a:extLst>
          </p:cNvPr>
          <p:cNvSpPr>
            <a:spLocks noGrp="1"/>
          </p:cNvSpPr>
          <p:nvPr>
            <p:ph idx="1"/>
          </p:nvPr>
        </p:nvSpPr>
        <p:spPr/>
        <p:txBody>
          <a:bodyPr/>
          <a:lstStyle/>
          <a:p>
            <a:pPr marL="0" indent="0">
              <a:buNone/>
            </a:pPr>
            <a:r>
              <a:rPr lang="en-MY" dirty="0"/>
              <a:t>An airline’s strategic goal is to increase the number of passenger miles flown. It uses technology to create a scheduling advantage and link its customers to the company. This is an example of a _____ ?</a:t>
            </a:r>
          </a:p>
          <a:p>
            <a:pPr marL="514350" indent="-514350">
              <a:buFont typeface="+mj-lt"/>
              <a:buAutoNum type="alphaUcPeriod"/>
            </a:pPr>
            <a:r>
              <a:rPr lang="en-MY" dirty="0"/>
              <a:t>Competency strategy.	</a:t>
            </a:r>
          </a:p>
          <a:p>
            <a:pPr marL="514350" indent="-514350">
              <a:buFont typeface="+mj-lt"/>
              <a:buAutoNum type="alphaUcPeriod"/>
            </a:pPr>
            <a:r>
              <a:rPr lang="en-MY" dirty="0"/>
              <a:t>Growth strategy.	</a:t>
            </a:r>
          </a:p>
          <a:p>
            <a:pPr marL="514350" indent="-514350">
              <a:buFont typeface="+mj-lt"/>
              <a:buAutoNum type="alphaUcPeriod"/>
            </a:pPr>
            <a:r>
              <a:rPr lang="en-MY" dirty="0"/>
              <a:t>Competitive strategy.	</a:t>
            </a:r>
          </a:p>
          <a:p>
            <a:pPr marL="514350" indent="-514350">
              <a:buFont typeface="+mj-lt"/>
              <a:buAutoNum type="alphaUcPeriod"/>
            </a:pPr>
            <a:r>
              <a:rPr lang="en-MY" dirty="0"/>
              <a:t>Market strategy.</a:t>
            </a:r>
          </a:p>
        </p:txBody>
      </p:sp>
    </p:spTree>
    <p:extLst>
      <p:ext uri="{BB962C8B-B14F-4D97-AF65-F5344CB8AC3E}">
        <p14:creationId xmlns:p14="http://schemas.microsoft.com/office/powerpoint/2010/main" val="1205068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96A8B-1A5F-47A4-A194-DC0FDF9E2C5D}"/>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A44C35FB-F447-4845-BF1F-206E84350BA7}"/>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1070045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B11F5-0256-44ED-80D6-4759C6828DA5}"/>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980FC73F-E7E7-4857-9B1D-F8F7184EB659}"/>
              </a:ext>
            </a:extLst>
          </p:cNvPr>
          <p:cNvSpPr>
            <a:spLocks noGrp="1"/>
          </p:cNvSpPr>
          <p:nvPr>
            <p:ph idx="1"/>
          </p:nvPr>
        </p:nvSpPr>
        <p:spPr/>
        <p:txBody>
          <a:bodyPr/>
          <a:lstStyle/>
          <a:p>
            <a:pPr marL="0" indent="0">
              <a:buNone/>
            </a:pPr>
            <a:r>
              <a:rPr lang="en-MY" dirty="0"/>
              <a:t>The first task for HR integration in global M&amp;A is:	</a:t>
            </a:r>
          </a:p>
          <a:p>
            <a:pPr marL="0" indent="0">
              <a:buNone/>
            </a:pPr>
            <a:endParaRPr lang="en-MY" dirty="0"/>
          </a:p>
          <a:p>
            <a:pPr marL="514350" indent="-514350">
              <a:buFont typeface="+mj-lt"/>
              <a:buAutoNum type="alphaUcPeriod"/>
            </a:pPr>
            <a:r>
              <a:rPr lang="en-MY" dirty="0"/>
              <a:t>HR due diligence	</a:t>
            </a:r>
          </a:p>
          <a:p>
            <a:pPr marL="514350" indent="-514350">
              <a:buFont typeface="+mj-lt"/>
              <a:buAutoNum type="alphaUcPeriod"/>
            </a:pPr>
            <a:r>
              <a:rPr lang="en-MY" dirty="0"/>
              <a:t>Culture integration	</a:t>
            </a:r>
          </a:p>
          <a:p>
            <a:pPr marL="514350" indent="-514350">
              <a:buFont typeface="+mj-lt"/>
              <a:buAutoNum type="alphaUcPeriod"/>
            </a:pPr>
            <a:r>
              <a:rPr lang="en-MY" dirty="0"/>
              <a:t>Organization restructuring	</a:t>
            </a:r>
          </a:p>
          <a:p>
            <a:pPr marL="514350" indent="-514350">
              <a:buFont typeface="+mj-lt"/>
              <a:buAutoNum type="alphaUcPeriod"/>
            </a:pPr>
            <a:r>
              <a:rPr lang="en-MY" dirty="0"/>
              <a:t>Talent assessment</a:t>
            </a:r>
          </a:p>
          <a:p>
            <a:pPr marL="0" indent="0">
              <a:buNone/>
            </a:pPr>
            <a:endParaRPr lang="en-MY" dirty="0"/>
          </a:p>
        </p:txBody>
      </p:sp>
    </p:spTree>
    <p:extLst>
      <p:ext uri="{BB962C8B-B14F-4D97-AF65-F5344CB8AC3E}">
        <p14:creationId xmlns:p14="http://schemas.microsoft.com/office/powerpoint/2010/main" val="3856635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CFEAD-D2C7-44B8-8253-CF4CB6E00183}"/>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30CB7A7B-B363-4A5A-B37A-E69F589B060B}"/>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417575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235C0-321D-4F79-9C22-7616DFAD5E06}"/>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a16="http://schemas.microsoft.com/office/drawing/2014/main" id="{7B6B1EE0-946F-415D-8904-DB9F9DFC3530}"/>
              </a:ext>
            </a:extLst>
          </p:cNvPr>
          <p:cNvSpPr>
            <a:spLocks noGrp="1"/>
          </p:cNvSpPr>
          <p:nvPr>
            <p:ph idx="1"/>
          </p:nvPr>
        </p:nvSpPr>
        <p:spPr/>
        <p:txBody>
          <a:bodyPr/>
          <a:lstStyle/>
          <a:p>
            <a:pPr marL="0" indent="0">
              <a:buNone/>
            </a:pPr>
            <a:r>
              <a:rPr lang="en-MY" dirty="0"/>
              <a:t>The process taken from initial planning through customer support is called:	</a:t>
            </a:r>
          </a:p>
          <a:p>
            <a:pPr marL="514350" indent="-514350">
              <a:buFont typeface="+mj-lt"/>
              <a:buAutoNum type="alphaUcPeriod"/>
            </a:pPr>
            <a:r>
              <a:rPr lang="en-MY" dirty="0"/>
              <a:t>Logistic	</a:t>
            </a:r>
          </a:p>
          <a:p>
            <a:pPr marL="514350" indent="-514350">
              <a:buFont typeface="+mj-lt"/>
              <a:buAutoNum type="alphaUcPeriod"/>
            </a:pPr>
            <a:r>
              <a:rPr lang="en-MY" dirty="0"/>
              <a:t>Balanced scorecard	</a:t>
            </a:r>
          </a:p>
          <a:p>
            <a:pPr marL="514350" indent="-514350">
              <a:buFont typeface="+mj-lt"/>
              <a:buAutoNum type="alphaUcPeriod"/>
            </a:pPr>
            <a:r>
              <a:rPr lang="en-MY" dirty="0"/>
              <a:t>Value chain	</a:t>
            </a:r>
          </a:p>
          <a:p>
            <a:pPr marL="514350" indent="-514350">
              <a:buFont typeface="+mj-lt"/>
              <a:buAutoNum type="alphaUcPeriod"/>
            </a:pPr>
            <a:r>
              <a:rPr lang="en-MY" dirty="0"/>
              <a:t>Supply chain</a:t>
            </a:r>
          </a:p>
        </p:txBody>
      </p:sp>
    </p:spTree>
    <p:extLst>
      <p:ext uri="{BB962C8B-B14F-4D97-AF65-F5344CB8AC3E}">
        <p14:creationId xmlns:p14="http://schemas.microsoft.com/office/powerpoint/2010/main" val="2296679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D9B0A-E293-4398-8349-666D73008ECC}"/>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id="{4A25B081-32F1-4ECE-A4DC-E809D2E6E5A3}"/>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7354328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1800F-E2CB-4380-B105-C6E750929799}"/>
              </a:ext>
            </a:extLst>
          </p:cNvPr>
          <p:cNvSpPr>
            <a:spLocks noGrp="1"/>
          </p:cNvSpPr>
          <p:nvPr>
            <p:ph type="title"/>
          </p:nvPr>
        </p:nvSpPr>
        <p:spPr/>
        <p:txBody>
          <a:bodyPr/>
          <a:lstStyle/>
          <a:p>
            <a:r>
              <a:rPr lang="en-MY" dirty="0"/>
              <a:t>Question # 7</a:t>
            </a:r>
          </a:p>
        </p:txBody>
      </p:sp>
      <p:sp>
        <p:nvSpPr>
          <p:cNvPr id="3" name="Content Placeholder 2">
            <a:extLst>
              <a:ext uri="{FF2B5EF4-FFF2-40B4-BE49-F238E27FC236}">
                <a16:creationId xmlns:a16="http://schemas.microsoft.com/office/drawing/2014/main" id="{97E588F3-FD00-4E34-8CA3-274C271847FA}"/>
              </a:ext>
            </a:extLst>
          </p:cNvPr>
          <p:cNvSpPr>
            <a:spLocks noGrp="1"/>
          </p:cNvSpPr>
          <p:nvPr>
            <p:ph idx="1"/>
          </p:nvPr>
        </p:nvSpPr>
        <p:spPr/>
        <p:txBody>
          <a:bodyPr/>
          <a:lstStyle/>
          <a:p>
            <a:pPr marL="0" indent="0">
              <a:buNone/>
            </a:pPr>
            <a:r>
              <a:rPr lang="en-MY" dirty="0"/>
              <a:t>Supply-chains in a global environment should be:</a:t>
            </a:r>
          </a:p>
          <a:p>
            <a:pPr marL="0" indent="0">
              <a:buNone/>
            </a:pPr>
            <a:endParaRPr lang="en-MY" dirty="0"/>
          </a:p>
          <a:p>
            <a:pPr marL="514350" indent="-514350">
              <a:buFont typeface="+mj-lt"/>
              <a:buAutoNum type="alphaUcPeriod"/>
            </a:pPr>
            <a:r>
              <a:rPr lang="en-MY" dirty="0"/>
              <a:t>Flexible.</a:t>
            </a:r>
          </a:p>
          <a:p>
            <a:pPr marL="514350" indent="-514350">
              <a:buFont typeface="+mj-lt"/>
              <a:buAutoNum type="alphaUcPeriod"/>
            </a:pPr>
            <a:r>
              <a:rPr lang="en-MY" dirty="0"/>
              <a:t>Able to use the latest computer and transmission technologies.</a:t>
            </a:r>
          </a:p>
          <a:p>
            <a:pPr marL="514350" indent="-514350">
              <a:buFont typeface="+mj-lt"/>
              <a:buAutoNum type="alphaUcPeriod"/>
            </a:pPr>
            <a:r>
              <a:rPr lang="en-MY" dirty="0"/>
              <a:t>Staffed with local specialist.</a:t>
            </a:r>
          </a:p>
          <a:p>
            <a:pPr marL="514350" indent="-514350">
              <a:buFont typeface="+mj-lt"/>
              <a:buAutoNum type="alphaUcPeriod"/>
            </a:pPr>
            <a:r>
              <a:rPr lang="en-MY" dirty="0"/>
              <a:t>All of the above.</a:t>
            </a:r>
          </a:p>
          <a:p>
            <a:pPr marL="514350" indent="-514350">
              <a:buFont typeface="+mj-lt"/>
              <a:buAutoNum type="alphaUcPeriod"/>
            </a:pPr>
            <a:endParaRPr lang="en-MY" dirty="0"/>
          </a:p>
        </p:txBody>
      </p:sp>
    </p:spTree>
    <p:extLst>
      <p:ext uri="{BB962C8B-B14F-4D97-AF65-F5344CB8AC3E}">
        <p14:creationId xmlns:p14="http://schemas.microsoft.com/office/powerpoint/2010/main" val="3076826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D653-D2A6-4162-94E9-420B46EAC5DD}"/>
              </a:ext>
            </a:extLst>
          </p:cNvPr>
          <p:cNvSpPr>
            <a:spLocks noGrp="1"/>
          </p:cNvSpPr>
          <p:nvPr>
            <p:ph type="title"/>
          </p:nvPr>
        </p:nvSpPr>
        <p:spPr/>
        <p:txBody>
          <a:bodyPr/>
          <a:lstStyle/>
          <a:p>
            <a:r>
              <a:rPr lang="en-MY" dirty="0"/>
              <a:t>Answer # 7</a:t>
            </a:r>
          </a:p>
        </p:txBody>
      </p:sp>
      <p:sp>
        <p:nvSpPr>
          <p:cNvPr id="3" name="Content Placeholder 2">
            <a:extLst>
              <a:ext uri="{FF2B5EF4-FFF2-40B4-BE49-F238E27FC236}">
                <a16:creationId xmlns:a16="http://schemas.microsoft.com/office/drawing/2014/main" id="{5F619CDF-BB55-402F-8B77-ED745643888F}"/>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858318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C480E-4C7F-4378-84FB-7F885D5CA1A5}"/>
              </a:ext>
            </a:extLst>
          </p:cNvPr>
          <p:cNvSpPr>
            <a:spLocks noGrp="1"/>
          </p:cNvSpPr>
          <p:nvPr>
            <p:ph type="title"/>
          </p:nvPr>
        </p:nvSpPr>
        <p:spPr/>
        <p:txBody>
          <a:bodyPr/>
          <a:lstStyle/>
          <a:p>
            <a:r>
              <a:rPr lang="en-MY" dirty="0"/>
              <a:t>Question # 8</a:t>
            </a:r>
          </a:p>
        </p:txBody>
      </p:sp>
      <p:sp>
        <p:nvSpPr>
          <p:cNvPr id="3" name="Content Placeholder 2">
            <a:extLst>
              <a:ext uri="{FF2B5EF4-FFF2-40B4-BE49-F238E27FC236}">
                <a16:creationId xmlns:a16="http://schemas.microsoft.com/office/drawing/2014/main" id="{5B123C3A-C509-45F0-B5A6-E7C65BA4A278}"/>
              </a:ext>
            </a:extLst>
          </p:cNvPr>
          <p:cNvSpPr>
            <a:spLocks noGrp="1"/>
          </p:cNvSpPr>
          <p:nvPr>
            <p:ph idx="1"/>
          </p:nvPr>
        </p:nvSpPr>
        <p:spPr>
          <a:xfrm>
            <a:off x="696144" y="1556792"/>
            <a:ext cx="8340352" cy="5301208"/>
          </a:xfrm>
        </p:spPr>
        <p:txBody>
          <a:bodyPr/>
          <a:lstStyle/>
          <a:p>
            <a:pPr marL="0" indent="0">
              <a:buNone/>
            </a:pPr>
            <a:r>
              <a:rPr lang="en-MY" dirty="0"/>
              <a:t>HR can provide the most value in the global strategic planning process by :</a:t>
            </a:r>
          </a:p>
          <a:p>
            <a:pPr marL="0" indent="0">
              <a:buNone/>
            </a:pPr>
            <a:endParaRPr lang="en-MY" dirty="0"/>
          </a:p>
          <a:p>
            <a:pPr marL="514350" indent="-514350">
              <a:buFont typeface="+mj-lt"/>
              <a:buAutoNum type="alphaUcPeriod"/>
            </a:pPr>
            <a:r>
              <a:rPr lang="en-MY" dirty="0"/>
              <a:t>Recruiting other personnel to take part in the process.	</a:t>
            </a:r>
          </a:p>
          <a:p>
            <a:pPr marL="514350" indent="-514350">
              <a:buFont typeface="+mj-lt"/>
              <a:buAutoNum type="alphaUcPeriod"/>
            </a:pPr>
            <a:r>
              <a:rPr lang="en-MY" dirty="0"/>
              <a:t>Serving as the facilitator for the planning session.	</a:t>
            </a:r>
          </a:p>
          <a:p>
            <a:pPr marL="514350" indent="-514350">
              <a:buFont typeface="+mj-lt"/>
              <a:buAutoNum type="alphaUcPeriod"/>
            </a:pPr>
            <a:r>
              <a:rPr lang="en-MY" dirty="0"/>
              <a:t>Identifying the HR implications of the company’s global strategy.</a:t>
            </a:r>
          </a:p>
          <a:p>
            <a:pPr marL="514350" indent="-514350">
              <a:buFont typeface="+mj-lt"/>
              <a:buAutoNum type="alphaUcPeriod"/>
            </a:pPr>
            <a:r>
              <a:rPr lang="en-MY" dirty="0"/>
              <a:t>Critiquing the finished plan for alignment with corporate goals.</a:t>
            </a:r>
          </a:p>
          <a:p>
            <a:pPr marL="514350" indent="-514350">
              <a:buFont typeface="+mj-lt"/>
              <a:buAutoNum type="alphaUcPeriod"/>
            </a:pPr>
            <a:endParaRPr lang="en-MY" dirty="0"/>
          </a:p>
          <a:p>
            <a:pPr marL="514350" indent="-514350">
              <a:buFont typeface="+mj-lt"/>
              <a:buAutoNum type="alphaUcPeriod"/>
            </a:pPr>
            <a:endParaRPr lang="en-MY" dirty="0"/>
          </a:p>
        </p:txBody>
      </p:sp>
    </p:spTree>
    <p:extLst>
      <p:ext uri="{BB962C8B-B14F-4D97-AF65-F5344CB8AC3E}">
        <p14:creationId xmlns:p14="http://schemas.microsoft.com/office/powerpoint/2010/main" val="379773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9290A-F316-4A9A-A5BD-B1678423BE82}"/>
              </a:ext>
            </a:extLst>
          </p:cNvPr>
          <p:cNvSpPr>
            <a:spLocks noGrp="1"/>
          </p:cNvSpPr>
          <p:nvPr>
            <p:ph type="title"/>
          </p:nvPr>
        </p:nvSpPr>
        <p:spPr/>
        <p:txBody>
          <a:bodyPr/>
          <a:lstStyle/>
          <a:p>
            <a:r>
              <a:rPr lang="en-MY" dirty="0"/>
              <a:t>Answer </a:t>
            </a:r>
            <a:r>
              <a:rPr lang="en-MY"/>
              <a:t># 8</a:t>
            </a:r>
            <a:endParaRPr lang="en-MY" dirty="0"/>
          </a:p>
        </p:txBody>
      </p:sp>
      <p:sp>
        <p:nvSpPr>
          <p:cNvPr id="3" name="Content Placeholder 2">
            <a:extLst>
              <a:ext uri="{FF2B5EF4-FFF2-40B4-BE49-F238E27FC236}">
                <a16:creationId xmlns:a16="http://schemas.microsoft.com/office/drawing/2014/main" id="{AE8E031A-02D4-455E-A183-9262967A8D65}"/>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400028740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604</TotalTime>
  <Words>457</Words>
  <Application>Microsoft Office PowerPoint</Application>
  <PresentationFormat>On-screen Show (4:3)</PresentationFormat>
  <Paragraphs>70</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Answer # 3</vt:lpstr>
      <vt:lpstr>Question # 4</vt:lpstr>
      <vt:lpstr>Answer # 4</vt:lpstr>
      <vt:lpstr>Question # 5</vt:lpstr>
      <vt:lpstr>Answer # 5</vt:lpstr>
      <vt:lpstr>Question # 6</vt:lpstr>
      <vt:lpstr>Answer # 6</vt:lpstr>
      <vt:lpstr>Question # 7</vt:lpstr>
      <vt:lpstr>Answer # 7</vt:lpstr>
      <vt:lpstr>Question # 8</vt:lpstr>
      <vt:lpstr>Answer # 8</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12</cp:revision>
  <cp:lastPrinted>1601-01-01T00:00:00Z</cp:lastPrinted>
  <dcterms:created xsi:type="dcterms:W3CDTF">2020-07-09T15:12:46Z</dcterms:created>
  <dcterms:modified xsi:type="dcterms:W3CDTF">2021-03-07T16:16:55Z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