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71" r:id="rId3"/>
    <p:sldId id="272" r:id="rId4"/>
    <p:sldId id="273" r:id="rId5"/>
    <p:sldId id="274" r:id="rId6"/>
    <p:sldId id="275" r:id="rId7"/>
    <p:sldId id="276" r:id="rId8"/>
    <p:sldId id="277" r:id="rId9"/>
    <p:sldId id="278" r:id="rId10"/>
    <p:sldId id="267" r:id="rId11"/>
    <p:sldId id="268" r:id="rId12"/>
    <p:sldId id="281" r:id="rId13"/>
    <p:sldId id="282"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685800" y="1628800"/>
            <a:ext cx="8206680" cy="4530725"/>
          </a:xfrm>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2416821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139723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857908" y="1700808"/>
            <a:ext cx="7962564" cy="4530725"/>
          </a:xfrm>
        </p:spPr>
        <p:txBody>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val="1080953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24969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dirty="0"/>
              <a:t>What is not the principle of the UN Global Compact?	</a:t>
            </a:r>
          </a:p>
          <a:p>
            <a:pPr marL="0" indent="0">
              <a:buNone/>
            </a:pPr>
            <a:endParaRPr lang="en-MY" dirty="0"/>
          </a:p>
          <a:p>
            <a:pPr marL="457200" indent="-457200">
              <a:buFont typeface="+mj-lt"/>
              <a:buAutoNum type="alphaUcPeriod"/>
            </a:pPr>
            <a:r>
              <a:rPr lang="en-MY" dirty="0"/>
              <a:t>Human rights	</a:t>
            </a:r>
          </a:p>
          <a:p>
            <a:pPr marL="457200" indent="-457200">
              <a:buFont typeface="+mj-lt"/>
              <a:buAutoNum type="alphaUcPeriod"/>
            </a:pPr>
            <a:r>
              <a:rPr lang="en-MY" dirty="0"/>
              <a:t>Labour	</a:t>
            </a:r>
          </a:p>
          <a:p>
            <a:pPr marL="457200" indent="-457200">
              <a:buFont typeface="+mj-lt"/>
              <a:buAutoNum type="alphaUcPeriod"/>
            </a:pPr>
            <a:r>
              <a:rPr lang="en-MY" dirty="0"/>
              <a:t>Democracy	</a:t>
            </a:r>
          </a:p>
          <a:p>
            <a:pPr marL="457200" indent="-457200">
              <a:buFont typeface="+mj-lt"/>
              <a:buAutoNum type="alphaUcPeriod"/>
            </a:pPr>
            <a:r>
              <a:rPr lang="en-MY" dirty="0"/>
              <a:t>Anti-Corruption</a:t>
            </a:r>
          </a:p>
          <a:p>
            <a:pPr marL="0" indent="0">
              <a:buNone/>
            </a:pPr>
            <a:endParaRPr lang="en-MY" dirty="0"/>
          </a:p>
        </p:txBody>
      </p:sp>
    </p:spTree>
    <p:extLst>
      <p:ext uri="{BB962C8B-B14F-4D97-AF65-F5344CB8AC3E}">
        <p14:creationId xmlns:p14="http://schemas.microsoft.com/office/powerpoint/2010/main" val="4214357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3513624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755576" y="1628800"/>
            <a:ext cx="7931224" cy="4530725"/>
          </a:xfrm>
        </p:spPr>
        <p:txBody>
          <a:bodyPr/>
          <a:lstStyle/>
          <a:p>
            <a:pPr marL="0" indent="0">
              <a:buNone/>
            </a:pPr>
            <a:r>
              <a:rPr lang="en-MY" dirty="0"/>
              <a:t>Codetermination refers to the fact that	-</a:t>
            </a:r>
          </a:p>
          <a:p>
            <a:pPr marL="0" indent="0">
              <a:buNone/>
            </a:pPr>
            <a:endParaRPr lang="en-MY" dirty="0"/>
          </a:p>
          <a:p>
            <a:pPr marL="457200" indent="-457200">
              <a:buFont typeface="+mj-lt"/>
              <a:buAutoNum type="alphaUcPeriod"/>
            </a:pPr>
            <a:r>
              <a:rPr lang="en-MY" dirty="0"/>
              <a:t>firms and works councils share legal </a:t>
            </a:r>
            <a:r>
              <a:rPr lang="en-MY" dirty="0" err="1"/>
              <a:t>liabilit</a:t>
            </a:r>
            <a:r>
              <a:rPr lang="en-MY" dirty="0"/>
              <a:t>	</a:t>
            </a:r>
          </a:p>
          <a:p>
            <a:pPr marL="457200" indent="-457200">
              <a:buFont typeface="+mj-lt"/>
              <a:buAutoNum type="alphaUcPeriod"/>
            </a:pPr>
            <a:r>
              <a:rPr lang="en-MY" dirty="0"/>
              <a:t>firms are obligated to inform works councils but may make decisions without their input.	</a:t>
            </a:r>
          </a:p>
          <a:p>
            <a:pPr marL="457200" indent="-457200">
              <a:buFont typeface="+mj-lt"/>
              <a:buAutoNum type="alphaUcPeriod"/>
            </a:pPr>
            <a:r>
              <a:rPr lang="en-MY" dirty="0"/>
              <a:t>firms must inform works councils and include them in decision making.	</a:t>
            </a:r>
          </a:p>
          <a:p>
            <a:pPr marL="457200" indent="-45720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val="987718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68702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8C89A-FAC9-4096-9C9A-E35F761BE54B}"/>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3C81F333-C1D8-4355-93E1-F544A996D2C4}"/>
              </a:ext>
            </a:extLst>
          </p:cNvPr>
          <p:cNvSpPr>
            <a:spLocks noGrp="1"/>
          </p:cNvSpPr>
          <p:nvPr>
            <p:ph idx="1"/>
          </p:nvPr>
        </p:nvSpPr>
        <p:spPr/>
        <p:txBody>
          <a:bodyPr/>
          <a:lstStyle/>
          <a:p>
            <a:pPr marL="0" indent="0">
              <a:buNone/>
            </a:pPr>
            <a:r>
              <a:rPr lang="en-MY" sz="1800" dirty="0"/>
              <a:t>As the VP of HR for a leading technology company, you note through metrics that your conversion rate of applicant to hire remains low. Which of the following strategies would be the most effective to improve your hiring ratio?</a:t>
            </a:r>
          </a:p>
          <a:p>
            <a:pPr marL="0" indent="0">
              <a:buNone/>
            </a:pPr>
            <a:endParaRPr lang="en-MY" sz="1800" dirty="0"/>
          </a:p>
          <a:p>
            <a:pPr marL="0" indent="0">
              <a:buNone/>
            </a:pPr>
            <a:r>
              <a:rPr lang="en-MY" sz="1800" dirty="0"/>
              <a:t>A. Question the accuracy of the conversion rate and dive into the source data.</a:t>
            </a:r>
          </a:p>
          <a:p>
            <a:pPr marL="0" indent="0">
              <a:buNone/>
            </a:pPr>
            <a:endParaRPr lang="en-MY" sz="1800" dirty="0"/>
          </a:p>
          <a:p>
            <a:pPr marL="0" indent="0">
              <a:buNone/>
            </a:pPr>
            <a:r>
              <a:rPr lang="en-MY" sz="1800" dirty="0"/>
              <a:t>B. Train supervisors to be better interviewers and to promote the employer brand.</a:t>
            </a:r>
          </a:p>
          <a:p>
            <a:pPr marL="0" indent="0">
              <a:buNone/>
            </a:pPr>
            <a:endParaRPr lang="en-MY" sz="1800" dirty="0"/>
          </a:p>
          <a:p>
            <a:pPr marL="0" indent="0">
              <a:buNone/>
            </a:pPr>
            <a:r>
              <a:rPr lang="en-MY" sz="1800" dirty="0"/>
              <a:t>C. Build a business case for the executive team that you must start to invest in candidate experience activities.</a:t>
            </a:r>
          </a:p>
          <a:p>
            <a:pPr marL="0" indent="0">
              <a:buNone/>
            </a:pPr>
            <a:endParaRPr lang="en-MY" sz="1800" dirty="0"/>
          </a:p>
          <a:p>
            <a:pPr marL="0" indent="0">
              <a:buNone/>
            </a:pPr>
            <a:r>
              <a:rPr lang="en-MY" sz="1800" dirty="0"/>
              <a:t>D. Conduct a market wage survey to ensure company wage bands are competitive.</a:t>
            </a:r>
          </a:p>
          <a:p>
            <a:pPr marL="0" indent="0">
              <a:buNone/>
            </a:pPr>
            <a:endParaRPr lang="en-MY" sz="1800" dirty="0"/>
          </a:p>
        </p:txBody>
      </p:sp>
    </p:spTree>
    <p:extLst>
      <p:ext uri="{BB962C8B-B14F-4D97-AF65-F5344CB8AC3E}">
        <p14:creationId xmlns:p14="http://schemas.microsoft.com/office/powerpoint/2010/main" val="1351065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36F2B-5488-45B7-8707-7F3F69DF975A}"/>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82F663D5-5142-4CE0-951B-B2AFDA16A61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32691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val="2234322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A </a:t>
            </a:r>
          </a:p>
        </p:txBody>
      </p:sp>
    </p:spTree>
    <p:extLst>
      <p:ext uri="{BB962C8B-B14F-4D97-AF65-F5344CB8AC3E}">
        <p14:creationId xmlns:p14="http://schemas.microsoft.com/office/powerpoint/2010/main" val="326033423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1637</TotalTime>
  <Words>412</Words>
  <Application>Microsoft Office PowerPoint</Application>
  <PresentationFormat>On-screen Show (4:3)</PresentationFormat>
  <Paragraphs>56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28</cp:revision>
  <cp:lastPrinted>1601-01-01T00:00:00Z</cp:lastPrinted>
  <dcterms:created xsi:type="dcterms:W3CDTF">2020-07-09T15:12:46Z</dcterms:created>
  <dcterms:modified xsi:type="dcterms:W3CDTF">2021-04-04T15:33:34Z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