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5" r:id="rId3"/>
    <p:sldId id="266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73" r:id="rId13"/>
    <p:sldId id="274" r:id="rId14"/>
  </p:sldIdLst>
  <p:sldSz cx="9144000" cy="6858000" type="screen4x3"/>
  <p:notesSz cx="6858000" cy="9144000"/>
  <p:defaultTextStyle>
    <a:defPPr>
      <a:defRPr lang="en-M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xmlns="" id="{44CFC66B-926C-49E2-BB4F-D957CA761A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xmlns="" id="{6BF3797B-5374-4335-ACED-6F4682D28A0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9012" name="Rectangle 4">
            <a:extLst>
              <a:ext uri="{FF2B5EF4-FFF2-40B4-BE49-F238E27FC236}">
                <a16:creationId xmlns:a16="http://schemas.microsoft.com/office/drawing/2014/main" xmlns="" id="{67606191-143D-49C5-98D4-F0CE75222D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9013" name="Rectangle 5">
            <a:extLst>
              <a:ext uri="{FF2B5EF4-FFF2-40B4-BE49-F238E27FC236}">
                <a16:creationId xmlns:a16="http://schemas.microsoft.com/office/drawing/2014/main" xmlns="" id="{02328D4B-1E48-4A5F-A493-C4B0F80AD3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1DC0C7-DF11-428D-953E-7D8534EE8144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xmlns="" id="{3C5897B9-B69D-4AB6-B38B-725AD8CE37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xmlns="" id="{3D2F5250-CA64-4251-BB94-B12F56E478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MY" altLang="en-US"/>
          </a:p>
        </p:txBody>
      </p:sp>
      <p:sp>
        <p:nvSpPr>
          <p:cNvPr id="297988" name="Rectangle 4">
            <a:extLst>
              <a:ext uri="{FF2B5EF4-FFF2-40B4-BE49-F238E27FC236}">
                <a16:creationId xmlns:a16="http://schemas.microsoft.com/office/drawing/2014/main" xmlns="" id="{FEC755E8-BBD7-46BD-8EA0-5BD6AC1B7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97989" name="Rectangle 5">
            <a:extLst>
              <a:ext uri="{FF2B5EF4-FFF2-40B4-BE49-F238E27FC236}">
                <a16:creationId xmlns:a16="http://schemas.microsoft.com/office/drawing/2014/main" xmlns="" id="{513E1FA7-0869-425C-950B-683C1D0202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altLang="en-US"/>
              <a:t>Click to edit Master text styles</a:t>
            </a:r>
          </a:p>
          <a:p>
            <a:pPr lvl="1"/>
            <a:r>
              <a:rPr lang="en-MY" altLang="en-US"/>
              <a:t>Second level</a:t>
            </a:r>
          </a:p>
          <a:p>
            <a:pPr lvl="2"/>
            <a:r>
              <a:rPr lang="en-MY" altLang="en-US"/>
              <a:t>Third level</a:t>
            </a:r>
          </a:p>
          <a:p>
            <a:pPr lvl="3"/>
            <a:r>
              <a:rPr lang="en-MY" altLang="en-US"/>
              <a:t>Fourth level</a:t>
            </a:r>
          </a:p>
          <a:p>
            <a:pPr lvl="4"/>
            <a:r>
              <a:rPr lang="en-MY" altLang="en-US"/>
              <a:t>Fifth level</a:t>
            </a:r>
          </a:p>
        </p:txBody>
      </p:sp>
      <p:sp>
        <p:nvSpPr>
          <p:cNvPr id="297990" name="Rectangle 6">
            <a:extLst>
              <a:ext uri="{FF2B5EF4-FFF2-40B4-BE49-F238E27FC236}">
                <a16:creationId xmlns:a16="http://schemas.microsoft.com/office/drawing/2014/main" xmlns="" id="{3FE75875-6D8C-47A6-9F3B-83AF95C39D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MY" altLang="en-US"/>
          </a:p>
        </p:txBody>
      </p:sp>
      <p:sp>
        <p:nvSpPr>
          <p:cNvPr id="297991" name="Rectangle 7">
            <a:extLst>
              <a:ext uri="{FF2B5EF4-FFF2-40B4-BE49-F238E27FC236}">
                <a16:creationId xmlns:a16="http://schemas.microsoft.com/office/drawing/2014/main" xmlns="" id="{DB2754EB-EB6E-47B0-87A6-89D5A99F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FF03E6-D93C-4673-B38F-723B55140C03}" type="slidenum">
              <a:rPr lang="en-MY" altLang="en-US"/>
              <a:pPr/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384" y="1909346"/>
            <a:ext cx="7203233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384" y="5432564"/>
            <a:ext cx="7203233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971550" y="5294175"/>
            <a:ext cx="72009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03B09-2FAE-4F4A-B1F2-475D2AECBCD7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2541573"/>
            <a:ext cx="72009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5431536"/>
            <a:ext cx="72009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971550" y="5294175"/>
            <a:ext cx="7200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1550" y="1981200"/>
            <a:ext cx="3429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0" y="1981200"/>
            <a:ext cx="3429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B1549-B84C-458D-82BF-96A8EED31540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818322"/>
            <a:ext cx="3429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503714"/>
            <a:ext cx="3429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43450" y="1818322"/>
            <a:ext cx="3429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43450" y="2503714"/>
            <a:ext cx="3429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4C2B2-5332-4584-96F8-BD5E34E84840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651BF-149D-47E5-90AA-949720DAA3E3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0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B570-E4D9-407B-83A6-4A2C0F0BD468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864" y="571500"/>
            <a:ext cx="27432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98" y="571500"/>
            <a:ext cx="466344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864" y="2995012"/>
            <a:ext cx="27432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5942317" y="2895600"/>
            <a:ext cx="27444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F141F0-F36C-4A40-BCC7-91E755E48E59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5942317" y="2895600"/>
            <a:ext cx="27444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170" y="576072"/>
            <a:ext cx="27432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309" y="-159"/>
            <a:ext cx="54864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170" y="2999232"/>
            <a:ext cx="27432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62031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78320-356D-46FB-B4DD-7B32F997E051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6985" y="489857"/>
            <a:ext cx="1265465" cy="530134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489857"/>
            <a:ext cx="5690508" cy="53013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719B-8C4C-46F0-BF45-FADB735175CA}" type="slidenum">
              <a:rPr lang="en-MY" altLang="en-US" smtClean="0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5"/>
          <p:cNvGrpSpPr/>
          <p:nvPr/>
        </p:nvGrpSpPr>
        <p:grpSpPr bwMode="hidden">
          <a:xfrm>
            <a:off x="-1" y="-195943"/>
            <a:ext cx="9144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0" y="503854"/>
            <a:ext cx="72009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81201"/>
            <a:ext cx="72009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48" name="Straight Connector 147"/>
          <p:cNvCxnSpPr/>
          <p:nvPr/>
        </p:nvCxnSpPr>
        <p:spPr>
          <a:xfrm>
            <a:off x="457200" y="6172200"/>
            <a:ext cx="82296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289679"/>
            <a:ext cx="4596023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70531" y="6289679"/>
            <a:ext cx="72446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MY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83" y="6289679"/>
            <a:ext cx="68916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71A1CC28-32E2-43F2-AF6F-F9FC88A5E36B}" type="slidenum">
              <a:rPr lang="en-MY" altLang="en-US" smtClean="0"/>
              <a:pPr/>
              <a:t>‹#›</a:t>
            </a:fld>
            <a:endParaRPr lang="en-MY" altLang="en-US"/>
          </a:p>
        </p:txBody>
      </p:sp>
      <p:pic>
        <p:nvPicPr>
          <p:cNvPr id="59" name="Picture 58" descr="New UpTop red 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772400" y="6248400"/>
            <a:ext cx="1104369" cy="46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1174CD-402F-4B22-AC79-4EBBD3FFA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90600"/>
            <a:ext cx="7203233" cy="3383280"/>
          </a:xfrm>
        </p:spPr>
        <p:txBody>
          <a:bodyPr/>
          <a:lstStyle/>
          <a:p>
            <a:r>
              <a:rPr lang="en-MY" dirty="0"/>
              <a:t>Questions and Answers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DCD4EA5-C14F-41D1-894D-E0D3BD47E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GPHR</a:t>
            </a:r>
          </a:p>
        </p:txBody>
      </p:sp>
    </p:spTree>
    <p:extLst>
      <p:ext uri="{BB962C8B-B14F-4D97-AF65-F5344CB8AC3E}">
        <p14:creationId xmlns:p14="http://schemas.microsoft.com/office/powerpoint/2010/main" xmlns="" val="213334208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MY" sz="2400" dirty="0"/>
              <a:t>Which of the following states of allegiance is the most desirable for international assignment management programs?	</a:t>
            </a:r>
          </a:p>
          <a:p>
            <a:pPr marL="0" indent="0">
              <a:buNone/>
            </a:pPr>
            <a:endParaRPr lang="en-MY" sz="2400" dirty="0"/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Homebound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Go native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Dual citizen	</a:t>
            </a:r>
          </a:p>
          <a:p>
            <a:pPr marL="457200" indent="-457200">
              <a:buFont typeface="+mj-lt"/>
              <a:buAutoNum type="alphaUcPeriod"/>
            </a:pPr>
            <a:r>
              <a:rPr lang="en-MY" sz="2400" dirty="0"/>
              <a:t>Free agent</a:t>
            </a:r>
          </a:p>
          <a:p>
            <a:pPr marL="0" indent="0">
              <a:buNone/>
            </a:pP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xmlns="" val="235488232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93756B-83EA-4322-BF65-92DCABE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9C2EFC-F07D-4475-BD84-C42889C5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800" dirty="0"/>
              <a:t>Option C </a:t>
            </a:r>
          </a:p>
        </p:txBody>
      </p:sp>
    </p:spTree>
    <p:extLst>
      <p:ext uri="{BB962C8B-B14F-4D97-AF65-F5344CB8AC3E}">
        <p14:creationId xmlns:p14="http://schemas.microsoft.com/office/powerpoint/2010/main" xmlns="" val="1924900388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AAEA6B-BFE4-43BD-933C-3EAB86FE2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B0A3A5-1769-45EE-BA00-0B7314E4A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Which purpose for international assignments predominates when a local </a:t>
            </a:r>
            <a:r>
              <a:rPr lang="en-MY" dirty="0" err="1"/>
              <a:t>labor</a:t>
            </a:r>
            <a:r>
              <a:rPr lang="en-MY" dirty="0"/>
              <a:t> supply is not yet mature and lacks the number and breadth of required resources?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 err="1"/>
              <a:t>Labor</a:t>
            </a:r>
            <a:r>
              <a:rPr lang="en-MY" dirty="0"/>
              <a:t> force development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Staffing requirements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Global career development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Global integration and consistency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3346200345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0B514E-947E-47BD-AA3F-34032169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B94316-45C1-4AE1-9ABC-D38143E7E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xmlns="" val="3447116348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BBEB08-70C6-4433-AAB7-1FE248E8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7200900" cy="655639"/>
          </a:xfrm>
        </p:spPr>
        <p:txBody>
          <a:bodyPr/>
          <a:lstStyle/>
          <a:p>
            <a:r>
              <a:rPr lang="en-MY" dirty="0"/>
              <a:t>Question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BAE2ED-08BA-4CD3-A5CE-115E14C4E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7696200" cy="4724400"/>
          </a:xfrm>
        </p:spPr>
        <p:txBody>
          <a:bodyPr/>
          <a:lstStyle/>
          <a:p>
            <a:pPr marL="0" indent="0">
              <a:buNone/>
            </a:pPr>
            <a:r>
              <a:rPr lang="en-MY" sz="2400" dirty="0"/>
              <a:t>What is the most reasons for repatriation?</a:t>
            </a:r>
          </a:p>
          <a:p>
            <a:pPr marL="0" indent="0">
              <a:buNone/>
            </a:pPr>
            <a:r>
              <a:rPr lang="en-MY" sz="2400" dirty="0"/>
              <a:t>	</a:t>
            </a:r>
            <a:endParaRPr lang="en-MY" sz="2400" dirty="0" smtClean="0"/>
          </a:p>
          <a:p>
            <a:pPr marL="514350" indent="-514350">
              <a:buFont typeface="+mj-lt"/>
              <a:buAutoNum type="alphaUcPeriod"/>
            </a:pPr>
            <a:r>
              <a:rPr lang="en-MY" sz="2400" dirty="0" smtClean="0"/>
              <a:t>The need for the expats to move on to another global assignment.	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 smtClean="0"/>
              <a:t>Assignees </a:t>
            </a:r>
            <a:r>
              <a:rPr lang="en-MY" sz="2400" dirty="0"/>
              <a:t>are not happy in their overseas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The period of posting got over	</a:t>
            </a:r>
          </a:p>
          <a:p>
            <a:pPr marL="514350" indent="-514350">
              <a:buFont typeface="+mj-lt"/>
              <a:buAutoNum type="alphaUcPeriod"/>
            </a:pPr>
            <a:r>
              <a:rPr lang="en-MY" sz="2400" dirty="0"/>
              <a:t>Expatriates return because of failure to do the assigned job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1149463875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EC36B1-696B-4A65-802F-F7AFAE8EB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74D2F5-2E27-4D41-91C8-65873E26B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800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xmlns="" val="406646292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6BDF3C-2C2C-471E-AFCA-3E0E7846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536E80-69A2-4A4A-990E-B276E75C0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A test based on job skills required in the home country is used to assess a potential employee in a country in which those particular skills are not required. This is a problem primarily of	</a:t>
            </a:r>
          </a:p>
          <a:p>
            <a:pPr marL="0" indent="0">
              <a:buNone/>
            </a:pPr>
            <a:endParaRPr lang="en-MY" dirty="0"/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simplicity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validity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credibility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reliability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88862117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B54D82-DF16-43CD-BB39-7B3F891B5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BCC471-9276-41CA-80CC-D022CCA8B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B</a:t>
            </a:r>
          </a:p>
        </p:txBody>
      </p:sp>
    </p:spTree>
    <p:extLst>
      <p:ext uri="{BB962C8B-B14F-4D97-AF65-F5344CB8AC3E}">
        <p14:creationId xmlns:p14="http://schemas.microsoft.com/office/powerpoint/2010/main" xmlns="" val="4289485135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07E49E-314F-4988-9D1E-269F6878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DCF2B8-A7C2-459C-9464-053D84B12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___________ usually exceeds one year, with most assignments in the two to five year range.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Commuter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Short-term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Long-term assignment	</a:t>
            </a:r>
          </a:p>
          <a:p>
            <a:pPr marL="514350" indent="-514350">
              <a:buFont typeface="+mj-lt"/>
              <a:buAutoNum type="alphaUcPeriod"/>
            </a:pPr>
            <a:r>
              <a:rPr lang="en-MY" dirty="0"/>
              <a:t>Permanent assignment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3946793527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E8D6D1-92CA-40BE-909E-E661CE54B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ECAD9F-08A0-4938-BEC6-3D2B4C6D5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C</a:t>
            </a:r>
          </a:p>
        </p:txBody>
      </p:sp>
    </p:spTree>
    <p:extLst>
      <p:ext uri="{BB962C8B-B14F-4D97-AF65-F5344CB8AC3E}">
        <p14:creationId xmlns:p14="http://schemas.microsoft.com/office/powerpoint/2010/main" xmlns="" val="3455926299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AE3EB1-DB5D-45D4-AEA7-6450DD66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Question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03EDF9-833C-4A50-BC97-8554E9690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Organizations have three options for locating the talent they need to achieve business goals: internal transfers or promotions, external hires, and what?</a:t>
            </a:r>
          </a:p>
          <a:p>
            <a:pPr marL="0" indent="0">
              <a:buNone/>
            </a:pPr>
            <a:r>
              <a:rPr lang="en-MY" dirty="0"/>
              <a:t>A. Alternative staffing methods</a:t>
            </a:r>
          </a:p>
          <a:p>
            <a:pPr marL="0" indent="0">
              <a:buNone/>
            </a:pPr>
            <a:r>
              <a:rPr lang="en-MY" dirty="0"/>
              <a:t>B. Contingent workforce</a:t>
            </a:r>
          </a:p>
          <a:p>
            <a:pPr marL="0" indent="0">
              <a:buNone/>
            </a:pPr>
            <a:r>
              <a:rPr lang="en-MY" dirty="0"/>
              <a:t>C. Temporary employees</a:t>
            </a:r>
          </a:p>
          <a:p>
            <a:pPr marL="0" indent="0">
              <a:buNone/>
            </a:pPr>
            <a:r>
              <a:rPr lang="en-MY" dirty="0"/>
              <a:t>D. Job bidding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4166998366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A499A0-563E-4EF5-91CE-2901BA62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Answer #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9AF5B4-3329-4B49-928F-6C04AB2A9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Option A. 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Alternative staffing methods include several options to support workforce-planning efforts. They include hiring contract workers, such as a contingent workforce, job sharing, part-time employees, and interns.</a:t>
            </a:r>
          </a:p>
        </p:txBody>
      </p:sp>
    </p:spTree>
    <p:extLst>
      <p:ext uri="{BB962C8B-B14F-4D97-AF65-F5344CB8AC3E}">
        <p14:creationId xmlns:p14="http://schemas.microsoft.com/office/powerpoint/2010/main" xmlns="" val="310473325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usiness diamond grid presentation (widescreen).potx" id="{B2221865-AD13-4DF0-B68E-BF08E8CC5659}" vid="{BAA0C488-98B6-4F47-8E1C-5C7CD9605F7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Red Diamond Template</Template>
  <TotalTime>112</TotalTime>
  <Words>231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Diamond Grid 16x9</vt:lpstr>
      <vt:lpstr>Questions and Answers</vt:lpstr>
      <vt:lpstr>Question # 1</vt:lpstr>
      <vt:lpstr>Answer # 1</vt:lpstr>
      <vt:lpstr>Question # 2</vt:lpstr>
      <vt:lpstr>Answer # 2</vt:lpstr>
      <vt:lpstr>Question # 3</vt:lpstr>
      <vt:lpstr>Answer # 3</vt:lpstr>
      <vt:lpstr>Question # 4</vt:lpstr>
      <vt:lpstr>Answer # 4</vt:lpstr>
      <vt:lpstr>Question # 5</vt:lpstr>
      <vt:lpstr>Answer # 5</vt:lpstr>
      <vt:lpstr>Question # 6</vt:lpstr>
      <vt:lpstr>Answer #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Venkatesan Muraledharan</dc:creator>
  <cp:lastModifiedBy>VENKATESAN</cp:lastModifiedBy>
  <cp:revision>12</cp:revision>
  <cp:lastPrinted>1601-01-01T00:00:00Z</cp:lastPrinted>
  <dcterms:created xsi:type="dcterms:W3CDTF">2020-07-09T15:12:46Z</dcterms:created>
  <dcterms:modified xsi:type="dcterms:W3CDTF">2022-06-26T11:45:17Z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TC102037771033</vt:lpwstr>
  </property>
</Properties>
</file>