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What is the European equivalent to American </a:t>
            </a:r>
            <a:r>
              <a:rPr lang="en-MY" dirty="0" err="1"/>
              <a:t>labor</a:t>
            </a:r>
            <a:r>
              <a:rPr lang="en-MY" dirty="0"/>
              <a:t> unions?</a:t>
            </a:r>
          </a:p>
          <a:p>
            <a:pPr marL="0" indent="0">
              <a:buNone/>
            </a:pPr>
            <a:r>
              <a:rPr lang="en-MY" dirty="0"/>
              <a:t>A. Local governments</a:t>
            </a:r>
          </a:p>
          <a:p>
            <a:pPr marL="0" indent="0">
              <a:buNone/>
            </a:pPr>
            <a:r>
              <a:rPr lang="en-MY" dirty="0"/>
              <a:t>B. Work councils</a:t>
            </a:r>
          </a:p>
          <a:p>
            <a:pPr marL="0" indent="0">
              <a:buNone/>
            </a:pPr>
            <a:r>
              <a:rPr lang="en-MY" dirty="0"/>
              <a:t>C. National commissions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41682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13972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 Which of the following is a senior-level, strategic initiative in the area of employee and </a:t>
            </a:r>
            <a:r>
              <a:rPr lang="en-MY" dirty="0" err="1"/>
              <a:t>labor</a:t>
            </a:r>
            <a:r>
              <a:rPr lang="en-MY" dirty="0"/>
              <a:t> relations?</a:t>
            </a:r>
          </a:p>
          <a:p>
            <a:pPr marL="0" indent="0">
              <a:buNone/>
            </a:pPr>
            <a:r>
              <a:rPr lang="en-MY" dirty="0"/>
              <a:t>A. Embedding corporate culture initiatives into HR systems</a:t>
            </a:r>
          </a:p>
          <a:p>
            <a:pPr marL="0" indent="0">
              <a:buNone/>
            </a:pPr>
            <a:r>
              <a:rPr lang="en-MY" dirty="0"/>
              <a:t>B. Participating in the collective bargaining process</a:t>
            </a:r>
          </a:p>
          <a:p>
            <a:pPr marL="0" indent="0">
              <a:buNone/>
            </a:pPr>
            <a:r>
              <a:rPr lang="en-MY" dirty="0"/>
              <a:t>C. Coordinating harassment prevention training for supervisors</a:t>
            </a:r>
          </a:p>
          <a:p>
            <a:pPr marL="0" indent="0">
              <a:buNone/>
            </a:pPr>
            <a:r>
              <a:rPr lang="en-MY" dirty="0"/>
              <a:t>D. Conducting employee job satisfaction surveys</a:t>
            </a:r>
          </a:p>
        </p:txBody>
      </p:sp>
    </p:spTree>
    <p:extLst>
      <p:ext uri="{BB962C8B-B14F-4D97-AF65-F5344CB8AC3E}">
        <p14:creationId xmlns:p14="http://schemas.microsoft.com/office/powerpoint/2010/main" val="1080953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  <a:p>
            <a:pPr marL="0" indent="0">
              <a:buNone/>
            </a:pPr>
            <a:r>
              <a:rPr lang="en-MY" dirty="0"/>
              <a:t>Strategic HR in the area of employee and </a:t>
            </a:r>
            <a:r>
              <a:rPr lang="en-MY" dirty="0" err="1"/>
              <a:t>labor</a:t>
            </a:r>
            <a:r>
              <a:rPr lang="en-MY" dirty="0"/>
              <a:t> relations are broad—not narrow—in scope. Embedding corporate culture initiatives into all HR systems requires a top-level view along with the </a:t>
            </a:r>
            <a:r>
              <a:rPr lang="en-MY" dirty="0" err="1"/>
              <a:t>marshaling</a:t>
            </a:r>
            <a:r>
              <a:rPr lang="en-MY" dirty="0"/>
              <a:t> and management of the resources necessary to execute</a:t>
            </a:r>
          </a:p>
        </p:txBody>
      </p:sp>
    </p:spTree>
    <p:extLst>
      <p:ext uri="{BB962C8B-B14F-4D97-AF65-F5344CB8AC3E}">
        <p14:creationId xmlns:p14="http://schemas.microsoft.com/office/powerpoint/2010/main" val="124969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During collective bargaining, the union is demanding that the safety shoe allowance for employees be increased by $10 per year. Of the following strategies, which would be the most effective if the company disagrees?</a:t>
            </a:r>
          </a:p>
          <a:p>
            <a:pPr marL="0" indent="0">
              <a:buNone/>
            </a:pPr>
            <a:r>
              <a:rPr lang="en-MY" sz="2400" dirty="0"/>
              <a:t>A. Industry comparisons on the price of safety shoes</a:t>
            </a:r>
          </a:p>
          <a:p>
            <a:pPr marL="0" indent="0">
              <a:buNone/>
            </a:pPr>
            <a:r>
              <a:rPr lang="en-MY" sz="2400" dirty="0"/>
              <a:t>B. Employee testimonials as to why safety shoes are not important</a:t>
            </a:r>
          </a:p>
          <a:p>
            <a:pPr marL="0" indent="0">
              <a:buNone/>
            </a:pPr>
            <a:r>
              <a:rPr lang="en-MY" sz="2400" dirty="0"/>
              <a:t>C. Company financials</a:t>
            </a:r>
          </a:p>
          <a:p>
            <a:pPr marL="0" indent="0">
              <a:buNone/>
            </a:pPr>
            <a:r>
              <a:rPr lang="en-MY" sz="2400" dirty="0"/>
              <a:t>D. Statistics showing that only 12 percent of the employees buy new safety shoes every year</a:t>
            </a:r>
          </a:p>
        </p:txBody>
      </p:sp>
    </p:spTree>
    <p:extLst>
      <p:ext uri="{BB962C8B-B14F-4D97-AF65-F5344CB8AC3E}">
        <p14:creationId xmlns:p14="http://schemas.microsoft.com/office/powerpoint/2010/main" val="421435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513624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600200"/>
            <a:ext cx="8147248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400" dirty="0"/>
              <a:t> Which of the following prenegotiation activities is the most helpful for HR when preparing for collective bargaining?</a:t>
            </a:r>
          </a:p>
          <a:p>
            <a:pPr marL="0" indent="0">
              <a:buNone/>
            </a:pPr>
            <a:r>
              <a:rPr lang="en-MY" sz="2400" dirty="0"/>
              <a:t>A. Building a good relationship with the union representative</a:t>
            </a:r>
          </a:p>
          <a:p>
            <a:pPr marL="0" indent="0">
              <a:buNone/>
            </a:pPr>
            <a:r>
              <a:rPr lang="en-MY" sz="2400" dirty="0"/>
              <a:t>B. Reviewing financials with the executive team to identify the available budget for employee demands</a:t>
            </a:r>
          </a:p>
          <a:p>
            <a:pPr marL="0" indent="0">
              <a:buNone/>
            </a:pPr>
            <a:r>
              <a:rPr lang="en-MY" sz="2400" dirty="0"/>
              <a:t>C. Conducting an HR survey to identify what employees want</a:t>
            </a:r>
          </a:p>
          <a:p>
            <a:pPr marL="0" indent="0">
              <a:buNone/>
            </a:pPr>
            <a:r>
              <a:rPr lang="en-MY" sz="2400" dirty="0"/>
              <a:t>D. Preparing with a labour attorney for all possible challenges</a:t>
            </a:r>
          </a:p>
        </p:txBody>
      </p:sp>
    </p:spTree>
    <p:extLst>
      <p:ext uri="{BB962C8B-B14F-4D97-AF65-F5344CB8AC3E}">
        <p14:creationId xmlns:p14="http://schemas.microsoft.com/office/powerpoint/2010/main" val="987718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068702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policies is often crafted by employers to avoid union organizing activity?</a:t>
            </a:r>
          </a:p>
          <a:p>
            <a:pPr marL="0" indent="0">
              <a:buNone/>
            </a:pPr>
            <a:r>
              <a:rPr lang="en-MY" dirty="0"/>
              <a:t>A. Time-off policies</a:t>
            </a:r>
          </a:p>
          <a:p>
            <a:pPr marL="0" indent="0">
              <a:buNone/>
            </a:pPr>
            <a:r>
              <a:rPr lang="en-MY" dirty="0"/>
              <a:t>B. Policies describing mandated leave laws</a:t>
            </a:r>
          </a:p>
          <a:p>
            <a:pPr marL="0" indent="0">
              <a:buNone/>
            </a:pPr>
            <a:r>
              <a:rPr lang="en-MY" dirty="0"/>
              <a:t>C. Policy prohibiting political activity</a:t>
            </a:r>
          </a:p>
          <a:p>
            <a:pPr marL="0" indent="0">
              <a:buNone/>
            </a:pPr>
            <a:r>
              <a:rPr lang="en-MY" dirty="0"/>
              <a:t>D. Policies addressing employee code of conduct</a:t>
            </a:r>
          </a:p>
        </p:txBody>
      </p:sp>
    </p:spTree>
    <p:extLst>
      <p:ext uri="{BB962C8B-B14F-4D97-AF65-F5344CB8AC3E}">
        <p14:creationId xmlns:p14="http://schemas.microsoft.com/office/powerpoint/2010/main" val="2583161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19057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an employer unfair </a:t>
            </a:r>
            <a:r>
              <a:rPr lang="en-MY" dirty="0" err="1"/>
              <a:t>labor</a:t>
            </a:r>
            <a:r>
              <a:rPr lang="en-MY" dirty="0"/>
              <a:t> practice?</a:t>
            </a:r>
          </a:p>
          <a:p>
            <a:pPr marL="0" indent="0">
              <a:buNone/>
            </a:pPr>
            <a:r>
              <a:rPr lang="en-MY" dirty="0"/>
              <a:t>A. Telling employees the company will move if they seek to organize a union</a:t>
            </a:r>
          </a:p>
          <a:p>
            <a:pPr marL="0" indent="0">
              <a:buNone/>
            </a:pPr>
            <a:r>
              <a:rPr lang="en-MY" dirty="0"/>
              <a:t>B. Writing a no solicitation policy for the employee handbook</a:t>
            </a:r>
          </a:p>
          <a:p>
            <a:pPr marL="0" indent="0">
              <a:buNone/>
            </a:pPr>
            <a:r>
              <a:rPr lang="en-MY" dirty="0"/>
              <a:t>C. Refusing a union request to have a recruiting event on site during company hours</a:t>
            </a:r>
          </a:p>
          <a:p>
            <a:pPr marL="0" indent="0">
              <a:buNone/>
            </a:pPr>
            <a:r>
              <a:rPr lang="en-MY" dirty="0"/>
              <a:t>D. Educating supervisors on why many unions are corrupt</a:t>
            </a:r>
          </a:p>
        </p:txBody>
      </p:sp>
    </p:spTree>
    <p:extLst>
      <p:ext uri="{BB962C8B-B14F-4D97-AF65-F5344CB8AC3E}">
        <p14:creationId xmlns:p14="http://schemas.microsoft.com/office/powerpoint/2010/main" val="2234322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60334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What are some steps management can take to avoid union activity from beginning?</a:t>
            </a:r>
          </a:p>
          <a:p>
            <a:pPr marL="0" indent="0">
              <a:buNone/>
            </a:pPr>
            <a:r>
              <a:rPr lang="en-MY" dirty="0"/>
              <a:t>A. Clearly explain the rationale behind changes.</a:t>
            </a:r>
          </a:p>
          <a:p>
            <a:pPr marL="0" indent="0">
              <a:buNone/>
            </a:pPr>
            <a:r>
              <a:rPr lang="en-MY" dirty="0"/>
              <a:t>B. Remind employees of the company’s competitive compensation and benefits programs.</a:t>
            </a:r>
          </a:p>
          <a:p>
            <a:pPr marL="0" indent="0">
              <a:buNone/>
            </a:pPr>
            <a:r>
              <a:rPr lang="en-MY" dirty="0"/>
              <a:t>C. Treat all employees with courtesy and respect.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210763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42692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most likely a sign that union-organizing activity is occurring at your place of work?</a:t>
            </a:r>
          </a:p>
          <a:p>
            <a:pPr marL="0" indent="0">
              <a:buNone/>
            </a:pPr>
            <a:r>
              <a:rPr lang="en-MY" dirty="0"/>
              <a:t>A. Increased complaints from employees on company social media sites</a:t>
            </a:r>
          </a:p>
          <a:p>
            <a:pPr marL="0" indent="0">
              <a:buNone/>
            </a:pPr>
            <a:r>
              <a:rPr lang="en-MY" dirty="0"/>
              <a:t>B. The sudden emergence of an employee or group spokesperson</a:t>
            </a:r>
          </a:p>
          <a:p>
            <a:pPr marL="0" indent="0">
              <a:buNone/>
            </a:pPr>
            <a:r>
              <a:rPr lang="en-MY" dirty="0"/>
              <a:t>C. Nonmanagement, after-hours get-togethers</a:t>
            </a:r>
          </a:p>
          <a:p>
            <a:pPr marL="0" indent="0">
              <a:buNone/>
            </a:pPr>
            <a:r>
              <a:rPr lang="en-MY" dirty="0"/>
              <a:t>D. Employees complaining about new benefits offerings</a:t>
            </a:r>
          </a:p>
        </p:txBody>
      </p:sp>
    </p:spTree>
    <p:extLst>
      <p:ext uri="{BB962C8B-B14F-4D97-AF65-F5344CB8AC3E}">
        <p14:creationId xmlns:p14="http://schemas.microsoft.com/office/powerpoint/2010/main" val="1018783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3890367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most likely reason employees may agree to a union-organizing campaign?</a:t>
            </a:r>
          </a:p>
          <a:p>
            <a:pPr marL="0" indent="0">
              <a:buNone/>
            </a:pPr>
            <a:r>
              <a:rPr lang="en-MY" dirty="0"/>
              <a:t>A. Rapid change causing employees to feel insecure</a:t>
            </a:r>
          </a:p>
          <a:p>
            <a:pPr marL="0" indent="0">
              <a:buNone/>
            </a:pPr>
            <a:r>
              <a:rPr lang="en-MY" dirty="0"/>
              <a:t>B. Unethical </a:t>
            </a:r>
            <a:r>
              <a:rPr lang="en-MY" dirty="0" err="1"/>
              <a:t>behaviors</a:t>
            </a:r>
            <a:r>
              <a:rPr lang="en-MY" dirty="0"/>
              <a:t> of the employer</a:t>
            </a:r>
          </a:p>
          <a:p>
            <a:pPr marL="0" indent="0">
              <a:buNone/>
            </a:pPr>
            <a:r>
              <a:rPr lang="en-MY" dirty="0"/>
              <a:t>C. Encouragement by family members who may belong to a union</a:t>
            </a:r>
          </a:p>
          <a:p>
            <a:pPr marL="0" indent="0">
              <a:buNone/>
            </a:pPr>
            <a:r>
              <a:rPr lang="en-MY" dirty="0"/>
              <a:t>D. Social media campaigns by the union</a:t>
            </a:r>
          </a:p>
        </p:txBody>
      </p:sp>
    </p:spTree>
    <p:extLst>
      <p:ext uri="{BB962C8B-B14F-4D97-AF65-F5344CB8AC3E}">
        <p14:creationId xmlns:p14="http://schemas.microsoft.com/office/powerpoint/2010/main" val="4201428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9508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conditions has contributed to an increase in union-organizing efforts?</a:t>
            </a:r>
          </a:p>
          <a:p>
            <a:pPr marL="0" indent="0">
              <a:buNone/>
            </a:pPr>
            <a:r>
              <a:rPr lang="en-MY" dirty="0"/>
              <a:t>A. The reduction of employee rights under conservative administrations</a:t>
            </a:r>
          </a:p>
          <a:p>
            <a:pPr marL="0" indent="0">
              <a:buNone/>
            </a:pPr>
            <a:r>
              <a:rPr lang="en-MY" dirty="0"/>
              <a:t>B. The lack of response to petitions to increase the federal minimum wage</a:t>
            </a:r>
          </a:p>
          <a:p>
            <a:pPr marL="0" indent="0">
              <a:buNone/>
            </a:pPr>
            <a:r>
              <a:rPr lang="en-MY" dirty="0"/>
              <a:t>C. The increased targeting of nonmanufacturing employers by the unions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975032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658551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1278</TotalTime>
  <Words>677</Words>
  <Application>Microsoft Office PowerPoint</Application>
  <PresentationFormat>On-screen Show (4:3)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Office Theme</vt:lpstr>
      <vt:lpstr>Questions and Answer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21</cp:revision>
  <cp:lastPrinted>1601-01-01T00:00:00Z</cp:lastPrinted>
  <dcterms:created xsi:type="dcterms:W3CDTF">2020-07-09T15:12:46Z</dcterms:created>
  <dcterms:modified xsi:type="dcterms:W3CDTF">2020-12-25T14:26:40Z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