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23"/>
  </p:notesMasterIdLst>
  <p:handoutMasterIdLst>
    <p:handoutMasterId r:id="rId24"/>
  </p:handoutMasterIdLst>
  <p:sldIdLst>
    <p:sldId id="256" r:id="rId2"/>
    <p:sldId id="269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85" r:id="rId19"/>
    <p:sldId id="286" r:id="rId20"/>
    <p:sldId id="287" r:id="rId21"/>
    <p:sldId id="288" r:id="rId22"/>
  </p:sldIdLst>
  <p:sldSz cx="9144000" cy="6858000" type="screen4x3"/>
  <p:notesSz cx="6858000" cy="9144000"/>
  <p:defaultTextStyle>
    <a:defPPr>
      <a:defRPr lang="en-MY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0" autoAdjust="0"/>
    <p:restoredTop sz="94660" autoAdjust="0"/>
  </p:normalViewPr>
  <p:slideViewPr>
    <p:cSldViewPr>
      <p:cViewPr varScale="1">
        <p:scale>
          <a:sx n="68" d="100"/>
          <a:sy n="68" d="100"/>
        </p:scale>
        <p:origin x="14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>
            <a:extLst>
              <a:ext uri="{FF2B5EF4-FFF2-40B4-BE49-F238E27FC236}">
                <a16:creationId xmlns:a16="http://schemas.microsoft.com/office/drawing/2014/main" id="{44CFC66B-926C-49E2-BB4F-D957CA761AA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9011" name="Rectangle 3">
            <a:extLst>
              <a:ext uri="{FF2B5EF4-FFF2-40B4-BE49-F238E27FC236}">
                <a16:creationId xmlns:a16="http://schemas.microsoft.com/office/drawing/2014/main" id="{6BF3797B-5374-4335-ACED-6F4682D28A0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MY" altLang="en-US"/>
          </a:p>
        </p:txBody>
      </p:sp>
      <p:sp>
        <p:nvSpPr>
          <p:cNvPr id="299012" name="Rectangle 4">
            <a:extLst>
              <a:ext uri="{FF2B5EF4-FFF2-40B4-BE49-F238E27FC236}">
                <a16:creationId xmlns:a16="http://schemas.microsoft.com/office/drawing/2014/main" id="{67606191-143D-49C5-98D4-F0CE75222DA6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9013" name="Rectangle 5">
            <a:extLst>
              <a:ext uri="{FF2B5EF4-FFF2-40B4-BE49-F238E27FC236}">
                <a16:creationId xmlns:a16="http://schemas.microsoft.com/office/drawing/2014/main" id="{02328D4B-1E48-4A5F-A493-C4B0F80AD312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41DC0C7-DF11-428D-953E-7D8534EE8144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>
            <a:extLst>
              <a:ext uri="{FF2B5EF4-FFF2-40B4-BE49-F238E27FC236}">
                <a16:creationId xmlns:a16="http://schemas.microsoft.com/office/drawing/2014/main" id="{3C5897B9-B69D-4AB6-B38B-725AD8CE374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7987" name="Rectangle 3">
            <a:extLst>
              <a:ext uri="{FF2B5EF4-FFF2-40B4-BE49-F238E27FC236}">
                <a16:creationId xmlns:a16="http://schemas.microsoft.com/office/drawing/2014/main" id="{3D2F5250-CA64-4251-BB94-B12F56E4788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MY" altLang="en-US"/>
          </a:p>
        </p:txBody>
      </p:sp>
      <p:sp>
        <p:nvSpPr>
          <p:cNvPr id="297988" name="Rectangle 4">
            <a:extLst>
              <a:ext uri="{FF2B5EF4-FFF2-40B4-BE49-F238E27FC236}">
                <a16:creationId xmlns:a16="http://schemas.microsoft.com/office/drawing/2014/main" id="{FEC755E8-BBD7-46BD-8EA0-5BD6AC1B7E9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97989" name="Rectangle 5">
            <a:extLst>
              <a:ext uri="{FF2B5EF4-FFF2-40B4-BE49-F238E27FC236}">
                <a16:creationId xmlns:a16="http://schemas.microsoft.com/office/drawing/2014/main" id="{513E1FA7-0869-425C-950B-683C1D0202E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MY" altLang="en-US"/>
              <a:t>Click to edit Master text styles</a:t>
            </a:r>
          </a:p>
          <a:p>
            <a:pPr lvl="1"/>
            <a:r>
              <a:rPr lang="en-MY" altLang="en-US"/>
              <a:t>Second level</a:t>
            </a:r>
          </a:p>
          <a:p>
            <a:pPr lvl="2"/>
            <a:r>
              <a:rPr lang="en-MY" altLang="en-US"/>
              <a:t>Third level</a:t>
            </a:r>
          </a:p>
          <a:p>
            <a:pPr lvl="3"/>
            <a:r>
              <a:rPr lang="en-MY" altLang="en-US"/>
              <a:t>Fourth level</a:t>
            </a:r>
          </a:p>
          <a:p>
            <a:pPr lvl="4"/>
            <a:r>
              <a:rPr lang="en-MY" altLang="en-US"/>
              <a:t>Fifth level</a:t>
            </a:r>
          </a:p>
        </p:txBody>
      </p:sp>
      <p:sp>
        <p:nvSpPr>
          <p:cNvPr id="297990" name="Rectangle 6">
            <a:extLst>
              <a:ext uri="{FF2B5EF4-FFF2-40B4-BE49-F238E27FC236}">
                <a16:creationId xmlns:a16="http://schemas.microsoft.com/office/drawing/2014/main" id="{3FE75875-6D8C-47A6-9F3B-83AF95C39DB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7991" name="Rectangle 7">
            <a:extLst>
              <a:ext uri="{FF2B5EF4-FFF2-40B4-BE49-F238E27FC236}">
                <a16:creationId xmlns:a16="http://schemas.microsoft.com/office/drawing/2014/main" id="{DB2754EB-EB6E-47B0-87A6-89D5A99F21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BFF03E6-D93C-4673-B38F-723B55140C03}" type="slidenum">
              <a:rPr lang="en-MY" altLang="en-US"/>
              <a:pPr/>
              <a:t>‹#›</a:t>
            </a:fld>
            <a:endParaRPr lang="en-MY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3184" name="Group 16">
            <a:extLst>
              <a:ext uri="{FF2B5EF4-FFF2-40B4-BE49-F238E27FC236}">
                <a16:creationId xmlns:a16="http://schemas.microsoft.com/office/drawing/2014/main" id="{4AB0506D-1BB9-43FD-87B1-CA6CC3EBB62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263170" name="Rectangle 2">
              <a:extLst>
                <a:ext uri="{FF2B5EF4-FFF2-40B4-BE49-F238E27FC236}">
                  <a16:creationId xmlns:a16="http://schemas.microsoft.com/office/drawing/2014/main" id="{DB3E74AC-0346-4AA8-B6A1-FC43D263E1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263182" name="Group 14">
              <a:extLst>
                <a:ext uri="{FF2B5EF4-FFF2-40B4-BE49-F238E27FC236}">
                  <a16:creationId xmlns:a16="http://schemas.microsoft.com/office/drawing/2014/main" id="{B431F97A-7D51-4834-AA1A-0E5B0BD7C00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263171" name="Rectangle 3">
                <a:extLst>
                  <a:ext uri="{FF2B5EF4-FFF2-40B4-BE49-F238E27FC236}">
                    <a16:creationId xmlns:a16="http://schemas.microsoft.com/office/drawing/2014/main" id="{7F61C18D-24CA-4869-B041-16B3D3EC05C2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72" name="Rectangle 4">
                <a:extLst>
                  <a:ext uri="{FF2B5EF4-FFF2-40B4-BE49-F238E27FC236}">
                    <a16:creationId xmlns:a16="http://schemas.microsoft.com/office/drawing/2014/main" id="{3BC0C28E-3EB9-4013-8C16-202BEB3490BE}"/>
                  </a:ext>
                </a:extLst>
              </p:cNvPr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78" name="Line 10">
                <a:extLst>
                  <a:ext uri="{FF2B5EF4-FFF2-40B4-BE49-F238E27FC236}">
                    <a16:creationId xmlns:a16="http://schemas.microsoft.com/office/drawing/2014/main" id="{15BAE4C6-E5CF-49A3-95B5-A93CB76CA2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  <p:grpSp>
          <p:nvGrpSpPr>
            <p:cNvPr id="263183" name="Group 15">
              <a:extLst>
                <a:ext uri="{FF2B5EF4-FFF2-40B4-BE49-F238E27FC236}">
                  <a16:creationId xmlns:a16="http://schemas.microsoft.com/office/drawing/2014/main" id="{B4BB5748-80F5-4CF3-A71D-E0B7E6301197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263179" name="Rectangle 11">
                <a:extLst>
                  <a:ext uri="{FF2B5EF4-FFF2-40B4-BE49-F238E27FC236}">
                    <a16:creationId xmlns:a16="http://schemas.microsoft.com/office/drawing/2014/main" id="{4956BFDE-12E5-4B36-8474-6C8A6756AF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80" name="Line 12">
                <a:extLst>
                  <a:ext uri="{FF2B5EF4-FFF2-40B4-BE49-F238E27FC236}">
                    <a16:creationId xmlns:a16="http://schemas.microsoft.com/office/drawing/2014/main" id="{AC5B5F60-1A27-4EE4-98D9-2A125E2980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</p:grpSp>
      <p:sp>
        <p:nvSpPr>
          <p:cNvPr id="263173" name="Rectangle 5">
            <a:extLst>
              <a:ext uri="{FF2B5EF4-FFF2-40B4-BE49-F238E27FC236}">
                <a16:creationId xmlns:a16="http://schemas.microsoft.com/office/drawing/2014/main" id="{5765E1FF-FE2D-42F5-834D-CD1DD5ED3DB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en-US" altLang="en-US" noProof="0"/>
              <a:t>Click to edit Master title style</a:t>
            </a:r>
            <a:endParaRPr lang="en-MY" altLang="en-US" noProof="0"/>
          </a:p>
        </p:txBody>
      </p:sp>
      <p:sp>
        <p:nvSpPr>
          <p:cNvPr id="263174" name="Rectangle 6">
            <a:extLst>
              <a:ext uri="{FF2B5EF4-FFF2-40B4-BE49-F238E27FC236}">
                <a16:creationId xmlns:a16="http://schemas.microsoft.com/office/drawing/2014/main" id="{FC7EA3C9-5184-48DB-93B0-B6160D53DD1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  <a:endParaRPr lang="en-MY" altLang="en-US" noProof="0"/>
          </a:p>
        </p:txBody>
      </p:sp>
      <p:sp>
        <p:nvSpPr>
          <p:cNvPr id="263175" name="Rectangle 7">
            <a:extLst>
              <a:ext uri="{FF2B5EF4-FFF2-40B4-BE49-F238E27FC236}">
                <a16:creationId xmlns:a16="http://schemas.microsoft.com/office/drawing/2014/main" id="{9FD068B2-2E46-4D7D-821C-D64B5709CA9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263176" name="Rectangle 8">
            <a:extLst>
              <a:ext uri="{FF2B5EF4-FFF2-40B4-BE49-F238E27FC236}">
                <a16:creationId xmlns:a16="http://schemas.microsoft.com/office/drawing/2014/main" id="{30451056-F381-4608-A0D3-81D730E1648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263177" name="Rectangle 9">
            <a:extLst>
              <a:ext uri="{FF2B5EF4-FFF2-40B4-BE49-F238E27FC236}">
                <a16:creationId xmlns:a16="http://schemas.microsoft.com/office/drawing/2014/main" id="{197A81A2-2E3F-4AD1-AA2D-837056E9606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AE7E157-2D24-47E5-95A0-338FBF5A665B}" type="slidenum">
              <a:rPr lang="en-MY" altLang="en-US"/>
              <a:pPr/>
              <a:t>‹#›</a:t>
            </a:fld>
            <a:endParaRPr lang="en-MY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4D3FD-945F-4F28-A7B7-7BA244FFE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CD3ADD-7712-4694-AD96-7E6E31209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91174-9C88-4ADD-A5F6-A59DF46C4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867182-CAB4-4FA1-B65E-A8A79472A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7604F7-EC6A-46C5-983F-9A33F3C6F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03B09-2FAE-4F4A-B1F2-475D2AECBCD7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112691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27359-26BB-4679-B28D-139294F22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B9B2A3-0D0E-4EDC-B116-AA580B78E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4EE233-82B1-4E6A-A1F4-A88F4B204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91ECFF-CF2F-4EA9-94E9-BD744CCD1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7CE33D-6D97-494D-8472-D1C31959E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E3386E-6DD8-461E-84B0-934A35F5DF23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133901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2848A-E9A4-4E0B-9C84-EA2059E6E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F2174-B551-402E-96FD-52AD546537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6D050C-402F-449B-80FC-B22AE12880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AB731F-B83B-4D49-ACD8-B28128CF3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B7D890-E0B7-4F50-957A-CB40D7E6F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DB76DC-95D7-4A2D-8663-6E4F2D8E5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5B1549-B84C-458D-82BF-96A8EED31540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895729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81973-2EDC-43DE-A663-AAFB711DB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DF4A74-7EDA-46D3-85B6-7F5B01B42B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B218BD-61DF-4451-9B51-4FA6C3842B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7CA3A6-651C-4CB0-BB19-67E7ADC970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E21A7E-9EC1-45E2-8573-1736F3A7CA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730119-F831-4227-8B3E-C90FB1418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E2A844-7355-4D9C-B881-F4120201A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9A9282-951D-4A52-B4B4-BC58E636A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04C2B2-5332-4584-96F8-BD5E34E84840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827571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1250C-2F5C-4DE9-AA27-AA243EB77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577100-1DE8-4095-8793-6AC964255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4E0400-8BDB-4788-BB34-1F23EDCE7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54CE33-D154-45F2-B9D0-36E44F5E4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F651BF-149D-47E5-90AA-949720DAA3E3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803685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BC7044-EEFF-43EC-858D-5CDA560BB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435D0D-8D68-4D6C-BD8D-544CD2438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7CFB2E-4C93-408B-B64C-3EDBC17A9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1AB570-E4D9-407B-83A6-4A2C0F0BD468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847222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C8888-690E-4CCC-B511-B63AA8043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0383F-24DE-4488-8F82-4DFF34EAF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3FC0E0-EAFA-4E36-99DD-956AE4DC87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C12339-B958-4319-9806-ADC5494C6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54FECD-99C7-4D85-9969-B289AF035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8E0A93-F831-42EC-BCB0-4F55445BA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F141F0-F36C-4A40-BCC7-91E755E48E59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267973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8DAF3-9335-45D4-B1A9-AAB20DB86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528128-520F-4834-BA0E-66CA2EE72E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B11D66-7574-42EF-BF8E-FD15DD56D3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8D917F-59FF-42AD-9ACD-A53A91177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730841-A9E1-4FD4-A23E-E9B9E5E39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A85814-7E4B-4EB2-8981-ED13D0266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21B674-A359-402F-A12E-B0BD184C4F91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4109278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ECB8D-3CCF-4F88-A80C-E4E317BF6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0E4D61-64FB-47EF-A235-783098D56C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AC9A9A-55A9-4CE9-A97D-C023A478C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2BF401-9124-4FF9-B2FA-D9BC709BF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4F9A71-BFCC-4696-97CC-6968B565E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B78320-356D-46FB-B4DD-7B32F997E051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396301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CF8453-F631-4A39-A984-FDB8E4A739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282E11-C2A6-42A1-81E7-7889AAFE84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7B17E3-3A04-4659-A762-A76013E3B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2C327-B2CA-41D0-AE71-A2E99155C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2E1794-0325-411D-A44F-5403185F7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2A719B-8C4C-46F0-BF45-FADB735175CA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420875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2156" name="Group 12">
            <a:extLst>
              <a:ext uri="{FF2B5EF4-FFF2-40B4-BE49-F238E27FC236}">
                <a16:creationId xmlns:a16="http://schemas.microsoft.com/office/drawing/2014/main" id="{85AECFB5-FA86-48F4-8169-3D8BE10D97F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262147" name="Rectangle 3">
              <a:extLst>
                <a:ext uri="{FF2B5EF4-FFF2-40B4-BE49-F238E27FC236}">
                  <a16:creationId xmlns:a16="http://schemas.microsoft.com/office/drawing/2014/main" id="{15115F7A-9803-462B-9D75-8158A7228A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262155" name="Group 11">
              <a:extLst>
                <a:ext uri="{FF2B5EF4-FFF2-40B4-BE49-F238E27FC236}">
                  <a16:creationId xmlns:a16="http://schemas.microsoft.com/office/drawing/2014/main" id="{5F9BFE9E-1063-497B-BF05-FD2B6B3C46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262146" name="Rectangle 2">
                <a:extLst>
                  <a:ext uri="{FF2B5EF4-FFF2-40B4-BE49-F238E27FC236}">
                    <a16:creationId xmlns:a16="http://schemas.microsoft.com/office/drawing/2014/main" id="{8369DF3D-D8D7-426A-9BB9-8D4837776F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2148" name="Line 4">
                <a:extLst>
                  <a:ext uri="{FF2B5EF4-FFF2-40B4-BE49-F238E27FC236}">
                    <a16:creationId xmlns:a16="http://schemas.microsoft.com/office/drawing/2014/main" id="{C8B636D1-CA2E-4EDD-BEED-A22FF8D6AF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</p:grpSp>
      <p:sp>
        <p:nvSpPr>
          <p:cNvPr id="262149" name="Rectangle 5">
            <a:extLst>
              <a:ext uri="{FF2B5EF4-FFF2-40B4-BE49-F238E27FC236}">
                <a16:creationId xmlns:a16="http://schemas.microsoft.com/office/drawing/2014/main" id="{B9F31691-F57E-4EFC-81BB-516A291C86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MY" altLang="en-US"/>
          </a:p>
        </p:txBody>
      </p:sp>
      <p:sp>
        <p:nvSpPr>
          <p:cNvPr id="262150" name="Rectangle 6">
            <a:extLst>
              <a:ext uri="{FF2B5EF4-FFF2-40B4-BE49-F238E27FC236}">
                <a16:creationId xmlns:a16="http://schemas.microsoft.com/office/drawing/2014/main" id="{C9747ECA-CE77-4129-83C8-7AA4533234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MY" altLang="en-US"/>
          </a:p>
        </p:txBody>
      </p:sp>
      <p:sp>
        <p:nvSpPr>
          <p:cNvPr id="262151" name="Rectangle 7">
            <a:extLst>
              <a:ext uri="{FF2B5EF4-FFF2-40B4-BE49-F238E27FC236}">
                <a16:creationId xmlns:a16="http://schemas.microsoft.com/office/drawing/2014/main" id="{A47A4E0B-2352-4457-A0C9-117E88F081B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MY" altLang="en-US"/>
          </a:p>
        </p:txBody>
      </p:sp>
      <p:sp>
        <p:nvSpPr>
          <p:cNvPr id="262152" name="Rectangle 8">
            <a:extLst>
              <a:ext uri="{FF2B5EF4-FFF2-40B4-BE49-F238E27FC236}">
                <a16:creationId xmlns:a16="http://schemas.microsoft.com/office/drawing/2014/main" id="{E05E0549-52F7-4943-84C7-A079282FC95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en-MY" altLang="en-US"/>
          </a:p>
        </p:txBody>
      </p:sp>
      <p:sp>
        <p:nvSpPr>
          <p:cNvPr id="262153" name="Rectangle 9">
            <a:extLst>
              <a:ext uri="{FF2B5EF4-FFF2-40B4-BE49-F238E27FC236}">
                <a16:creationId xmlns:a16="http://schemas.microsoft.com/office/drawing/2014/main" id="{84D18305-0ACB-41F6-A6FA-C6FFFD39978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71A1CC28-32E2-43F2-AF6F-F9FC88A5E36B}" type="slidenum">
              <a:rPr lang="en-MY" altLang="en-US"/>
              <a:pPr/>
              <a:t>‹#›</a:t>
            </a:fld>
            <a:endParaRPr lang="en-MY" altLang="en-US"/>
          </a:p>
        </p:txBody>
      </p:sp>
      <p:sp>
        <p:nvSpPr>
          <p:cNvPr id="262154" name="Line 10">
            <a:extLst>
              <a:ext uri="{FF2B5EF4-FFF2-40B4-BE49-F238E27FC236}">
                <a16:creationId xmlns:a16="http://schemas.microsoft.com/office/drawing/2014/main" id="{621491F0-5384-4526-AF73-56C6DAA6CF85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Char char="n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n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anose="05000000000000000000" pitchFamily="2" charset="2"/>
        <a:buChar char="n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174CD-402F-4B22-AC79-4EBBD3FFA8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MY" dirty="0"/>
              <a:t>Questions and Answers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CD4EA5-C14F-41D1-894D-E0D3BD47E6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MY" dirty="0"/>
              <a:t>GPHR</a:t>
            </a:r>
          </a:p>
        </p:txBody>
      </p:sp>
    </p:spTree>
    <p:extLst>
      <p:ext uri="{BB962C8B-B14F-4D97-AF65-F5344CB8AC3E}">
        <p14:creationId xmlns:p14="http://schemas.microsoft.com/office/powerpoint/2010/main" val="2133342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67B9B-FA87-4624-AA2E-3DB0B877B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E5DDD4-D292-4792-9F12-FF587FFA58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Which of the following is the defining feature of the balance-sheet approach to global assignment compensation?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Consistent treatment of assignees within the same host country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Simple, efficient and cost-effective administration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No link to the home-country economy or structure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Consistent treatment of assignees from the same home country</a:t>
            </a:r>
          </a:p>
        </p:txBody>
      </p:sp>
    </p:spTree>
    <p:extLst>
      <p:ext uri="{BB962C8B-B14F-4D97-AF65-F5344CB8AC3E}">
        <p14:creationId xmlns:p14="http://schemas.microsoft.com/office/powerpoint/2010/main" val="357671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84C8A-7A73-40AA-9C27-223F061E6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F0ED9B-CA21-4648-BA0F-FBE2E541ED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D</a:t>
            </a:r>
          </a:p>
        </p:txBody>
      </p:sp>
    </p:spTree>
    <p:extLst>
      <p:ext uri="{BB962C8B-B14F-4D97-AF65-F5344CB8AC3E}">
        <p14:creationId xmlns:p14="http://schemas.microsoft.com/office/powerpoint/2010/main" val="3352606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67B9B-FA87-4624-AA2E-3DB0B877B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E5DDD4-D292-4792-9F12-FF587FFA58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sz="2400" dirty="0"/>
              <a:t>The primary disadvantage of utilizing a pure home-country compensation approach for global assignees is that it:</a:t>
            </a:r>
          </a:p>
          <a:p>
            <a:pPr marL="514350" indent="-514350">
              <a:buFont typeface="+mj-lt"/>
              <a:buAutoNum type="alphaUcPeriod"/>
            </a:pPr>
            <a:r>
              <a:rPr lang="en-MY" sz="2400" dirty="0"/>
              <a:t> Does not recognize cost differences between the home country and the assignment location</a:t>
            </a:r>
          </a:p>
          <a:p>
            <a:pPr marL="514350" indent="-514350">
              <a:buFont typeface="+mj-lt"/>
              <a:buAutoNum type="alphaUcPeriod"/>
            </a:pPr>
            <a:r>
              <a:rPr lang="en-MY" sz="2400" dirty="0"/>
              <a:t>Does not maintain benefits in the home-country plan, which can lead to problems in retirement</a:t>
            </a:r>
          </a:p>
          <a:p>
            <a:pPr marL="514350" indent="-514350">
              <a:buFont typeface="+mj-lt"/>
              <a:buAutoNum type="alphaUcPeriod"/>
            </a:pPr>
            <a:r>
              <a:rPr lang="en-MY" sz="2400" dirty="0"/>
              <a:t> Is unfair to those coming from countries with a high cost of living</a:t>
            </a:r>
          </a:p>
          <a:p>
            <a:pPr marL="514350" indent="-514350">
              <a:buFont typeface="+mj-lt"/>
              <a:buAutoNum type="alphaUcPeriod"/>
            </a:pPr>
            <a:r>
              <a:rPr lang="en-MY" sz="2400" dirty="0"/>
              <a:t> Is unfair to those being transferred to countries with a low cost of living</a:t>
            </a:r>
          </a:p>
        </p:txBody>
      </p:sp>
    </p:spTree>
    <p:extLst>
      <p:ext uri="{BB962C8B-B14F-4D97-AF65-F5344CB8AC3E}">
        <p14:creationId xmlns:p14="http://schemas.microsoft.com/office/powerpoint/2010/main" val="25177270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84C8A-7A73-40AA-9C27-223F061E6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F0ED9B-CA21-4648-BA0F-FBE2E541ED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A</a:t>
            </a:r>
          </a:p>
        </p:txBody>
      </p:sp>
    </p:spTree>
    <p:extLst>
      <p:ext uri="{BB962C8B-B14F-4D97-AF65-F5344CB8AC3E}">
        <p14:creationId xmlns:p14="http://schemas.microsoft.com/office/powerpoint/2010/main" val="38620268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67B9B-FA87-4624-AA2E-3DB0B877B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E5DDD4-D292-4792-9F12-FF587FFA58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Of the following global taxation approaches that a multinational organization could choose, which is considered to be the most equitable?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Tax protection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Tax equalization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Laissez-faire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</a:t>
            </a:r>
            <a:r>
              <a:rPr lang="en-MY" dirty="0" err="1"/>
              <a:t>Adhoc</a:t>
            </a:r>
            <a:endParaRPr lang="en-MY" dirty="0"/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01240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84C8A-7A73-40AA-9C27-223F061E6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F0ED9B-CA21-4648-BA0F-FBE2E541ED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B</a:t>
            </a:r>
          </a:p>
        </p:txBody>
      </p:sp>
    </p:spTree>
    <p:extLst>
      <p:ext uri="{BB962C8B-B14F-4D97-AF65-F5344CB8AC3E}">
        <p14:creationId xmlns:p14="http://schemas.microsoft.com/office/powerpoint/2010/main" val="9516131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67B9B-FA87-4624-AA2E-3DB0B877B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E5DDD4-D292-4792-9F12-FF587FFA58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sz="2400" dirty="0"/>
              <a:t>A company would be most likely to use the "going rate" approach to compensation if it: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 Is concerned about pay variations between assignments for the same employee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 Wants to maintain equity between expatriates and local nationals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 Wants to maintain equity between expatriates from the same home country assigned to different locations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 Is concerned about rivalry for assignments to locations considered to be financially attractive</a:t>
            </a:r>
          </a:p>
        </p:txBody>
      </p:sp>
    </p:spTree>
    <p:extLst>
      <p:ext uri="{BB962C8B-B14F-4D97-AF65-F5344CB8AC3E}">
        <p14:creationId xmlns:p14="http://schemas.microsoft.com/office/powerpoint/2010/main" val="27591209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84C8A-7A73-40AA-9C27-223F061E6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F0ED9B-CA21-4648-BA0F-FBE2E541ED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B</a:t>
            </a:r>
          </a:p>
        </p:txBody>
      </p:sp>
    </p:spTree>
    <p:extLst>
      <p:ext uri="{BB962C8B-B14F-4D97-AF65-F5344CB8AC3E}">
        <p14:creationId xmlns:p14="http://schemas.microsoft.com/office/powerpoint/2010/main" val="15580239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67B9B-FA87-4624-AA2E-3DB0B877B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E5DDD4-D292-4792-9F12-FF587FFA58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sz="2200" dirty="0"/>
              <a:t>A global HR Director proposed an incentive plan for each executive tied to this year's revenue only. Which of the following statements is true in regards to the incentive pay plan?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200" dirty="0"/>
              <a:t> This is not an effective executive incentive pay plan because it is not aligned with the organizational goals and objectives.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200" dirty="0"/>
              <a:t> This executive incentive pay plan is not a win-win situation.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200" dirty="0"/>
              <a:t> This is not an effective executive incentive pay plan because it does not have a sunset clause.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200" dirty="0"/>
              <a:t> This is not an effective executive incentive pay plan because it does not incorporate goals that are in line of sight.</a:t>
            </a:r>
          </a:p>
        </p:txBody>
      </p:sp>
    </p:spTree>
    <p:extLst>
      <p:ext uri="{BB962C8B-B14F-4D97-AF65-F5344CB8AC3E}">
        <p14:creationId xmlns:p14="http://schemas.microsoft.com/office/powerpoint/2010/main" val="27361782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84C8A-7A73-40AA-9C27-223F061E6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F0ED9B-CA21-4648-BA0F-FBE2E541ED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D</a:t>
            </a:r>
          </a:p>
        </p:txBody>
      </p:sp>
    </p:spTree>
    <p:extLst>
      <p:ext uri="{BB962C8B-B14F-4D97-AF65-F5344CB8AC3E}">
        <p14:creationId xmlns:p14="http://schemas.microsoft.com/office/powerpoint/2010/main" val="17291789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DB903-1092-49F9-87E2-BF3FE0FDC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3EAA12-6107-46D1-ADE6-12E1A0E85F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sz="2400" dirty="0"/>
              <a:t>In which of the following situations would an employee prefer the "defined contribution" approach to pensions?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 In general, the level of economic growth has little impact on a "defined contribution" approach to pensions.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 The employee’s country is predicted to have strong economic growth.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The employee’s country is predicted to have limited economic growth.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 The employee’s company is willing to contribute to the pension fund.</a:t>
            </a:r>
          </a:p>
        </p:txBody>
      </p:sp>
    </p:spTree>
    <p:extLst>
      <p:ext uri="{BB962C8B-B14F-4D97-AF65-F5344CB8AC3E}">
        <p14:creationId xmlns:p14="http://schemas.microsoft.com/office/powerpoint/2010/main" val="30506466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A0B52-5DB3-4BC7-9568-D2318413C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DE103F-F412-4A80-BBA1-CB820D284C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B</a:t>
            </a:r>
          </a:p>
        </p:txBody>
      </p:sp>
    </p:spTree>
    <p:extLst>
      <p:ext uri="{BB962C8B-B14F-4D97-AF65-F5344CB8AC3E}">
        <p14:creationId xmlns:p14="http://schemas.microsoft.com/office/powerpoint/2010/main" val="18980199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DB903-1092-49F9-87E2-BF3FE0FDC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3EAA12-6107-46D1-ADE6-12E1A0E85F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sz="2400" dirty="0"/>
              <a:t>Which </a:t>
            </a:r>
            <a:r>
              <a:rPr lang="en-MY" sz="2400" dirty="0" err="1"/>
              <a:t>labor</a:t>
            </a:r>
            <a:r>
              <a:rPr lang="en-MY" sz="2400" dirty="0"/>
              <a:t>-related issue should be considered first in evaluating whether to offer an equity compensation program?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Whether terminated employees are entitled to continued vesting or extended exercise periods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 Whether the program or the company stock must be registered with local securities authorities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 The difficulty of communicating the program to a global workforce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 What restrictions exist on data transfer of employee information to the parent company?</a:t>
            </a:r>
          </a:p>
        </p:txBody>
      </p:sp>
    </p:spTree>
    <p:extLst>
      <p:ext uri="{BB962C8B-B14F-4D97-AF65-F5344CB8AC3E}">
        <p14:creationId xmlns:p14="http://schemas.microsoft.com/office/powerpoint/2010/main" val="27992650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A0B52-5DB3-4BC7-9568-D2318413C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DE103F-F412-4A80-BBA1-CB820D284C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A</a:t>
            </a:r>
          </a:p>
        </p:txBody>
      </p:sp>
    </p:spTree>
    <p:extLst>
      <p:ext uri="{BB962C8B-B14F-4D97-AF65-F5344CB8AC3E}">
        <p14:creationId xmlns:p14="http://schemas.microsoft.com/office/powerpoint/2010/main" val="925560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DB903-1092-49F9-87E2-BF3FE0FDC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3EAA12-6107-46D1-ADE6-12E1A0E85F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sz="2400" dirty="0"/>
              <a:t>Which of the following would be a recommended compensation practice for an overseas </a:t>
            </a:r>
            <a:r>
              <a:rPr lang="en-MY" sz="2400" dirty="0" err="1"/>
              <a:t>startup</a:t>
            </a:r>
            <a:r>
              <a:rPr lang="en-MY" sz="2400" dirty="0"/>
              <a:t> business that wishes to create an innovative, entrepreneurial culture?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 Offer incentive bonuses and stock ownership plans.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Establish high starting pay rates to attract the most talented employees.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 Offer a benefits program that exceeds competitors.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Establish step- or longevity-based pay increases</a:t>
            </a:r>
          </a:p>
        </p:txBody>
      </p:sp>
    </p:spTree>
    <p:extLst>
      <p:ext uri="{BB962C8B-B14F-4D97-AF65-F5344CB8AC3E}">
        <p14:creationId xmlns:p14="http://schemas.microsoft.com/office/powerpoint/2010/main" val="21527163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A0B52-5DB3-4BC7-9568-D2318413C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DE103F-F412-4A80-BBA1-CB820D284C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A</a:t>
            </a:r>
          </a:p>
        </p:txBody>
      </p:sp>
    </p:spTree>
    <p:extLst>
      <p:ext uri="{BB962C8B-B14F-4D97-AF65-F5344CB8AC3E}">
        <p14:creationId xmlns:p14="http://schemas.microsoft.com/office/powerpoint/2010/main" val="36386240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DB903-1092-49F9-87E2-BF3FE0FDC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3EAA12-6107-46D1-ADE6-12E1A0E85F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sz="2400" dirty="0"/>
              <a:t>Which of the following would be a recommended compensation practice for an overseas </a:t>
            </a:r>
            <a:r>
              <a:rPr lang="en-MY" sz="2400" dirty="0" err="1"/>
              <a:t>startup</a:t>
            </a:r>
            <a:r>
              <a:rPr lang="en-MY" sz="2400" dirty="0"/>
              <a:t> business that wishes to create an innovative, entrepreneurial culture?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 Offer incentive bonuses and stock ownership plans.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 Establish high starting pay rates to attract the most talented employees.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 Offer a benefits program that exceeds competitors.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 Establish step- or longevity-based pay increases.</a:t>
            </a:r>
          </a:p>
        </p:txBody>
      </p:sp>
    </p:spTree>
    <p:extLst>
      <p:ext uri="{BB962C8B-B14F-4D97-AF65-F5344CB8AC3E}">
        <p14:creationId xmlns:p14="http://schemas.microsoft.com/office/powerpoint/2010/main" val="27107798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A0B52-5DB3-4BC7-9568-D2318413C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DE103F-F412-4A80-BBA1-CB820D284C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A</a:t>
            </a:r>
          </a:p>
        </p:txBody>
      </p:sp>
    </p:spTree>
    <p:extLst>
      <p:ext uri="{BB962C8B-B14F-4D97-AF65-F5344CB8AC3E}">
        <p14:creationId xmlns:p14="http://schemas.microsoft.com/office/powerpoint/2010/main" val="32455570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DB903-1092-49F9-87E2-BF3FE0FDC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10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3EAA12-6107-46D1-ADE6-12E1A0E85F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Which of the following compensation model is the most important vehicle to tie international managers' compensation to the interests of shareholders?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Incentive stock options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Base salary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Perquisites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Merit pay</a:t>
            </a:r>
          </a:p>
        </p:txBody>
      </p:sp>
    </p:spTree>
    <p:extLst>
      <p:ext uri="{BB962C8B-B14F-4D97-AF65-F5344CB8AC3E}">
        <p14:creationId xmlns:p14="http://schemas.microsoft.com/office/powerpoint/2010/main" val="36897197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A0B52-5DB3-4BC7-9568-D2318413C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10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DE103F-F412-4A80-BBA1-CB820D284C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A</a:t>
            </a:r>
          </a:p>
        </p:txBody>
      </p:sp>
    </p:spTree>
    <p:extLst>
      <p:ext uri="{BB962C8B-B14F-4D97-AF65-F5344CB8AC3E}">
        <p14:creationId xmlns:p14="http://schemas.microsoft.com/office/powerpoint/2010/main" val="34260175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Office Theme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ffice Theme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tf10203777</Template>
  <TotalTime>234</TotalTime>
  <Words>731</Words>
  <Application>Microsoft Office PowerPoint</Application>
  <PresentationFormat>On-screen Show (4:3)</PresentationFormat>
  <Paragraphs>82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Times New Roman</vt:lpstr>
      <vt:lpstr>Wingdings</vt:lpstr>
      <vt:lpstr>Office Theme</vt:lpstr>
      <vt:lpstr>Questions and Answers</vt:lpstr>
      <vt:lpstr>Question # 1</vt:lpstr>
      <vt:lpstr>Answer # 1</vt:lpstr>
      <vt:lpstr>Question # 2</vt:lpstr>
      <vt:lpstr>Answer # 2</vt:lpstr>
      <vt:lpstr>Question # 3</vt:lpstr>
      <vt:lpstr>Answer # 3</vt:lpstr>
      <vt:lpstr>Question # 4</vt:lpstr>
      <vt:lpstr>Answer # 4</vt:lpstr>
      <vt:lpstr>Question # 5</vt:lpstr>
      <vt:lpstr>Answer # 5</vt:lpstr>
      <vt:lpstr>Question # 6</vt:lpstr>
      <vt:lpstr>Answer # 6</vt:lpstr>
      <vt:lpstr>Question # 7</vt:lpstr>
      <vt:lpstr>Answer # 7</vt:lpstr>
      <vt:lpstr>Question # 8</vt:lpstr>
      <vt:lpstr>Answer # 8</vt:lpstr>
      <vt:lpstr>Question # 9</vt:lpstr>
      <vt:lpstr>Answer # 9</vt:lpstr>
      <vt:lpstr>Question # 10</vt:lpstr>
      <vt:lpstr>Answer # 10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Venkatesan Muraledharan</dc:creator>
  <cp:keywords/>
  <dc:description/>
  <cp:lastModifiedBy>Venkatesan Muraledharan</cp:lastModifiedBy>
  <cp:revision>12</cp:revision>
  <cp:lastPrinted>1601-01-01T00:00:00Z</cp:lastPrinted>
  <dcterms:created xsi:type="dcterms:W3CDTF">2020-07-09T15:12:46Z</dcterms:created>
  <dcterms:modified xsi:type="dcterms:W3CDTF">2021-01-23T14:28:06Z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TC102037771033</vt:lpwstr>
  </property>
</Properties>
</file>