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3"/>
  </p:notesMasterIdLst>
  <p:handoutMasterIdLst>
    <p:handoutMasterId r:id="rId14"/>
  </p:handout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8122096" cy="4979987"/>
          </a:xfrm>
        </p:spPr>
        <p:txBody>
          <a:bodyPr/>
          <a:lstStyle/>
          <a:p>
            <a:pPr marL="0" indent="0">
              <a:buNone/>
            </a:pPr>
            <a:r>
              <a:rPr lang="en-MY" sz="2400" dirty="0">
                <a:latin typeface="Arial" panose="020B0604020202020204" pitchFamily="34" charset="0"/>
                <a:cs typeface="Arial" panose="020B0604020202020204" pitchFamily="34" charset="0"/>
              </a:rPr>
              <a:t>Which of the following statements is not true about strategy evaluation?</a:t>
            </a:r>
          </a:p>
          <a:p>
            <a:pPr marL="0" indent="0">
              <a:buNone/>
            </a:pPr>
            <a:endParaRPr lang="en-MY" sz="2400" dirty="0">
              <a:latin typeface="Arial" panose="020B0604020202020204" pitchFamily="34" charset="0"/>
              <a:cs typeface="Arial" panose="020B0604020202020204" pitchFamily="34" charset="0"/>
            </a:endParaRPr>
          </a:p>
          <a:p>
            <a:pPr marL="0" indent="0">
              <a:buNone/>
            </a:pPr>
            <a:r>
              <a:rPr lang="en-MY" sz="2400" dirty="0">
                <a:latin typeface="Arial" panose="020B0604020202020204" pitchFamily="34" charset="0"/>
                <a:cs typeface="Arial" panose="020B0604020202020204" pitchFamily="34" charset="0"/>
              </a:rPr>
              <a:t>A. Evaluating a strategy should include evaluating the manager’s ability to model </a:t>
            </a:r>
            <a:r>
              <a:rPr lang="en-MY" sz="2400" dirty="0" err="1">
                <a:latin typeface="Arial" panose="020B0604020202020204" pitchFamily="34" charset="0"/>
                <a:cs typeface="Arial" panose="020B0604020202020204" pitchFamily="34" charset="0"/>
              </a:rPr>
              <a:t>behavior</a:t>
            </a:r>
            <a:r>
              <a:rPr lang="en-MY" sz="2400" dirty="0">
                <a:latin typeface="Arial" panose="020B0604020202020204" pitchFamily="34" charset="0"/>
                <a:cs typeface="Arial" panose="020B0604020202020204" pitchFamily="34" charset="0"/>
              </a:rPr>
              <a:t> that is in alignment with the organization’s core values.</a:t>
            </a:r>
          </a:p>
          <a:p>
            <a:pPr marL="0" indent="0">
              <a:buNone/>
            </a:pPr>
            <a:r>
              <a:rPr lang="en-MY" sz="2400" dirty="0">
                <a:latin typeface="Arial" panose="020B0604020202020204" pitchFamily="34" charset="0"/>
                <a:cs typeface="Arial" panose="020B0604020202020204" pitchFamily="34" charset="0"/>
              </a:rPr>
              <a:t>B. Strategy evaluation tells planners whether the organization is on track to achieve strategic goals.</a:t>
            </a:r>
          </a:p>
          <a:p>
            <a:pPr marL="0" indent="0">
              <a:buNone/>
            </a:pPr>
            <a:r>
              <a:rPr lang="en-MY" sz="2400" dirty="0">
                <a:latin typeface="Arial" panose="020B0604020202020204" pitchFamily="34" charset="0"/>
                <a:cs typeface="Arial" panose="020B0604020202020204" pitchFamily="34" charset="0"/>
              </a:rPr>
              <a:t>C. Strategy evaluation may include celebrating successes as the plan is executed.</a:t>
            </a:r>
          </a:p>
          <a:p>
            <a:pPr marL="0" indent="0">
              <a:buNone/>
            </a:pPr>
            <a:r>
              <a:rPr lang="en-MY" sz="2400" dirty="0">
                <a:latin typeface="Arial" panose="020B0604020202020204" pitchFamily="34" charset="0"/>
                <a:cs typeface="Arial" panose="020B0604020202020204" pitchFamily="34" charset="0"/>
              </a:rPr>
              <a:t>D. Strategy evaluation is usually done at the end of the year.</a:t>
            </a: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Option - D. </a:t>
            </a:r>
          </a:p>
          <a:p>
            <a:pPr marL="0" indent="0">
              <a:buNone/>
            </a:pPr>
            <a:endParaRPr lang="en-MY" dirty="0"/>
          </a:p>
          <a:p>
            <a:pPr marL="0" indent="0">
              <a:buNone/>
            </a:pPr>
            <a:r>
              <a:rPr lang="en-MY" sz="2000" dirty="0"/>
              <a:t>The evaluation stage of the strategic planning process must occur over time to ensure that the </a:t>
            </a:r>
            <a:r>
              <a:rPr lang="en-MY" sz="2000" dirty="0" err="1"/>
              <a:t>behaviors</a:t>
            </a:r>
            <a:r>
              <a:rPr lang="en-MY" sz="2000" dirty="0"/>
              <a:t> of management and the workforce are resulting in desired outcomes. If evaluation occurs only once, a company may miss the opportunity to respond quickly</a:t>
            </a:r>
          </a:p>
          <a:p>
            <a:pPr marL="0" indent="0">
              <a:buNone/>
            </a:pPr>
            <a:r>
              <a:rPr lang="en-MY" sz="2000" dirty="0"/>
              <a:t>to variables that influence successful execution, as well as miss opportunities to motivate employees through difficult transition periods. For HR, this means communicating and </a:t>
            </a:r>
            <a:r>
              <a:rPr lang="en-MY" sz="2000" dirty="0" err="1"/>
              <a:t>modeling</a:t>
            </a:r>
            <a:r>
              <a:rPr lang="en-MY" sz="2000" dirty="0"/>
              <a:t> strategic initiatives, including those related to the company’s mission, vision,</a:t>
            </a:r>
          </a:p>
          <a:p>
            <a:pPr marL="0" indent="0">
              <a:buNone/>
            </a:pPr>
            <a:r>
              <a:rPr lang="en-MY" sz="2000" dirty="0"/>
              <a:t>values, and other standards of </a:t>
            </a:r>
            <a:r>
              <a:rPr lang="en-MY" sz="2000" dirty="0" err="1"/>
              <a:t>behavior</a:t>
            </a:r>
            <a:r>
              <a:rPr lang="en-MY" sz="2000" dirty="0"/>
              <a:t>.</a:t>
            </a:r>
          </a:p>
        </p:txBody>
      </p:sp>
    </p:spTree>
    <p:extLst>
      <p:ext uri="{BB962C8B-B14F-4D97-AF65-F5344CB8AC3E}">
        <p14:creationId xmlns:p14="http://schemas.microsoft.com/office/powerpoint/2010/main" val="533215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8122096" cy="4530725"/>
          </a:xfrm>
        </p:spPr>
        <p:txBody>
          <a:bodyPr/>
          <a:lstStyle/>
          <a:p>
            <a:pPr marL="0" indent="0">
              <a:buNone/>
            </a:pPr>
            <a:r>
              <a:rPr lang="en-MY" sz="2400" dirty="0"/>
              <a:t> Google has a reputation for having a creative, innovative, and leadership-driven environment for their employees to work within. This is the best example of which of the following?</a:t>
            </a:r>
          </a:p>
          <a:p>
            <a:pPr marL="0" indent="0">
              <a:buNone/>
            </a:pPr>
            <a:endParaRPr lang="en-MY" sz="2400" dirty="0"/>
          </a:p>
          <a:p>
            <a:pPr marL="457200" indent="-457200">
              <a:buAutoNum type="alphaUcPeriod"/>
            </a:pPr>
            <a:r>
              <a:rPr lang="en-MY" sz="2400" dirty="0"/>
              <a:t>The company brand</a:t>
            </a:r>
          </a:p>
          <a:p>
            <a:pPr marL="457200" indent="-457200">
              <a:buAutoNum type="alphaUcPeriod"/>
            </a:pPr>
            <a:endParaRPr lang="en-MY" sz="2400" dirty="0"/>
          </a:p>
          <a:p>
            <a:pPr marL="457200" indent="-457200">
              <a:buAutoNum type="alphaUcPeriod"/>
            </a:pPr>
            <a:r>
              <a:rPr lang="en-MY" sz="2400" dirty="0"/>
              <a:t>The company strategy</a:t>
            </a:r>
          </a:p>
          <a:p>
            <a:pPr marL="457200" indent="-457200">
              <a:buAutoNum type="alphaUcPeriod"/>
            </a:pPr>
            <a:endParaRPr lang="en-MY" sz="2400" dirty="0"/>
          </a:p>
          <a:p>
            <a:pPr marL="457200" indent="-457200">
              <a:buAutoNum type="alphaUcPeriod"/>
            </a:pPr>
            <a:r>
              <a:rPr lang="en-MY" sz="2400" dirty="0"/>
              <a:t>The company mission</a:t>
            </a:r>
          </a:p>
          <a:p>
            <a:pPr marL="457200" indent="-457200">
              <a:buAutoNum type="alphaUcPeriod"/>
            </a:pPr>
            <a:endParaRPr lang="en-MY" sz="2400" dirty="0"/>
          </a:p>
          <a:p>
            <a:pPr marL="457200" indent="-457200">
              <a:buAutoNum type="alphaUcPeriod"/>
            </a:pPr>
            <a:r>
              <a:rPr lang="en-MY" sz="2400" dirty="0"/>
              <a:t> The company values</a:t>
            </a:r>
          </a:p>
        </p:txBody>
      </p:sp>
    </p:spTree>
    <p:extLst>
      <p:ext uri="{BB962C8B-B14F-4D97-AF65-F5344CB8AC3E}">
        <p14:creationId xmlns:p14="http://schemas.microsoft.com/office/powerpoint/2010/main" val="973845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Option - A. </a:t>
            </a:r>
          </a:p>
          <a:p>
            <a:pPr marL="0" indent="0">
              <a:buNone/>
            </a:pPr>
            <a:endParaRPr lang="en-MY" dirty="0"/>
          </a:p>
          <a:p>
            <a:pPr marL="0" indent="0">
              <a:buNone/>
            </a:pPr>
            <a:r>
              <a:rPr lang="en-MY" dirty="0"/>
              <a:t>The reputation a company acquires is communicated to existing and potential applicants. This phenomenon is also known as company branding and serves to help attract candidates who want to work in that type of environment. The brand also allows employers to build selection systems that help measure individual characteristics beyond technical skills.</a:t>
            </a:r>
          </a:p>
        </p:txBody>
      </p:sp>
    </p:spTree>
    <p:extLst>
      <p:ext uri="{BB962C8B-B14F-4D97-AF65-F5344CB8AC3E}">
        <p14:creationId xmlns:p14="http://schemas.microsoft.com/office/powerpoint/2010/main" val="2849721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During the strategic planning session, the organizational leaders of a custom cabinet shop identified that there were serious quality defects in the wood being sourced from an outside vendor. Additionally, these flaws were contributing to the reason existing product packaging was no longer adequate to properly prepare the product for freight transport. This company has identified problems in which business function?</a:t>
            </a:r>
          </a:p>
          <a:p>
            <a:pPr marL="0" indent="0">
              <a:buNone/>
            </a:pPr>
            <a:r>
              <a:rPr lang="en-MY" sz="2400" dirty="0"/>
              <a:t>A. Shipping and receiving</a:t>
            </a:r>
          </a:p>
          <a:p>
            <a:pPr marL="0" indent="0">
              <a:buNone/>
            </a:pPr>
            <a:r>
              <a:rPr lang="en-MY" sz="2400" dirty="0"/>
              <a:t>B. Inventory</a:t>
            </a:r>
          </a:p>
          <a:p>
            <a:pPr marL="0" indent="0">
              <a:buNone/>
            </a:pPr>
            <a:r>
              <a:rPr lang="en-MY" sz="2400" dirty="0"/>
              <a:t>C. Supply chain</a:t>
            </a:r>
          </a:p>
          <a:p>
            <a:pPr marL="0" indent="0">
              <a:buNone/>
            </a:pPr>
            <a:r>
              <a:rPr lang="en-MY" sz="2400" dirty="0"/>
              <a:t>D. Purchasing</a:t>
            </a:r>
          </a:p>
        </p:txBody>
      </p:sp>
    </p:spTree>
    <p:extLst>
      <p:ext uri="{BB962C8B-B14F-4D97-AF65-F5344CB8AC3E}">
        <p14:creationId xmlns:p14="http://schemas.microsoft.com/office/powerpoint/2010/main" val="3078574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41708-D42B-4D91-A95F-3112974FFBCA}"/>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EA07A58C-398D-45ED-A9DF-CB81EF7B29F2}"/>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741784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91D7-31D1-4312-AF7C-6CBE66F4C3C9}"/>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C87017F0-2927-4ED0-951C-544F62724C88}"/>
              </a:ext>
            </a:extLst>
          </p:cNvPr>
          <p:cNvSpPr>
            <a:spLocks noGrp="1"/>
          </p:cNvSpPr>
          <p:nvPr>
            <p:ph idx="1"/>
          </p:nvPr>
        </p:nvSpPr>
        <p:spPr/>
        <p:txBody>
          <a:bodyPr/>
          <a:lstStyle/>
          <a:p>
            <a:pPr marL="0" indent="0">
              <a:buNone/>
            </a:pPr>
            <a:r>
              <a:rPr lang="en-MY" dirty="0"/>
              <a:t>The executive management team is seeking an HR tool that ties financial and customer results to the key internal practices that either supported or hindered positive outcomes. Which of the following tools should you recommend?</a:t>
            </a:r>
          </a:p>
          <a:p>
            <a:pPr marL="0" indent="0">
              <a:buNone/>
            </a:pPr>
            <a:r>
              <a:rPr lang="en-MY" dirty="0"/>
              <a:t>A. Human capital management plan</a:t>
            </a:r>
          </a:p>
          <a:p>
            <a:pPr marL="0" indent="0">
              <a:buNone/>
            </a:pPr>
            <a:r>
              <a:rPr lang="en-MY" dirty="0"/>
              <a:t>B. Cost-benefit analysis</a:t>
            </a:r>
          </a:p>
          <a:p>
            <a:pPr marL="0" indent="0">
              <a:buNone/>
            </a:pPr>
            <a:r>
              <a:rPr lang="en-MY" dirty="0"/>
              <a:t>C. Balanced scorecard</a:t>
            </a:r>
          </a:p>
          <a:p>
            <a:pPr marL="0" indent="0">
              <a:buNone/>
            </a:pPr>
            <a:r>
              <a:rPr lang="en-MY" dirty="0"/>
              <a:t>D. Business impact report</a:t>
            </a:r>
          </a:p>
          <a:p>
            <a:pPr marL="0" indent="0">
              <a:buNone/>
            </a:pPr>
            <a:endParaRPr lang="en-MY" dirty="0"/>
          </a:p>
        </p:txBody>
      </p:sp>
    </p:spTree>
    <p:extLst>
      <p:ext uri="{BB962C8B-B14F-4D97-AF65-F5344CB8AC3E}">
        <p14:creationId xmlns:p14="http://schemas.microsoft.com/office/powerpoint/2010/main" val="1262354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AF16-7DF3-4BFB-B60A-A6003409D9C7}"/>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6781CB28-F4E9-4C76-BCED-98B664E9AEA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206050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91D7-31D1-4312-AF7C-6CBE66F4C3C9}"/>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C87017F0-2927-4ED0-951C-544F62724C88}"/>
              </a:ext>
            </a:extLst>
          </p:cNvPr>
          <p:cNvSpPr>
            <a:spLocks noGrp="1"/>
          </p:cNvSpPr>
          <p:nvPr>
            <p:ph idx="1"/>
          </p:nvPr>
        </p:nvSpPr>
        <p:spPr/>
        <p:txBody>
          <a:bodyPr/>
          <a:lstStyle/>
          <a:p>
            <a:pPr marL="0" indent="0">
              <a:buNone/>
            </a:pPr>
            <a:r>
              <a:rPr lang="en-MY" sz="2400" dirty="0"/>
              <a:t>The non profit bone marrow–matching company you work for has established a goal of 10,000 transplants per year; its current rate is 5,000. The CEO is dissatisfied with the company’s current measurement tool, telling you that it is “too focused on projects and not focused enough on overall results.” Based on his feedback, which measurement tool should you recommend?</a:t>
            </a:r>
          </a:p>
          <a:p>
            <a:pPr marL="0" indent="0">
              <a:buNone/>
            </a:pPr>
            <a:r>
              <a:rPr lang="en-MY" sz="2400" dirty="0"/>
              <a:t>A. Key performance indicators</a:t>
            </a:r>
          </a:p>
          <a:p>
            <a:pPr marL="0" indent="0">
              <a:buNone/>
            </a:pPr>
            <a:r>
              <a:rPr lang="en-MY" sz="2400" dirty="0"/>
              <a:t>B. Critical success factors</a:t>
            </a:r>
          </a:p>
          <a:p>
            <a:pPr marL="0" indent="0">
              <a:buNone/>
            </a:pPr>
            <a:r>
              <a:rPr lang="en-MY" sz="2400" dirty="0"/>
              <a:t>C. A balanced scorecard</a:t>
            </a:r>
          </a:p>
          <a:p>
            <a:pPr marL="0" indent="0">
              <a:buNone/>
            </a:pPr>
            <a:r>
              <a:rPr lang="en-MY" sz="2400" dirty="0"/>
              <a:t>D. A strategic plan</a:t>
            </a:r>
          </a:p>
        </p:txBody>
      </p:sp>
    </p:spTree>
    <p:extLst>
      <p:ext uri="{BB962C8B-B14F-4D97-AF65-F5344CB8AC3E}">
        <p14:creationId xmlns:p14="http://schemas.microsoft.com/office/powerpoint/2010/main" val="2140426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AF16-7DF3-4BFB-B60A-A6003409D9C7}"/>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6781CB28-F4E9-4C76-BCED-98B664E9AEA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03345363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162</TotalTime>
  <Words>547</Words>
  <Application>Microsoft Office PowerPoint</Application>
  <PresentationFormat>On-screen Show (4:3)</PresentationFormat>
  <Paragraphs>53</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cp:revision>
  <cp:lastPrinted>1601-01-01T00:00:00Z</cp:lastPrinted>
  <dcterms:created xsi:type="dcterms:W3CDTF">2020-07-09T15:12:46Z</dcterms:created>
  <dcterms:modified xsi:type="dcterms:W3CDTF">2020-12-15T13:14:41Z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