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59" r:id="rId3"/>
    <p:sldId id="260" r:id="rId4"/>
    <p:sldId id="261" r:id="rId5"/>
    <p:sldId id="262" r:id="rId6"/>
    <p:sldId id="263" r:id="rId7"/>
    <p:sldId id="264" r:id="rId8"/>
    <p:sldId id="265" r:id="rId9"/>
    <p:sldId id="266" r:id="rId10"/>
    <p:sldId id="267" r:id="rId11"/>
    <p:sldId id="268" r:id="rId12"/>
    <p:sldId id="257" r:id="rId13"/>
    <p:sldId id="258"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B4ED2-28E4-4405-8CAB-B2718ABFE748}"/>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939D7263-64FC-4489-9789-6C93A9A77D99}"/>
              </a:ext>
            </a:extLst>
          </p:cNvPr>
          <p:cNvSpPr>
            <a:spLocks noGrp="1"/>
          </p:cNvSpPr>
          <p:nvPr>
            <p:ph idx="1"/>
          </p:nvPr>
        </p:nvSpPr>
        <p:spPr>
          <a:xfrm>
            <a:off x="552128" y="1556792"/>
            <a:ext cx="8496944" cy="4530725"/>
          </a:xfrm>
        </p:spPr>
        <p:txBody>
          <a:bodyPr/>
          <a:lstStyle/>
          <a:p>
            <a:pPr marL="0" indent="0">
              <a:buNone/>
            </a:pPr>
            <a:r>
              <a:rPr lang="en-MY" sz="2100" dirty="0"/>
              <a:t>The company you work for hires 4,000 new employees per year, onboarding 150 people through boot camps every two weeks at their corporate headquarters. A survey of employee engagement on the last day of a boot camp shows a high level of employee engagement. Ninety days later, however, employee engagement levels for the same group are reduced. What strategy should you recommend to your employer?</a:t>
            </a:r>
          </a:p>
          <a:p>
            <a:pPr marL="0" indent="0">
              <a:buNone/>
            </a:pPr>
            <a:endParaRPr lang="en-MY" sz="2100" dirty="0"/>
          </a:p>
          <a:p>
            <a:pPr marL="0" indent="0">
              <a:buNone/>
            </a:pPr>
            <a:r>
              <a:rPr lang="en-MY" sz="2100" dirty="0"/>
              <a:t>A. Work with management to find ways to expand onboarding activities into the employees’ first 90 days.</a:t>
            </a:r>
          </a:p>
          <a:p>
            <a:pPr marL="0" indent="0">
              <a:buNone/>
            </a:pPr>
            <a:r>
              <a:rPr lang="en-MY" sz="2100" dirty="0"/>
              <a:t>B. Lengthen the number of days employees must attend boot camp.</a:t>
            </a:r>
          </a:p>
          <a:p>
            <a:pPr marL="0" indent="0">
              <a:buNone/>
            </a:pPr>
            <a:r>
              <a:rPr lang="en-MY" sz="2100" dirty="0"/>
              <a:t>C. Ask senior HR leadership for more resources to expand training and culture content.</a:t>
            </a:r>
          </a:p>
          <a:p>
            <a:pPr marL="0" indent="0">
              <a:buNone/>
            </a:pPr>
            <a:r>
              <a:rPr lang="en-MY" sz="2100" dirty="0"/>
              <a:t>D. Improve recruiting efforts to find employees who are a better fit for their jobs.</a:t>
            </a:r>
          </a:p>
        </p:txBody>
      </p:sp>
    </p:spTree>
    <p:extLst>
      <p:ext uri="{BB962C8B-B14F-4D97-AF65-F5344CB8AC3E}">
        <p14:creationId xmlns:p14="http://schemas.microsoft.com/office/powerpoint/2010/main" val="3147032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C01E-F2BE-4F9D-B74B-605F23087E3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DD2BA07F-7D30-4395-B3D1-52F63EA0790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708047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8C89A-FAC9-4096-9C9A-E35F761BE54B}"/>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3C81F333-C1D8-4355-93E1-F544A996D2C4}"/>
              </a:ext>
            </a:extLst>
          </p:cNvPr>
          <p:cNvSpPr>
            <a:spLocks noGrp="1"/>
          </p:cNvSpPr>
          <p:nvPr>
            <p:ph idx="1"/>
          </p:nvPr>
        </p:nvSpPr>
        <p:spPr/>
        <p:txBody>
          <a:bodyPr/>
          <a:lstStyle/>
          <a:p>
            <a:pPr marL="0" indent="0">
              <a:buNone/>
            </a:pPr>
            <a:r>
              <a:rPr lang="en-MY" dirty="0"/>
              <a:t>Which of the following tools should you recommend to an employer who seeks to improve employee engagement?</a:t>
            </a:r>
          </a:p>
          <a:p>
            <a:pPr marL="0" indent="0">
              <a:buNone/>
            </a:pPr>
            <a:r>
              <a:rPr lang="en-MY" dirty="0"/>
              <a:t>A. An increase in compensation</a:t>
            </a:r>
          </a:p>
          <a:p>
            <a:pPr marL="0" indent="0">
              <a:buNone/>
            </a:pPr>
            <a:r>
              <a:rPr lang="en-MY" dirty="0"/>
              <a:t>B. Supervisor training</a:t>
            </a:r>
          </a:p>
          <a:p>
            <a:pPr marL="0" indent="0">
              <a:buNone/>
            </a:pPr>
            <a:r>
              <a:rPr lang="en-MY" dirty="0"/>
              <a:t>C. An investment in engagement analytics</a:t>
            </a:r>
          </a:p>
          <a:p>
            <a:pPr marL="0" indent="0">
              <a:buNone/>
            </a:pPr>
            <a:r>
              <a:rPr lang="en-MY" dirty="0"/>
              <a:t>D. A system for flexible work arrangements</a:t>
            </a:r>
          </a:p>
        </p:txBody>
      </p:sp>
    </p:spTree>
    <p:extLst>
      <p:ext uri="{BB962C8B-B14F-4D97-AF65-F5344CB8AC3E}">
        <p14:creationId xmlns:p14="http://schemas.microsoft.com/office/powerpoint/2010/main" val="1554962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36F2B-5488-45B7-8707-7F3F69DF975A}"/>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2F663D5-5142-4CE0-951B-B2AFDA16A61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377729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investment of physical, emotional, and cognitive resources best describes which of the following?</a:t>
            </a:r>
          </a:p>
          <a:p>
            <a:pPr marL="0" indent="0">
              <a:buNone/>
            </a:pPr>
            <a:r>
              <a:rPr lang="en-MY" dirty="0"/>
              <a:t>A. Employee engagement</a:t>
            </a:r>
          </a:p>
          <a:p>
            <a:pPr marL="0" indent="0">
              <a:buNone/>
            </a:pPr>
            <a:r>
              <a:rPr lang="en-MY" dirty="0"/>
              <a:t>B. Job satisfaction</a:t>
            </a:r>
          </a:p>
          <a:p>
            <a:pPr marL="0" indent="0">
              <a:buNone/>
            </a:pPr>
            <a:r>
              <a:rPr lang="en-MY" dirty="0"/>
              <a:t>C. Organizational commitment</a:t>
            </a:r>
          </a:p>
          <a:p>
            <a:pPr marL="0" indent="0">
              <a:buNone/>
            </a:pPr>
            <a:r>
              <a:rPr lang="en-MY" dirty="0"/>
              <a:t>D. Employee relations</a:t>
            </a:r>
          </a:p>
        </p:txBody>
      </p:sp>
    </p:spTree>
    <p:extLst>
      <p:ext uri="{BB962C8B-B14F-4D97-AF65-F5344CB8AC3E}">
        <p14:creationId xmlns:p14="http://schemas.microsoft.com/office/powerpoint/2010/main" val="124489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EC1E-D550-47FA-9818-DDE2B43E74D4}"/>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AB820DB-C4B7-4E22-9E77-819D0AFB0D22}"/>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51987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B4ED2-28E4-4405-8CAB-B2718ABFE748}"/>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39D7263-64FC-4489-9789-6C93A9A77D99}"/>
              </a:ext>
            </a:extLst>
          </p:cNvPr>
          <p:cNvSpPr>
            <a:spLocks noGrp="1"/>
          </p:cNvSpPr>
          <p:nvPr>
            <p:ph idx="1"/>
          </p:nvPr>
        </p:nvSpPr>
        <p:spPr/>
        <p:txBody>
          <a:bodyPr/>
          <a:lstStyle/>
          <a:p>
            <a:pPr marL="0" indent="0">
              <a:buNone/>
            </a:pPr>
            <a:r>
              <a:rPr lang="en-MY" sz="2200" dirty="0"/>
              <a:t>Fill in the blanks: </a:t>
            </a:r>
          </a:p>
          <a:p>
            <a:pPr marL="0" indent="0">
              <a:buNone/>
            </a:pPr>
            <a:r>
              <a:rPr lang="en-MY" sz="2200" dirty="0"/>
              <a:t>______________refers to the way an employee feels when working on job tasks, whereas ___________refers to an evaluation of the organization as a whole.</a:t>
            </a:r>
          </a:p>
          <a:p>
            <a:endParaRPr lang="en-MY" sz="2200" dirty="0"/>
          </a:p>
          <a:p>
            <a:pPr marL="342900" indent="-342900">
              <a:buAutoNum type="alphaUcPeriod"/>
            </a:pPr>
            <a:r>
              <a:rPr lang="en-MY" sz="2200" dirty="0"/>
              <a:t>Work engagement; organizational commitment</a:t>
            </a:r>
          </a:p>
          <a:p>
            <a:pPr marL="342900" indent="-342900">
              <a:buAutoNum type="alphaUcPeriod"/>
            </a:pPr>
            <a:endParaRPr lang="en-MY" sz="2200" dirty="0"/>
          </a:p>
          <a:p>
            <a:pPr marL="342900" indent="-342900">
              <a:buAutoNum type="alphaUcPeriod"/>
            </a:pPr>
            <a:r>
              <a:rPr lang="en-MY" sz="2200" dirty="0"/>
              <a:t> Organizational commitment; work engagement</a:t>
            </a:r>
          </a:p>
          <a:p>
            <a:pPr marL="342900" indent="-342900">
              <a:buAutoNum type="alphaUcPeriod"/>
            </a:pPr>
            <a:endParaRPr lang="en-MY" sz="2200" dirty="0"/>
          </a:p>
          <a:p>
            <a:pPr marL="342900" indent="-342900">
              <a:buAutoNum type="alphaUcPeriod"/>
            </a:pPr>
            <a:r>
              <a:rPr lang="en-MY" sz="2200" dirty="0"/>
              <a:t>Work engagement; job satisfaction</a:t>
            </a:r>
          </a:p>
          <a:p>
            <a:pPr marL="342900" indent="-342900">
              <a:buAutoNum type="alphaUcPeriod"/>
            </a:pPr>
            <a:endParaRPr lang="en-MY" sz="2200" dirty="0"/>
          </a:p>
          <a:p>
            <a:pPr marL="342900" indent="-342900">
              <a:buAutoNum type="alphaUcPeriod"/>
            </a:pPr>
            <a:r>
              <a:rPr lang="en-MY" sz="2200" dirty="0"/>
              <a:t> Job satisfaction; work engagement</a:t>
            </a:r>
          </a:p>
          <a:p>
            <a:pPr marL="0" indent="0">
              <a:buNone/>
            </a:pPr>
            <a:endParaRPr lang="en-MY" sz="2200" dirty="0"/>
          </a:p>
        </p:txBody>
      </p:sp>
    </p:spTree>
    <p:extLst>
      <p:ext uri="{BB962C8B-B14F-4D97-AF65-F5344CB8AC3E}">
        <p14:creationId xmlns:p14="http://schemas.microsoft.com/office/powerpoint/2010/main" val="4040504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C01E-F2BE-4F9D-B74B-605F23087E34}"/>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DD2BA07F-7D30-4395-B3D1-52F63EA0790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580908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8C89A-FAC9-4096-9C9A-E35F761BE54B}"/>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3C81F333-C1D8-4355-93E1-F544A996D2C4}"/>
              </a:ext>
            </a:extLst>
          </p:cNvPr>
          <p:cNvSpPr>
            <a:spLocks noGrp="1"/>
          </p:cNvSpPr>
          <p:nvPr>
            <p:ph idx="1"/>
          </p:nvPr>
        </p:nvSpPr>
        <p:spPr/>
        <p:txBody>
          <a:bodyPr/>
          <a:lstStyle/>
          <a:p>
            <a:pPr marL="0" indent="0">
              <a:buNone/>
            </a:pPr>
            <a:r>
              <a:rPr lang="en-MY" sz="1800" dirty="0"/>
              <a:t>As the VP of HR for a leading technology company, you note through metrics that your conversion rate of applicant to hire remains low. Which of the following strategies would be the most effective to improve your hiring ratio?</a:t>
            </a:r>
          </a:p>
          <a:p>
            <a:pPr marL="0" indent="0">
              <a:buNone/>
            </a:pPr>
            <a:endParaRPr lang="en-MY" sz="1800" dirty="0"/>
          </a:p>
          <a:p>
            <a:pPr marL="0" indent="0">
              <a:buNone/>
            </a:pPr>
            <a:r>
              <a:rPr lang="en-MY" sz="1800" dirty="0"/>
              <a:t>A. Question the accuracy of the conversion rate and dive into the source data.</a:t>
            </a:r>
          </a:p>
          <a:p>
            <a:pPr marL="0" indent="0">
              <a:buNone/>
            </a:pPr>
            <a:endParaRPr lang="en-MY" sz="1800" dirty="0"/>
          </a:p>
          <a:p>
            <a:pPr marL="0" indent="0">
              <a:buNone/>
            </a:pPr>
            <a:r>
              <a:rPr lang="en-MY" sz="1800" dirty="0"/>
              <a:t>B. Train supervisors to be better interviewers and to promote the employer brand.</a:t>
            </a:r>
          </a:p>
          <a:p>
            <a:pPr marL="0" indent="0">
              <a:buNone/>
            </a:pPr>
            <a:endParaRPr lang="en-MY" sz="1800" dirty="0"/>
          </a:p>
          <a:p>
            <a:pPr marL="0" indent="0">
              <a:buNone/>
            </a:pPr>
            <a:r>
              <a:rPr lang="en-MY" sz="1800" dirty="0"/>
              <a:t>C. Build a business case for the executive team that you must start to invest in candidate experience activities.</a:t>
            </a:r>
          </a:p>
          <a:p>
            <a:pPr marL="0" indent="0">
              <a:buNone/>
            </a:pPr>
            <a:endParaRPr lang="en-MY" sz="1800" dirty="0"/>
          </a:p>
          <a:p>
            <a:pPr marL="0" indent="0">
              <a:buNone/>
            </a:pPr>
            <a:r>
              <a:rPr lang="en-MY" sz="1800" dirty="0"/>
              <a:t>D. Conduct a market wage survey to ensure company wage bands are competitive.</a:t>
            </a:r>
          </a:p>
          <a:p>
            <a:pPr marL="0" indent="0">
              <a:buNone/>
            </a:pPr>
            <a:endParaRPr lang="en-MY" sz="1800" dirty="0"/>
          </a:p>
        </p:txBody>
      </p:sp>
    </p:spTree>
    <p:extLst>
      <p:ext uri="{BB962C8B-B14F-4D97-AF65-F5344CB8AC3E}">
        <p14:creationId xmlns:p14="http://schemas.microsoft.com/office/powerpoint/2010/main" val="1351065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36F2B-5488-45B7-8707-7F3F69DF975A}"/>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82F663D5-5142-4CE0-951B-B2AFDA16A61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32691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According to the European Union and the International </a:t>
            </a:r>
            <a:r>
              <a:rPr lang="en-MY" dirty="0" err="1"/>
              <a:t>Labor</a:t>
            </a:r>
            <a:r>
              <a:rPr lang="en-MY" dirty="0"/>
              <a:t> Organization (ILO), which of the following legal instruments is nonbinding?</a:t>
            </a:r>
          </a:p>
          <a:p>
            <a:pPr marL="514350" indent="-514350">
              <a:buFont typeface="+mj-lt"/>
              <a:buAutoNum type="alphaUcPeriod"/>
            </a:pPr>
            <a:r>
              <a:rPr lang="en-MY" dirty="0"/>
              <a:t>Conventions</a:t>
            </a:r>
          </a:p>
          <a:p>
            <a:pPr marL="514350" indent="-514350">
              <a:buFont typeface="+mj-lt"/>
              <a:buAutoNum type="alphaUcPeriod"/>
            </a:pPr>
            <a:r>
              <a:rPr lang="en-MY" dirty="0"/>
              <a:t>Regulations</a:t>
            </a:r>
          </a:p>
          <a:p>
            <a:pPr marL="514350" indent="-514350">
              <a:buFont typeface="+mj-lt"/>
              <a:buAutoNum type="alphaUcPeriod"/>
            </a:pPr>
            <a:r>
              <a:rPr lang="en-MY" dirty="0"/>
              <a:t>Directives</a:t>
            </a:r>
          </a:p>
          <a:p>
            <a:pPr marL="514350" indent="-514350">
              <a:buFont typeface="+mj-lt"/>
              <a:buAutoNum type="alphaUcPeriod"/>
            </a:pPr>
            <a:r>
              <a:rPr lang="en-MY" dirty="0"/>
              <a:t>Opinions</a:t>
            </a:r>
          </a:p>
        </p:txBody>
      </p:sp>
    </p:spTree>
    <p:extLst>
      <p:ext uri="{BB962C8B-B14F-4D97-AF65-F5344CB8AC3E}">
        <p14:creationId xmlns:p14="http://schemas.microsoft.com/office/powerpoint/2010/main" val="1949675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EC1E-D550-47FA-9818-DDE2B43E74D4}"/>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AAB820DB-C4B7-4E22-9E77-819D0AFB0D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2551759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356</TotalTime>
  <Words>455</Words>
  <Application>Microsoft Office PowerPoint</Application>
  <PresentationFormat>On-screen Show (4:3)</PresentationFormat>
  <Paragraphs>60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cp:revision>
  <cp:lastPrinted>1601-01-01T00:00:00Z</cp:lastPrinted>
  <dcterms:created xsi:type="dcterms:W3CDTF">2020-07-09T15:12:46Z</dcterms:created>
  <dcterms:modified xsi:type="dcterms:W3CDTF">2021-01-01T17:18:01Z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