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5"/>
  </p:notesMasterIdLst>
  <p:handoutMasterIdLst>
    <p:handoutMasterId r:id="rId16"/>
  </p:handoutMasterIdLst>
  <p:sldIdLst>
    <p:sldId id="256" r:id="rId2"/>
    <p:sldId id="257" r:id="rId3"/>
    <p:sldId id="258" r:id="rId4"/>
    <p:sldId id="259" r:id="rId5"/>
    <p:sldId id="260" r:id="rId6"/>
    <p:sldId id="267" r:id="rId7"/>
    <p:sldId id="268" r:id="rId8"/>
    <p:sldId id="263" r:id="rId9"/>
    <p:sldId id="264" r:id="rId10"/>
    <p:sldId id="265" r:id="rId11"/>
    <p:sldId id="266" r:id="rId12"/>
    <p:sldId id="261" r:id="rId13"/>
    <p:sldId id="26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
        <p:nvSpPr>
          <p:cNvPr id="7" name="Oval 6">
            <a:extLst>
              <a:ext uri="{FF2B5EF4-FFF2-40B4-BE49-F238E27FC236}">
                <a16:creationId xmlns:a16="http://schemas.microsoft.com/office/drawing/2014/main" xmlns="" id="{07A5320B-10EA-4F1B-99D9-813CAB03EC7B}"/>
              </a:ext>
            </a:extLst>
          </p:cNvPr>
          <p:cNvSpPr/>
          <p:nvPr userDrawn="1"/>
        </p:nvSpPr>
        <p:spPr>
          <a:xfrm>
            <a:off x="8028384" y="5805264"/>
            <a:ext cx="1008112" cy="900336"/>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xmlns="" id="{33B82B68-03A4-4AC4-A25D-8C81D975916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35788" y="908720"/>
            <a:ext cx="1187624" cy="1174668"/>
          </a:xfrm>
          <a:prstGeom prst="rect">
            <a:avLst/>
          </a:prstGeom>
        </p:spPr>
      </p:pic>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600200"/>
            <a:ext cx="8280920" cy="4709120"/>
          </a:xfrm>
        </p:spPr>
        <p:txBody>
          <a:bodyPr>
            <a:normAutofit lnSpcReduction="10000"/>
          </a:bodyPr>
          <a:lstStyle/>
          <a:p>
            <a:pPr marL="0" indent="0">
              <a:buNone/>
            </a:pPr>
            <a:r>
              <a:rPr lang="en-MY" sz="2200" dirty="0"/>
              <a:t>The large, international retail company for which you are the director of HR found that your HR staff were spending up to 80 percent of their time on administrative work. This included benefits open </a:t>
            </a:r>
            <a:r>
              <a:rPr lang="en-MY" sz="2200" dirty="0" err="1"/>
              <a:t>enrollment</a:t>
            </a:r>
            <a:r>
              <a:rPr lang="en-MY" sz="2200" dirty="0"/>
              <a:t>, making address changes, and helping employees update their tax deductions. Which of the following strategies would you recommend to reduce the amount of time your staff is spending on these activities?</a:t>
            </a:r>
          </a:p>
          <a:p>
            <a:pPr marL="0" indent="0">
              <a:buNone/>
            </a:pPr>
            <a:r>
              <a:rPr lang="en-MY" sz="2200" dirty="0"/>
              <a:t>A. Hiring an HR assistant</a:t>
            </a:r>
          </a:p>
          <a:p>
            <a:pPr marL="0" indent="0">
              <a:buNone/>
            </a:pPr>
            <a:r>
              <a:rPr lang="en-MY" sz="2200" dirty="0"/>
              <a:t>B. Researching employee self-service technology</a:t>
            </a:r>
          </a:p>
          <a:p>
            <a:pPr marL="0" indent="0">
              <a:buNone/>
            </a:pPr>
            <a:r>
              <a:rPr lang="en-MY" sz="2200" dirty="0"/>
              <a:t>C. Setting up an off-site service </a:t>
            </a:r>
            <a:r>
              <a:rPr lang="en-MY" sz="2200" dirty="0" err="1"/>
              <a:t>center</a:t>
            </a:r>
            <a:r>
              <a:rPr lang="en-MY" sz="2200" dirty="0"/>
              <a:t> to handle all of the administrative work</a:t>
            </a:r>
          </a:p>
          <a:p>
            <a:pPr marL="0" indent="0">
              <a:buNone/>
            </a:pPr>
            <a:r>
              <a:rPr lang="en-MY" sz="2200" dirty="0"/>
              <a:t>D. Redesigning processes to eliminate redundancies and streamline efficiencies</a:t>
            </a:r>
          </a:p>
        </p:txBody>
      </p:sp>
    </p:spTree>
    <p:extLst>
      <p:ext uri="{BB962C8B-B14F-4D97-AF65-F5344CB8AC3E}">
        <p14:creationId xmlns:p14="http://schemas.microsoft.com/office/powerpoint/2010/main" xmlns="" val="194967576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9879E-5E0C-4A7E-B541-DF7F8D04C3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85425BB3-5308-430F-B33F-6E89C4C6E24A}"/>
              </a:ext>
            </a:extLst>
          </p:cNvPr>
          <p:cNvSpPr>
            <a:spLocks noGrp="1"/>
          </p:cNvSpPr>
          <p:nvPr>
            <p:ph idx="1"/>
          </p:nvPr>
        </p:nvSpPr>
        <p:spPr/>
        <p:txBody>
          <a:bodyPr/>
          <a:lstStyle/>
          <a:p>
            <a:pPr marL="0" indent="0">
              <a:buNone/>
            </a:pPr>
            <a:r>
              <a:rPr lang="en-MY" dirty="0"/>
              <a:t>Option B</a:t>
            </a:r>
          </a:p>
        </p:txBody>
      </p:sp>
    </p:spTree>
    <p:extLst>
      <p:ext uri="{BB962C8B-B14F-4D97-AF65-F5344CB8AC3E}">
        <p14:creationId xmlns:p14="http://schemas.microsoft.com/office/powerpoint/2010/main" xmlns="" val="214809911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Why is technology such an important HR competency for 21st century practitioners?</a:t>
            </a:r>
          </a:p>
          <a:p>
            <a:pPr marL="0" indent="0">
              <a:buNone/>
            </a:pPr>
            <a:r>
              <a:rPr lang="en-MY" dirty="0"/>
              <a:t>A. As businesses rely more and more upon technology, so must their human resource departments.</a:t>
            </a:r>
          </a:p>
          <a:p>
            <a:pPr marL="0" indent="0">
              <a:buNone/>
            </a:pPr>
            <a:r>
              <a:rPr lang="en-MY" dirty="0"/>
              <a:t>B. HR must understand what technological tools are being used by competitors.</a:t>
            </a:r>
          </a:p>
          <a:p>
            <a:pPr marL="0" indent="0">
              <a:buNone/>
            </a:pPr>
            <a:r>
              <a:rPr lang="en-MY" dirty="0"/>
              <a:t>C. HR must be the knowledge expert on how to combine technology with people strategies.</a:t>
            </a:r>
          </a:p>
          <a:p>
            <a:pPr marL="0" indent="0">
              <a:buNone/>
            </a:pPr>
            <a:r>
              <a:rPr lang="en-MY" dirty="0"/>
              <a:t>D. All of the above.</a:t>
            </a:r>
          </a:p>
        </p:txBody>
      </p:sp>
    </p:spTree>
    <p:extLst>
      <p:ext uri="{BB962C8B-B14F-4D97-AF65-F5344CB8AC3E}">
        <p14:creationId xmlns:p14="http://schemas.microsoft.com/office/powerpoint/2010/main" xmlns="" val="158151371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9879E-5E0C-4A7E-B541-DF7F8D04C3D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39019559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Providing questions to candidates online to allow them to self-screen out of the hiring process if they don’t meet the minimum qualifications for the position is a function of which of the following systems?</a:t>
            </a:r>
          </a:p>
          <a:p>
            <a:pPr marL="0" indent="0">
              <a:buNone/>
            </a:pPr>
            <a:r>
              <a:rPr lang="en-MY" dirty="0"/>
              <a:t>A. An applicant tracking system</a:t>
            </a:r>
          </a:p>
          <a:p>
            <a:pPr marL="0" indent="0">
              <a:buNone/>
            </a:pPr>
            <a:r>
              <a:rPr lang="en-MY" dirty="0"/>
              <a:t>B. A hiring management system</a:t>
            </a:r>
          </a:p>
          <a:p>
            <a:pPr marL="0" indent="0">
              <a:buNone/>
            </a:pPr>
            <a:r>
              <a:rPr lang="en-MY" dirty="0"/>
              <a:t>C. Employee self-service</a:t>
            </a:r>
          </a:p>
          <a:p>
            <a:pPr marL="0" indent="0">
              <a:buNone/>
            </a:pPr>
            <a:r>
              <a:rPr lang="en-MY" dirty="0"/>
              <a:t>D. A learning management system</a:t>
            </a:r>
          </a:p>
        </p:txBody>
      </p:sp>
    </p:spTree>
    <p:extLst>
      <p:ext uri="{BB962C8B-B14F-4D97-AF65-F5344CB8AC3E}">
        <p14:creationId xmlns:p14="http://schemas.microsoft.com/office/powerpoint/2010/main" xmlns="" val="402650341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9879E-5E0C-4A7E-B541-DF7F8D04C3D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85425BB3-5308-430F-B33F-6E89C4C6E24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131641121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655639"/>
          </a:xfrm>
        </p:spPr>
        <p:txBody>
          <a:bodyPr/>
          <a:lstStyle/>
          <a:p>
            <a:r>
              <a:rPr lang="en-MY" dirty="0"/>
              <a:t>Question # 4</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5800" y="1371601"/>
            <a:ext cx="7486650" cy="4419600"/>
          </a:xfrm>
        </p:spPr>
        <p:txBody>
          <a:bodyPr>
            <a:normAutofit/>
          </a:bodyPr>
          <a:lstStyle/>
          <a:p>
            <a:pPr marL="0" indent="0">
              <a:buNone/>
            </a:pPr>
            <a:r>
              <a:rPr lang="en-MY" sz="2400" dirty="0"/>
              <a:t>The ability of an employee to update their own personal data, such as contact information and dependent status changes, is known as which of the following functions of HR technology?</a:t>
            </a:r>
          </a:p>
          <a:p>
            <a:pPr marL="0" indent="0">
              <a:buNone/>
            </a:pPr>
            <a:r>
              <a:rPr lang="en-MY" sz="2400" dirty="0"/>
              <a:t>A. Self-service</a:t>
            </a:r>
          </a:p>
          <a:p>
            <a:pPr marL="0" indent="0">
              <a:buNone/>
            </a:pPr>
            <a:r>
              <a:rPr lang="en-MY" sz="2400" dirty="0"/>
              <a:t>B. Efficiency</a:t>
            </a:r>
          </a:p>
          <a:p>
            <a:pPr marL="0" indent="0">
              <a:buNone/>
            </a:pPr>
            <a:r>
              <a:rPr lang="en-MY" sz="2400" dirty="0"/>
              <a:t>C. Human resource information systems</a:t>
            </a:r>
          </a:p>
          <a:p>
            <a:pPr marL="0" indent="0">
              <a:buNone/>
            </a:pPr>
            <a:r>
              <a:rPr lang="en-MY" sz="2400" dirty="0"/>
              <a:t>D. ATS</a:t>
            </a:r>
          </a:p>
        </p:txBody>
      </p:sp>
    </p:spTree>
    <p:extLst>
      <p:ext uri="{BB962C8B-B14F-4D97-AF65-F5344CB8AC3E}">
        <p14:creationId xmlns:p14="http://schemas.microsoft.com/office/powerpoint/2010/main" xmlns="" val="395641710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9879E-5E0C-4A7E-B541-DF7F8D04C3D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85425BB3-5308-430F-B33F-6E89C4C6E24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41764932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The implementation of a self-service feature for benefits </a:t>
            </a:r>
            <a:r>
              <a:rPr lang="en-MY" dirty="0" err="1"/>
              <a:t>enrollment</a:t>
            </a:r>
            <a:r>
              <a:rPr lang="en-MY" dirty="0"/>
              <a:t> on the company’s intranet is an example of which of the following?</a:t>
            </a:r>
          </a:p>
          <a:p>
            <a:pPr marL="0" indent="0">
              <a:buNone/>
            </a:pPr>
            <a:r>
              <a:rPr lang="en-MY" dirty="0"/>
              <a:t>A. Cost control</a:t>
            </a:r>
          </a:p>
          <a:p>
            <a:pPr marL="0" indent="0">
              <a:buNone/>
            </a:pPr>
            <a:r>
              <a:rPr lang="en-MY" dirty="0"/>
              <a:t>B. Scheduling</a:t>
            </a:r>
          </a:p>
          <a:p>
            <a:pPr marL="0" indent="0">
              <a:buNone/>
            </a:pPr>
            <a:r>
              <a:rPr lang="en-MY" dirty="0"/>
              <a:t>C. Efficiency</a:t>
            </a:r>
          </a:p>
          <a:p>
            <a:pPr marL="0" indent="0">
              <a:buNone/>
            </a:pPr>
            <a:r>
              <a:rPr lang="en-MY" dirty="0"/>
              <a:t>D. Technology</a:t>
            </a:r>
          </a:p>
        </p:txBody>
      </p:sp>
    </p:spTree>
    <p:extLst>
      <p:ext uri="{BB962C8B-B14F-4D97-AF65-F5344CB8AC3E}">
        <p14:creationId xmlns:p14="http://schemas.microsoft.com/office/powerpoint/2010/main" xmlns="" val="359325843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9879E-5E0C-4A7E-B541-DF7F8D04C3D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70434482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533400"/>
            <a:ext cx="7200900" cy="655639"/>
          </a:xfrm>
        </p:spPr>
        <p:txBody>
          <a:bodyPr/>
          <a:lstStyle/>
          <a:p>
            <a:r>
              <a:rPr lang="en-MY" dirty="0"/>
              <a:t>Question # 6</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914400" y="1371601"/>
            <a:ext cx="7258050" cy="4419600"/>
          </a:xfrm>
        </p:spPr>
        <p:txBody>
          <a:bodyPr/>
          <a:lstStyle/>
          <a:p>
            <a:pPr marL="0" indent="0">
              <a:buNone/>
            </a:pPr>
            <a:r>
              <a:rPr lang="en-MY" sz="2400" dirty="0"/>
              <a:t>Part of your company’s strategic initiative is to shift to a paperless system in as many functions as possible, integrating the data across departments. Which of the following HR technology solutions would you recommend to go paperless first?</a:t>
            </a:r>
          </a:p>
          <a:p>
            <a:pPr marL="0" indent="0">
              <a:buNone/>
            </a:pPr>
            <a:r>
              <a:rPr lang="en-MY" sz="2400" dirty="0"/>
              <a:t>A. A qualitative analysis system</a:t>
            </a:r>
          </a:p>
          <a:p>
            <a:pPr marL="0" indent="0">
              <a:buNone/>
            </a:pPr>
            <a:r>
              <a:rPr lang="en-MY" sz="2400" dirty="0"/>
              <a:t>B. A quantitative analysis system</a:t>
            </a:r>
          </a:p>
          <a:p>
            <a:pPr marL="0" indent="0">
              <a:buNone/>
            </a:pPr>
            <a:r>
              <a:rPr lang="en-MY" sz="2400" dirty="0"/>
              <a:t>C. An inventory management system</a:t>
            </a:r>
          </a:p>
          <a:p>
            <a:pPr marL="0" indent="0">
              <a:buNone/>
            </a:pPr>
            <a:r>
              <a:rPr lang="en-MY" sz="2400" dirty="0"/>
              <a:t>D. A learning management system</a:t>
            </a:r>
          </a:p>
          <a:p>
            <a:pPr marL="0" indent="0">
              <a:buNone/>
            </a:pPr>
            <a:endParaRPr lang="en-MY" dirty="0"/>
          </a:p>
        </p:txBody>
      </p:sp>
    </p:spTree>
    <p:extLst>
      <p:ext uri="{BB962C8B-B14F-4D97-AF65-F5344CB8AC3E}">
        <p14:creationId xmlns:p14="http://schemas.microsoft.com/office/powerpoint/2010/main" xmlns="" val="224057804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9879E-5E0C-4A7E-B541-DF7F8D04C3DB}"/>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xmlns=""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3632186329"/>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120</TotalTime>
  <Words>435</Words>
  <Application>Microsoft Office PowerPoint</Application>
  <PresentationFormat>On-screen Show (4:3)</PresentationFormat>
  <Paragraphs>50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Diamond Grid 16x9</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cp:revision>
  <cp:lastPrinted>1601-01-01T00:00:00Z</cp:lastPrinted>
  <dcterms:created xsi:type="dcterms:W3CDTF">2020-07-09T15:12:46Z</dcterms:created>
  <dcterms:modified xsi:type="dcterms:W3CDTF">2022-06-19T12:18:14Z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