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377B-E982-44AB-A30A-78B326997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B6F09-7209-48C4-8E78-FCED81E3D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Why is the identification of an organization’s core competencies so important to its long term success?</a:t>
            </a:r>
          </a:p>
          <a:p>
            <a:pPr marL="0" indent="0">
              <a:buNone/>
            </a:pPr>
            <a:r>
              <a:rPr lang="en-MY" sz="2400" dirty="0"/>
              <a:t>A. The core competencies will help the company identify its competitive advantage.</a:t>
            </a:r>
          </a:p>
          <a:p>
            <a:pPr marL="0" indent="0">
              <a:buNone/>
            </a:pPr>
            <a:r>
              <a:rPr lang="en-MY" sz="2400" dirty="0"/>
              <a:t>B. The core competencies, when properly managed, may result in increased revenue streams.</a:t>
            </a:r>
          </a:p>
          <a:p>
            <a:pPr marL="0" indent="0">
              <a:buNone/>
            </a:pPr>
            <a:r>
              <a:rPr lang="en-MY" sz="2400" dirty="0"/>
              <a:t>C. Core competency identification will aid in the proper allocation of resources and the making of outsourcing decisions.</a:t>
            </a:r>
          </a:p>
          <a:p>
            <a:pPr marL="0" indent="0">
              <a:buNone/>
            </a:pPr>
            <a:r>
              <a:rPr lang="en-MY" sz="2400" dirty="0"/>
              <a:t>D. All of the above are correct.</a:t>
            </a:r>
          </a:p>
        </p:txBody>
      </p:sp>
    </p:spTree>
    <p:extLst>
      <p:ext uri="{BB962C8B-B14F-4D97-AF65-F5344CB8AC3E}">
        <p14:creationId xmlns:p14="http://schemas.microsoft.com/office/powerpoint/2010/main" val="1850502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C29FE-E509-43DD-BEEA-5F53840A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FC454-BCE2-4935-A5F3-0F569C081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523838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B67B-70AA-4460-9721-F44F29CA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BF1C-2D3A-450C-8D21-E607C248B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Teamwork, communication, and customer focus are all examples of which of the following criteria being predicted in an interview?</a:t>
            </a:r>
          </a:p>
          <a:p>
            <a:pPr marL="0" indent="0">
              <a:buNone/>
            </a:pPr>
            <a:r>
              <a:rPr lang="en-MY" dirty="0"/>
              <a:t>A. Job competencies</a:t>
            </a:r>
          </a:p>
          <a:p>
            <a:pPr marL="0" indent="0">
              <a:buNone/>
            </a:pPr>
            <a:r>
              <a:rPr lang="en-MY" dirty="0"/>
              <a:t>B. Abilities</a:t>
            </a:r>
          </a:p>
          <a:p>
            <a:pPr marL="0" indent="0">
              <a:buNone/>
            </a:pPr>
            <a:r>
              <a:rPr lang="en-MY" dirty="0"/>
              <a:t>C. Knowledge</a:t>
            </a:r>
          </a:p>
          <a:p>
            <a:pPr marL="0" indent="0">
              <a:buNone/>
            </a:pPr>
            <a:r>
              <a:rPr lang="en-MY" dirty="0"/>
              <a:t>D. Skills</a:t>
            </a:r>
          </a:p>
        </p:txBody>
      </p:sp>
    </p:spTree>
    <p:extLst>
      <p:ext uri="{BB962C8B-B14F-4D97-AF65-F5344CB8AC3E}">
        <p14:creationId xmlns:p14="http://schemas.microsoft.com/office/powerpoint/2010/main" val="42522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0E07F-99D1-4F50-B728-4773E04C1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F130-97CB-45C9-AD96-A215E7C99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168083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E7567-2E74-44BD-BB30-AFECC45E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AD92C-0730-42B0-879B-9E736BEFE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The ability to interpret and manage complex feelings is a characteristic of which of the following leadership competencies?</a:t>
            </a:r>
          </a:p>
          <a:p>
            <a:pPr marL="0" indent="0">
              <a:buNone/>
            </a:pPr>
            <a:r>
              <a:rPr lang="en-MY" dirty="0"/>
              <a:t>A. Intelligence quotient (IQ)</a:t>
            </a:r>
          </a:p>
          <a:p>
            <a:pPr marL="0" indent="0">
              <a:buNone/>
            </a:pPr>
            <a:r>
              <a:rPr lang="en-MY" dirty="0"/>
              <a:t>B. Emotional intelligence (EI)</a:t>
            </a:r>
          </a:p>
          <a:p>
            <a:pPr marL="0" indent="0">
              <a:buNone/>
            </a:pPr>
            <a:r>
              <a:rPr lang="en-MY" dirty="0"/>
              <a:t>C. Cognitive processing</a:t>
            </a:r>
          </a:p>
          <a:p>
            <a:pPr marL="0" indent="0">
              <a:buNone/>
            </a:pPr>
            <a:r>
              <a:rPr lang="en-MY" dirty="0"/>
              <a:t>D. Learning</a:t>
            </a:r>
          </a:p>
        </p:txBody>
      </p:sp>
    </p:spTree>
    <p:extLst>
      <p:ext uri="{BB962C8B-B14F-4D97-AF65-F5344CB8AC3E}">
        <p14:creationId xmlns:p14="http://schemas.microsoft.com/office/powerpoint/2010/main" val="364895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E45A6-C2EA-4A62-A97D-1A0DF940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84D10-F3BB-45FD-8283-0A02CB33F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479354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European equivalent to American </a:t>
            </a:r>
            <a:r>
              <a:rPr lang="en-MY" dirty="0" err="1"/>
              <a:t>labor</a:t>
            </a:r>
            <a:r>
              <a:rPr lang="en-MY" dirty="0"/>
              <a:t> unions?</a:t>
            </a:r>
          </a:p>
          <a:p>
            <a:pPr marL="0" indent="0">
              <a:buNone/>
            </a:pPr>
            <a:r>
              <a:rPr lang="en-MY" dirty="0"/>
              <a:t>A. Local governments</a:t>
            </a:r>
          </a:p>
          <a:p>
            <a:pPr marL="0" indent="0">
              <a:buNone/>
            </a:pPr>
            <a:r>
              <a:rPr lang="en-MY" dirty="0"/>
              <a:t>B. Work councils</a:t>
            </a:r>
          </a:p>
          <a:p>
            <a:pPr marL="0" indent="0">
              <a:buNone/>
            </a:pPr>
            <a:r>
              <a:rPr lang="en-MY" dirty="0"/>
              <a:t>C. National commissions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41682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13972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 Which of the following is a senior-level, strategic initiative in the area of employee and </a:t>
            </a:r>
            <a:r>
              <a:rPr lang="en-MY" dirty="0" err="1"/>
              <a:t>labor</a:t>
            </a:r>
            <a:r>
              <a:rPr lang="en-MY" dirty="0"/>
              <a:t> relations?</a:t>
            </a:r>
          </a:p>
          <a:p>
            <a:pPr marL="0" indent="0">
              <a:buNone/>
            </a:pPr>
            <a:r>
              <a:rPr lang="en-MY" dirty="0"/>
              <a:t>A. Embedding corporate culture initiatives into HR systems</a:t>
            </a:r>
          </a:p>
          <a:p>
            <a:pPr marL="0" indent="0">
              <a:buNone/>
            </a:pPr>
            <a:r>
              <a:rPr lang="en-MY" dirty="0"/>
              <a:t>B. Participating in the collective bargaining process</a:t>
            </a:r>
          </a:p>
          <a:p>
            <a:pPr marL="0" indent="0">
              <a:buNone/>
            </a:pPr>
            <a:r>
              <a:rPr lang="en-MY" dirty="0"/>
              <a:t>C. Coordinating harassment prevention training for supervisors</a:t>
            </a:r>
          </a:p>
          <a:p>
            <a:pPr marL="0" indent="0">
              <a:buNone/>
            </a:pPr>
            <a:r>
              <a:rPr lang="en-MY" dirty="0"/>
              <a:t>D. Conducting employee job satisfaction surveys</a:t>
            </a:r>
          </a:p>
        </p:txBody>
      </p:sp>
    </p:spTree>
    <p:extLst>
      <p:ext uri="{BB962C8B-B14F-4D97-AF65-F5344CB8AC3E}">
        <p14:creationId xmlns:p14="http://schemas.microsoft.com/office/powerpoint/2010/main" val="108095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  <a:p>
            <a:pPr marL="0" indent="0">
              <a:buNone/>
            </a:pPr>
            <a:r>
              <a:rPr lang="en-MY" dirty="0"/>
              <a:t>Strategic HR in the area of employee and </a:t>
            </a:r>
            <a:r>
              <a:rPr lang="en-MY" dirty="0" err="1"/>
              <a:t>labor</a:t>
            </a:r>
            <a:r>
              <a:rPr lang="en-MY" dirty="0"/>
              <a:t> relations are broad—not narrow—in scope. Embedding corporate culture initiatives into all HR systems requires a top-level view along with the </a:t>
            </a:r>
            <a:r>
              <a:rPr lang="en-MY" dirty="0" err="1"/>
              <a:t>marshaling</a:t>
            </a:r>
            <a:r>
              <a:rPr lang="en-MY" dirty="0"/>
              <a:t> and management of the resources necessary to execute</a:t>
            </a:r>
          </a:p>
        </p:txBody>
      </p:sp>
    </p:spTree>
    <p:extLst>
      <p:ext uri="{BB962C8B-B14F-4D97-AF65-F5344CB8AC3E}">
        <p14:creationId xmlns:p14="http://schemas.microsoft.com/office/powerpoint/2010/main" val="124969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During collective bargaining, the union is demanding that the safety shoe allowance for employees be increased by $10 per year. Of the following strategies, which would be the most effective if the company disagrees?</a:t>
            </a:r>
          </a:p>
          <a:p>
            <a:pPr marL="0" indent="0">
              <a:buNone/>
            </a:pPr>
            <a:r>
              <a:rPr lang="en-MY" sz="2400" dirty="0"/>
              <a:t>A. Industry comparisons on the price of safety shoes</a:t>
            </a:r>
          </a:p>
          <a:p>
            <a:pPr marL="0" indent="0">
              <a:buNone/>
            </a:pPr>
            <a:r>
              <a:rPr lang="en-MY" sz="2400" dirty="0"/>
              <a:t>B. Employee testimonials as to why safety shoes are not important</a:t>
            </a:r>
          </a:p>
          <a:p>
            <a:pPr marL="0" indent="0">
              <a:buNone/>
            </a:pPr>
            <a:r>
              <a:rPr lang="en-MY" sz="2400" dirty="0"/>
              <a:t>C. Company financials</a:t>
            </a:r>
          </a:p>
          <a:p>
            <a:pPr marL="0" indent="0">
              <a:buNone/>
            </a:pPr>
            <a:r>
              <a:rPr lang="en-MY" sz="2400" dirty="0"/>
              <a:t>D. Statistics showing that only 12 percent of the employees buy new safety shoes every year</a:t>
            </a:r>
          </a:p>
        </p:txBody>
      </p:sp>
    </p:spTree>
    <p:extLst>
      <p:ext uri="{BB962C8B-B14F-4D97-AF65-F5344CB8AC3E}">
        <p14:creationId xmlns:p14="http://schemas.microsoft.com/office/powerpoint/2010/main" val="4214357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513624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 Which of the following </a:t>
            </a:r>
            <a:r>
              <a:rPr lang="en-MY" sz="2400" dirty="0" err="1"/>
              <a:t>prenegotiation</a:t>
            </a:r>
            <a:r>
              <a:rPr lang="en-MY" sz="2400" dirty="0"/>
              <a:t> activities is the most helpful for HR when preparing for collective bargaining?</a:t>
            </a:r>
          </a:p>
          <a:p>
            <a:pPr marL="0" indent="0">
              <a:buNone/>
            </a:pPr>
            <a:r>
              <a:rPr lang="en-MY" sz="2400" dirty="0"/>
              <a:t>A. Building a good relationship with the union representative</a:t>
            </a:r>
          </a:p>
          <a:p>
            <a:pPr marL="0" indent="0">
              <a:buNone/>
            </a:pPr>
            <a:r>
              <a:rPr lang="en-MY" sz="2400" dirty="0"/>
              <a:t>B. Reviewing financials with the executive team to identify the available budget for employee demands</a:t>
            </a:r>
          </a:p>
          <a:p>
            <a:pPr marL="0" indent="0">
              <a:buNone/>
            </a:pPr>
            <a:r>
              <a:rPr lang="en-MY" sz="2400" dirty="0"/>
              <a:t>C. Conducting an HR survey to identify what employees want</a:t>
            </a:r>
          </a:p>
          <a:p>
            <a:pPr marL="0" indent="0">
              <a:buNone/>
            </a:pPr>
            <a:r>
              <a:rPr lang="en-MY" sz="2400" dirty="0"/>
              <a:t>D. Preparing with a labour attorney for all possible challenges</a:t>
            </a:r>
          </a:p>
        </p:txBody>
      </p:sp>
    </p:spTree>
    <p:extLst>
      <p:ext uri="{BB962C8B-B14F-4D97-AF65-F5344CB8AC3E}">
        <p14:creationId xmlns:p14="http://schemas.microsoft.com/office/powerpoint/2010/main" val="987718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06870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policies is often crafted by employers to avoid union organizing activity?</a:t>
            </a:r>
          </a:p>
          <a:p>
            <a:pPr marL="0" indent="0">
              <a:buNone/>
            </a:pPr>
            <a:r>
              <a:rPr lang="en-MY" dirty="0"/>
              <a:t>A. Time-off policies</a:t>
            </a:r>
          </a:p>
          <a:p>
            <a:pPr marL="0" indent="0">
              <a:buNone/>
            </a:pPr>
            <a:r>
              <a:rPr lang="en-MY" dirty="0"/>
              <a:t>B. Policies describing mandated leave laws</a:t>
            </a:r>
          </a:p>
          <a:p>
            <a:pPr marL="0" indent="0">
              <a:buNone/>
            </a:pPr>
            <a:r>
              <a:rPr lang="en-MY" dirty="0"/>
              <a:t>C. Policy prohibiting political activity</a:t>
            </a:r>
          </a:p>
          <a:p>
            <a:pPr marL="0" indent="0">
              <a:buNone/>
            </a:pPr>
            <a:r>
              <a:rPr lang="en-MY" dirty="0"/>
              <a:t>D. Policies addressing employee code of conduct</a:t>
            </a:r>
          </a:p>
        </p:txBody>
      </p:sp>
    </p:spTree>
    <p:extLst>
      <p:ext uri="{BB962C8B-B14F-4D97-AF65-F5344CB8AC3E}">
        <p14:creationId xmlns:p14="http://schemas.microsoft.com/office/powerpoint/2010/main" val="2583161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190575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an employer unfair </a:t>
            </a:r>
            <a:r>
              <a:rPr lang="en-MY" dirty="0" err="1"/>
              <a:t>labor</a:t>
            </a:r>
            <a:r>
              <a:rPr lang="en-MY" dirty="0"/>
              <a:t> practice?</a:t>
            </a:r>
          </a:p>
          <a:p>
            <a:pPr marL="0" indent="0">
              <a:buNone/>
            </a:pPr>
            <a:r>
              <a:rPr lang="en-MY" dirty="0"/>
              <a:t>A. Telling employees the company will move if they seek to organize a union</a:t>
            </a:r>
          </a:p>
          <a:p>
            <a:pPr marL="0" indent="0">
              <a:buNone/>
            </a:pPr>
            <a:r>
              <a:rPr lang="en-MY" dirty="0"/>
              <a:t>B. Writing a no solicitation policy for the employee handbook</a:t>
            </a:r>
          </a:p>
          <a:p>
            <a:pPr marL="0" indent="0">
              <a:buNone/>
            </a:pPr>
            <a:r>
              <a:rPr lang="en-MY" dirty="0"/>
              <a:t>C. Refusing a union request to have a recruiting event on site during company hours</a:t>
            </a:r>
          </a:p>
          <a:p>
            <a:pPr marL="0" indent="0">
              <a:buNone/>
            </a:pPr>
            <a:r>
              <a:rPr lang="en-MY" dirty="0"/>
              <a:t>D. Educating supervisors on why many unions are corrupt</a:t>
            </a:r>
          </a:p>
        </p:txBody>
      </p:sp>
    </p:spTree>
    <p:extLst>
      <p:ext uri="{BB962C8B-B14F-4D97-AF65-F5344CB8AC3E}">
        <p14:creationId xmlns:p14="http://schemas.microsoft.com/office/powerpoint/2010/main" val="2234322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60334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What are some steps management can take to avoid union activity from beginning?</a:t>
            </a:r>
          </a:p>
          <a:p>
            <a:pPr marL="0" indent="0">
              <a:buNone/>
            </a:pPr>
            <a:r>
              <a:rPr lang="en-MY" dirty="0"/>
              <a:t>A. Clearly explain the rationale behind changes.</a:t>
            </a:r>
          </a:p>
          <a:p>
            <a:pPr marL="0" indent="0">
              <a:buNone/>
            </a:pPr>
            <a:r>
              <a:rPr lang="en-MY" dirty="0"/>
              <a:t>B. Remind employees of the company’s competitive compensation and benefits programs.</a:t>
            </a:r>
          </a:p>
          <a:p>
            <a:pPr marL="0" indent="0">
              <a:buNone/>
            </a:pPr>
            <a:r>
              <a:rPr lang="en-MY" dirty="0"/>
              <a:t>C. Treat all employees with courtesy and respect.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210763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42692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likely a sign that union-organizing activity is occurring at your place of work?</a:t>
            </a:r>
          </a:p>
          <a:p>
            <a:pPr marL="0" indent="0">
              <a:buNone/>
            </a:pPr>
            <a:r>
              <a:rPr lang="en-MY" dirty="0"/>
              <a:t>A. Increased complaints from employees on company social media sites</a:t>
            </a:r>
          </a:p>
          <a:p>
            <a:pPr marL="0" indent="0">
              <a:buNone/>
            </a:pPr>
            <a:r>
              <a:rPr lang="en-MY" dirty="0"/>
              <a:t>B. The sudden emergence of an employee or group spokesperson</a:t>
            </a:r>
          </a:p>
          <a:p>
            <a:pPr marL="0" indent="0">
              <a:buNone/>
            </a:pPr>
            <a:r>
              <a:rPr lang="en-MY" dirty="0"/>
              <a:t>C. Nonmanagement, after-hours get-togethers</a:t>
            </a:r>
          </a:p>
          <a:p>
            <a:pPr marL="0" indent="0">
              <a:buNone/>
            </a:pPr>
            <a:r>
              <a:rPr lang="en-MY" dirty="0"/>
              <a:t>D. Employees complaining about new benefits offerings</a:t>
            </a:r>
          </a:p>
        </p:txBody>
      </p:sp>
    </p:spTree>
    <p:extLst>
      <p:ext uri="{BB962C8B-B14F-4D97-AF65-F5344CB8AC3E}">
        <p14:creationId xmlns:p14="http://schemas.microsoft.com/office/powerpoint/2010/main" val="1018783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890367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most likely reason employees may agree to a union-organizing campaign?</a:t>
            </a:r>
          </a:p>
          <a:p>
            <a:pPr marL="0" indent="0">
              <a:buNone/>
            </a:pPr>
            <a:r>
              <a:rPr lang="en-MY" dirty="0"/>
              <a:t>A. Rapid change causing employees to feel insecure</a:t>
            </a:r>
          </a:p>
          <a:p>
            <a:pPr marL="0" indent="0">
              <a:buNone/>
            </a:pPr>
            <a:r>
              <a:rPr lang="en-MY" dirty="0"/>
              <a:t>B. Unethical </a:t>
            </a:r>
            <a:r>
              <a:rPr lang="en-MY" dirty="0" err="1"/>
              <a:t>behaviors</a:t>
            </a:r>
            <a:r>
              <a:rPr lang="en-MY" dirty="0"/>
              <a:t> of the employer</a:t>
            </a:r>
          </a:p>
          <a:p>
            <a:pPr marL="0" indent="0">
              <a:buNone/>
            </a:pPr>
            <a:r>
              <a:rPr lang="en-MY" dirty="0"/>
              <a:t>C. Encouragement by family members who may belong to a union</a:t>
            </a:r>
          </a:p>
          <a:p>
            <a:pPr marL="0" indent="0">
              <a:buNone/>
            </a:pPr>
            <a:r>
              <a:rPr lang="en-MY" dirty="0"/>
              <a:t>D. Social media campaigns by the union</a:t>
            </a:r>
          </a:p>
        </p:txBody>
      </p:sp>
    </p:spTree>
    <p:extLst>
      <p:ext uri="{BB962C8B-B14F-4D97-AF65-F5344CB8AC3E}">
        <p14:creationId xmlns:p14="http://schemas.microsoft.com/office/powerpoint/2010/main" val="4201428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9508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conditions has contributed to an increase in union-organizing efforts?</a:t>
            </a:r>
          </a:p>
          <a:p>
            <a:pPr marL="0" indent="0">
              <a:buNone/>
            </a:pPr>
            <a:r>
              <a:rPr lang="en-MY" dirty="0"/>
              <a:t>A. The reduction of employee rights under conservative administrations</a:t>
            </a:r>
          </a:p>
          <a:p>
            <a:pPr marL="0" indent="0">
              <a:buNone/>
            </a:pPr>
            <a:r>
              <a:rPr lang="en-MY" dirty="0"/>
              <a:t>B. The lack of response to petitions to increase the federal minimum wage</a:t>
            </a:r>
          </a:p>
          <a:p>
            <a:pPr marL="0" indent="0">
              <a:buNone/>
            </a:pPr>
            <a:r>
              <a:rPr lang="en-MY" dirty="0"/>
              <a:t>C. The increased targeting of nonmanufacturing employers by the unions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75032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65855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1106</TotalTime>
  <Words>853</Words>
  <Application>Microsoft Office PowerPoint</Application>
  <PresentationFormat>On-screen Show (4:3)</PresentationFormat>
  <Paragraphs>107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Times New Roman</vt:lpstr>
      <vt:lpstr>Wingdings</vt:lpstr>
      <vt:lpstr>Office Theme</vt:lpstr>
      <vt:lpstr>Questions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  <vt:lpstr>Question # 12</vt:lpstr>
      <vt:lpstr>Answer # 12</vt:lpstr>
      <vt:lpstr>Question # 13</vt:lpstr>
      <vt:lpstr>Answer # 13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20</cp:revision>
  <cp:lastPrinted>1601-01-01T00:00:00Z</cp:lastPrinted>
  <dcterms:created xsi:type="dcterms:W3CDTF">2020-07-09T15:12:46Z</dcterms:created>
  <dcterms:modified xsi:type="dcterms:W3CDTF">2020-12-19T18:35:43Z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