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 1</a:t>
            </a:r>
          </a:p>
        </p:txBody>
      </p:sp>
      <p:sp>
        <p:nvSpPr>
          <p:cNvPr id="4" name="TextBox 3">
            <a:extLst>
              <a:ext uri="{FF2B5EF4-FFF2-40B4-BE49-F238E27FC236}">
                <a16:creationId xmlns:a16="http://schemas.microsoft.com/office/drawing/2014/main" id="{6F0B7B34-C289-4868-A21D-DF2108F2308C}"/>
              </a:ext>
            </a:extLst>
          </p:cNvPr>
          <p:cNvSpPr txBox="1"/>
          <p:nvPr/>
        </p:nvSpPr>
        <p:spPr>
          <a:xfrm>
            <a:off x="914400" y="1916832"/>
            <a:ext cx="7258000" cy="3477875"/>
          </a:xfrm>
          <a:prstGeom prst="rect">
            <a:avLst/>
          </a:prstGeom>
          <a:noFill/>
        </p:spPr>
        <p:txBody>
          <a:bodyPr wrap="square" rtlCol="0">
            <a:spAutoFit/>
          </a:bodyPr>
          <a:lstStyle/>
          <a:p>
            <a:r>
              <a:rPr lang="en-MY" sz="2000" dirty="0"/>
              <a:t>Helping employees prioritize and achieve performance outcomes is more likely to occur using which of the following development activities?</a:t>
            </a:r>
          </a:p>
          <a:p>
            <a:endParaRPr lang="en-MY" sz="2000" dirty="0"/>
          </a:p>
          <a:p>
            <a:pPr marL="342900" indent="-342900">
              <a:buAutoNum type="alphaUcPeriod"/>
            </a:pPr>
            <a:r>
              <a:rPr lang="en-MY" sz="2000" dirty="0"/>
              <a:t>Tying pay to performance</a:t>
            </a:r>
          </a:p>
          <a:p>
            <a:pPr marL="342900" indent="-342900">
              <a:buAutoNum type="alphaUcPeriod"/>
            </a:pPr>
            <a:endParaRPr lang="en-MY" sz="2000" dirty="0"/>
          </a:p>
          <a:p>
            <a:r>
              <a:rPr lang="en-MY" sz="2000" dirty="0"/>
              <a:t>B. Building better annual performance appraisal forms</a:t>
            </a:r>
          </a:p>
          <a:p>
            <a:endParaRPr lang="en-MY" sz="2000" dirty="0"/>
          </a:p>
          <a:p>
            <a:r>
              <a:rPr lang="en-MY" sz="2000" dirty="0"/>
              <a:t>C. Training managers to be effective coaches</a:t>
            </a:r>
          </a:p>
          <a:p>
            <a:endParaRPr lang="en-MY" sz="2000" dirty="0"/>
          </a:p>
          <a:p>
            <a:r>
              <a:rPr lang="en-MY" sz="2000" dirty="0"/>
              <a:t>D. Developing critical success factors for each job</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285C-42CB-45AC-8287-516012CE75AA}"/>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E4E18DA-3EC0-414B-99B9-017FF11B6A77}"/>
              </a:ext>
            </a:extLst>
          </p:cNvPr>
          <p:cNvSpPr>
            <a:spLocks noGrp="1"/>
          </p:cNvSpPr>
          <p:nvPr>
            <p:ph idx="1"/>
          </p:nvPr>
        </p:nvSpPr>
        <p:spPr/>
        <p:txBody>
          <a:bodyPr/>
          <a:lstStyle/>
          <a:p>
            <a:pPr marL="0" indent="0">
              <a:buNone/>
            </a:pPr>
            <a:r>
              <a:rPr lang="en-MY" dirty="0"/>
              <a:t>Option – C</a:t>
            </a:r>
          </a:p>
          <a:p>
            <a:pPr marL="0" indent="0">
              <a:buNone/>
            </a:pPr>
            <a:endParaRPr lang="en-MY" dirty="0"/>
          </a:p>
          <a:p>
            <a:pPr marL="0" indent="0" algn="l">
              <a:buNone/>
            </a:pPr>
            <a:r>
              <a:rPr lang="en-MY" sz="2000" b="0" i="0" u="none" strike="noStrike" baseline="0" dirty="0"/>
              <a:t>One of the major challenges of the annual performance review is the lack of regular feedback for employees. By developing managers as coaches and teaching them how to provide meaningful feedback via more frequent employee interactions, the employee is more likely to stay on track with their performance goals.</a:t>
            </a:r>
            <a:endParaRPr lang="en-MY" sz="3200" dirty="0"/>
          </a:p>
        </p:txBody>
      </p:sp>
    </p:spTree>
    <p:extLst>
      <p:ext uri="{BB962C8B-B14F-4D97-AF65-F5344CB8AC3E}">
        <p14:creationId xmlns:p14="http://schemas.microsoft.com/office/powerpoint/2010/main" val="2416160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1A54-2723-477F-95DD-3E48B12E759D}"/>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val="3406028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F9F-670E-47B0-8D44-4F0220F7F64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val="41825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1C2B-1847-4884-A3DB-8253FA21E832}"/>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DA56351-CA0F-45A2-A663-E0B4B61455D3}"/>
              </a:ext>
            </a:extLst>
          </p:cNvPr>
          <p:cNvSpPr>
            <a:spLocks noGrp="1"/>
          </p:cNvSpPr>
          <p:nvPr>
            <p:ph idx="1"/>
          </p:nvPr>
        </p:nvSpPr>
        <p:spPr/>
        <p:txBody>
          <a:bodyPr/>
          <a:lstStyle/>
          <a:p>
            <a:pPr marL="0" indent="0">
              <a:buNone/>
            </a:pPr>
            <a:r>
              <a:rPr lang="en-MY" sz="2000" dirty="0"/>
              <a:t>Which of the following are elements of an effective performance management system?</a:t>
            </a:r>
          </a:p>
          <a:p>
            <a:pPr marL="0" indent="0">
              <a:buNone/>
            </a:pPr>
            <a:endParaRPr lang="en-MY" sz="2000" dirty="0"/>
          </a:p>
          <a:p>
            <a:pPr marL="0" indent="0">
              <a:buNone/>
            </a:pPr>
            <a:r>
              <a:rPr lang="en-MY" sz="2000" dirty="0"/>
              <a:t>A. Performance appraisals</a:t>
            </a:r>
          </a:p>
          <a:p>
            <a:pPr marL="457200" indent="-457200">
              <a:buAutoNum type="alphaUcPeriod"/>
            </a:pPr>
            <a:endParaRPr lang="en-MY" sz="2000" dirty="0"/>
          </a:p>
          <a:p>
            <a:pPr marL="0" indent="0">
              <a:buNone/>
            </a:pPr>
            <a:r>
              <a:rPr lang="en-MY" sz="2000" dirty="0"/>
              <a:t>B. Goal-setting</a:t>
            </a:r>
          </a:p>
          <a:p>
            <a:pPr marL="0" indent="0">
              <a:buNone/>
            </a:pPr>
            <a:endParaRPr lang="en-MY" sz="2000" dirty="0"/>
          </a:p>
          <a:p>
            <a:pPr marL="0" indent="0">
              <a:buNone/>
            </a:pPr>
            <a:r>
              <a:rPr lang="en-MY" sz="2000" dirty="0"/>
              <a:t>C. Coaching</a:t>
            </a:r>
          </a:p>
          <a:p>
            <a:pPr marL="0" indent="0">
              <a:buNone/>
            </a:pPr>
            <a:endParaRPr lang="en-MY" sz="2000" dirty="0"/>
          </a:p>
          <a:p>
            <a:pPr marL="0" indent="0">
              <a:buNone/>
            </a:pPr>
            <a:r>
              <a:rPr lang="en-MY" sz="2000" dirty="0"/>
              <a:t>D. All of the above</a:t>
            </a:r>
          </a:p>
        </p:txBody>
      </p:sp>
    </p:spTree>
    <p:extLst>
      <p:ext uri="{BB962C8B-B14F-4D97-AF65-F5344CB8AC3E}">
        <p14:creationId xmlns:p14="http://schemas.microsoft.com/office/powerpoint/2010/main" val="1150958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998A-3412-402B-B297-4A6D8AF632EF}"/>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A112BEB1-3A7C-4EAF-A1CF-DFF25D44C962}"/>
              </a:ext>
            </a:extLst>
          </p:cNvPr>
          <p:cNvSpPr txBox="1"/>
          <p:nvPr/>
        </p:nvSpPr>
        <p:spPr>
          <a:xfrm>
            <a:off x="755576" y="1772816"/>
            <a:ext cx="8136904" cy="2554545"/>
          </a:xfrm>
          <a:prstGeom prst="rect">
            <a:avLst/>
          </a:prstGeom>
          <a:noFill/>
        </p:spPr>
        <p:txBody>
          <a:bodyPr wrap="square" rtlCol="0">
            <a:spAutoFit/>
          </a:bodyPr>
          <a:lstStyle/>
          <a:p>
            <a:r>
              <a:rPr lang="en-MY" sz="2000" dirty="0"/>
              <a:t>Option - D. </a:t>
            </a:r>
          </a:p>
          <a:p>
            <a:endParaRPr lang="en-MY" sz="2000" dirty="0"/>
          </a:p>
          <a:p>
            <a:endParaRPr lang="en-MY" sz="2000" dirty="0"/>
          </a:p>
          <a:p>
            <a:endParaRPr lang="en-MY" sz="2000" dirty="0"/>
          </a:p>
          <a:p>
            <a:r>
              <a:rPr lang="en-MY" sz="2000" dirty="0"/>
              <a:t>An effective system for managing employee performance reaches beyond the operational task of performance appraisal. While performance feedback is important, so also are the developmentally focused activities of goal-setting and coaching.</a:t>
            </a:r>
          </a:p>
        </p:txBody>
      </p:sp>
    </p:spTree>
    <p:extLst>
      <p:ext uri="{BB962C8B-B14F-4D97-AF65-F5344CB8AC3E}">
        <p14:creationId xmlns:p14="http://schemas.microsoft.com/office/powerpoint/2010/main" val="412279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EB-CD91-469B-BF21-46231EB2E2B9}"/>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E5036085-AD68-4E53-B8E9-B28AAD5EBF62}"/>
              </a:ext>
            </a:extLst>
          </p:cNvPr>
          <p:cNvSpPr txBox="1"/>
          <p:nvPr/>
        </p:nvSpPr>
        <p:spPr>
          <a:xfrm>
            <a:off x="914400" y="1700808"/>
            <a:ext cx="8003232" cy="4093428"/>
          </a:xfrm>
          <a:prstGeom prst="rect">
            <a:avLst/>
          </a:prstGeom>
          <a:noFill/>
        </p:spPr>
        <p:txBody>
          <a:bodyPr wrap="square" rtlCol="0">
            <a:spAutoFit/>
          </a:bodyPr>
          <a:lstStyle/>
          <a:p>
            <a:r>
              <a:rPr lang="en-MY" sz="2000" dirty="0"/>
              <a:t>Talent management approaches have evolved beyond the single performance appraisal into a more holistic experience that draws from multiple disciplines. Best practices, 360-degree feedback, and leadership self-awareness are all examples of which of the following such disciplines?</a:t>
            </a:r>
          </a:p>
          <a:p>
            <a:endParaRPr lang="en-MY" sz="2000" dirty="0"/>
          </a:p>
          <a:p>
            <a:pPr marL="342900" indent="-342900">
              <a:buAutoNum type="alphaUcPeriod"/>
            </a:pPr>
            <a:r>
              <a:rPr lang="en-MY" sz="2000" dirty="0"/>
              <a:t>HR, business, strategy</a:t>
            </a:r>
          </a:p>
          <a:p>
            <a:pPr marL="342900" indent="-342900">
              <a:buAutoNum type="alphaUcPeriod"/>
            </a:pPr>
            <a:endParaRPr lang="en-MY" sz="2000" dirty="0"/>
          </a:p>
          <a:p>
            <a:r>
              <a:rPr lang="en-MY" sz="2000" dirty="0"/>
              <a:t>B. Industry, academics, associations</a:t>
            </a:r>
          </a:p>
          <a:p>
            <a:endParaRPr lang="en-MY" sz="2000" dirty="0"/>
          </a:p>
          <a:p>
            <a:r>
              <a:rPr lang="en-MY" sz="2000" dirty="0"/>
              <a:t>C. Business, HR, psychology</a:t>
            </a:r>
          </a:p>
          <a:p>
            <a:endParaRPr lang="en-MY" sz="2000" dirty="0"/>
          </a:p>
          <a:p>
            <a:r>
              <a:rPr lang="en-MY" sz="2000" dirty="0"/>
              <a:t>D. Psychology, organizational </a:t>
            </a:r>
            <a:r>
              <a:rPr lang="en-MY" sz="2000" dirty="0" err="1"/>
              <a:t>behavior</a:t>
            </a:r>
            <a:r>
              <a:rPr lang="en-MY" sz="2000" dirty="0"/>
              <a:t>, coaching</a:t>
            </a:r>
          </a:p>
        </p:txBody>
      </p:sp>
    </p:spTree>
    <p:extLst>
      <p:ext uri="{BB962C8B-B14F-4D97-AF65-F5344CB8AC3E}">
        <p14:creationId xmlns:p14="http://schemas.microsoft.com/office/powerpoint/2010/main" val="385913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7408-37F1-4F71-9975-4A870DDA2B18}"/>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07795BC-52AC-4050-A1D2-ECA99172B89B}"/>
              </a:ext>
            </a:extLst>
          </p:cNvPr>
          <p:cNvSpPr>
            <a:spLocks noGrp="1"/>
          </p:cNvSpPr>
          <p:nvPr>
            <p:ph idx="1"/>
          </p:nvPr>
        </p:nvSpPr>
        <p:spPr/>
        <p:txBody>
          <a:bodyPr/>
          <a:lstStyle/>
          <a:p>
            <a:pPr marL="0" indent="0">
              <a:buNone/>
            </a:pPr>
            <a:r>
              <a:rPr lang="en-MY" sz="2000" dirty="0"/>
              <a:t>Option - C. </a:t>
            </a:r>
          </a:p>
          <a:p>
            <a:pPr marL="0" indent="0">
              <a:buNone/>
            </a:pPr>
            <a:endParaRPr lang="en-MY" sz="2000" dirty="0"/>
          </a:p>
          <a:p>
            <a:pPr marL="0" indent="0">
              <a:buNone/>
            </a:pPr>
            <a:r>
              <a:rPr lang="en-MY" sz="2000" dirty="0"/>
              <a:t>Talent management programs and processes are being designed using applied theories from the domains of business (industry best practices), human resources (360-degree feedback), and psychology (self-awareness tools such as personality profiling and emotional intelligence).</a:t>
            </a:r>
          </a:p>
        </p:txBody>
      </p:sp>
    </p:spTree>
    <p:extLst>
      <p:ext uri="{BB962C8B-B14F-4D97-AF65-F5344CB8AC3E}">
        <p14:creationId xmlns:p14="http://schemas.microsoft.com/office/powerpoint/2010/main" val="411258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D377B-E982-44AB-A30A-78B326997C41}"/>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52BB6F09-7209-48C4-8E78-FCED81E3DFB0}"/>
              </a:ext>
            </a:extLst>
          </p:cNvPr>
          <p:cNvSpPr>
            <a:spLocks noGrp="1"/>
          </p:cNvSpPr>
          <p:nvPr>
            <p:ph idx="1"/>
          </p:nvPr>
        </p:nvSpPr>
        <p:spPr/>
        <p:txBody>
          <a:bodyPr/>
          <a:lstStyle/>
          <a:p>
            <a:pPr marL="0" indent="0">
              <a:buNone/>
            </a:pPr>
            <a:r>
              <a:rPr lang="en-MY" sz="2400" dirty="0"/>
              <a:t>Why is the identification of an organization’s core competencies so important to its </a:t>
            </a:r>
            <a:r>
              <a:rPr lang="en-MY" sz="2400" dirty="0" err="1"/>
              <a:t>longterm</a:t>
            </a:r>
            <a:r>
              <a:rPr lang="en-MY" sz="2400" dirty="0"/>
              <a:t> success?</a:t>
            </a:r>
          </a:p>
          <a:p>
            <a:pPr marL="0" indent="0">
              <a:buNone/>
            </a:pPr>
            <a:r>
              <a:rPr lang="en-MY" sz="2400" dirty="0"/>
              <a:t>A. The core competencies will help the company identify its competitive advantage.</a:t>
            </a:r>
          </a:p>
          <a:p>
            <a:pPr marL="0" indent="0">
              <a:buNone/>
            </a:pPr>
            <a:r>
              <a:rPr lang="en-MY" sz="2400" dirty="0"/>
              <a:t>B. The core competencies, when properly managed, may result in increased revenue streams.</a:t>
            </a:r>
          </a:p>
          <a:p>
            <a:pPr marL="0" indent="0">
              <a:buNone/>
            </a:pPr>
            <a:r>
              <a:rPr lang="en-MY" sz="2400" dirty="0"/>
              <a:t>C. Core competency identification will aid in the proper allocation of resources and the making of outsourcing decisions.</a:t>
            </a:r>
          </a:p>
          <a:p>
            <a:pPr marL="0" indent="0">
              <a:buNone/>
            </a:pPr>
            <a:r>
              <a:rPr lang="en-MY" sz="2400" dirty="0"/>
              <a:t>D. All of the above are correct.</a:t>
            </a:r>
          </a:p>
        </p:txBody>
      </p:sp>
    </p:spTree>
    <p:extLst>
      <p:ext uri="{BB962C8B-B14F-4D97-AF65-F5344CB8AC3E}">
        <p14:creationId xmlns:p14="http://schemas.microsoft.com/office/powerpoint/2010/main" val="1850502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C29FE-E509-43DD-BEEA-5F53840AE22F}"/>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939FC454-BCE2-4935-A5F3-0F569C0812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523838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7B67B-70AA-4460-9721-F44F29CAA81A}"/>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02E4BF1C-2D3A-450C-8D21-E607C248B516}"/>
              </a:ext>
            </a:extLst>
          </p:cNvPr>
          <p:cNvSpPr>
            <a:spLocks noGrp="1"/>
          </p:cNvSpPr>
          <p:nvPr>
            <p:ph idx="1"/>
          </p:nvPr>
        </p:nvSpPr>
        <p:spPr/>
        <p:txBody>
          <a:bodyPr/>
          <a:lstStyle/>
          <a:p>
            <a:pPr marL="0" indent="0">
              <a:buNone/>
            </a:pPr>
            <a:r>
              <a:rPr lang="en-MY" dirty="0"/>
              <a:t>Teamwork, communication, and customer focus are all examples of which of the following criteria being predicted in an interview?</a:t>
            </a:r>
          </a:p>
          <a:p>
            <a:pPr marL="0" indent="0">
              <a:buNone/>
            </a:pPr>
            <a:r>
              <a:rPr lang="en-MY" dirty="0"/>
              <a:t>A. Job competencies</a:t>
            </a:r>
          </a:p>
          <a:p>
            <a:pPr marL="0" indent="0">
              <a:buNone/>
            </a:pPr>
            <a:r>
              <a:rPr lang="en-MY" dirty="0"/>
              <a:t>B. Abilities</a:t>
            </a:r>
          </a:p>
          <a:p>
            <a:pPr marL="0" indent="0">
              <a:buNone/>
            </a:pPr>
            <a:r>
              <a:rPr lang="en-MY" dirty="0"/>
              <a:t>C. Knowledge</a:t>
            </a:r>
          </a:p>
          <a:p>
            <a:pPr marL="0" indent="0">
              <a:buNone/>
            </a:pPr>
            <a:r>
              <a:rPr lang="en-MY" dirty="0"/>
              <a:t>D. Skills</a:t>
            </a:r>
          </a:p>
        </p:txBody>
      </p:sp>
    </p:spTree>
    <p:extLst>
      <p:ext uri="{BB962C8B-B14F-4D97-AF65-F5344CB8AC3E}">
        <p14:creationId xmlns:p14="http://schemas.microsoft.com/office/powerpoint/2010/main" val="425223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0E07F-99D1-4F50-B728-4773E04C15B4}"/>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EF74F130-97CB-45C9-AD96-A215E7C99C6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680838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E7567-2E74-44BD-BB30-AFECC45E14FF}"/>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161AD92C-0730-42B0-879B-9E736BEFEBCF}"/>
              </a:ext>
            </a:extLst>
          </p:cNvPr>
          <p:cNvSpPr>
            <a:spLocks noGrp="1"/>
          </p:cNvSpPr>
          <p:nvPr>
            <p:ph idx="1"/>
          </p:nvPr>
        </p:nvSpPr>
        <p:spPr/>
        <p:txBody>
          <a:bodyPr/>
          <a:lstStyle/>
          <a:p>
            <a:pPr marL="0" indent="0">
              <a:buNone/>
            </a:pPr>
            <a:r>
              <a:rPr lang="en-MY" dirty="0"/>
              <a:t>The ability to interpret and manage complex feelings is a characteristic of which of the following leadership competencies?</a:t>
            </a:r>
          </a:p>
          <a:p>
            <a:pPr marL="0" indent="0">
              <a:buNone/>
            </a:pPr>
            <a:r>
              <a:rPr lang="en-MY" dirty="0"/>
              <a:t>A. Intelligence quotient (IQ)</a:t>
            </a:r>
          </a:p>
          <a:p>
            <a:pPr marL="0" indent="0">
              <a:buNone/>
            </a:pPr>
            <a:r>
              <a:rPr lang="en-MY" dirty="0"/>
              <a:t>B. Emotional intelligence (EI)</a:t>
            </a:r>
          </a:p>
          <a:p>
            <a:pPr marL="0" indent="0">
              <a:buNone/>
            </a:pPr>
            <a:r>
              <a:rPr lang="en-MY" dirty="0"/>
              <a:t>C. Cognitive processing</a:t>
            </a:r>
          </a:p>
          <a:p>
            <a:pPr marL="0" indent="0">
              <a:buNone/>
            </a:pPr>
            <a:r>
              <a:rPr lang="en-MY" dirty="0"/>
              <a:t>D. Learning</a:t>
            </a:r>
          </a:p>
        </p:txBody>
      </p:sp>
    </p:spTree>
    <p:extLst>
      <p:ext uri="{BB962C8B-B14F-4D97-AF65-F5344CB8AC3E}">
        <p14:creationId xmlns:p14="http://schemas.microsoft.com/office/powerpoint/2010/main" val="3648950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E45A6-C2EA-4A62-A97D-1A0DF9407893}"/>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5784D10-F3BB-45FD-8283-0A02CB33FF4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47935472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198</TotalTime>
  <Words>637</Words>
  <Application>Microsoft Office PowerPoint</Application>
  <PresentationFormat>On-screen Show (4:3)</PresentationFormat>
  <Paragraphs>84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vt:lpstr>
      <vt:lpstr>Questions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cp:revision>
  <cp:lastPrinted>1601-01-01T00:00:00Z</cp:lastPrinted>
  <dcterms:created xsi:type="dcterms:W3CDTF">2020-07-09T15:12:46Z</dcterms:created>
  <dcterms:modified xsi:type="dcterms:W3CDTF">2020-12-18T10:05:44Z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