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4"/>
  </p:notesMasterIdLst>
  <p:handoutMasterIdLst>
    <p:handoutMasterId r:id="rId15"/>
  </p:handoutMasterIdLst>
  <p:sldIdLst>
    <p:sldId id="256" r:id="rId2"/>
    <p:sldId id="266" r:id="rId3"/>
    <p:sldId id="258" r:id="rId4"/>
    <p:sldId id="263" r:id="rId5"/>
    <p:sldId id="267" r:id="rId6"/>
    <p:sldId id="259" r:id="rId7"/>
    <p:sldId id="264" r:id="rId8"/>
    <p:sldId id="268" r:id="rId9"/>
    <p:sldId id="260" r:id="rId10"/>
    <p:sldId id="265" r:id="rId11"/>
    <p:sldId id="269" r:id="rId12"/>
    <p:sldId id="270" r:id="rId1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a:t>Questions </a:t>
            </a:r>
            <a:r>
              <a:rPr lang="en-MY" dirty="0"/>
              <a:t>&amp;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36AA-203C-4AAE-B5F8-A62BFBD71B1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C0C35F5F-6D54-4B2F-AAD4-F97C72504E9D}"/>
              </a:ext>
            </a:extLst>
          </p:cNvPr>
          <p:cNvSpPr>
            <a:spLocks noGrp="1"/>
          </p:cNvSpPr>
          <p:nvPr>
            <p:ph idx="1"/>
          </p:nvPr>
        </p:nvSpPr>
        <p:spPr/>
        <p:txBody>
          <a:bodyPr/>
          <a:lstStyle/>
          <a:p>
            <a:pPr marL="0" indent="0">
              <a:buNone/>
            </a:pPr>
            <a:r>
              <a:rPr lang="en-MY" sz="24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2400" dirty="0">
              <a:effectLst/>
              <a:ea typeface="Calibri" panose="020F0502020204030204" pitchFamily="34" charset="0"/>
              <a:cs typeface="Times New Roman" panose="02020603050405020304" pitchFamily="18" charset="0"/>
            </a:endParaRPr>
          </a:p>
          <a:p>
            <a:pPr marL="0" indent="0">
              <a:buNone/>
            </a:pPr>
            <a:endParaRPr lang="en-MY" sz="2400" dirty="0"/>
          </a:p>
        </p:txBody>
      </p:sp>
    </p:spTree>
    <p:extLst>
      <p:ext uri="{BB962C8B-B14F-4D97-AF65-F5344CB8AC3E}">
        <p14:creationId xmlns:p14="http://schemas.microsoft.com/office/powerpoint/2010/main" val="1453269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96FE-BC89-4276-8CC0-5379104FF52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57CA0D2A-0FCB-430E-9FB6-40C71AF23A89}"/>
              </a:ext>
            </a:extLst>
          </p:cNvPr>
          <p:cNvSpPr>
            <a:spLocks noGrp="1"/>
          </p:cNvSpPr>
          <p:nvPr>
            <p:ph idx="1"/>
          </p:nvPr>
        </p:nvSpPr>
        <p:spPr>
          <a:xfrm>
            <a:off x="539552" y="1456184"/>
            <a:ext cx="8604448" cy="5141168"/>
          </a:xfrm>
        </p:spPr>
        <p:txBody>
          <a:bodyPr/>
          <a:lstStyle/>
          <a:p>
            <a:pPr marL="0" lvl="0" indent="0" fontAlgn="base">
              <a:lnSpc>
                <a:spcPct val="107000"/>
              </a:lnSpc>
              <a:spcAft>
                <a:spcPts val="800"/>
              </a:spcAft>
              <a:buNone/>
            </a:pPr>
            <a:r>
              <a:rPr lang="en-MY" sz="16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16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Ask the software vendor to prepare a report that compares the current and proposed system features for each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Have the executive team hold off on the system implementation until you can conduct change management training for all staff.</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Factor employee training and support resources into the overall cost of system implementation.</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Make sure the software development team uses employee representatives to customize the usability of each module</a:t>
            </a:r>
            <a:endParaRPr lang="en-MY" sz="1800" dirty="0">
              <a:cs typeface="Arial" panose="020B0604020202020204" pitchFamily="34" charset="0"/>
            </a:endParaRPr>
          </a:p>
        </p:txBody>
      </p:sp>
    </p:spTree>
    <p:extLst>
      <p:ext uri="{BB962C8B-B14F-4D97-AF65-F5344CB8AC3E}">
        <p14:creationId xmlns:p14="http://schemas.microsoft.com/office/powerpoint/2010/main" val="211862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215E-3439-4397-944D-FC133668EB1E}"/>
              </a:ext>
            </a:extLst>
          </p:cNvPr>
          <p:cNvSpPr>
            <a:spLocks noGrp="1"/>
          </p:cNvSpPr>
          <p:nvPr>
            <p:ph type="title"/>
          </p:nvPr>
        </p:nvSpPr>
        <p:spPr/>
        <p:txBody>
          <a:bodyPr/>
          <a:lstStyle/>
          <a:p>
            <a:r>
              <a:rPr lang="en-MY" dirty="0"/>
              <a:t>Answer #1</a:t>
            </a:r>
          </a:p>
        </p:txBody>
      </p:sp>
      <p:sp>
        <p:nvSpPr>
          <p:cNvPr id="3" name="Content Placeholder 2">
            <a:extLst>
              <a:ext uri="{FF2B5EF4-FFF2-40B4-BE49-F238E27FC236}">
                <a16:creationId xmlns:a16="http://schemas.microsoft.com/office/drawing/2014/main" id="{825D5313-F12E-461B-8D28-2FABFC901E3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708160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DBD27-CD12-475C-9138-D649CB1631B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359F5645-5CBC-419D-B064-57FC4E94D62C}"/>
              </a:ext>
            </a:extLst>
          </p:cNvPr>
          <p:cNvSpPr>
            <a:spLocks noGrp="1"/>
          </p:cNvSpPr>
          <p:nvPr>
            <p:ph idx="1"/>
          </p:nvPr>
        </p:nvSpPr>
        <p:spPr/>
        <p:txBody>
          <a:bodyPr/>
          <a:lstStyle/>
          <a:p>
            <a:pPr marL="0" indent="0">
              <a:buNone/>
            </a:pPr>
            <a:r>
              <a:rPr lang="en-MY" sz="2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val="814142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0901E-8601-40A9-98B3-D5B2ED1DEE2D}"/>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69E19E36-BC44-47EB-8252-C7D119568BD4}"/>
              </a:ext>
            </a:extLst>
          </p:cNvPr>
          <p:cNvSpPr>
            <a:spLocks noGrp="1"/>
          </p:cNvSpPr>
          <p:nvPr>
            <p:ph idx="1"/>
          </p:nvPr>
        </p:nvSpPr>
        <p:spPr>
          <a:xfrm>
            <a:off x="683568" y="1600200"/>
            <a:ext cx="8050088" cy="4530725"/>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there are compelling legal reasons why HR must remain independent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studies have found no significant bottom-line improvement to having HR report to finance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better option would be to have compensation and benefits report to finance, but the functions of people should remain a direct line to the CEO</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direct line from HR to finance would serve only short-term outcomes</a:t>
            </a:r>
            <a:endParaRPr lang="en-MY" sz="1800" dirty="0">
              <a:effectLst/>
              <a:ea typeface="Calibri" panose="020F0502020204030204" pitchFamily="34" charset="0"/>
              <a:cs typeface="Times New Roman" panose="02020603050405020304" pitchFamily="18" charset="0"/>
            </a:endParaRPr>
          </a:p>
          <a:p>
            <a:pPr marL="0" indent="0">
              <a:buNone/>
            </a:pPr>
            <a:endParaRPr lang="en-MY" sz="1800" dirty="0">
              <a:cs typeface="Arial" panose="020B0604020202020204" pitchFamily="34" charset="0"/>
            </a:endParaRPr>
          </a:p>
        </p:txBody>
      </p:sp>
    </p:spTree>
    <p:extLst>
      <p:ext uri="{BB962C8B-B14F-4D97-AF65-F5344CB8AC3E}">
        <p14:creationId xmlns:p14="http://schemas.microsoft.com/office/powerpoint/2010/main" val="2368672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215E-3439-4397-944D-FC133668EB1E}"/>
              </a:ext>
            </a:extLst>
          </p:cNvPr>
          <p:cNvSpPr>
            <a:spLocks noGrp="1"/>
          </p:cNvSpPr>
          <p:nvPr>
            <p:ph type="title"/>
          </p:nvPr>
        </p:nvSpPr>
        <p:spPr/>
        <p:txBody>
          <a:bodyPr/>
          <a:lstStyle/>
          <a:p>
            <a:r>
              <a:rPr lang="en-MY" dirty="0"/>
              <a:t>Answer #2</a:t>
            </a:r>
          </a:p>
        </p:txBody>
      </p:sp>
      <p:sp>
        <p:nvSpPr>
          <p:cNvPr id="3" name="Content Placeholder 2">
            <a:extLst>
              <a:ext uri="{FF2B5EF4-FFF2-40B4-BE49-F238E27FC236}">
                <a16:creationId xmlns:a16="http://schemas.microsoft.com/office/drawing/2014/main" id="{825D5313-F12E-461B-8D28-2FABFC901E3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26081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82AF6-009F-44A2-857D-AB4855B2EC8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E082970C-3527-47ED-BEEE-A7334E121F7F}"/>
              </a:ext>
            </a:extLst>
          </p:cNvPr>
          <p:cNvSpPr>
            <a:spLocks noGrp="1"/>
          </p:cNvSpPr>
          <p:nvPr>
            <p:ph idx="1"/>
          </p:nvPr>
        </p:nvSpPr>
        <p:spPr/>
        <p:txBody>
          <a:bodyPr/>
          <a:lstStyle/>
          <a:p>
            <a:pPr marL="0" indent="0">
              <a:buNone/>
            </a:pPr>
            <a:r>
              <a:rPr lang="en-MY" sz="2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val="2537372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B07E-D2CD-42CF-B47A-DB470EA828E2}"/>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0C35EBF-3748-4EC2-9692-2C3416958B6F}"/>
              </a:ext>
            </a:extLst>
          </p:cNvPr>
          <p:cNvSpPr>
            <a:spLocks noGrp="1"/>
          </p:cNvSpPr>
          <p:nvPr>
            <p:ph idx="1"/>
          </p:nvPr>
        </p:nvSpPr>
        <p:spPr>
          <a:xfrm>
            <a:off x="914400" y="1600200"/>
            <a:ext cx="7978080" cy="4979987"/>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Interviewing all PMs to assess their conduct and asking them to justify/explain any personal trading rules violations</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Conducting a deep dive into the trades that resulted in net profits above the threshold set by the compliance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Working with IT to build an algorithm to search for employees who skipped compliance training and any flagged transactions</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Tasking local institution managers with flagging suspected individuals and providing documentation of wrongdoing</a:t>
            </a:r>
            <a:endParaRPr lang="en-MY" sz="1800" dirty="0">
              <a:cs typeface="Arial" panose="020B0604020202020204" pitchFamily="34" charset="0"/>
            </a:endParaRPr>
          </a:p>
        </p:txBody>
      </p:sp>
    </p:spTree>
    <p:extLst>
      <p:ext uri="{BB962C8B-B14F-4D97-AF65-F5344CB8AC3E}">
        <p14:creationId xmlns:p14="http://schemas.microsoft.com/office/powerpoint/2010/main" val="653675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215E-3439-4397-944D-FC133668EB1E}"/>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25D5313-F12E-461B-8D28-2FABFC901E3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19744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B584BC48-226C-4629-AB6B-AB811C29584F}"/>
              </a:ext>
            </a:extLst>
          </p:cNvPr>
          <p:cNvSpPr>
            <a:spLocks noGrp="1"/>
          </p:cNvSpPr>
          <p:nvPr>
            <p:ph idx="1"/>
          </p:nvPr>
        </p:nvSpPr>
        <p:spPr/>
        <p:txBody>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p14="http://schemas.microsoft.com/office/powerpoint/2010/main" val="2263116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2160653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291</TotalTime>
  <Words>823</Words>
  <Application>Microsoft Office PowerPoint</Application>
  <PresentationFormat>On-screen Show (4:3)</PresentationFormat>
  <Paragraphs>40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Times New Roman</vt:lpstr>
      <vt:lpstr>Wingdings</vt:lpstr>
      <vt:lpstr>Office Theme</vt:lpstr>
      <vt:lpstr>Questions &amp; Answers</vt:lpstr>
      <vt:lpstr>Question # 1</vt:lpstr>
      <vt:lpstr>Question # 1</vt:lpstr>
      <vt:lpstr>Answer #1</vt:lpstr>
      <vt:lpstr>Question # 2</vt:lpstr>
      <vt:lpstr>Question # 2</vt:lpstr>
      <vt:lpstr>Answer #2</vt:lpstr>
      <vt:lpstr>Question # 3</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14</cp:revision>
  <cp:lastPrinted>1601-01-01T00:00:00Z</cp:lastPrinted>
  <dcterms:created xsi:type="dcterms:W3CDTF">2020-07-09T15:12:46Z</dcterms:created>
  <dcterms:modified xsi:type="dcterms:W3CDTF">2021-03-14T16:16:31Z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