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notesMasterIdLst>
    <p:notesMasterId r:id="rId25"/>
  </p:notesMasterIdLst>
  <p:handoutMasterIdLst>
    <p:handoutMasterId r:id="rId26"/>
  </p:handoutMasterIdLst>
  <p:sldIdLst>
    <p:sldId id="256" r:id="rId2"/>
    <p:sldId id="271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81" r:id="rId11"/>
    <p:sldId id="282" r:id="rId12"/>
    <p:sldId id="279" r:id="rId13"/>
    <p:sldId id="280" r:id="rId14"/>
    <p:sldId id="283" r:id="rId15"/>
    <p:sldId id="284" r:id="rId16"/>
    <p:sldId id="285" r:id="rId17"/>
    <p:sldId id="286" r:id="rId18"/>
    <p:sldId id="287" r:id="rId19"/>
    <p:sldId id="288" r:id="rId20"/>
    <p:sldId id="289" r:id="rId21"/>
    <p:sldId id="290" r:id="rId22"/>
    <p:sldId id="291" r:id="rId23"/>
    <p:sldId id="292" r:id="rId24"/>
  </p:sldIdLst>
  <p:sldSz cx="9144000" cy="6858000" type="screen4x3"/>
  <p:notesSz cx="6858000" cy="9144000"/>
  <p:defaultTextStyle>
    <a:defPPr>
      <a:defRPr lang="en-MY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94660" autoAdjust="0"/>
  </p:normalViewPr>
  <p:slideViewPr>
    <p:cSldViewPr>
      <p:cViewPr varScale="1">
        <p:scale>
          <a:sx n="66" d="100"/>
          <a:sy n="66" d="100"/>
        </p:scale>
        <p:origin x="-150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>
            <a:extLst>
              <a:ext uri="{FF2B5EF4-FFF2-40B4-BE49-F238E27FC236}">
                <a16:creationId xmlns:a16="http://schemas.microsoft.com/office/drawing/2014/main" xmlns="" id="{44CFC66B-926C-49E2-BB4F-D957CA761AA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9011" name="Rectangle 3">
            <a:extLst>
              <a:ext uri="{FF2B5EF4-FFF2-40B4-BE49-F238E27FC236}">
                <a16:creationId xmlns:a16="http://schemas.microsoft.com/office/drawing/2014/main" xmlns="" id="{6BF3797B-5374-4335-ACED-6F4682D28A0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MY" altLang="en-US"/>
          </a:p>
        </p:txBody>
      </p:sp>
      <p:sp>
        <p:nvSpPr>
          <p:cNvPr id="299012" name="Rectangle 4">
            <a:extLst>
              <a:ext uri="{FF2B5EF4-FFF2-40B4-BE49-F238E27FC236}">
                <a16:creationId xmlns:a16="http://schemas.microsoft.com/office/drawing/2014/main" xmlns="" id="{67606191-143D-49C5-98D4-F0CE75222DA6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9013" name="Rectangle 5">
            <a:extLst>
              <a:ext uri="{FF2B5EF4-FFF2-40B4-BE49-F238E27FC236}">
                <a16:creationId xmlns:a16="http://schemas.microsoft.com/office/drawing/2014/main" xmlns="" id="{02328D4B-1E48-4A5F-A493-C4B0F80AD31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41DC0C7-DF11-428D-953E-7D8534EE8144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xmlns="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>
            <a:extLst>
              <a:ext uri="{FF2B5EF4-FFF2-40B4-BE49-F238E27FC236}">
                <a16:creationId xmlns:a16="http://schemas.microsoft.com/office/drawing/2014/main" xmlns="" id="{3C5897B9-B69D-4AB6-B38B-725AD8CE374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7987" name="Rectangle 3">
            <a:extLst>
              <a:ext uri="{FF2B5EF4-FFF2-40B4-BE49-F238E27FC236}">
                <a16:creationId xmlns:a16="http://schemas.microsoft.com/office/drawing/2014/main" xmlns="" id="{3D2F5250-CA64-4251-BB94-B12F56E4788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MY" altLang="en-US"/>
          </a:p>
        </p:txBody>
      </p:sp>
      <p:sp>
        <p:nvSpPr>
          <p:cNvPr id="297988" name="Rectangle 4">
            <a:extLst>
              <a:ext uri="{FF2B5EF4-FFF2-40B4-BE49-F238E27FC236}">
                <a16:creationId xmlns:a16="http://schemas.microsoft.com/office/drawing/2014/main" xmlns="" id="{FEC755E8-BBD7-46BD-8EA0-5BD6AC1B7E9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97989" name="Rectangle 5">
            <a:extLst>
              <a:ext uri="{FF2B5EF4-FFF2-40B4-BE49-F238E27FC236}">
                <a16:creationId xmlns:a16="http://schemas.microsoft.com/office/drawing/2014/main" xmlns="" id="{513E1FA7-0869-425C-950B-683C1D0202E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MY" altLang="en-US"/>
              <a:t>Click to edit Master text styles</a:t>
            </a:r>
          </a:p>
          <a:p>
            <a:pPr lvl="1"/>
            <a:r>
              <a:rPr lang="en-MY" altLang="en-US"/>
              <a:t>Second level</a:t>
            </a:r>
          </a:p>
          <a:p>
            <a:pPr lvl="2"/>
            <a:r>
              <a:rPr lang="en-MY" altLang="en-US"/>
              <a:t>Third level</a:t>
            </a:r>
          </a:p>
          <a:p>
            <a:pPr lvl="3"/>
            <a:r>
              <a:rPr lang="en-MY" altLang="en-US"/>
              <a:t>Fourth level</a:t>
            </a:r>
          </a:p>
          <a:p>
            <a:pPr lvl="4"/>
            <a:r>
              <a:rPr lang="en-MY" altLang="en-US"/>
              <a:t>Fifth level</a:t>
            </a:r>
          </a:p>
        </p:txBody>
      </p:sp>
      <p:sp>
        <p:nvSpPr>
          <p:cNvPr id="297990" name="Rectangle 6">
            <a:extLst>
              <a:ext uri="{FF2B5EF4-FFF2-40B4-BE49-F238E27FC236}">
                <a16:creationId xmlns:a16="http://schemas.microsoft.com/office/drawing/2014/main" xmlns="" id="{3FE75875-6D8C-47A6-9F3B-83AF95C39DB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7991" name="Rectangle 7">
            <a:extLst>
              <a:ext uri="{FF2B5EF4-FFF2-40B4-BE49-F238E27FC236}">
                <a16:creationId xmlns:a16="http://schemas.microsoft.com/office/drawing/2014/main" xmlns="" id="{DB2754EB-EB6E-47B0-87A6-89D5A99F21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BFF03E6-D93C-4673-B38F-723B55140C03}" type="slidenum">
              <a:rPr lang="en-MY" altLang="en-US"/>
              <a:pPr/>
              <a:t>‹#›</a:t>
            </a:fld>
            <a:endParaRPr lang="en-MY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 bwMode="hidden">
          <a:xfrm>
            <a:off x="-1" y="0"/>
            <a:ext cx="9144002" cy="6858000"/>
            <a:chOff x="-1" y="0"/>
            <a:chExt cx="12192002" cy="6858000"/>
          </a:xfrm>
        </p:grpSpPr>
        <p:cxnSp>
          <p:nvCxnSpPr>
            <p:cNvPr id="6" name="Straight Connector 5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Group 2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1" name="Straight Connector 4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" name="Group 4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2" name="Straight Connector 5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7" name="Straight Connector 4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oup 2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5" name="Straight Connector 2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4" name="Group 2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6" name="Straight Connector 3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1" name="Straight Connector 3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0384" y="1909346"/>
            <a:ext cx="7203233" cy="3383280"/>
          </a:xfrm>
        </p:spPr>
        <p:txBody>
          <a:bodyPr anchor="b">
            <a:normAutofit/>
          </a:bodyPr>
          <a:lstStyle>
            <a:lvl1pPr algn="l">
              <a:lnSpc>
                <a:spcPct val="76000"/>
              </a:lnSpc>
              <a:defRPr sz="8000" cap="none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0384" y="5432564"/>
            <a:ext cx="7203233" cy="457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cxnSp>
        <p:nvCxnSpPr>
          <p:cNvPr id="58" name="Straight Connector 57"/>
          <p:cNvCxnSpPr/>
          <p:nvPr/>
        </p:nvCxnSpPr>
        <p:spPr>
          <a:xfrm>
            <a:off x="971550" y="5294175"/>
            <a:ext cx="72009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7988627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MY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03B09-2FAE-4F4A-B1F2-475D2AECBCD7}" type="slidenum">
              <a:rPr lang="en-MY" altLang="en-US" smtClean="0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xmlns="" val="31124441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gradFill flip="none" rotWithShape="1">
          <a:gsLst>
            <a:gs pos="0">
              <a:schemeClr val="accent1"/>
            </a:gs>
            <a:gs pos="97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/>
          <p:nvPr/>
        </p:nvGrpSpPr>
        <p:grpSpPr bwMode="hidden">
          <a:xfrm>
            <a:off x="-1" y="0"/>
            <a:ext cx="9144002" cy="6858000"/>
            <a:chOff x="-1" y="0"/>
            <a:chExt cx="12192002" cy="6858000"/>
          </a:xfrm>
        </p:grpSpPr>
        <p:cxnSp>
          <p:nvCxnSpPr>
            <p:cNvPr id="8" name="Straight Connector 7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Group 23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2" name="Straight Connector 41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" name="Group 46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3" name="Straight Connector 52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8" name="Straight Connector 47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 24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6" name="Straight Connector 2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4" name="Group 3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7" name="Straight Connector 3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" name="Straight Connector 3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0" y="2541573"/>
            <a:ext cx="7200900" cy="2743200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000" cap="none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0" y="5431536"/>
            <a:ext cx="7200900" cy="4572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58" name="Straight Connector 57"/>
          <p:cNvCxnSpPr/>
          <p:nvPr/>
        </p:nvCxnSpPr>
        <p:spPr>
          <a:xfrm>
            <a:off x="971550" y="5294175"/>
            <a:ext cx="72009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5067780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1550" y="1981200"/>
            <a:ext cx="3429000" cy="3810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43450" y="1981200"/>
            <a:ext cx="3429000" cy="3810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MY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B1549-B84C-458D-82BF-96A8EED31540}" type="slidenum">
              <a:rPr lang="en-MY" altLang="en-US" smtClean="0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xmlns="" val="40445679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0" y="1818322"/>
            <a:ext cx="3429000" cy="6413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1550" y="2503714"/>
            <a:ext cx="3429000" cy="32874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43450" y="1818322"/>
            <a:ext cx="3429000" cy="6413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43450" y="2503714"/>
            <a:ext cx="3429000" cy="32874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MY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4C2B2-5332-4584-96F8-BD5E34E84840}" type="slidenum">
              <a:rPr lang="en-MY" altLang="en-US" smtClean="0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xmlns="" val="3397906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MY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651BF-149D-47E5-90AA-949720DAA3E3}" type="slidenum">
              <a:rPr lang="en-MY" altLang="en-US" smtClean="0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xmlns="" val="32389767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0"/>
          <p:cNvGrpSpPr/>
          <p:nvPr/>
        </p:nvGrpSpPr>
        <p:grpSpPr bwMode="hidden">
          <a:xfrm>
            <a:off x="-1" y="0"/>
            <a:ext cx="9144002" cy="6858000"/>
            <a:chOff x="-1" y="0"/>
            <a:chExt cx="12192002" cy="6858000"/>
          </a:xfrm>
        </p:grpSpPr>
        <p:cxnSp>
          <p:nvCxnSpPr>
            <p:cNvPr id="162" name="Straight Connector 161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Group 177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96" name="Straight Connector 19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Straight Connector 19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" name="Group 20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207" name="Straight Connector 20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Straight Connector 20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Straight Connector 20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Straight Connector 20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Straight Connector 21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2" name="Straight Connector 20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Straight Connector 20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Straight Connector 20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Connector 20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Group 178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80" name="Straight Connector 179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" name="Group 184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91" name="Straight Connector 190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Connector 191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Straight Connector 192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Straight Connector 193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Straight Connector 194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6" name="Straight Connector 185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3" name="Footer Placeholder 2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 altLang="en-US"/>
          </a:p>
        </p:txBody>
      </p:sp>
      <p:sp>
        <p:nvSpPr>
          <p:cNvPr id="212" name="Date Placeholder 2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MY" altLang="en-US"/>
          </a:p>
        </p:txBody>
      </p:sp>
      <p:sp>
        <p:nvSpPr>
          <p:cNvPr id="214" name="Slide Number Placeholder 2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AB570-E4D9-407B-83A6-4A2C0F0BD468}" type="slidenum">
              <a:rPr lang="en-MY" altLang="en-US" smtClean="0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xmlns="" val="2146817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 bwMode="hidden">
          <a:xfrm>
            <a:off x="-1" y="0"/>
            <a:ext cx="9144002" cy="6858000"/>
            <a:chOff x="-1" y="0"/>
            <a:chExt cx="12192002" cy="6858000"/>
          </a:xfrm>
        </p:grpSpPr>
        <p:cxnSp>
          <p:nvCxnSpPr>
            <p:cNvPr id="10" name="Straight Connector 9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4" name="Straight Connector 43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7" name="Group 48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" name="Group 26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8" name="Straight Connector 27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9" name="Group 32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Rectangle 6"/>
          <p:cNvSpPr/>
          <p:nvPr/>
        </p:nvSpPr>
        <p:spPr>
          <a:xfrm>
            <a:off x="0" y="0"/>
            <a:ext cx="54864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4864" y="571500"/>
            <a:ext cx="2743200" cy="2197100"/>
          </a:xfrm>
        </p:spPr>
        <p:txBody>
          <a:bodyPr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398" y="571500"/>
            <a:ext cx="4663440" cy="5715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34864" y="2995012"/>
            <a:ext cx="2743200" cy="228595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60" name="Straight Connector 59"/>
          <p:cNvCxnSpPr/>
          <p:nvPr/>
        </p:nvCxnSpPr>
        <p:spPr>
          <a:xfrm>
            <a:off x="5942317" y="2895600"/>
            <a:ext cx="274448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MY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2F141F0-F36C-4A40-BCC7-91E755E48E59}" type="slidenum">
              <a:rPr lang="en-MY" altLang="en-US" smtClean="0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xmlns="" val="1667374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"/>
          <p:cNvGrpSpPr/>
          <p:nvPr/>
        </p:nvGrpSpPr>
        <p:grpSpPr bwMode="hidden">
          <a:xfrm>
            <a:off x="-1" y="0"/>
            <a:ext cx="9144002" cy="6858000"/>
            <a:chOff x="-1" y="0"/>
            <a:chExt cx="12192002" cy="6858000"/>
          </a:xfrm>
        </p:grpSpPr>
        <p:cxnSp>
          <p:nvCxnSpPr>
            <p:cNvPr id="9" name="Straight Connector 8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Group 24"/>
            <p:cNvGrpSpPr/>
            <p:nvPr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3" name="Straight Connector 42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" name="Group 47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 25"/>
            <p:cNvGrpSpPr/>
            <p:nvPr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7" name="Straight Connector 26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5" name="Group 31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" name="Rectangle 59"/>
          <p:cNvSpPr/>
          <p:nvPr/>
        </p:nvSpPr>
        <p:spPr>
          <a:xfrm>
            <a:off x="0" y="0"/>
            <a:ext cx="54864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Connector 58"/>
          <p:cNvCxnSpPr/>
          <p:nvPr/>
        </p:nvCxnSpPr>
        <p:spPr>
          <a:xfrm>
            <a:off x="5942317" y="2895600"/>
            <a:ext cx="274448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2170" y="576072"/>
            <a:ext cx="2743200" cy="2194560"/>
          </a:xfrm>
        </p:spPr>
        <p:txBody>
          <a:bodyPr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3309" y="-159"/>
            <a:ext cx="5486400" cy="6858000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32170" y="2999232"/>
            <a:ext cx="2743200" cy="2286000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6203180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MY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78320-356D-46FB-B4DD-7B32F997E051}" type="slidenum">
              <a:rPr lang="en-MY" altLang="en-US" smtClean="0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xmlns="" val="2477154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06985" y="489857"/>
            <a:ext cx="1265465" cy="530134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71549" y="489857"/>
            <a:ext cx="5690508" cy="530134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MY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719B-8C4C-46F0-BF45-FADB735175CA}" type="slidenum">
              <a:rPr lang="en-MY" altLang="en-US" smtClean="0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xmlns="" val="2524635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3000">
              <a:schemeClr val="bg1"/>
            </a:gs>
            <a:gs pos="0">
              <a:schemeClr val="bg1">
                <a:lumMod val="100000"/>
              </a:schemeClr>
            </a:gs>
            <a:gs pos="100000">
              <a:schemeClr val="bg1">
                <a:lumMod val="95000"/>
                <a:alpha val="6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5"/>
          <p:cNvGrpSpPr/>
          <p:nvPr/>
        </p:nvGrpSpPr>
        <p:grpSpPr bwMode="hidden">
          <a:xfrm>
            <a:off x="-1" y="-195943"/>
            <a:ext cx="9144002" cy="6858000"/>
            <a:chOff x="-1" y="0"/>
            <a:chExt cx="12192002" cy="6858000"/>
          </a:xfrm>
        </p:grpSpPr>
        <p:cxnSp>
          <p:nvCxnSpPr>
            <p:cNvPr id="97" name="Straight Connector 96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Group 11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31" name="Straight Connector 13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" name="Group 13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42" name="Straight Connector 14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Straight Connector 14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Straight Connector 14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Straight Connector 14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Straight Connector 14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7" name="Straight Connector 13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Group 11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15" name="Straight Connector 11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1" name="Group 11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26" name="Straight Connector 12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Straight Connector 12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Straight Connector 12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Straight Connector 12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1" name="Straight Connector 12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71550" y="503854"/>
            <a:ext cx="7200900" cy="11423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0" y="1981201"/>
            <a:ext cx="7200900" cy="3809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148" name="Straight Connector 147"/>
          <p:cNvCxnSpPr/>
          <p:nvPr/>
        </p:nvCxnSpPr>
        <p:spPr>
          <a:xfrm>
            <a:off x="457200" y="6172200"/>
            <a:ext cx="8229600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289679"/>
            <a:ext cx="4596023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MY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70531" y="6289679"/>
            <a:ext cx="724460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MY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8983" y="6289679"/>
            <a:ext cx="689162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71A1CC28-32E2-43F2-AF6F-F9FC88A5E36B}" type="slidenum">
              <a:rPr lang="en-MY" altLang="en-US" smtClean="0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xmlns="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9388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78012" indent="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21174CD-402F-4B22-AC79-4EBBD3FFA8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MY" dirty="0"/>
              <a:t>Questions and Answer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DCD4EA5-C14F-41D1-894D-E0D3BD47E6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MY" dirty="0"/>
              <a:t>GPHR</a:t>
            </a:r>
          </a:p>
        </p:txBody>
      </p:sp>
    </p:spTree>
    <p:extLst>
      <p:ext uri="{BB962C8B-B14F-4D97-AF65-F5344CB8AC3E}">
        <p14:creationId xmlns:p14="http://schemas.microsoft.com/office/powerpoint/2010/main" xmlns="" val="2133342085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F0095E5-6119-4DD3-BDBA-17ED83676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260648"/>
            <a:ext cx="7200900" cy="593503"/>
          </a:xfrm>
        </p:spPr>
        <p:txBody>
          <a:bodyPr/>
          <a:lstStyle/>
          <a:p>
            <a:r>
              <a:rPr lang="en-MY" dirty="0"/>
              <a:t>Question #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3D7DC96-3855-45B6-A905-1945BAC3DE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1052736"/>
            <a:ext cx="7848872" cy="496855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MY" sz="2200" dirty="0"/>
              <a:t>Which of the following best characterizes the managed development approach to leadership and development?	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200" dirty="0"/>
              <a:t>Talent is managed with a goal of quickly identifying an individual's functional area of expertise and moving the individual up in the organization by increasing skills in a single functional area.	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200" dirty="0"/>
              <a:t>Functional talent is locally selected and recruited, but the identification and development of leadership remains a responsibility of a global development staff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200" dirty="0"/>
              <a:t>Political influence plays an important role, and future leaders are recruited from elite schools	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200" dirty="0"/>
              <a:t>Potential leaders are selected from top universities, rotated through functional areas to gain experience, and selected for top roles in approximately seven to eight years</a:t>
            </a:r>
          </a:p>
        </p:txBody>
      </p:sp>
    </p:spTree>
    <p:extLst>
      <p:ext uri="{BB962C8B-B14F-4D97-AF65-F5344CB8AC3E}">
        <p14:creationId xmlns:p14="http://schemas.microsoft.com/office/powerpoint/2010/main" xmlns="" val="2480849071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451D12A-36DA-4B30-A413-51DDD146D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C86C8A0-B617-49D8-BC3B-629486C109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B</a:t>
            </a:r>
          </a:p>
        </p:txBody>
      </p:sp>
    </p:spTree>
    <p:extLst>
      <p:ext uri="{BB962C8B-B14F-4D97-AF65-F5344CB8AC3E}">
        <p14:creationId xmlns:p14="http://schemas.microsoft.com/office/powerpoint/2010/main" xmlns="" val="256397841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872CBE2-96E5-440A-9666-A815C012C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BD05FC5-E1DD-4FF5-8CE2-6D2F61392F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What is the primary benefit of performance management? 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It most directly pertains to managers on international assignments.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It ensures that the performance appraisal is conducted appropriately across cultures.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It is a source of competitive advantage for leading global enterprises.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It aligns the organization around the performance of individuals.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xmlns="" val="1133886908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1E750F4-D5B9-4C54-B451-54441803F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5FBC193-B35D-4B2B-924A-F6EEC4A004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C</a:t>
            </a:r>
          </a:p>
        </p:txBody>
      </p:sp>
    </p:spTree>
    <p:extLst>
      <p:ext uri="{BB962C8B-B14F-4D97-AF65-F5344CB8AC3E}">
        <p14:creationId xmlns:p14="http://schemas.microsoft.com/office/powerpoint/2010/main" xmlns="" val="744525848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7C147AB-B26B-4F7B-AFAC-705FB2B2D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E275F20-5FF0-4F00-A9D0-7A2C26A13F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76" y="1628800"/>
            <a:ext cx="8208912" cy="4530725"/>
          </a:xfrm>
        </p:spPr>
        <p:txBody>
          <a:bodyPr/>
          <a:lstStyle/>
          <a:p>
            <a:pPr marL="0" indent="0">
              <a:buNone/>
            </a:pPr>
            <a:r>
              <a:rPr lang="en-MY" dirty="0"/>
              <a:t>The manager of the marketing department established a goal for his staff that directed them to double unique web traffic to the website within 90 days. If they accomplish this goal, the department will evenly split a bonus among them. The manager is most likely using which performance management technique?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SMART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MBO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360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Forced distribution</a:t>
            </a:r>
          </a:p>
          <a:p>
            <a:pPr marL="0" indent="0">
              <a:buNone/>
            </a:pPr>
            <a:endParaRPr lang="en-MY" dirty="0"/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xmlns="" val="2218795683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BA2822B-E427-41BC-88B0-B76CBB017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073E821-FB8D-4638-A3CF-2AAF63910A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B</a:t>
            </a:r>
          </a:p>
        </p:txBody>
      </p:sp>
    </p:spTree>
    <p:extLst>
      <p:ext uri="{BB962C8B-B14F-4D97-AF65-F5344CB8AC3E}">
        <p14:creationId xmlns:p14="http://schemas.microsoft.com/office/powerpoint/2010/main" xmlns="" val="2767635438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B9530F4-9EBF-43E9-A7AF-87B3BFBFD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251F886-E7B6-470A-98F2-66161B50EA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A business case can help management make better-quality decisions because it does which of the following?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Communicates how a plan will influence operational efficiencies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Provides multiple options for solving a business problem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Describes possible risks that could result from taking action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Quantitatively analyses relevant HR trends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xmlns="" val="2591182730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727373D-91ED-4E19-98CC-D7E5AE19F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B3D3AEC-D501-4343-8F2A-0AC34490D0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C</a:t>
            </a:r>
          </a:p>
        </p:txBody>
      </p:sp>
    </p:spTree>
    <p:extLst>
      <p:ext uri="{BB962C8B-B14F-4D97-AF65-F5344CB8AC3E}">
        <p14:creationId xmlns:p14="http://schemas.microsoft.com/office/powerpoint/2010/main" xmlns="" val="3353824262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B9530F4-9EBF-43E9-A7AF-87B3BFBFD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251F886-E7B6-470A-98F2-66161B50EA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of the following represents a shift in thinking in the philosophy of performance management?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Focus on organizational metrics rather than individual results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Focus on domestic issues rather than global issues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Focus on past performance rather than future performance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Focus on single </a:t>
            </a:r>
            <a:r>
              <a:rPr lang="en-MY" dirty="0" err="1"/>
              <a:t>raters</a:t>
            </a:r>
            <a:r>
              <a:rPr lang="en-MY" dirty="0"/>
              <a:t> rather than multiple </a:t>
            </a:r>
            <a:r>
              <a:rPr lang="en-MY" dirty="0" err="1"/>
              <a:t>raters</a:t>
            </a:r>
            <a:endParaRPr lang="en-MY" dirty="0"/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xmlns="" val="3609680309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727373D-91ED-4E19-98CC-D7E5AE19F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B3D3AEC-D501-4343-8F2A-0AC34490D0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A</a:t>
            </a:r>
          </a:p>
        </p:txBody>
      </p:sp>
    </p:spTree>
    <p:extLst>
      <p:ext uri="{BB962C8B-B14F-4D97-AF65-F5344CB8AC3E}">
        <p14:creationId xmlns:p14="http://schemas.microsoft.com/office/powerpoint/2010/main" xmlns="" val="2826861704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B9530F4-9EBF-43E9-A7AF-87B3BFBFD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251F886-E7B6-470A-98F2-66161B50EA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"The main purpose of implementing competency model for global staffing is:"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to establish standard language used in job requirement.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to align what is needed for organizational strategy.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to build performance criteria and assessments.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to incorporate into the learning and development activities.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xmlns="" val="2920999244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727373D-91ED-4E19-98CC-D7E5AE19F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B3D3AEC-D501-4343-8F2A-0AC34490D0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A</a:t>
            </a:r>
          </a:p>
        </p:txBody>
      </p:sp>
    </p:spTree>
    <p:extLst>
      <p:ext uri="{BB962C8B-B14F-4D97-AF65-F5344CB8AC3E}">
        <p14:creationId xmlns:p14="http://schemas.microsoft.com/office/powerpoint/2010/main" xmlns="" val="649364198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E0C812-E5A5-40FA-BE9D-318726BF5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796A116-5282-40F3-A0BF-34336FEFCD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of the following is most associated with a strategies-based approach to competency development?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Consistent interpretation across local cultures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Alignment with a long-term vision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Increased credibility because it was developed at corporate headquarters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Detailed specification of country-level jobs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xmlns="" val="933109562"/>
      </p:ext>
    </p:extLst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BFC9DD1-F5EA-441F-87F7-C7FA62BEA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BB29E40-F429-4D59-A9FB-1CDFEF5B84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B</a:t>
            </a:r>
          </a:p>
        </p:txBody>
      </p:sp>
    </p:spTree>
    <p:extLst>
      <p:ext uri="{BB962C8B-B14F-4D97-AF65-F5344CB8AC3E}">
        <p14:creationId xmlns:p14="http://schemas.microsoft.com/office/powerpoint/2010/main" xmlns="" val="695186502"/>
      </p:ext>
    </p:extLst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019AEE1-61EF-4478-9282-96834D306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8030EF0-6316-4F13-B568-0365C5BB78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approach to defining competencies is likely to provide the greatest challenge to measurement because of its tendency to be stated at a general level?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Learning-based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Values-based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Strategies-based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Research-based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xmlns="" val="1887479348"/>
      </p:ext>
    </p:extLst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1ED8736-55A2-4ECA-B0A3-AC86B0506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77E7661-C0C2-4799-AE10-FAC2448031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B</a:t>
            </a:r>
          </a:p>
        </p:txBody>
      </p:sp>
    </p:spTree>
    <p:extLst>
      <p:ext uri="{BB962C8B-B14F-4D97-AF65-F5344CB8AC3E}">
        <p14:creationId xmlns:p14="http://schemas.microsoft.com/office/powerpoint/2010/main" xmlns="" val="329671403"/>
      </p:ext>
    </p:extLst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3D0112F-E5E5-4885-B4FC-D9572FF05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FC1031A-D508-4791-BB61-F2C7E43C6D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of the following is true of job competencies?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They are the critical success factors needed to perform a role in the organization.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They are linked to a particular job and are usually not portable.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They are the key skills needed to do a specific job.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They are the same from organization to organization.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xmlns="" val="93298288"/>
      </p:ext>
    </p:extLst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0D3DE82-F350-4293-BBC2-DB53E802C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C0BD70C-8440-43E4-80ED-434983F40F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A</a:t>
            </a:r>
          </a:p>
        </p:txBody>
      </p:sp>
    </p:spTree>
    <p:extLst>
      <p:ext uri="{BB962C8B-B14F-4D97-AF65-F5344CB8AC3E}">
        <p14:creationId xmlns:p14="http://schemas.microsoft.com/office/powerpoint/2010/main" xmlns="" val="1709639386"/>
      </p:ext>
    </p:extLst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FD4CC58-7459-4CCD-B4A9-294252A04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FF71EB2-5FD3-4B92-A075-FFED3FE8C1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68" y="1600200"/>
            <a:ext cx="8003232" cy="4530725"/>
          </a:xfrm>
        </p:spPr>
        <p:txBody>
          <a:bodyPr/>
          <a:lstStyle/>
          <a:p>
            <a:pPr marL="0" indent="0">
              <a:buNone/>
            </a:pPr>
            <a:r>
              <a:rPr lang="en-MY" dirty="0"/>
              <a:t>Which of the following statements about performance appraisals being conducted while abroad is true?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It is not necessary to have a performance appraisal while abroad.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These appraisals can be greatly influenced by host-country cultural values.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Only the home-country supervisor needs to be involved.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The appraisals should be conducted by the assignee’s global mentor.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xmlns="" val="944036802"/>
      </p:ext>
    </p:extLst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7E64B97-D02A-46D9-A0C9-84D4FFBD1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3A799ED-9FD6-4BEC-BB3B-7906D501E2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B</a:t>
            </a:r>
          </a:p>
        </p:txBody>
      </p:sp>
    </p:spTree>
    <p:extLst>
      <p:ext uri="{BB962C8B-B14F-4D97-AF65-F5344CB8AC3E}">
        <p14:creationId xmlns:p14="http://schemas.microsoft.com/office/powerpoint/2010/main" xmlns="" val="4268571295"/>
      </p:ext>
    </p:extLst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9AAFEE4-EFCD-4696-8577-0B6D412B9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7FDE03A-0004-45BF-95FB-68096D5087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of the following is the NOT true about global learning management system (LMS)?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LMS does not guarantee that you get to address each of your global learners’ needs.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LMS provides a medium to easily reach out to your global audience.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LMS can produce tremendous savings on training costs.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LMS is customized to suit a specific need of a target audience or regions.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xmlns="" val="3514560869"/>
      </p:ext>
    </p:extLst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35E2759-C43B-422C-8FE1-2FD9370C8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1B31A36-E150-4B78-A283-60BFBB8E18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D</a:t>
            </a:r>
          </a:p>
        </p:txBody>
      </p:sp>
    </p:spTree>
    <p:extLst>
      <p:ext uri="{BB962C8B-B14F-4D97-AF65-F5344CB8AC3E}">
        <p14:creationId xmlns:p14="http://schemas.microsoft.com/office/powerpoint/2010/main" xmlns="" val="1386028173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Diamond Grid 16x9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usiness diamond grid presentation (widescreen).potx" id="{B2221865-AD13-4DF0-B68E-BF08E8CC5659}" vid="{BAA0C488-98B6-4F47-8E1C-5C7CD9605F73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Red Diamond Template</Template>
  <TotalTime>399</TotalTime>
  <Words>332</Words>
  <Application>Microsoft Office PowerPoint</Application>
  <PresentationFormat>On-screen Show (4:3)</PresentationFormat>
  <Paragraphs>90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Diamond Grid 16x9</vt:lpstr>
      <vt:lpstr>Questions and Answer</vt:lpstr>
      <vt:lpstr>Question # 1</vt:lpstr>
      <vt:lpstr>Answer # 1</vt:lpstr>
      <vt:lpstr>Question # 2</vt:lpstr>
      <vt:lpstr>Answer # 2</vt:lpstr>
      <vt:lpstr>Question # 3</vt:lpstr>
      <vt:lpstr>Answer # 3</vt:lpstr>
      <vt:lpstr>Question # 4</vt:lpstr>
      <vt:lpstr>Answer # 4</vt:lpstr>
      <vt:lpstr>Question # 6</vt:lpstr>
      <vt:lpstr>Answer # 6</vt:lpstr>
      <vt:lpstr>Question # 5</vt:lpstr>
      <vt:lpstr>Answer # 5</vt:lpstr>
      <vt:lpstr>Question # 7</vt:lpstr>
      <vt:lpstr>Answer # 7</vt:lpstr>
      <vt:lpstr>Question # 8</vt:lpstr>
      <vt:lpstr>Answer # 8</vt:lpstr>
      <vt:lpstr>Question # 9</vt:lpstr>
      <vt:lpstr>Answer # 9</vt:lpstr>
      <vt:lpstr>Question # 10</vt:lpstr>
      <vt:lpstr>Answer # 10</vt:lpstr>
      <vt:lpstr>Question # 11</vt:lpstr>
      <vt:lpstr>Answer #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Venkatesan Muraledharan</dc:creator>
  <cp:lastModifiedBy>Srianjaneya</cp:lastModifiedBy>
  <cp:revision>20</cp:revision>
  <cp:lastPrinted>1601-01-01T00:00:00Z</cp:lastPrinted>
  <dcterms:created xsi:type="dcterms:W3CDTF">2020-07-09T15:12:46Z</dcterms:created>
  <dcterms:modified xsi:type="dcterms:W3CDTF">2022-06-12T11:12:22Z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TC102037771033</vt:lpwstr>
  </property>
</Properties>
</file>