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3"/>
  </p:notesMasterIdLst>
  <p:handoutMasterIdLst>
    <p:handoutMasterId r:id="rId14"/>
  </p:handoutMasterIdLst>
  <p:sldIdLst>
    <p:sldId id="256" r:id="rId2"/>
    <p:sldId id="265" r:id="rId3"/>
    <p:sldId id="266" r:id="rId4"/>
    <p:sldId id="267" r:id="rId5"/>
    <p:sldId id="268" r:id="rId6"/>
    <p:sldId id="269" r:id="rId7"/>
    <p:sldId id="270" r:id="rId8"/>
    <p:sldId id="271" r:id="rId9"/>
    <p:sldId id="272" r:id="rId10"/>
    <p:sldId id="273" r:id="rId11"/>
    <p:sldId id="274" r:id="rId12"/>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Questions and Answers</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sz="2400" dirty="0"/>
              <a:t>The healthcare facility you work for is facing a leadership shortage within the next five years as a wave of managers proceed through a phased retirement program. The executive team is concerned because the healthcare industry is already facing a shortage of qualified talent. What should HR recommend?</a:t>
            </a:r>
          </a:p>
          <a:p>
            <a:pPr marL="0" indent="0">
              <a:buNone/>
            </a:pPr>
            <a:r>
              <a:rPr lang="en-MY" sz="2400" dirty="0"/>
              <a:t>A. Increasing employee compensation to be more competitive</a:t>
            </a:r>
          </a:p>
          <a:p>
            <a:pPr marL="0" indent="0">
              <a:buNone/>
            </a:pPr>
            <a:r>
              <a:rPr lang="en-MY" sz="2400" dirty="0"/>
              <a:t>B. Lobbying the government for more healthcare visas</a:t>
            </a:r>
          </a:p>
          <a:p>
            <a:pPr marL="0" indent="0">
              <a:buNone/>
            </a:pPr>
            <a:r>
              <a:rPr lang="en-MY" sz="2400" dirty="0"/>
              <a:t>C. Beginning to engage in continuous recruitment activities for these positions</a:t>
            </a:r>
          </a:p>
          <a:p>
            <a:pPr marL="0" indent="0">
              <a:buNone/>
            </a:pPr>
            <a:r>
              <a:rPr lang="en-MY" sz="2400" dirty="0"/>
              <a:t>D. Building a succession plan using self- and supervisor assessments of the current workforce</a:t>
            </a:r>
          </a:p>
        </p:txBody>
      </p:sp>
    </p:spTree>
    <p:extLst>
      <p:ext uri="{BB962C8B-B14F-4D97-AF65-F5344CB8AC3E}">
        <p14:creationId xmlns:p14="http://schemas.microsoft.com/office/powerpoint/2010/main" val="23548823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19249003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sz="2400" dirty="0"/>
              <a:t>If an employee is performing well in her current position but does not want to move to the next level, which of the following employee involvement strategies may work best to maximize her talent?</a:t>
            </a:r>
          </a:p>
          <a:p>
            <a:pPr marL="0" indent="0">
              <a:buNone/>
            </a:pPr>
            <a:r>
              <a:rPr lang="en-MY" sz="2400" dirty="0"/>
              <a:t>A. Creating a work team that she leads</a:t>
            </a:r>
          </a:p>
          <a:p>
            <a:pPr marL="0" indent="0">
              <a:buNone/>
            </a:pPr>
            <a:r>
              <a:rPr lang="en-MY" sz="2400" dirty="0"/>
              <a:t>B. Creating a task force to identify the key strengths and weaknesses of the</a:t>
            </a:r>
          </a:p>
          <a:p>
            <a:pPr marL="0" indent="0">
              <a:buNone/>
            </a:pPr>
            <a:r>
              <a:rPr lang="en-MY" sz="2400" dirty="0"/>
              <a:t>department</a:t>
            </a:r>
          </a:p>
          <a:p>
            <a:pPr marL="0" indent="0">
              <a:buNone/>
            </a:pPr>
            <a:r>
              <a:rPr lang="en-MY" sz="2400" dirty="0"/>
              <a:t>C. Delegating authority of a relevant process to her</a:t>
            </a:r>
          </a:p>
          <a:p>
            <a:pPr marL="0" indent="0">
              <a:buNone/>
            </a:pPr>
            <a:r>
              <a:rPr lang="en-MY" sz="2400" dirty="0"/>
              <a:t>D. None. She should be allowed to remain functioning at her current level.</a:t>
            </a:r>
          </a:p>
        </p:txBody>
      </p:sp>
    </p:spTree>
    <p:extLst>
      <p:ext uri="{BB962C8B-B14F-4D97-AF65-F5344CB8AC3E}">
        <p14:creationId xmlns:p14="http://schemas.microsoft.com/office/powerpoint/2010/main" val="22018182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Option C</a:t>
            </a:r>
          </a:p>
          <a:p>
            <a:pPr marL="0" indent="0">
              <a:buNone/>
            </a:pPr>
            <a:r>
              <a:rPr lang="en-MY" dirty="0"/>
              <a:t>Employee involvement strategies allow employers to manage the knowledge of their human talent at all levels effectively. While employees should be allowed to develop to their fullest potential within their jobs, employers need to maximize the talent for the most efficient production of their goods or services. Delegating authority in a relevant process will allow employees to apply their talents toward the good of the company.</a:t>
            </a:r>
          </a:p>
        </p:txBody>
      </p:sp>
    </p:spTree>
    <p:extLst>
      <p:ext uri="{BB962C8B-B14F-4D97-AF65-F5344CB8AC3E}">
        <p14:creationId xmlns:p14="http://schemas.microsoft.com/office/powerpoint/2010/main" val="26486431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The total process of recruiting, integrating, and developing new and current workers is known as which of the following?</a:t>
            </a:r>
          </a:p>
          <a:p>
            <a:pPr marL="0" indent="0">
              <a:buNone/>
            </a:pPr>
            <a:r>
              <a:rPr lang="en-MY" dirty="0"/>
              <a:t>A. Workforce planning</a:t>
            </a:r>
          </a:p>
          <a:p>
            <a:pPr marL="0" indent="0">
              <a:buNone/>
            </a:pPr>
            <a:r>
              <a:rPr lang="en-MY" dirty="0"/>
              <a:t>B. Talent management</a:t>
            </a:r>
          </a:p>
          <a:p>
            <a:pPr marL="0" indent="0">
              <a:buNone/>
            </a:pPr>
            <a:r>
              <a:rPr lang="en-MY" dirty="0"/>
              <a:t>C. HR planning</a:t>
            </a:r>
          </a:p>
          <a:p>
            <a:pPr marL="0" indent="0">
              <a:buNone/>
            </a:pPr>
            <a:r>
              <a:rPr lang="en-MY" dirty="0"/>
              <a:t>D. The selection process</a:t>
            </a:r>
          </a:p>
        </p:txBody>
      </p:sp>
    </p:spTree>
    <p:extLst>
      <p:ext uri="{BB962C8B-B14F-4D97-AF65-F5344CB8AC3E}">
        <p14:creationId xmlns:p14="http://schemas.microsoft.com/office/powerpoint/2010/main" val="32376355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345541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2E596-588B-4158-8B8E-6A6289A759B9}"/>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FF8F96E7-281F-43F2-892B-207CB2F7E54E}"/>
              </a:ext>
            </a:extLst>
          </p:cNvPr>
          <p:cNvSpPr>
            <a:spLocks noGrp="1"/>
          </p:cNvSpPr>
          <p:nvPr>
            <p:ph idx="1"/>
          </p:nvPr>
        </p:nvSpPr>
        <p:spPr/>
        <p:txBody>
          <a:bodyPr/>
          <a:lstStyle/>
          <a:p>
            <a:pPr marL="0" indent="0">
              <a:buNone/>
            </a:pPr>
            <a:r>
              <a:rPr lang="en-MY" dirty="0"/>
              <a:t>Which of the following training methods would effectively deliver training material to global employees?</a:t>
            </a:r>
          </a:p>
          <a:p>
            <a:pPr marL="0" indent="0">
              <a:buNone/>
            </a:pPr>
            <a:r>
              <a:rPr lang="en-MY" dirty="0"/>
              <a:t>A. Virtual training</a:t>
            </a:r>
          </a:p>
          <a:p>
            <a:pPr marL="0" indent="0">
              <a:buNone/>
            </a:pPr>
            <a:r>
              <a:rPr lang="en-MY" dirty="0"/>
              <a:t>B. E-learning</a:t>
            </a:r>
          </a:p>
          <a:p>
            <a:pPr marL="0" indent="0">
              <a:buNone/>
            </a:pPr>
            <a:r>
              <a:rPr lang="en-MY" dirty="0"/>
              <a:t>C. EPSS</a:t>
            </a:r>
          </a:p>
          <a:p>
            <a:pPr marL="0" indent="0">
              <a:buNone/>
            </a:pPr>
            <a:r>
              <a:rPr lang="en-MY" dirty="0"/>
              <a:t>D. All of the above</a:t>
            </a:r>
          </a:p>
        </p:txBody>
      </p:sp>
    </p:spTree>
    <p:extLst>
      <p:ext uri="{BB962C8B-B14F-4D97-AF65-F5344CB8AC3E}">
        <p14:creationId xmlns:p14="http://schemas.microsoft.com/office/powerpoint/2010/main" val="32030643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A359D-174A-42CA-8E73-6F882FF41635}"/>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25272F4D-A1D5-497B-83B7-21B2004E116C}"/>
              </a:ext>
            </a:extLst>
          </p:cNvPr>
          <p:cNvSpPr>
            <a:spLocks noGrp="1"/>
          </p:cNvSpPr>
          <p:nvPr>
            <p:ph idx="1"/>
          </p:nvPr>
        </p:nvSpPr>
        <p:spPr/>
        <p:txBody>
          <a:bodyPr/>
          <a:lstStyle/>
          <a:p>
            <a:r>
              <a:rPr lang="en-MY" sz="2400" dirty="0"/>
              <a:t>Option D</a:t>
            </a:r>
          </a:p>
          <a:p>
            <a:pPr marL="0" indent="0">
              <a:buNone/>
            </a:pPr>
            <a:endParaRPr lang="en-MY" sz="2400" dirty="0"/>
          </a:p>
          <a:p>
            <a:pPr marL="0" indent="0">
              <a:buNone/>
            </a:pPr>
            <a:r>
              <a:rPr lang="en-MY" sz="2400" dirty="0"/>
              <a:t>The impact of HRD activities on a global workforce should not be underestimated. Keeping expatriates updated on training and development opportunities should be one of the goals of an effective expatriate program. Virtual classrooms, e-learning tools, and employee performance support systems are all methods that can be used to communicate equal training and development opportunities to offshore employees.</a:t>
            </a:r>
          </a:p>
        </p:txBody>
      </p:sp>
    </p:spTree>
    <p:extLst>
      <p:ext uri="{BB962C8B-B14F-4D97-AF65-F5344CB8AC3E}">
        <p14:creationId xmlns:p14="http://schemas.microsoft.com/office/powerpoint/2010/main" val="1405539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E3EB1-DB5D-45D4-AEA7-6450DD6609BB}"/>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3203EDF9-833C-4A50-BC97-8554E96900B5}"/>
              </a:ext>
            </a:extLst>
          </p:cNvPr>
          <p:cNvSpPr>
            <a:spLocks noGrp="1"/>
          </p:cNvSpPr>
          <p:nvPr>
            <p:ph idx="1"/>
          </p:nvPr>
        </p:nvSpPr>
        <p:spPr/>
        <p:txBody>
          <a:bodyPr/>
          <a:lstStyle/>
          <a:p>
            <a:pPr marL="0" indent="0">
              <a:buNone/>
            </a:pPr>
            <a:r>
              <a:rPr lang="en-MY" dirty="0"/>
              <a:t>Organizations have three options for locating the talent they need to achieve business goals: internal transfers or promotions, external hires, and what?</a:t>
            </a:r>
          </a:p>
          <a:p>
            <a:pPr marL="0" indent="0">
              <a:buNone/>
            </a:pPr>
            <a:r>
              <a:rPr lang="en-MY" dirty="0"/>
              <a:t>A. Alternative staffing methods</a:t>
            </a:r>
          </a:p>
          <a:p>
            <a:pPr marL="0" indent="0">
              <a:buNone/>
            </a:pPr>
            <a:r>
              <a:rPr lang="en-MY" dirty="0"/>
              <a:t>B. Contingent workforce</a:t>
            </a:r>
          </a:p>
          <a:p>
            <a:pPr marL="0" indent="0">
              <a:buNone/>
            </a:pPr>
            <a:r>
              <a:rPr lang="en-MY" dirty="0"/>
              <a:t>C. Temporary employees</a:t>
            </a:r>
          </a:p>
          <a:p>
            <a:pPr marL="0" indent="0">
              <a:buNone/>
            </a:pPr>
            <a:r>
              <a:rPr lang="en-MY" dirty="0"/>
              <a:t>D. Job bidding</a:t>
            </a:r>
          </a:p>
          <a:p>
            <a:pPr marL="0" indent="0">
              <a:buNone/>
            </a:pPr>
            <a:endParaRPr lang="en-MY" dirty="0"/>
          </a:p>
        </p:txBody>
      </p:sp>
    </p:spTree>
    <p:extLst>
      <p:ext uri="{BB962C8B-B14F-4D97-AF65-F5344CB8AC3E}">
        <p14:creationId xmlns:p14="http://schemas.microsoft.com/office/powerpoint/2010/main" val="41669983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499A0-563E-4EF5-91CE-2901BA6277A1}"/>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7F9AF5B4-3329-4B49-928F-6C04AB2A9340}"/>
              </a:ext>
            </a:extLst>
          </p:cNvPr>
          <p:cNvSpPr>
            <a:spLocks noGrp="1"/>
          </p:cNvSpPr>
          <p:nvPr>
            <p:ph idx="1"/>
          </p:nvPr>
        </p:nvSpPr>
        <p:spPr/>
        <p:txBody>
          <a:bodyPr/>
          <a:lstStyle/>
          <a:p>
            <a:r>
              <a:rPr lang="en-MY" dirty="0"/>
              <a:t>Option A. </a:t>
            </a:r>
          </a:p>
          <a:p>
            <a:endParaRPr lang="en-MY" dirty="0"/>
          </a:p>
          <a:p>
            <a:pPr marL="0" indent="0">
              <a:buNone/>
            </a:pPr>
            <a:r>
              <a:rPr lang="en-MY" dirty="0"/>
              <a:t>Alternative staffing methods include several options to support workforce-planning efforts. They include hiring contract workers, such as a contingent workforce, job sharing, part-time employees, and interns.</a:t>
            </a:r>
          </a:p>
        </p:txBody>
      </p:sp>
    </p:spTree>
    <p:extLst>
      <p:ext uri="{BB962C8B-B14F-4D97-AF65-F5344CB8AC3E}">
        <p14:creationId xmlns:p14="http://schemas.microsoft.com/office/powerpoint/2010/main" val="3104733257"/>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92</TotalTime>
  <Words>506</Words>
  <Application>Microsoft Office PowerPoint</Application>
  <PresentationFormat>On-screen Show (4:3)</PresentationFormat>
  <Paragraphs>48</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Times New Roman</vt:lpstr>
      <vt:lpstr>Wingdings</vt:lpstr>
      <vt:lpstr>Office Theme</vt:lpstr>
      <vt:lpstr>Questions and Answers</vt:lpstr>
      <vt:lpstr>Question # 1</vt:lpstr>
      <vt:lpstr>Answer # 1</vt:lpstr>
      <vt:lpstr>Question # 2</vt:lpstr>
      <vt:lpstr>Answer # 2</vt:lpstr>
      <vt:lpstr>Question # 3</vt:lpstr>
      <vt:lpstr>Answer # 3</vt:lpstr>
      <vt:lpstr>Question # 4</vt:lpstr>
      <vt:lpstr>Answer # 4</vt:lpstr>
      <vt:lpstr>Question # 5</vt:lpstr>
      <vt:lpstr>Answer # 5</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7</cp:revision>
  <cp:lastPrinted>1601-01-01T00:00:00Z</cp:lastPrinted>
  <dcterms:created xsi:type="dcterms:W3CDTF">2020-07-09T15:12:46Z</dcterms:created>
  <dcterms:modified xsi:type="dcterms:W3CDTF">2020-12-11T12:17:47Z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