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
  </p:notesMasterIdLst>
  <p:handoutMasterIdLst>
    <p:handoutMasterId r:id="rId10"/>
  </p:handout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5023395"/>
          </a:xfrm>
        </p:spPr>
        <p:txBody>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B8C833D-F487-47DE-8AF5-07CC17F1BFCB}"/>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83715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p:txBody>
          <a:bodyPr/>
          <a:lstStyle/>
          <a:p>
            <a:pPr marL="0" indent="0">
              <a:buNone/>
            </a:pPr>
            <a:r>
              <a:rPr lang="en-MY" sz="2000" dirty="0"/>
              <a:t>31. In what way does globalization affect how jobs are priced within organizations?</a:t>
            </a:r>
          </a:p>
          <a:p>
            <a:pPr marL="0" indent="0">
              <a:buNone/>
            </a:pPr>
            <a:endParaRPr lang="en-MY" sz="2000" dirty="0"/>
          </a:p>
          <a:p>
            <a:pPr marL="0" indent="0">
              <a:buNone/>
            </a:pPr>
            <a:r>
              <a:rPr lang="en-MY" sz="2000" dirty="0"/>
              <a:t>A. Globalization may drive down the cost for jobs where there is a surplus of displaced workers.</a:t>
            </a:r>
          </a:p>
          <a:p>
            <a:pPr marL="457200" indent="-457200">
              <a:buAutoNum type="alphaUcPeriod"/>
            </a:pPr>
            <a:endParaRPr lang="en-MY" sz="2000" dirty="0"/>
          </a:p>
          <a:p>
            <a:pPr marL="0" indent="0">
              <a:buNone/>
            </a:pPr>
            <a:r>
              <a:rPr lang="en-MY" sz="2000" dirty="0"/>
              <a:t>B. The increase in the number of approved work visas for work in industries with talent shortages is raising the </a:t>
            </a:r>
            <a:r>
              <a:rPr lang="en-MY" sz="2000" dirty="0" err="1"/>
              <a:t>labor</a:t>
            </a:r>
            <a:r>
              <a:rPr lang="en-MY" sz="2000" dirty="0"/>
              <a:t> costs.</a:t>
            </a:r>
          </a:p>
          <a:p>
            <a:pPr marL="0" indent="0">
              <a:buNone/>
            </a:pPr>
            <a:endParaRPr lang="en-MY" sz="2000" dirty="0"/>
          </a:p>
          <a:p>
            <a:pPr marL="0" indent="0">
              <a:buNone/>
            </a:pPr>
            <a:r>
              <a:rPr lang="en-MY" sz="2000" dirty="0"/>
              <a:t>C. The rise of the gig economy is driving project-based pay.</a:t>
            </a:r>
          </a:p>
          <a:p>
            <a:pPr marL="0" indent="0">
              <a:buNone/>
            </a:pPr>
            <a:endParaRPr lang="en-MY" sz="2000" dirty="0"/>
          </a:p>
          <a:p>
            <a:pPr marL="0" indent="0">
              <a:buNone/>
            </a:pPr>
            <a:r>
              <a:rPr lang="en-MY" sz="2000" dirty="0"/>
              <a:t>D. All of the above.</a:t>
            </a:r>
          </a:p>
        </p:txBody>
      </p:sp>
    </p:spTree>
    <p:extLst>
      <p:ext uri="{BB962C8B-B14F-4D97-AF65-F5344CB8AC3E}">
        <p14:creationId xmlns:p14="http://schemas.microsoft.com/office/powerpoint/2010/main" val="674823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p:txBody>
          <a:bodyPr/>
          <a:lstStyle/>
          <a:p>
            <a:pPr marL="0" indent="0">
              <a:buNone/>
            </a:pPr>
            <a:r>
              <a:rPr lang="en-MY" sz="2400" dirty="0"/>
              <a:t>In Globalisation, The main reason behind MNCs investments are</a:t>
            </a:r>
          </a:p>
          <a:p>
            <a:pPr marL="0" indent="0">
              <a:buNone/>
            </a:pPr>
            <a:endParaRPr lang="en-MY" sz="2400" dirty="0"/>
          </a:p>
          <a:p>
            <a:pPr marL="0" indent="0">
              <a:buNone/>
            </a:pPr>
            <a:r>
              <a:rPr lang="en-MY" sz="2400" dirty="0"/>
              <a:t>A) To benefit foreign countries</a:t>
            </a:r>
          </a:p>
          <a:p>
            <a:pPr marL="0" indent="0">
              <a:buNone/>
            </a:pPr>
            <a:endParaRPr lang="en-MY" sz="2400" dirty="0"/>
          </a:p>
          <a:p>
            <a:pPr marL="0" indent="0">
              <a:buNone/>
            </a:pPr>
            <a:r>
              <a:rPr lang="en-MY" sz="2400" dirty="0"/>
              <a:t>B) To provide financial support to the country’s government</a:t>
            </a:r>
          </a:p>
          <a:p>
            <a:pPr marL="0" indent="0">
              <a:buNone/>
            </a:pPr>
            <a:endParaRPr lang="en-MY" sz="2400" dirty="0"/>
          </a:p>
          <a:p>
            <a:pPr marL="0" indent="0">
              <a:buNone/>
            </a:pPr>
            <a:r>
              <a:rPr lang="en-MY" sz="2400" dirty="0"/>
              <a:t>C) For the welfare of underprivileged people.</a:t>
            </a:r>
          </a:p>
          <a:p>
            <a:pPr marL="0" indent="0">
              <a:buNone/>
            </a:pPr>
            <a:endParaRPr lang="en-MY" sz="2400" dirty="0"/>
          </a:p>
          <a:p>
            <a:pPr marL="0" indent="0">
              <a:buNone/>
            </a:pPr>
            <a:r>
              <a:rPr lang="en-MY" sz="2400" dirty="0"/>
              <a:t>D) To increase the assets and earn profits</a:t>
            </a:r>
          </a:p>
        </p:txBody>
      </p:sp>
    </p:spTree>
    <p:extLst>
      <p:ext uri="{BB962C8B-B14F-4D97-AF65-F5344CB8AC3E}">
        <p14:creationId xmlns:p14="http://schemas.microsoft.com/office/powerpoint/2010/main" val="674993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83393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528</TotalTime>
  <Words>302</Words>
  <Application>Microsoft Office PowerPoint</Application>
  <PresentationFormat>On-screen Show (4:3)</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2020-10-30T18:13:25Z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