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5"/>
  </p:notesMasterIdLst>
  <p:handoutMasterIdLst>
    <p:handoutMasterId r:id="rId16"/>
  </p:handoutMasterIdLst>
  <p:sldIdLst>
    <p:sldId id="256" r:id="rId2"/>
    <p:sldId id="267" r:id="rId3"/>
    <p:sldId id="268" r:id="rId4"/>
    <p:sldId id="257" r:id="rId5"/>
    <p:sldId id="258" r:id="rId6"/>
    <p:sldId id="259" r:id="rId7"/>
    <p:sldId id="260" r:id="rId8"/>
    <p:sldId id="261" r:id="rId9"/>
    <p:sldId id="262" r:id="rId10"/>
    <p:sldId id="263" r:id="rId11"/>
    <p:sldId id="264" r:id="rId12"/>
    <p:sldId id="265"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95424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484643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70873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229119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4191362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446364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17428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3872567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462764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385866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1634866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77530079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70384" y="968236"/>
            <a:ext cx="7203233" cy="3383280"/>
          </a:xfrm>
        </p:spPr>
        <p:txBody>
          <a:bodyPr>
            <a:normAutofit/>
          </a:bodyPr>
          <a:lstStyle/>
          <a:p>
            <a:r>
              <a:rPr lang="en-MY" sz="5400" smtClean="0"/>
              <a:t>Scenario Questions </a:t>
            </a:r>
            <a:r>
              <a:rPr lang="en-MY" sz="5400" dirty="0"/>
              <a:t>and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a:t>GPHR</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214290"/>
            <a:ext cx="7200900" cy="717569"/>
          </a:xfrm>
        </p:spPr>
        <p:txBody>
          <a:bodyPr>
            <a:normAutofit/>
          </a:bodyPr>
          <a:lstStyle/>
          <a:p>
            <a:pPr algn="ctr"/>
            <a:r>
              <a:rPr lang="en-US" sz="2800" dirty="0" smtClean="0"/>
              <a:t>Scenario Questions</a:t>
            </a:r>
            <a:endParaRPr lang="en-US" sz="2800" dirty="0"/>
          </a:p>
        </p:txBody>
      </p:sp>
      <p:sp>
        <p:nvSpPr>
          <p:cNvPr id="3" name="Content Placeholder 2"/>
          <p:cNvSpPr>
            <a:spLocks noGrp="1"/>
          </p:cNvSpPr>
          <p:nvPr>
            <p:ph idx="1"/>
          </p:nvPr>
        </p:nvSpPr>
        <p:spPr>
          <a:xfrm>
            <a:off x="428596" y="1142984"/>
            <a:ext cx="8215370" cy="5000660"/>
          </a:xfrm>
        </p:spPr>
        <p:txBody>
          <a:bodyPr>
            <a:noAutofit/>
          </a:bodyPr>
          <a:lstStyle/>
          <a:p>
            <a:r>
              <a:rPr lang="en-US" sz="2400" dirty="0" smtClean="0"/>
              <a:t>Scenario questions present typical HR situations, followed by a series of exam items based on the scenario. These scenarios require you to integrate facts from different subject areas</a:t>
            </a:r>
            <a:r>
              <a:rPr lang="en-US" sz="2400" dirty="0" smtClean="0"/>
              <a:t>.</a:t>
            </a:r>
          </a:p>
          <a:p>
            <a:endParaRPr lang="en-US" sz="2400" dirty="0" smtClean="0"/>
          </a:p>
          <a:p>
            <a:r>
              <a:rPr lang="en-US" sz="2400" dirty="0" smtClean="0"/>
              <a:t>In all cases you should select the best correct response. In this case, best means that a panel of HR subject matter experts would agree to this judgment. Some answer choices are distracters, which are written to look correct, but are not the best answer. This is done to assess your ability to make the right decision based on an actual workplace situation</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14348" y="1285860"/>
            <a:ext cx="7858180" cy="4643470"/>
          </a:xfrm>
        </p:spPr>
        <p:txBody>
          <a:bodyPr>
            <a:noAutofit/>
          </a:bodyPr>
          <a:lstStyle/>
          <a:p>
            <a:pPr>
              <a:buFont typeface="Arial" pitchFamily="34" charset="0"/>
              <a:buChar char="•"/>
            </a:pPr>
            <a:r>
              <a:rPr lang="en-US" sz="2400" dirty="0" smtClean="0"/>
              <a:t>Do not base your answer on your organization's approach to handling the situation, but rather, answer based on what you know should be done according to best practice. Panels of HR subject matter experts rate the effectiveness of each response option, and the "best" answer is derived by statistical analysis of those expert opinions</a:t>
            </a:r>
            <a:r>
              <a:rPr lang="en-US" sz="2400" dirty="0" smtClean="0"/>
              <a:t>.</a:t>
            </a:r>
          </a:p>
          <a:p>
            <a:pPr>
              <a:buFont typeface="Arial" pitchFamily="34" charset="0"/>
              <a:buChar char="•"/>
            </a:pPr>
            <a:endParaRPr lang="en-US" sz="2400" dirty="0" smtClean="0"/>
          </a:p>
          <a:p>
            <a:pPr>
              <a:buFont typeface="Arial" pitchFamily="34" charset="0"/>
              <a:buChar char="•"/>
            </a:pPr>
            <a:r>
              <a:rPr lang="en-US" sz="2400" dirty="0" smtClean="0"/>
              <a:t>Eliminate the wrong answers first</a:t>
            </a:r>
            <a:endParaRPr lang="en-US" sz="2400" dirty="0"/>
          </a:p>
        </p:txBody>
      </p:sp>
      <p:sp>
        <p:nvSpPr>
          <p:cNvPr id="5" name="Title 1"/>
          <p:cNvSpPr>
            <a:spLocks noGrp="1"/>
          </p:cNvSpPr>
          <p:nvPr>
            <p:ph type="title"/>
          </p:nvPr>
        </p:nvSpPr>
        <p:spPr>
          <a:xfrm>
            <a:off x="928662" y="214290"/>
            <a:ext cx="7200900" cy="717569"/>
          </a:xfrm>
        </p:spPr>
        <p:txBody>
          <a:bodyPr>
            <a:normAutofit/>
          </a:bodyPr>
          <a:lstStyle/>
          <a:p>
            <a:pPr algn="ctr"/>
            <a:r>
              <a:rPr lang="en-US" sz="2800" dirty="0" smtClean="0"/>
              <a:t>Scenario Question Tips</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762000" y="152400"/>
            <a:ext cx="7200900" cy="589985"/>
          </a:xfrm>
        </p:spPr>
        <p:txBody>
          <a:bodyPr/>
          <a:lstStyle/>
          <a:p>
            <a:pPr algn="ctr"/>
            <a:r>
              <a:rPr lang="en-MY" dirty="0"/>
              <a:t>Question # 1</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468660" y="1124744"/>
            <a:ext cx="8206680" cy="5023395"/>
          </a:xfrm>
        </p:spPr>
        <p:txBody>
          <a:bodyPr>
            <a:normAutofit lnSpcReduction="10000"/>
          </a:bodyPr>
          <a:lstStyle/>
          <a:p>
            <a:pPr marL="0" indent="0">
              <a:buNone/>
            </a:pPr>
            <a:r>
              <a:rPr lang="en-MY" sz="1700" dirty="0">
                <a:latin typeface="Arial" panose="020B0604020202020204" pitchFamily="34" charset="0"/>
                <a:cs typeface="Arial" panose="020B0604020202020204" pitchFamily="34" charset="0"/>
              </a:rPr>
              <a:t>You have been recently hired as the HR manager within a unit of your organisation that hasn't met its production goals. Your director has made a decision "No training programs will be conducted until the numbers improve". How would you respond:</a:t>
            </a:r>
          </a:p>
          <a:p>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A. Training is an important way for employee to position themselves for promotional opportunities, and the employees in this unit may need a ticket out of this underperforming unit</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B. 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C. You believe strongly that you should at least be given the opportunity to engage in training initiatives unless those efforts prove to be ineffective </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D. Removing training opportunities could damage employee  morale even more.</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39008C-9337-42ED-8F79-B6A7DF760D92}"/>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2B8C833D-F487-47DE-8AF5-07CC17F1BFCB}"/>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38371516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098008-10DE-4A94-AE3E-9B601B0B56FA}"/>
              </a:ext>
            </a:extLst>
          </p:cNvPr>
          <p:cNvSpPr>
            <a:spLocks noGrp="1"/>
          </p:cNvSpPr>
          <p:nvPr>
            <p:ph type="title"/>
          </p:nvPr>
        </p:nvSpPr>
        <p:spPr>
          <a:xfrm>
            <a:off x="762000" y="0"/>
            <a:ext cx="7200900" cy="598369"/>
          </a:xfrm>
        </p:spPr>
        <p:txBody>
          <a:bodyPr>
            <a:normAutofit/>
          </a:bodyPr>
          <a:lstStyle/>
          <a:p>
            <a:pPr algn="ctr"/>
            <a:r>
              <a:rPr lang="en-MY" sz="2800" dirty="0"/>
              <a:t>Question # 2</a:t>
            </a:r>
          </a:p>
        </p:txBody>
      </p:sp>
      <p:sp>
        <p:nvSpPr>
          <p:cNvPr id="3" name="Content Placeholder 2">
            <a:extLst>
              <a:ext uri="{FF2B5EF4-FFF2-40B4-BE49-F238E27FC236}">
                <a16:creationId xmlns:a16="http://schemas.microsoft.com/office/drawing/2014/main" xmlns="" id="{8B85BAC2-F80C-433C-8CE0-5D831C765C14}"/>
              </a:ext>
            </a:extLst>
          </p:cNvPr>
          <p:cNvSpPr>
            <a:spLocks noGrp="1"/>
          </p:cNvSpPr>
          <p:nvPr>
            <p:ph idx="1"/>
          </p:nvPr>
        </p:nvSpPr>
        <p:spPr>
          <a:xfrm>
            <a:off x="546956" y="826969"/>
            <a:ext cx="8050088" cy="5257800"/>
          </a:xfrm>
        </p:spPr>
        <p:txBody>
          <a:bodyPr>
            <a:noAutofit/>
          </a:bodyPr>
          <a:lstStyle/>
          <a:p>
            <a:pPr marL="0" indent="0">
              <a:buNone/>
            </a:pPr>
            <a:r>
              <a:rPr lang="en-MY" sz="20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r>
              <a:rPr lang="en-MY" sz="2000" dirty="0" smtClean="0"/>
              <a:t>?	</a:t>
            </a:r>
            <a:endParaRPr lang="en-MY" sz="2000" dirty="0"/>
          </a:p>
          <a:p>
            <a:pPr marL="0" indent="0">
              <a:buNone/>
            </a:pPr>
            <a:endParaRPr lang="en-MY" sz="2000" dirty="0"/>
          </a:p>
          <a:p>
            <a:pPr>
              <a:buFont typeface="+mj-lt"/>
              <a:buAutoNum type="alphaUcPeriod"/>
            </a:pPr>
            <a:r>
              <a:rPr lang="en-MY" sz="2000" dirty="0" smtClean="0"/>
              <a:t> Twice-a-month </a:t>
            </a:r>
            <a:r>
              <a:rPr lang="en-MY" sz="2000" dirty="0"/>
              <a:t>meetings with the managers to identify and support any workforce changes that will need to occur to achieve the goals.</a:t>
            </a:r>
          </a:p>
          <a:p>
            <a:pPr>
              <a:buFont typeface="+mj-lt"/>
              <a:buAutoNum type="alphaUcPeriod"/>
            </a:pPr>
            <a:r>
              <a:rPr lang="en-MY" sz="2000" dirty="0" smtClean="0"/>
              <a:t> Weekly </a:t>
            </a:r>
            <a:r>
              <a:rPr lang="en-MY" sz="2000" dirty="0"/>
              <a:t>planning sessions with the executive team to address any obstacles that hinder goal achievement</a:t>
            </a:r>
          </a:p>
          <a:p>
            <a:pPr>
              <a:buFont typeface="+mj-lt"/>
              <a:buAutoNum type="alphaUcPeriod"/>
            </a:pPr>
            <a:r>
              <a:rPr lang="en-MY" sz="2000" dirty="0" smtClean="0"/>
              <a:t> Bi-weekly </a:t>
            </a:r>
            <a:r>
              <a:rPr lang="en-MY" sz="2000" dirty="0"/>
              <a:t>meetings with the CFO to advocate for the financial resources management needs to achieve the goals</a:t>
            </a:r>
          </a:p>
          <a:p>
            <a:pPr>
              <a:buFont typeface="+mj-lt"/>
              <a:buAutoNum type="alphaUcPeriod"/>
            </a:pPr>
            <a:r>
              <a:rPr lang="en-MY" sz="2000" dirty="0" smtClean="0"/>
              <a:t> Weekly </a:t>
            </a:r>
            <a:r>
              <a:rPr lang="en-MY" sz="2000" dirty="0"/>
              <a:t>meetings with the HR generalists to get updated on their own progress toward department goals</a:t>
            </a:r>
          </a:p>
        </p:txBody>
      </p:sp>
    </p:spTree>
    <p:extLst>
      <p:ext uri="{BB962C8B-B14F-4D97-AF65-F5344CB8AC3E}">
        <p14:creationId xmlns:p14="http://schemas.microsoft.com/office/powerpoint/2010/main" xmlns="" val="674823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F821B-181E-4FBC-AE29-7026B2A30E25}"/>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CD4893EA-2C41-461F-A0DD-FBBF4C1722D0}"/>
              </a:ext>
            </a:extLst>
          </p:cNvPr>
          <p:cNvSpPr>
            <a:spLocks noGrp="1"/>
          </p:cNvSpPr>
          <p:nvPr>
            <p:ph idx="1"/>
          </p:nvPr>
        </p:nvSpPr>
        <p:spPr/>
        <p:txBody>
          <a:bodyPr>
            <a:normAutofit/>
          </a:bodyPr>
          <a:lstStyle/>
          <a:p>
            <a:r>
              <a:rPr lang="en-MY" sz="2400" b="1" dirty="0"/>
              <a:t>Option A</a:t>
            </a:r>
          </a:p>
        </p:txBody>
      </p:sp>
    </p:spTree>
    <p:extLst>
      <p:ext uri="{BB962C8B-B14F-4D97-AF65-F5344CB8AC3E}">
        <p14:creationId xmlns:p14="http://schemas.microsoft.com/office/powerpoint/2010/main" xmlns="" val="471117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B4B4B-7421-4429-BE72-D7DA17F35DE5}"/>
              </a:ext>
            </a:extLst>
          </p:cNvPr>
          <p:cNvSpPr>
            <a:spLocks noGrp="1"/>
          </p:cNvSpPr>
          <p:nvPr>
            <p:ph type="title"/>
          </p:nvPr>
        </p:nvSpPr>
        <p:spPr>
          <a:xfrm>
            <a:off x="1143000" y="228600"/>
            <a:ext cx="7200900" cy="503239"/>
          </a:xfrm>
        </p:spPr>
        <p:txBody>
          <a:bodyPr/>
          <a:lstStyle/>
          <a:p>
            <a:r>
              <a:rPr lang="en-MY" dirty="0"/>
              <a:t>Question # 3</a:t>
            </a:r>
          </a:p>
        </p:txBody>
      </p:sp>
      <p:sp>
        <p:nvSpPr>
          <p:cNvPr id="3" name="Content Placeholder 2">
            <a:extLst>
              <a:ext uri="{FF2B5EF4-FFF2-40B4-BE49-F238E27FC236}">
                <a16:creationId xmlns:a16="http://schemas.microsoft.com/office/drawing/2014/main" xmlns="" id="{27EA9EF1-D576-4F28-B753-8E3637170479}"/>
              </a:ext>
            </a:extLst>
          </p:cNvPr>
          <p:cNvSpPr>
            <a:spLocks noGrp="1"/>
          </p:cNvSpPr>
          <p:nvPr>
            <p:ph idx="1"/>
          </p:nvPr>
        </p:nvSpPr>
        <p:spPr>
          <a:xfrm>
            <a:off x="533400" y="914400"/>
            <a:ext cx="8287072" cy="5216525"/>
          </a:xfrm>
        </p:spPr>
        <p:txBody>
          <a:bodyPr>
            <a:normAutofit/>
          </a:bodyPr>
          <a:lstStyle/>
          <a:p>
            <a:pPr marL="0" indent="0">
              <a:buNone/>
            </a:pPr>
            <a:r>
              <a:rPr lang="en-MY" sz="20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2000" dirty="0"/>
          </a:p>
          <a:p>
            <a:pPr>
              <a:buAutoNum type="alphaUcPeriod"/>
            </a:pPr>
            <a:r>
              <a:rPr lang="en-MY" sz="2000" dirty="0"/>
              <a:t>Discipline the employee for violating the attendance policy.</a:t>
            </a:r>
          </a:p>
          <a:p>
            <a:pPr>
              <a:buAutoNum type="alphaUcPeriod"/>
            </a:pPr>
            <a:r>
              <a:rPr lang="en-MY" sz="2000" dirty="0" smtClean="0"/>
              <a:t> </a:t>
            </a:r>
            <a:r>
              <a:rPr lang="en-MY" sz="2000" dirty="0"/>
              <a:t>Discipline both the employee and the supervisor for violating the attendance policy.</a:t>
            </a:r>
          </a:p>
          <a:p>
            <a:pPr>
              <a:buAutoNum type="alphaUcPeriod"/>
            </a:pPr>
            <a:r>
              <a:rPr lang="en-MY" sz="2000" dirty="0" smtClean="0"/>
              <a:t>Coach </a:t>
            </a:r>
            <a:r>
              <a:rPr lang="en-MY" sz="2000" dirty="0"/>
              <a:t>the supervisor on modelling appropriate workplace behaviours and communicating proper standards.</a:t>
            </a:r>
          </a:p>
          <a:p>
            <a:pPr>
              <a:buAutoNum type="alphaUcPeriod"/>
            </a:pPr>
            <a:r>
              <a:rPr lang="en-MY" sz="2000" dirty="0" smtClean="0"/>
              <a:t>Provide </a:t>
            </a:r>
            <a:r>
              <a:rPr lang="en-MY" sz="2000" dirty="0"/>
              <a:t>the employee and supervisor with the company’s standards of conduct</a:t>
            </a:r>
          </a:p>
        </p:txBody>
      </p:sp>
    </p:spTree>
    <p:extLst>
      <p:ext uri="{BB962C8B-B14F-4D97-AF65-F5344CB8AC3E}">
        <p14:creationId xmlns:p14="http://schemas.microsoft.com/office/powerpoint/2010/main" xmlns="" val="6749936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DC1CBF-178F-472B-914E-8DA803E5918D}"/>
              </a:ext>
            </a:extLst>
          </p:cNvPr>
          <p:cNvSpPr>
            <a:spLocks noGrp="1"/>
          </p:cNvSpPr>
          <p:nvPr>
            <p:ph type="title"/>
          </p:nvPr>
        </p:nvSpPr>
        <p:spPr/>
        <p:txBody>
          <a:bodyPr>
            <a:normAutofit/>
          </a:bodyPr>
          <a:lstStyle/>
          <a:p>
            <a:r>
              <a:rPr lang="en-MY" sz="2800" dirty="0"/>
              <a:t>Answer # 3</a:t>
            </a:r>
          </a:p>
        </p:txBody>
      </p:sp>
      <p:sp>
        <p:nvSpPr>
          <p:cNvPr id="3" name="Content Placeholder 2">
            <a:extLst>
              <a:ext uri="{FF2B5EF4-FFF2-40B4-BE49-F238E27FC236}">
                <a16:creationId xmlns:a16="http://schemas.microsoft.com/office/drawing/2014/main" xmlns="" id="{A761D1A6-2403-4D15-A31E-967A93364BC3}"/>
              </a:ext>
            </a:extLst>
          </p:cNvPr>
          <p:cNvSpPr>
            <a:spLocks noGrp="1"/>
          </p:cNvSpPr>
          <p:nvPr>
            <p:ph idx="1"/>
          </p:nvPr>
        </p:nvSpPr>
        <p:spPr/>
        <p:txBody>
          <a:bodyPr>
            <a:normAutofit/>
          </a:bodyPr>
          <a:lstStyle/>
          <a:p>
            <a:r>
              <a:rPr lang="en-MY" sz="2800" b="1" dirty="0"/>
              <a:t>Option C</a:t>
            </a:r>
          </a:p>
        </p:txBody>
      </p:sp>
    </p:spTree>
    <p:extLst>
      <p:ext uri="{BB962C8B-B14F-4D97-AF65-F5344CB8AC3E}">
        <p14:creationId xmlns:p14="http://schemas.microsoft.com/office/powerpoint/2010/main" xmlns="" val="20883393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E742FB-0302-4641-A0F0-932F252F2BAC}"/>
              </a:ext>
            </a:extLst>
          </p:cNvPr>
          <p:cNvSpPr>
            <a:spLocks noGrp="1"/>
          </p:cNvSpPr>
          <p:nvPr>
            <p:ph type="title"/>
          </p:nvPr>
        </p:nvSpPr>
        <p:spPr>
          <a:xfrm>
            <a:off x="1219200" y="152400"/>
            <a:ext cx="7200900" cy="509593"/>
          </a:xfrm>
        </p:spPr>
        <p:txBody>
          <a:bodyPr/>
          <a:lstStyle/>
          <a:p>
            <a:r>
              <a:rPr lang="en-MY" dirty="0"/>
              <a:t>Question # 4</a:t>
            </a:r>
          </a:p>
        </p:txBody>
      </p:sp>
      <p:sp>
        <p:nvSpPr>
          <p:cNvPr id="3" name="Content Placeholder 2">
            <a:extLst>
              <a:ext uri="{FF2B5EF4-FFF2-40B4-BE49-F238E27FC236}">
                <a16:creationId xmlns:a16="http://schemas.microsoft.com/office/drawing/2014/main" xmlns="" id="{4DD68462-F949-48DD-BC90-91CF52031BBB}"/>
              </a:ext>
            </a:extLst>
          </p:cNvPr>
          <p:cNvSpPr>
            <a:spLocks noGrp="1"/>
          </p:cNvSpPr>
          <p:nvPr>
            <p:ph idx="1"/>
          </p:nvPr>
        </p:nvSpPr>
        <p:spPr>
          <a:xfrm>
            <a:off x="533400" y="914400"/>
            <a:ext cx="7994576" cy="5262339"/>
          </a:xfrm>
        </p:spPr>
        <p:txBody>
          <a:bodyPr>
            <a:normAutofit/>
          </a:bodyPr>
          <a:lstStyle/>
          <a:p>
            <a:pPr marL="0" indent="0">
              <a:buNone/>
            </a:pPr>
            <a:r>
              <a:rPr lang="en-MY" sz="2000" dirty="0"/>
              <a:t>In which of the following ways does the finance department contribute to the achievement of HR outcomes?</a:t>
            </a:r>
          </a:p>
          <a:p>
            <a:pPr marL="0" indent="0">
              <a:buNone/>
            </a:pPr>
            <a:endParaRPr lang="en-MY" sz="2000" dirty="0"/>
          </a:p>
          <a:p>
            <a:pPr marL="457200" indent="-457200">
              <a:buAutoNum type="alphaUcPeriod"/>
            </a:pPr>
            <a:r>
              <a:rPr lang="en-MY" sz="2000" dirty="0"/>
              <a:t>A financial analyst can provide information related to incentives for customers to buy.</a:t>
            </a:r>
          </a:p>
          <a:p>
            <a:pPr marL="457200" indent="-457200">
              <a:buAutoNum type="alphaUcPeriod"/>
            </a:pPr>
            <a:endParaRPr lang="en-MY" sz="2000" dirty="0"/>
          </a:p>
          <a:p>
            <a:pPr marL="457200" indent="-457200">
              <a:buAutoNum type="alphaUcPeriod"/>
            </a:pPr>
            <a:r>
              <a:rPr lang="en-MY" sz="2000" dirty="0"/>
              <a:t>A financial analyst can provide models to predict the number of employees needed at different production levels.</a:t>
            </a:r>
          </a:p>
          <a:p>
            <a:pPr marL="457200" indent="-457200">
              <a:buAutoNum type="alphaUcPeriod"/>
            </a:pPr>
            <a:endParaRPr lang="en-MY" sz="2000" dirty="0"/>
          </a:p>
          <a:p>
            <a:pPr marL="457200" indent="-457200">
              <a:buAutoNum type="alphaUcPeriod"/>
            </a:pPr>
            <a:r>
              <a:rPr lang="en-MY" sz="2000" dirty="0"/>
              <a:t>A financial analyst can aid in tracking real-time inventory related to sales.</a:t>
            </a:r>
          </a:p>
          <a:p>
            <a:pPr marL="457200" indent="-457200">
              <a:buAutoNum type="alphaUcPeriod"/>
            </a:pPr>
            <a:endParaRPr lang="en-MY" sz="2000" dirty="0"/>
          </a:p>
          <a:p>
            <a:pPr marL="457200" indent="-457200">
              <a:buAutoNum type="alphaUcPeriod"/>
            </a:pPr>
            <a:r>
              <a:rPr lang="en-MY" sz="2000" dirty="0"/>
              <a:t>The finance department can process employee payroll.</a:t>
            </a:r>
          </a:p>
        </p:txBody>
      </p:sp>
    </p:spTree>
    <p:extLst>
      <p:ext uri="{BB962C8B-B14F-4D97-AF65-F5344CB8AC3E}">
        <p14:creationId xmlns:p14="http://schemas.microsoft.com/office/powerpoint/2010/main" xmlns="" val="1572863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A28729-ADD3-40D3-B7E9-670A8D8B62DC}"/>
              </a:ext>
            </a:extLst>
          </p:cNvPr>
          <p:cNvSpPr>
            <a:spLocks noGrp="1"/>
          </p:cNvSpPr>
          <p:nvPr>
            <p:ph type="title"/>
          </p:nvPr>
        </p:nvSpPr>
        <p:spPr>
          <a:xfrm>
            <a:off x="539552" y="28175"/>
            <a:ext cx="7200900" cy="1142385"/>
          </a:xfrm>
        </p:spPr>
        <p:txBody>
          <a:bodyPr/>
          <a:lstStyle/>
          <a:p>
            <a:r>
              <a:rPr lang="en-MY" dirty="0"/>
              <a:t>Answer # 4</a:t>
            </a:r>
          </a:p>
        </p:txBody>
      </p:sp>
      <p:sp>
        <p:nvSpPr>
          <p:cNvPr id="3" name="Content Placeholder 2">
            <a:extLst>
              <a:ext uri="{FF2B5EF4-FFF2-40B4-BE49-F238E27FC236}">
                <a16:creationId xmlns:a16="http://schemas.microsoft.com/office/drawing/2014/main" xmlns="" id="{79E62C4C-4B4A-47F1-8D59-7C25609D4689}"/>
              </a:ext>
            </a:extLst>
          </p:cNvPr>
          <p:cNvSpPr>
            <a:spLocks noGrp="1"/>
          </p:cNvSpPr>
          <p:nvPr>
            <p:ph idx="1"/>
          </p:nvPr>
        </p:nvSpPr>
        <p:spPr>
          <a:xfrm>
            <a:off x="611560" y="1600201"/>
            <a:ext cx="3744416" cy="964704"/>
          </a:xfrm>
        </p:spPr>
        <p:txBody>
          <a:bodyPr/>
          <a:lstStyle/>
          <a:p>
            <a:r>
              <a:rPr lang="en-MY" sz="2000" dirty="0"/>
              <a:t>Option B</a:t>
            </a:r>
          </a:p>
          <a:p>
            <a:pPr marL="0" indent="0">
              <a:buNone/>
            </a:pPr>
            <a:endParaRPr lang="en-MY" dirty="0"/>
          </a:p>
        </p:txBody>
      </p:sp>
    </p:spTree>
    <p:extLst>
      <p:ext uri="{BB962C8B-B14F-4D97-AF65-F5344CB8AC3E}">
        <p14:creationId xmlns:p14="http://schemas.microsoft.com/office/powerpoint/2010/main" xmlns="" val="3186355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7200900" cy="503239"/>
          </a:xfrm>
        </p:spPr>
        <p:txBody>
          <a:bodyPr/>
          <a:lstStyle/>
          <a:p>
            <a:r>
              <a:rPr lang="en-US" dirty="0" smtClean="0"/>
              <a:t>Question # 5</a:t>
            </a:r>
            <a:endParaRPr lang="en-US" dirty="0"/>
          </a:p>
        </p:txBody>
      </p:sp>
      <p:sp>
        <p:nvSpPr>
          <p:cNvPr id="3" name="Content Placeholder 2"/>
          <p:cNvSpPr>
            <a:spLocks noGrp="1"/>
          </p:cNvSpPr>
          <p:nvPr>
            <p:ph idx="1"/>
          </p:nvPr>
        </p:nvSpPr>
        <p:spPr>
          <a:xfrm>
            <a:off x="457200" y="914400"/>
            <a:ext cx="8153400" cy="5181600"/>
          </a:xfrm>
        </p:spPr>
        <p:txBody>
          <a:bodyPr>
            <a:normAutofit fontScale="92500" lnSpcReduction="10000"/>
          </a:bodyPr>
          <a:lstStyle/>
          <a:p>
            <a:pPr>
              <a:buNone/>
            </a:pPr>
            <a:r>
              <a:rPr lang="x-none" sz="2400" smtClean="0"/>
              <a:t>The VP of HR in a national construction and architectural firm is asked to develop a corporate social responsibility (CSR) strategy to present to the CEO and the board of directors. The CEO tells the VP that the strategy will be piloted in one region of the country, and, if it is successful, the VP will lead the implementation of the CSR initiative in the other regions. The VP asks for input from the HR team when drafting the strategy.</a:t>
            </a:r>
            <a:endParaRPr lang="en-US" sz="2400" dirty="0" smtClean="0"/>
          </a:p>
          <a:p>
            <a:pPr marL="457200" indent="-457200">
              <a:buFont typeface="+mj-lt"/>
              <a:buAutoNum type="alphaUcPeriod"/>
            </a:pPr>
            <a:r>
              <a:rPr lang="x-none" sz="2400" smtClean="0"/>
              <a:t>Research opportunities in the community that align with the organization's core business goals.</a:t>
            </a:r>
            <a:endParaRPr lang="en-US" sz="2400" dirty="0" smtClean="0"/>
          </a:p>
          <a:p>
            <a:pPr marL="457200" indent="-457200">
              <a:buFont typeface="+mj-lt"/>
              <a:buAutoNum type="alphaUcPeriod"/>
            </a:pPr>
            <a:r>
              <a:rPr lang="x-none" sz="2400" smtClean="0"/>
              <a:t>Compile a list of what other companies in the industry are doing related to CSR.</a:t>
            </a:r>
            <a:endParaRPr lang="en-US" sz="2400" dirty="0" smtClean="0"/>
          </a:p>
          <a:p>
            <a:pPr marL="457200" indent="-457200">
              <a:buFont typeface="+mj-lt"/>
              <a:buAutoNum type="alphaUcPeriod"/>
            </a:pPr>
            <a:r>
              <a:rPr lang="x-none" sz="2400" smtClean="0"/>
              <a:t>Ask employees about incentives that would motivate them to volunteer on behalf of the company.</a:t>
            </a:r>
            <a:endParaRPr lang="en-US" sz="2400" dirty="0" smtClean="0"/>
          </a:p>
          <a:p>
            <a:pPr marL="457200" indent="-457200">
              <a:buFont typeface="+mj-lt"/>
              <a:buAutoNum type="alphaUcPeriod"/>
            </a:pPr>
            <a:r>
              <a:rPr lang="x-none" sz="2400" smtClean="0"/>
              <a:t>Survey community members about their perceptions of the company and its impact on society.</a:t>
            </a:r>
            <a:endParaRPr lang="en-US" sz="2400" dirty="0" smtClean="0"/>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200900" cy="503239"/>
          </a:xfrm>
        </p:spPr>
        <p:txBody>
          <a:bodyPr/>
          <a:lstStyle/>
          <a:p>
            <a:r>
              <a:rPr lang="en-US" dirty="0" smtClean="0"/>
              <a:t>Answer # 5</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947</TotalTime>
  <Words>757</Words>
  <Application>Microsoft Office PowerPoint</Application>
  <PresentationFormat>On-screen Show (4:3)</PresentationFormat>
  <Paragraphs>60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Diamond Grid 16x9</vt:lpstr>
      <vt:lpstr>Scenario Questions and Answers</vt:lpstr>
      <vt:lpstr>Scenario Questions</vt:lpstr>
      <vt:lpstr>Scenario Question Tips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26</cp:revision>
  <cp:lastPrinted>1601-01-01T00:00:00Z</cp:lastPrinted>
  <dcterms:created xsi:type="dcterms:W3CDTF">2020-07-09T15:12:46Z</dcterms:created>
  <dcterms:modified xsi:type="dcterms:W3CDTF">2023-06-25T11:27:16Z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