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of the following is not one of Porter’s five forces affecting strategic decision making and planning?</a:t>
            </a:r>
          </a:p>
          <a:p>
            <a:pPr marL="0" indent="0">
              <a:buNone/>
            </a:pPr>
            <a:endParaRPr lang="en-MY" dirty="0"/>
          </a:p>
          <a:p>
            <a:pPr marL="0" indent="0">
              <a:buNone/>
            </a:pPr>
            <a:r>
              <a:rPr lang="en-MY" dirty="0"/>
              <a:t>A. New competitors</a:t>
            </a:r>
          </a:p>
          <a:p>
            <a:pPr marL="0" indent="0">
              <a:buNone/>
            </a:pPr>
            <a:r>
              <a:rPr lang="en-MY" dirty="0"/>
              <a:t>B. </a:t>
            </a:r>
            <a:r>
              <a:rPr lang="en-MY" dirty="0" err="1"/>
              <a:t>Labor</a:t>
            </a:r>
            <a:r>
              <a:rPr lang="en-MY" dirty="0"/>
              <a:t> force population</a:t>
            </a:r>
          </a:p>
          <a:p>
            <a:pPr marL="0" indent="0">
              <a:buNone/>
            </a:pPr>
            <a:r>
              <a:rPr lang="en-MY" dirty="0"/>
              <a:t>C. Suppliers</a:t>
            </a:r>
          </a:p>
          <a:p>
            <a:pPr marL="0" indent="0">
              <a:buNone/>
            </a:pPr>
            <a:r>
              <a:rPr lang="en-MY" dirty="0"/>
              <a:t>D. Buyers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B1CBA-436B-47D2-95AA-D963FAEE6381}"/>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994E52AA-2261-41CD-B676-529CA0069EE1}"/>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782781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BCD8-8E9F-4042-9726-DBEC37CDDF9F}"/>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E8A71A23-2FCD-4A90-9277-BC30A51C28A1}"/>
              </a:ext>
            </a:extLst>
          </p:cNvPr>
          <p:cNvSpPr>
            <a:spLocks noGrp="1"/>
          </p:cNvSpPr>
          <p:nvPr>
            <p:ph idx="1"/>
          </p:nvPr>
        </p:nvSpPr>
        <p:spPr>
          <a:xfrm>
            <a:off x="685800" y="1628800"/>
            <a:ext cx="8350696" cy="4530725"/>
          </a:xfrm>
        </p:spPr>
        <p:txBody>
          <a:bodyPr/>
          <a:lstStyle/>
          <a:p>
            <a:pPr marL="0" indent="0">
              <a:buNone/>
            </a:pPr>
            <a:r>
              <a:rPr lang="en-MY" sz="2000" dirty="0"/>
              <a:t>The company you work for has recently acquired a key competitor in its technology market. The company is struggling with incompatible cultures and the loss of key talent from both entities. Which of the following strategies should you recommend?</a:t>
            </a:r>
          </a:p>
          <a:p>
            <a:pPr marL="0" indent="0">
              <a:buNone/>
            </a:pPr>
            <a:endParaRPr lang="en-MY" sz="2000" dirty="0"/>
          </a:p>
          <a:p>
            <a:pPr marL="0" indent="0">
              <a:buNone/>
            </a:pPr>
            <a:r>
              <a:rPr lang="en-MY" sz="2000" dirty="0"/>
              <a:t>A. Revise the company handbook to guide </a:t>
            </a:r>
            <a:r>
              <a:rPr lang="en-MY" sz="2000" dirty="0" err="1"/>
              <a:t>behaviors</a:t>
            </a:r>
            <a:r>
              <a:rPr lang="en-MY" sz="2000" dirty="0"/>
              <a:t> of the new, blended organization.</a:t>
            </a:r>
          </a:p>
          <a:p>
            <a:pPr marL="0" indent="0">
              <a:buNone/>
            </a:pPr>
            <a:r>
              <a:rPr lang="en-MY" sz="2000" dirty="0"/>
              <a:t>B. Develop new compensation strategies that address the reasons key talent is leaving.</a:t>
            </a:r>
          </a:p>
          <a:p>
            <a:pPr marL="0" indent="0">
              <a:buNone/>
            </a:pPr>
            <a:r>
              <a:rPr lang="en-MY" sz="2000" dirty="0"/>
              <a:t>C. Craft a communication strategy that addresses the needs of both workforces.</a:t>
            </a:r>
          </a:p>
          <a:p>
            <a:pPr marL="0" indent="0">
              <a:buNone/>
            </a:pPr>
            <a:r>
              <a:rPr lang="en-MY" sz="2000" dirty="0"/>
              <a:t>D. Research best practices from other organizations that have managed similar challenges with success.</a:t>
            </a:r>
          </a:p>
        </p:txBody>
      </p:sp>
    </p:spTree>
    <p:extLst>
      <p:ext uri="{BB962C8B-B14F-4D97-AF65-F5344CB8AC3E}">
        <p14:creationId xmlns:p14="http://schemas.microsoft.com/office/powerpoint/2010/main" val="2966824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2F142-6831-4804-80C6-F97C5B9ACE1E}"/>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8244F11-B41B-480E-A773-D945373E7621}"/>
              </a:ext>
            </a:extLst>
          </p:cNvPr>
          <p:cNvSpPr>
            <a:spLocks noGrp="1"/>
          </p:cNvSpPr>
          <p:nvPr>
            <p:ph idx="1"/>
          </p:nvPr>
        </p:nvSpPr>
        <p:spPr>
          <a:xfrm>
            <a:off x="914400" y="1656471"/>
            <a:ext cx="7772400" cy="4530725"/>
          </a:xfrm>
        </p:spPr>
        <p:txBody>
          <a:bodyPr/>
          <a:lstStyle/>
          <a:p>
            <a:r>
              <a:rPr lang="en-MY" dirty="0"/>
              <a:t>Option - C. Communicating with all employees regarding the many uncertainties both during and after a merger and acquisition (M&amp;A) is an HR best practice. An effective communication strategy will be built from data (often collected through surveys and metrics) to ensure that the company is communicating the right information, at the right time, to the right people. Components of a strategy should provide opportunities for employee feedback</a:t>
            </a:r>
          </a:p>
        </p:txBody>
      </p:sp>
    </p:spTree>
    <p:extLst>
      <p:ext uri="{BB962C8B-B14F-4D97-AF65-F5344CB8AC3E}">
        <p14:creationId xmlns:p14="http://schemas.microsoft.com/office/powerpoint/2010/main" val="13151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72C6-364D-42F3-BD55-A35EA7E64BC2}"/>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EE3B148B-9E31-45B9-B1F1-F2545B092E62}"/>
              </a:ext>
            </a:extLst>
          </p:cNvPr>
          <p:cNvSpPr>
            <a:spLocks noGrp="1"/>
          </p:cNvSpPr>
          <p:nvPr>
            <p:ph idx="1"/>
          </p:nvPr>
        </p:nvSpPr>
        <p:spPr/>
        <p:txBody>
          <a:bodyPr/>
          <a:lstStyle/>
          <a:p>
            <a:pPr marL="0" indent="0">
              <a:buNone/>
            </a:pPr>
            <a:r>
              <a:rPr lang="en-MY" sz="2000" dirty="0"/>
              <a:t>You have been working diligently to help your company finalize an acrimonious acquisition of a major competitor, and in doing so discovered that the soon-to-be-acquired organization has very lax HR systems in place. What should be your first step to address this issue?</a:t>
            </a:r>
          </a:p>
          <a:p>
            <a:pPr marL="0" indent="0">
              <a:buNone/>
            </a:pPr>
            <a:endParaRPr lang="en-MY" sz="2000" dirty="0"/>
          </a:p>
          <a:p>
            <a:pPr marL="0" indent="0">
              <a:buNone/>
            </a:pPr>
            <a:r>
              <a:rPr lang="en-MY" sz="2000" dirty="0"/>
              <a:t>A. Hold training sessions for the acquired employees on your policies, procedures, and work rules.</a:t>
            </a:r>
          </a:p>
          <a:p>
            <a:pPr marL="0" indent="0">
              <a:buNone/>
            </a:pPr>
            <a:r>
              <a:rPr lang="en-MY" sz="2000" dirty="0"/>
              <a:t>B. </a:t>
            </a:r>
            <a:r>
              <a:rPr lang="en-MY" sz="2000" dirty="0" err="1"/>
              <a:t>Analyze</a:t>
            </a:r>
            <a:r>
              <a:rPr lang="en-MY" sz="2000" dirty="0"/>
              <a:t> elements of both cultures, meeting with the executive team to identify what should stay, go, or be refined.</a:t>
            </a:r>
          </a:p>
          <a:p>
            <a:pPr marL="0" indent="0">
              <a:buNone/>
            </a:pPr>
            <a:r>
              <a:rPr lang="en-MY" sz="2000" dirty="0"/>
              <a:t>C. Adopt the practices that are most legally defensible and less risky while employees adapt.</a:t>
            </a:r>
          </a:p>
          <a:p>
            <a:pPr marL="0" indent="0">
              <a:buNone/>
            </a:pPr>
            <a:r>
              <a:rPr lang="en-MY" sz="2000" dirty="0"/>
              <a:t>D. Nothing, because there will conflict regardless, so it would be best to wait and see where the fires start and begin there.</a:t>
            </a:r>
          </a:p>
          <a:p>
            <a:pPr marL="0" indent="0">
              <a:buNone/>
            </a:pPr>
            <a:endParaRPr lang="en-MY" sz="2000" dirty="0"/>
          </a:p>
        </p:txBody>
      </p:sp>
    </p:spTree>
    <p:extLst>
      <p:ext uri="{BB962C8B-B14F-4D97-AF65-F5344CB8AC3E}">
        <p14:creationId xmlns:p14="http://schemas.microsoft.com/office/powerpoint/2010/main" val="1796818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D2797-B38F-464A-992C-64E2CE5E9F79}"/>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DB2FBD5-C262-43A7-B62F-27FF7626F86F}"/>
              </a:ext>
            </a:extLst>
          </p:cNvPr>
          <p:cNvSpPr>
            <a:spLocks noGrp="1"/>
          </p:cNvSpPr>
          <p:nvPr>
            <p:ph idx="1"/>
          </p:nvPr>
        </p:nvSpPr>
        <p:spPr/>
        <p:txBody>
          <a:bodyPr/>
          <a:lstStyle/>
          <a:p>
            <a:r>
              <a:rPr lang="en-MY" dirty="0"/>
              <a:t>Option - B. </a:t>
            </a:r>
          </a:p>
          <a:p>
            <a:endParaRPr lang="en-MY" dirty="0"/>
          </a:p>
          <a:p>
            <a:pPr marL="0" indent="0">
              <a:buNone/>
            </a:pPr>
            <a:r>
              <a:rPr lang="en-MY" dirty="0"/>
              <a:t>Cultural compatibility is a major area that HR must manage during mergers and acquisitions. It is important to take an analytical approach to ensure all perspectives and outcomes are being considered, not just the status quo.</a:t>
            </a:r>
          </a:p>
        </p:txBody>
      </p:sp>
    </p:spTree>
    <p:extLst>
      <p:ext uri="{BB962C8B-B14F-4D97-AF65-F5344CB8AC3E}">
        <p14:creationId xmlns:p14="http://schemas.microsoft.com/office/powerpoint/2010/main" val="2510956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sz="2400" dirty="0"/>
              <a:t>The non profit bone marrow–matching company you work for has established a goal of 10,000 transplants per year; its current rate is 5,000. The CEO is dissatisfied with the company’s current measurement tool, telling you that it is “too focused on projects and not focused enough on overall results.” Based on his feedback, which measurement tool should you recommend?</a:t>
            </a:r>
          </a:p>
          <a:p>
            <a:pPr marL="0" indent="0">
              <a:buNone/>
            </a:pPr>
            <a:r>
              <a:rPr lang="en-MY" sz="2400" dirty="0"/>
              <a:t>A. Key performance indicators</a:t>
            </a:r>
          </a:p>
          <a:p>
            <a:pPr marL="0" indent="0">
              <a:buNone/>
            </a:pPr>
            <a:r>
              <a:rPr lang="en-MY" sz="2400" dirty="0"/>
              <a:t>B. Critical success factors</a:t>
            </a:r>
          </a:p>
          <a:p>
            <a:pPr marL="0" indent="0">
              <a:buNone/>
            </a:pPr>
            <a:r>
              <a:rPr lang="en-MY" sz="2400" dirty="0"/>
              <a:t>C. A balanced scorecard</a:t>
            </a:r>
          </a:p>
          <a:p>
            <a:pPr marL="0" indent="0">
              <a:buNone/>
            </a:pPr>
            <a:r>
              <a:rPr lang="en-MY" sz="2400" dirty="0"/>
              <a:t>D. A strategic plan</a:t>
            </a:r>
          </a:p>
        </p:txBody>
      </p:sp>
    </p:spTree>
    <p:extLst>
      <p:ext uri="{BB962C8B-B14F-4D97-AF65-F5344CB8AC3E}">
        <p14:creationId xmlns:p14="http://schemas.microsoft.com/office/powerpoint/2010/main" val="2140426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334536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218</TotalTime>
  <Words>573</Words>
  <Application>Microsoft Office PowerPoint</Application>
  <PresentationFormat>On-screen Show (4:3)</PresentationFormat>
  <Paragraphs>46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PowerPoint Presentation</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cp:revision>
  <cp:lastPrinted>1601-01-01T00:00:00Z</cp:lastPrinted>
  <dcterms:created xsi:type="dcterms:W3CDTF">2020-07-09T15:12:46Z</dcterms:created>
  <dcterms:modified xsi:type="dcterms:W3CDTF">2021-02-28T09:06:09Z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