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3"/>
  </p:notesMasterIdLst>
  <p:handoutMasterIdLst>
    <p:handoutMasterId r:id="rId14"/>
  </p:handout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995424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xmlns="" val="4846430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3708737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2291193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41913622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14463648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2517428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33872567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34627647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33858665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31634866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3775300792"/>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70384" y="968236"/>
            <a:ext cx="7203233" cy="3383280"/>
          </a:xfrm>
        </p:spPr>
        <p:txBody>
          <a:bodyPr/>
          <a:lstStyle/>
          <a:p>
            <a:r>
              <a:rPr lang="en-MY" dirty="0"/>
              <a:t>Questions and Answers</a:t>
            </a:r>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a:t>GPHR</a:t>
            </a:r>
            <a:endParaRPr lang="en-MY" dirty="0"/>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685800" y="-171400"/>
            <a:ext cx="7200900" cy="1142385"/>
          </a:xfrm>
        </p:spPr>
        <p:txBody>
          <a:bodyPr/>
          <a:lstStyle/>
          <a:p>
            <a:r>
              <a:rPr lang="en-MY" dirty="0"/>
              <a:t>Question # 1</a:t>
            </a:r>
          </a:p>
        </p:txBody>
      </p:sp>
      <p:sp>
        <p:nvSpPr>
          <p:cNvPr id="3" name="Content Placeholder 2">
            <a:extLst>
              <a:ext uri="{FF2B5EF4-FFF2-40B4-BE49-F238E27FC236}">
                <a16:creationId xmlns:a16="http://schemas.microsoft.com/office/drawing/2014/main" xmlns="" id="{839C2EFC-F07D-4475-BD84-C42889C5E61A}"/>
              </a:ext>
            </a:extLst>
          </p:cNvPr>
          <p:cNvSpPr>
            <a:spLocks noGrp="1"/>
          </p:cNvSpPr>
          <p:nvPr>
            <p:ph idx="1"/>
          </p:nvPr>
        </p:nvSpPr>
        <p:spPr>
          <a:xfrm>
            <a:off x="468660" y="1124744"/>
            <a:ext cx="8206680" cy="5023395"/>
          </a:xfrm>
        </p:spPr>
        <p:txBody>
          <a:bodyPr>
            <a:normAutofit lnSpcReduction="10000"/>
          </a:bodyPr>
          <a:lstStyle/>
          <a:p>
            <a:pPr marL="0" indent="0">
              <a:buNone/>
            </a:pPr>
            <a:r>
              <a:rPr lang="en-MY" sz="1700" dirty="0">
                <a:latin typeface="Arial" panose="020B0604020202020204" pitchFamily="34" charset="0"/>
                <a:cs typeface="Arial" panose="020B0604020202020204" pitchFamily="34" charset="0"/>
              </a:rPr>
              <a:t>You have been recently hired as the HR manager within a unit of your organisation that hasn't met its production goals. Your director has made a decision "No training programs will be conducted until the numbers improve". How would you respond:</a:t>
            </a:r>
          </a:p>
          <a:p>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A. Training is an important way for employee to position themselves for promotional opportunities, and the employees in this unit may need a ticket out of this underperforming unit</a:t>
            </a:r>
          </a:p>
          <a:p>
            <a:pPr marL="342900" indent="-342900">
              <a:buAutoNum type="alphaUcPeriod"/>
            </a:pPr>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B. You would like to have the opportunity to determine where the gap is between the actual and desired performance, to see whether training might be an effective way of addressing the bottom-line performance issues.</a:t>
            </a:r>
          </a:p>
          <a:p>
            <a:pPr marL="342900" indent="-342900">
              <a:buAutoNum type="alphaUcPeriod"/>
            </a:pPr>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C. You believe strongly that you should at least be given the opportunity to engage in training initiatives unless those efforts prove to be ineffective </a:t>
            </a:r>
          </a:p>
          <a:p>
            <a:pPr marL="342900" indent="-342900">
              <a:buAutoNum type="alphaUcPeriod"/>
            </a:pPr>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D. Removing training opportunities could damage employee  morale even more.</a:t>
            </a:r>
          </a:p>
          <a:p>
            <a:pPr marL="0" indent="0">
              <a:buNone/>
            </a:pPr>
            <a:endParaRPr lang="en-MY" sz="1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9496757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39008C-9337-42ED-8F79-B6A7DF760D92}"/>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xmlns="" id="{2B8C833D-F487-47DE-8AF5-07CC17F1BFCB}"/>
              </a:ext>
            </a:extLst>
          </p:cNvPr>
          <p:cNvSpPr>
            <a:spLocks noGrp="1"/>
          </p:cNvSpPr>
          <p:nvPr>
            <p:ph idx="1"/>
          </p:nvPr>
        </p:nvSpPr>
        <p:spPr/>
        <p:txBody>
          <a:bodyPr>
            <a:normAutofit/>
          </a:bodyPr>
          <a:lstStyle/>
          <a:p>
            <a:r>
              <a:rPr lang="en-MY" sz="2400" dirty="0"/>
              <a:t>Option B</a:t>
            </a:r>
          </a:p>
        </p:txBody>
      </p:sp>
    </p:spTree>
    <p:extLst>
      <p:ext uri="{BB962C8B-B14F-4D97-AF65-F5344CB8AC3E}">
        <p14:creationId xmlns:p14="http://schemas.microsoft.com/office/powerpoint/2010/main" xmlns="" val="38371516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098008-10DE-4A94-AE3E-9B601B0B56FA}"/>
              </a:ext>
            </a:extLst>
          </p:cNvPr>
          <p:cNvSpPr>
            <a:spLocks noGrp="1"/>
          </p:cNvSpPr>
          <p:nvPr>
            <p:ph type="title"/>
          </p:nvPr>
        </p:nvSpPr>
        <p:spPr>
          <a:xfrm>
            <a:off x="755576" y="-315416"/>
            <a:ext cx="7200900" cy="1142385"/>
          </a:xfrm>
        </p:spPr>
        <p:txBody>
          <a:bodyPr/>
          <a:lstStyle/>
          <a:p>
            <a:r>
              <a:rPr lang="en-MY" dirty="0"/>
              <a:t>Question # 2</a:t>
            </a:r>
          </a:p>
        </p:txBody>
      </p:sp>
      <p:sp>
        <p:nvSpPr>
          <p:cNvPr id="3" name="Content Placeholder 2">
            <a:extLst>
              <a:ext uri="{FF2B5EF4-FFF2-40B4-BE49-F238E27FC236}">
                <a16:creationId xmlns:a16="http://schemas.microsoft.com/office/drawing/2014/main" xmlns="" id="{8B85BAC2-F80C-433C-8CE0-5D831C765C14}"/>
              </a:ext>
            </a:extLst>
          </p:cNvPr>
          <p:cNvSpPr>
            <a:spLocks noGrp="1"/>
          </p:cNvSpPr>
          <p:nvPr>
            <p:ph idx="1"/>
          </p:nvPr>
        </p:nvSpPr>
        <p:spPr>
          <a:xfrm>
            <a:off x="546956" y="826969"/>
            <a:ext cx="8050088" cy="5257800"/>
          </a:xfrm>
        </p:spPr>
        <p:txBody>
          <a:bodyPr>
            <a:normAutofit lnSpcReduction="10000"/>
          </a:bodyPr>
          <a:lstStyle/>
          <a:p>
            <a:pPr marL="0" indent="0">
              <a:buNone/>
            </a:pPr>
            <a:r>
              <a:rPr lang="en-MY" sz="1800" dirty="0"/>
              <a:t>A company objective is to help managers perform through a series of 90-day goals. The goals will be set by the executive team, and managers will be expected to report weekly progress via email. Which of the following internal relationships should HR cultivate to help the company achieve this strategic objective?</a:t>
            </a:r>
          </a:p>
          <a:p>
            <a:pPr marL="0" indent="0">
              <a:buNone/>
            </a:pPr>
            <a:endParaRPr lang="en-MY" sz="1800" dirty="0"/>
          </a:p>
          <a:p>
            <a:pPr>
              <a:buFont typeface="+mj-lt"/>
              <a:buAutoNum type="alphaUcPeriod"/>
            </a:pPr>
            <a:r>
              <a:rPr lang="en-MY" sz="1800" dirty="0"/>
              <a:t>Twice-a-month meetings with the managers to identify and support any workforce changes that will need to occur to achieve the goals.</a:t>
            </a:r>
          </a:p>
          <a:p>
            <a:pPr>
              <a:buFont typeface="+mj-lt"/>
              <a:buAutoNum type="alphaUcPeriod"/>
            </a:pPr>
            <a:endParaRPr lang="en-MY" sz="1800" dirty="0"/>
          </a:p>
          <a:p>
            <a:pPr>
              <a:buFont typeface="+mj-lt"/>
              <a:buAutoNum type="alphaUcPeriod"/>
            </a:pPr>
            <a:r>
              <a:rPr lang="en-MY" sz="1800" dirty="0"/>
              <a:t>Weekly planning sessions with the executive team to address any obstacles that hinder goal achievement</a:t>
            </a:r>
          </a:p>
          <a:p>
            <a:pPr>
              <a:buFont typeface="+mj-lt"/>
              <a:buAutoNum type="alphaUcPeriod"/>
            </a:pPr>
            <a:endParaRPr lang="en-MY" sz="1800" dirty="0"/>
          </a:p>
          <a:p>
            <a:pPr>
              <a:buFont typeface="+mj-lt"/>
              <a:buAutoNum type="alphaUcPeriod"/>
            </a:pPr>
            <a:r>
              <a:rPr lang="en-MY" sz="1800" dirty="0"/>
              <a:t>Bi-weekly meetings with the CFO to advocate for the financial resources management needs to achieve the goals</a:t>
            </a:r>
          </a:p>
          <a:p>
            <a:pPr>
              <a:buFont typeface="+mj-lt"/>
              <a:buAutoNum type="alphaUcPeriod"/>
            </a:pPr>
            <a:endParaRPr lang="en-MY" sz="1800" dirty="0"/>
          </a:p>
          <a:p>
            <a:pPr>
              <a:buFont typeface="+mj-lt"/>
              <a:buAutoNum type="alphaUcPeriod"/>
            </a:pPr>
            <a:r>
              <a:rPr lang="en-MY" sz="1800" dirty="0"/>
              <a:t>Weekly meetings with the HR generalists to get updated on their own progress toward department goals</a:t>
            </a:r>
          </a:p>
        </p:txBody>
      </p:sp>
    </p:spTree>
    <p:extLst>
      <p:ext uri="{BB962C8B-B14F-4D97-AF65-F5344CB8AC3E}">
        <p14:creationId xmlns:p14="http://schemas.microsoft.com/office/powerpoint/2010/main" xmlns="" val="6748236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F821B-181E-4FBC-AE29-7026B2A30E25}"/>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xmlns="" id="{CD4893EA-2C41-461F-A0DD-FBBF4C1722D0}"/>
              </a:ext>
            </a:extLst>
          </p:cNvPr>
          <p:cNvSpPr>
            <a:spLocks noGrp="1"/>
          </p:cNvSpPr>
          <p:nvPr>
            <p:ph idx="1"/>
          </p:nvPr>
        </p:nvSpPr>
        <p:spPr/>
        <p:txBody>
          <a:bodyPr>
            <a:normAutofit/>
          </a:bodyPr>
          <a:lstStyle/>
          <a:p>
            <a:r>
              <a:rPr lang="en-MY" sz="2000" dirty="0"/>
              <a:t>Option A</a:t>
            </a:r>
          </a:p>
        </p:txBody>
      </p:sp>
    </p:spTree>
    <p:extLst>
      <p:ext uri="{BB962C8B-B14F-4D97-AF65-F5344CB8AC3E}">
        <p14:creationId xmlns:p14="http://schemas.microsoft.com/office/powerpoint/2010/main" xmlns="" val="4711176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DB4B4B-7421-4429-BE72-D7DA17F35DE5}"/>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xmlns="" id="{27EA9EF1-D576-4F28-B753-8E3637170479}"/>
              </a:ext>
            </a:extLst>
          </p:cNvPr>
          <p:cNvSpPr>
            <a:spLocks noGrp="1"/>
          </p:cNvSpPr>
          <p:nvPr>
            <p:ph idx="1"/>
          </p:nvPr>
        </p:nvSpPr>
        <p:spPr>
          <a:xfrm>
            <a:off x="914400" y="1600200"/>
            <a:ext cx="7906072" cy="4530725"/>
          </a:xfrm>
        </p:spPr>
        <p:txBody>
          <a:bodyPr>
            <a:normAutofit fontScale="92500" lnSpcReduction="20000"/>
          </a:bodyPr>
          <a:lstStyle/>
          <a:p>
            <a:pPr marL="0" indent="0">
              <a:buNone/>
            </a:pPr>
            <a:r>
              <a:rPr lang="en-MY" sz="1800" dirty="0"/>
              <a:t>A supervisor complained to HR that one of his employees is often tardy. When asked about it, the employee said that he thought being on time wasn’t really that important, as his supervisor seemed to come and go as he pleased. The supervisor himself is a non exempt employee with a regular schedule. What should HR recommend as a first step?</a:t>
            </a:r>
          </a:p>
          <a:p>
            <a:pPr marL="0" indent="0">
              <a:buNone/>
            </a:pPr>
            <a:endParaRPr lang="en-MY" sz="1800" dirty="0"/>
          </a:p>
          <a:p>
            <a:pPr>
              <a:buAutoNum type="alphaUcPeriod"/>
            </a:pPr>
            <a:r>
              <a:rPr lang="en-MY" sz="1800" dirty="0"/>
              <a:t>Discipline the employee for violating the attendance policy.</a:t>
            </a:r>
          </a:p>
          <a:p>
            <a:pPr>
              <a:buAutoNum type="alphaUcPeriod"/>
            </a:pPr>
            <a:endParaRPr lang="en-MY" sz="1800" dirty="0"/>
          </a:p>
          <a:p>
            <a:pPr>
              <a:buAutoNum type="alphaUcPeriod"/>
            </a:pPr>
            <a:r>
              <a:rPr lang="en-MY" sz="1800" dirty="0"/>
              <a:t> Discipline both the employee and the supervisor for violating the attendance policy.</a:t>
            </a:r>
          </a:p>
          <a:p>
            <a:pPr>
              <a:buAutoNum type="alphaUcPeriod"/>
            </a:pPr>
            <a:endParaRPr lang="en-MY" sz="1800" dirty="0"/>
          </a:p>
          <a:p>
            <a:pPr>
              <a:buAutoNum type="alphaUcPeriod"/>
            </a:pPr>
            <a:r>
              <a:rPr lang="en-MY" sz="1800" dirty="0"/>
              <a:t>Coach the supervisor on modelling appropriate workplace behaviours and communicating proper standards.</a:t>
            </a:r>
          </a:p>
          <a:p>
            <a:pPr>
              <a:buAutoNum type="alphaUcPeriod"/>
            </a:pPr>
            <a:endParaRPr lang="en-MY" sz="1800" dirty="0"/>
          </a:p>
          <a:p>
            <a:pPr>
              <a:buAutoNum type="alphaUcPeriod"/>
            </a:pPr>
            <a:r>
              <a:rPr lang="en-MY" sz="1800" dirty="0"/>
              <a:t>Provide the employee and supervisor with the company’s standards of conduct</a:t>
            </a:r>
          </a:p>
        </p:txBody>
      </p:sp>
    </p:spTree>
    <p:extLst>
      <p:ext uri="{BB962C8B-B14F-4D97-AF65-F5344CB8AC3E}">
        <p14:creationId xmlns:p14="http://schemas.microsoft.com/office/powerpoint/2010/main" xmlns="" val="6749936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DC1CBF-178F-472B-914E-8DA803E5918D}"/>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xmlns="" id="{A761D1A6-2403-4D15-A31E-967A93364BC3}"/>
              </a:ext>
            </a:extLst>
          </p:cNvPr>
          <p:cNvSpPr>
            <a:spLocks noGrp="1"/>
          </p:cNvSpPr>
          <p:nvPr>
            <p:ph idx="1"/>
          </p:nvPr>
        </p:nvSpPr>
        <p:spPr/>
        <p:txBody>
          <a:bodyPr>
            <a:normAutofit/>
          </a:bodyPr>
          <a:lstStyle/>
          <a:p>
            <a:r>
              <a:rPr lang="en-MY" sz="2000" dirty="0"/>
              <a:t>Option C</a:t>
            </a:r>
          </a:p>
        </p:txBody>
      </p:sp>
    </p:spTree>
    <p:extLst>
      <p:ext uri="{BB962C8B-B14F-4D97-AF65-F5344CB8AC3E}">
        <p14:creationId xmlns:p14="http://schemas.microsoft.com/office/powerpoint/2010/main" xmlns="" val="20883393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E742FB-0302-4641-A0F0-932F252F2BAC}"/>
              </a:ext>
            </a:extLst>
          </p:cNvPr>
          <p:cNvSpPr>
            <a:spLocks noGrp="1"/>
          </p:cNvSpPr>
          <p:nvPr>
            <p:ph type="title"/>
          </p:nvPr>
        </p:nvSpPr>
        <p:spPr>
          <a:xfrm>
            <a:off x="755576" y="-99392"/>
            <a:ext cx="7200900" cy="1142385"/>
          </a:xfrm>
        </p:spPr>
        <p:txBody>
          <a:bodyPr/>
          <a:lstStyle/>
          <a:p>
            <a:r>
              <a:rPr lang="en-MY" dirty="0"/>
              <a:t>Question # 4</a:t>
            </a:r>
          </a:p>
        </p:txBody>
      </p:sp>
      <p:sp>
        <p:nvSpPr>
          <p:cNvPr id="3" name="Content Placeholder 2">
            <a:extLst>
              <a:ext uri="{FF2B5EF4-FFF2-40B4-BE49-F238E27FC236}">
                <a16:creationId xmlns:a16="http://schemas.microsoft.com/office/drawing/2014/main" xmlns="" id="{4DD68462-F949-48DD-BC90-91CF52031BBB}"/>
              </a:ext>
            </a:extLst>
          </p:cNvPr>
          <p:cNvSpPr>
            <a:spLocks noGrp="1"/>
          </p:cNvSpPr>
          <p:nvPr>
            <p:ph idx="1"/>
          </p:nvPr>
        </p:nvSpPr>
        <p:spPr>
          <a:xfrm>
            <a:off x="755576" y="1196752"/>
            <a:ext cx="7772400" cy="4979987"/>
          </a:xfrm>
        </p:spPr>
        <p:txBody>
          <a:bodyPr>
            <a:normAutofit lnSpcReduction="10000"/>
          </a:bodyPr>
          <a:lstStyle/>
          <a:p>
            <a:pPr marL="0" indent="0">
              <a:buNone/>
            </a:pPr>
            <a:r>
              <a:rPr lang="en-MY" sz="2000" dirty="0"/>
              <a:t>In which of the following ways does the finance department contribute to the achievement of HR outcomes?</a:t>
            </a:r>
          </a:p>
          <a:p>
            <a:pPr marL="0" indent="0">
              <a:buNone/>
            </a:pPr>
            <a:endParaRPr lang="en-MY" sz="2000" dirty="0"/>
          </a:p>
          <a:p>
            <a:pPr marL="457200" indent="-457200">
              <a:buAutoNum type="alphaUcPeriod"/>
            </a:pPr>
            <a:r>
              <a:rPr lang="en-MY" sz="2000" dirty="0"/>
              <a:t>A financial analyst can provide information related to incentives for customers to buy.</a:t>
            </a:r>
          </a:p>
          <a:p>
            <a:pPr marL="457200" indent="-457200">
              <a:buAutoNum type="alphaUcPeriod"/>
            </a:pPr>
            <a:endParaRPr lang="en-MY" sz="2000" dirty="0"/>
          </a:p>
          <a:p>
            <a:pPr marL="457200" indent="-457200">
              <a:buAutoNum type="alphaUcPeriod"/>
            </a:pPr>
            <a:r>
              <a:rPr lang="en-MY" sz="2000" dirty="0"/>
              <a:t>A financial analyst can provide models to predict the number of employees needed at different production levels.</a:t>
            </a:r>
          </a:p>
          <a:p>
            <a:pPr marL="457200" indent="-457200">
              <a:buAutoNum type="alphaUcPeriod"/>
            </a:pPr>
            <a:endParaRPr lang="en-MY" sz="2000" dirty="0"/>
          </a:p>
          <a:p>
            <a:pPr marL="457200" indent="-457200">
              <a:buAutoNum type="alphaUcPeriod"/>
            </a:pPr>
            <a:r>
              <a:rPr lang="en-MY" sz="2000" dirty="0"/>
              <a:t>A financial analyst can aid in tracking real-time inventory related to sales.</a:t>
            </a:r>
          </a:p>
          <a:p>
            <a:pPr marL="457200" indent="-457200">
              <a:buAutoNum type="alphaUcPeriod"/>
            </a:pPr>
            <a:endParaRPr lang="en-MY" sz="2000" dirty="0"/>
          </a:p>
          <a:p>
            <a:pPr marL="457200" indent="-457200">
              <a:buAutoNum type="alphaUcPeriod"/>
            </a:pPr>
            <a:r>
              <a:rPr lang="en-MY" sz="2000" dirty="0"/>
              <a:t>The finance department can process employee payroll.</a:t>
            </a:r>
          </a:p>
        </p:txBody>
      </p:sp>
    </p:spTree>
    <p:extLst>
      <p:ext uri="{BB962C8B-B14F-4D97-AF65-F5344CB8AC3E}">
        <p14:creationId xmlns:p14="http://schemas.microsoft.com/office/powerpoint/2010/main" xmlns="" val="157286381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A28729-ADD3-40D3-B7E9-670A8D8B62DC}"/>
              </a:ext>
            </a:extLst>
          </p:cNvPr>
          <p:cNvSpPr>
            <a:spLocks noGrp="1"/>
          </p:cNvSpPr>
          <p:nvPr>
            <p:ph type="title"/>
          </p:nvPr>
        </p:nvSpPr>
        <p:spPr>
          <a:xfrm>
            <a:off x="539552" y="28175"/>
            <a:ext cx="7200900" cy="1142385"/>
          </a:xfrm>
        </p:spPr>
        <p:txBody>
          <a:bodyPr/>
          <a:lstStyle/>
          <a:p>
            <a:r>
              <a:rPr lang="en-MY" dirty="0"/>
              <a:t>Answer # 4</a:t>
            </a:r>
          </a:p>
        </p:txBody>
      </p:sp>
      <p:sp>
        <p:nvSpPr>
          <p:cNvPr id="3" name="Content Placeholder 2">
            <a:extLst>
              <a:ext uri="{FF2B5EF4-FFF2-40B4-BE49-F238E27FC236}">
                <a16:creationId xmlns:a16="http://schemas.microsoft.com/office/drawing/2014/main" xmlns="" id="{79E62C4C-4B4A-47F1-8D59-7C25609D4689}"/>
              </a:ext>
            </a:extLst>
          </p:cNvPr>
          <p:cNvSpPr>
            <a:spLocks noGrp="1"/>
          </p:cNvSpPr>
          <p:nvPr>
            <p:ph idx="1"/>
          </p:nvPr>
        </p:nvSpPr>
        <p:spPr>
          <a:xfrm>
            <a:off x="611560" y="1600201"/>
            <a:ext cx="3744416" cy="964704"/>
          </a:xfrm>
        </p:spPr>
        <p:txBody>
          <a:bodyPr/>
          <a:lstStyle/>
          <a:p>
            <a:r>
              <a:rPr lang="en-MY" sz="2000" dirty="0"/>
              <a:t>Option B</a:t>
            </a:r>
          </a:p>
          <a:p>
            <a:pPr marL="0" indent="0">
              <a:buNone/>
            </a:pPr>
            <a:endParaRPr lang="en-MY" dirty="0"/>
          </a:p>
        </p:txBody>
      </p:sp>
    </p:spTree>
    <p:extLst>
      <p:ext uri="{BB962C8B-B14F-4D97-AF65-F5344CB8AC3E}">
        <p14:creationId xmlns:p14="http://schemas.microsoft.com/office/powerpoint/2010/main" xmlns="" val="31863556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04800"/>
            <a:ext cx="7200900" cy="503239"/>
          </a:xfrm>
        </p:spPr>
        <p:txBody>
          <a:bodyPr/>
          <a:lstStyle/>
          <a:p>
            <a:r>
              <a:rPr lang="en-US" dirty="0" smtClean="0"/>
              <a:t>Question # 5</a:t>
            </a:r>
            <a:endParaRPr lang="en-US" dirty="0"/>
          </a:p>
        </p:txBody>
      </p:sp>
      <p:sp>
        <p:nvSpPr>
          <p:cNvPr id="3" name="Content Placeholder 2"/>
          <p:cNvSpPr>
            <a:spLocks noGrp="1"/>
          </p:cNvSpPr>
          <p:nvPr>
            <p:ph idx="1"/>
          </p:nvPr>
        </p:nvSpPr>
        <p:spPr>
          <a:xfrm>
            <a:off x="457200" y="914400"/>
            <a:ext cx="8153400" cy="5181600"/>
          </a:xfrm>
        </p:spPr>
        <p:txBody>
          <a:bodyPr>
            <a:normAutofit fontScale="92500" lnSpcReduction="10000"/>
          </a:bodyPr>
          <a:lstStyle/>
          <a:p>
            <a:pPr>
              <a:buNone/>
            </a:pPr>
            <a:r>
              <a:rPr lang="x-none" sz="2400" smtClean="0"/>
              <a:t>The VP of HR in a national construction and architectural firm is asked to develop a corporate social responsibility (CSR) strategy to present to the CEO and the board of directors. The CEO tells the VP that the strategy will be piloted in one region of the country, and, if it is successful, the VP will lead the implementation of the CSR initiative in the other regions. The VP asks for input from the HR team when drafting the strategy.</a:t>
            </a:r>
            <a:endParaRPr lang="en-US" sz="2400" dirty="0" smtClean="0"/>
          </a:p>
          <a:p>
            <a:pPr marL="457200" indent="-457200">
              <a:buFont typeface="+mj-lt"/>
              <a:buAutoNum type="alphaUcPeriod"/>
            </a:pPr>
            <a:r>
              <a:rPr lang="x-none" sz="2400" smtClean="0"/>
              <a:t>Research </a:t>
            </a:r>
            <a:r>
              <a:rPr lang="x-none" sz="2400" smtClean="0"/>
              <a:t>opportunities in the community that align with the organization's core business goals.</a:t>
            </a:r>
            <a:endParaRPr lang="en-US" sz="2400" dirty="0" smtClean="0"/>
          </a:p>
          <a:p>
            <a:pPr marL="457200" indent="-457200">
              <a:buFont typeface="+mj-lt"/>
              <a:buAutoNum type="alphaUcPeriod"/>
            </a:pPr>
            <a:r>
              <a:rPr lang="x-none" sz="2400" smtClean="0"/>
              <a:t>Compile </a:t>
            </a:r>
            <a:r>
              <a:rPr lang="x-none" sz="2400" smtClean="0"/>
              <a:t>a list of what other companies in the industry are doing related to CSR.</a:t>
            </a:r>
            <a:endParaRPr lang="en-US" sz="2400" dirty="0" smtClean="0"/>
          </a:p>
          <a:p>
            <a:pPr marL="457200" indent="-457200">
              <a:buFont typeface="+mj-lt"/>
              <a:buAutoNum type="alphaUcPeriod"/>
            </a:pPr>
            <a:r>
              <a:rPr lang="x-none" sz="2400" smtClean="0"/>
              <a:t>Ask </a:t>
            </a:r>
            <a:r>
              <a:rPr lang="x-none" sz="2400" smtClean="0"/>
              <a:t>employees about incentives that would motivate them to volunteer on behalf of the company.</a:t>
            </a:r>
            <a:endParaRPr lang="en-US" sz="2400" dirty="0" smtClean="0"/>
          </a:p>
          <a:p>
            <a:pPr marL="457200" indent="-457200">
              <a:buFont typeface="+mj-lt"/>
              <a:buAutoNum type="alphaUcPeriod"/>
            </a:pPr>
            <a:r>
              <a:rPr lang="x-none" sz="2400" smtClean="0"/>
              <a:t>Survey </a:t>
            </a:r>
            <a:r>
              <a:rPr lang="x-none" sz="2400" smtClean="0"/>
              <a:t>community members about their perceptions of the company and its impact on society.</a:t>
            </a:r>
            <a:endParaRPr lang="en-US" sz="2400" dirty="0" smtClean="0"/>
          </a:p>
          <a:p>
            <a:pPr>
              <a:buNone/>
            </a:pP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200900" cy="503239"/>
          </a:xfrm>
        </p:spPr>
        <p:txBody>
          <a:bodyPr/>
          <a:lstStyle/>
          <a:p>
            <a:r>
              <a:rPr lang="en-US" dirty="0" smtClean="0"/>
              <a:t>Answer # 5</a:t>
            </a:r>
            <a:endParaRPr lang="en-US" dirty="0"/>
          </a:p>
        </p:txBody>
      </p:sp>
      <p:sp>
        <p:nvSpPr>
          <p:cNvPr id="3" name="Content Placeholder 2"/>
          <p:cNvSpPr>
            <a:spLocks noGrp="1"/>
          </p:cNvSpPr>
          <p:nvPr>
            <p:ph idx="1"/>
          </p:nvPr>
        </p:nvSpPr>
        <p:spPr/>
        <p:txBody>
          <a:bodyPr>
            <a:normAutofit/>
          </a:bodyPr>
          <a:lstStyle/>
          <a:p>
            <a:r>
              <a:rPr lang="en-US" sz="2800" dirty="0" smtClean="0"/>
              <a:t>Option A</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742</TotalTime>
  <Words>655</Words>
  <Application>Microsoft Office PowerPoint</Application>
  <PresentationFormat>On-screen Show (4:3)</PresentationFormat>
  <Paragraphs>58</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Diamond Grid 16x9</vt:lpstr>
      <vt:lpstr>Questions and Answers</vt:lpstr>
      <vt:lpstr>Question # 1</vt:lpstr>
      <vt:lpstr>Answer # 1</vt:lpstr>
      <vt:lpstr>Question # 2</vt:lpstr>
      <vt:lpstr>Answer # 2</vt:lpstr>
      <vt:lpstr>Question # 3</vt:lpstr>
      <vt:lpstr>Answer # 3</vt:lpstr>
      <vt:lpstr>Question # 4</vt:lpstr>
      <vt:lpstr>Answer # 4</vt:lpstr>
      <vt:lpstr>Question # 5</vt:lpstr>
      <vt:lpstr>Answer #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21</cp:revision>
  <cp:lastPrinted>1601-01-01T00:00:00Z</cp:lastPrinted>
  <dcterms:created xsi:type="dcterms:W3CDTF">2020-07-09T15:12:46Z</dcterms:created>
  <dcterms:modified xsi:type="dcterms:W3CDTF">2022-08-14T11:54:58Z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