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42FB-0302-4641-A0F0-932F252F2BAC}"/>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4DD68462-F949-48DD-BC90-91CF52031BBB}"/>
              </a:ext>
            </a:extLst>
          </p:cNvPr>
          <p:cNvSpPr>
            <a:spLocks noGrp="1"/>
          </p:cNvSpPr>
          <p:nvPr>
            <p:ph idx="1"/>
          </p:nvPr>
        </p:nvSpPr>
        <p:spPr>
          <a:xfrm>
            <a:off x="914400" y="1600200"/>
            <a:ext cx="7772400" cy="4979987"/>
          </a:xfrm>
        </p:spPr>
        <p:txBody>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val="157286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8729-ADD3-40D3-B7E9-670A8D8B62D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79E62C4C-4B4A-47F1-8D59-7C25609D4689}"/>
              </a:ext>
            </a:extLst>
          </p:cNvPr>
          <p:cNvSpPr>
            <a:spLocks noGrp="1"/>
          </p:cNvSpPr>
          <p:nvPr>
            <p:ph idx="1"/>
          </p:nvPr>
        </p:nvSpPr>
        <p:spPr>
          <a:xfrm>
            <a:off x="611560" y="1600200"/>
            <a:ext cx="8424936" cy="4979987"/>
          </a:xfrm>
        </p:spPr>
        <p:txBody>
          <a:bodyPr/>
          <a:lstStyle/>
          <a:p>
            <a:r>
              <a:rPr lang="en-MY" dirty="0"/>
              <a:t>Option B</a:t>
            </a:r>
          </a:p>
          <a:p>
            <a:pPr marL="0" indent="0">
              <a:buNone/>
            </a:pPr>
            <a:endParaRPr lang="en-MY" dirty="0"/>
          </a:p>
          <a:p>
            <a:pPr marL="0" indent="0">
              <a:buNone/>
            </a:pPr>
            <a:r>
              <a:rPr lang="en-MY" dirty="0"/>
              <a:t>While both B and D are correct, it is important to consider interdepartmental support from a strategic perspective. Processing payroll is an operational task that can be done internally or externally. Formulating models that help to predict </a:t>
            </a:r>
            <a:r>
              <a:rPr lang="en-MY" dirty="0" err="1"/>
              <a:t>labor</a:t>
            </a:r>
            <a:r>
              <a:rPr lang="en-MY" dirty="0"/>
              <a:t> needs is a better example of the application of information from other departments in the achievement of organizational outcomes.</a:t>
            </a:r>
          </a:p>
        </p:txBody>
      </p:sp>
    </p:spTree>
    <p:extLst>
      <p:ext uri="{BB962C8B-B14F-4D97-AF65-F5344CB8AC3E}">
        <p14:creationId xmlns:p14="http://schemas.microsoft.com/office/powerpoint/2010/main" val="3186355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7F2B-4E9F-4ACF-B23C-4B40C44E11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E22BC27-92C5-40D9-92D4-37E9476501FF}"/>
              </a:ext>
            </a:extLst>
          </p:cNvPr>
          <p:cNvSpPr>
            <a:spLocks noGrp="1"/>
          </p:cNvSpPr>
          <p:nvPr>
            <p:ph idx="1"/>
          </p:nvPr>
        </p:nvSpPr>
        <p:spPr>
          <a:xfrm>
            <a:off x="973270" y="1628800"/>
            <a:ext cx="7772400" cy="4530725"/>
          </a:xfrm>
        </p:spPr>
        <p:txBody>
          <a:bodyPr/>
          <a:lstStyle/>
          <a:p>
            <a:pPr marL="0" indent="0">
              <a:buNone/>
            </a:pPr>
            <a:r>
              <a:rPr lang="en-MY" dirty="0"/>
              <a:t>A major coffee retailer has an organizational structure that has an HR department, a finance department, an IT department, and a sales/marketing department. This is an example of what type of organizational structure?</a:t>
            </a:r>
          </a:p>
          <a:p>
            <a:pPr marL="0" indent="0">
              <a:buNone/>
            </a:pPr>
            <a:r>
              <a:rPr lang="en-MY" dirty="0"/>
              <a:t>A. Matrix</a:t>
            </a:r>
          </a:p>
          <a:p>
            <a:pPr marL="0" indent="0">
              <a:buNone/>
            </a:pPr>
            <a:r>
              <a:rPr lang="en-MY" dirty="0"/>
              <a:t>B. Divisional</a:t>
            </a:r>
          </a:p>
          <a:p>
            <a:pPr marL="0" indent="0">
              <a:buNone/>
            </a:pPr>
            <a:r>
              <a:rPr lang="en-MY" dirty="0"/>
              <a:t>C. Hybrid</a:t>
            </a:r>
          </a:p>
          <a:p>
            <a:pPr marL="0" indent="0">
              <a:buNone/>
            </a:pPr>
            <a:r>
              <a:rPr lang="en-MY" dirty="0"/>
              <a:t>D. Functional</a:t>
            </a:r>
          </a:p>
          <a:p>
            <a:pPr marL="0" indent="0">
              <a:buNone/>
            </a:pPr>
            <a:endParaRPr lang="en-MY" dirty="0"/>
          </a:p>
        </p:txBody>
      </p:sp>
    </p:spTree>
    <p:extLst>
      <p:ext uri="{BB962C8B-B14F-4D97-AF65-F5344CB8AC3E}">
        <p14:creationId xmlns:p14="http://schemas.microsoft.com/office/powerpoint/2010/main" val="323794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441C-C357-4431-8464-F92CDF54588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66370925-F50B-4E94-9614-92DC8AFE55D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318407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4259-557F-407F-98E7-70DAD0888987}"/>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4E582E7-D521-4802-80CC-2FEFC81D8ACF}"/>
              </a:ext>
            </a:extLst>
          </p:cNvPr>
          <p:cNvSpPr>
            <a:spLocks noGrp="1"/>
          </p:cNvSpPr>
          <p:nvPr>
            <p:ph idx="1"/>
          </p:nvPr>
        </p:nvSpPr>
        <p:spPr/>
        <p:txBody>
          <a:bodyPr/>
          <a:lstStyle/>
          <a:p>
            <a:pPr marL="0" indent="0">
              <a:buNone/>
            </a:pPr>
            <a:r>
              <a:rPr lang="en-MY" dirty="0"/>
              <a:t>Which of the following organizations concentrate decision-making authority at higher levels within the organization?</a:t>
            </a:r>
          </a:p>
          <a:p>
            <a:pPr marL="0" indent="0">
              <a:buNone/>
            </a:pPr>
            <a:r>
              <a:rPr lang="en-MY" dirty="0"/>
              <a:t>A. Centralized</a:t>
            </a:r>
          </a:p>
          <a:p>
            <a:pPr marL="0" indent="0">
              <a:buNone/>
            </a:pPr>
            <a:r>
              <a:rPr lang="en-MY" dirty="0"/>
              <a:t>B. Organized</a:t>
            </a:r>
          </a:p>
          <a:p>
            <a:pPr marL="0" indent="0">
              <a:buNone/>
            </a:pPr>
            <a:r>
              <a:rPr lang="en-MY" dirty="0"/>
              <a:t>C. Decentralized</a:t>
            </a:r>
          </a:p>
          <a:p>
            <a:pPr marL="0" indent="0">
              <a:buNone/>
            </a:pPr>
            <a:r>
              <a:rPr lang="en-MY" dirty="0"/>
              <a:t>D. Authoritarian</a:t>
            </a:r>
          </a:p>
          <a:p>
            <a:pPr marL="0" indent="0">
              <a:buNone/>
            </a:pPr>
            <a:endParaRPr lang="en-MY" dirty="0"/>
          </a:p>
        </p:txBody>
      </p:sp>
    </p:spTree>
    <p:extLst>
      <p:ext uri="{BB962C8B-B14F-4D97-AF65-F5344CB8AC3E}">
        <p14:creationId xmlns:p14="http://schemas.microsoft.com/office/powerpoint/2010/main" val="1061855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EA2F-9B9B-4C64-A4FB-33D30BF9650D}"/>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CE7F793-6AA0-4A24-8E45-59DD8256DE0B}"/>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265026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7F2B-4E9F-4ACF-B23C-4B40C44E1195}"/>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7E22BC27-92C5-40D9-92D4-37E9476501FF}"/>
              </a:ext>
            </a:extLst>
          </p:cNvPr>
          <p:cNvSpPr>
            <a:spLocks noGrp="1"/>
          </p:cNvSpPr>
          <p:nvPr>
            <p:ph idx="1"/>
          </p:nvPr>
        </p:nvSpPr>
        <p:spPr/>
        <p:txBody>
          <a:bodyPr/>
          <a:lstStyle/>
          <a:p>
            <a:pPr marL="0" indent="0">
              <a:buNone/>
            </a:pPr>
            <a:r>
              <a:rPr lang="en-MY" sz="2400" dirty="0"/>
              <a:t>Why is technology such an important HR competency for 21st century practitioners?</a:t>
            </a:r>
          </a:p>
          <a:p>
            <a:pPr marL="0" indent="0">
              <a:buNone/>
            </a:pPr>
            <a:endParaRPr lang="en-MY" sz="2400" dirty="0"/>
          </a:p>
          <a:p>
            <a:pPr marL="0" indent="0">
              <a:buNone/>
            </a:pPr>
            <a:r>
              <a:rPr lang="en-MY" sz="2400" dirty="0"/>
              <a:t>A. As businesses rely more and more upon technology, so must their human resource departments.</a:t>
            </a:r>
          </a:p>
          <a:p>
            <a:pPr marL="0" indent="0">
              <a:buNone/>
            </a:pPr>
            <a:r>
              <a:rPr lang="en-MY" sz="2400" dirty="0"/>
              <a:t>B. HR must understand what technological tools are being used by competitors.</a:t>
            </a:r>
          </a:p>
          <a:p>
            <a:pPr marL="0" indent="0">
              <a:buNone/>
            </a:pPr>
            <a:r>
              <a:rPr lang="en-MY" sz="2400" dirty="0"/>
              <a:t>C. HR must be the knowledge expert on how to combine technology with people strategies.</a:t>
            </a:r>
          </a:p>
          <a:p>
            <a:pPr marL="0" indent="0">
              <a:buNone/>
            </a:pPr>
            <a:r>
              <a:rPr lang="en-MY" sz="2400" dirty="0"/>
              <a:t>D. All of the above.</a:t>
            </a:r>
          </a:p>
          <a:p>
            <a:pPr marL="0" indent="0">
              <a:buNone/>
            </a:pPr>
            <a:endParaRPr lang="en-MY" sz="2400" dirty="0"/>
          </a:p>
        </p:txBody>
      </p:sp>
    </p:spTree>
    <p:extLst>
      <p:ext uri="{BB962C8B-B14F-4D97-AF65-F5344CB8AC3E}">
        <p14:creationId xmlns:p14="http://schemas.microsoft.com/office/powerpoint/2010/main" val="3331089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441C-C357-4431-8464-F92CDF54588D}"/>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6370925-F50B-4E94-9614-92DC8AFE55D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833211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A4259-557F-407F-98E7-70DAD0888987}"/>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34E582E7-D521-4802-80CC-2FEFC81D8ACF}"/>
              </a:ext>
            </a:extLst>
          </p:cNvPr>
          <p:cNvSpPr>
            <a:spLocks noGrp="1"/>
          </p:cNvSpPr>
          <p:nvPr>
            <p:ph idx="1"/>
          </p:nvPr>
        </p:nvSpPr>
        <p:spPr/>
        <p:txBody>
          <a:bodyPr/>
          <a:lstStyle/>
          <a:p>
            <a:pPr marL="0" indent="0">
              <a:buNone/>
            </a:pPr>
            <a:r>
              <a:rPr lang="en-MY" dirty="0"/>
              <a:t>In the 21st century HR must be able to plan for and address which of the following demographic conditions?</a:t>
            </a:r>
          </a:p>
          <a:p>
            <a:pPr marL="0" indent="0">
              <a:buNone/>
            </a:pPr>
            <a:r>
              <a:rPr lang="en-MY" dirty="0"/>
              <a:t>A. Uncertain </a:t>
            </a:r>
            <a:r>
              <a:rPr lang="en-MY" dirty="0" err="1"/>
              <a:t>labor</a:t>
            </a:r>
            <a:r>
              <a:rPr lang="en-MY" dirty="0"/>
              <a:t> law interpretations</a:t>
            </a:r>
          </a:p>
          <a:p>
            <a:pPr marL="0" indent="0">
              <a:buNone/>
            </a:pPr>
            <a:r>
              <a:rPr lang="en-MY" dirty="0"/>
              <a:t>B. Economic volatility</a:t>
            </a:r>
          </a:p>
          <a:p>
            <a:pPr marL="0" indent="0">
              <a:buNone/>
            </a:pPr>
            <a:r>
              <a:rPr lang="en-MY" dirty="0"/>
              <a:t>C. </a:t>
            </a:r>
            <a:r>
              <a:rPr lang="en-MY" dirty="0" err="1"/>
              <a:t>Labor</a:t>
            </a:r>
            <a:r>
              <a:rPr lang="en-MY" dirty="0"/>
              <a:t> shortages across the globe</a:t>
            </a:r>
          </a:p>
          <a:p>
            <a:pPr marL="0" indent="0">
              <a:buNone/>
            </a:pPr>
            <a:r>
              <a:rPr lang="en-MY" dirty="0"/>
              <a:t>D. All of the above </a:t>
            </a:r>
          </a:p>
        </p:txBody>
      </p:sp>
    </p:spTree>
    <p:extLst>
      <p:ext uri="{BB962C8B-B14F-4D97-AF65-F5344CB8AC3E}">
        <p14:creationId xmlns:p14="http://schemas.microsoft.com/office/powerpoint/2010/main" val="3705259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EA2F-9B9B-4C64-A4FB-33D30BF9650D}"/>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CCE7F793-6AA0-4A24-8E45-59DD8256DE0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6876746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813</TotalTime>
  <Words>622</Words>
  <Application>Microsoft Office PowerPoint</Application>
  <PresentationFormat>On-screen Show (4:3)</PresentationFormat>
  <Paragraphs>73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15</cp:revision>
  <cp:lastPrinted>1601-01-01T00:00:00Z</cp:lastPrinted>
  <dcterms:created xsi:type="dcterms:W3CDTF">2020-07-09T15:12:46Z</dcterms:created>
  <dcterms:modified xsi:type="dcterms:W3CDTF">2020-12-09T14:09:44Z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