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39"/>
  </p:notesMasterIdLst>
  <p:handoutMasterIdLst>
    <p:handoutMasterId r:id="rId40"/>
  </p:handoutMasterIdLst>
  <p:sldIdLst>
    <p:sldId id="256" r:id="rId2"/>
    <p:sldId id="271" r:id="rId3"/>
    <p:sldId id="258" r:id="rId4"/>
    <p:sldId id="266" r:id="rId5"/>
    <p:sldId id="364" r:id="rId6"/>
    <p:sldId id="363" r:id="rId7"/>
    <p:sldId id="283" r:id="rId8"/>
    <p:sldId id="285" r:id="rId9"/>
    <p:sldId id="282" r:id="rId10"/>
    <p:sldId id="359" r:id="rId11"/>
    <p:sldId id="365" r:id="rId12"/>
    <p:sldId id="480" r:id="rId13"/>
    <p:sldId id="366" r:id="rId14"/>
    <p:sldId id="287" r:id="rId15"/>
    <p:sldId id="288" r:id="rId16"/>
    <p:sldId id="289" r:id="rId17"/>
    <p:sldId id="470" r:id="rId18"/>
    <p:sldId id="471" r:id="rId19"/>
    <p:sldId id="472" r:id="rId20"/>
    <p:sldId id="474" r:id="rId21"/>
    <p:sldId id="475" r:id="rId22"/>
    <p:sldId id="476" r:id="rId23"/>
    <p:sldId id="477" r:id="rId24"/>
    <p:sldId id="360" r:id="rId25"/>
    <p:sldId id="291" r:id="rId26"/>
    <p:sldId id="292" r:id="rId27"/>
    <p:sldId id="293" r:id="rId28"/>
    <p:sldId id="294" r:id="rId29"/>
    <p:sldId id="295" r:id="rId30"/>
    <p:sldId id="351" r:id="rId31"/>
    <p:sldId id="297" r:id="rId32"/>
    <p:sldId id="361" r:id="rId33"/>
    <p:sldId id="263" r:id="rId34"/>
    <p:sldId id="362" r:id="rId35"/>
    <p:sldId id="403" r:id="rId36"/>
    <p:sldId id="262" r:id="rId37"/>
    <p:sldId id="28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GPHR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74473"/>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sp:txBody>
      <dsp:txXfrm>
        <a:off x="36680" y="811153"/>
        <a:ext cx="7127540" cy="678031"/>
      </dsp:txXfrm>
    </dsp:sp>
    <dsp:sp modelId="{DF1768A1-F5E4-4152-9DE2-8FFC4D413F5A}">
      <dsp:nvSpPr>
        <dsp:cNvPr id="0" name=""/>
        <dsp:cNvSpPr/>
      </dsp:nvSpPr>
      <dsp:spPr>
        <a:xfrm>
          <a:off x="0" y="1447523"/>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80" y="1484203"/>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65690"/>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49" y="802339"/>
        <a:ext cx="7127602" cy="677457"/>
      </dsp:txXfrm>
    </dsp:sp>
    <dsp:sp modelId="{DF1768A1-F5E4-4152-9DE2-8FFC4D413F5A}">
      <dsp:nvSpPr>
        <dsp:cNvPr id="0" name=""/>
        <dsp:cNvSpPr/>
      </dsp:nvSpPr>
      <dsp:spPr>
        <a:xfrm>
          <a:off x="0" y="1526934"/>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49" y="1563583"/>
        <a:ext cx="7127602" cy="677457"/>
      </dsp:txXfrm>
    </dsp:sp>
    <dsp:sp modelId="{F674B1EB-7C16-427C-9D7D-944E5157F0F6}">
      <dsp:nvSpPr>
        <dsp:cNvPr id="0" name=""/>
        <dsp:cNvSpPr/>
      </dsp:nvSpPr>
      <dsp:spPr>
        <a:xfrm>
          <a:off x="0" y="2293554"/>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676EAB3-DFE0-42BC-0A8D-7E3E2003A4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val="204776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id="{D284B08A-3440-EB76-08DA-DA62E953F4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val="24620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67149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113236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58152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2286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153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23028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53721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236632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683568" y="968236"/>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 </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id="{2E07F307-AE94-4DD7-96F6-4524045804C5}"/>
              </a:ext>
            </a:extLst>
          </p:cNvPr>
          <p:cNvSpPr>
            <a:spLocks noGrp="1"/>
          </p:cNvSpPr>
          <p:nvPr>
            <p:ph idx="1"/>
          </p:nvPr>
        </p:nvSpPr>
        <p:spPr>
          <a:xfrm>
            <a:off x="971550" y="2343151"/>
            <a:ext cx="5121137" cy="2857499"/>
          </a:xfrm>
        </p:spPr>
        <p:txBody>
          <a:bodyPr>
            <a:normAutofit fontScale="92500" lnSpcReduction="10000"/>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val="117207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857210" cy="3960440"/>
          </a:xfrm>
        </p:spPr>
        <p:txBody>
          <a:bodyPr>
            <a:normAutofit/>
          </a:bodyPr>
          <a:lstStyle/>
          <a:p>
            <a:r>
              <a:rPr lang="en-MY" sz="2800" dirty="0"/>
              <a:t>Welcome to ALL of you</a:t>
            </a:r>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p14="http://schemas.microsoft.com/office/powerpoint/2010/main" val="279260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2163623"/>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val="135202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val="177266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a16="http://schemas.microsoft.com/office/drawing/2014/main"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val="326888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val="25414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870992" y="240626"/>
            <a:ext cx="7200900" cy="1142385"/>
          </a:xfrm>
        </p:spPr>
        <p:txBody>
          <a:bodyPr>
            <a:normAutofit/>
          </a:bodyPr>
          <a:lstStyle/>
          <a:p>
            <a:r>
              <a:rPr lang="en-MY" sz="3200"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45424" cy="3384376"/>
          </a:xfrm>
        </p:spPr>
        <p:txBody>
          <a:bodyPr>
            <a:noAutofit/>
          </a:bodyPr>
          <a:lstStyle/>
          <a:p>
            <a:r>
              <a:rPr lang="en-MY" sz="2800" dirty="0"/>
              <a:t>Exam time: 2 hours 45 mins</a:t>
            </a:r>
          </a:p>
          <a:p>
            <a:r>
              <a:rPr lang="en-MY" sz="2800" dirty="0"/>
              <a:t>Exam length: 100 scored questions (mostly multiple-choice) + 25 </a:t>
            </a:r>
            <a:r>
              <a:rPr lang="en-MY" sz="2800" dirty="0" err="1"/>
              <a:t>pretest</a:t>
            </a:r>
            <a:r>
              <a:rPr lang="en-MY" sz="2800" dirty="0"/>
              <a: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p14="http://schemas.microsoft.com/office/powerpoint/2010/main" val="144349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5A8D-8789-44ED-95D0-361D78EA4094}"/>
              </a:ext>
            </a:extLst>
          </p:cNvPr>
          <p:cNvSpPr>
            <a:spLocks noGrp="1"/>
          </p:cNvSpPr>
          <p:nvPr>
            <p:ph type="title"/>
          </p:nvPr>
        </p:nvSpPr>
        <p:spPr>
          <a:xfrm>
            <a:off x="863538" y="116632"/>
            <a:ext cx="7200900" cy="1142385"/>
          </a:xfrm>
        </p:spPr>
        <p:txBody>
          <a:bodyPr>
            <a:normAutofit/>
          </a:bodyPr>
          <a:lstStyle/>
          <a:p>
            <a:r>
              <a:rPr lang="en-MY" sz="3200" dirty="0"/>
              <a:t>GPHR Exam Content</a:t>
            </a:r>
          </a:p>
        </p:txBody>
      </p:sp>
      <p:sp>
        <p:nvSpPr>
          <p:cNvPr id="3" name="Content Placeholder 2">
            <a:extLst>
              <a:ext uri="{FF2B5EF4-FFF2-40B4-BE49-F238E27FC236}">
                <a16:creationId xmlns:a16="http://schemas.microsoft.com/office/drawing/2014/main" id="{53D70043-6BC8-49B4-9606-E23C3068E35C}"/>
              </a:ext>
            </a:extLst>
          </p:cNvPr>
          <p:cNvSpPr>
            <a:spLocks noGrp="1"/>
          </p:cNvSpPr>
          <p:nvPr>
            <p:ph idx="1"/>
          </p:nvPr>
        </p:nvSpPr>
        <p:spPr>
          <a:xfrm>
            <a:off x="611560" y="1988840"/>
            <a:ext cx="7704856" cy="3809999"/>
          </a:xfrm>
        </p:spPr>
        <p:txBody>
          <a:bodyPr>
            <a:no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p:txBody>
      </p:sp>
    </p:spTree>
    <p:extLst>
      <p:ext uri="{BB962C8B-B14F-4D97-AF65-F5344CB8AC3E}">
        <p14:creationId xmlns:p14="http://schemas.microsoft.com/office/powerpoint/2010/main" val="299556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a:xfrm>
            <a:off x="539552" y="260648"/>
            <a:ext cx="7200900" cy="1142385"/>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noAutofit/>
          </a:bodyPr>
          <a:lstStyle/>
          <a:p>
            <a:pPr marL="0" indent="0">
              <a:buNone/>
            </a:pPr>
            <a:r>
              <a:rPr lang="en-MY" sz="2800" dirty="0"/>
              <a:t>aPHR		86%</a:t>
            </a:r>
          </a:p>
          <a:p>
            <a:pPr marL="0" indent="0">
              <a:buNone/>
            </a:pPr>
            <a:r>
              <a:rPr lang="en-MY" sz="2800" dirty="0"/>
              <a:t>PHR		71%</a:t>
            </a:r>
          </a:p>
          <a:p>
            <a:pPr marL="0" indent="0">
              <a:buNone/>
            </a:pPr>
            <a:r>
              <a:rPr lang="en-MY" sz="2800" dirty="0"/>
              <a:t>SPHR		60%</a:t>
            </a:r>
          </a:p>
          <a:p>
            <a:pPr marL="0" indent="0">
              <a:buNone/>
            </a:pPr>
            <a:r>
              <a:rPr lang="en-MY" sz="2800" dirty="0">
                <a:solidFill>
                  <a:srgbClr val="FF0000"/>
                </a:solidFill>
              </a:rPr>
              <a:t>GPHR		77%</a:t>
            </a:r>
          </a:p>
          <a:p>
            <a:pPr marL="0" indent="0">
              <a:buNone/>
            </a:pPr>
            <a:r>
              <a:rPr lang="en-MY" sz="2800" dirty="0"/>
              <a:t>PHRca		74%</a:t>
            </a:r>
          </a:p>
          <a:p>
            <a:pPr marL="0" indent="0">
              <a:buNone/>
            </a:pPr>
            <a:r>
              <a:rPr lang="en-MY" sz="2800" dirty="0"/>
              <a:t>aPHRi		83%</a:t>
            </a:r>
          </a:p>
          <a:p>
            <a:pPr marL="0" indent="0">
              <a:buNone/>
            </a:pPr>
            <a:r>
              <a:rPr lang="en-MY" sz="2800" dirty="0"/>
              <a:t>PHRi		76%</a:t>
            </a:r>
          </a:p>
          <a:p>
            <a:pPr marL="0" indent="0">
              <a:buNone/>
            </a:pPr>
            <a:r>
              <a:rPr lang="en-MY" sz="2800" dirty="0" err="1"/>
              <a:t>SPHRi</a:t>
            </a:r>
            <a:r>
              <a:rPr lang="en-MY" sz="2800" dirty="0"/>
              <a:t>		81%</a:t>
            </a:r>
          </a:p>
          <a:p>
            <a:pPr marL="0" indent="0">
              <a:buNone/>
            </a:pPr>
            <a:endParaRPr lang="en-MY" sz="2800" dirty="0"/>
          </a:p>
          <a:p>
            <a:pPr marL="0" indent="0">
              <a:buNone/>
            </a:pPr>
            <a:endParaRPr lang="en-MY" sz="2800" i="1" dirty="0"/>
          </a:p>
          <a:p>
            <a:pPr marL="0" indent="0">
              <a:buNone/>
            </a:pPr>
            <a:r>
              <a:rPr lang="en-MY" sz="2800" i="1" dirty="0"/>
              <a:t>HRCI Exam Pass Rates as of December 31, 2020</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val="344761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a:xfrm>
            <a:off x="539552" y="28175"/>
            <a:ext cx="7200900" cy="1142385"/>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340768"/>
            <a:ext cx="8208912" cy="4979987"/>
          </a:xfrm>
        </p:spPr>
        <p:txBody>
          <a:bodyPr>
            <a:noAutofit/>
          </a:bodyPr>
          <a:lstStyle/>
          <a:p>
            <a:pPr marL="0" indent="0">
              <a:buNone/>
            </a:pPr>
            <a:r>
              <a:rPr lang="en-MY" sz="2800" dirty="0"/>
              <a:t>aPHR		        7,692</a:t>
            </a:r>
          </a:p>
          <a:p>
            <a:pPr marL="0" indent="0">
              <a:buNone/>
            </a:pPr>
            <a:r>
              <a:rPr lang="en-MY" sz="2800" dirty="0"/>
              <a:t>PHR		        71,130</a:t>
            </a:r>
          </a:p>
          <a:p>
            <a:pPr marL="0" indent="0">
              <a:buNone/>
            </a:pPr>
            <a:r>
              <a:rPr lang="en-MY" sz="2800" dirty="0"/>
              <a:t>SPHR		       47,903</a:t>
            </a:r>
          </a:p>
          <a:p>
            <a:pPr marL="0" indent="0">
              <a:buNone/>
            </a:pPr>
            <a:r>
              <a:rPr lang="en-MY" sz="2800" dirty="0"/>
              <a:t>GPHR		        2,805</a:t>
            </a:r>
          </a:p>
          <a:p>
            <a:pPr marL="0" indent="0">
              <a:buNone/>
            </a:pPr>
            <a:r>
              <a:rPr lang="en-MY" sz="2800" dirty="0"/>
              <a:t>PHRca		       1,858</a:t>
            </a:r>
          </a:p>
          <a:p>
            <a:pPr marL="0" indent="0">
              <a:buNone/>
            </a:pPr>
            <a:r>
              <a:rPr lang="en-MY" sz="2800" dirty="0"/>
              <a:t>aPHRi 		          413</a:t>
            </a:r>
          </a:p>
          <a:p>
            <a:pPr marL="0" indent="0">
              <a:buNone/>
            </a:pPr>
            <a:r>
              <a:rPr lang="en-MY" sz="2800" dirty="0"/>
              <a:t>PHRi		       2,144</a:t>
            </a:r>
          </a:p>
          <a:p>
            <a:pPr marL="0" indent="0">
              <a:buNone/>
            </a:pPr>
            <a:r>
              <a:rPr lang="en-MY" sz="2800" dirty="0" err="1"/>
              <a:t>SPHRi</a:t>
            </a:r>
            <a:r>
              <a:rPr lang="en-MY" sz="2800" dirty="0"/>
              <a:t>		       1,759</a:t>
            </a:r>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a16="http://schemas.microsoft.com/office/drawing/2014/main"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p14="http://schemas.microsoft.com/office/powerpoint/2010/main" val="8765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p14="http://schemas.microsoft.com/office/powerpoint/2010/main" val="419378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p14="http://schemas.microsoft.com/office/powerpoint/2010/main" val="27922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val="10319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val="257990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9826060"/>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val="275585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val="92004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normAutofit/>
          </a:bodyPr>
          <a:lstStyle/>
          <a:p>
            <a:r>
              <a:rPr lang="en-MY" sz="3200"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normAutofit/>
          </a:bodyPr>
          <a:lstStyle/>
          <a:p>
            <a:r>
              <a:rPr lang="en-MY" sz="2800" dirty="0"/>
              <a:t>6:00 to 9:00 PM </a:t>
            </a:r>
          </a:p>
          <a:p>
            <a:r>
              <a:rPr lang="en-MY" sz="2800" dirty="0"/>
              <a:t>Divided into two halves</a:t>
            </a:r>
          </a:p>
          <a:p>
            <a:r>
              <a:rPr lang="en-MY" sz="2800" dirty="0"/>
              <a:t>1</a:t>
            </a:r>
            <a:r>
              <a:rPr lang="en-MY" sz="2800" baseline="30000" dirty="0"/>
              <a:t>st</a:t>
            </a:r>
            <a:r>
              <a:rPr lang="en-MY" sz="2800" dirty="0"/>
              <a:t> half from 6:00 to 7:15 PM</a:t>
            </a:r>
          </a:p>
          <a:p>
            <a:r>
              <a:rPr lang="en-MY" sz="2800" dirty="0"/>
              <a:t>15 mins break - 7:15 to 7:30 PM</a:t>
            </a:r>
          </a:p>
          <a:p>
            <a:r>
              <a:rPr lang="en-MY" sz="2800" dirty="0"/>
              <a:t>2</a:t>
            </a:r>
            <a:r>
              <a:rPr lang="en-MY" sz="2800" baseline="30000" dirty="0"/>
              <a:t>nd</a:t>
            </a:r>
            <a:r>
              <a:rPr lang="en-MY" sz="2800" dirty="0"/>
              <a:t> half from 7:30 to 8:45 PM</a:t>
            </a:r>
          </a:p>
        </p:txBody>
      </p:sp>
    </p:spTree>
    <p:extLst>
      <p:ext uri="{BB962C8B-B14F-4D97-AF65-F5344CB8AC3E}">
        <p14:creationId xmlns:p14="http://schemas.microsoft.com/office/powerpoint/2010/main" val="4921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1260</TotalTime>
  <Words>887</Words>
  <Application>Microsoft Office PowerPoint</Application>
  <PresentationFormat>On-screen Show (4:3)</PresentationFormat>
  <Paragraphs>153</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Wingdings</vt:lpstr>
      <vt:lpstr>Diamond Grid 16x9</vt:lpstr>
      <vt:lpstr>INTRODUCTION SESSION </vt:lpstr>
      <vt:lpstr>Webex Options </vt:lpstr>
      <vt:lpstr>Introduction</vt:lpstr>
      <vt:lpstr>PowerPoint Presentation</vt:lpstr>
      <vt:lpstr>HRCI Certification</vt:lpstr>
      <vt:lpstr>How Certification Differs from a Certificate Program</vt:lpstr>
      <vt:lpstr>HRCI Advantage</vt:lpstr>
      <vt:lpstr>Certification holders</vt:lpstr>
      <vt:lpstr>HRCI Certification</vt:lpstr>
      <vt:lpstr>PowerPoint Presentation</vt:lpstr>
      <vt:lpstr>GPHR Exam</vt:lpstr>
      <vt:lpstr>GPHR Exam Content</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PowerPoint Presentation</vt:lpstr>
      <vt:lpstr>Student Portal</vt:lpstr>
      <vt:lpstr>PowerPoint Presentation</vt:lpstr>
      <vt:lpstr>Class Timings</vt:lpstr>
      <vt:lpstr>Class Offering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60</cp:revision>
  <cp:lastPrinted>1601-01-01T00:00:00Z</cp:lastPrinted>
  <dcterms:created xsi:type="dcterms:W3CDTF">2020-07-09T15:12:46Z</dcterms:created>
  <dcterms:modified xsi:type="dcterms:W3CDTF">2022-05-08T12:22:21Z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