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docProps/core.xml" ContentType="application/vnd.openxmlformats-package.core-properties+xml"/>
  <Override PartName="/ppt/diagrams/drawing4.xml" ContentType="application/vnd.ms-office.drawingml.diagramDrawing+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39"/>
  </p:notesMasterIdLst>
  <p:handoutMasterIdLst>
    <p:handoutMasterId r:id="rId40"/>
  </p:handoutMasterIdLst>
  <p:sldIdLst>
    <p:sldId id="256" r:id="rId2"/>
    <p:sldId id="271" r:id="rId3"/>
    <p:sldId id="258" r:id="rId4"/>
    <p:sldId id="266" r:id="rId5"/>
    <p:sldId id="364" r:id="rId6"/>
    <p:sldId id="363" r:id="rId7"/>
    <p:sldId id="283" r:id="rId8"/>
    <p:sldId id="285" r:id="rId9"/>
    <p:sldId id="282" r:id="rId10"/>
    <p:sldId id="359" r:id="rId11"/>
    <p:sldId id="365" r:id="rId12"/>
    <p:sldId id="480" r:id="rId13"/>
    <p:sldId id="366" r:id="rId14"/>
    <p:sldId id="287" r:id="rId15"/>
    <p:sldId id="288" r:id="rId16"/>
    <p:sldId id="289" r:id="rId17"/>
    <p:sldId id="470" r:id="rId18"/>
    <p:sldId id="471" r:id="rId19"/>
    <p:sldId id="472" r:id="rId20"/>
    <p:sldId id="474" r:id="rId21"/>
    <p:sldId id="475" r:id="rId22"/>
    <p:sldId id="476" r:id="rId23"/>
    <p:sldId id="477" r:id="rId24"/>
    <p:sldId id="360" r:id="rId25"/>
    <p:sldId id="291" r:id="rId26"/>
    <p:sldId id="292" r:id="rId27"/>
    <p:sldId id="293" r:id="rId28"/>
    <p:sldId id="294" r:id="rId29"/>
    <p:sldId id="295" r:id="rId30"/>
    <p:sldId id="351" r:id="rId31"/>
    <p:sldId id="297" r:id="rId32"/>
    <p:sldId id="361" r:id="rId33"/>
    <p:sldId id="263" r:id="rId34"/>
    <p:sldId id="362" r:id="rId35"/>
    <p:sldId id="403" r:id="rId36"/>
    <p:sldId id="262" r:id="rId37"/>
    <p:sldId id="280"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solidFill>
          <a:schemeClr val="tx2">
            <a:lumMod val="50000"/>
            <a:lumOff val="50000"/>
          </a:schemeClr>
        </a:solidFill>
      </dgm:spPr>
      <dgm:t>
        <a:bodyPr/>
        <a:lstStyle/>
        <a:p>
          <a:r>
            <a:rPr lang="en-MY" dirty="0"/>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GPHR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Structure of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custLinFactNeighborX="-191" custLinFactNeighborY="5502">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chemeClr val="bg1"/>
              </a:solidFill>
            </a:rPr>
            <a:t>GPHR Exam</a:t>
          </a:r>
          <a:endParaRPr lang="en-MY" sz="3500" kern="1200" dirty="0">
            <a:solidFill>
              <a:schemeClr val="bg1"/>
            </a:solidFill>
            <a:latin typeface="Arial"/>
            <a:ea typeface="+mn-ea"/>
            <a:cs typeface="+mn-cs"/>
          </a:endParaRP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a:noFill/>
        </a:ln>
      </dgm:spPr>
      <dgm:t>
        <a:bodyPr/>
        <a:lstStyle/>
        <a:p>
          <a:r>
            <a:rPr lang="en-MY" sz="3600" dirty="0">
              <a:solidFill>
                <a:schemeClr val="tx1"/>
              </a:solidFill>
            </a:rPr>
            <a:t>Structure of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dgm:spPr>
      <dgm:t>
        <a:bodyPr/>
        <a:lstStyle/>
        <a:p>
          <a:r>
            <a:rPr lang="en-MY" sz="3600"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solidFill>
          <a:srgbClr val="FFFFFF"/>
        </a:solidFill>
      </dgm:spPr>
      <dgm:t>
        <a:bodyPr/>
        <a:lstStyle/>
        <a:p>
          <a:r>
            <a:rPr lang="en-MY" sz="3600"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custLinFactNeighborX="-191" custLinFactNeighborY="73154">
        <dgm:presLayoutVars>
          <dgm:chMax val="0"/>
          <dgm:bulletEnabled val="1"/>
        </dgm:presLayoutVars>
      </dgm:prSet>
      <dgm:spPr>
        <a:xfrm>
          <a:off x="0" y="936062"/>
          <a:ext cx="7772400" cy="818999"/>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Y="-9179" custLinFactNeighborY="-100000">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chemeClr val="tx1"/>
              </a:solidFill>
            </a:rPr>
            <a:t>GPHR Exam</a:t>
          </a:r>
          <a:endParaRPr lang="en-MY" sz="3500" kern="1200" dirty="0">
            <a:solidFill>
              <a:srgbClr val="000000"/>
            </a:solidFill>
            <a:latin typeface="Arial"/>
            <a:ea typeface="+mn-ea"/>
            <a:cs typeface="+mn-cs"/>
          </a:endParaRP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Structure of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dgm:spPr>
      <dgm:t>
        <a:bodyPr/>
        <a:lstStyle/>
        <a:p>
          <a:r>
            <a:rPr lang="en-MY" sz="3600"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solidFill>
          <a:srgbClr val="FFFFFF"/>
        </a:solidFill>
      </dgm:spPr>
      <dgm:t>
        <a:bodyPr/>
        <a:lstStyle/>
        <a:p>
          <a:r>
            <a:rPr lang="en-MY" sz="3600"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a:xfrm>
          <a:off x="0" y="1835300"/>
          <a:ext cx="7772400" cy="8189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t>
        <a:bodyPr/>
        <a:lstStyle/>
        <a:p>
          <a:endParaRPr lang="en-US"/>
        </a:p>
      </dgm:t>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custLinFactY="-1573" custLinFactNeighborY="-100000">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GPHR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GPHR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solidFill>
          <a:srgbClr val="FFFFFF"/>
        </a:solidFill>
      </dgm:spPr>
      <dgm:t>
        <a:bodyPr/>
        <a:lstStyle/>
        <a:p>
          <a:r>
            <a:rPr lang="en-MY" sz="3600"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a:xfrm>
          <a:off x="0" y="1835300"/>
          <a:ext cx="7772400" cy="8189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a:xfrm>
          <a:off x="0" y="2775662"/>
          <a:ext cx="7772400" cy="818999"/>
        </a:xfrm>
        <a:prstGeom prst="roundRect">
          <a:avLst/>
        </a:prstGeom>
      </dgm:spPr>
      <dgm:t>
        <a:bodyPr/>
        <a:lstStyle/>
        <a:p>
          <a:endParaRPr lang="en-US"/>
        </a:p>
      </dgm:t>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GPHR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GPHR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a:xfrm>
          <a:off x="0" y="1835300"/>
          <a:ext cx="7772400" cy="8189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a:xfrm>
          <a:off x="0" y="2779712"/>
          <a:ext cx="7772400" cy="821339"/>
        </a:xfrm>
        <a:prstGeom prst="roundRect">
          <a:avLst/>
        </a:prstGeom>
      </dgm:spPr>
      <dgm:t>
        <a:bodyPr/>
        <a:lstStyle/>
        <a:p>
          <a:endParaRPr lang="en-US"/>
        </a:p>
      </dgm:t>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a:xfrm>
          <a:off x="0" y="3695462"/>
          <a:ext cx="7772400" cy="818999"/>
        </a:xfrm>
        <a:prstGeom prst="roundRect">
          <a:avLst/>
        </a:prstGeom>
      </dgm:spPr>
      <dgm:t>
        <a:bodyPr/>
        <a:lstStyle/>
        <a:p>
          <a:endParaRPr lang="en-US"/>
        </a:p>
      </dgm:t>
    </dgm:pt>
  </dgm:ptLst>
  <dgm:cxnLst>
    <dgm:cxn modelId="{4C9E130C-5A7E-45D0-A61C-E7487A436ABD}" srcId="{703D4D02-5513-427D-B6E9-B2E187EE0C3A}" destId="{D1B85754-A5AE-419A-ACAA-008EC2F76A0B}" srcOrd="1" destOrd="0" parTransId="{F7E836D6-AE40-4221-B424-9DC55BE51CDF}" sibTransId="{4BD66402-677F-4591-9B72-7A620C72613B}"/>
    <dgm:cxn modelId="{78A355C0-E53E-4353-B169-6FBBC605359A}" srcId="{703D4D02-5513-427D-B6E9-B2E187EE0C3A}" destId="{10A0C590-A532-44A1-89C8-932F5D7DA730}" srcOrd="2" destOrd="0" parTransId="{29DFFF41-1BFA-4263-B854-146B73507DF2}" sibTransId="{A9EA73E1-EF34-4B14-B6BA-8A4F60B3DC71}"/>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EBBE8D5B-DB0D-453F-80BA-DE322A65CCE3}" type="presOf" srcId="{3FCF3E8C-8648-4448-8B74-12232AD51B63}" destId="{B81C3AB5-CD8D-4061-A03B-635F3C7E2742}"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13F4B61B-524C-4AEC-96B8-694ECF95ABB0}" srcId="{703D4D02-5513-427D-B6E9-B2E187EE0C3A}" destId="{41629ECB-7362-4EF6-BE7B-1CD27DA561DB}" srcOrd="0" destOrd="0" parTransId="{B05FDED8-8369-4F60-8B1E-2C35A7401188}" sibTransId="{D832E476-D9D6-44FB-B107-655B1C697F3E}"/>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41459"/>
          <a:ext cx="7200900" cy="678600"/>
        </a:xfrm>
        <a:prstGeom prst="roundRect">
          <a:avLst/>
        </a:prstGeom>
        <a:solidFill>
          <a:schemeClr val="tx2">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t>HRCI Certification</a:t>
          </a:r>
        </a:p>
      </dsp:txBody>
      <dsp:txXfrm>
        <a:off x="33127" y="74586"/>
        <a:ext cx="7134646" cy="612346"/>
      </dsp:txXfrm>
    </dsp:sp>
    <dsp:sp modelId="{A4CC9735-B172-48E4-BD42-49857572E9A5}">
      <dsp:nvSpPr>
        <dsp:cNvPr id="0" name=""/>
        <dsp:cNvSpPr/>
      </dsp:nvSpPr>
      <dsp:spPr>
        <a:xfrm>
          <a:off x="0" y="803580"/>
          <a:ext cx="7200900" cy="678600"/>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GPHR Exam</a:t>
          </a:r>
        </a:p>
      </dsp:txBody>
      <dsp:txXfrm>
        <a:off x="33127" y="836707"/>
        <a:ext cx="7134646" cy="612346"/>
      </dsp:txXfrm>
    </dsp:sp>
    <dsp:sp modelId="{DF1768A1-F5E4-4152-9DE2-8FFC4D413F5A}">
      <dsp:nvSpPr>
        <dsp:cNvPr id="0" name=""/>
        <dsp:cNvSpPr/>
      </dsp:nvSpPr>
      <dsp:spPr>
        <a:xfrm>
          <a:off x="0" y="1565700"/>
          <a:ext cx="72009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Structure of Exam</a:t>
          </a:r>
        </a:p>
      </dsp:txBody>
      <dsp:txXfrm>
        <a:off x="33127" y="1598827"/>
        <a:ext cx="7134646" cy="612346"/>
      </dsp:txXfrm>
    </dsp:sp>
    <dsp:sp modelId="{F674B1EB-7C16-427C-9D7D-944E5157F0F6}">
      <dsp:nvSpPr>
        <dsp:cNvPr id="0" name=""/>
        <dsp:cNvSpPr/>
      </dsp:nvSpPr>
      <dsp:spPr>
        <a:xfrm>
          <a:off x="0" y="2327820"/>
          <a:ext cx="72009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Uptop Student Portal</a:t>
          </a:r>
        </a:p>
      </dsp:txBody>
      <dsp:txXfrm>
        <a:off x="33127" y="2360947"/>
        <a:ext cx="7134646" cy="612346"/>
      </dsp:txXfrm>
    </dsp:sp>
    <dsp:sp modelId="{B81C3AB5-CD8D-4061-A03B-635F3C7E2742}">
      <dsp:nvSpPr>
        <dsp:cNvPr id="0" name=""/>
        <dsp:cNvSpPr/>
      </dsp:nvSpPr>
      <dsp:spPr>
        <a:xfrm>
          <a:off x="0" y="3094535"/>
          <a:ext cx="72009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Class Information</a:t>
          </a:r>
        </a:p>
      </dsp:txBody>
      <dsp:txXfrm>
        <a:off x="33127" y="3127662"/>
        <a:ext cx="7134646" cy="6123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467"/>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6680" y="39147"/>
        <a:ext cx="7127540" cy="678031"/>
      </dsp:txXfrm>
    </dsp:sp>
    <dsp:sp modelId="{A4CC9735-B172-48E4-BD42-49857572E9A5}">
      <dsp:nvSpPr>
        <dsp:cNvPr id="0" name=""/>
        <dsp:cNvSpPr/>
      </dsp:nvSpPr>
      <dsp:spPr>
        <a:xfrm>
          <a:off x="0" y="774473"/>
          <a:ext cx="7200900" cy="751391"/>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bg1"/>
              </a:solidFill>
            </a:rPr>
            <a:t>GPHR Exam</a:t>
          </a:r>
          <a:endParaRPr lang="en-MY" sz="3500" kern="1200" dirty="0">
            <a:solidFill>
              <a:schemeClr val="bg1"/>
            </a:solidFill>
            <a:latin typeface="Arial"/>
            <a:ea typeface="+mn-ea"/>
            <a:cs typeface="+mn-cs"/>
          </a:endParaRPr>
        </a:p>
      </dsp:txBody>
      <dsp:txXfrm>
        <a:off x="36680" y="811153"/>
        <a:ext cx="7127540" cy="678031"/>
      </dsp:txXfrm>
    </dsp:sp>
    <dsp:sp modelId="{DF1768A1-F5E4-4152-9DE2-8FFC4D413F5A}">
      <dsp:nvSpPr>
        <dsp:cNvPr id="0" name=""/>
        <dsp:cNvSpPr/>
      </dsp:nvSpPr>
      <dsp:spPr>
        <a:xfrm>
          <a:off x="0" y="1447523"/>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Structure of Exam</a:t>
          </a:r>
        </a:p>
      </dsp:txBody>
      <dsp:txXfrm>
        <a:off x="36680" y="1484203"/>
        <a:ext cx="7127540" cy="678031"/>
      </dsp:txXfrm>
    </dsp:sp>
    <dsp:sp modelId="{F674B1EB-7C16-427C-9D7D-944E5157F0F6}">
      <dsp:nvSpPr>
        <dsp:cNvPr id="0" name=""/>
        <dsp:cNvSpPr/>
      </dsp:nvSpPr>
      <dsp:spPr>
        <a:xfrm>
          <a:off x="0" y="2293506"/>
          <a:ext cx="7200900" cy="75139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Uptop Student Portal</a:t>
          </a:r>
        </a:p>
      </dsp:txBody>
      <dsp:txXfrm>
        <a:off x="36680" y="2330186"/>
        <a:ext cx="7127540" cy="678031"/>
      </dsp:txXfrm>
    </dsp:sp>
    <dsp:sp modelId="{B81C3AB5-CD8D-4061-A03B-635F3C7E2742}">
      <dsp:nvSpPr>
        <dsp:cNvPr id="0" name=""/>
        <dsp:cNvSpPr/>
      </dsp:nvSpPr>
      <dsp:spPr>
        <a:xfrm>
          <a:off x="0" y="3057709"/>
          <a:ext cx="7200900" cy="75139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Class Information</a:t>
          </a:r>
        </a:p>
      </dsp:txBody>
      <dsp:txXfrm>
        <a:off x="36680" y="3094389"/>
        <a:ext cx="7127540" cy="67803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467"/>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6680" y="39147"/>
        <a:ext cx="7127540" cy="678031"/>
      </dsp:txXfrm>
    </dsp:sp>
    <dsp:sp modelId="{A4CC9735-B172-48E4-BD42-49857572E9A5}">
      <dsp:nvSpPr>
        <dsp:cNvPr id="0" name=""/>
        <dsp:cNvSpPr/>
      </dsp:nvSpPr>
      <dsp:spPr>
        <a:xfrm>
          <a:off x="0" y="765101"/>
          <a:ext cx="7200900" cy="751391"/>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GPHR Exam</a:t>
          </a:r>
          <a:endParaRPr lang="en-MY" sz="3500" kern="1200" dirty="0">
            <a:solidFill>
              <a:srgbClr val="000000"/>
            </a:solidFill>
            <a:latin typeface="Arial"/>
            <a:ea typeface="+mn-ea"/>
            <a:cs typeface="+mn-cs"/>
          </a:endParaRPr>
        </a:p>
      </dsp:txBody>
      <dsp:txXfrm>
        <a:off x="36680" y="801781"/>
        <a:ext cx="7127540" cy="678031"/>
      </dsp:txXfrm>
    </dsp:sp>
    <dsp:sp modelId="{DF1768A1-F5E4-4152-9DE2-8FFC4D413F5A}">
      <dsp:nvSpPr>
        <dsp:cNvPr id="0" name=""/>
        <dsp:cNvSpPr/>
      </dsp:nvSpPr>
      <dsp:spPr>
        <a:xfrm>
          <a:off x="0" y="1526690"/>
          <a:ext cx="7200900" cy="751391"/>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Structure of Exam</a:t>
          </a:r>
        </a:p>
      </dsp:txBody>
      <dsp:txXfrm>
        <a:off x="36680" y="1563370"/>
        <a:ext cx="7127540" cy="678031"/>
      </dsp:txXfrm>
    </dsp:sp>
    <dsp:sp modelId="{F674B1EB-7C16-427C-9D7D-944E5157F0F6}">
      <dsp:nvSpPr>
        <dsp:cNvPr id="0" name=""/>
        <dsp:cNvSpPr/>
      </dsp:nvSpPr>
      <dsp:spPr>
        <a:xfrm>
          <a:off x="0" y="2293506"/>
          <a:ext cx="7200900" cy="75139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Uptop Student Portal</a:t>
          </a:r>
        </a:p>
      </dsp:txBody>
      <dsp:txXfrm>
        <a:off x="36680" y="2330186"/>
        <a:ext cx="7127540" cy="678031"/>
      </dsp:txXfrm>
    </dsp:sp>
    <dsp:sp modelId="{B81C3AB5-CD8D-4061-A03B-635F3C7E2742}">
      <dsp:nvSpPr>
        <dsp:cNvPr id="0" name=""/>
        <dsp:cNvSpPr/>
      </dsp:nvSpPr>
      <dsp:spPr>
        <a:xfrm>
          <a:off x="0" y="3033078"/>
          <a:ext cx="7200900" cy="75139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Class Information</a:t>
          </a:r>
        </a:p>
      </dsp:txBody>
      <dsp:txXfrm>
        <a:off x="36680" y="3069758"/>
        <a:ext cx="7127540" cy="6780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3371"/>
          <a:ext cx="7200900" cy="750755"/>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6649" y="40020"/>
        <a:ext cx="7127602" cy="677457"/>
      </dsp:txXfrm>
    </dsp:sp>
    <dsp:sp modelId="{A4CC9735-B172-48E4-BD42-49857572E9A5}">
      <dsp:nvSpPr>
        <dsp:cNvPr id="0" name=""/>
        <dsp:cNvSpPr/>
      </dsp:nvSpPr>
      <dsp:spPr>
        <a:xfrm>
          <a:off x="0" y="765690"/>
          <a:ext cx="7200900" cy="750755"/>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GPHR Exam</a:t>
          </a:r>
        </a:p>
      </dsp:txBody>
      <dsp:txXfrm>
        <a:off x="36649" y="802339"/>
        <a:ext cx="7127602" cy="677457"/>
      </dsp:txXfrm>
    </dsp:sp>
    <dsp:sp modelId="{DF1768A1-F5E4-4152-9DE2-8FFC4D413F5A}">
      <dsp:nvSpPr>
        <dsp:cNvPr id="0" name=""/>
        <dsp:cNvSpPr/>
      </dsp:nvSpPr>
      <dsp:spPr>
        <a:xfrm>
          <a:off x="0" y="1526934"/>
          <a:ext cx="7200900" cy="750755"/>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GPHR Exam</a:t>
          </a:r>
        </a:p>
      </dsp:txBody>
      <dsp:txXfrm>
        <a:off x="36649" y="1563583"/>
        <a:ext cx="7127602" cy="677457"/>
      </dsp:txXfrm>
    </dsp:sp>
    <dsp:sp modelId="{F674B1EB-7C16-427C-9D7D-944E5157F0F6}">
      <dsp:nvSpPr>
        <dsp:cNvPr id="0" name=""/>
        <dsp:cNvSpPr/>
      </dsp:nvSpPr>
      <dsp:spPr>
        <a:xfrm>
          <a:off x="0" y="2293554"/>
          <a:ext cx="7200900" cy="750755"/>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Uptop Student Portal</a:t>
          </a:r>
        </a:p>
      </dsp:txBody>
      <dsp:txXfrm>
        <a:off x="36649" y="2330203"/>
        <a:ext cx="7127602" cy="677457"/>
      </dsp:txXfrm>
    </dsp:sp>
    <dsp:sp modelId="{B81C3AB5-CD8D-4061-A03B-635F3C7E2742}">
      <dsp:nvSpPr>
        <dsp:cNvPr id="0" name=""/>
        <dsp:cNvSpPr/>
      </dsp:nvSpPr>
      <dsp:spPr>
        <a:xfrm>
          <a:off x="0" y="3057485"/>
          <a:ext cx="7200900" cy="7507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MY" sz="3600" kern="1200" dirty="0">
              <a:solidFill>
                <a:schemeClr val="tx1"/>
              </a:solidFill>
            </a:rPr>
            <a:t>Class Information</a:t>
          </a:r>
        </a:p>
      </dsp:txBody>
      <dsp:txXfrm>
        <a:off x="36649" y="3094134"/>
        <a:ext cx="7127602" cy="67745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665"/>
          <a:ext cx="7200900" cy="751016"/>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6662" y="39327"/>
        <a:ext cx="7127576" cy="677692"/>
      </dsp:txXfrm>
    </dsp:sp>
    <dsp:sp modelId="{A4CC9735-B172-48E4-BD42-49857572E9A5}">
      <dsp:nvSpPr>
        <dsp:cNvPr id="0" name=""/>
        <dsp:cNvSpPr/>
      </dsp:nvSpPr>
      <dsp:spPr>
        <a:xfrm>
          <a:off x="0" y="765270"/>
          <a:ext cx="7200900" cy="751016"/>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GPHR Exam</a:t>
          </a:r>
        </a:p>
      </dsp:txBody>
      <dsp:txXfrm>
        <a:off x="36662" y="801932"/>
        <a:ext cx="7127576" cy="677692"/>
      </dsp:txXfrm>
    </dsp:sp>
    <dsp:sp modelId="{DF1768A1-F5E4-4152-9DE2-8FFC4D413F5A}">
      <dsp:nvSpPr>
        <dsp:cNvPr id="0" name=""/>
        <dsp:cNvSpPr/>
      </dsp:nvSpPr>
      <dsp:spPr>
        <a:xfrm>
          <a:off x="0" y="1526798"/>
          <a:ext cx="7200900" cy="751016"/>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GPHR Exam</a:t>
          </a:r>
        </a:p>
      </dsp:txBody>
      <dsp:txXfrm>
        <a:off x="36662" y="1563460"/>
        <a:ext cx="7127576" cy="677692"/>
      </dsp:txXfrm>
    </dsp:sp>
    <dsp:sp modelId="{F674B1EB-7C16-427C-9D7D-944E5157F0F6}">
      <dsp:nvSpPr>
        <dsp:cNvPr id="0" name=""/>
        <dsp:cNvSpPr/>
      </dsp:nvSpPr>
      <dsp:spPr>
        <a:xfrm>
          <a:off x="0" y="2293712"/>
          <a:ext cx="7200900" cy="751016"/>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Uptop Student Portal</a:t>
          </a:r>
        </a:p>
      </dsp:txBody>
      <dsp:txXfrm>
        <a:off x="36662" y="2330374"/>
        <a:ext cx="7127576" cy="677692"/>
      </dsp:txXfrm>
    </dsp:sp>
    <dsp:sp modelId="{B81C3AB5-CD8D-4061-A03B-635F3C7E2742}">
      <dsp:nvSpPr>
        <dsp:cNvPr id="0" name=""/>
        <dsp:cNvSpPr/>
      </dsp:nvSpPr>
      <dsp:spPr>
        <a:xfrm>
          <a:off x="0" y="3057934"/>
          <a:ext cx="7200900" cy="75101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Class Information</a:t>
          </a:r>
        </a:p>
      </dsp:txBody>
      <dsp:txXfrm>
        <a:off x="36662" y="3094596"/>
        <a:ext cx="7127576" cy="67769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xmlns="" id="{C676EAB3-DFE0-42BC-0A8D-7E3E2003A405}"/>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545298" y="6180771"/>
            <a:ext cx="1332069" cy="558900"/>
          </a:xfrm>
          <a:prstGeom prst="rect">
            <a:avLst/>
          </a:prstGeom>
        </p:spPr>
      </p:pic>
    </p:spTree>
    <p:extLst>
      <p:ext uri="{BB962C8B-B14F-4D97-AF65-F5344CB8AC3E}">
        <p14:creationId xmlns:p14="http://schemas.microsoft.com/office/powerpoint/2010/main" xmlns="" val="20477612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8" name="Picture 7">
            <a:extLst>
              <a:ext uri="{FF2B5EF4-FFF2-40B4-BE49-F238E27FC236}">
                <a16:creationId xmlns:a16="http://schemas.microsoft.com/office/drawing/2014/main" xmlns="" id="{D284B08A-3440-EB76-08DA-DA62E953F465}"/>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913144" y="6275571"/>
            <a:ext cx="1127545" cy="473087"/>
          </a:xfrm>
          <a:prstGeom prst="rect">
            <a:avLst/>
          </a:prstGeom>
        </p:spPr>
      </p:pic>
    </p:spTree>
    <p:extLst>
      <p:ext uri="{BB962C8B-B14F-4D97-AF65-F5344CB8AC3E}">
        <p14:creationId xmlns:p14="http://schemas.microsoft.com/office/powerpoint/2010/main" xmlns="" val="2462033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01010696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367149002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11323648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5815251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34228664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3515335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xmlns="" val="323028808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35372161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36632269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4196024237"/>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683568" y="2362200"/>
            <a:ext cx="7203233" cy="1989316"/>
          </a:xfrm>
        </p:spPr>
        <p:txBody>
          <a:bodyPr/>
          <a:lstStyle/>
          <a:p>
            <a:r>
              <a:rPr lang="en-MY" dirty="0"/>
              <a:t>INTRODUCTION</a:t>
            </a:r>
            <a:br>
              <a:rPr lang="en-MY" dirty="0"/>
            </a:br>
            <a:r>
              <a:rPr lang="en-MY" dirty="0"/>
              <a:t>SESSION </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a:t>GPHR </a:t>
            </a:r>
          </a:p>
        </p:txBody>
      </p:sp>
    </p:spTree>
    <p:extLst>
      <p:ext uri="{BB962C8B-B14F-4D97-AF65-F5344CB8AC3E}">
        <p14:creationId xmlns:p14="http://schemas.microsoft.com/office/powerpoint/2010/main" xmlns="" val="21333420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554090-272D-4B40-91E2-A363B15660E9}"/>
              </a:ext>
            </a:extLst>
          </p:cNvPr>
          <p:cNvSpPr>
            <a:spLocks noGrp="1"/>
          </p:cNvSpPr>
          <p:nvPr>
            <p:ph type="title"/>
          </p:nvPr>
        </p:nvSpPr>
        <p:spPr>
          <a:xfrm>
            <a:off x="1043608" y="620688"/>
            <a:ext cx="4032498" cy="681896"/>
          </a:xfrm>
        </p:spPr>
        <p:txBody>
          <a:bodyPr>
            <a:noAutofit/>
          </a:bodyPr>
          <a:lstStyle/>
          <a:p>
            <a:r>
              <a:rPr lang="en-MY" sz="3200" dirty="0"/>
              <a:t>Webex Options </a:t>
            </a:r>
          </a:p>
        </p:txBody>
      </p:sp>
      <p:sp>
        <p:nvSpPr>
          <p:cNvPr id="3" name="Content Placeholder 2">
            <a:extLst>
              <a:ext uri="{FF2B5EF4-FFF2-40B4-BE49-F238E27FC236}">
                <a16:creationId xmlns:a16="http://schemas.microsoft.com/office/drawing/2014/main" xmlns="" id="{2E07F307-AE94-4DD7-96F6-4524045804C5}"/>
              </a:ext>
            </a:extLst>
          </p:cNvPr>
          <p:cNvSpPr>
            <a:spLocks noGrp="1"/>
          </p:cNvSpPr>
          <p:nvPr>
            <p:ph idx="1"/>
          </p:nvPr>
        </p:nvSpPr>
        <p:spPr>
          <a:xfrm>
            <a:off x="971550" y="2343151"/>
            <a:ext cx="5121137" cy="2857499"/>
          </a:xfrm>
        </p:spPr>
        <p:txBody>
          <a:bodyPr>
            <a:normAutofit fontScale="92500" lnSpcReduction="10000"/>
          </a:bodyPr>
          <a:lstStyle/>
          <a:p>
            <a:r>
              <a:rPr lang="en-MY" sz="1800" dirty="0"/>
              <a:t>If you have a question during the session, click on “raise  hand” option</a:t>
            </a:r>
          </a:p>
          <a:p>
            <a:r>
              <a:rPr lang="en-MY" sz="1800" dirty="0"/>
              <a:t>A raised hand appears beside your name in the people list, indicating to the host that you want to speak. </a:t>
            </a:r>
          </a:p>
          <a:p>
            <a:r>
              <a:rPr lang="en-MY" sz="1800" dirty="0"/>
              <a:t>To lower your hand, go to the people list , and then tap Lower Hand.</a:t>
            </a:r>
          </a:p>
          <a:p>
            <a:endParaRPr lang="en-MY" dirty="0"/>
          </a:p>
          <a:p>
            <a:pPr marL="0" indent="0">
              <a:buNone/>
            </a:pPr>
            <a:r>
              <a:rPr lang="en-MY" sz="1800" b="1" dirty="0"/>
              <a:t>During session please mute your microphones and cameras unless you have a question.</a:t>
            </a:r>
          </a:p>
          <a:p>
            <a:endParaRPr lang="en-MY" dirty="0"/>
          </a:p>
          <a:p>
            <a:endParaRPr lang="en-MY" dirty="0"/>
          </a:p>
          <a:p>
            <a:endParaRPr lang="en-MY" dirty="0"/>
          </a:p>
        </p:txBody>
      </p:sp>
      <p:pic>
        <p:nvPicPr>
          <p:cNvPr id="6" name="Picture 5">
            <a:extLst>
              <a:ext uri="{FF2B5EF4-FFF2-40B4-BE49-F238E27FC236}">
                <a16:creationId xmlns:a16="http://schemas.microsoft.com/office/drawing/2014/main" xmlns="" id="{C352A601-E491-4CEB-B976-7065FDE64ACE}"/>
              </a:ext>
            </a:extLst>
          </p:cNvPr>
          <p:cNvPicPr>
            <a:picLocks noChangeAspect="1"/>
          </p:cNvPicPr>
          <p:nvPr/>
        </p:nvPicPr>
        <p:blipFill>
          <a:blip r:embed="rId2"/>
          <a:stretch>
            <a:fillRect/>
          </a:stretch>
        </p:blipFill>
        <p:spPr>
          <a:xfrm>
            <a:off x="6867163" y="2186200"/>
            <a:ext cx="1850231" cy="2978944"/>
          </a:xfrm>
          <a:prstGeom prst="rect">
            <a:avLst/>
          </a:prstGeom>
        </p:spPr>
      </p:pic>
    </p:spTree>
    <p:extLst>
      <p:ext uri="{BB962C8B-B14F-4D97-AF65-F5344CB8AC3E}">
        <p14:creationId xmlns:p14="http://schemas.microsoft.com/office/powerpoint/2010/main" xmlns="" val="11720792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A6E75E-D873-4D22-BE8C-84EB8CCB099F}"/>
              </a:ext>
            </a:extLst>
          </p:cNvPr>
          <p:cNvSpPr>
            <a:spLocks noGrp="1"/>
          </p:cNvSpPr>
          <p:nvPr>
            <p:ph type="title"/>
          </p:nvPr>
        </p:nvSpPr>
        <p:spPr/>
        <p:txBody>
          <a:bodyPr/>
          <a:lstStyle/>
          <a:p>
            <a:r>
              <a:rPr lang="en-MY" dirty="0"/>
              <a:t>Introduction</a:t>
            </a:r>
          </a:p>
        </p:txBody>
      </p:sp>
      <p:sp>
        <p:nvSpPr>
          <p:cNvPr id="3" name="Content Placeholder 2">
            <a:extLst>
              <a:ext uri="{FF2B5EF4-FFF2-40B4-BE49-F238E27FC236}">
                <a16:creationId xmlns:a16="http://schemas.microsoft.com/office/drawing/2014/main" xmlns="" id="{B576499B-0312-4E58-917A-B584A28C179B}"/>
              </a:ext>
            </a:extLst>
          </p:cNvPr>
          <p:cNvSpPr>
            <a:spLocks noGrp="1"/>
          </p:cNvSpPr>
          <p:nvPr>
            <p:ph idx="1"/>
          </p:nvPr>
        </p:nvSpPr>
        <p:spPr>
          <a:xfrm>
            <a:off x="883142" y="1916832"/>
            <a:ext cx="6857210" cy="3960440"/>
          </a:xfrm>
        </p:spPr>
        <p:txBody>
          <a:bodyPr>
            <a:normAutofit/>
          </a:bodyPr>
          <a:lstStyle/>
          <a:p>
            <a:r>
              <a:rPr lang="en-MY" sz="2800" dirty="0"/>
              <a:t>Welcome to </a:t>
            </a:r>
            <a:r>
              <a:rPr lang="en-MY" sz="2800" dirty="0" smtClean="0"/>
              <a:t>11</a:t>
            </a:r>
            <a:r>
              <a:rPr lang="en-MY" sz="2800" baseline="30000" dirty="0" smtClean="0"/>
              <a:t>th</a:t>
            </a:r>
            <a:r>
              <a:rPr lang="en-MY" sz="2800" dirty="0" smtClean="0"/>
              <a:t> Batch </a:t>
            </a:r>
            <a:r>
              <a:rPr lang="en-MY" sz="2800" dirty="0"/>
              <a:t>of </a:t>
            </a:r>
            <a:r>
              <a:rPr lang="en-MY" sz="2800" dirty="0" smtClean="0"/>
              <a:t>GPHR</a:t>
            </a:r>
            <a:endParaRPr lang="en-MY" sz="2800" dirty="0"/>
          </a:p>
          <a:p>
            <a:endParaRPr lang="en-MY" sz="2800" dirty="0"/>
          </a:p>
          <a:p>
            <a:r>
              <a:rPr lang="en-MY" sz="2800" dirty="0"/>
              <a:t>Brief Introduction about yourself</a:t>
            </a:r>
          </a:p>
          <a:p>
            <a:pPr marL="0" indent="0">
              <a:buNone/>
            </a:pPr>
            <a:r>
              <a:rPr lang="en-MY" sz="2800" dirty="0"/>
              <a:t>	- Industry</a:t>
            </a:r>
          </a:p>
          <a:p>
            <a:pPr marL="0" indent="0">
              <a:buNone/>
            </a:pPr>
            <a:r>
              <a:rPr lang="en-MY" sz="2800" dirty="0"/>
              <a:t>	- Location</a:t>
            </a:r>
          </a:p>
          <a:p>
            <a:pPr marL="0" indent="0">
              <a:buNone/>
            </a:pPr>
            <a:r>
              <a:rPr lang="en-MY" sz="2800" dirty="0"/>
              <a:t>	- If taken any HRCI exams before</a:t>
            </a:r>
          </a:p>
          <a:p>
            <a:pPr marL="0" indent="0">
              <a:buNone/>
            </a:pPr>
            <a:r>
              <a:rPr lang="en-MY" sz="2800" dirty="0"/>
              <a:t>	</a:t>
            </a:r>
          </a:p>
        </p:txBody>
      </p:sp>
    </p:spTree>
    <p:extLst>
      <p:ext uri="{BB962C8B-B14F-4D97-AF65-F5344CB8AC3E}">
        <p14:creationId xmlns:p14="http://schemas.microsoft.com/office/powerpoint/2010/main" xmlns="" val="27926019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1232163623"/>
              </p:ext>
            </p:extLst>
          </p:nvPr>
        </p:nvGraphicFramePr>
        <p:xfrm>
          <a:off x="971550" y="19812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58341063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DD29D6-3927-4537-B137-D800D5005AFF}"/>
              </a:ext>
            </a:extLst>
          </p:cNvPr>
          <p:cNvSpPr>
            <a:spLocks noGrp="1"/>
          </p:cNvSpPr>
          <p:nvPr>
            <p:ph type="title"/>
          </p:nvPr>
        </p:nvSpPr>
        <p:spPr>
          <a:xfrm>
            <a:off x="611560" y="188640"/>
            <a:ext cx="7200900" cy="1142385"/>
          </a:xfrm>
        </p:spPr>
        <p:txBody>
          <a:bodyPr>
            <a:normAutofit/>
          </a:bodyPr>
          <a:lstStyle/>
          <a:p>
            <a:r>
              <a:rPr lang="en-MY" sz="3200" dirty="0"/>
              <a:t>HRCI Certification</a:t>
            </a:r>
          </a:p>
        </p:txBody>
      </p:sp>
      <p:sp>
        <p:nvSpPr>
          <p:cNvPr id="3" name="Content Placeholder 2">
            <a:extLst>
              <a:ext uri="{FF2B5EF4-FFF2-40B4-BE49-F238E27FC236}">
                <a16:creationId xmlns:a16="http://schemas.microsoft.com/office/drawing/2014/main" xmlns="" id="{7C2BC4DB-88F2-4E60-84BB-C9914F941A54}"/>
              </a:ext>
            </a:extLst>
          </p:cNvPr>
          <p:cNvSpPr>
            <a:spLocks noGrp="1"/>
          </p:cNvSpPr>
          <p:nvPr>
            <p:ph idx="1"/>
          </p:nvPr>
        </p:nvSpPr>
        <p:spPr>
          <a:xfrm>
            <a:off x="467544" y="1700808"/>
            <a:ext cx="8208912" cy="3809999"/>
          </a:xfrm>
        </p:spPr>
        <p:txBody>
          <a:bodyPr>
            <a:normAutofit lnSpcReduction="10000"/>
          </a:bodyPr>
          <a:lstStyle/>
          <a:p>
            <a:r>
              <a:rPr lang="en-MY" sz="2800" dirty="0"/>
              <a:t>Certification is a career-long commitment that demonstrates dedication, credibility and a mastery of the principles of human resources to your employers, clients, staff members and professional peers around the globe.</a:t>
            </a:r>
          </a:p>
          <a:p>
            <a:endParaRPr lang="en-MY" sz="2800" dirty="0"/>
          </a:p>
          <a:p>
            <a:r>
              <a:rPr lang="en-MY" sz="2800" dirty="0"/>
              <a:t>Certification attests to the investment you have made in your HR career and holds a recognized place in the profession.</a:t>
            </a:r>
          </a:p>
        </p:txBody>
      </p:sp>
    </p:spTree>
    <p:extLst>
      <p:ext uri="{BB962C8B-B14F-4D97-AF65-F5344CB8AC3E}">
        <p14:creationId xmlns:p14="http://schemas.microsoft.com/office/powerpoint/2010/main" xmlns="" val="135202214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02DA28-AB28-41D4-9839-A4A4C5201645}"/>
              </a:ext>
            </a:extLst>
          </p:cNvPr>
          <p:cNvSpPr>
            <a:spLocks noGrp="1"/>
          </p:cNvSpPr>
          <p:nvPr>
            <p:ph type="title"/>
          </p:nvPr>
        </p:nvSpPr>
        <p:spPr>
          <a:xfrm>
            <a:off x="969634" y="260648"/>
            <a:ext cx="7200900" cy="1142385"/>
          </a:xfrm>
        </p:spPr>
        <p:txBody>
          <a:bodyPr>
            <a:normAutofit/>
          </a:bodyPr>
          <a:lstStyle/>
          <a:p>
            <a:r>
              <a:rPr lang="en-MY" sz="3200" dirty="0"/>
              <a:t>How Certification Differs from a Certificate Program</a:t>
            </a:r>
          </a:p>
        </p:txBody>
      </p:sp>
      <p:sp>
        <p:nvSpPr>
          <p:cNvPr id="3" name="Content Placeholder 2">
            <a:extLst>
              <a:ext uri="{FF2B5EF4-FFF2-40B4-BE49-F238E27FC236}">
                <a16:creationId xmlns:a16="http://schemas.microsoft.com/office/drawing/2014/main" xmlns="" id="{79A802CB-BB90-49A7-829A-184B06944F40}"/>
              </a:ext>
            </a:extLst>
          </p:cNvPr>
          <p:cNvSpPr>
            <a:spLocks noGrp="1"/>
          </p:cNvSpPr>
          <p:nvPr>
            <p:ph idx="1"/>
          </p:nvPr>
        </p:nvSpPr>
        <p:spPr>
          <a:xfrm>
            <a:off x="755576" y="1844824"/>
            <a:ext cx="7416874" cy="3946377"/>
          </a:xfrm>
        </p:spPr>
        <p:txBody>
          <a:bodyPr>
            <a:normAutofit/>
          </a:bodyPr>
          <a:lstStyle/>
          <a:p>
            <a:pPr marL="0" indent="0">
              <a:buNone/>
            </a:pPr>
            <a:r>
              <a:rPr lang="en-MY" sz="2400" dirty="0"/>
              <a:t>Compared with certificate programs, certification has three main advantages:</a:t>
            </a:r>
          </a:p>
          <a:p>
            <a:pPr marL="0" indent="0">
              <a:buNone/>
            </a:pPr>
            <a:endParaRPr lang="en-MY" sz="2400" dirty="0"/>
          </a:p>
          <a:p>
            <a:r>
              <a:rPr lang="en-MY" sz="2400" dirty="0"/>
              <a:t>requires specific work experience, competency and education</a:t>
            </a:r>
          </a:p>
          <a:p>
            <a:r>
              <a:rPr lang="en-MY" sz="2400" dirty="0"/>
              <a:t>requires recertification, which makes sure that you stay current in the HR profession through continuing education</a:t>
            </a:r>
          </a:p>
          <a:p>
            <a:r>
              <a:rPr lang="en-MY" sz="2400" dirty="0"/>
              <a:t>allows you to put the letters after your name</a:t>
            </a:r>
          </a:p>
        </p:txBody>
      </p:sp>
    </p:spTree>
    <p:extLst>
      <p:ext uri="{BB962C8B-B14F-4D97-AF65-F5344CB8AC3E}">
        <p14:creationId xmlns:p14="http://schemas.microsoft.com/office/powerpoint/2010/main" xmlns="" val="177266740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3EA283-4E49-4DC5-A3CD-96D836FAADB8}"/>
              </a:ext>
            </a:extLst>
          </p:cNvPr>
          <p:cNvSpPr>
            <a:spLocks noGrp="1"/>
          </p:cNvSpPr>
          <p:nvPr>
            <p:ph type="title"/>
          </p:nvPr>
        </p:nvSpPr>
        <p:spPr/>
        <p:txBody>
          <a:bodyPr>
            <a:normAutofit/>
          </a:bodyPr>
          <a:lstStyle/>
          <a:p>
            <a:r>
              <a:rPr lang="en-MY" sz="3200" dirty="0"/>
              <a:t>HRCI Advantage</a:t>
            </a:r>
          </a:p>
        </p:txBody>
      </p:sp>
      <p:sp>
        <p:nvSpPr>
          <p:cNvPr id="3" name="Content Placeholder 2">
            <a:extLst>
              <a:ext uri="{FF2B5EF4-FFF2-40B4-BE49-F238E27FC236}">
                <a16:creationId xmlns:a16="http://schemas.microsoft.com/office/drawing/2014/main" xmlns="" id="{5F27E8BC-9B18-4CB4-B6BB-29D1BC9932E5}"/>
              </a:ext>
            </a:extLst>
          </p:cNvPr>
          <p:cNvSpPr>
            <a:spLocks noGrp="1"/>
          </p:cNvSpPr>
          <p:nvPr>
            <p:ph idx="1"/>
          </p:nvPr>
        </p:nvSpPr>
        <p:spPr/>
        <p:txBody>
          <a:bodyPr>
            <a:noAutofit/>
          </a:bodyPr>
          <a:lstStyle/>
          <a:p>
            <a:r>
              <a:rPr lang="en-MY" sz="2800" dirty="0"/>
              <a:t>World class organisation - Established in 1976, HRCI is the largest HR certification organization in the world. It delivers nearly 45 years of history</a:t>
            </a:r>
          </a:p>
          <a:p>
            <a:endParaRPr lang="en-MY" sz="2800" dirty="0"/>
          </a:p>
          <a:p>
            <a:r>
              <a:rPr lang="en-MY" sz="2800" dirty="0"/>
              <a:t>Connects you to an exclusive network of - Nearly 145,000 certified HR thought leaders work in more than 100 countries and territories.</a:t>
            </a:r>
          </a:p>
        </p:txBody>
      </p:sp>
    </p:spTree>
    <p:extLst>
      <p:ext uri="{BB962C8B-B14F-4D97-AF65-F5344CB8AC3E}">
        <p14:creationId xmlns:p14="http://schemas.microsoft.com/office/powerpoint/2010/main" xmlns="" val="32688839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AA2CD6-3E2D-48D4-800C-DE17ECE72B7F}"/>
              </a:ext>
            </a:extLst>
          </p:cNvPr>
          <p:cNvSpPr>
            <a:spLocks noGrp="1"/>
          </p:cNvSpPr>
          <p:nvPr>
            <p:ph type="title"/>
          </p:nvPr>
        </p:nvSpPr>
        <p:spPr>
          <a:xfrm>
            <a:off x="683568" y="262116"/>
            <a:ext cx="7200900" cy="1142385"/>
          </a:xfrm>
        </p:spPr>
        <p:txBody>
          <a:bodyPr>
            <a:normAutofit/>
          </a:bodyPr>
          <a:lstStyle/>
          <a:p>
            <a:r>
              <a:rPr lang="en-MY" sz="3200" dirty="0"/>
              <a:t>Certification holders</a:t>
            </a:r>
          </a:p>
        </p:txBody>
      </p:sp>
      <p:sp>
        <p:nvSpPr>
          <p:cNvPr id="3" name="Content Placeholder 2">
            <a:extLst>
              <a:ext uri="{FF2B5EF4-FFF2-40B4-BE49-F238E27FC236}">
                <a16:creationId xmlns:a16="http://schemas.microsoft.com/office/drawing/2014/main" xmlns="" id="{2CFDD1B3-8DF2-43AF-93C8-813F8FEFB069}"/>
              </a:ext>
            </a:extLst>
          </p:cNvPr>
          <p:cNvSpPr>
            <a:spLocks noGrp="1"/>
          </p:cNvSpPr>
          <p:nvPr>
            <p:ph idx="1"/>
          </p:nvPr>
        </p:nvSpPr>
        <p:spPr>
          <a:xfrm>
            <a:off x="914400" y="1600200"/>
            <a:ext cx="7978080" cy="4979987"/>
          </a:xfrm>
        </p:spPr>
        <p:txBody>
          <a:bodyPr>
            <a:normAutofit/>
          </a:bodyPr>
          <a:lstStyle/>
          <a:p>
            <a:pPr marL="0" indent="0">
              <a:buNone/>
            </a:pPr>
            <a:r>
              <a:rPr lang="en-MY" sz="2800" dirty="0"/>
              <a:t>More than 500,000 HR professionals in over 100 countries have earned HRCI credentials as a mark of high distinction and honour in the human resource management field</a:t>
            </a:r>
          </a:p>
          <a:p>
            <a:pPr marL="0" indent="0">
              <a:buNone/>
            </a:pPr>
            <a:endParaRPr lang="en-MY" sz="2800" dirty="0"/>
          </a:p>
          <a:p>
            <a:pPr marL="0" indent="0">
              <a:buNone/>
            </a:pPr>
            <a:r>
              <a:rPr lang="en-MY" sz="2800" dirty="0"/>
              <a:t>• Vice President and above: 8 percent</a:t>
            </a:r>
          </a:p>
          <a:p>
            <a:pPr marL="0" indent="0">
              <a:buNone/>
            </a:pPr>
            <a:r>
              <a:rPr lang="en-MY" sz="2800" dirty="0"/>
              <a:t>• Director-level: 21 percent</a:t>
            </a:r>
          </a:p>
          <a:p>
            <a:pPr marL="0" indent="0">
              <a:buNone/>
            </a:pPr>
            <a:r>
              <a:rPr lang="en-MY" sz="2800" dirty="0"/>
              <a:t>• Manager-level: 33 percent</a:t>
            </a:r>
          </a:p>
          <a:p>
            <a:pPr marL="0" indent="0">
              <a:buNone/>
            </a:pPr>
            <a:r>
              <a:rPr lang="en-MY" sz="2800" dirty="0"/>
              <a:t>• Specialist: 38 percent</a:t>
            </a:r>
          </a:p>
        </p:txBody>
      </p:sp>
    </p:spTree>
    <p:extLst>
      <p:ext uri="{BB962C8B-B14F-4D97-AF65-F5344CB8AC3E}">
        <p14:creationId xmlns:p14="http://schemas.microsoft.com/office/powerpoint/2010/main" xmlns="" val="254144248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5A1A6B-825A-46C5-8A83-171D85EE57D7}"/>
              </a:ext>
            </a:extLst>
          </p:cNvPr>
          <p:cNvSpPr>
            <a:spLocks noGrp="1"/>
          </p:cNvSpPr>
          <p:nvPr>
            <p:ph type="title"/>
          </p:nvPr>
        </p:nvSpPr>
        <p:spPr/>
        <p:txBody>
          <a:bodyPr>
            <a:normAutofit/>
          </a:bodyPr>
          <a:lstStyle/>
          <a:p>
            <a:r>
              <a:rPr lang="en-MY" sz="3200" dirty="0"/>
              <a:t>HRCI Certification</a:t>
            </a:r>
          </a:p>
        </p:txBody>
      </p:sp>
      <p:pic>
        <p:nvPicPr>
          <p:cNvPr id="10" name="Picture 9">
            <a:extLst>
              <a:ext uri="{FF2B5EF4-FFF2-40B4-BE49-F238E27FC236}">
                <a16:creationId xmlns:a16="http://schemas.microsoft.com/office/drawing/2014/main" xmlns="" id="{562D2AAA-47DA-496C-A00C-9410ED6C98C9}"/>
              </a:ext>
            </a:extLst>
          </p:cNvPr>
          <p:cNvPicPr>
            <a:picLocks noChangeAspect="1"/>
          </p:cNvPicPr>
          <p:nvPr/>
        </p:nvPicPr>
        <p:blipFill>
          <a:blip r:embed="rId2"/>
          <a:stretch>
            <a:fillRect/>
          </a:stretch>
        </p:blipFill>
        <p:spPr>
          <a:xfrm>
            <a:off x="1014004" y="1916832"/>
            <a:ext cx="7639899" cy="3693765"/>
          </a:xfrm>
          <a:prstGeom prst="rect">
            <a:avLst/>
          </a:prstGeom>
        </p:spPr>
      </p:pic>
    </p:spTree>
    <p:extLst>
      <p:ext uri="{BB962C8B-B14F-4D97-AF65-F5344CB8AC3E}">
        <p14:creationId xmlns:p14="http://schemas.microsoft.com/office/powerpoint/2010/main" xmlns="" val="12151927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855091761"/>
              </p:ext>
            </p:extLst>
          </p:nvPr>
        </p:nvGraphicFramePr>
        <p:xfrm>
          <a:off x="971550" y="19812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14969707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870992" y="240626"/>
            <a:ext cx="7200900" cy="1142385"/>
          </a:xfrm>
        </p:spPr>
        <p:txBody>
          <a:bodyPr>
            <a:normAutofit/>
          </a:bodyPr>
          <a:lstStyle/>
          <a:p>
            <a:r>
              <a:rPr lang="en-MY" sz="3200" dirty="0"/>
              <a:t>GPHR Exam</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a:xfrm>
            <a:off x="870992" y="2060848"/>
            <a:ext cx="7445424" cy="3384376"/>
          </a:xfrm>
        </p:spPr>
        <p:txBody>
          <a:bodyPr>
            <a:noAutofit/>
          </a:bodyPr>
          <a:lstStyle/>
          <a:p>
            <a:r>
              <a:rPr lang="en-MY" sz="2800" dirty="0"/>
              <a:t>Exam time: 2 hours </a:t>
            </a:r>
            <a:r>
              <a:rPr lang="en-MY" sz="2800" dirty="0" smtClean="0"/>
              <a:t>15 </a:t>
            </a:r>
            <a:r>
              <a:rPr lang="en-MY" sz="2800" dirty="0"/>
              <a:t>mins</a:t>
            </a:r>
          </a:p>
          <a:p>
            <a:r>
              <a:rPr lang="en-MY" sz="2800" dirty="0"/>
              <a:t>Exam length: 100 scored questions (mostly multiple-choice) + 25 </a:t>
            </a:r>
            <a:r>
              <a:rPr lang="en-MY" sz="2800" dirty="0" err="1"/>
              <a:t>pretest</a:t>
            </a:r>
            <a:r>
              <a:rPr lang="en-MY" sz="2800" dirty="0"/>
              <a:t> questions</a:t>
            </a:r>
          </a:p>
          <a:p>
            <a:r>
              <a:rPr lang="en-MY" sz="2800" dirty="0"/>
              <a:t>Pass score is 500 of 700</a:t>
            </a:r>
          </a:p>
          <a:p>
            <a:r>
              <a:rPr lang="en-MY" sz="2800" dirty="0"/>
              <a:t>Computer-based exam at a Pearson VUE testing </a:t>
            </a:r>
            <a:r>
              <a:rPr lang="en-MY" sz="2800" dirty="0" err="1"/>
              <a:t>center</a:t>
            </a:r>
            <a:r>
              <a:rPr lang="en-MY" sz="2800" dirty="0"/>
              <a:t> or at your home or office using </a:t>
            </a:r>
            <a:r>
              <a:rPr lang="en-MY" sz="2800" dirty="0" err="1"/>
              <a:t>OnVUE</a:t>
            </a:r>
            <a:endParaRPr lang="en-MY" sz="2800" dirty="0"/>
          </a:p>
        </p:txBody>
      </p:sp>
    </p:spTree>
    <p:extLst>
      <p:ext uri="{BB962C8B-B14F-4D97-AF65-F5344CB8AC3E}">
        <p14:creationId xmlns:p14="http://schemas.microsoft.com/office/powerpoint/2010/main" xmlns="" val="14434970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1E65A8D-8789-44ED-95D0-361D78EA4094}"/>
              </a:ext>
            </a:extLst>
          </p:cNvPr>
          <p:cNvSpPr>
            <a:spLocks noGrp="1"/>
          </p:cNvSpPr>
          <p:nvPr>
            <p:ph type="title"/>
          </p:nvPr>
        </p:nvSpPr>
        <p:spPr>
          <a:xfrm>
            <a:off x="863538" y="116632"/>
            <a:ext cx="7200900" cy="1142385"/>
          </a:xfrm>
        </p:spPr>
        <p:txBody>
          <a:bodyPr>
            <a:normAutofit/>
          </a:bodyPr>
          <a:lstStyle/>
          <a:p>
            <a:r>
              <a:rPr lang="en-MY" sz="3200" dirty="0"/>
              <a:t>GPHR Exam Content</a:t>
            </a:r>
          </a:p>
        </p:txBody>
      </p:sp>
      <p:sp>
        <p:nvSpPr>
          <p:cNvPr id="3" name="Content Placeholder 2">
            <a:extLst>
              <a:ext uri="{FF2B5EF4-FFF2-40B4-BE49-F238E27FC236}">
                <a16:creationId xmlns:a16="http://schemas.microsoft.com/office/drawing/2014/main" xmlns="" id="{53D70043-6BC8-49B4-9606-E23C3068E35C}"/>
              </a:ext>
            </a:extLst>
          </p:cNvPr>
          <p:cNvSpPr>
            <a:spLocks noGrp="1"/>
          </p:cNvSpPr>
          <p:nvPr>
            <p:ph idx="1"/>
          </p:nvPr>
        </p:nvSpPr>
        <p:spPr>
          <a:xfrm>
            <a:off x="611560" y="1988840"/>
            <a:ext cx="7704856" cy="3809999"/>
          </a:xfrm>
        </p:spPr>
        <p:txBody>
          <a:bodyPr>
            <a:noAutofit/>
          </a:bodyPr>
          <a:lstStyle/>
          <a:p>
            <a:pPr marL="0" indent="0">
              <a:buNone/>
            </a:pPr>
            <a:r>
              <a:rPr lang="en-MY" sz="2800" dirty="0"/>
              <a:t>01 | Strategic Global Human Resources (25%)</a:t>
            </a:r>
          </a:p>
          <a:p>
            <a:pPr marL="0" indent="0">
              <a:buNone/>
            </a:pPr>
            <a:r>
              <a:rPr lang="en-MY" sz="2800" dirty="0"/>
              <a:t>02 | Global Talent Management (20%)</a:t>
            </a:r>
          </a:p>
          <a:p>
            <a:pPr marL="0" indent="0">
              <a:buNone/>
            </a:pPr>
            <a:r>
              <a:rPr lang="en-MY" sz="2800" dirty="0"/>
              <a:t>03 | Global Mobility (15%)</a:t>
            </a:r>
          </a:p>
          <a:p>
            <a:pPr marL="0" indent="0">
              <a:buNone/>
            </a:pPr>
            <a:r>
              <a:rPr lang="en-MY" sz="2800" dirty="0"/>
              <a:t>04 | Workplace Culture (15%)</a:t>
            </a:r>
          </a:p>
          <a:p>
            <a:pPr marL="0" indent="0">
              <a:buNone/>
            </a:pPr>
            <a:r>
              <a:rPr lang="en-MY" sz="2800" dirty="0"/>
              <a:t>05 | Total Rewards (15%)</a:t>
            </a:r>
          </a:p>
          <a:p>
            <a:pPr marL="0" indent="0">
              <a:buNone/>
            </a:pPr>
            <a:r>
              <a:rPr lang="en-MY" sz="2800" dirty="0"/>
              <a:t>06 | Risk Management and Compliance (10%)</a:t>
            </a:r>
          </a:p>
        </p:txBody>
      </p:sp>
    </p:spTree>
    <p:extLst>
      <p:ext uri="{BB962C8B-B14F-4D97-AF65-F5344CB8AC3E}">
        <p14:creationId xmlns:p14="http://schemas.microsoft.com/office/powerpoint/2010/main" xmlns="" val="299556750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584875-54E3-4331-B57F-DF061254339E}"/>
              </a:ext>
            </a:extLst>
          </p:cNvPr>
          <p:cNvSpPr>
            <a:spLocks noGrp="1"/>
          </p:cNvSpPr>
          <p:nvPr>
            <p:ph type="title"/>
          </p:nvPr>
        </p:nvSpPr>
        <p:spPr>
          <a:xfrm>
            <a:off x="539552" y="260648"/>
            <a:ext cx="7200900" cy="1142385"/>
          </a:xfrm>
        </p:spPr>
        <p:txBody>
          <a:bodyPr>
            <a:normAutofit/>
          </a:bodyPr>
          <a:lstStyle/>
          <a:p>
            <a:r>
              <a:rPr lang="en-MY" sz="3200" dirty="0"/>
              <a:t>Exam Pass Rates</a:t>
            </a:r>
          </a:p>
        </p:txBody>
      </p:sp>
      <p:sp>
        <p:nvSpPr>
          <p:cNvPr id="3" name="Content Placeholder 2">
            <a:extLst>
              <a:ext uri="{FF2B5EF4-FFF2-40B4-BE49-F238E27FC236}">
                <a16:creationId xmlns:a16="http://schemas.microsoft.com/office/drawing/2014/main" xmlns="" id="{EA64D1C8-9921-46F9-8E52-0E698CBE75EC}"/>
              </a:ext>
            </a:extLst>
          </p:cNvPr>
          <p:cNvSpPr>
            <a:spLocks noGrp="1"/>
          </p:cNvSpPr>
          <p:nvPr>
            <p:ph idx="1"/>
          </p:nvPr>
        </p:nvSpPr>
        <p:spPr>
          <a:xfrm>
            <a:off x="685800" y="1628801"/>
            <a:ext cx="6334472" cy="4870474"/>
          </a:xfrm>
        </p:spPr>
        <p:txBody>
          <a:bodyPr>
            <a:noAutofit/>
          </a:bodyPr>
          <a:lstStyle/>
          <a:p>
            <a:pPr marL="0" indent="0">
              <a:buNone/>
            </a:pPr>
            <a:r>
              <a:rPr lang="en-MY" sz="2800" dirty="0"/>
              <a:t>aPHR		86%</a:t>
            </a:r>
          </a:p>
          <a:p>
            <a:pPr marL="0" indent="0">
              <a:buNone/>
            </a:pPr>
            <a:r>
              <a:rPr lang="en-MY" sz="2800" dirty="0"/>
              <a:t>PHR		71%</a:t>
            </a:r>
          </a:p>
          <a:p>
            <a:pPr marL="0" indent="0">
              <a:buNone/>
            </a:pPr>
            <a:r>
              <a:rPr lang="en-MY" sz="2800" dirty="0"/>
              <a:t>SPHR		60%</a:t>
            </a:r>
          </a:p>
          <a:p>
            <a:pPr marL="0" indent="0">
              <a:buNone/>
            </a:pPr>
            <a:r>
              <a:rPr lang="en-MY" sz="2800" dirty="0">
                <a:solidFill>
                  <a:srgbClr val="FF0000"/>
                </a:solidFill>
              </a:rPr>
              <a:t>GPHR		77%</a:t>
            </a:r>
          </a:p>
          <a:p>
            <a:pPr marL="0" indent="0">
              <a:buNone/>
            </a:pPr>
            <a:r>
              <a:rPr lang="en-MY" sz="2800" dirty="0"/>
              <a:t>PHRca		74%</a:t>
            </a:r>
          </a:p>
          <a:p>
            <a:pPr marL="0" indent="0">
              <a:buNone/>
            </a:pPr>
            <a:r>
              <a:rPr lang="en-MY" sz="2800" dirty="0"/>
              <a:t>aPHRi		83%</a:t>
            </a:r>
          </a:p>
          <a:p>
            <a:pPr marL="0" indent="0">
              <a:buNone/>
            </a:pPr>
            <a:r>
              <a:rPr lang="en-MY" sz="2800" dirty="0"/>
              <a:t>PHRi		76%</a:t>
            </a:r>
          </a:p>
          <a:p>
            <a:pPr marL="0" indent="0">
              <a:buNone/>
            </a:pPr>
            <a:r>
              <a:rPr lang="en-MY" sz="2800" dirty="0" err="1"/>
              <a:t>SPHRi</a:t>
            </a:r>
            <a:r>
              <a:rPr lang="en-MY" sz="2800" dirty="0"/>
              <a:t>		81%</a:t>
            </a:r>
          </a:p>
          <a:p>
            <a:pPr marL="0" indent="0">
              <a:buNone/>
            </a:pPr>
            <a:endParaRPr lang="en-MY" sz="2800" dirty="0"/>
          </a:p>
          <a:p>
            <a:pPr marL="0" indent="0">
              <a:buNone/>
            </a:pPr>
            <a:endParaRPr lang="en-MY" sz="2800" i="1" dirty="0"/>
          </a:p>
          <a:p>
            <a:pPr marL="0" indent="0">
              <a:buNone/>
            </a:pPr>
            <a:r>
              <a:rPr lang="en-MY" sz="2800" i="1" dirty="0"/>
              <a:t>HRCI Exam Pass Rates as of December 31, 2020</a:t>
            </a:r>
          </a:p>
          <a:p>
            <a:pPr marL="0" indent="0">
              <a:buNone/>
            </a:pPr>
            <a:endParaRPr lang="en-MY" sz="2800" dirty="0"/>
          </a:p>
          <a:p>
            <a:pPr marL="0" indent="0">
              <a:buNone/>
            </a:pPr>
            <a:endParaRPr lang="en-MY" sz="2800" dirty="0"/>
          </a:p>
        </p:txBody>
      </p:sp>
    </p:spTree>
    <p:extLst>
      <p:ext uri="{BB962C8B-B14F-4D97-AF65-F5344CB8AC3E}">
        <p14:creationId xmlns:p14="http://schemas.microsoft.com/office/powerpoint/2010/main" xmlns="" val="34476108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577580-3921-40BB-A6CB-74878BAB42CA}"/>
              </a:ext>
            </a:extLst>
          </p:cNvPr>
          <p:cNvSpPr>
            <a:spLocks noGrp="1"/>
          </p:cNvSpPr>
          <p:nvPr>
            <p:ph type="title"/>
          </p:nvPr>
        </p:nvSpPr>
        <p:spPr>
          <a:xfrm>
            <a:off x="539552" y="28175"/>
            <a:ext cx="7200900" cy="1142385"/>
          </a:xfrm>
        </p:spPr>
        <p:txBody>
          <a:bodyPr>
            <a:normAutofit/>
          </a:bodyPr>
          <a:lstStyle/>
          <a:p>
            <a:r>
              <a:rPr lang="en-MY" sz="3200" dirty="0"/>
              <a:t>HRCI Certification Holders</a:t>
            </a:r>
          </a:p>
        </p:txBody>
      </p:sp>
      <p:sp>
        <p:nvSpPr>
          <p:cNvPr id="3" name="Content Placeholder 2">
            <a:extLst>
              <a:ext uri="{FF2B5EF4-FFF2-40B4-BE49-F238E27FC236}">
                <a16:creationId xmlns:a16="http://schemas.microsoft.com/office/drawing/2014/main" xmlns="" id="{46E85126-1150-4A01-8E41-CFC0AA468B9F}"/>
              </a:ext>
            </a:extLst>
          </p:cNvPr>
          <p:cNvSpPr>
            <a:spLocks noGrp="1"/>
          </p:cNvSpPr>
          <p:nvPr>
            <p:ph idx="1"/>
          </p:nvPr>
        </p:nvSpPr>
        <p:spPr>
          <a:xfrm>
            <a:off x="683568" y="1340768"/>
            <a:ext cx="8208912" cy="4979987"/>
          </a:xfrm>
        </p:spPr>
        <p:txBody>
          <a:bodyPr>
            <a:noAutofit/>
          </a:bodyPr>
          <a:lstStyle/>
          <a:p>
            <a:pPr marL="0" indent="0">
              <a:buNone/>
            </a:pPr>
            <a:r>
              <a:rPr lang="en-MY" sz="2800" dirty="0"/>
              <a:t>aPHR		        7,692</a:t>
            </a:r>
          </a:p>
          <a:p>
            <a:pPr marL="0" indent="0">
              <a:buNone/>
            </a:pPr>
            <a:r>
              <a:rPr lang="en-MY" sz="2800" dirty="0"/>
              <a:t>PHR		        71,130</a:t>
            </a:r>
          </a:p>
          <a:p>
            <a:pPr marL="0" indent="0">
              <a:buNone/>
            </a:pPr>
            <a:r>
              <a:rPr lang="en-MY" sz="2800" dirty="0"/>
              <a:t>SPHR		       47,903</a:t>
            </a:r>
          </a:p>
          <a:p>
            <a:pPr marL="0" indent="0">
              <a:buNone/>
            </a:pPr>
            <a:r>
              <a:rPr lang="en-MY" sz="2800" dirty="0"/>
              <a:t>GPHR		        2,805</a:t>
            </a:r>
          </a:p>
          <a:p>
            <a:pPr marL="0" indent="0">
              <a:buNone/>
            </a:pPr>
            <a:r>
              <a:rPr lang="en-MY" sz="2800" dirty="0"/>
              <a:t>PHRca		       1,858</a:t>
            </a:r>
          </a:p>
          <a:p>
            <a:pPr marL="0" indent="0">
              <a:buNone/>
            </a:pPr>
            <a:r>
              <a:rPr lang="en-MY" sz="2800" dirty="0"/>
              <a:t>aPHRi 		          413</a:t>
            </a:r>
          </a:p>
          <a:p>
            <a:pPr marL="0" indent="0">
              <a:buNone/>
            </a:pPr>
            <a:r>
              <a:rPr lang="en-MY" sz="2800" dirty="0"/>
              <a:t>PHRi		       2,144</a:t>
            </a:r>
          </a:p>
          <a:p>
            <a:pPr marL="0" indent="0">
              <a:buNone/>
            </a:pPr>
            <a:r>
              <a:rPr lang="en-MY" sz="2800" dirty="0" err="1"/>
              <a:t>SPHRi</a:t>
            </a:r>
            <a:r>
              <a:rPr lang="en-MY" sz="2800" dirty="0"/>
              <a:t>		       1,759</a:t>
            </a:r>
          </a:p>
          <a:p>
            <a:pPr marL="0" indent="0">
              <a:buNone/>
            </a:pPr>
            <a:r>
              <a:rPr lang="en-MY" sz="1400" i="1" dirty="0"/>
              <a:t>Number of HRCI Certification Holders as of January 12, 2021</a:t>
            </a:r>
          </a:p>
        </p:txBody>
      </p:sp>
    </p:spTree>
    <p:extLst>
      <p:ext uri="{BB962C8B-B14F-4D97-AF65-F5344CB8AC3E}">
        <p14:creationId xmlns:p14="http://schemas.microsoft.com/office/powerpoint/2010/main" xmlns="" val="13858154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2E01AA-1744-449A-90B4-D091279C4FA0}"/>
              </a:ext>
            </a:extLst>
          </p:cNvPr>
          <p:cNvSpPr>
            <a:spLocks noGrp="1"/>
          </p:cNvSpPr>
          <p:nvPr>
            <p:ph type="title"/>
          </p:nvPr>
        </p:nvSpPr>
        <p:spPr/>
        <p:txBody>
          <a:bodyPr/>
          <a:lstStyle/>
          <a:p>
            <a:r>
              <a:rPr lang="en-MY" dirty="0"/>
              <a:t>Pearson VUE</a:t>
            </a:r>
          </a:p>
        </p:txBody>
      </p:sp>
      <p:pic>
        <p:nvPicPr>
          <p:cNvPr id="5" name="Picture 4">
            <a:extLst>
              <a:ext uri="{FF2B5EF4-FFF2-40B4-BE49-F238E27FC236}">
                <a16:creationId xmlns:a16="http://schemas.microsoft.com/office/drawing/2014/main" xmlns="" id="{A1693352-F4A3-47AE-94FC-D565FDB8469A}"/>
              </a:ext>
            </a:extLst>
          </p:cNvPr>
          <p:cNvPicPr>
            <a:picLocks noChangeAspect="1"/>
          </p:cNvPicPr>
          <p:nvPr/>
        </p:nvPicPr>
        <p:blipFill>
          <a:blip r:embed="rId2"/>
          <a:stretch>
            <a:fillRect/>
          </a:stretch>
        </p:blipFill>
        <p:spPr>
          <a:xfrm>
            <a:off x="1187624" y="1916832"/>
            <a:ext cx="6505575" cy="3848100"/>
          </a:xfrm>
          <a:prstGeom prst="rect">
            <a:avLst/>
          </a:prstGeom>
        </p:spPr>
      </p:pic>
    </p:spTree>
    <p:extLst>
      <p:ext uri="{BB962C8B-B14F-4D97-AF65-F5344CB8AC3E}">
        <p14:creationId xmlns:p14="http://schemas.microsoft.com/office/powerpoint/2010/main" xmlns="" val="10107060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074D98-8830-41AF-BF91-CA084D928BC8}"/>
              </a:ext>
            </a:extLst>
          </p:cNvPr>
          <p:cNvSpPr>
            <a:spLocks noGrp="1"/>
          </p:cNvSpPr>
          <p:nvPr>
            <p:ph type="title"/>
          </p:nvPr>
        </p:nvSpPr>
        <p:spPr>
          <a:xfrm>
            <a:off x="683568" y="175080"/>
            <a:ext cx="7200900" cy="1142385"/>
          </a:xfrm>
        </p:spPr>
        <p:txBody>
          <a:bodyPr>
            <a:normAutofit/>
          </a:bodyPr>
          <a:lstStyle/>
          <a:p>
            <a:r>
              <a:rPr lang="en-MY" sz="3200" dirty="0"/>
              <a:t>HRCI Exam screen</a:t>
            </a:r>
          </a:p>
        </p:txBody>
      </p:sp>
      <p:pic>
        <p:nvPicPr>
          <p:cNvPr id="4" name="Picture 3">
            <a:extLst>
              <a:ext uri="{FF2B5EF4-FFF2-40B4-BE49-F238E27FC236}">
                <a16:creationId xmlns:a16="http://schemas.microsoft.com/office/drawing/2014/main" xmlns="" id="{9E2FB27D-8BE9-4DB0-8F20-5512EC92865B}"/>
              </a:ext>
            </a:extLst>
          </p:cNvPr>
          <p:cNvPicPr>
            <a:picLocks noChangeAspect="1"/>
          </p:cNvPicPr>
          <p:nvPr/>
        </p:nvPicPr>
        <p:blipFill>
          <a:blip r:embed="rId2"/>
          <a:stretch>
            <a:fillRect/>
          </a:stretch>
        </p:blipFill>
        <p:spPr>
          <a:xfrm>
            <a:off x="1936478" y="1628800"/>
            <a:ext cx="5271043" cy="3992269"/>
          </a:xfrm>
          <a:prstGeom prst="rect">
            <a:avLst/>
          </a:prstGeom>
        </p:spPr>
      </p:pic>
    </p:spTree>
    <p:extLst>
      <p:ext uri="{BB962C8B-B14F-4D97-AF65-F5344CB8AC3E}">
        <p14:creationId xmlns:p14="http://schemas.microsoft.com/office/powerpoint/2010/main" xmlns="" val="8765411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993F19-8161-4F7D-BF49-EFEAF21669DF}"/>
              </a:ext>
            </a:extLst>
          </p:cNvPr>
          <p:cNvSpPr>
            <a:spLocks noGrp="1"/>
          </p:cNvSpPr>
          <p:nvPr>
            <p:ph type="title"/>
          </p:nvPr>
        </p:nvSpPr>
        <p:spPr>
          <a:xfrm>
            <a:off x="467544" y="116632"/>
            <a:ext cx="7200900" cy="1142385"/>
          </a:xfrm>
        </p:spPr>
        <p:txBody>
          <a:bodyPr>
            <a:normAutofit/>
          </a:bodyPr>
          <a:lstStyle/>
          <a:p>
            <a:r>
              <a:rPr lang="en-MY" sz="3200" dirty="0"/>
              <a:t>Flag for Review</a:t>
            </a:r>
          </a:p>
        </p:txBody>
      </p:sp>
      <p:pic>
        <p:nvPicPr>
          <p:cNvPr id="5" name="Picture 4">
            <a:extLst>
              <a:ext uri="{FF2B5EF4-FFF2-40B4-BE49-F238E27FC236}">
                <a16:creationId xmlns:a16="http://schemas.microsoft.com/office/drawing/2014/main" xmlns="" id="{F2785FAF-AF77-4449-80D1-72302FD8535F}"/>
              </a:ext>
            </a:extLst>
          </p:cNvPr>
          <p:cNvPicPr>
            <a:picLocks noChangeAspect="1"/>
          </p:cNvPicPr>
          <p:nvPr/>
        </p:nvPicPr>
        <p:blipFill>
          <a:blip r:embed="rId2"/>
          <a:stretch>
            <a:fillRect/>
          </a:stretch>
        </p:blipFill>
        <p:spPr>
          <a:xfrm>
            <a:off x="1691680" y="1628800"/>
            <a:ext cx="6631087" cy="4252764"/>
          </a:xfrm>
          <a:prstGeom prst="rect">
            <a:avLst/>
          </a:prstGeom>
        </p:spPr>
      </p:pic>
    </p:spTree>
    <p:extLst>
      <p:ext uri="{BB962C8B-B14F-4D97-AF65-F5344CB8AC3E}">
        <p14:creationId xmlns:p14="http://schemas.microsoft.com/office/powerpoint/2010/main" xmlns="" val="419378822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4EC524-8680-49B9-B4B5-6594D28A0925}"/>
              </a:ext>
            </a:extLst>
          </p:cNvPr>
          <p:cNvSpPr>
            <a:spLocks noGrp="1"/>
          </p:cNvSpPr>
          <p:nvPr>
            <p:ph type="title"/>
          </p:nvPr>
        </p:nvSpPr>
        <p:spPr>
          <a:xfrm>
            <a:off x="611560" y="188640"/>
            <a:ext cx="7200900" cy="1142385"/>
          </a:xfrm>
        </p:spPr>
        <p:txBody>
          <a:bodyPr>
            <a:normAutofit/>
          </a:bodyPr>
          <a:lstStyle/>
          <a:p>
            <a:r>
              <a:rPr lang="en-MY" sz="3200" dirty="0"/>
              <a:t>Review Screen</a:t>
            </a:r>
          </a:p>
        </p:txBody>
      </p:sp>
      <p:pic>
        <p:nvPicPr>
          <p:cNvPr id="5" name="Picture 4">
            <a:extLst>
              <a:ext uri="{FF2B5EF4-FFF2-40B4-BE49-F238E27FC236}">
                <a16:creationId xmlns:a16="http://schemas.microsoft.com/office/drawing/2014/main" xmlns="" id="{2C85D5DD-7677-4D31-8E6F-3D00809829D0}"/>
              </a:ext>
            </a:extLst>
          </p:cNvPr>
          <p:cNvPicPr>
            <a:picLocks noChangeAspect="1"/>
          </p:cNvPicPr>
          <p:nvPr/>
        </p:nvPicPr>
        <p:blipFill>
          <a:blip r:embed="rId2"/>
          <a:stretch>
            <a:fillRect/>
          </a:stretch>
        </p:blipFill>
        <p:spPr>
          <a:xfrm>
            <a:off x="755576" y="1988840"/>
            <a:ext cx="7399288" cy="3348583"/>
          </a:xfrm>
          <a:prstGeom prst="rect">
            <a:avLst/>
          </a:prstGeom>
        </p:spPr>
      </p:pic>
    </p:spTree>
    <p:extLst>
      <p:ext uri="{BB962C8B-B14F-4D97-AF65-F5344CB8AC3E}">
        <p14:creationId xmlns:p14="http://schemas.microsoft.com/office/powerpoint/2010/main" xmlns="" val="279229658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515F15-E511-4FB2-8B73-BCE6EEA58E61}"/>
              </a:ext>
            </a:extLst>
          </p:cNvPr>
          <p:cNvSpPr>
            <a:spLocks noGrp="1"/>
          </p:cNvSpPr>
          <p:nvPr>
            <p:ph type="title"/>
          </p:nvPr>
        </p:nvSpPr>
        <p:spPr>
          <a:xfrm>
            <a:off x="791530" y="0"/>
            <a:ext cx="7200900" cy="1142385"/>
          </a:xfrm>
        </p:spPr>
        <p:txBody>
          <a:bodyPr>
            <a:normAutofit/>
          </a:bodyPr>
          <a:lstStyle/>
          <a:p>
            <a:r>
              <a:rPr lang="en-MY" sz="3200" dirty="0"/>
              <a:t>End Review</a:t>
            </a:r>
          </a:p>
        </p:txBody>
      </p:sp>
      <p:pic>
        <p:nvPicPr>
          <p:cNvPr id="5" name="Picture 4">
            <a:extLst>
              <a:ext uri="{FF2B5EF4-FFF2-40B4-BE49-F238E27FC236}">
                <a16:creationId xmlns:a16="http://schemas.microsoft.com/office/drawing/2014/main" xmlns="" id="{28576AC8-B933-47B2-8B6E-FE0F4190E196}"/>
              </a:ext>
            </a:extLst>
          </p:cNvPr>
          <p:cNvPicPr>
            <a:picLocks noChangeAspect="1"/>
          </p:cNvPicPr>
          <p:nvPr/>
        </p:nvPicPr>
        <p:blipFill>
          <a:blip r:embed="rId2"/>
          <a:stretch>
            <a:fillRect/>
          </a:stretch>
        </p:blipFill>
        <p:spPr>
          <a:xfrm>
            <a:off x="1655676" y="1219115"/>
            <a:ext cx="5832648" cy="4419770"/>
          </a:xfrm>
          <a:prstGeom prst="rect">
            <a:avLst/>
          </a:prstGeom>
        </p:spPr>
      </p:pic>
    </p:spTree>
    <p:extLst>
      <p:ext uri="{BB962C8B-B14F-4D97-AF65-F5344CB8AC3E}">
        <p14:creationId xmlns:p14="http://schemas.microsoft.com/office/powerpoint/2010/main" xmlns="" val="10319194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559880-8AB7-4947-9106-BD04BE1A42DA}"/>
              </a:ext>
            </a:extLst>
          </p:cNvPr>
          <p:cNvSpPr>
            <a:spLocks noGrp="1"/>
          </p:cNvSpPr>
          <p:nvPr>
            <p:ph type="title"/>
          </p:nvPr>
        </p:nvSpPr>
        <p:spPr>
          <a:xfrm>
            <a:off x="683568" y="188640"/>
            <a:ext cx="7200900" cy="1142385"/>
          </a:xfrm>
        </p:spPr>
        <p:txBody>
          <a:bodyPr>
            <a:normAutofit/>
          </a:bodyPr>
          <a:lstStyle/>
          <a:p>
            <a:r>
              <a:rPr lang="en-MY" sz="3200" dirty="0"/>
              <a:t>Calculator</a:t>
            </a:r>
          </a:p>
        </p:txBody>
      </p:sp>
      <p:pic>
        <p:nvPicPr>
          <p:cNvPr id="5" name="Picture 4">
            <a:extLst>
              <a:ext uri="{FF2B5EF4-FFF2-40B4-BE49-F238E27FC236}">
                <a16:creationId xmlns:a16="http://schemas.microsoft.com/office/drawing/2014/main" xmlns="" id="{8DF29A45-99EE-4752-82EA-B0577732B526}"/>
              </a:ext>
            </a:extLst>
          </p:cNvPr>
          <p:cNvPicPr>
            <a:picLocks noChangeAspect="1"/>
          </p:cNvPicPr>
          <p:nvPr/>
        </p:nvPicPr>
        <p:blipFill>
          <a:blip r:embed="rId2"/>
          <a:stretch>
            <a:fillRect/>
          </a:stretch>
        </p:blipFill>
        <p:spPr>
          <a:xfrm>
            <a:off x="1538287" y="2162175"/>
            <a:ext cx="6067425" cy="2533650"/>
          </a:xfrm>
          <a:prstGeom prst="rect">
            <a:avLst/>
          </a:prstGeom>
        </p:spPr>
      </p:pic>
    </p:spTree>
    <p:extLst>
      <p:ext uri="{BB962C8B-B14F-4D97-AF65-F5344CB8AC3E}">
        <p14:creationId xmlns:p14="http://schemas.microsoft.com/office/powerpoint/2010/main" xmlns="" val="42883267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C095E4-0724-4D85-8753-03744B30F6BA}"/>
              </a:ext>
            </a:extLst>
          </p:cNvPr>
          <p:cNvSpPr>
            <a:spLocks noGrp="1"/>
          </p:cNvSpPr>
          <p:nvPr>
            <p:ph type="title"/>
          </p:nvPr>
        </p:nvSpPr>
        <p:spPr>
          <a:xfrm>
            <a:off x="611560" y="116632"/>
            <a:ext cx="7200900" cy="1142385"/>
          </a:xfrm>
        </p:spPr>
        <p:txBody>
          <a:bodyPr>
            <a:normAutofit/>
          </a:bodyPr>
          <a:lstStyle/>
          <a:p>
            <a:r>
              <a:rPr lang="en-MY" sz="3200" dirty="0"/>
              <a:t>Comments</a:t>
            </a:r>
          </a:p>
        </p:txBody>
      </p:sp>
      <p:pic>
        <p:nvPicPr>
          <p:cNvPr id="5" name="Picture 4">
            <a:extLst>
              <a:ext uri="{FF2B5EF4-FFF2-40B4-BE49-F238E27FC236}">
                <a16:creationId xmlns:a16="http://schemas.microsoft.com/office/drawing/2014/main" xmlns="" id="{436C7111-36F4-442D-B563-2C12F796169E}"/>
              </a:ext>
            </a:extLst>
          </p:cNvPr>
          <p:cNvPicPr>
            <a:picLocks noChangeAspect="1"/>
          </p:cNvPicPr>
          <p:nvPr/>
        </p:nvPicPr>
        <p:blipFill>
          <a:blip r:embed="rId2"/>
          <a:stretch>
            <a:fillRect/>
          </a:stretch>
        </p:blipFill>
        <p:spPr>
          <a:xfrm>
            <a:off x="1979712" y="1772816"/>
            <a:ext cx="4679206" cy="3945533"/>
          </a:xfrm>
          <a:prstGeom prst="rect">
            <a:avLst/>
          </a:prstGeom>
        </p:spPr>
      </p:pic>
    </p:spTree>
    <p:extLst>
      <p:ext uri="{BB962C8B-B14F-4D97-AF65-F5344CB8AC3E}">
        <p14:creationId xmlns:p14="http://schemas.microsoft.com/office/powerpoint/2010/main" xmlns="" val="374311248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DB276A-C0F0-4F40-8257-FC6618CE6F06}"/>
              </a:ext>
            </a:extLst>
          </p:cNvPr>
          <p:cNvSpPr>
            <a:spLocks noGrp="1"/>
          </p:cNvSpPr>
          <p:nvPr>
            <p:ph type="title"/>
          </p:nvPr>
        </p:nvSpPr>
        <p:spPr>
          <a:xfrm>
            <a:off x="683568" y="0"/>
            <a:ext cx="7200900" cy="1142385"/>
          </a:xfrm>
        </p:spPr>
        <p:txBody>
          <a:bodyPr>
            <a:normAutofit/>
          </a:bodyPr>
          <a:lstStyle/>
          <a:p>
            <a:r>
              <a:rPr lang="en-MY" sz="3200" dirty="0"/>
              <a:t>Progress Indicator</a:t>
            </a:r>
          </a:p>
        </p:txBody>
      </p:sp>
      <p:pic>
        <p:nvPicPr>
          <p:cNvPr id="5" name="Picture 4">
            <a:extLst>
              <a:ext uri="{FF2B5EF4-FFF2-40B4-BE49-F238E27FC236}">
                <a16:creationId xmlns:a16="http://schemas.microsoft.com/office/drawing/2014/main" xmlns="" id="{C2FD4ED3-2423-4321-B622-FB3949C7E139}"/>
              </a:ext>
            </a:extLst>
          </p:cNvPr>
          <p:cNvPicPr>
            <a:picLocks noChangeAspect="1"/>
          </p:cNvPicPr>
          <p:nvPr/>
        </p:nvPicPr>
        <p:blipFill>
          <a:blip r:embed="rId2"/>
          <a:stretch>
            <a:fillRect/>
          </a:stretch>
        </p:blipFill>
        <p:spPr>
          <a:xfrm>
            <a:off x="1411598" y="1484784"/>
            <a:ext cx="5744840" cy="4387930"/>
          </a:xfrm>
          <a:prstGeom prst="rect">
            <a:avLst/>
          </a:prstGeom>
        </p:spPr>
      </p:pic>
    </p:spTree>
    <p:extLst>
      <p:ext uri="{BB962C8B-B14F-4D97-AF65-F5344CB8AC3E}">
        <p14:creationId xmlns:p14="http://schemas.microsoft.com/office/powerpoint/2010/main" xmlns="" val="10998118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1160C0-4574-460A-B82B-CACE47C27F72}"/>
              </a:ext>
            </a:extLst>
          </p:cNvPr>
          <p:cNvSpPr>
            <a:spLocks noGrp="1"/>
          </p:cNvSpPr>
          <p:nvPr>
            <p:ph type="title"/>
          </p:nvPr>
        </p:nvSpPr>
        <p:spPr>
          <a:xfrm>
            <a:off x="683568" y="28175"/>
            <a:ext cx="7200900" cy="1142385"/>
          </a:xfrm>
        </p:spPr>
        <p:txBody>
          <a:bodyPr>
            <a:normAutofit/>
          </a:bodyPr>
          <a:lstStyle/>
          <a:p>
            <a:r>
              <a:rPr lang="en-MY" sz="3200" dirty="0"/>
              <a:t>Scrollbar</a:t>
            </a:r>
          </a:p>
        </p:txBody>
      </p:sp>
      <p:pic>
        <p:nvPicPr>
          <p:cNvPr id="5" name="Picture 4">
            <a:extLst>
              <a:ext uri="{FF2B5EF4-FFF2-40B4-BE49-F238E27FC236}">
                <a16:creationId xmlns:a16="http://schemas.microsoft.com/office/drawing/2014/main" xmlns="" id="{B855A74D-9042-4142-AA85-493BA9C33B04}"/>
              </a:ext>
            </a:extLst>
          </p:cNvPr>
          <p:cNvPicPr>
            <a:picLocks noChangeAspect="1"/>
          </p:cNvPicPr>
          <p:nvPr/>
        </p:nvPicPr>
        <p:blipFill>
          <a:blip r:embed="rId2"/>
          <a:stretch>
            <a:fillRect/>
          </a:stretch>
        </p:blipFill>
        <p:spPr>
          <a:xfrm>
            <a:off x="1763541" y="1268760"/>
            <a:ext cx="6120680" cy="4643275"/>
          </a:xfrm>
          <a:prstGeom prst="rect">
            <a:avLst/>
          </a:prstGeom>
        </p:spPr>
      </p:pic>
    </p:spTree>
    <p:extLst>
      <p:ext uri="{BB962C8B-B14F-4D97-AF65-F5344CB8AC3E}">
        <p14:creationId xmlns:p14="http://schemas.microsoft.com/office/powerpoint/2010/main" xmlns="" val="25799047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949826060"/>
              </p:ext>
            </p:extLst>
          </p:nvPr>
        </p:nvGraphicFramePr>
        <p:xfrm>
          <a:off x="971550" y="19812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84174093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A61DFE-A4AA-49C0-966C-C3B097211865}"/>
              </a:ext>
            </a:extLst>
          </p:cNvPr>
          <p:cNvSpPr>
            <a:spLocks noGrp="1"/>
          </p:cNvSpPr>
          <p:nvPr>
            <p:ph type="title"/>
          </p:nvPr>
        </p:nvSpPr>
        <p:spPr>
          <a:xfrm>
            <a:off x="958658" y="188640"/>
            <a:ext cx="7200900" cy="1142385"/>
          </a:xfrm>
        </p:spPr>
        <p:txBody>
          <a:bodyPr>
            <a:normAutofit/>
          </a:bodyPr>
          <a:lstStyle/>
          <a:p>
            <a:r>
              <a:rPr lang="en-MY" sz="3200" dirty="0"/>
              <a:t>Structure of Exam</a:t>
            </a:r>
          </a:p>
        </p:txBody>
      </p:sp>
      <p:sp>
        <p:nvSpPr>
          <p:cNvPr id="3" name="Content Placeholder 2">
            <a:extLst>
              <a:ext uri="{FF2B5EF4-FFF2-40B4-BE49-F238E27FC236}">
                <a16:creationId xmlns:a16="http://schemas.microsoft.com/office/drawing/2014/main" xmlns="" id="{15D1EA06-DE32-4A31-8F6E-99CCC10FD0B4}"/>
              </a:ext>
            </a:extLst>
          </p:cNvPr>
          <p:cNvSpPr>
            <a:spLocks noGrp="1"/>
          </p:cNvSpPr>
          <p:nvPr>
            <p:ph idx="1"/>
          </p:nvPr>
        </p:nvSpPr>
        <p:spPr/>
        <p:txBody>
          <a:bodyPr>
            <a:normAutofit/>
          </a:bodyPr>
          <a:lstStyle/>
          <a:p>
            <a:r>
              <a:rPr lang="en-MY" sz="2800" dirty="0"/>
              <a:t>Traditional multiple choice</a:t>
            </a:r>
          </a:p>
          <a:p>
            <a:r>
              <a:rPr lang="en-MY" sz="2800" dirty="0"/>
              <a:t>Multiple choice, multiple response</a:t>
            </a:r>
          </a:p>
          <a:p>
            <a:r>
              <a:rPr lang="en-MY" sz="2800" dirty="0"/>
              <a:t>Fill in the blank</a:t>
            </a:r>
          </a:p>
          <a:p>
            <a:r>
              <a:rPr lang="en-MY" sz="2800" dirty="0"/>
              <a:t>Drag and drop </a:t>
            </a:r>
          </a:p>
          <a:p>
            <a:r>
              <a:rPr lang="en-MY" sz="2800" dirty="0"/>
              <a:t>Scenarios</a:t>
            </a:r>
          </a:p>
          <a:p>
            <a:endParaRPr lang="en-MY" sz="2800" dirty="0"/>
          </a:p>
        </p:txBody>
      </p:sp>
    </p:spTree>
    <p:extLst>
      <p:ext uri="{BB962C8B-B14F-4D97-AF65-F5344CB8AC3E}">
        <p14:creationId xmlns:p14="http://schemas.microsoft.com/office/powerpoint/2010/main" xmlns="" val="27558536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2FD780-C28C-40F0-A530-F03F632EFBD4}"/>
              </a:ext>
            </a:extLst>
          </p:cNvPr>
          <p:cNvSpPr>
            <a:spLocks noGrp="1"/>
          </p:cNvSpPr>
          <p:nvPr>
            <p:ph type="title"/>
          </p:nvPr>
        </p:nvSpPr>
        <p:spPr>
          <a:xfrm>
            <a:off x="971550" y="260648"/>
            <a:ext cx="7200900" cy="1142385"/>
          </a:xfrm>
        </p:spPr>
        <p:txBody>
          <a:bodyPr>
            <a:normAutofit/>
          </a:bodyPr>
          <a:lstStyle/>
          <a:p>
            <a:r>
              <a:rPr lang="en-MY" sz="3200" dirty="0"/>
              <a:t>Multiple Choice Question</a:t>
            </a:r>
          </a:p>
        </p:txBody>
      </p:sp>
      <p:pic>
        <p:nvPicPr>
          <p:cNvPr id="5" name="Picture 4">
            <a:extLst>
              <a:ext uri="{FF2B5EF4-FFF2-40B4-BE49-F238E27FC236}">
                <a16:creationId xmlns:a16="http://schemas.microsoft.com/office/drawing/2014/main" xmlns="" id="{766B2E19-F449-4368-8DCE-18F924F88F43}"/>
              </a:ext>
            </a:extLst>
          </p:cNvPr>
          <p:cNvPicPr>
            <a:picLocks noChangeAspect="1"/>
          </p:cNvPicPr>
          <p:nvPr/>
        </p:nvPicPr>
        <p:blipFill>
          <a:blip r:embed="rId2"/>
          <a:stretch>
            <a:fillRect/>
          </a:stretch>
        </p:blipFill>
        <p:spPr>
          <a:xfrm>
            <a:off x="1619671" y="1916832"/>
            <a:ext cx="6313223" cy="2664296"/>
          </a:xfrm>
          <a:prstGeom prst="rect">
            <a:avLst/>
          </a:prstGeom>
        </p:spPr>
      </p:pic>
    </p:spTree>
    <p:extLst>
      <p:ext uri="{BB962C8B-B14F-4D97-AF65-F5344CB8AC3E}">
        <p14:creationId xmlns:p14="http://schemas.microsoft.com/office/powerpoint/2010/main" xmlns="" val="33968407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BAF6CF-3C17-47A5-8304-B42FBCA55780}"/>
              </a:ext>
            </a:extLst>
          </p:cNvPr>
          <p:cNvSpPr>
            <a:spLocks noGrp="1"/>
          </p:cNvSpPr>
          <p:nvPr>
            <p:ph type="title"/>
          </p:nvPr>
        </p:nvSpPr>
        <p:spPr>
          <a:xfrm>
            <a:off x="914400" y="277813"/>
            <a:ext cx="8122096" cy="1143000"/>
          </a:xfrm>
        </p:spPr>
        <p:txBody>
          <a:bodyPr>
            <a:normAutofit/>
          </a:bodyPr>
          <a:lstStyle/>
          <a:p>
            <a:r>
              <a:rPr lang="en-MY" sz="3200" dirty="0"/>
              <a:t>Multiple Choice Multiple Response</a:t>
            </a:r>
          </a:p>
        </p:txBody>
      </p:sp>
      <p:pic>
        <p:nvPicPr>
          <p:cNvPr id="4" name="Picture 3">
            <a:extLst>
              <a:ext uri="{FF2B5EF4-FFF2-40B4-BE49-F238E27FC236}">
                <a16:creationId xmlns:a16="http://schemas.microsoft.com/office/drawing/2014/main" xmlns="" id="{40355A87-4555-4BC1-9C6E-81D353B38F8B}"/>
              </a:ext>
            </a:extLst>
          </p:cNvPr>
          <p:cNvPicPr>
            <a:picLocks noChangeAspect="1"/>
          </p:cNvPicPr>
          <p:nvPr/>
        </p:nvPicPr>
        <p:blipFill>
          <a:blip r:embed="rId2"/>
          <a:stretch>
            <a:fillRect/>
          </a:stretch>
        </p:blipFill>
        <p:spPr>
          <a:xfrm>
            <a:off x="1036127" y="1628800"/>
            <a:ext cx="7134161" cy="2800325"/>
          </a:xfrm>
          <a:prstGeom prst="rect">
            <a:avLst/>
          </a:prstGeom>
        </p:spPr>
      </p:pic>
    </p:spTree>
    <p:extLst>
      <p:ext uri="{BB962C8B-B14F-4D97-AF65-F5344CB8AC3E}">
        <p14:creationId xmlns:p14="http://schemas.microsoft.com/office/powerpoint/2010/main" xmlns="" val="339425872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9702CB-9853-40CE-99A2-4CC7FF7DE3FF}"/>
              </a:ext>
            </a:extLst>
          </p:cNvPr>
          <p:cNvSpPr>
            <a:spLocks noGrp="1"/>
          </p:cNvSpPr>
          <p:nvPr>
            <p:ph type="title"/>
          </p:nvPr>
        </p:nvSpPr>
        <p:spPr/>
        <p:txBody>
          <a:bodyPr>
            <a:normAutofit/>
          </a:bodyPr>
          <a:lstStyle/>
          <a:p>
            <a:r>
              <a:rPr lang="en-MY" sz="3200" dirty="0"/>
              <a:t>Fill in the blanks</a:t>
            </a:r>
          </a:p>
        </p:txBody>
      </p:sp>
      <p:pic>
        <p:nvPicPr>
          <p:cNvPr id="5" name="Picture 4">
            <a:extLst>
              <a:ext uri="{FF2B5EF4-FFF2-40B4-BE49-F238E27FC236}">
                <a16:creationId xmlns:a16="http://schemas.microsoft.com/office/drawing/2014/main" xmlns="" id="{3676092A-69C8-41DA-A25B-955C98C3CC2B}"/>
              </a:ext>
            </a:extLst>
          </p:cNvPr>
          <p:cNvPicPr>
            <a:picLocks noChangeAspect="1"/>
          </p:cNvPicPr>
          <p:nvPr/>
        </p:nvPicPr>
        <p:blipFill>
          <a:blip r:embed="rId2"/>
          <a:stretch>
            <a:fillRect/>
          </a:stretch>
        </p:blipFill>
        <p:spPr>
          <a:xfrm>
            <a:off x="928714" y="1772816"/>
            <a:ext cx="7566634" cy="3024336"/>
          </a:xfrm>
          <a:prstGeom prst="rect">
            <a:avLst/>
          </a:prstGeom>
        </p:spPr>
      </p:pic>
    </p:spTree>
    <p:extLst>
      <p:ext uri="{BB962C8B-B14F-4D97-AF65-F5344CB8AC3E}">
        <p14:creationId xmlns:p14="http://schemas.microsoft.com/office/powerpoint/2010/main" xmlns="" val="9200450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7ECE27-C7E3-422F-B98D-FAF34AA0B92B}"/>
              </a:ext>
            </a:extLst>
          </p:cNvPr>
          <p:cNvSpPr>
            <a:spLocks noGrp="1"/>
          </p:cNvSpPr>
          <p:nvPr>
            <p:ph type="title"/>
          </p:nvPr>
        </p:nvSpPr>
        <p:spPr>
          <a:xfrm>
            <a:off x="971549" y="167501"/>
            <a:ext cx="7200900" cy="1142385"/>
          </a:xfrm>
        </p:spPr>
        <p:txBody>
          <a:bodyPr>
            <a:normAutofit/>
          </a:bodyPr>
          <a:lstStyle/>
          <a:p>
            <a:r>
              <a:rPr lang="en-MY" sz="3200" dirty="0"/>
              <a:t>Drag and Drop</a:t>
            </a:r>
          </a:p>
        </p:txBody>
      </p:sp>
      <p:pic>
        <p:nvPicPr>
          <p:cNvPr id="5" name="Picture 4">
            <a:extLst>
              <a:ext uri="{FF2B5EF4-FFF2-40B4-BE49-F238E27FC236}">
                <a16:creationId xmlns:a16="http://schemas.microsoft.com/office/drawing/2014/main" xmlns="" id="{B8B8E5F7-032C-41A8-82B8-5840FED5E33A}"/>
              </a:ext>
            </a:extLst>
          </p:cNvPr>
          <p:cNvPicPr>
            <a:picLocks noChangeAspect="1"/>
          </p:cNvPicPr>
          <p:nvPr/>
        </p:nvPicPr>
        <p:blipFill>
          <a:blip r:embed="rId2"/>
          <a:stretch>
            <a:fillRect/>
          </a:stretch>
        </p:blipFill>
        <p:spPr>
          <a:xfrm>
            <a:off x="1128788" y="1772816"/>
            <a:ext cx="6886423" cy="3775298"/>
          </a:xfrm>
          <a:prstGeom prst="rect">
            <a:avLst/>
          </a:prstGeom>
        </p:spPr>
      </p:pic>
    </p:spTree>
    <p:extLst>
      <p:ext uri="{BB962C8B-B14F-4D97-AF65-F5344CB8AC3E}">
        <p14:creationId xmlns:p14="http://schemas.microsoft.com/office/powerpoint/2010/main" xmlns="" val="4281806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4F424B-D3B1-4ADC-B9F1-286E889698F0}"/>
              </a:ext>
            </a:extLst>
          </p:cNvPr>
          <p:cNvSpPr>
            <a:spLocks noGrp="1"/>
          </p:cNvSpPr>
          <p:nvPr>
            <p:ph type="title"/>
          </p:nvPr>
        </p:nvSpPr>
        <p:spPr>
          <a:xfrm>
            <a:off x="971550" y="177393"/>
            <a:ext cx="7200900" cy="1142385"/>
          </a:xfrm>
        </p:spPr>
        <p:txBody>
          <a:bodyPr>
            <a:normAutofit/>
          </a:bodyPr>
          <a:lstStyle/>
          <a:p>
            <a:r>
              <a:rPr lang="en-MY" sz="3200" dirty="0"/>
              <a:t>Scenario based questions</a:t>
            </a:r>
          </a:p>
        </p:txBody>
      </p:sp>
      <p:sp>
        <p:nvSpPr>
          <p:cNvPr id="4" name="TextBox 3">
            <a:extLst>
              <a:ext uri="{FF2B5EF4-FFF2-40B4-BE49-F238E27FC236}">
                <a16:creationId xmlns:a16="http://schemas.microsoft.com/office/drawing/2014/main" xmlns="" id="{9069E8B1-8167-43D3-9E99-6244331F4E9D}"/>
              </a:ext>
            </a:extLst>
          </p:cNvPr>
          <p:cNvSpPr txBox="1"/>
          <p:nvPr/>
        </p:nvSpPr>
        <p:spPr>
          <a:xfrm>
            <a:off x="755576" y="1628800"/>
            <a:ext cx="8208912" cy="4031873"/>
          </a:xfrm>
          <a:prstGeom prst="rect">
            <a:avLst/>
          </a:prstGeom>
          <a:noFill/>
        </p:spPr>
        <p:txBody>
          <a:bodyPr wrap="square" rtlCol="0">
            <a:spAutoFit/>
          </a:bodyPr>
          <a:lstStyle/>
          <a:p>
            <a:r>
              <a:rPr lang="en-MY" sz="1600" dirty="0"/>
              <a:t>You have been recently hired as the HR manager within a unit of your organisation that hasn't met its production goals. Your director has made a decision "No training programs will be conducted until the numbers improve". How would you respond:</a:t>
            </a:r>
          </a:p>
          <a:p>
            <a:endParaRPr lang="en-MY" sz="1600" dirty="0"/>
          </a:p>
          <a:p>
            <a:pPr marL="342900" indent="-342900">
              <a:buAutoNum type="alphaUcPeriod"/>
            </a:pPr>
            <a:r>
              <a:rPr lang="en-MY" sz="1600" dirty="0"/>
              <a:t>Training is an important way for employee to position themselves for promotional opportunities, and the employees in this unit may need a ticket out of this underperforming unit</a:t>
            </a:r>
          </a:p>
          <a:p>
            <a:pPr marL="342900" indent="-342900">
              <a:buAutoNum type="alphaUcPeriod"/>
            </a:pPr>
            <a:endParaRPr lang="en-MY" sz="1600" dirty="0"/>
          </a:p>
          <a:p>
            <a:pPr marL="342900" indent="-342900">
              <a:buAutoNum type="alphaUcPeriod"/>
            </a:pPr>
            <a:r>
              <a:rPr lang="en-MY" sz="1600" dirty="0"/>
              <a:t>You would like to have the opportunity to determine where the gap is between the actual and desired performance, to see whether training might be an effective way of addressing the bottom-line performance issues.</a:t>
            </a:r>
          </a:p>
          <a:p>
            <a:pPr marL="342900" indent="-342900">
              <a:buAutoNum type="alphaUcPeriod"/>
            </a:pPr>
            <a:endParaRPr lang="en-MY" sz="1600" dirty="0"/>
          </a:p>
          <a:p>
            <a:pPr marL="342900" indent="-342900">
              <a:buAutoNum type="alphaUcPeriod"/>
            </a:pPr>
            <a:r>
              <a:rPr lang="en-MY" sz="1600" dirty="0"/>
              <a:t>You believe strongly that you should at least be given the opportunity to engage in training initiatives unless those efforts prove to be ineffective </a:t>
            </a:r>
          </a:p>
          <a:p>
            <a:pPr marL="342900" indent="-342900">
              <a:buAutoNum type="alphaUcPeriod"/>
            </a:pPr>
            <a:endParaRPr lang="en-MY" sz="1600" dirty="0"/>
          </a:p>
          <a:p>
            <a:pPr marL="342900" indent="-342900">
              <a:buAutoNum type="alphaUcPeriod"/>
            </a:pPr>
            <a:r>
              <a:rPr lang="en-MY" sz="1600" dirty="0"/>
              <a:t>Removing training opportunities could damage employee  morale even more.</a:t>
            </a:r>
          </a:p>
        </p:txBody>
      </p:sp>
    </p:spTree>
    <p:extLst>
      <p:ext uri="{BB962C8B-B14F-4D97-AF65-F5344CB8AC3E}">
        <p14:creationId xmlns:p14="http://schemas.microsoft.com/office/powerpoint/2010/main" xmlns="" val="152813864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F08410-8A31-4893-8589-48D5905F51E4}"/>
              </a:ext>
            </a:extLst>
          </p:cNvPr>
          <p:cNvSpPr>
            <a:spLocks noGrp="1"/>
          </p:cNvSpPr>
          <p:nvPr>
            <p:ph type="title"/>
          </p:nvPr>
        </p:nvSpPr>
        <p:spPr>
          <a:xfrm>
            <a:off x="971550" y="262116"/>
            <a:ext cx="7200900" cy="1142385"/>
          </a:xfrm>
        </p:spPr>
        <p:txBody>
          <a:bodyPr>
            <a:normAutofit/>
          </a:bodyPr>
          <a:lstStyle/>
          <a:p>
            <a:r>
              <a:rPr lang="en-MY" sz="3200" dirty="0"/>
              <a:t>Classification of Questions</a:t>
            </a:r>
          </a:p>
        </p:txBody>
      </p:sp>
      <p:sp>
        <p:nvSpPr>
          <p:cNvPr id="3" name="Content Placeholder 2">
            <a:extLst>
              <a:ext uri="{FF2B5EF4-FFF2-40B4-BE49-F238E27FC236}">
                <a16:creationId xmlns:a16="http://schemas.microsoft.com/office/drawing/2014/main" xmlns="" id="{FDF94EE0-1FB0-4B66-850C-A9CD0548EBBF}"/>
              </a:ext>
            </a:extLst>
          </p:cNvPr>
          <p:cNvSpPr>
            <a:spLocks noGrp="1"/>
          </p:cNvSpPr>
          <p:nvPr>
            <p:ph idx="1"/>
          </p:nvPr>
        </p:nvSpPr>
        <p:spPr>
          <a:xfrm>
            <a:off x="914400" y="1656471"/>
            <a:ext cx="7690048" cy="4292809"/>
          </a:xfrm>
        </p:spPr>
        <p:txBody>
          <a:bodyPr>
            <a:normAutofit/>
          </a:bodyPr>
          <a:lstStyle/>
          <a:p>
            <a:pPr marL="0" indent="0">
              <a:buNone/>
            </a:pPr>
            <a:r>
              <a:rPr lang="en-MY" sz="2000" dirty="0"/>
              <a:t>All questions are classified based on one of the following cognitive levels:</a:t>
            </a:r>
          </a:p>
          <a:p>
            <a:pPr marL="0" indent="0">
              <a:buNone/>
            </a:pPr>
            <a:endParaRPr lang="en-MY" sz="2000" dirty="0"/>
          </a:p>
          <a:p>
            <a:pPr>
              <a:buFont typeface="Wingdings" panose="05000000000000000000" pitchFamily="2" charset="2"/>
              <a:buChar char="§"/>
            </a:pPr>
            <a:r>
              <a:rPr lang="en-MY" sz="2000" dirty="0"/>
              <a:t>Knowledge/comprehension: recalling factual material, such as definitions</a:t>
            </a:r>
          </a:p>
          <a:p>
            <a:pPr>
              <a:buFont typeface="Wingdings" panose="05000000000000000000" pitchFamily="2" charset="2"/>
              <a:buChar char="§"/>
            </a:pPr>
            <a:endParaRPr lang="en-MY" sz="2000" dirty="0"/>
          </a:p>
          <a:p>
            <a:pPr>
              <a:buFont typeface="Wingdings" panose="05000000000000000000" pitchFamily="2" charset="2"/>
              <a:buChar char="§"/>
            </a:pPr>
            <a:r>
              <a:rPr lang="en-MY" sz="2000" dirty="0"/>
              <a:t>Application/problem solving: applying familiar principles or generalizations to solve real-life problems</a:t>
            </a:r>
          </a:p>
          <a:p>
            <a:pPr>
              <a:buFont typeface="Wingdings" panose="05000000000000000000" pitchFamily="2" charset="2"/>
              <a:buChar char="§"/>
            </a:pPr>
            <a:endParaRPr lang="en-MY" sz="2000" dirty="0"/>
          </a:p>
          <a:p>
            <a:pPr>
              <a:buFont typeface="Wingdings" panose="05000000000000000000" pitchFamily="2" charset="2"/>
              <a:buChar char="§"/>
            </a:pPr>
            <a:r>
              <a:rPr lang="en-MY" sz="2000" dirty="0"/>
              <a:t>Synthesis/evaluation: combining different elements and using critical thinking skills to solve a complex problem</a:t>
            </a:r>
          </a:p>
        </p:txBody>
      </p:sp>
    </p:spTree>
    <p:extLst>
      <p:ext uri="{BB962C8B-B14F-4D97-AF65-F5344CB8AC3E}">
        <p14:creationId xmlns:p14="http://schemas.microsoft.com/office/powerpoint/2010/main" xmlns="" val="16369544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632307699"/>
              </p:ext>
            </p:extLst>
          </p:nvPr>
        </p:nvGraphicFramePr>
        <p:xfrm>
          <a:off x="971550" y="19812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2269112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1143000" y="304800"/>
            <a:ext cx="7200900" cy="503239"/>
          </a:xfrm>
        </p:spPr>
        <p:txBody>
          <a:bodyPr>
            <a:noAutofit/>
          </a:bodyPr>
          <a:lstStyle/>
          <a:p>
            <a:pPr algn="ctr"/>
            <a:r>
              <a:rPr lang="en-MY" sz="3200" dirty="0"/>
              <a:t>Student Portal</a:t>
            </a:r>
          </a:p>
        </p:txBody>
      </p:sp>
      <p:pic>
        <p:nvPicPr>
          <p:cNvPr id="5" name="Picture 4">
            <a:extLst>
              <a:ext uri="{FF2B5EF4-FFF2-40B4-BE49-F238E27FC236}">
                <a16:creationId xmlns:a16="http://schemas.microsoft.com/office/drawing/2014/main" xmlns="" id="{3BEF27C0-0B82-4DD3-9744-569252986DB9}"/>
              </a:ext>
            </a:extLst>
          </p:cNvPr>
          <p:cNvPicPr>
            <a:picLocks noChangeAspect="1"/>
          </p:cNvPicPr>
          <p:nvPr/>
        </p:nvPicPr>
        <p:blipFill>
          <a:blip r:embed="rId2"/>
          <a:stretch>
            <a:fillRect/>
          </a:stretch>
        </p:blipFill>
        <p:spPr>
          <a:xfrm>
            <a:off x="936322" y="1216621"/>
            <a:ext cx="4055929" cy="4879379"/>
          </a:xfrm>
          <a:prstGeom prst="rect">
            <a:avLst/>
          </a:prstGeom>
        </p:spPr>
      </p:pic>
      <p:sp>
        <p:nvSpPr>
          <p:cNvPr id="6" name="Rectangle: Rounded Corners 5">
            <a:extLst>
              <a:ext uri="{FF2B5EF4-FFF2-40B4-BE49-F238E27FC236}">
                <a16:creationId xmlns:a16="http://schemas.microsoft.com/office/drawing/2014/main" xmlns="" id="{1E89E09E-D727-4B58-AE14-4A5109B9F343}"/>
              </a:ext>
            </a:extLst>
          </p:cNvPr>
          <p:cNvSpPr/>
          <p:nvPr/>
        </p:nvSpPr>
        <p:spPr>
          <a:xfrm>
            <a:off x="1187624" y="5321077"/>
            <a:ext cx="1728192" cy="3600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xmlns="" id="{493C84CA-3D11-4E35-A106-54666F5D536F}"/>
              </a:ext>
            </a:extLst>
          </p:cNvPr>
          <p:cNvSpPr txBox="1"/>
          <p:nvPr/>
        </p:nvSpPr>
        <p:spPr>
          <a:xfrm>
            <a:off x="6516216" y="5249069"/>
            <a:ext cx="1584176" cy="369332"/>
          </a:xfrm>
          <a:prstGeom prst="rect">
            <a:avLst/>
          </a:prstGeom>
          <a:noFill/>
          <a:ln w="12700">
            <a:solidFill>
              <a:schemeClr val="accent2"/>
            </a:solidFill>
          </a:ln>
        </p:spPr>
        <p:txBody>
          <a:bodyPr wrap="square" rtlCol="0">
            <a:spAutoFit/>
          </a:bodyPr>
          <a:lstStyle/>
          <a:p>
            <a:r>
              <a:rPr lang="en-MY" dirty="0"/>
              <a:t>Weekly Quiz</a:t>
            </a:r>
          </a:p>
        </p:txBody>
      </p:sp>
      <p:cxnSp>
        <p:nvCxnSpPr>
          <p:cNvPr id="9" name="Straight Arrow Connector 8">
            <a:extLst>
              <a:ext uri="{FF2B5EF4-FFF2-40B4-BE49-F238E27FC236}">
                <a16:creationId xmlns:a16="http://schemas.microsoft.com/office/drawing/2014/main" xmlns="" id="{0B298008-9D4A-4CC4-9485-FD0F3D41FBC4}"/>
              </a:ext>
            </a:extLst>
          </p:cNvPr>
          <p:cNvCxnSpPr>
            <a:stCxn id="7" idx="1"/>
          </p:cNvCxnSpPr>
          <p:nvPr/>
        </p:nvCxnSpPr>
        <p:spPr>
          <a:xfrm flipH="1">
            <a:off x="3203848" y="5433735"/>
            <a:ext cx="3312368" cy="31358"/>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11" name="Rectangle: Rounded Corners 10">
            <a:extLst>
              <a:ext uri="{FF2B5EF4-FFF2-40B4-BE49-F238E27FC236}">
                <a16:creationId xmlns:a16="http://schemas.microsoft.com/office/drawing/2014/main" xmlns="" id="{6A0267FA-9062-4A2F-B095-7A58474843F0}"/>
              </a:ext>
            </a:extLst>
          </p:cNvPr>
          <p:cNvSpPr/>
          <p:nvPr/>
        </p:nvSpPr>
        <p:spPr>
          <a:xfrm>
            <a:off x="895788" y="2440757"/>
            <a:ext cx="1299948" cy="3600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2" name="Straight Arrow Connector 11">
            <a:extLst>
              <a:ext uri="{FF2B5EF4-FFF2-40B4-BE49-F238E27FC236}">
                <a16:creationId xmlns:a16="http://schemas.microsoft.com/office/drawing/2014/main" xmlns="" id="{448AD6E2-21E5-4524-B187-2A7B6E19A883}"/>
              </a:ext>
            </a:extLst>
          </p:cNvPr>
          <p:cNvCxnSpPr/>
          <p:nvPr/>
        </p:nvCxnSpPr>
        <p:spPr>
          <a:xfrm flipH="1">
            <a:off x="2441866" y="2620777"/>
            <a:ext cx="3312368" cy="31358"/>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14" name="TextBox 13">
            <a:extLst>
              <a:ext uri="{FF2B5EF4-FFF2-40B4-BE49-F238E27FC236}">
                <a16:creationId xmlns:a16="http://schemas.microsoft.com/office/drawing/2014/main" xmlns="" id="{69CCDB54-0B15-40E3-9E27-F12DAB2FA852}"/>
              </a:ext>
            </a:extLst>
          </p:cNvPr>
          <p:cNvSpPr txBox="1"/>
          <p:nvPr/>
        </p:nvSpPr>
        <p:spPr>
          <a:xfrm>
            <a:off x="6000364" y="2486233"/>
            <a:ext cx="1584176" cy="369332"/>
          </a:xfrm>
          <a:prstGeom prst="rect">
            <a:avLst/>
          </a:prstGeom>
          <a:noFill/>
          <a:ln w="12700">
            <a:solidFill>
              <a:schemeClr val="accent2"/>
            </a:solidFill>
          </a:ln>
        </p:spPr>
        <p:txBody>
          <a:bodyPr wrap="square" rtlCol="0">
            <a:spAutoFit/>
          </a:bodyPr>
          <a:lstStyle/>
          <a:p>
            <a:r>
              <a:rPr lang="en-MY" dirty="0"/>
              <a:t>Recordings</a:t>
            </a:r>
          </a:p>
        </p:txBody>
      </p:sp>
      <p:sp>
        <p:nvSpPr>
          <p:cNvPr id="16" name="Rectangle: Rounded Corners 15">
            <a:extLst>
              <a:ext uri="{FF2B5EF4-FFF2-40B4-BE49-F238E27FC236}">
                <a16:creationId xmlns:a16="http://schemas.microsoft.com/office/drawing/2014/main" xmlns="" id="{33BF9392-3C3A-42F6-8D02-9256215786EF}"/>
              </a:ext>
            </a:extLst>
          </p:cNvPr>
          <p:cNvSpPr/>
          <p:nvPr/>
        </p:nvSpPr>
        <p:spPr>
          <a:xfrm>
            <a:off x="1048188" y="2025873"/>
            <a:ext cx="931524" cy="34287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7" name="Straight Arrow Connector 16">
            <a:extLst>
              <a:ext uri="{FF2B5EF4-FFF2-40B4-BE49-F238E27FC236}">
                <a16:creationId xmlns:a16="http://schemas.microsoft.com/office/drawing/2014/main" xmlns="" id="{96895400-D8CE-4BD7-AB37-7C813272F29B}"/>
              </a:ext>
            </a:extLst>
          </p:cNvPr>
          <p:cNvCxnSpPr>
            <a:cxnSpLocks/>
          </p:cNvCxnSpPr>
          <p:nvPr/>
        </p:nvCxnSpPr>
        <p:spPr>
          <a:xfrm flipH="1">
            <a:off x="2195736" y="2025873"/>
            <a:ext cx="4055929" cy="158210"/>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20" name="TextBox 19">
            <a:extLst>
              <a:ext uri="{FF2B5EF4-FFF2-40B4-BE49-F238E27FC236}">
                <a16:creationId xmlns:a16="http://schemas.microsoft.com/office/drawing/2014/main" xmlns="" id="{750CACA5-1888-4F90-8CC6-2B5DFCC4EAF3}"/>
              </a:ext>
            </a:extLst>
          </p:cNvPr>
          <p:cNvSpPr txBox="1"/>
          <p:nvPr/>
        </p:nvSpPr>
        <p:spPr>
          <a:xfrm>
            <a:off x="6246630" y="1723723"/>
            <a:ext cx="2573842" cy="646331"/>
          </a:xfrm>
          <a:prstGeom prst="rect">
            <a:avLst/>
          </a:prstGeom>
          <a:noFill/>
          <a:ln w="12700">
            <a:solidFill>
              <a:schemeClr val="accent2"/>
            </a:solidFill>
          </a:ln>
        </p:spPr>
        <p:txBody>
          <a:bodyPr wrap="square" rtlCol="0">
            <a:spAutoFit/>
          </a:bodyPr>
          <a:lstStyle/>
          <a:p>
            <a:r>
              <a:rPr lang="en-MY" dirty="0"/>
              <a:t>Study materials and class presentations</a:t>
            </a:r>
          </a:p>
        </p:txBody>
      </p:sp>
      <p:cxnSp>
        <p:nvCxnSpPr>
          <p:cNvPr id="21" name="Straight Arrow Connector 20">
            <a:extLst>
              <a:ext uri="{FF2B5EF4-FFF2-40B4-BE49-F238E27FC236}">
                <a16:creationId xmlns:a16="http://schemas.microsoft.com/office/drawing/2014/main" xmlns="" id="{666603A0-3E3F-4B6F-9055-AB1394A2A152}"/>
              </a:ext>
            </a:extLst>
          </p:cNvPr>
          <p:cNvCxnSpPr>
            <a:cxnSpLocks/>
          </p:cNvCxnSpPr>
          <p:nvPr/>
        </p:nvCxnSpPr>
        <p:spPr>
          <a:xfrm flipH="1" flipV="1">
            <a:off x="5148064" y="3429414"/>
            <a:ext cx="1256002" cy="35314"/>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22" name="TextBox 21">
            <a:extLst>
              <a:ext uri="{FF2B5EF4-FFF2-40B4-BE49-F238E27FC236}">
                <a16:creationId xmlns:a16="http://schemas.microsoft.com/office/drawing/2014/main" xmlns="" id="{F8DA7D03-721B-4190-81C9-260128A25C38}"/>
              </a:ext>
            </a:extLst>
          </p:cNvPr>
          <p:cNvSpPr txBox="1"/>
          <p:nvPr/>
        </p:nvSpPr>
        <p:spPr>
          <a:xfrm>
            <a:off x="6399030" y="3162579"/>
            <a:ext cx="2133410" cy="646331"/>
          </a:xfrm>
          <a:prstGeom prst="rect">
            <a:avLst/>
          </a:prstGeom>
          <a:noFill/>
          <a:ln w="12700">
            <a:solidFill>
              <a:schemeClr val="accent2"/>
            </a:solidFill>
          </a:ln>
        </p:spPr>
        <p:txBody>
          <a:bodyPr wrap="square" rtlCol="0">
            <a:spAutoFit/>
          </a:bodyPr>
          <a:lstStyle/>
          <a:p>
            <a:r>
              <a:rPr lang="en-MY" dirty="0"/>
              <a:t>Forum for doubt clarification</a:t>
            </a:r>
          </a:p>
        </p:txBody>
      </p:sp>
    </p:spTree>
    <p:extLst>
      <p:ext uri="{BB962C8B-B14F-4D97-AF65-F5344CB8AC3E}">
        <p14:creationId xmlns:p14="http://schemas.microsoft.com/office/powerpoint/2010/main" xmlns="" val="18127842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535921806"/>
              </p:ext>
            </p:extLst>
          </p:nvPr>
        </p:nvGraphicFramePr>
        <p:xfrm>
          <a:off x="971550" y="1981200"/>
          <a:ext cx="72009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1482320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1A6E33-A37A-4779-9F90-8D8962A151DB}"/>
              </a:ext>
            </a:extLst>
          </p:cNvPr>
          <p:cNvSpPr>
            <a:spLocks noGrp="1"/>
          </p:cNvSpPr>
          <p:nvPr>
            <p:ph type="title"/>
          </p:nvPr>
        </p:nvSpPr>
        <p:spPr/>
        <p:txBody>
          <a:bodyPr>
            <a:normAutofit/>
          </a:bodyPr>
          <a:lstStyle/>
          <a:p>
            <a:r>
              <a:rPr lang="en-MY" sz="3200" dirty="0"/>
              <a:t>Class Timings</a:t>
            </a:r>
          </a:p>
        </p:txBody>
      </p:sp>
      <p:sp>
        <p:nvSpPr>
          <p:cNvPr id="3" name="Content Placeholder 2">
            <a:extLst>
              <a:ext uri="{FF2B5EF4-FFF2-40B4-BE49-F238E27FC236}">
                <a16:creationId xmlns:a16="http://schemas.microsoft.com/office/drawing/2014/main" xmlns="" id="{0E523766-C47C-472F-8248-45FDFAB4C325}"/>
              </a:ext>
            </a:extLst>
          </p:cNvPr>
          <p:cNvSpPr>
            <a:spLocks noGrp="1"/>
          </p:cNvSpPr>
          <p:nvPr>
            <p:ph idx="1"/>
          </p:nvPr>
        </p:nvSpPr>
        <p:spPr>
          <a:xfrm>
            <a:off x="914400" y="1875657"/>
            <a:ext cx="7772400" cy="2836912"/>
          </a:xfrm>
        </p:spPr>
        <p:txBody>
          <a:bodyPr>
            <a:normAutofit/>
          </a:bodyPr>
          <a:lstStyle/>
          <a:p>
            <a:r>
              <a:rPr lang="en-MY" sz="2800" dirty="0"/>
              <a:t>6:00 to 9:00 PM </a:t>
            </a:r>
          </a:p>
          <a:p>
            <a:r>
              <a:rPr lang="en-MY" sz="2800" dirty="0"/>
              <a:t>Divided into two halves</a:t>
            </a:r>
          </a:p>
          <a:p>
            <a:r>
              <a:rPr lang="en-MY" sz="2800" dirty="0"/>
              <a:t>1</a:t>
            </a:r>
            <a:r>
              <a:rPr lang="en-MY" sz="2800" baseline="30000" dirty="0"/>
              <a:t>st</a:t>
            </a:r>
            <a:r>
              <a:rPr lang="en-MY" sz="2800" dirty="0"/>
              <a:t> half from 6:00 to 7:15 PM</a:t>
            </a:r>
          </a:p>
          <a:p>
            <a:r>
              <a:rPr lang="en-MY" sz="2800" dirty="0"/>
              <a:t>15 mins break - 7:15 to 7:30 PM</a:t>
            </a:r>
          </a:p>
          <a:p>
            <a:r>
              <a:rPr lang="en-MY" sz="2800" dirty="0"/>
              <a:t>2</a:t>
            </a:r>
            <a:r>
              <a:rPr lang="en-MY" sz="2800" baseline="30000" dirty="0"/>
              <a:t>nd</a:t>
            </a:r>
            <a:r>
              <a:rPr lang="en-MY" sz="2800" dirty="0"/>
              <a:t> half from 7:30 to 8:45 PM</a:t>
            </a:r>
          </a:p>
        </p:txBody>
      </p:sp>
    </p:spTree>
    <p:extLst>
      <p:ext uri="{BB962C8B-B14F-4D97-AF65-F5344CB8AC3E}">
        <p14:creationId xmlns:p14="http://schemas.microsoft.com/office/powerpoint/2010/main" xmlns="" val="49214099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A6E75E-D873-4D22-BE8C-84EB8CCB099F}"/>
              </a:ext>
            </a:extLst>
          </p:cNvPr>
          <p:cNvSpPr>
            <a:spLocks noGrp="1"/>
          </p:cNvSpPr>
          <p:nvPr>
            <p:ph type="title"/>
          </p:nvPr>
        </p:nvSpPr>
        <p:spPr/>
        <p:txBody>
          <a:bodyPr/>
          <a:lstStyle/>
          <a:p>
            <a:r>
              <a:rPr lang="en-MY" dirty="0"/>
              <a:t>Class Offering</a:t>
            </a:r>
          </a:p>
        </p:txBody>
      </p:sp>
      <p:sp>
        <p:nvSpPr>
          <p:cNvPr id="6" name="TextBox 5">
            <a:extLst>
              <a:ext uri="{FF2B5EF4-FFF2-40B4-BE49-F238E27FC236}">
                <a16:creationId xmlns:a16="http://schemas.microsoft.com/office/drawing/2014/main" xmlns="" id="{0BFA9C72-1DC8-4A47-A1D5-61789857832F}"/>
              </a:ext>
            </a:extLst>
          </p:cNvPr>
          <p:cNvSpPr txBox="1"/>
          <p:nvPr/>
        </p:nvSpPr>
        <p:spPr>
          <a:xfrm>
            <a:off x="1043608" y="2060848"/>
            <a:ext cx="7056784" cy="2677656"/>
          </a:xfrm>
          <a:prstGeom prst="rect">
            <a:avLst/>
          </a:prstGeom>
          <a:noFill/>
        </p:spPr>
        <p:txBody>
          <a:bodyPr wrap="square" rtlCol="0">
            <a:spAutoFit/>
          </a:bodyPr>
          <a:lstStyle/>
          <a:p>
            <a:pPr marL="457200" indent="-457200">
              <a:buFont typeface="Wingdings" panose="05000000000000000000" pitchFamily="2" charset="2"/>
              <a:buChar char="§"/>
            </a:pPr>
            <a:r>
              <a:rPr lang="en-MY" sz="2800" dirty="0">
                <a:latin typeface="+mn-lt"/>
              </a:rPr>
              <a:t>Weekend class</a:t>
            </a:r>
          </a:p>
          <a:p>
            <a:pPr marL="457200" indent="-457200">
              <a:buFont typeface="Wingdings" panose="05000000000000000000" pitchFamily="2" charset="2"/>
              <a:buChar char="§"/>
            </a:pPr>
            <a:endParaRPr lang="en-MY" sz="2800" dirty="0">
              <a:latin typeface="+mn-lt"/>
            </a:endParaRPr>
          </a:p>
          <a:p>
            <a:pPr marL="457200" indent="-457200">
              <a:buFont typeface="Wingdings" panose="05000000000000000000" pitchFamily="2" charset="2"/>
              <a:buChar char="§"/>
            </a:pPr>
            <a:r>
              <a:rPr lang="en-MY" sz="2800" dirty="0">
                <a:latin typeface="+mn-lt"/>
              </a:rPr>
              <a:t>Study materials</a:t>
            </a:r>
          </a:p>
          <a:p>
            <a:pPr marL="457200" indent="-457200">
              <a:buFont typeface="Wingdings" panose="05000000000000000000" pitchFamily="2" charset="2"/>
              <a:buChar char="§"/>
            </a:pPr>
            <a:endParaRPr lang="en-MY" sz="2800" dirty="0">
              <a:latin typeface="+mn-lt"/>
            </a:endParaRPr>
          </a:p>
          <a:p>
            <a:pPr marL="457200" indent="-457200">
              <a:buFont typeface="Wingdings" panose="05000000000000000000" pitchFamily="2" charset="2"/>
              <a:buChar char="§"/>
            </a:pPr>
            <a:r>
              <a:rPr lang="en-MY" sz="2800" dirty="0">
                <a:latin typeface="+mn-lt"/>
              </a:rPr>
              <a:t>Recordings</a:t>
            </a:r>
          </a:p>
          <a:p>
            <a:endParaRPr lang="en-MY" sz="2800" dirty="0"/>
          </a:p>
        </p:txBody>
      </p:sp>
    </p:spTree>
    <p:extLst>
      <p:ext uri="{BB962C8B-B14F-4D97-AF65-F5344CB8AC3E}">
        <p14:creationId xmlns:p14="http://schemas.microsoft.com/office/powerpoint/2010/main" xmlns="" val="23913396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A6E75E-D873-4D22-BE8C-84EB8CCB099F}"/>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xmlns="" id="{B576499B-0312-4E58-917A-B584A28C179B}"/>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xmlns="" val="31185768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1270</TotalTime>
  <Words>766</Words>
  <Application>Microsoft Office PowerPoint</Application>
  <PresentationFormat>On-screen Show (4:3)</PresentationFormat>
  <Paragraphs>153</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Diamond Grid 16x9</vt:lpstr>
      <vt:lpstr>INTRODUCTION SESSION </vt:lpstr>
      <vt:lpstr>Webex Options </vt:lpstr>
      <vt:lpstr>Introduction</vt:lpstr>
      <vt:lpstr>Slide 4</vt:lpstr>
      <vt:lpstr>HRCI Certification</vt:lpstr>
      <vt:lpstr>How Certification Differs from a Certificate Program</vt:lpstr>
      <vt:lpstr>HRCI Advantage</vt:lpstr>
      <vt:lpstr>Certification holders</vt:lpstr>
      <vt:lpstr>HRCI Certification</vt:lpstr>
      <vt:lpstr>Slide 10</vt:lpstr>
      <vt:lpstr>GPHR Exam</vt:lpstr>
      <vt:lpstr>GPHR Exam Content</vt:lpstr>
      <vt:lpstr>Exam Pass Rates</vt:lpstr>
      <vt:lpstr>HRCI Certification Holders</vt:lpstr>
      <vt:lpstr>Pearson VUE</vt:lpstr>
      <vt:lpstr>HRCI Exam screen</vt:lpstr>
      <vt:lpstr>Flag for Review</vt:lpstr>
      <vt:lpstr>Review Screen</vt:lpstr>
      <vt:lpstr>End Review</vt:lpstr>
      <vt:lpstr>Calculator</vt:lpstr>
      <vt:lpstr>Comments</vt:lpstr>
      <vt:lpstr>Progress Indicator</vt:lpstr>
      <vt:lpstr>Scrollbar</vt:lpstr>
      <vt:lpstr>Slide 24</vt:lpstr>
      <vt:lpstr>Structure of Exam</vt:lpstr>
      <vt:lpstr>Multiple Choice Question</vt:lpstr>
      <vt:lpstr>Multiple Choice Multiple Response</vt:lpstr>
      <vt:lpstr>Fill in the blanks</vt:lpstr>
      <vt:lpstr>Drag and Drop</vt:lpstr>
      <vt:lpstr>Scenario based questions</vt:lpstr>
      <vt:lpstr>Classification of Questions</vt:lpstr>
      <vt:lpstr>Slide 32</vt:lpstr>
      <vt:lpstr>Student Portal</vt:lpstr>
      <vt:lpstr>Slide 34</vt:lpstr>
      <vt:lpstr>Class Timings</vt:lpstr>
      <vt:lpstr>Class Offering</vt:lpstr>
      <vt:lpstr>Slide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64</cp:revision>
  <cp:lastPrinted>1601-01-01T00:00:00Z</cp:lastPrinted>
  <dcterms:created xsi:type="dcterms:W3CDTF">2020-07-09T15:12:46Z</dcterms:created>
  <dcterms:modified xsi:type="dcterms:W3CDTF">2023-02-19T08:01:06Z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