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3"/>
  </p:notesMasterIdLst>
  <p:handoutMasterIdLst>
    <p:handoutMasterId r:id="rId44"/>
  </p:handoutMasterIdLst>
  <p:sldIdLst>
    <p:sldId id="256" r:id="rId2"/>
    <p:sldId id="271" r:id="rId3"/>
    <p:sldId id="258" r:id="rId4"/>
    <p:sldId id="266" r:id="rId5"/>
    <p:sldId id="364" r:id="rId6"/>
    <p:sldId id="363" r:id="rId7"/>
    <p:sldId id="283" r:id="rId8"/>
    <p:sldId id="285" r:id="rId9"/>
    <p:sldId id="282" r:id="rId10"/>
    <p:sldId id="482" r:id="rId11"/>
    <p:sldId id="481" r:id="rId12"/>
    <p:sldId id="359" r:id="rId13"/>
    <p:sldId id="365" r:id="rId14"/>
    <p:sldId id="483" r:id="rId15"/>
    <p:sldId id="480" r:id="rId16"/>
    <p:sldId id="484" r:id="rId17"/>
    <p:sldId id="485" r:id="rId18"/>
    <p:sldId id="486" r:id="rId19"/>
    <p:sldId id="288" r:id="rId20"/>
    <p:sldId id="289" r:id="rId21"/>
    <p:sldId id="470" r:id="rId22"/>
    <p:sldId id="471" r:id="rId23"/>
    <p:sldId id="472" r:id="rId24"/>
    <p:sldId id="474" r:id="rId25"/>
    <p:sldId id="475" r:id="rId26"/>
    <p:sldId id="476" r:id="rId27"/>
    <p:sldId id="477" r:id="rId28"/>
    <p:sldId id="360" r:id="rId29"/>
    <p:sldId id="291" r:id="rId30"/>
    <p:sldId id="292" r:id="rId31"/>
    <p:sldId id="293" r:id="rId32"/>
    <p:sldId id="294" r:id="rId33"/>
    <p:sldId id="295" r:id="rId34"/>
    <p:sldId id="351" r:id="rId35"/>
    <p:sldId id="297" r:id="rId36"/>
    <p:sldId id="361" r:id="rId37"/>
    <p:sldId id="263" r:id="rId38"/>
    <p:sldId id="362" r:id="rId39"/>
    <p:sldId id="403" r:id="rId40"/>
    <p:sldId id="262" r:id="rId41"/>
    <p:sldId id="28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84847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965A105F-CDDF-4751-A2DA-A9D28140A75A}">
      <dgm:prSet phldrT="[Text]"/>
      <dgm:spPr>
        <a:solidFill>
          <a:srgbClr val="FFFFFF"/>
        </a:solidFill>
        <a:ln>
          <a:noFill/>
        </a:ln>
      </dgm:spPr>
      <dgm:t>
        <a:bodyPr/>
        <a:lstStyle/>
        <a:p>
          <a:r>
            <a:rPr lang="en-MY" dirty="0" smtClean="0">
              <a:solidFill>
                <a:schemeClr val="tx1"/>
              </a:solidFill>
            </a:rPr>
            <a:t>Pearson Exam Tutorial</a:t>
          </a:r>
          <a:endParaRPr lang="en-MY" dirty="0">
            <a:solidFill>
              <a:schemeClr val="tx1"/>
            </a:solidFill>
          </a:endParaRPr>
        </a:p>
      </dgm:t>
    </dgm:pt>
    <dgm:pt modelId="{E6FB14F5-7F43-4151-860E-A27732463DE9}" type="parTrans" cxnId="{A781209D-EA26-4588-BC12-0540D601CF50}">
      <dgm:prSet/>
      <dgm:spPr/>
      <dgm:t>
        <a:bodyPr/>
        <a:lstStyle/>
        <a:p>
          <a:endParaRPr lang="en-US"/>
        </a:p>
      </dgm:t>
    </dgm:pt>
    <dgm:pt modelId="{E5995882-4122-4667-9A60-13D5EA1CD387}" type="sibTrans" cxnId="{A781209D-EA26-4588-BC12-0540D601CF50}">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31D5B5DF-CE1B-4E49-A8A3-346FEE06C0FD}" type="pres">
      <dgm:prSet presAssocID="{965A105F-CDDF-4751-A2DA-A9D28140A75A}" presName="parentText" presStyleLbl="node1" presStyleIdx="3" presStyleCnt="6">
        <dgm:presLayoutVars>
          <dgm:chMax val="0"/>
          <dgm:bulletEnabled val="1"/>
        </dgm:presLayoutVars>
      </dgm:prSet>
      <dgm:spPr/>
      <dgm:t>
        <a:bodyPr/>
        <a:lstStyle/>
        <a:p>
          <a:endParaRPr lang="en-US"/>
        </a:p>
      </dgm:t>
    </dgm:pt>
    <dgm:pt modelId="{0C32C91E-10B9-4F83-8471-1E6E49E3B46F}" type="pres">
      <dgm:prSet presAssocID="{E5995882-4122-4667-9A60-13D5EA1CD387}"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custLinFactNeighborX="-191" custLinFactNeighborY="5502">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A781209D-EA26-4588-BC12-0540D601CF50}" srcId="{703D4D02-5513-427D-B6E9-B2E187EE0C3A}" destId="{965A105F-CDDF-4751-A2DA-A9D28140A75A}" srcOrd="3" destOrd="0" parTransId="{E6FB14F5-7F43-4151-860E-A27732463DE9}" sibTransId="{E5995882-4122-4667-9A60-13D5EA1CD387}"/>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4"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F8CCAB4-C610-41CE-8294-B620939EB0AF}" type="presOf" srcId="{965A105F-CDDF-4751-A2DA-A9D28140A75A}" destId="{31D5B5DF-CE1B-4E49-A8A3-346FEE06C0FD}"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5744DF3C-7956-4F3D-9571-50C7AAE8167A}" type="presParOf" srcId="{CC8763B3-4621-4666-B669-3C5BA2A30DBE}" destId="{31D5B5DF-CE1B-4E49-A8A3-346FEE06C0FD}" srcOrd="6" destOrd="0" presId="urn:microsoft.com/office/officeart/2005/8/layout/vList2"/>
    <dgm:cxn modelId="{0F2FC04C-9918-4B67-90C9-A08E2051C2D3}" type="presParOf" srcId="{CC8763B3-4621-4666-B669-3C5BA2A30DBE}" destId="{0C32C91E-10B9-4F83-8471-1E6E49E3B46F}"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rPr>
            <a:t>GPHR Exam</a:t>
          </a:r>
          <a:endParaRPr lang="en-MY" sz="3500" kern="1200" dirty="0">
            <a:solidFill>
              <a:schemeClr val="bg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a:noFill/>
        </a:ln>
      </dgm:spPr>
      <dgm:t>
        <a:bodyPr/>
        <a:lstStyle/>
        <a:p>
          <a:r>
            <a:rPr lang="en-MY" sz="3600"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5656D1AC-B989-48A5-ABD5-137314A5311B}">
      <dgm:prSet phldrT="[Text]" custT="1"/>
      <dgm:spPr>
        <a:solidFill>
          <a:srgbClr val="FFFFFF"/>
        </a:solidFill>
        <a:ln>
          <a:noFill/>
        </a:ln>
      </dgm:spPr>
      <dgm:t>
        <a:bodyPr/>
        <a:lstStyle/>
        <a:p>
          <a:r>
            <a:rPr lang="en-MY" sz="3600" dirty="0" smtClean="0">
              <a:solidFill>
                <a:schemeClr val="tx1"/>
              </a:solidFill>
            </a:rPr>
            <a:t>Pearson Tutorial</a:t>
          </a:r>
          <a:endParaRPr lang="en-MY" sz="3600" dirty="0">
            <a:solidFill>
              <a:schemeClr val="tx1"/>
            </a:solidFill>
          </a:endParaRPr>
        </a:p>
      </dgm:t>
    </dgm:pt>
    <dgm:pt modelId="{B9877294-A789-4E1B-BEF6-91128C5A6DB4}" type="parTrans" cxnId="{03D7C783-DB97-4634-85A3-F9B58753F599}">
      <dgm:prSet/>
      <dgm:spPr/>
      <dgm:t>
        <a:bodyPr/>
        <a:lstStyle/>
        <a:p>
          <a:endParaRPr lang="en-US"/>
        </a:p>
      </dgm:t>
    </dgm:pt>
    <dgm:pt modelId="{EA151DE4-8C13-471E-9D53-80597772C384}" type="sibTrans" cxnId="{03D7C783-DB97-4634-85A3-F9B58753F599}">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custLinFactNeighborX="-191" custLinFactNeighborY="73154">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custLinFactY="-9179"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63F621EE-EB87-4DF7-8509-49BD1638F48E}" type="pres">
      <dgm:prSet presAssocID="{5656D1AC-B989-48A5-ABD5-137314A5311B}" presName="parentText" presStyleLbl="node1" presStyleIdx="3" presStyleCnt="6">
        <dgm:presLayoutVars>
          <dgm:chMax val="0"/>
          <dgm:bulletEnabled val="1"/>
        </dgm:presLayoutVars>
      </dgm:prSet>
      <dgm:spPr/>
      <dgm:t>
        <a:bodyPr/>
        <a:lstStyle/>
        <a:p>
          <a:endParaRPr lang="en-US"/>
        </a:p>
      </dgm:t>
    </dgm:pt>
    <dgm:pt modelId="{13491F89-217F-45EE-9E06-13B98FBD4E33}" type="pres">
      <dgm:prSet presAssocID="{EA151DE4-8C13-471E-9D53-80597772C384}"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03D7C783-DB97-4634-85A3-F9B58753F599}" srcId="{703D4D02-5513-427D-B6E9-B2E187EE0C3A}" destId="{5656D1AC-B989-48A5-ABD5-137314A5311B}" srcOrd="3" destOrd="0" parTransId="{B9877294-A789-4E1B-BEF6-91128C5A6DB4}" sibTransId="{EA151DE4-8C13-471E-9D53-80597772C384}"/>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43B63A19-8D64-4E9E-9214-582B58BA913A}" type="presOf" srcId="{5656D1AC-B989-48A5-ABD5-137314A5311B}" destId="{63F621EE-EB87-4DF7-8509-49BD1638F48E}"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4"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24752DB7-2459-4B43-9AEA-9A0C6E434271}" type="presParOf" srcId="{CC8763B3-4621-4666-B669-3C5BA2A30DBE}" destId="{63F621EE-EB87-4DF7-8509-49BD1638F48E}" srcOrd="6" destOrd="0" presId="urn:microsoft.com/office/officeart/2005/8/layout/vList2"/>
    <dgm:cxn modelId="{B864789F-3640-4BE1-8F0D-C94643394179}" type="presParOf" srcId="{CC8763B3-4621-4666-B669-3C5BA2A30DBE}" destId="{13491F89-217F-45EE-9E06-13B98FBD4E33}"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rPr>
            <a:t>GPHR Exam</a:t>
          </a:r>
          <a:endParaRPr lang="en-MY" sz="3500" kern="1200" dirty="0">
            <a:solidFill>
              <a:schemeClr val="tx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rotWithShape="0">
          <a:gsLst>
            <a:gs pos="0">
              <a:srgbClr val="848474"/>
            </a:gs>
            <a:gs pos="50000">
              <a:srgbClr val="E2E2CA">
                <a:shade val="67500"/>
                <a:satMod val="115000"/>
              </a:srgbClr>
            </a:gs>
            <a:gs pos="100000">
              <a:srgbClr val="E2E2CA">
                <a:shade val="100000"/>
                <a:satMod val="115000"/>
              </a:srgbClr>
            </a:gs>
          </a:gsLst>
          <a:lin ang="2700000" scaled="1"/>
        </a:gradFill>
        <a:ln>
          <a:noFill/>
        </a:ln>
      </dgm:spPr>
      <dgm:t>
        <a:bodyPr/>
        <a:lstStyle/>
        <a:p>
          <a:r>
            <a:rPr lang="en-MY" sz="3600" dirty="0" smtClean="0">
              <a:solidFill>
                <a:schemeClr val="bg1"/>
              </a:solidFill>
            </a:rPr>
            <a:t>Pearson Tutorial</a:t>
          </a:r>
          <a:endParaRPr lang="en-MY" sz="3600" dirty="0">
            <a:solidFill>
              <a:schemeClr val="bg1"/>
            </a:solidFill>
          </a:endParaRP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5656D1AC-B989-48A5-ABD5-137314A5311B}">
      <dgm:prSet phldrT="[Text]" custT="1"/>
      <dgm:spPr>
        <a:solidFill>
          <a:srgbClr val="FFFFFF"/>
        </a:solidFill>
        <a:ln>
          <a:noFill/>
        </a:ln>
      </dgm:spPr>
      <dgm:t>
        <a:bodyPr/>
        <a:lstStyle/>
        <a:p>
          <a:r>
            <a:rPr lang="en-MY" sz="3600" dirty="0" smtClean="0">
              <a:solidFill>
                <a:schemeClr val="tx1"/>
              </a:solidFill>
            </a:rPr>
            <a:t>Structure of Exam</a:t>
          </a:r>
          <a:endParaRPr lang="en-MY" sz="3600" dirty="0">
            <a:solidFill>
              <a:schemeClr val="tx1"/>
            </a:solidFill>
          </a:endParaRPr>
        </a:p>
      </dgm:t>
    </dgm:pt>
    <dgm:pt modelId="{B9877294-A789-4E1B-BEF6-91128C5A6DB4}" type="parTrans" cxnId="{03D7C783-DB97-4634-85A3-F9B58753F599}">
      <dgm:prSet/>
      <dgm:spPr/>
      <dgm:t>
        <a:bodyPr/>
        <a:lstStyle/>
        <a:p>
          <a:endParaRPr lang="en-US"/>
        </a:p>
      </dgm:t>
    </dgm:pt>
    <dgm:pt modelId="{EA151DE4-8C13-471E-9D53-80597772C384}" type="sibTrans" cxnId="{03D7C783-DB97-4634-85A3-F9B58753F599}">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custLinFactY="-231" custLinFactNeighborY="-100000">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6" custLinFactY="4117"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63F621EE-EB87-4DF7-8509-49BD1638F48E}" type="pres">
      <dgm:prSet presAssocID="{5656D1AC-B989-48A5-ABD5-137314A5311B}" presName="parentText" presStyleLbl="node1" presStyleIdx="3" presStyleCnt="6">
        <dgm:presLayoutVars>
          <dgm:chMax val="0"/>
          <dgm:bulletEnabled val="1"/>
        </dgm:presLayoutVars>
      </dgm:prSet>
      <dgm:spPr/>
      <dgm:t>
        <a:bodyPr/>
        <a:lstStyle/>
        <a:p>
          <a:endParaRPr lang="en-US"/>
        </a:p>
      </dgm:t>
    </dgm:pt>
    <dgm:pt modelId="{13491F89-217F-45EE-9E06-13B98FBD4E33}" type="pres">
      <dgm:prSet presAssocID="{EA151DE4-8C13-471E-9D53-80597772C384}"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73852F-AB06-422E-A0C8-4A92762DD2AA}" type="presOf" srcId="{3FCF3E8C-8648-4448-8B74-12232AD51B63}" destId="{B81C3AB5-CD8D-4061-A03B-635F3C7E2742}" srcOrd="0" destOrd="0" presId="urn:microsoft.com/office/officeart/2005/8/layout/vList2"/>
    <dgm:cxn modelId="{BEDA3B04-EC3A-497A-A751-85F7B5A5AD52}" type="presOf" srcId="{5656D1AC-B989-48A5-ABD5-137314A5311B}" destId="{63F621EE-EB87-4DF7-8509-49BD1638F48E}" srcOrd="0" destOrd="0" presId="urn:microsoft.com/office/officeart/2005/8/layout/vList2"/>
    <dgm:cxn modelId="{03D7C783-DB97-4634-85A3-F9B58753F599}" srcId="{703D4D02-5513-427D-B6E9-B2E187EE0C3A}" destId="{5656D1AC-B989-48A5-ABD5-137314A5311B}" srcOrd="3" destOrd="0" parTransId="{B9877294-A789-4E1B-BEF6-91128C5A6DB4}" sibTransId="{EA151DE4-8C13-471E-9D53-80597772C384}"/>
    <dgm:cxn modelId="{F632341C-E5FA-4AFC-9628-EDDF2775DD3B}" type="presOf" srcId="{10A0C590-A532-44A1-89C8-932F5D7DA730}" destId="{DF1768A1-F5E4-4152-9DE2-8FFC4D413F5A}" srcOrd="0" destOrd="0" presId="urn:microsoft.com/office/officeart/2005/8/layout/vList2"/>
    <dgm:cxn modelId="{172A1927-F901-4E9B-818F-F29AD2022981}" type="presOf" srcId="{703D4D02-5513-427D-B6E9-B2E187EE0C3A}" destId="{CC8763B3-4621-4666-B669-3C5BA2A30DBE}"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E55875D2-4C7E-4E80-8E8C-6B5C82EDF30D}" type="presOf" srcId="{41629ECB-7362-4EF6-BE7B-1CD27DA561DB}" destId="{45A2E20D-D823-4656-A7E9-55ABD6A71195}" srcOrd="0" destOrd="0" presId="urn:microsoft.com/office/officeart/2005/8/layout/vList2"/>
    <dgm:cxn modelId="{853A0435-D205-4981-A200-84741FF7DCF0}" type="presOf" srcId="{D1B85754-A5AE-419A-ACAA-008EC2F76A0B}" destId="{A4CC9735-B172-48E4-BD42-49857572E9A5}"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FAB1B9E2-636F-4782-8C91-CFB0E15A3454}"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4" destOrd="0" parTransId="{F1D17582-3ABC-4E04-8B80-C32273D4E574}" sibTransId="{1132010B-811F-4CE9-9D90-3244B52437CB}"/>
    <dgm:cxn modelId="{91219D57-4F86-4DDC-83AD-04E835145EF9}" type="presParOf" srcId="{CC8763B3-4621-4666-B669-3C5BA2A30DBE}" destId="{45A2E20D-D823-4656-A7E9-55ABD6A71195}" srcOrd="0" destOrd="0" presId="urn:microsoft.com/office/officeart/2005/8/layout/vList2"/>
    <dgm:cxn modelId="{03BB6BE4-6E68-4D15-ACCE-23C7E8102AFA}" type="presParOf" srcId="{CC8763B3-4621-4666-B669-3C5BA2A30DBE}" destId="{C4B1BC72-3044-45E2-AB60-A99A1AD42E42}" srcOrd="1" destOrd="0" presId="urn:microsoft.com/office/officeart/2005/8/layout/vList2"/>
    <dgm:cxn modelId="{06FBF354-858F-4DA9-8CD1-CBDE8789D677}" type="presParOf" srcId="{CC8763B3-4621-4666-B669-3C5BA2A30DBE}" destId="{A4CC9735-B172-48E4-BD42-49857572E9A5}" srcOrd="2" destOrd="0" presId="urn:microsoft.com/office/officeart/2005/8/layout/vList2"/>
    <dgm:cxn modelId="{09ACC82A-25FB-404C-BB8B-B671AE6BBC5A}" type="presParOf" srcId="{CC8763B3-4621-4666-B669-3C5BA2A30DBE}" destId="{7A92695F-1C43-489F-94F2-40B087E12AAE}" srcOrd="3" destOrd="0" presId="urn:microsoft.com/office/officeart/2005/8/layout/vList2"/>
    <dgm:cxn modelId="{C0910F30-CCCD-4A0C-B354-FA5716FB4319}" type="presParOf" srcId="{CC8763B3-4621-4666-B669-3C5BA2A30DBE}" destId="{DF1768A1-F5E4-4152-9DE2-8FFC4D413F5A}" srcOrd="4" destOrd="0" presId="urn:microsoft.com/office/officeart/2005/8/layout/vList2"/>
    <dgm:cxn modelId="{047B0982-7226-4497-B196-E7BBC6CEEE74}" type="presParOf" srcId="{CC8763B3-4621-4666-B669-3C5BA2A30DBE}" destId="{4E6B4AFF-7F28-479F-BB0E-2E6F3FE26F05}" srcOrd="5" destOrd="0" presId="urn:microsoft.com/office/officeart/2005/8/layout/vList2"/>
    <dgm:cxn modelId="{DD9CBB92-935C-44E8-A790-F59D47112CE3}" type="presParOf" srcId="{CC8763B3-4621-4666-B669-3C5BA2A30DBE}" destId="{63F621EE-EB87-4DF7-8509-49BD1638F48E}" srcOrd="6" destOrd="0" presId="urn:microsoft.com/office/officeart/2005/8/layout/vList2"/>
    <dgm:cxn modelId="{41BB5139-DA22-45C2-ABAB-F00DFBFE967C}" type="presParOf" srcId="{CC8763B3-4621-4666-B669-3C5BA2A30DBE}" destId="{13491F89-217F-45EE-9E06-13B98FBD4E33}" srcOrd="7" destOrd="0" presId="urn:microsoft.com/office/officeart/2005/8/layout/vList2"/>
    <dgm:cxn modelId="{D4F321F3-B6DB-423C-BAA1-3C2DAAFEDEC2}" type="presParOf" srcId="{CC8763B3-4621-4666-B669-3C5BA2A30DBE}" destId="{F674B1EB-7C16-427C-9D7D-944E5157F0F6}" srcOrd="8" destOrd="0" presId="urn:microsoft.com/office/officeart/2005/8/layout/vList2"/>
    <dgm:cxn modelId="{61DA695D-278C-4D4B-839F-4360D5A2BD25}" type="presParOf" srcId="{CC8763B3-4621-4666-B669-3C5BA2A30DBE}" destId="{CB38305F-212E-4110-87B1-53DDB06693E0}" srcOrd="9" destOrd="0" presId="urn:microsoft.com/office/officeart/2005/8/layout/vList2"/>
    <dgm:cxn modelId="{2A92F4A4-D751-44F6-B453-74C01603986D}" type="presParOf" srcId="{CC8763B3-4621-4666-B669-3C5BA2A30DBE}" destId="{B81C3AB5-CD8D-4061-A03B-635F3C7E2742}" srcOrd="10" destOrd="0" presId="urn:microsoft.com/office/officeart/2005/8/layout/vList2"/>
  </dgm:cxnLst>
  <dgm:bg>
    <a:noFill/>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rPr>
            <a:t>GPHR 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973A48AF-D60A-4789-829B-385DB8F2082A}">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smtClean="0">
              <a:solidFill>
                <a:srgbClr val="000000"/>
              </a:solidFill>
              <a:latin typeface="Arial"/>
              <a:ea typeface="+mn-ea"/>
              <a:cs typeface="+mn-cs"/>
            </a:rPr>
            <a:t>Pearson Exam Tutorial</a:t>
          </a:r>
          <a:endParaRPr lang="en-MY" sz="3500" kern="1200" dirty="0">
            <a:solidFill>
              <a:srgbClr val="000000"/>
            </a:solidFill>
            <a:latin typeface="Arial"/>
            <a:ea typeface="+mn-ea"/>
            <a:cs typeface="+mn-cs"/>
          </a:endParaRPr>
        </a:p>
      </dgm:t>
    </dgm:pt>
    <dgm:pt modelId="{D253F309-FED5-43A2-94F5-6AEABB070A9F}" type="parTrans" cxnId="{F1523632-A12E-4129-84AA-9C62708AC702}">
      <dgm:prSet/>
      <dgm:spPr/>
      <dgm:t>
        <a:bodyPr/>
        <a:lstStyle/>
        <a:p>
          <a:endParaRPr lang="en-US"/>
        </a:p>
      </dgm:t>
    </dgm:pt>
    <dgm:pt modelId="{63A5D73C-7894-48C0-AD5F-5CAF5BE4AFB8}" type="sibTrans" cxnId="{F1523632-A12E-4129-84AA-9C62708AC702}">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6">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AD76C47-8B06-4678-B56E-8B92C26483D0}" type="pres">
      <dgm:prSet presAssocID="{973A48AF-D60A-4789-829B-385DB8F2082A}" presName="parentText" presStyleLbl="node1" presStyleIdx="2" presStyleCnt="6">
        <dgm:presLayoutVars>
          <dgm:chMax val="0"/>
          <dgm:bulletEnabled val="1"/>
        </dgm:presLayoutVars>
      </dgm:prSet>
      <dgm:spPr/>
      <dgm:t>
        <a:bodyPr/>
        <a:lstStyle/>
        <a:p>
          <a:endParaRPr lang="en-US"/>
        </a:p>
      </dgm:t>
    </dgm:pt>
    <dgm:pt modelId="{20B8D1BE-3667-4B4D-938B-156739FF3FEB}" type="pres">
      <dgm:prSet presAssocID="{63A5D73C-7894-48C0-AD5F-5CAF5BE4AFB8}" presName="spacer" presStyleCnt="0"/>
      <dgm:spPr/>
    </dgm:pt>
    <dgm:pt modelId="{DF1768A1-F5E4-4152-9DE2-8FFC4D413F5A}" type="pres">
      <dgm:prSet presAssocID="{10A0C590-A532-44A1-89C8-932F5D7DA730}" presName="parentText" presStyleLbl="node1" presStyleIdx="3" presStyleCnt="6"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4" presStyleCnt="6">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5" presStyleCnt="6" custLinFactY="-1573" custLinFactNeighborY="-100000">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3" destOrd="0" parTransId="{29DFFF41-1BFA-4263-B854-146B73507DF2}" sibTransId="{A9EA73E1-EF34-4B14-B6BA-8A4F60B3DC71}"/>
    <dgm:cxn modelId="{F1523632-A12E-4129-84AA-9C62708AC702}" srcId="{703D4D02-5513-427D-B6E9-B2E187EE0C3A}" destId="{973A48AF-D60A-4789-829B-385DB8F2082A}" srcOrd="2" destOrd="0" parTransId="{D253F309-FED5-43A2-94F5-6AEABB070A9F}" sibTransId="{63A5D73C-7894-48C0-AD5F-5CAF5BE4AFB8}"/>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5286E15-34CD-445E-9B6E-ABF91A9FC250}" type="presOf" srcId="{973A48AF-D60A-4789-829B-385DB8F2082A}" destId="{DAD76C47-8B06-4678-B56E-8B92C26483D0}"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5"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4"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77F8B04C-9185-42DF-9FCB-1A09E4FEE190}" type="presParOf" srcId="{CC8763B3-4621-4666-B669-3C5BA2A30DBE}" destId="{DAD76C47-8B06-4678-B56E-8B92C26483D0}" srcOrd="4" destOrd="0" presId="urn:microsoft.com/office/officeart/2005/8/layout/vList2"/>
    <dgm:cxn modelId="{2C539AFB-2FC2-46BB-9E80-5D4940BDA869}" type="presParOf" srcId="{CC8763B3-4621-4666-B669-3C5BA2A30DBE}" destId="{20B8D1BE-3667-4B4D-938B-156739FF3FEB}" srcOrd="5" destOrd="0" presId="urn:microsoft.com/office/officeart/2005/8/layout/vList2"/>
    <dgm:cxn modelId="{6DCBBC5F-447C-4209-9D81-012F211C5711}" type="presParOf" srcId="{CC8763B3-4621-4666-B669-3C5BA2A30DBE}" destId="{DF1768A1-F5E4-4152-9DE2-8FFC4D413F5A}" srcOrd="6" destOrd="0" presId="urn:microsoft.com/office/officeart/2005/8/layout/vList2"/>
    <dgm:cxn modelId="{6B9DB196-C45C-4001-9F83-44EDA583C3CB}" type="presParOf" srcId="{CC8763B3-4621-4666-B669-3C5BA2A30DBE}" destId="{4E6B4AFF-7F28-479F-BB0E-2E6F3FE26F05}" srcOrd="7" destOrd="0" presId="urn:microsoft.com/office/officeart/2005/8/layout/vList2"/>
    <dgm:cxn modelId="{DEEE08AF-286C-464B-9E6F-73D1BDB9F98C}" type="presParOf" srcId="{CC8763B3-4621-4666-B669-3C5BA2A30DBE}" destId="{F674B1EB-7C16-427C-9D7D-944E5157F0F6}" srcOrd="8" destOrd="0" presId="urn:microsoft.com/office/officeart/2005/8/layout/vList2"/>
    <dgm:cxn modelId="{05DE21C5-4F53-434A-9D04-2E0422FE9C33}" type="presParOf" srcId="{CC8763B3-4621-4666-B669-3C5BA2A30DBE}" destId="{CB38305F-212E-4110-87B1-53DDB06693E0}" srcOrd="9" destOrd="0" presId="urn:microsoft.com/office/officeart/2005/8/layout/vList2"/>
    <dgm:cxn modelId="{01005DD6-06DE-4D1B-B858-086964D0CB92}" type="presParOf" srcId="{CC8763B3-4621-4666-B669-3C5BA2A30DBE}" destId="{B81C3AB5-CD8D-4061-A03B-635F3C7E2742}" srcOrd="1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1459"/>
          <a:ext cx="7200900" cy="678600"/>
        </a:xfrm>
        <a:prstGeom prst="roundRect">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HRCI Certification</a:t>
          </a:r>
        </a:p>
      </dsp:txBody>
      <dsp:txXfrm>
        <a:off x="33127" y="74586"/>
        <a:ext cx="7134646" cy="612346"/>
      </dsp:txXfrm>
    </dsp:sp>
    <dsp:sp modelId="{A4CC9735-B172-48E4-BD42-49857572E9A5}">
      <dsp:nvSpPr>
        <dsp:cNvPr id="0" name=""/>
        <dsp:cNvSpPr/>
      </dsp:nvSpPr>
      <dsp:spPr>
        <a:xfrm>
          <a:off x="0" y="803580"/>
          <a:ext cx="7200900" cy="6786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GPHR Exam</a:t>
          </a:r>
        </a:p>
      </dsp:txBody>
      <dsp:txXfrm>
        <a:off x="33127" y="836707"/>
        <a:ext cx="7134646" cy="612346"/>
      </dsp:txXfrm>
    </dsp:sp>
    <dsp:sp modelId="{DF1768A1-F5E4-4152-9DE2-8FFC4D413F5A}">
      <dsp:nvSpPr>
        <dsp:cNvPr id="0" name=""/>
        <dsp:cNvSpPr/>
      </dsp:nvSpPr>
      <dsp:spPr>
        <a:xfrm>
          <a:off x="0" y="1565700"/>
          <a:ext cx="72009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Structure of Exam</a:t>
          </a:r>
        </a:p>
      </dsp:txBody>
      <dsp:txXfrm>
        <a:off x="33127" y="1598827"/>
        <a:ext cx="7134646" cy="612346"/>
      </dsp:txXfrm>
    </dsp:sp>
    <dsp:sp modelId="{F674B1EB-7C16-427C-9D7D-944E5157F0F6}">
      <dsp:nvSpPr>
        <dsp:cNvPr id="0" name=""/>
        <dsp:cNvSpPr/>
      </dsp:nvSpPr>
      <dsp:spPr>
        <a:xfrm>
          <a:off x="0" y="2327820"/>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Uptop Student Portal</a:t>
          </a:r>
        </a:p>
      </dsp:txBody>
      <dsp:txXfrm>
        <a:off x="33127" y="2360947"/>
        <a:ext cx="7134646" cy="612346"/>
      </dsp:txXfrm>
    </dsp:sp>
    <dsp:sp modelId="{B81C3AB5-CD8D-4061-A03B-635F3C7E2742}">
      <dsp:nvSpPr>
        <dsp:cNvPr id="0" name=""/>
        <dsp:cNvSpPr/>
      </dsp:nvSpPr>
      <dsp:spPr>
        <a:xfrm>
          <a:off x="0" y="3094535"/>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Class Information</a:t>
          </a:r>
        </a:p>
      </dsp:txBody>
      <dsp:txXfrm>
        <a:off x="33127" y="3127662"/>
        <a:ext cx="71346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74473"/>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GPHR Exam</a:t>
          </a:r>
          <a:endParaRPr lang="en-MY" sz="3500" kern="1200" dirty="0">
            <a:solidFill>
              <a:schemeClr val="bg1"/>
            </a:solidFill>
            <a:latin typeface="Arial"/>
            <a:ea typeface="+mn-ea"/>
            <a:cs typeface="+mn-cs"/>
          </a:endParaRPr>
        </a:p>
      </dsp:txBody>
      <dsp:txXfrm>
        <a:off x="36680" y="811153"/>
        <a:ext cx="7127540" cy="678031"/>
      </dsp:txXfrm>
    </dsp:sp>
    <dsp:sp modelId="{DF1768A1-F5E4-4152-9DE2-8FFC4D413F5A}">
      <dsp:nvSpPr>
        <dsp:cNvPr id="0" name=""/>
        <dsp:cNvSpPr/>
      </dsp:nvSpPr>
      <dsp:spPr>
        <a:xfrm>
          <a:off x="0" y="1447523"/>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Structure of Exam</a:t>
          </a:r>
        </a:p>
      </dsp:txBody>
      <dsp:txXfrm>
        <a:off x="36680" y="1484203"/>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57709"/>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94389"/>
        <a:ext cx="7127540" cy="6780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GPHR Exam</a:t>
          </a:r>
          <a:endParaRPr lang="en-MY" sz="3500" kern="1200" dirty="0">
            <a:solidFill>
              <a:srgbClr val="000000"/>
            </a:solidFill>
            <a:latin typeface="Arial"/>
            <a:ea typeface="+mn-ea"/>
            <a:cs typeface="+mn-cs"/>
          </a:endParaRP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33078"/>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69758"/>
        <a:ext cx="7127540" cy="678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371"/>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49" y="40020"/>
        <a:ext cx="7127602" cy="677457"/>
      </dsp:txXfrm>
    </dsp:sp>
    <dsp:sp modelId="{A4CC9735-B172-48E4-BD42-49857572E9A5}">
      <dsp:nvSpPr>
        <dsp:cNvPr id="0" name=""/>
        <dsp:cNvSpPr/>
      </dsp:nvSpPr>
      <dsp:spPr>
        <a:xfrm>
          <a:off x="0" y="765690"/>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6649" y="802339"/>
        <a:ext cx="7127602" cy="677457"/>
      </dsp:txXfrm>
    </dsp:sp>
    <dsp:sp modelId="{DF1768A1-F5E4-4152-9DE2-8FFC4D413F5A}">
      <dsp:nvSpPr>
        <dsp:cNvPr id="0" name=""/>
        <dsp:cNvSpPr/>
      </dsp:nvSpPr>
      <dsp:spPr>
        <a:xfrm>
          <a:off x="0" y="1526934"/>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36649" y="1563583"/>
        <a:ext cx="7127602" cy="677457"/>
      </dsp:txXfrm>
    </dsp:sp>
    <dsp:sp modelId="{F674B1EB-7C16-427C-9D7D-944E5157F0F6}">
      <dsp:nvSpPr>
        <dsp:cNvPr id="0" name=""/>
        <dsp:cNvSpPr/>
      </dsp:nvSpPr>
      <dsp:spPr>
        <a:xfrm>
          <a:off x="0" y="2293554"/>
          <a:ext cx="7200900" cy="75075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6649" y="2330203"/>
        <a:ext cx="7127602" cy="677457"/>
      </dsp:txXfrm>
    </dsp:sp>
    <dsp:sp modelId="{B81C3AB5-CD8D-4061-A03B-635F3C7E2742}">
      <dsp:nvSpPr>
        <dsp:cNvPr id="0" name=""/>
        <dsp:cNvSpPr/>
      </dsp:nvSpPr>
      <dsp:spPr>
        <a:xfrm>
          <a:off x="0" y="3057485"/>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49" y="3094134"/>
        <a:ext cx="7127602" cy="6774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665"/>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62" y="39327"/>
        <a:ext cx="7127576" cy="677692"/>
      </dsp:txXfrm>
    </dsp:sp>
    <dsp:sp modelId="{A4CC9735-B172-48E4-BD42-49857572E9A5}">
      <dsp:nvSpPr>
        <dsp:cNvPr id="0" name=""/>
        <dsp:cNvSpPr/>
      </dsp:nvSpPr>
      <dsp:spPr>
        <a:xfrm>
          <a:off x="0" y="765270"/>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6662" y="801932"/>
        <a:ext cx="7127576" cy="677692"/>
      </dsp:txXfrm>
    </dsp:sp>
    <dsp:sp modelId="{DF1768A1-F5E4-4152-9DE2-8FFC4D413F5A}">
      <dsp:nvSpPr>
        <dsp:cNvPr id="0" name=""/>
        <dsp:cNvSpPr/>
      </dsp:nvSpPr>
      <dsp:spPr>
        <a:xfrm>
          <a:off x="0" y="1526798"/>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36662" y="1563460"/>
        <a:ext cx="7127576" cy="677692"/>
      </dsp:txXfrm>
    </dsp:sp>
    <dsp:sp modelId="{F674B1EB-7C16-427C-9D7D-944E5157F0F6}">
      <dsp:nvSpPr>
        <dsp:cNvPr id="0" name=""/>
        <dsp:cNvSpPr/>
      </dsp:nvSpPr>
      <dsp:spPr>
        <a:xfrm>
          <a:off x="0" y="2293712"/>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36662" y="2330374"/>
        <a:ext cx="7127576" cy="677692"/>
      </dsp:txXfrm>
    </dsp:sp>
    <dsp:sp modelId="{B81C3AB5-CD8D-4061-A03B-635F3C7E2742}">
      <dsp:nvSpPr>
        <dsp:cNvPr id="0" name=""/>
        <dsp:cNvSpPr/>
      </dsp:nvSpPr>
      <dsp:spPr>
        <a:xfrm>
          <a:off x="0" y="3057934"/>
          <a:ext cx="7200900" cy="75101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36662" y="3094596"/>
        <a:ext cx="7127576" cy="6776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C676EAB3-DFE0-42BC-0A8D-7E3E2003A405}"/>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545298" y="6180771"/>
            <a:ext cx="1332069" cy="558900"/>
          </a:xfrm>
          <a:prstGeom prst="rect">
            <a:avLst/>
          </a:prstGeom>
        </p:spPr>
      </p:pic>
    </p:spTree>
    <p:extLst>
      <p:ext uri="{BB962C8B-B14F-4D97-AF65-F5344CB8AC3E}">
        <p14:creationId xmlns="" xmlns:p14="http://schemas.microsoft.com/office/powerpoint/2010/main" val="20477612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a:extLst>
              <a:ext uri="{FF2B5EF4-FFF2-40B4-BE49-F238E27FC236}">
                <a16:creationId xmlns="" xmlns:a16="http://schemas.microsoft.com/office/drawing/2014/main" id="{D284B08A-3440-EB76-08DA-DA62E953F465}"/>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13144" y="6275571"/>
            <a:ext cx="1127545" cy="473087"/>
          </a:xfrm>
          <a:prstGeom prst="rect">
            <a:avLst/>
          </a:prstGeom>
        </p:spPr>
      </p:pic>
    </p:spTree>
    <p:extLst>
      <p:ext uri="{BB962C8B-B14F-4D97-AF65-F5344CB8AC3E}">
        <p14:creationId xmlns="" xmlns:p14="http://schemas.microsoft.com/office/powerpoint/2010/main" val="2462033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010106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6714900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11323648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581525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228664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15335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2302880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53721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366322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41960242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683568" y="2362200"/>
            <a:ext cx="7203233" cy="1989316"/>
          </a:xfrm>
        </p:spPr>
        <p:txBody>
          <a:bodyPr/>
          <a:lstStyle/>
          <a:p>
            <a:r>
              <a:rPr lang="en-MY" dirty="0"/>
              <a:t>INTRODUCTION</a:t>
            </a:r>
            <a:br>
              <a:rPr lang="en-MY" dirty="0"/>
            </a:br>
            <a:r>
              <a:rPr lang="en-MY" dirty="0"/>
              <a:t>SESSION </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 </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554090-272D-4B40-91E2-A363B15660E9}"/>
              </a:ext>
            </a:extLst>
          </p:cNvPr>
          <p:cNvSpPr>
            <a:spLocks noGrp="1"/>
          </p:cNvSpPr>
          <p:nvPr>
            <p:ph type="title"/>
          </p:nvPr>
        </p:nvSpPr>
        <p:spPr>
          <a:xfrm>
            <a:off x="1043608" y="620688"/>
            <a:ext cx="4032498" cy="681896"/>
          </a:xfrm>
        </p:spPr>
        <p:txBody>
          <a:bodyPr>
            <a:noAutofit/>
          </a:bodyPr>
          <a:lstStyle/>
          <a:p>
            <a:r>
              <a:rPr lang="en-MY" sz="3200" dirty="0"/>
              <a:t>Webex Options </a:t>
            </a:r>
          </a:p>
        </p:txBody>
      </p:sp>
      <p:sp>
        <p:nvSpPr>
          <p:cNvPr id="3" name="Content Placeholder 2">
            <a:extLst>
              <a:ext uri="{FF2B5EF4-FFF2-40B4-BE49-F238E27FC236}">
                <a16:creationId xmlns="" xmlns:a16="http://schemas.microsoft.com/office/drawing/2014/main" id="{2E07F307-AE94-4DD7-96F6-4524045804C5}"/>
              </a:ext>
            </a:extLst>
          </p:cNvPr>
          <p:cNvSpPr>
            <a:spLocks noGrp="1"/>
          </p:cNvSpPr>
          <p:nvPr>
            <p:ph idx="1"/>
          </p:nvPr>
        </p:nvSpPr>
        <p:spPr>
          <a:xfrm>
            <a:off x="971550" y="2343151"/>
            <a:ext cx="5121137" cy="2857499"/>
          </a:xfrm>
        </p:spPr>
        <p:txBody>
          <a:bodyPr>
            <a:normAutofit fontScale="92500" lnSpcReduction="10000"/>
          </a:bodyPr>
          <a:lstStyle/>
          <a:p>
            <a:r>
              <a:rPr lang="en-MY" sz="1800" dirty="0"/>
              <a:t>If you have a question during the session, click on “raise  hand” option</a:t>
            </a:r>
          </a:p>
          <a:p>
            <a:r>
              <a:rPr lang="en-MY" sz="1800" dirty="0"/>
              <a:t>A raised hand appears beside your name in the people list, indicating to the host that you want to speak. </a:t>
            </a:r>
          </a:p>
          <a:p>
            <a:r>
              <a:rPr lang="en-MY" sz="1800" dirty="0"/>
              <a:t>To lower your hand, go to the people list , and then tap Lower Hand.</a:t>
            </a:r>
          </a:p>
          <a:p>
            <a:endParaRPr lang="en-MY" dirty="0"/>
          </a:p>
          <a:p>
            <a:pPr marL="0" indent="0">
              <a:buNone/>
            </a:pPr>
            <a:r>
              <a:rPr lang="en-MY" sz="1800" b="1" dirty="0"/>
              <a:t>During session please mute your microphones and cameras unless you have a question.</a:t>
            </a:r>
          </a:p>
          <a:p>
            <a:endParaRPr lang="en-MY" dirty="0"/>
          </a:p>
          <a:p>
            <a:endParaRPr lang="en-MY" dirty="0"/>
          </a:p>
          <a:p>
            <a:endParaRPr lang="en-MY" dirty="0"/>
          </a:p>
        </p:txBody>
      </p:sp>
      <p:pic>
        <p:nvPicPr>
          <p:cNvPr id="6" name="Picture 5">
            <a:extLst>
              <a:ext uri="{FF2B5EF4-FFF2-40B4-BE49-F238E27FC236}">
                <a16:creationId xmlns="" xmlns:a16="http://schemas.microsoft.com/office/drawing/2014/main" id="{C352A601-E491-4CEB-B976-7065FDE64ACE}"/>
              </a:ext>
            </a:extLst>
          </p:cNvPr>
          <p:cNvPicPr>
            <a:picLocks noChangeAspect="1"/>
          </p:cNvPicPr>
          <p:nvPr/>
        </p:nvPicPr>
        <p:blipFill>
          <a:blip r:embed="rId2"/>
          <a:stretch>
            <a:fillRect/>
          </a:stretch>
        </p:blipFill>
        <p:spPr>
          <a:xfrm>
            <a:off x="6867163" y="2186200"/>
            <a:ext cx="1850231" cy="2978944"/>
          </a:xfrm>
          <a:prstGeom prst="rect">
            <a:avLst/>
          </a:prstGeom>
        </p:spPr>
      </p:pic>
    </p:spTree>
    <p:extLst>
      <p:ext uri="{BB962C8B-B14F-4D97-AF65-F5344CB8AC3E}">
        <p14:creationId xmlns="" xmlns:p14="http://schemas.microsoft.com/office/powerpoint/2010/main" val="11720792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a:xfrm>
            <a:off x="883142" y="1916832"/>
            <a:ext cx="6857210" cy="3960440"/>
          </a:xfrm>
        </p:spPr>
        <p:txBody>
          <a:bodyPr>
            <a:normAutofit/>
          </a:bodyPr>
          <a:lstStyle/>
          <a:p>
            <a:r>
              <a:rPr lang="en-MY" sz="2800" dirty="0"/>
              <a:t>Welcome to </a:t>
            </a:r>
            <a:r>
              <a:rPr lang="en-MY" sz="2800" dirty="0" smtClean="0"/>
              <a:t>12</a:t>
            </a:r>
            <a:r>
              <a:rPr lang="en-MY" sz="2800" baseline="30000" dirty="0" smtClean="0"/>
              <a:t>th</a:t>
            </a:r>
            <a:r>
              <a:rPr lang="en-MY" sz="2800" dirty="0" smtClean="0"/>
              <a:t> </a:t>
            </a:r>
            <a:r>
              <a:rPr lang="en-MY" sz="2800" dirty="0" smtClean="0"/>
              <a:t>Batch </a:t>
            </a:r>
            <a:r>
              <a:rPr lang="en-MY" sz="2800" dirty="0"/>
              <a:t>of </a:t>
            </a:r>
            <a:r>
              <a:rPr lang="en-MY" sz="2800" dirty="0" smtClean="0"/>
              <a:t>GPHR</a:t>
            </a:r>
            <a:endParaRPr lang="en-MY" sz="2800" dirty="0"/>
          </a:p>
          <a:p>
            <a:endParaRPr lang="en-MY" sz="2800" dirty="0"/>
          </a:p>
          <a:p>
            <a:r>
              <a:rPr lang="en-MY" sz="2800" dirty="0"/>
              <a:t>Brief Introduction about yourself</a:t>
            </a:r>
          </a:p>
          <a:p>
            <a:pPr marL="0" indent="0">
              <a:buNone/>
            </a:pPr>
            <a:r>
              <a:rPr lang="en-MY" sz="2800" dirty="0"/>
              <a:t>	- Industry</a:t>
            </a:r>
          </a:p>
          <a:p>
            <a:pPr marL="0" indent="0">
              <a:buNone/>
            </a:pPr>
            <a:r>
              <a:rPr lang="en-MY" sz="2800" dirty="0"/>
              <a:t>	- Location</a:t>
            </a:r>
          </a:p>
          <a:p>
            <a:pPr marL="0" indent="0">
              <a:buNone/>
            </a:pPr>
            <a:r>
              <a:rPr lang="en-MY" sz="2800" dirty="0"/>
              <a:t>	- If taken any HRCI exams before</a:t>
            </a:r>
          </a:p>
          <a:p>
            <a:pPr marL="0" indent="0">
              <a:buNone/>
            </a:pPr>
            <a:r>
              <a:rPr lang="en-MY" sz="2800" dirty="0"/>
              <a:t>	</a:t>
            </a:r>
          </a:p>
        </p:txBody>
      </p:sp>
    </p:spTree>
    <p:extLst>
      <p:ext uri="{BB962C8B-B14F-4D97-AF65-F5344CB8AC3E}">
        <p14:creationId xmlns="" xmlns:p14="http://schemas.microsoft.com/office/powerpoint/2010/main" val="27926019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232163623"/>
              </p:ext>
            </p:extLst>
          </p:nvPr>
        </p:nvGraphicFramePr>
        <p:xfrm>
          <a:off x="990600" y="1066800"/>
          <a:ext cx="75438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DD29D6-3927-4537-B137-D800D5005AFF}"/>
              </a:ext>
            </a:extLst>
          </p:cNvPr>
          <p:cNvSpPr>
            <a:spLocks noGrp="1"/>
          </p:cNvSpPr>
          <p:nvPr>
            <p:ph type="title"/>
          </p:nvPr>
        </p:nvSpPr>
        <p:spPr>
          <a:xfrm>
            <a:off x="611560" y="188640"/>
            <a:ext cx="7200900" cy="1142385"/>
          </a:xfrm>
        </p:spPr>
        <p:txBody>
          <a:bodyPr>
            <a:normAutofit/>
          </a:bodyPr>
          <a:lstStyle/>
          <a:p>
            <a:r>
              <a:rPr lang="en-MY" sz="3200" dirty="0"/>
              <a:t>HRCI Certification</a:t>
            </a:r>
          </a:p>
        </p:txBody>
      </p:sp>
      <p:sp>
        <p:nvSpPr>
          <p:cNvPr id="3" name="Content Placeholder 2">
            <a:extLst>
              <a:ext uri="{FF2B5EF4-FFF2-40B4-BE49-F238E27FC236}">
                <a16:creationId xmlns="" xmlns:a16="http://schemas.microsoft.com/office/drawing/2014/main" id="{7C2BC4DB-88F2-4E60-84BB-C9914F941A54}"/>
              </a:ext>
            </a:extLst>
          </p:cNvPr>
          <p:cNvSpPr>
            <a:spLocks noGrp="1"/>
          </p:cNvSpPr>
          <p:nvPr>
            <p:ph idx="1"/>
          </p:nvPr>
        </p:nvSpPr>
        <p:spPr>
          <a:xfrm>
            <a:off x="467544" y="1700808"/>
            <a:ext cx="8208912" cy="3809999"/>
          </a:xfrm>
        </p:spPr>
        <p:txBody>
          <a:bodyPr>
            <a:normAutofit lnSpcReduction="10000"/>
          </a:bodyPr>
          <a:lstStyle/>
          <a:p>
            <a:r>
              <a:rPr lang="en-MY" sz="2800" dirty="0"/>
              <a:t>Certification is a career-long commitment that demonstrates dedication, credibility and a mastery of the principles of human resources to your employers, clients, staff members and professional peers around the globe.</a:t>
            </a:r>
          </a:p>
          <a:p>
            <a:endParaRPr lang="en-MY" sz="2800" dirty="0"/>
          </a:p>
          <a:p>
            <a:r>
              <a:rPr lang="en-MY" sz="2800" dirty="0"/>
              <a:t>Certification attests to the investment you have made in your HR career and holds a recognized place in the profession.</a:t>
            </a:r>
          </a:p>
        </p:txBody>
      </p:sp>
    </p:spTree>
    <p:extLst>
      <p:ext uri="{BB962C8B-B14F-4D97-AF65-F5344CB8AC3E}">
        <p14:creationId xmlns="" xmlns:p14="http://schemas.microsoft.com/office/powerpoint/2010/main" val="13520221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2DA28-AB28-41D4-9839-A4A4C5201645}"/>
              </a:ext>
            </a:extLst>
          </p:cNvPr>
          <p:cNvSpPr>
            <a:spLocks noGrp="1"/>
          </p:cNvSpPr>
          <p:nvPr>
            <p:ph type="title"/>
          </p:nvPr>
        </p:nvSpPr>
        <p:spPr>
          <a:xfrm>
            <a:off x="969634" y="260648"/>
            <a:ext cx="7200900" cy="1142385"/>
          </a:xfrm>
        </p:spPr>
        <p:txBody>
          <a:bodyPr>
            <a:normAutofit/>
          </a:bodyPr>
          <a:lstStyle/>
          <a:p>
            <a:r>
              <a:rPr lang="en-MY" sz="3200" dirty="0"/>
              <a:t>How Certification Differs from a Certificate Program</a:t>
            </a:r>
          </a:p>
        </p:txBody>
      </p:sp>
      <p:sp>
        <p:nvSpPr>
          <p:cNvPr id="3" name="Content Placeholder 2">
            <a:extLst>
              <a:ext uri="{FF2B5EF4-FFF2-40B4-BE49-F238E27FC236}">
                <a16:creationId xmlns="" xmlns:a16="http://schemas.microsoft.com/office/drawing/2014/main" id="{79A802CB-BB90-49A7-829A-184B06944F40}"/>
              </a:ext>
            </a:extLst>
          </p:cNvPr>
          <p:cNvSpPr>
            <a:spLocks noGrp="1"/>
          </p:cNvSpPr>
          <p:nvPr>
            <p:ph idx="1"/>
          </p:nvPr>
        </p:nvSpPr>
        <p:spPr>
          <a:xfrm>
            <a:off x="755576" y="1844824"/>
            <a:ext cx="7416874" cy="3946377"/>
          </a:xfrm>
        </p:spPr>
        <p:txBody>
          <a:bodyPr>
            <a:normAutofit/>
          </a:bodyPr>
          <a:lstStyle/>
          <a:p>
            <a:pPr marL="0" indent="0">
              <a:buNone/>
            </a:pPr>
            <a:r>
              <a:rPr lang="en-MY" sz="2400" dirty="0"/>
              <a:t>Compared with certificate programs, certification has three main advantages:</a:t>
            </a:r>
          </a:p>
          <a:p>
            <a:pPr marL="0" indent="0">
              <a:buNone/>
            </a:pPr>
            <a:endParaRPr lang="en-MY" sz="2400" dirty="0"/>
          </a:p>
          <a:p>
            <a:r>
              <a:rPr lang="en-MY" sz="2400" dirty="0"/>
              <a:t>requires specific work experience, competency and education</a:t>
            </a:r>
          </a:p>
          <a:p>
            <a:r>
              <a:rPr lang="en-MY" sz="2400" dirty="0"/>
              <a:t>requires recertification, which makes sure that you stay current in the HR profession through continuing education</a:t>
            </a:r>
          </a:p>
          <a:p>
            <a:r>
              <a:rPr lang="en-MY" sz="2400" dirty="0"/>
              <a:t>allows you to put the letters after your name</a:t>
            </a:r>
          </a:p>
        </p:txBody>
      </p:sp>
    </p:spTree>
    <p:extLst>
      <p:ext uri="{BB962C8B-B14F-4D97-AF65-F5344CB8AC3E}">
        <p14:creationId xmlns="" xmlns:p14="http://schemas.microsoft.com/office/powerpoint/2010/main" val="17726674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3EA283-4E49-4DC5-A3CD-96D836FAADB8}"/>
              </a:ext>
            </a:extLst>
          </p:cNvPr>
          <p:cNvSpPr>
            <a:spLocks noGrp="1"/>
          </p:cNvSpPr>
          <p:nvPr>
            <p:ph type="title"/>
          </p:nvPr>
        </p:nvSpPr>
        <p:spPr/>
        <p:txBody>
          <a:bodyPr>
            <a:normAutofit/>
          </a:bodyPr>
          <a:lstStyle/>
          <a:p>
            <a:r>
              <a:rPr lang="en-MY" sz="3200" dirty="0"/>
              <a:t>HRCI Advantage</a:t>
            </a:r>
          </a:p>
        </p:txBody>
      </p:sp>
      <p:sp>
        <p:nvSpPr>
          <p:cNvPr id="3" name="Content Placeholder 2">
            <a:extLst>
              <a:ext uri="{FF2B5EF4-FFF2-40B4-BE49-F238E27FC236}">
                <a16:creationId xmlns="" xmlns:a16="http://schemas.microsoft.com/office/drawing/2014/main" id="{5F27E8BC-9B18-4CB4-B6BB-29D1BC9932E5}"/>
              </a:ext>
            </a:extLst>
          </p:cNvPr>
          <p:cNvSpPr>
            <a:spLocks noGrp="1"/>
          </p:cNvSpPr>
          <p:nvPr>
            <p:ph idx="1"/>
          </p:nvPr>
        </p:nvSpPr>
        <p:spPr/>
        <p:txBody>
          <a:bodyPr>
            <a:noAutofit/>
          </a:bodyPr>
          <a:lstStyle/>
          <a:p>
            <a:r>
              <a:rPr lang="en-MY" sz="2800" dirty="0"/>
              <a:t>World class organisation - Established in 1976, HRCI is the largest HR certification organization in the world. It delivers nearly 45 years of history</a:t>
            </a:r>
          </a:p>
          <a:p>
            <a:endParaRPr lang="en-MY" sz="2800" dirty="0"/>
          </a:p>
          <a:p>
            <a:r>
              <a:rPr lang="en-MY" sz="2800" dirty="0"/>
              <a:t>Connects you to an exclusive network of - Nearly 145,000 certified HR thought leaders work in more than 100 countries and territories.</a:t>
            </a:r>
          </a:p>
        </p:txBody>
      </p:sp>
    </p:spTree>
    <p:extLst>
      <p:ext uri="{BB962C8B-B14F-4D97-AF65-F5344CB8AC3E}">
        <p14:creationId xmlns="" xmlns:p14="http://schemas.microsoft.com/office/powerpoint/2010/main" val="32688839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AA2CD6-3E2D-48D4-800C-DE17ECE72B7F}"/>
              </a:ext>
            </a:extLst>
          </p:cNvPr>
          <p:cNvSpPr>
            <a:spLocks noGrp="1"/>
          </p:cNvSpPr>
          <p:nvPr>
            <p:ph type="title"/>
          </p:nvPr>
        </p:nvSpPr>
        <p:spPr>
          <a:xfrm>
            <a:off x="683568" y="262116"/>
            <a:ext cx="7200900" cy="1142385"/>
          </a:xfrm>
        </p:spPr>
        <p:txBody>
          <a:bodyPr>
            <a:normAutofit/>
          </a:bodyPr>
          <a:lstStyle/>
          <a:p>
            <a:r>
              <a:rPr lang="en-MY" sz="3200" dirty="0"/>
              <a:t>Certification holders</a:t>
            </a:r>
          </a:p>
        </p:txBody>
      </p:sp>
      <p:sp>
        <p:nvSpPr>
          <p:cNvPr id="3" name="Content Placeholder 2">
            <a:extLst>
              <a:ext uri="{FF2B5EF4-FFF2-40B4-BE49-F238E27FC236}">
                <a16:creationId xmlns="" xmlns:a16="http://schemas.microsoft.com/office/drawing/2014/main" id="{2CFDD1B3-8DF2-43AF-93C8-813F8FEFB069}"/>
              </a:ext>
            </a:extLst>
          </p:cNvPr>
          <p:cNvSpPr>
            <a:spLocks noGrp="1"/>
          </p:cNvSpPr>
          <p:nvPr>
            <p:ph idx="1"/>
          </p:nvPr>
        </p:nvSpPr>
        <p:spPr>
          <a:xfrm>
            <a:off x="914400" y="1600200"/>
            <a:ext cx="7978080" cy="4979987"/>
          </a:xfrm>
        </p:spPr>
        <p:txBody>
          <a:bodyPr>
            <a:normAutofit/>
          </a:bodyPr>
          <a:lstStyle/>
          <a:p>
            <a:pPr marL="0" indent="0">
              <a:buNone/>
            </a:pPr>
            <a:r>
              <a:rPr lang="en-MY" sz="2800" dirty="0"/>
              <a:t>More than 500,000 HR professionals in over 100 countries have earned HRCI credentials as a mark of high distinction and honour in the human resource management field</a:t>
            </a:r>
          </a:p>
          <a:p>
            <a:pPr marL="0" indent="0">
              <a:buNone/>
            </a:pPr>
            <a:endParaRPr lang="en-MY" sz="2800" dirty="0"/>
          </a:p>
          <a:p>
            <a:pPr marL="0" indent="0">
              <a:buNone/>
            </a:pPr>
            <a:r>
              <a:rPr lang="en-MY" sz="2800" dirty="0"/>
              <a:t>• Vice President and above: 8 percent</a:t>
            </a:r>
          </a:p>
          <a:p>
            <a:pPr marL="0" indent="0">
              <a:buNone/>
            </a:pPr>
            <a:r>
              <a:rPr lang="en-MY" sz="2800" dirty="0"/>
              <a:t>• Director-level: 21 percent</a:t>
            </a:r>
          </a:p>
          <a:p>
            <a:pPr marL="0" indent="0">
              <a:buNone/>
            </a:pPr>
            <a:r>
              <a:rPr lang="en-MY" sz="2800" dirty="0"/>
              <a:t>• Manager-level: 33 percent</a:t>
            </a:r>
          </a:p>
          <a:p>
            <a:pPr marL="0" indent="0">
              <a:buNone/>
            </a:pPr>
            <a:r>
              <a:rPr lang="en-MY" sz="2800" dirty="0"/>
              <a:t>• Specialist: 38 percent</a:t>
            </a:r>
          </a:p>
        </p:txBody>
      </p:sp>
    </p:spTree>
    <p:extLst>
      <p:ext uri="{BB962C8B-B14F-4D97-AF65-F5344CB8AC3E}">
        <p14:creationId xmlns="" xmlns:p14="http://schemas.microsoft.com/office/powerpoint/2010/main" val="25414424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5A1A6B-825A-46C5-8A83-171D85EE57D7}"/>
              </a:ext>
            </a:extLst>
          </p:cNvPr>
          <p:cNvSpPr>
            <a:spLocks noGrp="1"/>
          </p:cNvSpPr>
          <p:nvPr>
            <p:ph type="title"/>
          </p:nvPr>
        </p:nvSpPr>
        <p:spPr/>
        <p:txBody>
          <a:bodyPr>
            <a:normAutofit/>
          </a:bodyPr>
          <a:lstStyle/>
          <a:p>
            <a:r>
              <a:rPr lang="en-MY" sz="3200" dirty="0"/>
              <a:t>HRCI Certification</a:t>
            </a:r>
          </a:p>
        </p:txBody>
      </p:sp>
      <p:pic>
        <p:nvPicPr>
          <p:cNvPr id="10" name="Picture 9">
            <a:extLst>
              <a:ext uri="{FF2B5EF4-FFF2-40B4-BE49-F238E27FC236}">
                <a16:creationId xmlns=""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 xmlns:p14="http://schemas.microsoft.com/office/powerpoint/2010/main" val="12151927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200900" cy="579439"/>
          </a:xfrm>
        </p:spPr>
        <p:txBody>
          <a:bodyPr/>
          <a:lstStyle/>
          <a:p>
            <a:pPr algn="ctr"/>
            <a:r>
              <a:rPr lang="en-US" dirty="0" smtClean="0"/>
              <a:t>SPHR </a:t>
            </a:r>
            <a:r>
              <a:rPr lang="en-US" dirty="0" err="1" smtClean="0"/>
              <a:t>vs</a:t>
            </a:r>
            <a:r>
              <a:rPr lang="en-US" dirty="0" smtClean="0"/>
              <a:t> </a:t>
            </a:r>
            <a:r>
              <a:rPr lang="en-US" dirty="0" smtClean="0"/>
              <a:t>GPHR</a:t>
            </a:r>
            <a:endParaRPr lang="en-US" dirty="0"/>
          </a:p>
        </p:txBody>
      </p:sp>
      <p:graphicFrame>
        <p:nvGraphicFramePr>
          <p:cNvPr id="4" name="Content Placeholder 3"/>
          <p:cNvGraphicFramePr>
            <a:graphicFrameLocks noGrp="1"/>
          </p:cNvGraphicFramePr>
          <p:nvPr>
            <p:ph idx="1"/>
          </p:nvPr>
        </p:nvGraphicFramePr>
        <p:xfrm>
          <a:off x="533400" y="990600"/>
          <a:ext cx="7924800" cy="5029200"/>
        </p:xfrm>
        <a:graphic>
          <a:graphicData uri="http://schemas.openxmlformats.org/drawingml/2006/table">
            <a:tbl>
              <a:tblPr firstRow="1" bandRow="1">
                <a:tableStyleId>{7E9639D4-E3E2-4D34-9284-5A2195B3D0D7}</a:tableStyleId>
              </a:tblPr>
              <a:tblGrid>
                <a:gridCol w="4075611"/>
                <a:gridCol w="3849189"/>
              </a:tblGrid>
              <a:tr h="500850">
                <a:tc>
                  <a:txBody>
                    <a:bodyPr/>
                    <a:lstStyle/>
                    <a:p>
                      <a:pPr algn="ctr"/>
                      <a:r>
                        <a:rPr lang="en-US" sz="2000" dirty="0" smtClean="0"/>
                        <a:t>SPHR</a:t>
                      </a:r>
                      <a:endParaRPr lang="en-US" sz="2000" dirty="0"/>
                    </a:p>
                  </a:txBody>
                  <a:tcPr/>
                </a:tc>
                <a:tc>
                  <a:txBody>
                    <a:bodyPr/>
                    <a:lstStyle/>
                    <a:p>
                      <a:pPr algn="ctr"/>
                      <a:r>
                        <a:rPr lang="en-US" sz="2000" dirty="0" smtClean="0"/>
                        <a:t>GPHR</a:t>
                      </a:r>
                      <a:endParaRPr lang="en-US" sz="2000" dirty="0"/>
                    </a:p>
                  </a:txBody>
                  <a:tcPr/>
                </a:tc>
              </a:tr>
              <a:tr h="4528350">
                <a:tc>
                  <a:txBody>
                    <a:bodyPr/>
                    <a:lstStyle/>
                    <a:p>
                      <a:pPr algn="ctr"/>
                      <a:r>
                        <a:rPr lang="en-US" sz="1800" kern="1200" dirty="0" smtClean="0"/>
                        <a:t>HR professionals with strategic and policy-making backgrounds are ideal candidates for the Senior Professional in Human Resources® (SPHR®). The credential is designed for leaders responsible for planning rather than implementing HR policy in the U.S. SPHR professionals tend to be accountable for HR department goals, planning and executing business strategies and technology while understanding the overall HR needs of the organization.</a:t>
                      </a:r>
                      <a:endParaRPr lang="en-US" sz="1800"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800" kern="1200" dirty="0" smtClean="0"/>
                        <a:t>Earning the Global Professional in Human Resources® (GPHR®) demonstrates your expertise of multinational HR responsibilities, including strategies of globalization development of HR policies and initiatives that support organizational global growth. The GPHR recognizes your competencies and skills in managing HR disciplines in a global marketplace. If you are practicing HR primarily outside of the U.S., refer to the </a:t>
                      </a:r>
                      <a:r>
                        <a:rPr lang="en-US" sz="1800" kern="1200" dirty="0" err="1" smtClean="0"/>
                        <a:t>aPHRi</a:t>
                      </a:r>
                      <a:r>
                        <a:rPr lang="en-US" sz="1800" kern="1200" dirty="0" smtClean="0"/>
                        <a:t>, </a:t>
                      </a:r>
                      <a:r>
                        <a:rPr lang="en-US" sz="1800" kern="1200" dirty="0" err="1" smtClean="0"/>
                        <a:t>PHRi</a:t>
                      </a:r>
                      <a:r>
                        <a:rPr lang="en-US" sz="1800" kern="1200" dirty="0" smtClean="0"/>
                        <a:t> or </a:t>
                      </a:r>
                      <a:r>
                        <a:rPr lang="en-US" sz="1800" kern="1200" dirty="0" err="1" smtClean="0"/>
                        <a:t>SPHRi</a:t>
                      </a:r>
                      <a:r>
                        <a:rPr lang="en-US" sz="1800" kern="1200" dirty="0" smtClean="0"/>
                        <a:t> certifications.</a:t>
                      </a:r>
                      <a:endParaRPr lang="en-US" sz="1800" dirty="0" smtClean="0"/>
                    </a:p>
                    <a:p>
                      <a:pPr algn="ctr"/>
                      <a:endParaRPr lang="en-US" sz="1800" dirty="0"/>
                    </a:p>
                  </a:txBody>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503239"/>
          </a:xfrm>
        </p:spPr>
        <p:txBody>
          <a:bodyPr/>
          <a:lstStyle/>
          <a:p>
            <a:pPr algn="ctr"/>
            <a:r>
              <a:rPr lang="en-US" dirty="0" err="1" smtClean="0"/>
              <a:t>SPHRi</a:t>
            </a:r>
            <a:r>
              <a:rPr lang="en-US" dirty="0" smtClean="0"/>
              <a:t> </a:t>
            </a:r>
            <a:r>
              <a:rPr lang="en-US" dirty="0" err="1" smtClean="0"/>
              <a:t>vs</a:t>
            </a:r>
            <a:r>
              <a:rPr lang="en-US" dirty="0" smtClean="0"/>
              <a:t> GPHR</a:t>
            </a:r>
            <a:endParaRPr lang="en-US" dirty="0"/>
          </a:p>
        </p:txBody>
      </p:sp>
      <p:graphicFrame>
        <p:nvGraphicFramePr>
          <p:cNvPr id="4" name="Content Placeholder 3"/>
          <p:cNvGraphicFramePr>
            <a:graphicFrameLocks noGrp="1"/>
          </p:cNvGraphicFramePr>
          <p:nvPr>
            <p:ph idx="1"/>
          </p:nvPr>
        </p:nvGraphicFramePr>
        <p:xfrm>
          <a:off x="533400" y="1143000"/>
          <a:ext cx="8077200" cy="4680796"/>
        </p:xfrm>
        <a:graphic>
          <a:graphicData uri="http://schemas.openxmlformats.org/drawingml/2006/table">
            <a:tbl>
              <a:tblPr firstRow="1" bandRow="1">
                <a:tableStyleId>{7E9639D4-E3E2-4D34-9284-5A2195B3D0D7}</a:tableStyleId>
              </a:tblPr>
              <a:tblGrid>
                <a:gridCol w="4038600"/>
                <a:gridCol w="4038600"/>
              </a:tblGrid>
              <a:tr h="533400">
                <a:tc>
                  <a:txBody>
                    <a:bodyPr/>
                    <a:lstStyle/>
                    <a:p>
                      <a:pPr algn="ctr"/>
                      <a:r>
                        <a:rPr lang="en-US" sz="1800" dirty="0" err="1" smtClean="0"/>
                        <a:t>SPHRi</a:t>
                      </a:r>
                      <a:endParaRPr lang="en-US" sz="1800" dirty="0"/>
                    </a:p>
                  </a:txBody>
                  <a:tcPr/>
                </a:tc>
                <a:tc>
                  <a:txBody>
                    <a:bodyPr/>
                    <a:lstStyle/>
                    <a:p>
                      <a:pPr algn="ctr"/>
                      <a:r>
                        <a:rPr lang="en-US" sz="1800" dirty="0" smtClean="0"/>
                        <a:t>GPHR</a:t>
                      </a:r>
                      <a:endParaRPr lang="en-US" sz="1800" dirty="0"/>
                    </a:p>
                  </a:txBody>
                  <a:tcPr/>
                </a:tc>
              </a:tr>
              <a:tr h="4147396">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800" kern="1200" dirty="0" smtClean="0"/>
                        <a:t>The </a:t>
                      </a:r>
                      <a:r>
                        <a:rPr lang="en-US" sz="1800" kern="1200" dirty="0" err="1" smtClean="0"/>
                        <a:t>SPHRi</a:t>
                      </a:r>
                      <a:r>
                        <a:rPr lang="en-US" sz="1800" kern="1200" dirty="0" smtClean="0"/>
                        <a:t> is for HR leaders based outside of the U.S. The certification recognizes senior-level HR competency of generally accepted HR principles in strategy, policy development and service delivery in a single international setting</a:t>
                      </a:r>
                      <a:endParaRPr lang="en-US" sz="1800" dirty="0" smtClean="0"/>
                    </a:p>
                    <a:p>
                      <a:pPr algn="ctr"/>
                      <a:endParaRPr lang="en-US" sz="1800" dirty="0"/>
                    </a:p>
                  </a:txBody>
                  <a:tcPr/>
                </a:tc>
                <a:tc>
                  <a:txBody>
                    <a:bodyPr/>
                    <a:lstStyle/>
                    <a:p>
                      <a:pPr algn="ctr"/>
                      <a:r>
                        <a:rPr lang="en-US" sz="1800" kern="1200" dirty="0" smtClean="0"/>
                        <a:t>Earning the Global Professional in Human Resources® (GPHR®) demonstrates your expertise of multinational HR responsibilities, including strategies of globalization development of HR policies and initiatives that support organizational global growth. The GPHR recognizes your competencies and skills in managing HR disciplines in a global marketplace. If you are practicing HR primarily outside of the U.S., refer to the </a:t>
                      </a:r>
                      <a:r>
                        <a:rPr lang="en-US" sz="1800" kern="1200" dirty="0" err="1" smtClean="0"/>
                        <a:t>aPHRi</a:t>
                      </a:r>
                      <a:r>
                        <a:rPr lang="en-US" sz="1800" kern="1200" dirty="0" smtClean="0"/>
                        <a:t>, </a:t>
                      </a:r>
                      <a:r>
                        <a:rPr lang="en-US" sz="1800" kern="1200" dirty="0" err="1" smtClean="0"/>
                        <a:t>PHRi</a:t>
                      </a:r>
                      <a:r>
                        <a:rPr lang="en-US" sz="1800" kern="1200" dirty="0" smtClean="0"/>
                        <a:t> or </a:t>
                      </a:r>
                      <a:r>
                        <a:rPr lang="en-US" sz="1800" kern="1200" dirty="0" err="1" smtClean="0"/>
                        <a:t>SPHRi</a:t>
                      </a:r>
                      <a:r>
                        <a:rPr lang="en-US" sz="1800" kern="1200" dirty="0" smtClean="0"/>
                        <a:t> certifications.</a:t>
                      </a:r>
                      <a:endParaRPr lang="en-US" sz="1800" dirty="0"/>
                    </a:p>
                  </a:txBody>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855091761"/>
              </p:ext>
            </p:extLst>
          </p:nvPr>
        </p:nvGraphicFramePr>
        <p:xfrm>
          <a:off x="914400" y="990600"/>
          <a:ext cx="75438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1496970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70992" y="240626"/>
            <a:ext cx="7200900" cy="1142385"/>
          </a:xfrm>
        </p:spPr>
        <p:txBody>
          <a:bodyPr>
            <a:normAutofit/>
          </a:bodyPr>
          <a:lstStyle/>
          <a:p>
            <a:r>
              <a:rPr lang="en-MY" sz="3200" dirty="0"/>
              <a:t>GPHR Exam</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870992" y="2060848"/>
            <a:ext cx="7445424" cy="3384376"/>
          </a:xfrm>
        </p:spPr>
        <p:txBody>
          <a:bodyPr>
            <a:noAutofit/>
          </a:bodyPr>
          <a:lstStyle/>
          <a:p>
            <a:r>
              <a:rPr lang="en-MY" sz="2800" dirty="0"/>
              <a:t>Exam time: 2 hours </a:t>
            </a:r>
            <a:r>
              <a:rPr lang="en-MY" sz="2800" dirty="0" smtClean="0"/>
              <a:t>15 </a:t>
            </a:r>
            <a:r>
              <a:rPr lang="en-MY" sz="2800" dirty="0"/>
              <a:t>mins</a:t>
            </a:r>
          </a:p>
          <a:p>
            <a:r>
              <a:rPr lang="en-MY" sz="2800" dirty="0"/>
              <a:t>Exam length: 100 scored questions (mostly multiple-choice) + 25 </a:t>
            </a:r>
            <a:r>
              <a:rPr lang="en-MY" sz="2800" dirty="0" err="1"/>
              <a:t>pretest</a:t>
            </a:r>
            <a:r>
              <a:rPr lang="en-MY" sz="2800" dirty="0"/>
              <a: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Tree>
    <p:extLst>
      <p:ext uri="{BB962C8B-B14F-4D97-AF65-F5344CB8AC3E}">
        <p14:creationId xmlns="" xmlns:p14="http://schemas.microsoft.com/office/powerpoint/2010/main" val="14434970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79439"/>
          </a:xfrm>
        </p:spPr>
        <p:txBody>
          <a:bodyPr>
            <a:normAutofit/>
          </a:bodyPr>
          <a:lstStyle/>
          <a:p>
            <a:pPr algn="ctr"/>
            <a:r>
              <a:rPr lang="en-US" sz="3200" dirty="0" smtClean="0"/>
              <a:t>Pre-Test Question</a:t>
            </a:r>
            <a:endParaRPr lang="en-US" sz="3200" dirty="0"/>
          </a:p>
        </p:txBody>
      </p:sp>
      <p:sp>
        <p:nvSpPr>
          <p:cNvPr id="3" name="Content Placeholder 2"/>
          <p:cNvSpPr>
            <a:spLocks noGrp="1"/>
          </p:cNvSpPr>
          <p:nvPr>
            <p:ph idx="1"/>
          </p:nvPr>
        </p:nvSpPr>
        <p:spPr>
          <a:xfrm>
            <a:off x="838200" y="1219200"/>
            <a:ext cx="7924800" cy="4876800"/>
          </a:xfrm>
        </p:spPr>
        <p:txBody>
          <a:bodyPr>
            <a:noAutofit/>
          </a:bodyPr>
          <a:lstStyle/>
          <a:p>
            <a:pPr>
              <a:buNone/>
            </a:pPr>
            <a:r>
              <a:rPr lang="en-US" sz="2800" dirty="0" smtClean="0"/>
              <a:t>HRCI includes pre-test questions in its exams to gather valuable data about the new questions before they are included in future tests. </a:t>
            </a:r>
          </a:p>
          <a:p>
            <a:pPr>
              <a:buNone/>
            </a:pPr>
            <a:r>
              <a:rPr lang="en-US" sz="2800" dirty="0" smtClean="0"/>
              <a:t>These pre-test questions are:</a:t>
            </a:r>
          </a:p>
          <a:p>
            <a:pPr lvl="1"/>
            <a:r>
              <a:rPr lang="en-US" sz="2650" dirty="0" smtClean="0"/>
              <a:t> </a:t>
            </a:r>
            <a:r>
              <a:rPr lang="en-US" sz="2800" dirty="0" smtClean="0"/>
              <a:t>Not distinguished from others.</a:t>
            </a:r>
          </a:p>
          <a:p>
            <a:pPr lvl="1"/>
            <a:r>
              <a:rPr lang="en-US" sz="2800" dirty="0" smtClean="0"/>
              <a:t> Scattered throughout the exam so you will answer them with the same care in which you would  when answering scored questions.</a:t>
            </a:r>
          </a:p>
          <a:p>
            <a:pPr lvl="1"/>
            <a:r>
              <a:rPr lang="en-US" sz="2800" dirty="0" smtClean="0"/>
              <a:t> Not counted or included in determining the final exam score</a:t>
            </a:r>
            <a:endParaRPr lang="en-US" sz="2800" dirty="0"/>
          </a:p>
        </p:txBody>
      </p:sp>
      <p:sp>
        <p:nvSpPr>
          <p:cNvPr id="4" name="TextBox 3"/>
          <p:cNvSpPr txBox="1"/>
          <p:nvPr/>
        </p:nvSpPr>
        <p:spPr>
          <a:xfrm>
            <a:off x="457200" y="5867400"/>
            <a:ext cx="8229600" cy="307777"/>
          </a:xfrm>
          <a:prstGeom prst="rect">
            <a:avLst/>
          </a:prstGeom>
          <a:noFill/>
        </p:spPr>
        <p:txBody>
          <a:bodyPr wrap="square" rtlCol="0">
            <a:spAutoFit/>
          </a:bodyPr>
          <a:lstStyle/>
          <a:p>
            <a:r>
              <a:rPr lang="en-US" sz="1400" i="1" dirty="0" smtClean="0"/>
              <a:t>Source : https://www.hrci.org/docs/default-source/pdf-documents/cert-andbook.pdf?sfvrsn=8cddfc49_5</a:t>
            </a:r>
            <a:endParaRPr lang="en-US" sz="1400" i="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E65A8D-8789-44ED-95D0-361D78EA4094}"/>
              </a:ext>
            </a:extLst>
          </p:cNvPr>
          <p:cNvSpPr>
            <a:spLocks noGrp="1"/>
          </p:cNvSpPr>
          <p:nvPr>
            <p:ph type="title"/>
          </p:nvPr>
        </p:nvSpPr>
        <p:spPr>
          <a:xfrm>
            <a:off x="863538" y="116632"/>
            <a:ext cx="7200900" cy="1142385"/>
          </a:xfrm>
        </p:spPr>
        <p:txBody>
          <a:bodyPr>
            <a:normAutofit/>
          </a:bodyPr>
          <a:lstStyle/>
          <a:p>
            <a:r>
              <a:rPr lang="en-MY" sz="3200" dirty="0"/>
              <a:t>GPHR Exam Content</a:t>
            </a:r>
          </a:p>
        </p:txBody>
      </p:sp>
      <p:sp>
        <p:nvSpPr>
          <p:cNvPr id="3" name="Content Placeholder 2">
            <a:extLst>
              <a:ext uri="{FF2B5EF4-FFF2-40B4-BE49-F238E27FC236}">
                <a16:creationId xmlns="" xmlns:a16="http://schemas.microsoft.com/office/drawing/2014/main" id="{53D70043-6BC8-49B4-9606-E23C3068E35C}"/>
              </a:ext>
            </a:extLst>
          </p:cNvPr>
          <p:cNvSpPr>
            <a:spLocks noGrp="1"/>
          </p:cNvSpPr>
          <p:nvPr>
            <p:ph idx="1"/>
          </p:nvPr>
        </p:nvSpPr>
        <p:spPr>
          <a:xfrm>
            <a:off x="611560" y="1988840"/>
            <a:ext cx="7704856" cy="3809999"/>
          </a:xfrm>
        </p:spPr>
        <p:txBody>
          <a:bodyPr>
            <a:noAutofit/>
          </a:bodyPr>
          <a:lstStyle/>
          <a:p>
            <a:pPr marL="0" indent="0">
              <a:buNone/>
            </a:pPr>
            <a:r>
              <a:rPr lang="en-MY" sz="2800" dirty="0"/>
              <a:t>01 | Strategic Global Human Resources (25%)</a:t>
            </a:r>
          </a:p>
          <a:p>
            <a:pPr marL="0" indent="0">
              <a:buNone/>
            </a:pPr>
            <a:r>
              <a:rPr lang="en-MY" sz="2800" dirty="0"/>
              <a:t>02 | Global Talent Management (20%)</a:t>
            </a:r>
          </a:p>
          <a:p>
            <a:pPr marL="0" indent="0">
              <a:buNone/>
            </a:pPr>
            <a:r>
              <a:rPr lang="en-MY" sz="2800" dirty="0"/>
              <a:t>03 | Global Mobility (15%)</a:t>
            </a:r>
          </a:p>
          <a:p>
            <a:pPr marL="0" indent="0">
              <a:buNone/>
            </a:pPr>
            <a:r>
              <a:rPr lang="en-MY" sz="2800" dirty="0"/>
              <a:t>04 | Workplace Culture (15%)</a:t>
            </a:r>
          </a:p>
          <a:p>
            <a:pPr marL="0" indent="0">
              <a:buNone/>
            </a:pPr>
            <a:r>
              <a:rPr lang="en-MY" sz="2800" dirty="0"/>
              <a:t>05 | Total Rewards (15%)</a:t>
            </a:r>
          </a:p>
          <a:p>
            <a:pPr marL="0" indent="0">
              <a:buNone/>
            </a:pPr>
            <a:r>
              <a:rPr lang="en-MY" sz="2800" dirty="0"/>
              <a:t>06 | Risk Management and Compliance (10%)</a:t>
            </a:r>
          </a:p>
        </p:txBody>
      </p:sp>
    </p:spTree>
    <p:extLst>
      <p:ext uri="{BB962C8B-B14F-4D97-AF65-F5344CB8AC3E}">
        <p14:creationId xmlns="" xmlns:p14="http://schemas.microsoft.com/office/powerpoint/2010/main" val="29955675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84875-54E3-4331-B57F-DF061254339E}"/>
              </a:ext>
            </a:extLst>
          </p:cNvPr>
          <p:cNvSpPr>
            <a:spLocks noGrp="1"/>
          </p:cNvSpPr>
          <p:nvPr>
            <p:ph type="title"/>
          </p:nvPr>
        </p:nvSpPr>
        <p:spPr>
          <a:xfrm>
            <a:off x="1371600" y="0"/>
            <a:ext cx="7200900" cy="641033"/>
          </a:xfrm>
        </p:spPr>
        <p:txBody>
          <a:bodyPr>
            <a:normAutofit/>
          </a:bodyPr>
          <a:lstStyle/>
          <a:p>
            <a:r>
              <a:rPr lang="en-MY" sz="3200" dirty="0"/>
              <a:t>Exam Pass Rates</a:t>
            </a:r>
          </a:p>
        </p:txBody>
      </p:sp>
      <p:sp>
        <p:nvSpPr>
          <p:cNvPr id="3" name="Content Placeholder 2">
            <a:extLst>
              <a:ext uri="{FF2B5EF4-FFF2-40B4-BE49-F238E27FC236}">
                <a16:creationId xmlns="" xmlns:a16="http://schemas.microsoft.com/office/drawing/2014/main" id="{EA64D1C8-9921-46F9-8E52-0E698CBE75EC}"/>
              </a:ext>
            </a:extLst>
          </p:cNvPr>
          <p:cNvSpPr>
            <a:spLocks noGrp="1"/>
          </p:cNvSpPr>
          <p:nvPr>
            <p:ph idx="1"/>
          </p:nvPr>
        </p:nvSpPr>
        <p:spPr>
          <a:xfrm>
            <a:off x="457200" y="838200"/>
            <a:ext cx="8001000" cy="5486400"/>
          </a:xfrm>
        </p:spPr>
        <p:txBody>
          <a:bodyPr>
            <a:noAutofit/>
          </a:bodyPr>
          <a:lstStyle/>
          <a:p>
            <a:pPr marL="0" indent="0">
              <a:buNone/>
            </a:pPr>
            <a:endParaRPr lang="en-MY" sz="2800" dirty="0" smtClean="0"/>
          </a:p>
          <a:p>
            <a:pPr marL="0" indent="0">
              <a:buNone/>
            </a:pPr>
            <a:r>
              <a:rPr lang="en-MY" sz="2800" dirty="0" err="1" smtClean="0"/>
              <a:t>aPHR</a:t>
            </a:r>
            <a:r>
              <a:rPr lang="en-MY" sz="2800" dirty="0"/>
              <a:t>		</a:t>
            </a:r>
            <a:r>
              <a:rPr lang="en-MY" sz="2800" dirty="0" smtClean="0"/>
              <a:t>74%</a:t>
            </a:r>
          </a:p>
          <a:p>
            <a:pPr marL="0" indent="0">
              <a:buNone/>
            </a:pPr>
            <a:r>
              <a:rPr lang="en-MY" sz="2800" dirty="0" smtClean="0"/>
              <a:t>PHR</a:t>
            </a:r>
            <a:r>
              <a:rPr lang="en-MY" sz="2800" dirty="0"/>
              <a:t>		</a:t>
            </a:r>
            <a:r>
              <a:rPr lang="en-MY" sz="2800" dirty="0" smtClean="0"/>
              <a:t>61%</a:t>
            </a:r>
          </a:p>
          <a:p>
            <a:pPr marL="0" indent="0">
              <a:buNone/>
            </a:pPr>
            <a:r>
              <a:rPr lang="en-MY" sz="2800" dirty="0" err="1" smtClean="0"/>
              <a:t>PHRi</a:t>
            </a:r>
            <a:r>
              <a:rPr lang="en-MY" sz="2800" dirty="0" smtClean="0"/>
              <a:t>		67%</a:t>
            </a:r>
          </a:p>
          <a:p>
            <a:pPr marL="0" indent="0">
              <a:buNone/>
            </a:pPr>
            <a:r>
              <a:rPr lang="en-MY" sz="2800" dirty="0" smtClean="0"/>
              <a:t>SPHR</a:t>
            </a:r>
            <a:r>
              <a:rPr lang="en-MY" sz="2800" dirty="0"/>
              <a:t>		</a:t>
            </a:r>
            <a:r>
              <a:rPr lang="en-MY" sz="2800" dirty="0" smtClean="0"/>
              <a:t>53%</a:t>
            </a:r>
          </a:p>
          <a:p>
            <a:pPr marL="0" indent="0">
              <a:buNone/>
            </a:pPr>
            <a:r>
              <a:rPr lang="en-MY" sz="2800" dirty="0" err="1" smtClean="0"/>
              <a:t>SPHRi</a:t>
            </a:r>
            <a:r>
              <a:rPr lang="en-MY" sz="2800" dirty="0" smtClean="0"/>
              <a:t>		72%</a:t>
            </a:r>
          </a:p>
          <a:p>
            <a:pPr marL="0" indent="0">
              <a:buNone/>
            </a:pPr>
            <a:r>
              <a:rPr lang="en-MY" sz="2800" dirty="0" err="1" smtClean="0"/>
              <a:t>PHRca</a:t>
            </a:r>
            <a:r>
              <a:rPr lang="en-MY" sz="2800" dirty="0"/>
              <a:t>		</a:t>
            </a:r>
            <a:r>
              <a:rPr lang="en-MY" sz="2800" dirty="0" smtClean="0"/>
              <a:t>44%</a:t>
            </a:r>
          </a:p>
          <a:p>
            <a:pPr marL="0" indent="0">
              <a:buNone/>
            </a:pPr>
            <a:r>
              <a:rPr lang="en-MY" sz="2800" dirty="0" smtClean="0">
                <a:solidFill>
                  <a:srgbClr val="FF0000"/>
                </a:solidFill>
              </a:rPr>
              <a:t>GPHR		56%</a:t>
            </a:r>
          </a:p>
          <a:p>
            <a:pPr marL="0" indent="0">
              <a:buNone/>
            </a:pPr>
            <a:endParaRPr lang="en-MY" sz="1400" i="1" dirty="0" smtClean="0"/>
          </a:p>
          <a:p>
            <a:pPr marL="0" indent="0">
              <a:buNone/>
            </a:pPr>
            <a:r>
              <a:rPr lang="en-MY" sz="1400" i="1" dirty="0" smtClean="0"/>
              <a:t>HRCI </a:t>
            </a:r>
            <a:r>
              <a:rPr lang="en-MY" sz="1400" i="1" dirty="0"/>
              <a:t>Exam Pass Rates as of December 31, </a:t>
            </a:r>
            <a:r>
              <a:rPr lang="en-MY" sz="1400" i="1" dirty="0" smtClean="0"/>
              <a:t>2022;  </a:t>
            </a:r>
            <a:r>
              <a:rPr lang="en-US" sz="1400" i="1" dirty="0" smtClean="0"/>
              <a:t>Source : https://www.hrci.org/pass-rates</a:t>
            </a:r>
          </a:p>
          <a:p>
            <a:pPr marL="0" indent="0">
              <a:buNone/>
            </a:pPr>
            <a:endParaRPr lang="en-MY" sz="1400" i="1" dirty="0"/>
          </a:p>
          <a:p>
            <a:pPr marL="0" indent="0">
              <a:buNone/>
            </a:pPr>
            <a:endParaRPr lang="en-MY" sz="2800" dirty="0"/>
          </a:p>
          <a:p>
            <a:pPr marL="0" indent="0">
              <a:buNone/>
            </a:pPr>
            <a:endParaRPr lang="en-MY" sz="2800" dirty="0"/>
          </a:p>
        </p:txBody>
      </p:sp>
    </p:spTree>
    <p:extLst>
      <p:ext uri="{BB962C8B-B14F-4D97-AF65-F5344CB8AC3E}">
        <p14:creationId xmlns="" xmlns:p14="http://schemas.microsoft.com/office/powerpoint/2010/main" val="34476108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577580-3921-40BB-A6CB-74878BAB42CA}"/>
              </a:ext>
            </a:extLst>
          </p:cNvPr>
          <p:cNvSpPr>
            <a:spLocks noGrp="1"/>
          </p:cNvSpPr>
          <p:nvPr>
            <p:ph type="title"/>
          </p:nvPr>
        </p:nvSpPr>
        <p:spPr>
          <a:xfrm>
            <a:off x="838200" y="228600"/>
            <a:ext cx="7200900" cy="713360"/>
          </a:xfrm>
        </p:spPr>
        <p:txBody>
          <a:bodyPr>
            <a:normAutofit/>
          </a:bodyPr>
          <a:lstStyle/>
          <a:p>
            <a:r>
              <a:rPr lang="en-MY" sz="3200" dirty="0"/>
              <a:t>HRCI Certification Holders</a:t>
            </a:r>
          </a:p>
        </p:txBody>
      </p:sp>
      <p:sp>
        <p:nvSpPr>
          <p:cNvPr id="3" name="Content Placeholder 2">
            <a:extLst>
              <a:ext uri="{FF2B5EF4-FFF2-40B4-BE49-F238E27FC236}">
                <a16:creationId xmlns="" xmlns:a16="http://schemas.microsoft.com/office/drawing/2014/main" id="{46E85126-1150-4A01-8E41-CFC0AA468B9F}"/>
              </a:ext>
            </a:extLst>
          </p:cNvPr>
          <p:cNvSpPr>
            <a:spLocks noGrp="1"/>
          </p:cNvSpPr>
          <p:nvPr>
            <p:ph idx="1"/>
          </p:nvPr>
        </p:nvSpPr>
        <p:spPr>
          <a:xfrm>
            <a:off x="685800" y="1143000"/>
            <a:ext cx="8003232" cy="4755232"/>
          </a:xfrm>
        </p:spPr>
        <p:txBody>
          <a:bodyPr>
            <a:noAutofit/>
          </a:bodyPr>
          <a:lstStyle/>
          <a:p>
            <a:pPr marL="0" indent="0">
              <a:buNone/>
            </a:pPr>
            <a:r>
              <a:rPr lang="en-MY" sz="2800" dirty="0"/>
              <a:t>aPHR		        </a:t>
            </a:r>
            <a:r>
              <a:rPr lang="en-MY" sz="2800" dirty="0" smtClean="0"/>
              <a:t>9,692</a:t>
            </a:r>
            <a:endParaRPr lang="en-MY" sz="2800" dirty="0"/>
          </a:p>
          <a:p>
            <a:pPr marL="0" indent="0">
              <a:buNone/>
            </a:pPr>
            <a:r>
              <a:rPr lang="en-MY" sz="2800" dirty="0"/>
              <a:t>PHR		        </a:t>
            </a:r>
            <a:r>
              <a:rPr lang="en-MY" sz="2800" dirty="0" smtClean="0"/>
              <a:t>66,743</a:t>
            </a:r>
            <a:endParaRPr lang="en-MY" sz="2800" dirty="0"/>
          </a:p>
          <a:p>
            <a:pPr marL="0" indent="0">
              <a:buNone/>
            </a:pPr>
            <a:r>
              <a:rPr lang="en-MY" sz="2800" dirty="0"/>
              <a:t>SPHR		       </a:t>
            </a:r>
            <a:r>
              <a:rPr lang="en-MY" sz="2800" dirty="0" smtClean="0"/>
              <a:t>44,790</a:t>
            </a:r>
            <a:endParaRPr lang="en-MY" sz="2800" dirty="0"/>
          </a:p>
          <a:p>
            <a:pPr marL="0" indent="0">
              <a:buNone/>
            </a:pPr>
            <a:r>
              <a:rPr lang="en-MY" sz="2800" dirty="0">
                <a:solidFill>
                  <a:srgbClr val="FF0000"/>
                </a:solidFill>
              </a:rPr>
              <a:t>GPHR		        </a:t>
            </a:r>
            <a:r>
              <a:rPr lang="en-MY" sz="2800" dirty="0" smtClean="0">
                <a:solidFill>
                  <a:srgbClr val="FF0000"/>
                </a:solidFill>
              </a:rPr>
              <a:t>2,744</a:t>
            </a:r>
            <a:endParaRPr lang="en-MY" sz="2800" dirty="0">
              <a:solidFill>
                <a:srgbClr val="FF0000"/>
              </a:solidFill>
            </a:endParaRPr>
          </a:p>
          <a:p>
            <a:pPr marL="0" indent="0">
              <a:buNone/>
            </a:pPr>
            <a:r>
              <a:rPr lang="en-MY" sz="2800" dirty="0"/>
              <a:t>PHRca		       </a:t>
            </a:r>
            <a:r>
              <a:rPr lang="en-MY" sz="2800" dirty="0" smtClean="0"/>
              <a:t>1,936</a:t>
            </a:r>
            <a:endParaRPr lang="en-MY" sz="2800" dirty="0"/>
          </a:p>
          <a:p>
            <a:pPr marL="0" indent="0">
              <a:buNone/>
            </a:pPr>
            <a:r>
              <a:rPr lang="en-MY" sz="2800" dirty="0" err="1" smtClean="0"/>
              <a:t>PHRi</a:t>
            </a:r>
            <a:r>
              <a:rPr lang="en-MY" sz="2800" dirty="0"/>
              <a:t>		       </a:t>
            </a:r>
            <a:r>
              <a:rPr lang="en-MY" sz="2800" dirty="0" smtClean="0"/>
              <a:t>2,675</a:t>
            </a:r>
            <a:endParaRPr lang="en-MY" sz="2800" dirty="0"/>
          </a:p>
          <a:p>
            <a:pPr marL="0" indent="0">
              <a:buNone/>
            </a:pPr>
            <a:r>
              <a:rPr lang="en-MY" sz="2800" dirty="0"/>
              <a:t>SPHRi		       </a:t>
            </a:r>
            <a:r>
              <a:rPr lang="en-MY" sz="2800" dirty="0" smtClean="0"/>
              <a:t>2,459</a:t>
            </a:r>
          </a:p>
          <a:p>
            <a:pPr marL="0" indent="0">
              <a:buNone/>
            </a:pPr>
            <a:endParaRPr lang="en-MY" sz="1400" i="1" dirty="0" smtClean="0"/>
          </a:p>
          <a:p>
            <a:pPr marL="0" indent="0">
              <a:buNone/>
            </a:pPr>
            <a:r>
              <a:rPr lang="en-MY" sz="1400" i="1" dirty="0" smtClean="0"/>
              <a:t>Number of HRCI Certification Holders as of January 18, 2023 ; </a:t>
            </a:r>
          </a:p>
          <a:p>
            <a:pPr marL="0" indent="0">
              <a:buNone/>
            </a:pPr>
            <a:r>
              <a:rPr lang="en-US" sz="1400" i="1" dirty="0" smtClean="0"/>
              <a:t>Source : https://www.hrci.org/certifications/hrci-exam-statistics</a:t>
            </a:r>
          </a:p>
          <a:p>
            <a:pPr marL="0" indent="0">
              <a:buNone/>
            </a:pPr>
            <a:endParaRPr lang="en-MY" sz="1400" i="1" dirty="0"/>
          </a:p>
        </p:txBody>
      </p:sp>
    </p:spTree>
    <p:extLst>
      <p:ext uri="{BB962C8B-B14F-4D97-AF65-F5344CB8AC3E}">
        <p14:creationId xmlns="" xmlns:p14="http://schemas.microsoft.com/office/powerpoint/2010/main" val="13858154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855091761"/>
              </p:ext>
            </p:extLst>
          </p:nvPr>
        </p:nvGraphicFramePr>
        <p:xfrm>
          <a:off x="914400" y="990600"/>
          <a:ext cx="75438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1496970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 xmlns:p14="http://schemas.microsoft.com/office/powerpoint/2010/main" val="1010706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074D98-8830-41AF-BF91-CA084D928BC8}"/>
              </a:ext>
            </a:extLst>
          </p:cNvPr>
          <p:cNvSpPr>
            <a:spLocks noGrp="1"/>
          </p:cNvSpPr>
          <p:nvPr>
            <p:ph type="title"/>
          </p:nvPr>
        </p:nvSpPr>
        <p:spPr>
          <a:xfrm>
            <a:off x="683568" y="175080"/>
            <a:ext cx="7200900" cy="1142385"/>
          </a:xfrm>
        </p:spPr>
        <p:txBody>
          <a:bodyPr>
            <a:normAutofit/>
          </a:bodyPr>
          <a:lstStyle/>
          <a:p>
            <a:r>
              <a:rPr lang="en-MY" sz="3200" dirty="0"/>
              <a:t>HRCI Exam screen</a:t>
            </a:r>
          </a:p>
        </p:txBody>
      </p:sp>
      <p:pic>
        <p:nvPicPr>
          <p:cNvPr id="4" name="Picture 3">
            <a:extLst>
              <a:ext uri="{FF2B5EF4-FFF2-40B4-BE49-F238E27FC236}">
                <a16:creationId xmlns="" xmlns:a16="http://schemas.microsoft.com/office/drawing/2014/main" id="{9E2FB27D-8BE9-4DB0-8F20-5512EC92865B}"/>
              </a:ext>
            </a:extLst>
          </p:cNvPr>
          <p:cNvPicPr>
            <a:picLocks noChangeAspect="1"/>
          </p:cNvPicPr>
          <p:nvPr/>
        </p:nvPicPr>
        <p:blipFill>
          <a:blip r:embed="rId2"/>
          <a:stretch>
            <a:fillRect/>
          </a:stretch>
        </p:blipFill>
        <p:spPr>
          <a:xfrm>
            <a:off x="1936478" y="1628800"/>
            <a:ext cx="5271043" cy="3992269"/>
          </a:xfrm>
          <a:prstGeom prst="rect">
            <a:avLst/>
          </a:prstGeom>
        </p:spPr>
      </p:pic>
    </p:spTree>
    <p:extLst>
      <p:ext uri="{BB962C8B-B14F-4D97-AF65-F5344CB8AC3E}">
        <p14:creationId xmlns="" xmlns:p14="http://schemas.microsoft.com/office/powerpoint/2010/main" val="8765411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993F19-8161-4F7D-BF49-EFEAF21669DF}"/>
              </a:ext>
            </a:extLst>
          </p:cNvPr>
          <p:cNvSpPr>
            <a:spLocks noGrp="1"/>
          </p:cNvSpPr>
          <p:nvPr>
            <p:ph type="title"/>
          </p:nvPr>
        </p:nvSpPr>
        <p:spPr>
          <a:xfrm>
            <a:off x="467544" y="116632"/>
            <a:ext cx="7200900" cy="1142385"/>
          </a:xfrm>
        </p:spPr>
        <p:txBody>
          <a:bodyPr>
            <a:normAutofit/>
          </a:bodyPr>
          <a:lstStyle/>
          <a:p>
            <a:r>
              <a:rPr lang="en-MY" sz="3200" dirty="0"/>
              <a:t>Flag for Review</a:t>
            </a:r>
          </a:p>
        </p:txBody>
      </p:sp>
      <p:pic>
        <p:nvPicPr>
          <p:cNvPr id="5" name="Picture 4">
            <a:extLst>
              <a:ext uri="{FF2B5EF4-FFF2-40B4-BE49-F238E27FC236}">
                <a16:creationId xmlns="" xmlns:a16="http://schemas.microsoft.com/office/drawing/2014/main" id="{F2785FAF-AF77-4449-80D1-72302FD8535F}"/>
              </a:ext>
            </a:extLst>
          </p:cNvPr>
          <p:cNvPicPr>
            <a:picLocks noChangeAspect="1"/>
          </p:cNvPicPr>
          <p:nvPr/>
        </p:nvPicPr>
        <p:blipFill>
          <a:blip r:embed="rId2"/>
          <a:stretch>
            <a:fillRect/>
          </a:stretch>
        </p:blipFill>
        <p:spPr>
          <a:xfrm>
            <a:off x="1691680" y="1628800"/>
            <a:ext cx="6631087" cy="4252764"/>
          </a:xfrm>
          <a:prstGeom prst="rect">
            <a:avLst/>
          </a:prstGeom>
        </p:spPr>
      </p:pic>
    </p:spTree>
    <p:extLst>
      <p:ext uri="{BB962C8B-B14F-4D97-AF65-F5344CB8AC3E}">
        <p14:creationId xmlns="" xmlns:p14="http://schemas.microsoft.com/office/powerpoint/2010/main" val="41937882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4EC524-8680-49B9-B4B5-6594D28A0925}"/>
              </a:ext>
            </a:extLst>
          </p:cNvPr>
          <p:cNvSpPr>
            <a:spLocks noGrp="1"/>
          </p:cNvSpPr>
          <p:nvPr>
            <p:ph type="title"/>
          </p:nvPr>
        </p:nvSpPr>
        <p:spPr>
          <a:xfrm>
            <a:off x="611560" y="188640"/>
            <a:ext cx="7200900" cy="1142385"/>
          </a:xfrm>
        </p:spPr>
        <p:txBody>
          <a:bodyPr>
            <a:normAutofit/>
          </a:bodyPr>
          <a:lstStyle/>
          <a:p>
            <a:r>
              <a:rPr lang="en-MY" sz="3200" dirty="0"/>
              <a:t>Review Screen</a:t>
            </a:r>
          </a:p>
        </p:txBody>
      </p:sp>
      <p:pic>
        <p:nvPicPr>
          <p:cNvPr id="5" name="Picture 4">
            <a:extLst>
              <a:ext uri="{FF2B5EF4-FFF2-40B4-BE49-F238E27FC236}">
                <a16:creationId xmlns="" xmlns:a16="http://schemas.microsoft.com/office/drawing/2014/main" id="{2C85D5DD-7677-4D31-8E6F-3D00809829D0}"/>
              </a:ext>
            </a:extLst>
          </p:cNvPr>
          <p:cNvPicPr>
            <a:picLocks noChangeAspect="1"/>
          </p:cNvPicPr>
          <p:nvPr/>
        </p:nvPicPr>
        <p:blipFill>
          <a:blip r:embed="rId2"/>
          <a:stretch>
            <a:fillRect/>
          </a:stretch>
        </p:blipFill>
        <p:spPr>
          <a:xfrm>
            <a:off x="755576" y="1988840"/>
            <a:ext cx="7399288" cy="3348583"/>
          </a:xfrm>
          <a:prstGeom prst="rect">
            <a:avLst/>
          </a:prstGeom>
        </p:spPr>
      </p:pic>
    </p:spTree>
    <p:extLst>
      <p:ext uri="{BB962C8B-B14F-4D97-AF65-F5344CB8AC3E}">
        <p14:creationId xmlns="" xmlns:p14="http://schemas.microsoft.com/office/powerpoint/2010/main" val="27922965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515F15-E511-4FB2-8B73-BCE6EEA58E61}"/>
              </a:ext>
            </a:extLst>
          </p:cNvPr>
          <p:cNvSpPr>
            <a:spLocks noGrp="1"/>
          </p:cNvSpPr>
          <p:nvPr>
            <p:ph type="title"/>
          </p:nvPr>
        </p:nvSpPr>
        <p:spPr>
          <a:xfrm>
            <a:off x="791530" y="0"/>
            <a:ext cx="7200900" cy="1142385"/>
          </a:xfrm>
        </p:spPr>
        <p:txBody>
          <a:bodyPr>
            <a:normAutofit/>
          </a:bodyPr>
          <a:lstStyle/>
          <a:p>
            <a:r>
              <a:rPr lang="en-MY" sz="3200" dirty="0"/>
              <a:t>End Review</a:t>
            </a:r>
          </a:p>
        </p:txBody>
      </p:sp>
      <p:pic>
        <p:nvPicPr>
          <p:cNvPr id="5" name="Picture 4">
            <a:extLst>
              <a:ext uri="{FF2B5EF4-FFF2-40B4-BE49-F238E27FC236}">
                <a16:creationId xmlns="" xmlns:a16="http://schemas.microsoft.com/office/drawing/2014/main" id="{28576AC8-B933-47B2-8B6E-FE0F4190E196}"/>
              </a:ext>
            </a:extLst>
          </p:cNvPr>
          <p:cNvPicPr>
            <a:picLocks noChangeAspect="1"/>
          </p:cNvPicPr>
          <p:nvPr/>
        </p:nvPicPr>
        <p:blipFill>
          <a:blip r:embed="rId2"/>
          <a:stretch>
            <a:fillRect/>
          </a:stretch>
        </p:blipFill>
        <p:spPr>
          <a:xfrm>
            <a:off x="1655676" y="1219115"/>
            <a:ext cx="5832648" cy="4419770"/>
          </a:xfrm>
          <a:prstGeom prst="rect">
            <a:avLst/>
          </a:prstGeom>
        </p:spPr>
      </p:pic>
    </p:spTree>
    <p:extLst>
      <p:ext uri="{BB962C8B-B14F-4D97-AF65-F5344CB8AC3E}">
        <p14:creationId xmlns="" xmlns:p14="http://schemas.microsoft.com/office/powerpoint/2010/main" val="1031919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559880-8AB7-4947-9106-BD04BE1A42DA}"/>
              </a:ext>
            </a:extLst>
          </p:cNvPr>
          <p:cNvSpPr>
            <a:spLocks noGrp="1"/>
          </p:cNvSpPr>
          <p:nvPr>
            <p:ph type="title"/>
          </p:nvPr>
        </p:nvSpPr>
        <p:spPr>
          <a:xfrm>
            <a:off x="683568" y="188640"/>
            <a:ext cx="7200900" cy="1142385"/>
          </a:xfrm>
        </p:spPr>
        <p:txBody>
          <a:bodyPr>
            <a:normAutofit/>
          </a:bodyPr>
          <a:lstStyle/>
          <a:p>
            <a:r>
              <a:rPr lang="en-MY" sz="3200" dirty="0"/>
              <a:t>Calculator</a:t>
            </a:r>
          </a:p>
        </p:txBody>
      </p:sp>
      <p:pic>
        <p:nvPicPr>
          <p:cNvPr id="5" name="Picture 4">
            <a:extLst>
              <a:ext uri="{FF2B5EF4-FFF2-40B4-BE49-F238E27FC236}">
                <a16:creationId xmlns="" xmlns:a16="http://schemas.microsoft.com/office/drawing/2014/main"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 xmlns:p14="http://schemas.microsoft.com/office/powerpoint/2010/main" val="42883267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C095E4-0724-4D85-8753-03744B30F6BA}"/>
              </a:ext>
            </a:extLst>
          </p:cNvPr>
          <p:cNvSpPr>
            <a:spLocks noGrp="1"/>
          </p:cNvSpPr>
          <p:nvPr>
            <p:ph type="title"/>
          </p:nvPr>
        </p:nvSpPr>
        <p:spPr>
          <a:xfrm>
            <a:off x="611560" y="116632"/>
            <a:ext cx="7200900" cy="1142385"/>
          </a:xfrm>
        </p:spPr>
        <p:txBody>
          <a:bodyPr>
            <a:normAutofit/>
          </a:bodyPr>
          <a:lstStyle/>
          <a:p>
            <a:r>
              <a:rPr lang="en-MY" sz="3200" dirty="0"/>
              <a:t>Comments</a:t>
            </a:r>
          </a:p>
        </p:txBody>
      </p:sp>
      <p:pic>
        <p:nvPicPr>
          <p:cNvPr id="5" name="Picture 4">
            <a:extLst>
              <a:ext uri="{FF2B5EF4-FFF2-40B4-BE49-F238E27FC236}">
                <a16:creationId xmlns="" xmlns:a16="http://schemas.microsoft.com/office/drawing/2014/main"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 xmlns:p14="http://schemas.microsoft.com/office/powerpoint/2010/main" val="37431124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DB276A-C0F0-4F40-8257-FC6618CE6F06}"/>
              </a:ext>
            </a:extLst>
          </p:cNvPr>
          <p:cNvSpPr>
            <a:spLocks noGrp="1"/>
          </p:cNvSpPr>
          <p:nvPr>
            <p:ph type="title"/>
          </p:nvPr>
        </p:nvSpPr>
        <p:spPr>
          <a:xfrm>
            <a:off x="683568" y="0"/>
            <a:ext cx="7200900" cy="1142385"/>
          </a:xfrm>
        </p:spPr>
        <p:txBody>
          <a:bodyPr>
            <a:normAutofit/>
          </a:bodyPr>
          <a:lstStyle/>
          <a:p>
            <a:r>
              <a:rPr lang="en-MY" sz="3200" dirty="0"/>
              <a:t>Progress Indicator</a:t>
            </a:r>
          </a:p>
        </p:txBody>
      </p:sp>
      <p:pic>
        <p:nvPicPr>
          <p:cNvPr id="5" name="Picture 4">
            <a:extLst>
              <a:ext uri="{FF2B5EF4-FFF2-40B4-BE49-F238E27FC236}">
                <a16:creationId xmlns="" xmlns:a16="http://schemas.microsoft.com/office/drawing/2014/main" id="{C2FD4ED3-2423-4321-B622-FB3949C7E139}"/>
              </a:ext>
            </a:extLst>
          </p:cNvPr>
          <p:cNvPicPr>
            <a:picLocks noChangeAspect="1"/>
          </p:cNvPicPr>
          <p:nvPr/>
        </p:nvPicPr>
        <p:blipFill>
          <a:blip r:embed="rId2"/>
          <a:stretch>
            <a:fillRect/>
          </a:stretch>
        </p:blipFill>
        <p:spPr>
          <a:xfrm>
            <a:off x="1411598" y="1484784"/>
            <a:ext cx="5744840" cy="4387930"/>
          </a:xfrm>
          <a:prstGeom prst="rect">
            <a:avLst/>
          </a:prstGeom>
        </p:spPr>
      </p:pic>
    </p:spTree>
    <p:extLst>
      <p:ext uri="{BB962C8B-B14F-4D97-AF65-F5344CB8AC3E}">
        <p14:creationId xmlns="" xmlns:p14="http://schemas.microsoft.com/office/powerpoint/2010/main" val="10998118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1160C0-4574-460A-B82B-CACE47C27F72}"/>
              </a:ext>
            </a:extLst>
          </p:cNvPr>
          <p:cNvSpPr>
            <a:spLocks noGrp="1"/>
          </p:cNvSpPr>
          <p:nvPr>
            <p:ph type="title"/>
          </p:nvPr>
        </p:nvSpPr>
        <p:spPr>
          <a:xfrm>
            <a:off x="683568" y="28175"/>
            <a:ext cx="7200900" cy="1142385"/>
          </a:xfrm>
        </p:spPr>
        <p:txBody>
          <a:bodyPr>
            <a:normAutofit/>
          </a:bodyPr>
          <a:lstStyle/>
          <a:p>
            <a:r>
              <a:rPr lang="en-MY" sz="3200" dirty="0"/>
              <a:t>Scrollbar</a:t>
            </a:r>
          </a:p>
        </p:txBody>
      </p:sp>
      <p:pic>
        <p:nvPicPr>
          <p:cNvPr id="5" name="Picture 4">
            <a:extLst>
              <a:ext uri="{FF2B5EF4-FFF2-40B4-BE49-F238E27FC236}">
                <a16:creationId xmlns="" xmlns:a16="http://schemas.microsoft.com/office/drawing/2014/main" id="{B855A74D-9042-4142-AA85-493BA9C33B04}"/>
              </a:ext>
            </a:extLst>
          </p:cNvPr>
          <p:cNvPicPr>
            <a:picLocks noChangeAspect="1"/>
          </p:cNvPicPr>
          <p:nvPr/>
        </p:nvPicPr>
        <p:blipFill>
          <a:blip r:embed="rId2"/>
          <a:stretch>
            <a:fillRect/>
          </a:stretch>
        </p:blipFill>
        <p:spPr>
          <a:xfrm>
            <a:off x="1763541" y="1268760"/>
            <a:ext cx="6120680" cy="4643275"/>
          </a:xfrm>
          <a:prstGeom prst="rect">
            <a:avLst/>
          </a:prstGeom>
        </p:spPr>
      </p:pic>
    </p:spTree>
    <p:extLst>
      <p:ext uri="{BB962C8B-B14F-4D97-AF65-F5344CB8AC3E}">
        <p14:creationId xmlns="" xmlns:p14="http://schemas.microsoft.com/office/powerpoint/2010/main" val="25799047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949826060"/>
              </p:ext>
            </p:extLst>
          </p:nvPr>
        </p:nvGraphicFramePr>
        <p:xfrm>
          <a:off x="990600" y="609600"/>
          <a:ext cx="77724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417409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A61DFE-A4AA-49C0-966C-C3B097211865}"/>
              </a:ext>
            </a:extLst>
          </p:cNvPr>
          <p:cNvSpPr>
            <a:spLocks noGrp="1"/>
          </p:cNvSpPr>
          <p:nvPr>
            <p:ph type="title"/>
          </p:nvPr>
        </p:nvSpPr>
        <p:spPr>
          <a:xfrm>
            <a:off x="958658" y="188640"/>
            <a:ext cx="7200900" cy="1142385"/>
          </a:xfrm>
        </p:spPr>
        <p:txBody>
          <a:bodyPr>
            <a:normAutofit/>
          </a:bodyPr>
          <a:lstStyle/>
          <a:p>
            <a:r>
              <a:rPr lang="en-MY" sz="3200" dirty="0"/>
              <a:t>Structure of Exam</a:t>
            </a:r>
          </a:p>
        </p:txBody>
      </p:sp>
      <p:sp>
        <p:nvSpPr>
          <p:cNvPr id="3" name="Content Placeholder 2">
            <a:extLst>
              <a:ext uri="{FF2B5EF4-FFF2-40B4-BE49-F238E27FC236}">
                <a16:creationId xmlns="" xmlns:a16="http://schemas.microsoft.com/office/drawing/2014/main" id="{15D1EA06-DE32-4A31-8F6E-99CCC10FD0B4}"/>
              </a:ext>
            </a:extLst>
          </p:cNvPr>
          <p:cNvSpPr>
            <a:spLocks noGrp="1"/>
          </p:cNvSpPr>
          <p:nvPr>
            <p:ph idx="1"/>
          </p:nvPr>
        </p:nvSpPr>
        <p:spPr/>
        <p:txBody>
          <a:bodyPr>
            <a:normAutofit/>
          </a:bodyPr>
          <a:lstStyle/>
          <a:p>
            <a:r>
              <a:rPr lang="en-MY" sz="2800" dirty="0"/>
              <a:t>Traditional multiple choice</a:t>
            </a:r>
          </a:p>
          <a:p>
            <a:r>
              <a:rPr lang="en-MY" sz="2800" dirty="0"/>
              <a:t>Multiple choice, multiple response</a:t>
            </a:r>
          </a:p>
          <a:p>
            <a:r>
              <a:rPr lang="en-MY" sz="2800" dirty="0"/>
              <a:t>Fill in the blank</a:t>
            </a:r>
          </a:p>
          <a:p>
            <a:r>
              <a:rPr lang="en-MY" sz="2800" dirty="0"/>
              <a:t>Drag and drop </a:t>
            </a:r>
          </a:p>
          <a:p>
            <a:r>
              <a:rPr lang="en-MY" sz="2800" dirty="0"/>
              <a:t>Scenarios</a:t>
            </a:r>
          </a:p>
          <a:p>
            <a:endParaRPr lang="en-MY" sz="2800" dirty="0"/>
          </a:p>
        </p:txBody>
      </p:sp>
    </p:spTree>
    <p:extLst>
      <p:ext uri="{BB962C8B-B14F-4D97-AF65-F5344CB8AC3E}">
        <p14:creationId xmlns="" xmlns:p14="http://schemas.microsoft.com/office/powerpoint/2010/main" val="27558536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2FD780-C28C-40F0-A530-F03F632EFBD4}"/>
              </a:ext>
            </a:extLst>
          </p:cNvPr>
          <p:cNvSpPr>
            <a:spLocks noGrp="1"/>
          </p:cNvSpPr>
          <p:nvPr>
            <p:ph type="title"/>
          </p:nvPr>
        </p:nvSpPr>
        <p:spPr>
          <a:xfrm>
            <a:off x="971550" y="260648"/>
            <a:ext cx="7200900" cy="1142385"/>
          </a:xfrm>
        </p:spPr>
        <p:txBody>
          <a:bodyPr>
            <a:normAutofit/>
          </a:bodyPr>
          <a:lstStyle/>
          <a:p>
            <a:r>
              <a:rPr lang="en-MY" sz="3200" dirty="0"/>
              <a:t>Multiple Choice Question</a:t>
            </a:r>
          </a:p>
        </p:txBody>
      </p:sp>
      <p:pic>
        <p:nvPicPr>
          <p:cNvPr id="5" name="Picture 4">
            <a:extLst>
              <a:ext uri="{FF2B5EF4-FFF2-40B4-BE49-F238E27FC236}">
                <a16:creationId xmlns=""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 xmlns:p14="http://schemas.microsoft.com/office/powerpoint/2010/main" val="33968407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BAF6CF-3C17-47A5-8304-B42FBCA55780}"/>
              </a:ext>
            </a:extLst>
          </p:cNvPr>
          <p:cNvSpPr>
            <a:spLocks noGrp="1"/>
          </p:cNvSpPr>
          <p:nvPr>
            <p:ph type="title"/>
          </p:nvPr>
        </p:nvSpPr>
        <p:spPr>
          <a:xfrm>
            <a:off x="914400" y="277813"/>
            <a:ext cx="8122096" cy="1143000"/>
          </a:xfrm>
        </p:spPr>
        <p:txBody>
          <a:bodyPr>
            <a:normAutofit/>
          </a:bodyPr>
          <a:lstStyle/>
          <a:p>
            <a:r>
              <a:rPr lang="en-MY" sz="3200" dirty="0"/>
              <a:t>Multiple Choice Multiple Response</a:t>
            </a:r>
          </a:p>
        </p:txBody>
      </p:sp>
      <p:pic>
        <p:nvPicPr>
          <p:cNvPr id="4" name="Picture 3">
            <a:extLst>
              <a:ext uri="{FF2B5EF4-FFF2-40B4-BE49-F238E27FC236}">
                <a16:creationId xmlns=""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 xmlns:p14="http://schemas.microsoft.com/office/powerpoint/2010/main" val="33942587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9702CB-9853-40CE-99A2-4CC7FF7DE3FF}"/>
              </a:ext>
            </a:extLst>
          </p:cNvPr>
          <p:cNvSpPr>
            <a:spLocks noGrp="1"/>
          </p:cNvSpPr>
          <p:nvPr>
            <p:ph type="title"/>
          </p:nvPr>
        </p:nvSpPr>
        <p:spPr/>
        <p:txBody>
          <a:bodyPr>
            <a:normAutofit/>
          </a:bodyPr>
          <a:lstStyle/>
          <a:p>
            <a:r>
              <a:rPr lang="en-MY" sz="3200" dirty="0"/>
              <a:t>Fill in the blanks</a:t>
            </a:r>
          </a:p>
        </p:txBody>
      </p:sp>
      <p:pic>
        <p:nvPicPr>
          <p:cNvPr id="5" name="Picture 4">
            <a:extLst>
              <a:ext uri="{FF2B5EF4-FFF2-40B4-BE49-F238E27FC236}">
                <a16:creationId xmlns="" xmlns:a16="http://schemas.microsoft.com/office/drawing/2014/main" id="{3676092A-69C8-41DA-A25B-955C98C3CC2B}"/>
              </a:ext>
            </a:extLst>
          </p:cNvPr>
          <p:cNvPicPr>
            <a:picLocks noChangeAspect="1"/>
          </p:cNvPicPr>
          <p:nvPr/>
        </p:nvPicPr>
        <p:blipFill>
          <a:blip r:embed="rId2"/>
          <a:stretch>
            <a:fillRect/>
          </a:stretch>
        </p:blipFill>
        <p:spPr>
          <a:xfrm>
            <a:off x="928714" y="1772816"/>
            <a:ext cx="7566634" cy="3024336"/>
          </a:xfrm>
          <a:prstGeom prst="rect">
            <a:avLst/>
          </a:prstGeom>
        </p:spPr>
      </p:pic>
    </p:spTree>
    <p:extLst>
      <p:ext uri="{BB962C8B-B14F-4D97-AF65-F5344CB8AC3E}">
        <p14:creationId xmlns="" xmlns:p14="http://schemas.microsoft.com/office/powerpoint/2010/main" val="9200450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7ECE27-C7E3-422F-B98D-FAF34AA0B92B}"/>
              </a:ext>
            </a:extLst>
          </p:cNvPr>
          <p:cNvSpPr>
            <a:spLocks noGrp="1"/>
          </p:cNvSpPr>
          <p:nvPr>
            <p:ph type="title"/>
          </p:nvPr>
        </p:nvSpPr>
        <p:spPr>
          <a:xfrm>
            <a:off x="971549" y="167501"/>
            <a:ext cx="7200900" cy="1142385"/>
          </a:xfrm>
        </p:spPr>
        <p:txBody>
          <a:bodyPr>
            <a:normAutofit/>
          </a:bodyPr>
          <a:lstStyle/>
          <a:p>
            <a:r>
              <a:rPr lang="en-MY" sz="3200" dirty="0"/>
              <a:t>Drag and Drop</a:t>
            </a:r>
          </a:p>
        </p:txBody>
      </p:sp>
      <p:pic>
        <p:nvPicPr>
          <p:cNvPr id="5" name="Picture 4">
            <a:extLst>
              <a:ext uri="{FF2B5EF4-FFF2-40B4-BE49-F238E27FC236}">
                <a16:creationId xmlns=""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 xmlns:p14="http://schemas.microsoft.com/office/powerpoint/2010/main" val="4281806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4F424B-D3B1-4ADC-B9F1-286E889698F0}"/>
              </a:ext>
            </a:extLst>
          </p:cNvPr>
          <p:cNvSpPr>
            <a:spLocks noGrp="1"/>
          </p:cNvSpPr>
          <p:nvPr>
            <p:ph type="title"/>
          </p:nvPr>
        </p:nvSpPr>
        <p:spPr>
          <a:xfrm>
            <a:off x="971550" y="177393"/>
            <a:ext cx="7200900" cy="1142385"/>
          </a:xfrm>
        </p:spPr>
        <p:txBody>
          <a:bodyPr>
            <a:normAutofit/>
          </a:bodyPr>
          <a:lstStyle/>
          <a:p>
            <a:r>
              <a:rPr lang="en-MY" sz="3200" dirty="0"/>
              <a:t>Scenario based questions</a:t>
            </a:r>
          </a:p>
        </p:txBody>
      </p:sp>
      <p:sp>
        <p:nvSpPr>
          <p:cNvPr id="4" name="TextBox 3">
            <a:extLst>
              <a:ext uri="{FF2B5EF4-FFF2-40B4-BE49-F238E27FC236}">
                <a16:creationId xmlns="" xmlns:a16="http://schemas.microsoft.com/office/drawing/2014/main" id="{9069E8B1-8167-43D3-9E99-6244331F4E9D}"/>
              </a:ext>
            </a:extLst>
          </p:cNvPr>
          <p:cNvSpPr txBox="1"/>
          <p:nvPr/>
        </p:nvSpPr>
        <p:spPr>
          <a:xfrm>
            <a:off x="755576" y="1628800"/>
            <a:ext cx="8208912" cy="4031873"/>
          </a:xfrm>
          <a:prstGeom prst="rect">
            <a:avLst/>
          </a:prstGeom>
          <a:noFill/>
        </p:spPr>
        <p:txBody>
          <a:bodyPr wrap="square" rtlCol="0">
            <a:spAutoFit/>
          </a:bodyPr>
          <a:lstStyle/>
          <a:p>
            <a:r>
              <a:rPr lang="en-MY" sz="1600"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sz="1600" dirty="0"/>
          </a:p>
          <a:p>
            <a:pPr marL="342900" indent="-342900">
              <a:buAutoNum type="alphaUcPeriod"/>
            </a:pPr>
            <a:r>
              <a:rPr lang="en-MY" sz="1600"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sz="1600" dirty="0"/>
          </a:p>
          <a:p>
            <a:pPr marL="342900" indent="-342900">
              <a:buAutoNum type="alphaUcPeriod"/>
            </a:pPr>
            <a:r>
              <a:rPr lang="en-MY" sz="1600"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600" dirty="0"/>
          </a:p>
          <a:p>
            <a:pPr marL="342900" indent="-342900">
              <a:buAutoNum type="alphaUcPeriod"/>
            </a:pPr>
            <a:r>
              <a:rPr lang="en-MY" sz="1600" dirty="0"/>
              <a:t>You believe strongly that you should at least be given the opportunity to engage in training initiatives unless those efforts prove to be ineffective </a:t>
            </a:r>
          </a:p>
          <a:p>
            <a:pPr marL="342900" indent="-342900">
              <a:buAutoNum type="alphaUcPeriod"/>
            </a:pPr>
            <a:endParaRPr lang="en-MY" sz="1600" dirty="0"/>
          </a:p>
          <a:p>
            <a:pPr marL="342900" indent="-342900">
              <a:buAutoNum type="alphaUcPeriod"/>
            </a:pPr>
            <a:r>
              <a:rPr lang="en-MY" sz="1600" dirty="0"/>
              <a:t>Removing training opportunities could damage employee  morale even more.</a:t>
            </a:r>
          </a:p>
        </p:txBody>
      </p:sp>
    </p:spTree>
    <p:extLst>
      <p:ext uri="{BB962C8B-B14F-4D97-AF65-F5344CB8AC3E}">
        <p14:creationId xmlns="" xmlns:p14="http://schemas.microsoft.com/office/powerpoint/2010/main" val="15281386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F08410-8A31-4893-8589-48D5905F51E4}"/>
              </a:ext>
            </a:extLst>
          </p:cNvPr>
          <p:cNvSpPr>
            <a:spLocks noGrp="1"/>
          </p:cNvSpPr>
          <p:nvPr>
            <p:ph type="title"/>
          </p:nvPr>
        </p:nvSpPr>
        <p:spPr>
          <a:xfrm>
            <a:off x="971550" y="262116"/>
            <a:ext cx="7200900" cy="1142385"/>
          </a:xfrm>
        </p:spPr>
        <p:txBody>
          <a:bodyPr>
            <a:normAutofit/>
          </a:bodyPr>
          <a:lstStyle/>
          <a:p>
            <a:r>
              <a:rPr lang="en-MY" sz="3200" dirty="0"/>
              <a:t>Classification of Questions</a:t>
            </a:r>
          </a:p>
        </p:txBody>
      </p:sp>
      <p:sp>
        <p:nvSpPr>
          <p:cNvPr id="3" name="Content Placeholder 2">
            <a:extLst>
              <a:ext uri="{FF2B5EF4-FFF2-40B4-BE49-F238E27FC236}">
                <a16:creationId xmlns="" xmlns:a16="http://schemas.microsoft.com/office/drawing/2014/main" id="{FDF94EE0-1FB0-4B66-850C-A9CD0548EBBF}"/>
              </a:ext>
            </a:extLst>
          </p:cNvPr>
          <p:cNvSpPr>
            <a:spLocks noGrp="1"/>
          </p:cNvSpPr>
          <p:nvPr>
            <p:ph idx="1"/>
          </p:nvPr>
        </p:nvSpPr>
        <p:spPr>
          <a:xfrm>
            <a:off x="914400" y="1656471"/>
            <a:ext cx="7690048" cy="4292809"/>
          </a:xfrm>
        </p:spPr>
        <p:txBody>
          <a:bodyPr>
            <a:normAutofit/>
          </a:bodyPr>
          <a:lstStyle/>
          <a:p>
            <a:pPr marL="0" indent="0">
              <a:buNone/>
            </a:pPr>
            <a:r>
              <a:rPr lang="en-MY" sz="2000" dirty="0"/>
              <a:t>All questions are classified based on one of the following cognitive levels:</a:t>
            </a:r>
          </a:p>
          <a:p>
            <a:pPr marL="0" indent="0">
              <a:buNone/>
            </a:pPr>
            <a:endParaRPr lang="en-MY" sz="2000" dirty="0"/>
          </a:p>
          <a:p>
            <a:pPr>
              <a:buFont typeface="Wingdings" panose="05000000000000000000" pitchFamily="2" charset="2"/>
              <a:buChar char="§"/>
            </a:pPr>
            <a:r>
              <a:rPr lang="en-MY" sz="2000" dirty="0"/>
              <a:t>Knowledge/comprehension: recalling factual material, such as definitions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Application/problem solving: applying familiar principles or generalizations to solve real-life problems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Synthesis/evaluation: combining different elements and using critical thinking skills to solve a complex problem</a:t>
            </a:r>
          </a:p>
        </p:txBody>
      </p:sp>
    </p:spTree>
    <p:extLst>
      <p:ext uri="{BB962C8B-B14F-4D97-AF65-F5344CB8AC3E}">
        <p14:creationId xmlns="" xmlns:p14="http://schemas.microsoft.com/office/powerpoint/2010/main" val="1636954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632307699"/>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2269112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1143000" y="304800"/>
            <a:ext cx="7200900" cy="503239"/>
          </a:xfrm>
        </p:spPr>
        <p:txBody>
          <a:bodyPr>
            <a:noAutofit/>
          </a:bodyPr>
          <a:lstStyle/>
          <a:p>
            <a:pPr algn="ctr"/>
            <a:r>
              <a:rPr lang="en-MY" sz="3200" dirty="0"/>
              <a:t>Student Portal</a:t>
            </a:r>
          </a:p>
        </p:txBody>
      </p:sp>
      <p:pic>
        <p:nvPicPr>
          <p:cNvPr id="5" name="Picture 4">
            <a:extLst>
              <a:ext uri="{FF2B5EF4-FFF2-40B4-BE49-F238E27FC236}">
                <a16:creationId xmlns="" xmlns:a16="http://schemas.microsoft.com/office/drawing/2014/main" id="{3BEF27C0-0B82-4DD3-9744-569252986DB9}"/>
              </a:ext>
            </a:extLst>
          </p:cNvPr>
          <p:cNvPicPr>
            <a:picLocks noChangeAspect="1"/>
          </p:cNvPicPr>
          <p:nvPr/>
        </p:nvPicPr>
        <p:blipFill>
          <a:blip r:embed="rId2"/>
          <a:stretch>
            <a:fillRect/>
          </a:stretch>
        </p:blipFill>
        <p:spPr>
          <a:xfrm>
            <a:off x="936322" y="1216621"/>
            <a:ext cx="4055929" cy="4879379"/>
          </a:xfrm>
          <a:prstGeom prst="rect">
            <a:avLst/>
          </a:prstGeom>
        </p:spPr>
      </p:pic>
      <p:sp>
        <p:nvSpPr>
          <p:cNvPr id="6" name="Rectangle: Rounded Corners 5">
            <a:extLst>
              <a:ext uri="{FF2B5EF4-FFF2-40B4-BE49-F238E27FC236}">
                <a16:creationId xmlns="" xmlns:a16="http://schemas.microsoft.com/office/drawing/2014/main" id="{1E89E09E-D727-4B58-AE14-4A5109B9F343}"/>
              </a:ext>
            </a:extLst>
          </p:cNvPr>
          <p:cNvSpPr/>
          <p:nvPr/>
        </p:nvSpPr>
        <p:spPr>
          <a:xfrm>
            <a:off x="1187624" y="5321077"/>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 xmlns:a16="http://schemas.microsoft.com/office/drawing/2014/main" id="{493C84CA-3D11-4E35-A106-54666F5D536F}"/>
              </a:ext>
            </a:extLst>
          </p:cNvPr>
          <p:cNvSpPr txBox="1"/>
          <p:nvPr/>
        </p:nvSpPr>
        <p:spPr>
          <a:xfrm>
            <a:off x="6516216" y="5249069"/>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 xmlns:a16="http://schemas.microsoft.com/office/drawing/2014/main" id="{0B298008-9D4A-4CC4-9485-FD0F3D41FBC4}"/>
              </a:ext>
            </a:extLst>
          </p:cNvPr>
          <p:cNvCxnSpPr>
            <a:stCxn id="7" idx="1"/>
          </p:cNvCxnSpPr>
          <p:nvPr/>
        </p:nvCxnSpPr>
        <p:spPr>
          <a:xfrm flipH="1">
            <a:off x="3203848" y="5433735"/>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 xmlns:a16="http://schemas.microsoft.com/office/drawing/2014/main" id="{6A0267FA-9062-4A2F-B095-7A58474843F0}"/>
              </a:ext>
            </a:extLst>
          </p:cNvPr>
          <p:cNvSpPr/>
          <p:nvPr/>
        </p:nvSpPr>
        <p:spPr>
          <a:xfrm>
            <a:off x="895788" y="2440757"/>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 xmlns:a16="http://schemas.microsoft.com/office/drawing/2014/main" id="{448AD6E2-21E5-4524-B187-2A7B6E19A883}"/>
              </a:ext>
            </a:extLst>
          </p:cNvPr>
          <p:cNvCxnSpPr/>
          <p:nvPr/>
        </p:nvCxnSpPr>
        <p:spPr>
          <a:xfrm flipH="1">
            <a:off x="2441866" y="2620777"/>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 xmlns:a16="http://schemas.microsoft.com/office/drawing/2014/main" id="{69CCDB54-0B15-40E3-9E27-F12DAB2FA852}"/>
              </a:ext>
            </a:extLst>
          </p:cNvPr>
          <p:cNvSpPr txBox="1"/>
          <p:nvPr/>
        </p:nvSpPr>
        <p:spPr>
          <a:xfrm>
            <a:off x="6000364" y="2486233"/>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 xmlns:a16="http://schemas.microsoft.com/office/drawing/2014/main" id="{33BF9392-3C3A-42F6-8D02-9256215786EF}"/>
              </a:ext>
            </a:extLst>
          </p:cNvPr>
          <p:cNvSpPr/>
          <p:nvPr/>
        </p:nvSpPr>
        <p:spPr>
          <a:xfrm>
            <a:off x="1048188" y="2025873"/>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 xmlns:a16="http://schemas.microsoft.com/office/drawing/2014/main" id="{96895400-D8CE-4BD7-AB37-7C813272F29B}"/>
              </a:ext>
            </a:extLst>
          </p:cNvPr>
          <p:cNvCxnSpPr>
            <a:cxnSpLocks/>
          </p:cNvCxnSpPr>
          <p:nvPr/>
        </p:nvCxnSpPr>
        <p:spPr>
          <a:xfrm flipH="1">
            <a:off x="2195736" y="2025873"/>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 xmlns:a16="http://schemas.microsoft.com/office/drawing/2014/main" id="{750CACA5-1888-4F90-8CC6-2B5DFCC4EAF3}"/>
              </a:ext>
            </a:extLst>
          </p:cNvPr>
          <p:cNvSpPr txBox="1"/>
          <p:nvPr/>
        </p:nvSpPr>
        <p:spPr>
          <a:xfrm>
            <a:off x="6246630" y="1723723"/>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 xmlns:a16="http://schemas.microsoft.com/office/drawing/2014/main" id="{666603A0-3E3F-4B6F-9055-AB1394A2A152}"/>
              </a:ext>
            </a:extLst>
          </p:cNvPr>
          <p:cNvCxnSpPr>
            <a:cxnSpLocks/>
          </p:cNvCxnSpPr>
          <p:nvPr/>
        </p:nvCxnSpPr>
        <p:spPr>
          <a:xfrm flipH="1" flipV="1">
            <a:off x="5148064" y="3429414"/>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 xmlns:a16="http://schemas.microsoft.com/office/drawing/2014/main" id="{F8DA7D03-721B-4190-81C9-260128A25C38}"/>
              </a:ext>
            </a:extLst>
          </p:cNvPr>
          <p:cNvSpPr txBox="1"/>
          <p:nvPr/>
        </p:nvSpPr>
        <p:spPr>
          <a:xfrm>
            <a:off x="6399030" y="3162579"/>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 xmlns:p14="http://schemas.microsoft.com/office/powerpoint/2010/main" val="18127842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53592180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482320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A6E33-A37A-4779-9F90-8D8962A151DB}"/>
              </a:ext>
            </a:extLst>
          </p:cNvPr>
          <p:cNvSpPr>
            <a:spLocks noGrp="1"/>
          </p:cNvSpPr>
          <p:nvPr>
            <p:ph type="title"/>
          </p:nvPr>
        </p:nvSpPr>
        <p:spPr/>
        <p:txBody>
          <a:bodyPr>
            <a:normAutofit/>
          </a:bodyPr>
          <a:lstStyle/>
          <a:p>
            <a:r>
              <a:rPr lang="en-MY" sz="3200" dirty="0"/>
              <a:t>Class Timings</a:t>
            </a:r>
          </a:p>
        </p:txBody>
      </p:sp>
      <p:sp>
        <p:nvSpPr>
          <p:cNvPr id="3" name="Content Placeholder 2">
            <a:extLst>
              <a:ext uri="{FF2B5EF4-FFF2-40B4-BE49-F238E27FC236}">
                <a16:creationId xmlns="" xmlns:a16="http://schemas.microsoft.com/office/drawing/2014/main" id="{0E523766-C47C-472F-8248-45FDFAB4C325}"/>
              </a:ext>
            </a:extLst>
          </p:cNvPr>
          <p:cNvSpPr>
            <a:spLocks noGrp="1"/>
          </p:cNvSpPr>
          <p:nvPr>
            <p:ph idx="1"/>
          </p:nvPr>
        </p:nvSpPr>
        <p:spPr>
          <a:xfrm>
            <a:off x="914400" y="1875657"/>
            <a:ext cx="7772400" cy="2836912"/>
          </a:xfrm>
        </p:spPr>
        <p:txBody>
          <a:bodyPr>
            <a:normAutofit/>
          </a:bodyPr>
          <a:lstStyle/>
          <a:p>
            <a:r>
              <a:rPr lang="en-MY" sz="2800" dirty="0"/>
              <a:t>6:00 to 9:00 PM </a:t>
            </a:r>
          </a:p>
          <a:p>
            <a:r>
              <a:rPr lang="en-MY" sz="2800" dirty="0"/>
              <a:t>Divided into two halves</a:t>
            </a:r>
          </a:p>
          <a:p>
            <a:r>
              <a:rPr lang="en-MY" sz="2800" dirty="0"/>
              <a:t>1</a:t>
            </a:r>
            <a:r>
              <a:rPr lang="en-MY" sz="2800" baseline="30000" dirty="0"/>
              <a:t>st</a:t>
            </a:r>
            <a:r>
              <a:rPr lang="en-MY" sz="2800" dirty="0"/>
              <a:t> half from 6:00 to 7:15 PM</a:t>
            </a:r>
          </a:p>
          <a:p>
            <a:r>
              <a:rPr lang="en-MY" sz="2800" dirty="0"/>
              <a:t>15 mins break - 7:15 to 7:30 PM</a:t>
            </a:r>
          </a:p>
          <a:p>
            <a:r>
              <a:rPr lang="en-MY" sz="2800" dirty="0"/>
              <a:t>2</a:t>
            </a:r>
            <a:r>
              <a:rPr lang="en-MY" sz="2800" baseline="30000" dirty="0"/>
              <a:t>nd</a:t>
            </a:r>
            <a:r>
              <a:rPr lang="en-MY" sz="2800" dirty="0"/>
              <a:t> half from 7:30 to 8:45 PM</a:t>
            </a:r>
          </a:p>
        </p:txBody>
      </p:sp>
    </p:spTree>
    <p:extLst>
      <p:ext uri="{BB962C8B-B14F-4D97-AF65-F5344CB8AC3E}">
        <p14:creationId xmlns="" xmlns:p14="http://schemas.microsoft.com/office/powerpoint/2010/main" val="4921409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a:xfrm>
            <a:off x="914400" y="533400"/>
            <a:ext cx="7200900" cy="731839"/>
          </a:xfrm>
        </p:spPr>
        <p:txBody>
          <a:bodyPr>
            <a:normAutofit/>
          </a:bodyPr>
          <a:lstStyle/>
          <a:p>
            <a:pPr algn="ctr"/>
            <a:r>
              <a:rPr lang="en-MY" sz="2800" dirty="0" smtClean="0"/>
              <a:t>CLASS OFFERING</a:t>
            </a:r>
            <a:endParaRPr lang="en-MY" sz="2800" dirty="0"/>
          </a:p>
        </p:txBody>
      </p:sp>
      <p:sp>
        <p:nvSpPr>
          <p:cNvPr id="6" name="TextBox 5">
            <a:extLst>
              <a:ext uri="{FF2B5EF4-FFF2-40B4-BE49-F238E27FC236}">
                <a16:creationId xmlns="" xmlns:a16="http://schemas.microsoft.com/office/drawing/2014/main"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 xmlns:p14="http://schemas.microsoft.com/office/powerpoint/2010/main" val="23913396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 xmlns:p14="http://schemas.microsoft.com/office/powerpoint/2010/main" val="31185768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1287</TotalTime>
  <Words>1120</Words>
  <Application>Microsoft Office PowerPoint</Application>
  <PresentationFormat>On-screen Show (4:3)</PresentationFormat>
  <Paragraphs>180</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Diamond Grid 16x9</vt:lpstr>
      <vt:lpstr>INTRODUCTION SESSION </vt:lpstr>
      <vt:lpstr>Webex Options </vt:lpstr>
      <vt:lpstr>Introduction</vt:lpstr>
      <vt:lpstr>Slide 4</vt:lpstr>
      <vt:lpstr>HRCI Certification</vt:lpstr>
      <vt:lpstr>How Certification Differs from a Certificate Program</vt:lpstr>
      <vt:lpstr>HRCI Advantage</vt:lpstr>
      <vt:lpstr>Certification holders</vt:lpstr>
      <vt:lpstr>HRCI Certification</vt:lpstr>
      <vt:lpstr>SPHR vs GPHR</vt:lpstr>
      <vt:lpstr>SPHRi vs GPHR</vt:lpstr>
      <vt:lpstr>Slide 12</vt:lpstr>
      <vt:lpstr>GPHR Exam</vt:lpstr>
      <vt:lpstr>Pre-Test Question</vt:lpstr>
      <vt:lpstr>GPHR Exam Content</vt:lpstr>
      <vt:lpstr>Exam Pass Rates</vt:lpstr>
      <vt:lpstr>HRCI Certification Holders</vt:lpstr>
      <vt:lpstr>Slide 18</vt:lpstr>
      <vt:lpstr>Pearson VUE</vt:lpstr>
      <vt:lpstr>HRCI Exam screen</vt:lpstr>
      <vt:lpstr>Flag for Review</vt:lpstr>
      <vt:lpstr>Review Screen</vt:lpstr>
      <vt:lpstr>End Review</vt:lpstr>
      <vt:lpstr>Calculator</vt:lpstr>
      <vt:lpstr>Comments</vt:lpstr>
      <vt:lpstr>Progress Indicator</vt:lpstr>
      <vt:lpstr>Scrollbar</vt:lpstr>
      <vt:lpstr>Slide 28</vt:lpstr>
      <vt:lpstr>Structure of Exam</vt:lpstr>
      <vt:lpstr>Multiple Choice Question</vt:lpstr>
      <vt:lpstr>Multiple Choice Multiple Response</vt:lpstr>
      <vt:lpstr>Fill in the blanks</vt:lpstr>
      <vt:lpstr>Drag and Drop</vt:lpstr>
      <vt:lpstr>Scenario based questions</vt:lpstr>
      <vt:lpstr>Classification of Questions</vt:lpstr>
      <vt:lpstr>Slide 36</vt:lpstr>
      <vt:lpstr>Student Portal</vt:lpstr>
      <vt:lpstr>Slide 38</vt:lpstr>
      <vt:lpstr>Class Timings</vt:lpstr>
      <vt:lpstr>CLASS OFFERING</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67</cp:revision>
  <cp:lastPrinted>1601-01-01T00:00:00Z</cp:lastPrinted>
  <dcterms:created xsi:type="dcterms:W3CDTF">2020-07-09T15:12:46Z</dcterms:created>
  <dcterms:modified xsi:type="dcterms:W3CDTF">2023-06-18T08:10:33Z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