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10511" y="91567"/>
            <a:ext cx="4522977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9740" y="1417065"/>
            <a:ext cx="8224519" cy="44773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780" y="2498217"/>
            <a:ext cx="42659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Times New Roman"/>
                <a:cs typeface="Times New Roman"/>
              </a:rPr>
              <a:t>BUSINESS</a:t>
            </a:r>
            <a:r>
              <a:rPr sz="4400" b="0" spc="-65" dirty="0">
                <a:latin typeface="Times New Roman"/>
                <a:cs typeface="Times New Roman"/>
              </a:rPr>
              <a:t> </a:t>
            </a:r>
            <a:r>
              <a:rPr sz="4400" b="0" spc="-5" dirty="0">
                <a:latin typeface="Times New Roman"/>
                <a:cs typeface="Times New Roman"/>
              </a:rPr>
              <a:t>PLAN</a:t>
            </a:r>
            <a:endParaRPr sz="4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5960" y="377698"/>
            <a:ext cx="36741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BUSINESS</a:t>
            </a:r>
            <a:r>
              <a:rPr sz="4000" spc="-55" dirty="0"/>
              <a:t> </a:t>
            </a:r>
            <a:r>
              <a:rPr sz="4000" spc="-5" dirty="0"/>
              <a:t>PLAN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59740" y="1259972"/>
            <a:ext cx="8148955" cy="4250690"/>
          </a:xfrm>
          <a:prstGeom prst="rect">
            <a:avLst/>
          </a:prstGeom>
        </p:spPr>
        <p:txBody>
          <a:bodyPr vert="horz" wrap="square" lIns="0" tIns="17970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415"/>
              </a:spcBef>
              <a:buFont typeface="Arial"/>
              <a:buChar char="•"/>
              <a:tabLst>
                <a:tab pos="355600" algn="l"/>
              </a:tabLst>
            </a:pPr>
            <a:r>
              <a:rPr sz="2200" spc="-5" dirty="0">
                <a:latin typeface="Cambria"/>
                <a:cs typeface="Cambria"/>
              </a:rPr>
              <a:t>A written document that outlines </a:t>
            </a:r>
            <a:r>
              <a:rPr sz="2200" spc="-10" dirty="0">
                <a:latin typeface="Cambria"/>
                <a:cs typeface="Cambria"/>
              </a:rPr>
              <a:t>the</a:t>
            </a:r>
            <a:r>
              <a:rPr sz="2200" spc="385" dirty="0">
                <a:latin typeface="Cambria"/>
                <a:cs typeface="Cambria"/>
              </a:rPr>
              <a:t> </a:t>
            </a:r>
            <a:r>
              <a:rPr sz="2200" spc="-10" dirty="0">
                <a:latin typeface="Cambria"/>
                <a:cs typeface="Cambria"/>
              </a:rPr>
              <a:t>future activity </a:t>
            </a:r>
            <a:r>
              <a:rPr sz="2200" spc="-15" dirty="0">
                <a:latin typeface="Cambria"/>
                <a:cs typeface="Cambria"/>
              </a:rPr>
              <a:t>for </a:t>
            </a:r>
            <a:r>
              <a:rPr sz="2200" spc="-10" dirty="0">
                <a:latin typeface="Cambria"/>
                <a:cs typeface="Cambria"/>
              </a:rPr>
              <a:t>an</a:t>
            </a:r>
            <a:endParaRPr sz="2200">
              <a:latin typeface="Cambria"/>
              <a:cs typeface="Cambria"/>
            </a:endParaRPr>
          </a:p>
          <a:p>
            <a:pPr marL="355600" algn="just">
              <a:lnSpc>
                <a:spcPct val="100000"/>
              </a:lnSpc>
              <a:spcBef>
                <a:spcPts val="1320"/>
              </a:spcBef>
            </a:pPr>
            <a:r>
              <a:rPr sz="2200" spc="-10" dirty="0">
                <a:latin typeface="Cambria"/>
                <a:cs typeface="Cambria"/>
              </a:rPr>
              <a:t>existing </a:t>
            </a:r>
            <a:r>
              <a:rPr sz="2200" spc="-5" dirty="0">
                <a:latin typeface="Cambria"/>
                <a:cs typeface="Cambria"/>
              </a:rPr>
              <a:t>or </a:t>
            </a:r>
            <a:r>
              <a:rPr sz="2200" spc="-10" dirty="0">
                <a:latin typeface="Cambria"/>
                <a:cs typeface="Cambria"/>
              </a:rPr>
              <a:t>proposed business</a:t>
            </a:r>
            <a:r>
              <a:rPr sz="2200" spc="105" dirty="0">
                <a:latin typeface="Cambria"/>
                <a:cs typeface="Cambria"/>
              </a:rPr>
              <a:t> </a:t>
            </a:r>
            <a:r>
              <a:rPr sz="2200" spc="-20" dirty="0">
                <a:latin typeface="Cambria"/>
                <a:cs typeface="Cambria"/>
              </a:rPr>
              <a:t>venture.</a:t>
            </a:r>
            <a:endParaRPr sz="2200">
              <a:latin typeface="Cambria"/>
              <a:cs typeface="Cambria"/>
            </a:endParaRPr>
          </a:p>
          <a:p>
            <a:pPr marL="355600" marR="5080" indent="-342900" algn="just">
              <a:lnSpc>
                <a:spcPct val="150000"/>
              </a:lnSpc>
              <a:spcBef>
                <a:spcPts val="530"/>
              </a:spcBef>
              <a:buFont typeface="Arial"/>
              <a:buChar char="•"/>
              <a:tabLst>
                <a:tab pos="355600" algn="l"/>
              </a:tabLst>
            </a:pPr>
            <a:r>
              <a:rPr sz="2200" spc="-5" dirty="0">
                <a:latin typeface="Cambria"/>
                <a:cs typeface="Cambria"/>
              </a:rPr>
              <a:t>Is </a:t>
            </a:r>
            <a:r>
              <a:rPr sz="2200" spc="-10" dirty="0">
                <a:latin typeface="Cambria"/>
                <a:cs typeface="Cambria"/>
              </a:rPr>
              <a:t>the formal </a:t>
            </a:r>
            <a:r>
              <a:rPr sz="2200" spc="-5" dirty="0">
                <a:latin typeface="Cambria"/>
                <a:cs typeface="Cambria"/>
              </a:rPr>
              <a:t>written </a:t>
            </a:r>
            <a:r>
              <a:rPr sz="2200" spc="-10" dirty="0">
                <a:latin typeface="Cambria"/>
                <a:cs typeface="Cambria"/>
              </a:rPr>
              <a:t>expression </a:t>
            </a:r>
            <a:r>
              <a:rPr sz="2200" spc="-5" dirty="0">
                <a:latin typeface="Cambria"/>
                <a:cs typeface="Cambria"/>
              </a:rPr>
              <a:t>of </a:t>
            </a:r>
            <a:r>
              <a:rPr sz="2200" spc="-10" dirty="0">
                <a:latin typeface="Cambria"/>
                <a:cs typeface="Cambria"/>
              </a:rPr>
              <a:t>the entrepreneurial </a:t>
            </a:r>
            <a:r>
              <a:rPr sz="2200" spc="-5" dirty="0">
                <a:latin typeface="Cambria"/>
                <a:cs typeface="Cambria"/>
              </a:rPr>
              <a:t>vision,  describing </a:t>
            </a:r>
            <a:r>
              <a:rPr sz="2200" spc="-10" dirty="0">
                <a:latin typeface="Cambria"/>
                <a:cs typeface="Cambria"/>
              </a:rPr>
              <a:t>the </a:t>
            </a:r>
            <a:r>
              <a:rPr sz="2200" spc="-15" dirty="0">
                <a:latin typeface="Cambria"/>
                <a:cs typeface="Cambria"/>
              </a:rPr>
              <a:t>strategy </a:t>
            </a:r>
            <a:r>
              <a:rPr sz="2200" spc="-10" dirty="0">
                <a:latin typeface="Cambria"/>
                <a:cs typeface="Cambria"/>
              </a:rPr>
              <a:t>and operations </a:t>
            </a:r>
            <a:r>
              <a:rPr sz="2200" spc="-5" dirty="0">
                <a:latin typeface="Cambria"/>
                <a:cs typeface="Cambria"/>
              </a:rPr>
              <a:t>of </a:t>
            </a:r>
            <a:r>
              <a:rPr sz="2200" spc="-10" dirty="0">
                <a:latin typeface="Cambria"/>
                <a:cs typeface="Cambria"/>
              </a:rPr>
              <a:t>the proposed</a:t>
            </a:r>
            <a:r>
              <a:rPr sz="2200" spc="260" dirty="0">
                <a:latin typeface="Cambria"/>
                <a:cs typeface="Cambria"/>
              </a:rPr>
              <a:t> </a:t>
            </a:r>
            <a:r>
              <a:rPr sz="2200" spc="-15" dirty="0">
                <a:latin typeface="Cambria"/>
                <a:cs typeface="Cambria"/>
              </a:rPr>
              <a:t>venture.</a:t>
            </a:r>
            <a:endParaRPr sz="2200">
              <a:latin typeface="Cambria"/>
              <a:cs typeface="Cambria"/>
            </a:endParaRPr>
          </a:p>
          <a:p>
            <a:pPr marL="355600" marR="6350" indent="-342900" algn="just">
              <a:lnSpc>
                <a:spcPct val="150000"/>
              </a:lnSpc>
              <a:spcBef>
                <a:spcPts val="530"/>
              </a:spcBef>
              <a:buFont typeface="Arial"/>
              <a:buChar char="•"/>
              <a:tabLst>
                <a:tab pos="355600" algn="l"/>
              </a:tabLst>
            </a:pPr>
            <a:r>
              <a:rPr sz="2200" spc="-5" dirty="0">
                <a:latin typeface="Cambria"/>
                <a:cs typeface="Cambria"/>
              </a:rPr>
              <a:t>A business plan is a document that brings </a:t>
            </a:r>
            <a:r>
              <a:rPr sz="2200" spc="-10" dirty="0">
                <a:latin typeface="Cambria"/>
                <a:cs typeface="Cambria"/>
              </a:rPr>
              <a:t>together the </a:t>
            </a:r>
            <a:r>
              <a:rPr sz="2200" spc="-30" dirty="0">
                <a:latin typeface="Cambria"/>
                <a:cs typeface="Cambria"/>
              </a:rPr>
              <a:t>key  </a:t>
            </a:r>
            <a:r>
              <a:rPr sz="2200" spc="-5" dirty="0">
                <a:latin typeface="Cambria"/>
                <a:cs typeface="Cambria"/>
              </a:rPr>
              <a:t>elements of a business </a:t>
            </a:r>
            <a:r>
              <a:rPr sz="2200" dirty="0">
                <a:latin typeface="Cambria"/>
                <a:cs typeface="Cambria"/>
              </a:rPr>
              <a:t>that </a:t>
            </a:r>
            <a:r>
              <a:rPr sz="2200" spc="-5" dirty="0">
                <a:latin typeface="Cambria"/>
                <a:cs typeface="Cambria"/>
              </a:rPr>
              <a:t>include details about the </a:t>
            </a:r>
            <a:r>
              <a:rPr sz="2200" spc="-10" dirty="0">
                <a:latin typeface="Cambria"/>
                <a:cs typeface="Cambria"/>
              </a:rPr>
              <a:t>products  and </a:t>
            </a:r>
            <a:r>
              <a:rPr sz="2200" spc="-5" dirty="0">
                <a:latin typeface="Cambria"/>
                <a:cs typeface="Cambria"/>
              </a:rPr>
              <a:t>services, </a:t>
            </a:r>
            <a:r>
              <a:rPr sz="2200" spc="-10" dirty="0">
                <a:latin typeface="Cambria"/>
                <a:cs typeface="Cambria"/>
              </a:rPr>
              <a:t>the </a:t>
            </a:r>
            <a:r>
              <a:rPr sz="2200" spc="5" dirty="0">
                <a:latin typeface="Cambria"/>
                <a:cs typeface="Cambria"/>
              </a:rPr>
              <a:t>cost, </a:t>
            </a:r>
            <a:r>
              <a:rPr sz="2200" spc="-5" dirty="0">
                <a:latin typeface="Cambria"/>
                <a:cs typeface="Cambria"/>
              </a:rPr>
              <a:t>sales </a:t>
            </a:r>
            <a:r>
              <a:rPr sz="2200" spc="-10" dirty="0">
                <a:latin typeface="Cambria"/>
                <a:cs typeface="Cambria"/>
              </a:rPr>
              <a:t>and </a:t>
            </a:r>
            <a:r>
              <a:rPr sz="2200" spc="-15" dirty="0">
                <a:latin typeface="Cambria"/>
                <a:cs typeface="Cambria"/>
              </a:rPr>
              <a:t>expected</a:t>
            </a:r>
            <a:r>
              <a:rPr sz="2200" spc="195" dirty="0">
                <a:latin typeface="Cambria"/>
                <a:cs typeface="Cambria"/>
              </a:rPr>
              <a:t> </a:t>
            </a:r>
            <a:r>
              <a:rPr sz="2200" spc="-10" dirty="0">
                <a:latin typeface="Cambria"/>
                <a:cs typeface="Cambria"/>
              </a:rPr>
              <a:t>profits.</a:t>
            </a:r>
            <a:endParaRPr sz="2200">
              <a:latin typeface="Cambria"/>
              <a:cs typeface="Cambria"/>
            </a:endParaRPr>
          </a:p>
          <a:p>
            <a:pPr marL="355600" indent="-342900" algn="just">
              <a:lnSpc>
                <a:spcPct val="100000"/>
              </a:lnSpc>
              <a:spcBef>
                <a:spcPts val="1850"/>
              </a:spcBef>
              <a:buFont typeface="Arial"/>
              <a:buChar char="•"/>
              <a:tabLst>
                <a:tab pos="355600" algn="l"/>
              </a:tabLst>
            </a:pPr>
            <a:r>
              <a:rPr sz="2200" spc="-5" dirty="0">
                <a:latin typeface="Cambria"/>
                <a:cs typeface="Cambria"/>
              </a:rPr>
              <a:t>Blue</a:t>
            </a:r>
            <a:r>
              <a:rPr sz="2200" spc="15" dirty="0">
                <a:latin typeface="Cambria"/>
                <a:cs typeface="Cambria"/>
              </a:rPr>
              <a:t> </a:t>
            </a:r>
            <a:r>
              <a:rPr sz="2200" spc="-5" dirty="0">
                <a:latin typeface="Cambria"/>
                <a:cs typeface="Cambria"/>
              </a:rPr>
              <a:t>Print</a:t>
            </a:r>
            <a:endParaRPr sz="2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3608" y="377698"/>
            <a:ext cx="62534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Purpose of a </a:t>
            </a:r>
            <a:r>
              <a:rPr sz="4000" spc="-10" dirty="0"/>
              <a:t>Business</a:t>
            </a:r>
            <a:r>
              <a:rPr sz="4000" spc="-30" dirty="0"/>
              <a:t> </a:t>
            </a:r>
            <a:r>
              <a:rPr sz="4000" spc="-5" dirty="0"/>
              <a:t>Plan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59740" y="1427734"/>
            <a:ext cx="8145780" cy="3714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mbria"/>
                <a:cs typeface="Cambria"/>
              </a:rPr>
              <a:t>Alignment </a:t>
            </a:r>
            <a:r>
              <a:rPr sz="2200" spc="-5" dirty="0">
                <a:latin typeface="Cambria"/>
                <a:cs typeface="Cambria"/>
              </a:rPr>
              <a:t>of</a:t>
            </a:r>
            <a:r>
              <a:rPr sz="2200" spc="30" dirty="0">
                <a:latin typeface="Cambria"/>
                <a:cs typeface="Cambria"/>
              </a:rPr>
              <a:t> </a:t>
            </a:r>
            <a:r>
              <a:rPr sz="2200" spc="-10" dirty="0">
                <a:latin typeface="Cambria"/>
                <a:cs typeface="Cambria"/>
              </a:rPr>
              <a:t>team(s)</a:t>
            </a:r>
            <a:endParaRPr sz="22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mbria"/>
                <a:cs typeface="Cambria"/>
              </a:rPr>
              <a:t>Operating</a:t>
            </a:r>
            <a:r>
              <a:rPr sz="2200" spc="-55" dirty="0">
                <a:latin typeface="Cambria"/>
                <a:cs typeface="Cambria"/>
              </a:rPr>
              <a:t> </a:t>
            </a:r>
            <a:r>
              <a:rPr sz="2200" spc="-5" dirty="0">
                <a:latin typeface="Cambria"/>
                <a:cs typeface="Cambria"/>
              </a:rPr>
              <a:t>plan</a:t>
            </a:r>
            <a:endParaRPr sz="2200">
              <a:latin typeface="Cambria"/>
              <a:cs typeface="Cambria"/>
            </a:endParaRPr>
          </a:p>
          <a:p>
            <a:pPr marL="355600" marR="5080" indent="-342900">
              <a:lnSpc>
                <a:spcPct val="15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mbria"/>
                <a:cs typeface="Cambria"/>
              </a:rPr>
              <a:t>Communication </a:t>
            </a:r>
            <a:r>
              <a:rPr sz="2200" spc="-10" dirty="0">
                <a:latin typeface="Cambria"/>
                <a:cs typeface="Cambria"/>
              </a:rPr>
              <a:t>across </a:t>
            </a:r>
            <a:r>
              <a:rPr sz="2200" spc="-30" dirty="0">
                <a:latin typeface="Cambria"/>
                <a:cs typeface="Cambria"/>
              </a:rPr>
              <a:t>company, </a:t>
            </a:r>
            <a:r>
              <a:rPr sz="2200" spc="-5" dirty="0">
                <a:latin typeface="Cambria"/>
                <a:cs typeface="Cambria"/>
              </a:rPr>
              <a:t>division, </a:t>
            </a:r>
            <a:r>
              <a:rPr sz="2200" dirty="0">
                <a:latin typeface="Cambria"/>
                <a:cs typeface="Cambria"/>
              </a:rPr>
              <a:t>department, </a:t>
            </a:r>
            <a:r>
              <a:rPr sz="2200" spc="-5" dirty="0">
                <a:latin typeface="Cambria"/>
                <a:cs typeface="Cambria"/>
              </a:rPr>
              <a:t>business  </a:t>
            </a:r>
            <a:r>
              <a:rPr sz="2200" spc="-10" dirty="0">
                <a:latin typeface="Cambria"/>
                <a:cs typeface="Cambria"/>
              </a:rPr>
              <a:t>partners</a:t>
            </a:r>
            <a:endParaRPr sz="22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Cambria"/>
                <a:cs typeface="Cambria"/>
              </a:rPr>
              <a:t>Investment</a:t>
            </a:r>
            <a:r>
              <a:rPr sz="2200" spc="40" dirty="0">
                <a:latin typeface="Cambria"/>
                <a:cs typeface="Cambria"/>
              </a:rPr>
              <a:t> </a:t>
            </a:r>
            <a:r>
              <a:rPr sz="2200" spc="-5" dirty="0">
                <a:latin typeface="Cambria"/>
                <a:cs typeface="Cambria"/>
              </a:rPr>
              <a:t>capital</a:t>
            </a:r>
            <a:endParaRPr sz="22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8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mbria"/>
                <a:cs typeface="Cambria"/>
              </a:rPr>
              <a:t>Expansion </a:t>
            </a:r>
            <a:r>
              <a:rPr sz="2200" spc="-5" dirty="0">
                <a:latin typeface="Cambria"/>
                <a:cs typeface="Cambria"/>
              </a:rPr>
              <a:t>capital (banks,</a:t>
            </a:r>
            <a:r>
              <a:rPr sz="2200" spc="50" dirty="0">
                <a:latin typeface="Cambria"/>
                <a:cs typeface="Cambria"/>
              </a:rPr>
              <a:t> </a:t>
            </a:r>
            <a:r>
              <a:rPr sz="2200" spc="-10" dirty="0">
                <a:latin typeface="Cambria"/>
                <a:cs typeface="Cambria"/>
              </a:rPr>
              <a:t>leases)</a:t>
            </a:r>
            <a:endParaRPr sz="22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mbria"/>
                <a:cs typeface="Cambria"/>
              </a:rPr>
              <a:t>Merger/acquisition</a:t>
            </a:r>
            <a:r>
              <a:rPr sz="2200" spc="50" dirty="0">
                <a:latin typeface="Cambria"/>
                <a:cs typeface="Cambria"/>
              </a:rPr>
              <a:t> </a:t>
            </a:r>
            <a:r>
              <a:rPr sz="2200" spc="-10" dirty="0">
                <a:latin typeface="Cambria"/>
                <a:cs typeface="Cambria"/>
              </a:rPr>
              <a:t>process</a:t>
            </a:r>
            <a:endParaRPr sz="2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1470" y="237236"/>
            <a:ext cx="44208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BUSINESS </a:t>
            </a:r>
            <a:r>
              <a:rPr dirty="0"/>
              <a:t>PLAN</a:t>
            </a:r>
            <a:r>
              <a:rPr spc="-100" dirty="0"/>
              <a:t> </a:t>
            </a:r>
            <a:r>
              <a:rPr spc="-25" dirty="0"/>
              <a:t>Drivers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7182" y="830325"/>
          <a:ext cx="8583930" cy="58521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7115"/>
                <a:gridCol w="4996815"/>
              </a:tblGrid>
              <a:tr h="14630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Clear </a:t>
                      </a: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Vision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2000" b="1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Purpose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28575">
                      <a:solidFill>
                        <a:srgbClr val="9BBA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5725">
                        <a:lnSpc>
                          <a:spcPts val="3600"/>
                        </a:lnSpc>
                        <a:spcBef>
                          <a:spcPts val="180"/>
                        </a:spcBef>
                        <a:buFont typeface="Wingdings"/>
                        <a:buChar char=""/>
                        <a:tabLst>
                          <a:tab pos="351790" algn="l"/>
                        </a:tabLst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direction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business venture wants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achieve.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292735" indent="-201295">
                        <a:lnSpc>
                          <a:spcPct val="100000"/>
                        </a:lnSpc>
                        <a:spcBef>
                          <a:spcPts val="885"/>
                        </a:spcBef>
                        <a:buFont typeface="Wingdings"/>
                        <a:buChar char=""/>
                        <a:tabLst>
                          <a:tab pos="293370" algn="l"/>
                        </a:tabLst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A long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term</a:t>
                      </a:r>
                      <a:r>
                        <a:rPr sz="2000" spc="-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view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28575">
                      <a:solidFill>
                        <a:srgbClr val="9BBA58"/>
                      </a:solidFill>
                      <a:prstDash val="solid"/>
                    </a:lnB>
                  </a:tcPr>
                </a:tc>
              </a:tr>
              <a:tr h="1463040">
                <a:tc>
                  <a:txBody>
                    <a:bodyPr/>
                    <a:lstStyle/>
                    <a:p>
                      <a:pPr marL="91440" marR="8191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Satisfy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Real Customers 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Needs 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&amp; Serve Real</a:t>
                      </a:r>
                      <a:r>
                        <a:rPr sz="2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Customers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28575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9BBA5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0010" algn="just">
                        <a:lnSpc>
                          <a:spcPts val="3600"/>
                        </a:lnSpc>
                        <a:spcBef>
                          <a:spcPts val="185"/>
                        </a:spcBef>
                        <a:buFont typeface="Wingdings"/>
                        <a:buChar char=""/>
                        <a:tabLst>
                          <a:tab pos="420370" algn="l"/>
                        </a:tabLst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Exceptional customer service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that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results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in 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loyalty of customers,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repeat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purchases 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by 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them and greater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customer</a:t>
                      </a:r>
                      <a:r>
                        <a:rPr sz="20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retention.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28575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9BBA58">
                        <a:alpha val="19999"/>
                      </a:srgbClr>
                    </a:solidFill>
                  </a:tcPr>
                </a:tc>
              </a:tr>
              <a:tr h="14630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Differentiate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20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Competitors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0" indent="-264160">
                        <a:lnSpc>
                          <a:spcPct val="100000"/>
                        </a:lnSpc>
                        <a:spcBef>
                          <a:spcPts val="1065"/>
                        </a:spcBef>
                        <a:buFont typeface="Wingdings"/>
                        <a:buChar char=""/>
                        <a:tabLst>
                          <a:tab pos="356235" algn="l"/>
                        </a:tabLst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Positioning unique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differentiating</a:t>
                      </a:r>
                      <a:r>
                        <a:rPr sz="2000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factors.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292735" indent="-201295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Wingdings"/>
                        <a:buChar char=""/>
                        <a:tabLst>
                          <a:tab pos="293370" algn="l"/>
                          <a:tab pos="1939289" algn="l"/>
                          <a:tab pos="2980055" algn="l"/>
                          <a:tab pos="4708525" algn="l"/>
                        </a:tabLst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Continuously	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making	improvements	to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sustain a leadership</a:t>
                      </a:r>
                      <a:r>
                        <a:rPr sz="20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position.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35255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</a:tr>
              <a:tr h="1463078">
                <a:tc>
                  <a:txBody>
                    <a:bodyPr/>
                    <a:lstStyle/>
                    <a:p>
                      <a:pPr marL="91440" marR="81915" algn="just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Resource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Focus, 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Organization 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&amp; 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Commitment to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satisfy 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Customer</a:t>
                      </a:r>
                      <a:r>
                        <a:rPr sz="20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needs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9BBA5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1280" algn="just">
                        <a:lnSpc>
                          <a:spcPts val="3600"/>
                        </a:lnSpc>
                        <a:spcBef>
                          <a:spcPts val="190"/>
                        </a:spcBef>
                        <a:buFont typeface="Wingdings"/>
                        <a:buChar char=""/>
                        <a:tabLst>
                          <a:tab pos="356235" algn="l"/>
                        </a:tabLst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Resources should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be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optimally utilized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ensure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that maximum possible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value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gets 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added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to satisfy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customer</a:t>
                      </a:r>
                      <a:r>
                        <a:rPr sz="20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needs.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9BBA58">
                        <a:alpha val="1999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2941" y="483234"/>
            <a:ext cx="62782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What </a:t>
            </a:r>
            <a:r>
              <a:rPr sz="4400" spc="-40" dirty="0"/>
              <a:t>Investors </a:t>
            </a:r>
            <a:r>
              <a:rPr sz="4400" dirty="0"/>
              <a:t>Look</a:t>
            </a:r>
            <a:r>
              <a:rPr sz="4400" spc="-15" dirty="0"/>
              <a:t> </a:t>
            </a:r>
            <a:r>
              <a:rPr sz="4400" spc="-80" dirty="0"/>
              <a:t>For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34629"/>
            <a:ext cx="7637145" cy="3526154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How </a:t>
            </a:r>
            <a:r>
              <a:rPr sz="2800" dirty="0">
                <a:latin typeface="Times New Roman"/>
                <a:cs typeface="Times New Roman"/>
              </a:rPr>
              <a:t>does the </a:t>
            </a:r>
            <a:r>
              <a:rPr sz="2800" spc="-5" dirty="0">
                <a:latin typeface="Times New Roman"/>
                <a:cs typeface="Times New Roman"/>
              </a:rPr>
              <a:t>team </a:t>
            </a:r>
            <a:r>
              <a:rPr sz="2800" dirty="0">
                <a:latin typeface="Times New Roman"/>
                <a:cs typeface="Times New Roman"/>
              </a:rPr>
              <a:t>think?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How detail </a:t>
            </a:r>
            <a:r>
              <a:rPr sz="2800" dirty="0">
                <a:latin typeface="Times New Roman"/>
                <a:cs typeface="Times New Roman"/>
              </a:rPr>
              <a:t>oriented </a:t>
            </a:r>
            <a:r>
              <a:rPr sz="2800" spc="-5" dirty="0">
                <a:latin typeface="Times New Roman"/>
                <a:cs typeface="Times New Roman"/>
              </a:rPr>
              <a:t>is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team?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How </a:t>
            </a:r>
            <a:r>
              <a:rPr sz="2800" dirty="0">
                <a:latin typeface="Times New Roman"/>
                <a:cs typeface="Times New Roman"/>
              </a:rPr>
              <a:t>big </a:t>
            </a:r>
            <a:r>
              <a:rPr sz="2800" spc="-5" dirty="0">
                <a:latin typeface="Times New Roman"/>
                <a:cs typeface="Times New Roman"/>
              </a:rPr>
              <a:t>is </a:t>
            </a:r>
            <a:r>
              <a:rPr sz="2800" dirty="0">
                <a:latin typeface="Times New Roman"/>
                <a:cs typeface="Times New Roman"/>
              </a:rPr>
              <a:t>this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market?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Is </a:t>
            </a:r>
            <a:r>
              <a:rPr sz="2800" dirty="0">
                <a:latin typeface="Times New Roman"/>
                <a:cs typeface="Times New Roman"/>
              </a:rPr>
              <a:t>there sustainable </a:t>
            </a:r>
            <a:r>
              <a:rPr sz="2800" spc="-5" dirty="0">
                <a:latin typeface="Times New Roman"/>
                <a:cs typeface="Times New Roman"/>
              </a:rPr>
              <a:t>competitive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advantage?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30" dirty="0">
                <a:latin typeface="Times New Roman"/>
                <a:cs typeface="Times New Roman"/>
              </a:rPr>
              <a:t>What’s </a:t>
            </a:r>
            <a:r>
              <a:rPr sz="2800" spc="-5" dirty="0">
                <a:latin typeface="Times New Roman"/>
                <a:cs typeface="Times New Roman"/>
              </a:rPr>
              <a:t>the growth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plan?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What </a:t>
            </a:r>
            <a:r>
              <a:rPr sz="2800" dirty="0">
                <a:latin typeface="Times New Roman"/>
                <a:cs typeface="Times New Roman"/>
              </a:rPr>
              <a:t>does the technology </a:t>
            </a:r>
            <a:r>
              <a:rPr sz="2800" spc="-5" dirty="0">
                <a:latin typeface="Times New Roman"/>
                <a:cs typeface="Times New Roman"/>
              </a:rPr>
              <a:t>roadmap </a:t>
            </a:r>
            <a:r>
              <a:rPr sz="2800" dirty="0">
                <a:latin typeface="Times New Roman"/>
                <a:cs typeface="Times New Roman"/>
              </a:rPr>
              <a:t>look like,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short  </a:t>
            </a:r>
            <a:r>
              <a:rPr sz="2800" spc="-5" dirty="0">
                <a:latin typeface="Times New Roman"/>
                <a:cs typeface="Times New Roman"/>
              </a:rPr>
              <a:t>term </a:t>
            </a:r>
            <a:r>
              <a:rPr sz="2800" dirty="0">
                <a:latin typeface="Times New Roman"/>
                <a:cs typeface="Times New Roman"/>
              </a:rPr>
              <a:t>or long </a:t>
            </a:r>
            <a:r>
              <a:rPr sz="2800" spc="-5" dirty="0">
                <a:latin typeface="Times New Roman"/>
                <a:cs typeface="Times New Roman"/>
              </a:rPr>
              <a:t>term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play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478663"/>
            <a:ext cx="50933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Times New Roman"/>
                <a:cs typeface="Times New Roman"/>
              </a:rPr>
              <a:t>Financial</a:t>
            </a:r>
            <a:r>
              <a:rPr sz="4400" spc="-60" dirty="0">
                <a:latin typeface="Times New Roman"/>
                <a:cs typeface="Times New Roman"/>
              </a:rPr>
              <a:t> </a:t>
            </a:r>
            <a:r>
              <a:rPr sz="4400" spc="-10" dirty="0">
                <a:latin typeface="Times New Roman"/>
                <a:cs typeface="Times New Roman"/>
              </a:rPr>
              <a:t>Projections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22133"/>
            <a:ext cx="6724650" cy="353822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Build 5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years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Detail near years, extrapolate </a:t>
            </a:r>
            <a:r>
              <a:rPr sz="3200" spc="5" dirty="0">
                <a:latin typeface="Times New Roman"/>
                <a:cs typeface="Times New Roman"/>
              </a:rPr>
              <a:t>out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years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Build from single unit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economics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5" dirty="0">
                <a:latin typeface="Times New Roman"/>
                <a:cs typeface="Times New Roman"/>
              </a:rPr>
              <a:t>Document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assumptions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Compare against top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down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45" dirty="0">
                <a:latin typeface="Times New Roman"/>
                <a:cs typeface="Times New Roman"/>
              </a:rPr>
              <a:t>Validate </a:t>
            </a:r>
            <a:r>
              <a:rPr sz="3200" dirty="0">
                <a:latin typeface="Times New Roman"/>
                <a:cs typeface="Times New Roman"/>
              </a:rPr>
              <a:t>with market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comparables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3064" y="401269"/>
            <a:ext cx="58166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Times New Roman"/>
                <a:cs typeface="Times New Roman"/>
              </a:rPr>
              <a:t>10 Must Answer</a:t>
            </a:r>
            <a:r>
              <a:rPr sz="4000" spc="-3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Questions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28851"/>
            <a:ext cx="7210425" cy="4746625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Times New Roman"/>
                <a:cs typeface="Times New Roman"/>
              </a:rPr>
              <a:t>How </a:t>
            </a:r>
            <a:r>
              <a:rPr sz="1900" spc="-10" dirty="0">
                <a:latin typeface="Times New Roman"/>
                <a:cs typeface="Times New Roman"/>
              </a:rPr>
              <a:t>large </a:t>
            </a:r>
            <a:r>
              <a:rPr sz="1900" spc="-5" dirty="0">
                <a:latin typeface="Times New Roman"/>
                <a:cs typeface="Times New Roman"/>
              </a:rPr>
              <a:t>is </a:t>
            </a:r>
            <a:r>
              <a:rPr sz="1900" dirty="0">
                <a:latin typeface="Times New Roman"/>
                <a:cs typeface="Times New Roman"/>
              </a:rPr>
              <a:t>your </a:t>
            </a:r>
            <a:r>
              <a:rPr sz="1900" spc="-5" dirty="0">
                <a:latin typeface="Times New Roman"/>
                <a:cs typeface="Times New Roman"/>
              </a:rPr>
              <a:t>addressable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market?</a:t>
            </a:r>
            <a:endParaRPr sz="1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Times New Roman"/>
                <a:cs typeface="Times New Roman"/>
              </a:rPr>
              <a:t>How fast is the </a:t>
            </a:r>
            <a:r>
              <a:rPr sz="1900" spc="-10" dirty="0">
                <a:latin typeface="Times New Roman"/>
                <a:cs typeface="Times New Roman"/>
              </a:rPr>
              <a:t>market</a:t>
            </a:r>
            <a:r>
              <a:rPr sz="1900" spc="4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growing?</a:t>
            </a:r>
            <a:endParaRPr sz="1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20" dirty="0">
                <a:latin typeface="Times New Roman"/>
                <a:cs typeface="Times New Roman"/>
              </a:rPr>
              <a:t>Who’s </a:t>
            </a:r>
            <a:r>
              <a:rPr sz="1900" spc="-10" dirty="0">
                <a:latin typeface="Times New Roman"/>
                <a:cs typeface="Times New Roman"/>
              </a:rPr>
              <a:t>make </a:t>
            </a:r>
            <a:r>
              <a:rPr sz="1900" spc="-5" dirty="0">
                <a:latin typeface="Times New Roman"/>
                <a:cs typeface="Times New Roman"/>
              </a:rPr>
              <a:t>up </a:t>
            </a:r>
            <a:r>
              <a:rPr sz="1900" dirty="0">
                <a:latin typeface="Times New Roman"/>
                <a:cs typeface="Times New Roman"/>
              </a:rPr>
              <a:t>your </a:t>
            </a:r>
            <a:r>
              <a:rPr sz="1900" spc="-10" dirty="0">
                <a:latin typeface="Times New Roman"/>
                <a:cs typeface="Times New Roman"/>
              </a:rPr>
              <a:t>management</a:t>
            </a:r>
            <a:r>
              <a:rPr sz="1900" spc="7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team?</a:t>
            </a:r>
            <a:endParaRPr sz="1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20" dirty="0">
                <a:latin typeface="Times New Roman"/>
                <a:cs typeface="Times New Roman"/>
              </a:rPr>
              <a:t>What’s </a:t>
            </a:r>
            <a:r>
              <a:rPr sz="1900" dirty="0">
                <a:latin typeface="Times New Roman"/>
                <a:cs typeface="Times New Roman"/>
              </a:rPr>
              <a:t>your </a:t>
            </a:r>
            <a:r>
              <a:rPr sz="1900" spc="-5" dirty="0">
                <a:latin typeface="Times New Roman"/>
                <a:cs typeface="Times New Roman"/>
              </a:rPr>
              <a:t>“secret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sauce?”</a:t>
            </a:r>
            <a:endParaRPr sz="1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dirty="0">
                <a:latin typeface="Times New Roman"/>
                <a:cs typeface="Times New Roman"/>
              </a:rPr>
              <a:t>What </a:t>
            </a:r>
            <a:r>
              <a:rPr sz="1900" spc="-5" dirty="0">
                <a:latin typeface="Times New Roman"/>
                <a:cs typeface="Times New Roman"/>
              </a:rPr>
              <a:t>are </a:t>
            </a:r>
            <a:r>
              <a:rPr sz="1900" dirty="0">
                <a:latin typeface="Times New Roman"/>
                <a:cs typeface="Times New Roman"/>
              </a:rPr>
              <a:t>the barriers </a:t>
            </a:r>
            <a:r>
              <a:rPr sz="1900" spc="-5" dirty="0">
                <a:latin typeface="Times New Roman"/>
                <a:cs typeface="Times New Roman"/>
              </a:rPr>
              <a:t>to entry/competitive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advantage?</a:t>
            </a:r>
            <a:endParaRPr sz="1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dirty="0">
                <a:latin typeface="Times New Roman"/>
                <a:cs typeface="Times New Roman"/>
              </a:rPr>
              <a:t>What </a:t>
            </a:r>
            <a:r>
              <a:rPr sz="1900" spc="-5" dirty="0">
                <a:latin typeface="Times New Roman"/>
                <a:cs typeface="Times New Roman"/>
              </a:rPr>
              <a:t>do </a:t>
            </a:r>
            <a:r>
              <a:rPr sz="1900" dirty="0">
                <a:latin typeface="Times New Roman"/>
                <a:cs typeface="Times New Roman"/>
              </a:rPr>
              <a:t>your </a:t>
            </a:r>
            <a:r>
              <a:rPr sz="1900" spc="-5" dirty="0">
                <a:latin typeface="Times New Roman"/>
                <a:cs typeface="Times New Roman"/>
              </a:rPr>
              <a:t>5 </a:t>
            </a:r>
            <a:r>
              <a:rPr sz="1900" dirty="0">
                <a:latin typeface="Times New Roman"/>
                <a:cs typeface="Times New Roman"/>
              </a:rPr>
              <a:t>year </a:t>
            </a:r>
            <a:r>
              <a:rPr sz="1900" spc="-5" dirty="0">
                <a:latin typeface="Times New Roman"/>
                <a:cs typeface="Times New Roman"/>
              </a:rPr>
              <a:t>financials look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like?</a:t>
            </a:r>
            <a:endParaRPr sz="1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20" dirty="0">
                <a:latin typeface="Times New Roman"/>
                <a:cs typeface="Times New Roman"/>
              </a:rPr>
              <a:t>What’s </a:t>
            </a:r>
            <a:r>
              <a:rPr sz="1900" dirty="0">
                <a:latin typeface="Times New Roman"/>
                <a:cs typeface="Times New Roman"/>
              </a:rPr>
              <a:t>your </a:t>
            </a:r>
            <a:r>
              <a:rPr sz="1900" spc="-5" dirty="0">
                <a:latin typeface="Times New Roman"/>
                <a:cs typeface="Times New Roman"/>
              </a:rPr>
              <a:t>path to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profitability?</a:t>
            </a:r>
            <a:endParaRPr sz="1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dirty="0">
                <a:latin typeface="Times New Roman"/>
                <a:cs typeface="Times New Roman"/>
              </a:rPr>
              <a:t>Why </a:t>
            </a:r>
            <a:r>
              <a:rPr sz="1900" spc="-5" dirty="0">
                <a:latin typeface="Times New Roman"/>
                <a:cs typeface="Times New Roman"/>
              </a:rPr>
              <a:t>is this a company versus a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product/service?</a:t>
            </a:r>
            <a:endParaRPr sz="1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20" dirty="0">
                <a:latin typeface="Times New Roman"/>
                <a:cs typeface="Times New Roman"/>
              </a:rPr>
              <a:t>Who’s </a:t>
            </a:r>
            <a:r>
              <a:rPr sz="1900" dirty="0">
                <a:latin typeface="Times New Roman"/>
                <a:cs typeface="Times New Roman"/>
              </a:rPr>
              <a:t>your </a:t>
            </a:r>
            <a:r>
              <a:rPr sz="1900" spc="-5" dirty="0">
                <a:latin typeface="Times New Roman"/>
                <a:cs typeface="Times New Roman"/>
              </a:rPr>
              <a:t>competition and how do </a:t>
            </a:r>
            <a:r>
              <a:rPr sz="1900" dirty="0">
                <a:latin typeface="Times New Roman"/>
                <a:cs typeface="Times New Roman"/>
              </a:rPr>
              <a:t>you </a:t>
            </a:r>
            <a:r>
              <a:rPr sz="1900" spc="-5" dirty="0">
                <a:latin typeface="Times New Roman"/>
                <a:cs typeface="Times New Roman"/>
              </a:rPr>
              <a:t>beat</a:t>
            </a:r>
            <a:r>
              <a:rPr sz="1900" spc="4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them?</a:t>
            </a:r>
            <a:endParaRPr sz="19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30000"/>
              </a:lnSpc>
              <a:spcBef>
                <a:spcPts val="4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dirty="0">
                <a:latin typeface="Times New Roman"/>
                <a:cs typeface="Times New Roman"/>
              </a:rPr>
              <a:t>Why </a:t>
            </a:r>
            <a:r>
              <a:rPr sz="1900" spc="-10" dirty="0">
                <a:latin typeface="Times New Roman"/>
                <a:cs typeface="Times New Roman"/>
              </a:rPr>
              <a:t>can’t </a:t>
            </a:r>
            <a:r>
              <a:rPr sz="1900" spc="-5" dirty="0">
                <a:latin typeface="Times New Roman"/>
                <a:cs typeface="Times New Roman"/>
              </a:rPr>
              <a:t>Microsoft or Google do this? </a:t>
            </a:r>
            <a:r>
              <a:rPr sz="1900" i="1" spc="-10" dirty="0">
                <a:latin typeface="Times New Roman"/>
                <a:cs typeface="Times New Roman"/>
              </a:rPr>
              <a:t>(or </a:t>
            </a:r>
            <a:r>
              <a:rPr sz="1900" i="1" spc="-5" dirty="0">
                <a:latin typeface="Times New Roman"/>
                <a:cs typeface="Times New Roman"/>
              </a:rPr>
              <a:t>name any big, established  company…)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4069" y="560959"/>
            <a:ext cx="651129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15" dirty="0">
                <a:latin typeface="Times New Roman"/>
                <a:cs typeface="Times New Roman"/>
              </a:rPr>
              <a:t>Creating </a:t>
            </a:r>
            <a:r>
              <a:rPr sz="3400" spc="-100" dirty="0">
                <a:latin typeface="Times New Roman"/>
                <a:cs typeface="Times New Roman"/>
              </a:rPr>
              <a:t>Your </a:t>
            </a:r>
            <a:r>
              <a:rPr sz="3400" spc="-20" dirty="0">
                <a:latin typeface="Times New Roman"/>
                <a:cs typeface="Times New Roman"/>
              </a:rPr>
              <a:t>Company’s</a:t>
            </a:r>
            <a:r>
              <a:rPr sz="3400" spc="-110" dirty="0">
                <a:latin typeface="Times New Roman"/>
                <a:cs typeface="Times New Roman"/>
              </a:rPr>
              <a:t> </a:t>
            </a:r>
            <a:r>
              <a:rPr sz="3400" spc="-5" dirty="0">
                <a:latin typeface="Times New Roman"/>
                <a:cs typeface="Times New Roman"/>
              </a:rPr>
              <a:t>Strategy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60161"/>
            <a:ext cx="7407909" cy="4550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401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Times New Roman"/>
                <a:cs typeface="Times New Roman"/>
              </a:rPr>
              <a:t>Building a strategy is harder </a:t>
            </a:r>
            <a:r>
              <a:rPr sz="2600" spc="5" dirty="0">
                <a:latin typeface="Times New Roman"/>
                <a:cs typeface="Times New Roman"/>
              </a:rPr>
              <a:t>work </a:t>
            </a:r>
            <a:r>
              <a:rPr sz="2600" dirty="0">
                <a:latin typeface="Times New Roman"/>
                <a:cs typeface="Times New Roman"/>
              </a:rPr>
              <a:t>than building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your  </a:t>
            </a:r>
            <a:r>
              <a:rPr sz="2600" dirty="0">
                <a:latin typeface="Times New Roman"/>
                <a:cs typeface="Times New Roman"/>
              </a:rPr>
              <a:t>product</a:t>
            </a:r>
            <a:endParaRPr sz="26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8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Times New Roman"/>
                <a:cs typeface="Times New Roman"/>
              </a:rPr>
              <a:t>Think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about</a:t>
            </a:r>
            <a:endParaRPr sz="26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67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5" dirty="0">
                <a:latin typeface="Times New Roman"/>
                <a:cs typeface="Times New Roman"/>
              </a:rPr>
              <a:t>What </a:t>
            </a:r>
            <a:r>
              <a:rPr sz="2200" dirty="0">
                <a:latin typeface="Times New Roman"/>
                <a:cs typeface="Times New Roman"/>
              </a:rPr>
              <a:t>do you </a:t>
            </a:r>
            <a:r>
              <a:rPr sz="2200" spc="-5" dirty="0">
                <a:latin typeface="Times New Roman"/>
                <a:cs typeface="Times New Roman"/>
              </a:rPr>
              <a:t>want </a:t>
            </a:r>
            <a:r>
              <a:rPr sz="2200" dirty="0">
                <a:latin typeface="Times New Roman"/>
                <a:cs typeface="Times New Roman"/>
              </a:rPr>
              <a:t>your </a:t>
            </a:r>
            <a:r>
              <a:rPr sz="2200" spc="-5" dirty="0">
                <a:latin typeface="Times New Roman"/>
                <a:cs typeface="Times New Roman"/>
              </a:rPr>
              <a:t>business to be when it </a:t>
            </a:r>
            <a:r>
              <a:rPr sz="2200" dirty="0">
                <a:latin typeface="Times New Roman"/>
                <a:cs typeface="Times New Roman"/>
              </a:rPr>
              <a:t>grows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up</a:t>
            </a:r>
            <a:endParaRPr sz="22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58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5" dirty="0">
                <a:latin typeface="Times New Roman"/>
                <a:cs typeface="Times New Roman"/>
              </a:rPr>
              <a:t>Looking back from 5 </a:t>
            </a:r>
            <a:r>
              <a:rPr sz="2200" dirty="0">
                <a:latin typeface="Times New Roman"/>
                <a:cs typeface="Times New Roman"/>
              </a:rPr>
              <a:t>years </a:t>
            </a:r>
            <a:r>
              <a:rPr sz="2200" spc="-5" dirty="0">
                <a:latin typeface="Times New Roman"/>
                <a:cs typeface="Times New Roman"/>
              </a:rPr>
              <a:t>in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future</a:t>
            </a:r>
            <a:endParaRPr sz="22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58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5" dirty="0">
                <a:latin typeface="Times New Roman"/>
                <a:cs typeface="Times New Roman"/>
              </a:rPr>
              <a:t>Perspectives of all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stakeholders</a:t>
            </a:r>
            <a:endParaRPr sz="22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58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5" dirty="0">
                <a:latin typeface="Times New Roman"/>
                <a:cs typeface="Times New Roman"/>
              </a:rPr>
              <a:t>Anything that could </a:t>
            </a:r>
            <a:r>
              <a:rPr sz="2200" dirty="0">
                <a:latin typeface="Times New Roman"/>
                <a:cs typeface="Times New Roman"/>
              </a:rPr>
              <a:t>go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wrong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7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5" dirty="0">
                <a:latin typeface="Times New Roman"/>
                <a:cs typeface="Times New Roman"/>
              </a:rPr>
              <a:t>Hope </a:t>
            </a:r>
            <a:r>
              <a:rPr sz="2600" dirty="0">
                <a:latin typeface="Times New Roman"/>
                <a:cs typeface="Times New Roman"/>
              </a:rPr>
              <a:t>is </a:t>
            </a:r>
            <a:r>
              <a:rPr sz="2600" spc="5" dirty="0">
                <a:latin typeface="Times New Roman"/>
                <a:cs typeface="Times New Roman"/>
              </a:rPr>
              <a:t>not </a:t>
            </a:r>
            <a:r>
              <a:rPr sz="2600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strategy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4920" y="478663"/>
            <a:ext cx="50717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Times New Roman"/>
                <a:cs typeface="Times New Roman"/>
              </a:rPr>
              <a:t>Competitive</a:t>
            </a:r>
            <a:r>
              <a:rPr sz="4400" spc="-335" dirty="0">
                <a:latin typeface="Times New Roman"/>
                <a:cs typeface="Times New Roman"/>
              </a:rPr>
              <a:t> </a:t>
            </a:r>
            <a:r>
              <a:rPr sz="4400" dirty="0">
                <a:latin typeface="Times New Roman"/>
                <a:cs typeface="Times New Roman"/>
              </a:rPr>
              <a:t>Analysis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58137"/>
            <a:ext cx="6985000" cy="4080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95" dirty="0">
                <a:latin typeface="Times New Roman"/>
                <a:cs typeface="Times New Roman"/>
              </a:rPr>
              <a:t>You </a:t>
            </a:r>
            <a:r>
              <a:rPr sz="2800" spc="-5" dirty="0">
                <a:latin typeface="Times New Roman"/>
                <a:cs typeface="Times New Roman"/>
              </a:rPr>
              <a:t>always </a:t>
            </a:r>
            <a:r>
              <a:rPr sz="2800" dirty="0">
                <a:latin typeface="Times New Roman"/>
                <a:cs typeface="Times New Roman"/>
              </a:rPr>
              <a:t>have</a:t>
            </a:r>
            <a:r>
              <a:rPr sz="2800" spc="10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competitors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Dig deep, </a:t>
            </a:r>
            <a:r>
              <a:rPr sz="2800" dirty="0">
                <a:latin typeface="Times New Roman"/>
                <a:cs typeface="Times New Roman"/>
              </a:rPr>
              <a:t>be </a:t>
            </a:r>
            <a:r>
              <a:rPr sz="2800" spc="-5" dirty="0">
                <a:latin typeface="Times New Roman"/>
                <a:cs typeface="Times New Roman"/>
              </a:rPr>
              <a:t>detailed, </a:t>
            </a:r>
            <a:r>
              <a:rPr sz="2800" dirty="0">
                <a:latin typeface="Times New Roman"/>
                <a:cs typeface="Times New Roman"/>
              </a:rPr>
              <a:t>be honest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Compare </a:t>
            </a:r>
            <a:r>
              <a:rPr sz="2800" dirty="0">
                <a:latin typeface="Times New Roman"/>
                <a:cs typeface="Times New Roman"/>
              </a:rPr>
              <a:t>features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benefits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Times New Roman"/>
                <a:cs typeface="Times New Roman"/>
              </a:rPr>
              <a:t>Technology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comparison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Times New Roman"/>
                <a:cs typeface="Times New Roman"/>
              </a:rPr>
              <a:t>Whole product </a:t>
            </a:r>
            <a:r>
              <a:rPr sz="2800" spc="-5" dirty="0">
                <a:latin typeface="Times New Roman"/>
                <a:cs typeface="Times New Roman"/>
              </a:rPr>
              <a:t>offering </a:t>
            </a:r>
            <a:r>
              <a:rPr sz="2800" dirty="0">
                <a:latin typeface="Times New Roman"/>
                <a:cs typeface="Times New Roman"/>
              </a:rPr>
              <a:t>(pricing, support,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etc.)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Channels, </a:t>
            </a:r>
            <a:r>
              <a:rPr sz="2800" dirty="0">
                <a:latin typeface="Times New Roman"/>
                <a:cs typeface="Times New Roman"/>
              </a:rPr>
              <a:t>funding,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customers…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1397" y="560959"/>
            <a:ext cx="6598284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5" dirty="0">
                <a:latin typeface="Times New Roman"/>
                <a:cs typeface="Times New Roman"/>
              </a:rPr>
              <a:t>Sustainable Competitive</a:t>
            </a:r>
            <a:r>
              <a:rPr sz="3400" spc="-145" dirty="0">
                <a:latin typeface="Times New Roman"/>
                <a:cs typeface="Times New Roman"/>
              </a:rPr>
              <a:t> </a:t>
            </a:r>
            <a:r>
              <a:rPr sz="3400" spc="-5" dirty="0">
                <a:latin typeface="Times New Roman"/>
                <a:cs typeface="Times New Roman"/>
              </a:rPr>
              <a:t>Advantage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18513"/>
            <a:ext cx="8008620" cy="4441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Times New Roman"/>
                <a:cs typeface="Times New Roman"/>
              </a:rPr>
              <a:t>Create barriers to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entry</a:t>
            </a:r>
            <a:endParaRPr sz="2600">
              <a:latin typeface="Times New Roman"/>
              <a:cs typeface="Times New Roman"/>
            </a:endParaRPr>
          </a:p>
          <a:p>
            <a:pPr marL="355600" marR="784225" indent="-342900">
              <a:lnSpc>
                <a:spcPct val="14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Times New Roman"/>
                <a:cs typeface="Times New Roman"/>
              </a:rPr>
              <a:t>Continually add value for your customers (and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your  </a:t>
            </a:r>
            <a:r>
              <a:rPr sz="2600" dirty="0">
                <a:latin typeface="Times New Roman"/>
                <a:cs typeface="Times New Roman"/>
              </a:rPr>
              <a:t>investors)</a:t>
            </a:r>
            <a:endParaRPr sz="26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8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Times New Roman"/>
                <a:cs typeface="Times New Roman"/>
              </a:rPr>
              <a:t>Anticipate competition and </a:t>
            </a:r>
            <a:r>
              <a:rPr sz="2600" spc="-5" dirty="0">
                <a:latin typeface="Times New Roman"/>
                <a:cs typeface="Times New Roman"/>
              </a:rPr>
              <a:t>make </a:t>
            </a:r>
            <a:r>
              <a:rPr sz="2600" dirty="0">
                <a:latin typeface="Times New Roman"/>
                <a:cs typeface="Times New Roman"/>
              </a:rPr>
              <a:t>plans for dealing with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it</a:t>
            </a:r>
            <a:endParaRPr sz="2600">
              <a:latin typeface="Times New Roman"/>
              <a:cs typeface="Times New Roman"/>
            </a:endParaRPr>
          </a:p>
          <a:p>
            <a:pPr marL="756285" marR="454025" indent="-287020">
              <a:lnSpc>
                <a:spcPct val="140000"/>
              </a:lnSpc>
              <a:spcBef>
                <a:spcPts val="615"/>
              </a:spcBef>
              <a:tabLst>
                <a:tab pos="756285" algn="l"/>
              </a:tabLst>
            </a:pPr>
            <a:r>
              <a:rPr sz="2200" spc="-5" dirty="0">
                <a:latin typeface="Arial"/>
                <a:cs typeface="Arial"/>
              </a:rPr>
              <a:t>–	</a:t>
            </a:r>
            <a:r>
              <a:rPr sz="2200" spc="-5" dirty="0">
                <a:latin typeface="Times New Roman"/>
                <a:cs typeface="Times New Roman"/>
              </a:rPr>
              <a:t>Better widget, price erosion, </a:t>
            </a:r>
            <a:r>
              <a:rPr sz="2200" spc="-10" dirty="0">
                <a:latin typeface="Times New Roman"/>
                <a:cs typeface="Times New Roman"/>
              </a:rPr>
              <a:t>market </a:t>
            </a:r>
            <a:r>
              <a:rPr sz="2200" spc="-5" dirty="0">
                <a:latin typeface="Times New Roman"/>
                <a:cs typeface="Times New Roman"/>
              </a:rPr>
              <a:t>share, different business  model…..</a:t>
            </a:r>
            <a:endParaRPr sz="2200">
              <a:latin typeface="Times New Roman"/>
              <a:cs typeface="Times New Roman"/>
            </a:endParaRPr>
          </a:p>
          <a:p>
            <a:pPr marL="355600" marR="257810" indent="-342900">
              <a:lnSpc>
                <a:spcPct val="140000"/>
              </a:lnSpc>
              <a:spcBef>
                <a:spcPts val="5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35" dirty="0">
                <a:latin typeface="Times New Roman"/>
                <a:cs typeface="Times New Roman"/>
              </a:rPr>
              <a:t>Avoid </a:t>
            </a:r>
            <a:r>
              <a:rPr sz="2600" dirty="0">
                <a:latin typeface="Times New Roman"/>
                <a:cs typeface="Times New Roman"/>
              </a:rPr>
              <a:t>the </a:t>
            </a:r>
            <a:r>
              <a:rPr sz="2600" spc="-5" dirty="0">
                <a:latin typeface="Times New Roman"/>
                <a:cs typeface="Times New Roman"/>
              </a:rPr>
              <a:t>trap </a:t>
            </a:r>
            <a:r>
              <a:rPr sz="2600" spc="5" dirty="0">
                <a:latin typeface="Times New Roman"/>
                <a:cs typeface="Times New Roman"/>
              </a:rPr>
              <a:t>of </a:t>
            </a:r>
            <a:r>
              <a:rPr sz="2600" dirty="0">
                <a:latin typeface="Times New Roman"/>
                <a:cs typeface="Times New Roman"/>
              </a:rPr>
              <a:t>believing that </a:t>
            </a:r>
            <a:r>
              <a:rPr sz="2600" spc="5" dirty="0">
                <a:latin typeface="Times New Roman"/>
                <a:cs typeface="Times New Roman"/>
              </a:rPr>
              <a:t>your </a:t>
            </a:r>
            <a:r>
              <a:rPr sz="2600" spc="-5" dirty="0">
                <a:latin typeface="Times New Roman"/>
                <a:cs typeface="Times New Roman"/>
              </a:rPr>
              <a:t>main </a:t>
            </a:r>
            <a:r>
              <a:rPr sz="2600" dirty="0">
                <a:latin typeface="Times New Roman"/>
                <a:cs typeface="Times New Roman"/>
              </a:rPr>
              <a:t>competitor is  </a:t>
            </a:r>
            <a:r>
              <a:rPr sz="2600" spc="5" dirty="0">
                <a:latin typeface="Times New Roman"/>
                <a:cs typeface="Times New Roman"/>
              </a:rPr>
              <a:t>your </a:t>
            </a:r>
            <a:r>
              <a:rPr sz="2600" dirty="0">
                <a:latin typeface="Times New Roman"/>
                <a:cs typeface="Times New Roman"/>
              </a:rPr>
              <a:t>exit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strategy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8385" y="440182"/>
            <a:ext cx="45053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Format </a:t>
            </a:r>
            <a:r>
              <a:rPr spc="-5" dirty="0"/>
              <a:t>of Business</a:t>
            </a:r>
            <a:r>
              <a:rPr spc="-25" dirty="0"/>
              <a:t> </a:t>
            </a:r>
            <a:r>
              <a:rPr dirty="0"/>
              <a:t>Plan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417065"/>
            <a:ext cx="5875020" cy="2404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mbria"/>
                <a:cs typeface="Cambria"/>
              </a:rPr>
              <a:t>TITLE</a:t>
            </a:r>
            <a:r>
              <a:rPr sz="2000" b="1" spc="-30" dirty="0">
                <a:latin typeface="Cambria"/>
                <a:cs typeface="Cambria"/>
              </a:rPr>
              <a:t> </a:t>
            </a:r>
            <a:r>
              <a:rPr sz="2000" b="1" spc="-60" dirty="0">
                <a:latin typeface="Cambria"/>
                <a:cs typeface="Cambria"/>
              </a:rPr>
              <a:t>PAGE</a:t>
            </a:r>
            <a:endParaRPr sz="200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dirty="0">
                <a:latin typeface="Cambria"/>
                <a:cs typeface="Cambria"/>
              </a:rPr>
              <a:t>Name of </a:t>
            </a:r>
            <a:r>
              <a:rPr sz="2000" spc="-5" dirty="0">
                <a:latin typeface="Cambria"/>
                <a:cs typeface="Cambria"/>
              </a:rPr>
              <a:t>the</a:t>
            </a:r>
            <a:r>
              <a:rPr sz="2000" spc="-7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business</a:t>
            </a:r>
            <a:endParaRPr sz="200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spc="-5" dirty="0">
                <a:latin typeface="Cambria"/>
                <a:cs typeface="Cambria"/>
              </a:rPr>
              <a:t>Owner /Owners</a:t>
            </a:r>
            <a:endParaRPr sz="200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dirty="0">
                <a:latin typeface="Cambria"/>
                <a:cs typeface="Cambria"/>
              </a:rPr>
              <a:t>Contact </a:t>
            </a:r>
            <a:r>
              <a:rPr sz="2000" spc="-5" dirty="0">
                <a:latin typeface="Cambria"/>
                <a:cs typeface="Cambria"/>
              </a:rPr>
              <a:t>Details </a:t>
            </a:r>
            <a:r>
              <a:rPr sz="2000" dirty="0">
                <a:latin typeface="Cambria"/>
                <a:cs typeface="Cambria"/>
              </a:rPr>
              <a:t>(Addresses, Phone &amp; email</a:t>
            </a:r>
            <a:r>
              <a:rPr sz="2000" spc="-16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etc)</a:t>
            </a:r>
            <a:endParaRPr sz="20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mbria"/>
                <a:cs typeface="Cambria"/>
              </a:rPr>
              <a:t>EXECUTIVE</a:t>
            </a:r>
            <a:r>
              <a:rPr sz="2000" b="1" spc="-35" dirty="0">
                <a:latin typeface="Cambria"/>
                <a:cs typeface="Cambria"/>
              </a:rPr>
              <a:t> </a:t>
            </a:r>
            <a:r>
              <a:rPr sz="2000" b="1" spc="-20" dirty="0">
                <a:latin typeface="Cambria"/>
                <a:cs typeface="Cambria"/>
              </a:rPr>
              <a:t>SUMARY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4008501"/>
            <a:ext cx="2832100" cy="188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3695" algn="l"/>
                <a:tab pos="354330" algn="l"/>
              </a:tabLst>
            </a:pPr>
            <a:r>
              <a:rPr sz="2000" spc="-5" dirty="0">
                <a:latin typeface="Cambria"/>
                <a:cs typeface="Cambria"/>
              </a:rPr>
              <a:t>Business ideas </a:t>
            </a:r>
            <a:r>
              <a:rPr sz="2000" dirty="0">
                <a:latin typeface="Cambria"/>
                <a:cs typeface="Cambria"/>
              </a:rPr>
              <a:t>&amp;</a:t>
            </a:r>
            <a:r>
              <a:rPr sz="2000" spc="-5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Goals</a:t>
            </a:r>
            <a:endParaRPr sz="2000">
              <a:latin typeface="Cambria"/>
              <a:cs typeface="Cambria"/>
            </a:endParaRPr>
          </a:p>
          <a:p>
            <a:pPr marL="354330" indent="-341630">
              <a:lnSpc>
                <a:spcPct val="100000"/>
              </a:lnSpc>
              <a:spcBef>
                <a:spcPts val="1685"/>
              </a:spcBef>
              <a:buFont typeface="Wingdings"/>
              <a:buChar char=""/>
              <a:tabLst>
                <a:tab pos="353695" algn="l"/>
                <a:tab pos="354330" algn="l"/>
              </a:tabLst>
            </a:pPr>
            <a:r>
              <a:rPr sz="2000" spc="-10" dirty="0">
                <a:latin typeface="Cambria"/>
                <a:cs typeface="Cambria"/>
              </a:rPr>
              <a:t>Marketing</a:t>
            </a:r>
            <a:endParaRPr sz="2000">
              <a:latin typeface="Cambria"/>
              <a:cs typeface="Cambria"/>
            </a:endParaRPr>
          </a:p>
          <a:p>
            <a:pPr marL="354330" indent="-341630">
              <a:lnSpc>
                <a:spcPct val="100000"/>
              </a:lnSpc>
              <a:spcBef>
                <a:spcPts val="1675"/>
              </a:spcBef>
              <a:buFont typeface="Wingdings"/>
              <a:buChar char=""/>
              <a:tabLst>
                <a:tab pos="353695" algn="l"/>
                <a:tab pos="354330" algn="l"/>
              </a:tabLst>
            </a:pPr>
            <a:r>
              <a:rPr sz="2000" spc="-5" dirty="0">
                <a:latin typeface="Cambria"/>
                <a:cs typeface="Cambria"/>
              </a:rPr>
              <a:t>Operations</a:t>
            </a:r>
            <a:endParaRPr sz="2000">
              <a:latin typeface="Cambria"/>
              <a:cs typeface="Cambria"/>
            </a:endParaRPr>
          </a:p>
          <a:p>
            <a:pPr marL="354330" indent="-341630">
              <a:lnSpc>
                <a:spcPct val="100000"/>
              </a:lnSpc>
              <a:spcBef>
                <a:spcPts val="1685"/>
              </a:spcBef>
              <a:buFont typeface="Wingdings"/>
              <a:buChar char=""/>
              <a:tabLst>
                <a:tab pos="353695" algn="l"/>
                <a:tab pos="354330" algn="l"/>
              </a:tabLst>
            </a:pPr>
            <a:r>
              <a:rPr sz="2000" dirty="0">
                <a:latin typeface="Cambria"/>
                <a:cs typeface="Cambria"/>
              </a:rPr>
              <a:t>Finances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17975" y="4008501"/>
            <a:ext cx="4010660" cy="188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mbria"/>
                <a:cs typeface="Cambria"/>
              </a:rPr>
              <a:t>: </a:t>
            </a:r>
            <a:r>
              <a:rPr sz="2000" spc="-10" dirty="0">
                <a:latin typeface="Cambria"/>
                <a:cs typeface="Cambria"/>
              </a:rPr>
              <a:t>Over </a:t>
            </a:r>
            <a:r>
              <a:rPr sz="2000" spc="-5" dirty="0">
                <a:latin typeface="Cambria"/>
                <a:cs typeface="Cambria"/>
              </a:rPr>
              <a:t>view </a:t>
            </a:r>
            <a:r>
              <a:rPr sz="2000" dirty="0">
                <a:latin typeface="Cambria"/>
                <a:cs typeface="Cambria"/>
              </a:rPr>
              <a:t>of</a:t>
            </a:r>
            <a:r>
              <a:rPr sz="2000" spc="-3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business</a:t>
            </a:r>
            <a:endParaRPr sz="20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2000" dirty="0">
                <a:latin typeface="Cambria"/>
                <a:cs typeface="Cambria"/>
              </a:rPr>
              <a:t>: </a:t>
            </a:r>
            <a:r>
              <a:rPr sz="2000" spc="-5" dirty="0">
                <a:latin typeface="Cambria"/>
                <a:cs typeface="Cambria"/>
              </a:rPr>
              <a:t>Products </a:t>
            </a:r>
            <a:r>
              <a:rPr sz="2000" dirty="0">
                <a:latin typeface="Cambria"/>
                <a:cs typeface="Cambria"/>
              </a:rPr>
              <a:t>&amp; </a:t>
            </a:r>
            <a:r>
              <a:rPr sz="2000" spc="-5" dirty="0">
                <a:latin typeface="Cambria"/>
                <a:cs typeface="Cambria"/>
              </a:rPr>
              <a:t>services being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sold?</a:t>
            </a:r>
            <a:endParaRPr sz="20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000" dirty="0">
                <a:latin typeface="Cambria"/>
                <a:cs typeface="Cambria"/>
              </a:rPr>
              <a:t>: </a:t>
            </a:r>
            <a:r>
              <a:rPr sz="2000" spc="-5" dirty="0">
                <a:latin typeface="Cambria"/>
                <a:cs typeface="Cambria"/>
              </a:rPr>
              <a:t>Business </a:t>
            </a:r>
            <a:r>
              <a:rPr sz="2000" dirty="0">
                <a:latin typeface="Cambria"/>
                <a:cs typeface="Cambria"/>
              </a:rPr>
              <a:t>Location &amp;</a:t>
            </a:r>
            <a:r>
              <a:rPr sz="2000" spc="-8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staff</a:t>
            </a:r>
            <a:endParaRPr sz="20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2000" dirty="0">
                <a:latin typeface="Cambria"/>
                <a:cs typeface="Cambria"/>
              </a:rPr>
              <a:t>: </a:t>
            </a:r>
            <a:r>
              <a:rPr sz="2000" spc="-15" dirty="0">
                <a:latin typeface="Cambria"/>
                <a:cs typeface="Cambria"/>
              </a:rPr>
              <a:t>Breakeven </a:t>
            </a:r>
            <a:r>
              <a:rPr sz="2000" spc="-5" dirty="0">
                <a:latin typeface="Cambria"/>
                <a:cs typeface="Cambria"/>
              </a:rPr>
              <a:t>period, </a:t>
            </a:r>
            <a:r>
              <a:rPr sz="2000" dirty="0">
                <a:latin typeface="Cambria"/>
                <a:cs typeface="Cambria"/>
              </a:rPr>
              <a:t>finance</a:t>
            </a:r>
            <a:r>
              <a:rPr sz="2000" spc="-7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required.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8385" y="440182"/>
            <a:ext cx="45053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Format </a:t>
            </a:r>
            <a:r>
              <a:rPr spc="-5" dirty="0"/>
              <a:t>of Business</a:t>
            </a:r>
            <a:r>
              <a:rPr spc="-25" dirty="0"/>
              <a:t> </a:t>
            </a:r>
            <a:r>
              <a:rPr dirty="0"/>
              <a:t>Plan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417065"/>
            <a:ext cx="7632700" cy="4477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20" dirty="0">
                <a:latin typeface="Cambria"/>
                <a:cs typeface="Cambria"/>
              </a:rPr>
              <a:t>BACKGROUND</a:t>
            </a:r>
            <a:endParaRPr sz="200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dirty="0">
                <a:latin typeface="Cambria"/>
                <a:cs typeface="Cambria"/>
              </a:rPr>
              <a:t>Mission</a:t>
            </a:r>
            <a:r>
              <a:rPr sz="2000" spc="-3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Statement</a:t>
            </a:r>
            <a:endParaRPr sz="200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spc="-5" dirty="0">
                <a:latin typeface="Cambria"/>
                <a:cs typeface="Cambria"/>
              </a:rPr>
              <a:t>Company </a:t>
            </a:r>
            <a:r>
              <a:rPr sz="2000" dirty="0">
                <a:latin typeface="Cambria"/>
                <a:cs typeface="Cambria"/>
              </a:rPr>
              <a:t>history ( </a:t>
            </a:r>
            <a:r>
              <a:rPr sz="2000" spc="-5" dirty="0">
                <a:latin typeface="Cambria"/>
                <a:cs typeface="Cambria"/>
              </a:rPr>
              <a:t>existing</a:t>
            </a:r>
            <a:r>
              <a:rPr sz="2000" spc="-9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business)</a:t>
            </a:r>
            <a:endParaRPr sz="200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spc="-5" dirty="0">
                <a:latin typeface="Cambria"/>
                <a:cs typeface="Cambria"/>
              </a:rPr>
              <a:t>Business </a:t>
            </a:r>
            <a:r>
              <a:rPr sz="2000" dirty="0">
                <a:latin typeface="Cambria"/>
                <a:cs typeface="Cambria"/>
              </a:rPr>
              <a:t>Goals (Short </a:t>
            </a:r>
            <a:r>
              <a:rPr sz="2000" spc="-5" dirty="0">
                <a:latin typeface="Cambria"/>
                <a:cs typeface="Cambria"/>
              </a:rPr>
              <a:t>term/Long</a:t>
            </a:r>
            <a:r>
              <a:rPr sz="2000" spc="-11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term)</a:t>
            </a:r>
            <a:endParaRPr sz="20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mbria"/>
                <a:cs typeface="Cambria"/>
              </a:rPr>
              <a:t>MARKETING</a:t>
            </a:r>
            <a:endParaRPr sz="200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5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spc="-10" dirty="0">
                <a:latin typeface="Cambria"/>
                <a:cs typeface="Cambria"/>
              </a:rPr>
              <a:t>Market</a:t>
            </a:r>
            <a:r>
              <a:rPr sz="2000" spc="-25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Research</a:t>
            </a:r>
            <a:endParaRPr sz="200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spc="-10" dirty="0">
                <a:latin typeface="Cambria"/>
                <a:cs typeface="Cambria"/>
              </a:rPr>
              <a:t>Market Analysis </a:t>
            </a:r>
            <a:r>
              <a:rPr sz="2000" dirty="0">
                <a:latin typeface="Cambria"/>
                <a:cs typeface="Cambria"/>
              </a:rPr>
              <a:t>(Industry / </a:t>
            </a:r>
            <a:r>
              <a:rPr sz="2000" spc="-5" dirty="0">
                <a:latin typeface="Cambria"/>
                <a:cs typeface="Cambria"/>
              </a:rPr>
              <a:t>Seasonality /Competitors </a:t>
            </a:r>
            <a:r>
              <a:rPr sz="2000" spc="-15" dirty="0">
                <a:latin typeface="Cambria"/>
                <a:cs typeface="Cambria"/>
              </a:rPr>
              <a:t>/SWOT</a:t>
            </a:r>
            <a:r>
              <a:rPr sz="2000" spc="-15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)</a:t>
            </a:r>
            <a:endParaRPr sz="200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spc="-10" dirty="0">
                <a:latin typeface="Cambria"/>
                <a:cs typeface="Cambria"/>
              </a:rPr>
              <a:t>Marketing </a:t>
            </a:r>
            <a:r>
              <a:rPr sz="2000" dirty="0">
                <a:latin typeface="Cambria"/>
                <a:cs typeface="Cambria"/>
              </a:rPr>
              <a:t>Plan </a:t>
            </a:r>
            <a:r>
              <a:rPr sz="2000" spc="-25" dirty="0">
                <a:latin typeface="Cambria"/>
                <a:cs typeface="Cambria"/>
              </a:rPr>
              <a:t>(Target </a:t>
            </a:r>
            <a:r>
              <a:rPr sz="2000" spc="-10" dirty="0">
                <a:latin typeface="Cambria"/>
                <a:cs typeface="Cambria"/>
              </a:rPr>
              <a:t>market/ </a:t>
            </a:r>
            <a:r>
              <a:rPr sz="2000" dirty="0">
                <a:latin typeface="Cambria"/>
                <a:cs typeface="Cambria"/>
              </a:rPr>
              <a:t>distribution channel</a:t>
            </a:r>
            <a:r>
              <a:rPr sz="2000" spc="-16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/pricing)</a:t>
            </a:r>
            <a:endParaRPr sz="200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spc="-10" dirty="0">
                <a:latin typeface="Cambria"/>
                <a:cs typeface="Cambria"/>
              </a:rPr>
              <a:t>Evaluation </a:t>
            </a:r>
            <a:r>
              <a:rPr sz="2000" dirty="0">
                <a:latin typeface="Cambria"/>
                <a:cs typeface="Cambria"/>
              </a:rPr>
              <a:t>of</a:t>
            </a:r>
            <a:r>
              <a:rPr sz="2000" spc="-50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Marketing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Format </a:t>
            </a:r>
            <a:r>
              <a:rPr spc="-5" dirty="0"/>
              <a:t>of Business</a:t>
            </a:r>
            <a:r>
              <a:rPr spc="-25" dirty="0"/>
              <a:t> </a:t>
            </a:r>
            <a:r>
              <a:rPr dirty="0"/>
              <a:t>Plan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886459"/>
            <a:ext cx="5292725" cy="4995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20" dirty="0">
                <a:latin typeface="Cambria"/>
                <a:cs typeface="Cambria"/>
              </a:rPr>
              <a:t>OPERATIONS </a:t>
            </a:r>
            <a:r>
              <a:rPr sz="2000" b="1" dirty="0">
                <a:latin typeface="Cambria"/>
                <a:cs typeface="Cambria"/>
              </a:rPr>
              <a:t>&amp;</a:t>
            </a:r>
            <a:r>
              <a:rPr sz="2000" b="1" spc="-15" dirty="0">
                <a:latin typeface="Cambria"/>
                <a:cs typeface="Cambria"/>
              </a:rPr>
              <a:t> </a:t>
            </a:r>
            <a:r>
              <a:rPr sz="2000" b="1" spc="-10" dirty="0">
                <a:latin typeface="Cambria"/>
                <a:cs typeface="Cambria"/>
              </a:rPr>
              <a:t>PRODUCTION</a:t>
            </a:r>
            <a:endParaRPr sz="2000" dirty="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spc="-5" dirty="0">
                <a:latin typeface="Cambria"/>
                <a:cs typeface="Cambria"/>
              </a:rPr>
              <a:t>Legal </a:t>
            </a:r>
            <a:r>
              <a:rPr sz="2000" dirty="0">
                <a:latin typeface="Cambria"/>
                <a:cs typeface="Cambria"/>
              </a:rPr>
              <a:t>&amp; Licensing</a:t>
            </a:r>
            <a:r>
              <a:rPr sz="2000" spc="-70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requirements</a:t>
            </a:r>
            <a:endParaRPr sz="2000" dirty="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spc="-5" dirty="0">
                <a:latin typeface="Cambria"/>
                <a:cs typeface="Cambria"/>
              </a:rPr>
              <a:t>Management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details</a:t>
            </a: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spc="-5" dirty="0">
                <a:latin typeface="Cambria"/>
                <a:cs typeface="Cambria"/>
              </a:rPr>
              <a:t>Organization structure </a:t>
            </a:r>
            <a:r>
              <a:rPr sz="2000" dirty="0">
                <a:latin typeface="Cambria"/>
                <a:cs typeface="Cambria"/>
              </a:rPr>
              <a:t>&amp;</a:t>
            </a:r>
            <a:r>
              <a:rPr sz="2000" spc="-8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staffing</a:t>
            </a:r>
            <a:endParaRPr sz="2000" dirty="0">
              <a:latin typeface="Cambria"/>
              <a:cs typeface="Cambria"/>
            </a:endParaRPr>
          </a:p>
          <a:p>
            <a:pPr marL="756285" lvl="1" indent="-28702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756920" algn="l"/>
              </a:tabLst>
            </a:pPr>
            <a:r>
              <a:rPr sz="2000" spc="-10" dirty="0">
                <a:latin typeface="Cambria"/>
                <a:cs typeface="Cambria"/>
              </a:rPr>
              <a:t>Insurance </a:t>
            </a:r>
            <a:r>
              <a:rPr sz="2000" dirty="0">
                <a:latin typeface="Cambria"/>
                <a:cs typeface="Cambria"/>
              </a:rPr>
              <a:t>&amp; </a:t>
            </a:r>
            <a:r>
              <a:rPr sz="2000" spc="-5" dirty="0">
                <a:latin typeface="Cambria"/>
                <a:cs typeface="Cambria"/>
              </a:rPr>
              <a:t>Security</a:t>
            </a:r>
            <a:r>
              <a:rPr sz="2000" spc="-4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needs</a:t>
            </a:r>
            <a:endParaRPr sz="2000" dirty="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mbria"/>
                <a:cs typeface="Cambria"/>
              </a:rPr>
              <a:t>FINANCIAL</a:t>
            </a:r>
            <a:r>
              <a:rPr sz="2000" b="1" spc="-100" dirty="0">
                <a:latin typeface="Cambria"/>
                <a:cs typeface="Cambria"/>
              </a:rPr>
              <a:t> </a:t>
            </a:r>
            <a:r>
              <a:rPr sz="2000" b="1" spc="-10" dirty="0">
                <a:latin typeface="Cambria"/>
                <a:cs typeface="Cambria"/>
              </a:rPr>
              <a:t>PROJECTIONS</a:t>
            </a:r>
            <a:endParaRPr sz="2000" dirty="0">
              <a:latin typeface="Cambria"/>
              <a:cs typeface="Cambria"/>
            </a:endParaRPr>
          </a:p>
          <a:p>
            <a:pPr marL="756285" lvl="1" indent="-287020">
              <a:lnSpc>
                <a:spcPct val="100000"/>
              </a:lnSpc>
              <a:spcBef>
                <a:spcPts val="1685"/>
              </a:spcBef>
              <a:buFont typeface="Wingdings"/>
              <a:buChar char=""/>
              <a:tabLst>
                <a:tab pos="756920" algn="l"/>
              </a:tabLst>
            </a:pPr>
            <a:r>
              <a:rPr sz="2000" spc="-5" dirty="0">
                <a:latin typeface="Cambria"/>
                <a:cs typeface="Cambria"/>
              </a:rPr>
              <a:t>Income </a:t>
            </a:r>
            <a:r>
              <a:rPr sz="2000" dirty="0">
                <a:latin typeface="Cambria"/>
                <a:cs typeface="Cambria"/>
              </a:rPr>
              <a:t>&amp;</a:t>
            </a:r>
            <a:r>
              <a:rPr sz="2000" spc="-8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Expenses</a:t>
            </a:r>
            <a:endParaRPr sz="2000" dirty="0">
              <a:latin typeface="Cambria"/>
              <a:cs typeface="Cambria"/>
            </a:endParaRPr>
          </a:p>
          <a:p>
            <a:pPr marL="756285" lvl="1" indent="-28702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756920" algn="l"/>
              </a:tabLst>
            </a:pPr>
            <a:r>
              <a:rPr sz="2000" dirty="0">
                <a:latin typeface="Cambria"/>
                <a:cs typeface="Cambria"/>
              </a:rPr>
              <a:t>Financial</a:t>
            </a:r>
            <a:r>
              <a:rPr sz="2000" spc="-5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forecasts</a:t>
            </a:r>
            <a:endParaRPr sz="2000" dirty="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b="1" spc="-30" dirty="0">
                <a:latin typeface="Cambria"/>
                <a:cs typeface="Cambria"/>
              </a:rPr>
              <a:t>IMPLEMENTATION </a:t>
            </a:r>
            <a:r>
              <a:rPr sz="2000" b="1" spc="-5" dirty="0">
                <a:latin typeface="Cambria"/>
                <a:cs typeface="Cambria"/>
              </a:rPr>
              <a:t>TIME</a:t>
            </a:r>
            <a:r>
              <a:rPr sz="2000" b="1" spc="-40" dirty="0">
                <a:latin typeface="Cambria"/>
                <a:cs typeface="Cambria"/>
              </a:rPr>
              <a:t> </a:t>
            </a:r>
            <a:r>
              <a:rPr sz="2000" b="1" spc="-45" dirty="0">
                <a:latin typeface="Cambria"/>
                <a:cs typeface="Cambria"/>
              </a:rPr>
              <a:t>TABLE</a:t>
            </a:r>
            <a:endParaRPr sz="2000" dirty="0">
              <a:latin typeface="Cambria"/>
              <a:cs typeface="Cambria"/>
            </a:endParaRPr>
          </a:p>
          <a:p>
            <a:pPr marL="811530" lvl="1" indent="-34163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810895" algn="l"/>
                <a:tab pos="811530" algn="l"/>
              </a:tabLst>
            </a:pPr>
            <a:r>
              <a:rPr sz="2000" dirty="0">
                <a:latin typeface="Cambria"/>
                <a:cs typeface="Cambria"/>
              </a:rPr>
              <a:t>Time </a:t>
            </a:r>
            <a:r>
              <a:rPr sz="2000" spc="-5" dirty="0">
                <a:latin typeface="Cambria"/>
                <a:cs typeface="Cambria"/>
              </a:rPr>
              <a:t>needed to </a:t>
            </a:r>
            <a:r>
              <a:rPr sz="2000" dirty="0">
                <a:latin typeface="Cambria"/>
                <a:cs typeface="Cambria"/>
              </a:rPr>
              <a:t>set </a:t>
            </a:r>
            <a:r>
              <a:rPr sz="2000" spc="-5" dirty="0">
                <a:latin typeface="Cambria"/>
                <a:cs typeface="Cambria"/>
              </a:rPr>
              <a:t>up </a:t>
            </a:r>
            <a:r>
              <a:rPr sz="2000" dirty="0">
                <a:latin typeface="Cambria"/>
                <a:cs typeface="Cambria"/>
              </a:rPr>
              <a:t>&amp; </a:t>
            </a:r>
            <a:r>
              <a:rPr sz="2000" spc="-5" dirty="0">
                <a:latin typeface="Cambria"/>
                <a:cs typeface="Cambria"/>
              </a:rPr>
              <a:t>run </a:t>
            </a:r>
            <a:r>
              <a:rPr sz="2000" dirty="0">
                <a:latin typeface="Cambria"/>
                <a:cs typeface="Cambria"/>
              </a:rPr>
              <a:t>the</a:t>
            </a:r>
            <a:r>
              <a:rPr sz="2000" spc="-9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business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613</Words>
  <Application>Microsoft Office PowerPoint</Application>
  <PresentationFormat>On-screen Show (4:3)</PresentationFormat>
  <Paragraphs>107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BUSINESS PLAN</vt:lpstr>
      <vt:lpstr>BUSINESS PLAN</vt:lpstr>
      <vt:lpstr>Purpose of a Business Plan</vt:lpstr>
      <vt:lpstr>BUSINESS PLAN Drivers</vt:lpstr>
      <vt:lpstr>What Investors Look For</vt:lpstr>
      <vt:lpstr>Financial Projections</vt:lpstr>
      <vt:lpstr>10 Must Answer Questions</vt:lpstr>
      <vt:lpstr>Creating Your Company’s Strategy</vt:lpstr>
      <vt:lpstr>Competitive Analysis</vt:lpstr>
      <vt:lpstr>Sustainable Competitive Advantage</vt:lpstr>
      <vt:lpstr>Format of Business Plan</vt:lpstr>
      <vt:lpstr>Format of Business Plan</vt:lpstr>
      <vt:lpstr>Format of Business Plan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PLAN</dc:title>
  <dc:creator>DELL</dc:creator>
  <cp:lastModifiedBy>DELL</cp:lastModifiedBy>
  <cp:revision>2</cp:revision>
  <dcterms:created xsi:type="dcterms:W3CDTF">2020-04-25T11:10:13Z</dcterms:created>
  <dcterms:modified xsi:type="dcterms:W3CDTF">2020-04-25T15:55:44Z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2014-07-25T00:00:00Z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2020-04-25T00:00:00Z</vt:filetime>
  </property>
</Properties>
</file>