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0" r:id="rId3"/>
    <p:sldId id="281" r:id="rId4"/>
    <p:sldId id="266" r:id="rId5"/>
    <p:sldId id="267" r:id="rId6"/>
    <p:sldId id="268" r:id="rId7"/>
    <p:sldId id="269" r:id="rId8"/>
    <p:sldId id="257" r:id="rId9"/>
    <p:sldId id="259" r:id="rId10"/>
    <p:sldId id="271" r:id="rId11"/>
    <p:sldId id="272" r:id="rId12"/>
    <p:sldId id="273" r:id="rId13"/>
    <p:sldId id="274" r:id="rId14"/>
    <p:sldId id="277" r:id="rId15"/>
    <p:sldId id="275" r:id="rId16"/>
    <p:sldId id="276" r:id="rId17"/>
    <p:sldId id="261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4" r:id="rId26"/>
    <p:sldId id="290" r:id="rId27"/>
    <p:sldId id="291" r:id="rId28"/>
    <p:sldId id="29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84" autoAdjust="0"/>
  </p:normalViewPr>
  <p:slideViewPr>
    <p:cSldViewPr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3CF39-D28D-4A0D-B6C9-8B25A6B233AC}" type="datetimeFigureOut">
              <a:rPr lang="en-IN" smtClean="0"/>
              <a:pPr/>
              <a:t>21-10-2021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070EA-BF92-4AA5-AB68-7365A99AA17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93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9DDBD-E34D-4B13-95CF-02BA594DE249}" type="slidenum">
              <a:rPr lang="en-US"/>
              <a:pPr/>
              <a:t>4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38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E1BE3F-55CA-4F36-BCD8-54C9A86D0268}" type="slidenum">
              <a:rPr lang="en-US"/>
              <a:pPr/>
              <a:t>5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4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05E71-D46B-4A22-AF47-133B0E532EC2}" type="slidenum">
              <a:rPr lang="en-US"/>
              <a:pPr/>
              <a:t>6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25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58D5EA-BDE2-4C90-91D6-39E818E55CAE}" type="slidenum">
              <a:rPr lang="en-US"/>
              <a:pPr/>
              <a:t>7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7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8D875-6030-4A55-BDC4-A9FEC688912E}" type="slidenum">
              <a:rPr lang="en-US"/>
              <a:pPr/>
              <a:t>10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3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4A0BE8-CEE6-407F-B0F9-17382DC44C4B}" type="slidenum">
              <a:rPr lang="en-US"/>
              <a:pPr/>
              <a:t>11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20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F01AAF-1323-4D29-973E-84153996D8AC}" type="slidenum">
              <a:rPr lang="en-US"/>
              <a:pPr/>
              <a:t>12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00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50369D-1699-4E84-8327-C7DF8C7549F8}" type="slidenum">
              <a:rPr lang="en-US"/>
              <a:pPr/>
              <a:t>13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03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C1B8F-893B-4508-8ECE-9E4795BAB88F}" type="slidenum">
              <a:rPr lang="en-US"/>
              <a:pPr/>
              <a:t>14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53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2F1AC0-C645-4231-8BF4-89CFEFFBEE4B}" type="slidenum">
              <a:rPr lang="en-US"/>
              <a:pPr/>
              <a:t>15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29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F3076-40CC-41A2-AA1D-67082591397A}" type="slidenum">
              <a:rPr lang="en-US"/>
              <a:pPr/>
              <a:t>16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6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  <a:solidFill>
            <a:srgbClr val="FFFF00"/>
          </a:solidFill>
        </p:spPr>
        <p:txBody>
          <a:bodyPr/>
          <a:lstStyle/>
          <a:p>
            <a:r>
              <a:rPr lang="en-IN" b="1" dirty="0">
                <a:latin typeface="Algerian" pitchFamily="82" charset="0"/>
              </a:rPr>
              <a:t>Forecasting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latin typeface="Perpetua" pitchFamily="18" charset="0"/>
              </a:rPr>
              <a:t>Important Questions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752600"/>
            <a:ext cx="8229600" cy="3124199"/>
          </a:xfrm>
          <a:prstGeom prst="rect">
            <a:avLst/>
          </a:prstGeo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</a:rPr>
              <a:t>What is the purpose of the forecast?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</a:rPr>
              <a:t>Which systems will use the forecast?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</a:rPr>
              <a:t>How important is the past in estimating the future?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</a:rPr>
              <a:t>	Answers will help determine time horizons, techniques, and level of detail for the forecast.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IN" dirty="0">
                <a:latin typeface="Perpetua" pitchFamily="18" charset="0"/>
              </a:rPr>
              <a:t>Steps to use a forecasting method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7203990" cy="527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Types of forecasting methods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5257800" y="3048000"/>
            <a:ext cx="3505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Perpetua" pitchFamily="18" charset="0"/>
              </a:rPr>
              <a:t>Rely on data and analytical techniques.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304800" y="2971800"/>
            <a:ext cx="3581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Perpetua" pitchFamily="18" charset="0"/>
              </a:rPr>
              <a:t>Rely on subjective opinions from one or more experts.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304800" y="2209800"/>
            <a:ext cx="3562255" cy="5847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>
                <a:latin typeface="Perpetua" pitchFamily="18" charset="0"/>
              </a:rPr>
              <a:t>Qualitative methods</a:t>
            </a: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5334000" y="2209800"/>
            <a:ext cx="3389646" cy="5847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Perpetua" pitchFamily="18" charset="0"/>
              </a:rPr>
              <a:t>Quantitative methods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Qualitative forecasting methods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81000" y="1330325"/>
            <a:ext cx="8458200" cy="52629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75000"/>
              </a:spcBef>
            </a:pPr>
            <a:r>
              <a:rPr lang="en-US" sz="2800" b="1" i="1" u="sng" dirty="0">
                <a:latin typeface="Perpetua" pitchFamily="18" charset="0"/>
              </a:rPr>
              <a:t>Grass Roots</a:t>
            </a:r>
            <a:r>
              <a:rPr lang="en-US" sz="2800" dirty="0">
                <a:latin typeface="Perpetua" pitchFamily="18" charset="0"/>
              </a:rPr>
              <a:t>: deriving future demand by asking the person closest to the customer.</a:t>
            </a:r>
          </a:p>
          <a:p>
            <a:pPr algn="just">
              <a:spcBef>
                <a:spcPct val="75000"/>
              </a:spcBef>
            </a:pPr>
            <a:r>
              <a:rPr lang="en-US" sz="2800" b="1" i="1" u="sng" dirty="0">
                <a:latin typeface="Perpetua" pitchFamily="18" charset="0"/>
              </a:rPr>
              <a:t>Market Research</a:t>
            </a:r>
            <a:r>
              <a:rPr lang="en-US" sz="2800" dirty="0">
                <a:latin typeface="Perpetua" pitchFamily="18" charset="0"/>
              </a:rPr>
              <a:t>: trying to identify customer habits; new product ideas.</a:t>
            </a:r>
          </a:p>
          <a:p>
            <a:pPr algn="just">
              <a:spcBef>
                <a:spcPct val="75000"/>
              </a:spcBef>
            </a:pPr>
            <a:r>
              <a:rPr lang="en-US" sz="2800" b="1" i="1" u="sng" dirty="0">
                <a:latin typeface="Perpetua" pitchFamily="18" charset="0"/>
              </a:rPr>
              <a:t>Panel Consensus</a:t>
            </a:r>
            <a:r>
              <a:rPr lang="en-US" sz="2800" dirty="0">
                <a:latin typeface="Perpetua" pitchFamily="18" charset="0"/>
              </a:rPr>
              <a:t>: deriving future estimations from the synergy of a panel of experts in the area.</a:t>
            </a:r>
          </a:p>
          <a:p>
            <a:pPr algn="just">
              <a:spcBef>
                <a:spcPct val="75000"/>
              </a:spcBef>
            </a:pPr>
            <a:r>
              <a:rPr lang="en-US" sz="2800" b="1" i="1" u="sng" dirty="0">
                <a:latin typeface="Perpetua" pitchFamily="18" charset="0"/>
              </a:rPr>
              <a:t>Historical Analogy</a:t>
            </a:r>
            <a:r>
              <a:rPr lang="en-US" sz="2800" dirty="0">
                <a:latin typeface="Perpetua" pitchFamily="18" charset="0"/>
              </a:rPr>
              <a:t>: identifying another similar market.</a:t>
            </a:r>
          </a:p>
          <a:p>
            <a:pPr algn="just">
              <a:spcBef>
                <a:spcPct val="75000"/>
              </a:spcBef>
            </a:pPr>
            <a:r>
              <a:rPr lang="en-US" sz="2800" b="1" i="1" u="sng" dirty="0">
                <a:latin typeface="Perpetua" pitchFamily="18" charset="0"/>
              </a:rPr>
              <a:t>Delphi Method</a:t>
            </a:r>
            <a:r>
              <a:rPr lang="en-US" sz="2800" dirty="0">
                <a:latin typeface="Perpetua" pitchFamily="18" charset="0"/>
              </a:rPr>
              <a:t>: similar to the panel consensus but with concealed identities.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81000" y="533400"/>
            <a:ext cx="830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Quantitative forecasting methods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8610600" cy="24929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75000"/>
              </a:spcBef>
            </a:pPr>
            <a:r>
              <a:rPr lang="en-US" sz="2400" b="1" i="1" u="sng" dirty="0">
                <a:latin typeface="Perpetua" pitchFamily="18" charset="0"/>
              </a:rPr>
              <a:t>Time Series</a:t>
            </a:r>
            <a:r>
              <a:rPr lang="en-US" sz="2400" dirty="0">
                <a:latin typeface="Perpetua" pitchFamily="18" charset="0"/>
              </a:rPr>
              <a:t>: models that predict future demand based on past history trends</a:t>
            </a:r>
          </a:p>
          <a:p>
            <a:pPr>
              <a:spcBef>
                <a:spcPct val="75000"/>
              </a:spcBef>
            </a:pPr>
            <a:r>
              <a:rPr lang="en-US" sz="2400" b="1" i="1" u="sng" dirty="0">
                <a:latin typeface="Perpetua" pitchFamily="18" charset="0"/>
              </a:rPr>
              <a:t>Causal Relationship</a:t>
            </a:r>
            <a:r>
              <a:rPr lang="en-US" sz="2400" dirty="0">
                <a:latin typeface="Perpetua" pitchFamily="18" charset="0"/>
              </a:rPr>
              <a:t>: models that use statistical techniques to establish relationships between various items and demand</a:t>
            </a:r>
          </a:p>
          <a:p>
            <a:pPr>
              <a:spcBef>
                <a:spcPct val="75000"/>
              </a:spcBef>
            </a:pPr>
            <a:r>
              <a:rPr lang="en-US" sz="2400" b="1" i="1" u="sng" dirty="0">
                <a:latin typeface="Perpetua" pitchFamily="18" charset="0"/>
              </a:rPr>
              <a:t>Simulation</a:t>
            </a:r>
            <a:r>
              <a:rPr lang="en-US" sz="2400" dirty="0">
                <a:latin typeface="Perpetua" pitchFamily="18" charset="0"/>
              </a:rPr>
              <a:t>: models that can incorporate some randomness and non-linear effects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04800" y="0"/>
            <a:ext cx="8458200" cy="5794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How should we pick our forecasting model?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762000" y="838200"/>
            <a:ext cx="7162800" cy="24622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>
                <a:latin typeface="Perpetua" pitchFamily="18" charset="0"/>
              </a:rPr>
              <a:t>Data availability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>
                <a:latin typeface="Perpetua" pitchFamily="18" charset="0"/>
              </a:rPr>
              <a:t>Time horizon for the forecast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>
                <a:latin typeface="Perpetua" pitchFamily="18" charset="0"/>
              </a:rPr>
              <a:t>Required accuracy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 dirty="0">
                <a:latin typeface="Perpetua" pitchFamily="18" charset="0"/>
              </a:rPr>
              <a:t>Required Resources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352800"/>
            <a:ext cx="5791200" cy="318930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27432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Perpetua" pitchFamily="18" charset="0"/>
              </a:rPr>
              <a:t>What should we consider when looking at past demand data?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486400" cy="244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638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Grp="1" noChangeArrowheads="1"/>
          </p:cNvSpPr>
          <p:nvPr>
            <p:ph idx="1"/>
          </p:nvPr>
        </p:nvSpPr>
        <p:spPr bwMode="auto">
          <a:xfrm>
            <a:off x="2362200" y="2667000"/>
            <a:ext cx="4495800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2800" b="1" dirty="0">
                <a:latin typeface="Perpetua" pitchFamily="18" charset="0"/>
              </a:rPr>
              <a:t>Time Series: Moving average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14400" y="3429000"/>
            <a:ext cx="75438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90513" indent="-290513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Perpetua" pitchFamily="18" charset="0"/>
              </a:rPr>
              <a:t>The moving average model uses the last  </a:t>
            </a:r>
            <a:r>
              <a:rPr lang="en-US" sz="2400" i="1" dirty="0">
                <a:latin typeface="Perpetua" pitchFamily="18" charset="0"/>
              </a:rPr>
              <a:t>t</a:t>
            </a:r>
            <a:r>
              <a:rPr lang="en-US" sz="2400" dirty="0">
                <a:latin typeface="Perpetua" pitchFamily="18" charset="0"/>
              </a:rPr>
              <a:t>  periods in order to predict demand in period  </a:t>
            </a:r>
            <a:r>
              <a:rPr lang="en-US" sz="2400" i="1" dirty="0">
                <a:latin typeface="Perpetua" pitchFamily="18" charset="0"/>
              </a:rPr>
              <a:t>t+</a:t>
            </a:r>
            <a:r>
              <a:rPr lang="en-US" sz="2400" dirty="0">
                <a:latin typeface="Perpetua" pitchFamily="18" charset="0"/>
              </a:rPr>
              <a:t>1.</a:t>
            </a:r>
          </a:p>
          <a:p>
            <a:pPr marL="290513" indent="-290513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Perpetua" pitchFamily="18" charset="0"/>
              </a:rPr>
              <a:t>There can be two types of moving average models: simple moving average and weighted moving average</a:t>
            </a:r>
          </a:p>
          <a:p>
            <a:pPr marL="290513" indent="-290513"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Perpetua" pitchFamily="18" charset="0"/>
              </a:rPr>
              <a:t>The moving average model assumption is that the most accurate prediction of future demand is a simple (linear) combination of past demand.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38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Time series: simple moving average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33400" y="1524000"/>
            <a:ext cx="80772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Perpetua" pitchFamily="18" charset="0"/>
              </a:rPr>
              <a:t>In the simple moving average models the forecast value is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2743200" y="2667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Perpetua" pitchFamily="18" charset="0"/>
              </a:rPr>
              <a:t>F</a:t>
            </a:r>
            <a:r>
              <a:rPr lang="en-US" sz="2400" i="1" baseline="-25000" dirty="0">
                <a:latin typeface="Perpetua" pitchFamily="18" charset="0"/>
              </a:rPr>
              <a:t>t+1</a:t>
            </a:r>
            <a:r>
              <a:rPr lang="en-US" sz="2400" i="1" dirty="0">
                <a:latin typeface="Perpetua" pitchFamily="18" charset="0"/>
              </a:rPr>
              <a:t> =</a:t>
            </a:r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3657600" y="28956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657600" y="2438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Perpetua" pitchFamily="18" charset="0"/>
              </a:rPr>
              <a:t>A</a:t>
            </a:r>
            <a:r>
              <a:rPr lang="en-US" sz="2400" i="1" baseline="-25000" dirty="0">
                <a:latin typeface="Perpetua" pitchFamily="18" charset="0"/>
              </a:rPr>
              <a:t>t</a:t>
            </a:r>
            <a:r>
              <a:rPr lang="en-US" sz="2400" i="1" dirty="0">
                <a:latin typeface="Perpetua" pitchFamily="18" charset="0"/>
              </a:rPr>
              <a:t> + A</a:t>
            </a:r>
            <a:r>
              <a:rPr lang="en-US" sz="2400" i="1" baseline="-25000" dirty="0">
                <a:latin typeface="Perpetua" pitchFamily="18" charset="0"/>
              </a:rPr>
              <a:t>t-1</a:t>
            </a:r>
            <a:r>
              <a:rPr lang="en-US" sz="2400" i="1" dirty="0">
                <a:latin typeface="Perpetua" pitchFamily="18" charset="0"/>
              </a:rPr>
              <a:t> + … + A</a:t>
            </a:r>
            <a:r>
              <a:rPr lang="en-US" sz="2400" i="1" baseline="-25000" dirty="0">
                <a:latin typeface="Perpetua" pitchFamily="18" charset="0"/>
              </a:rPr>
              <a:t>t-n</a:t>
            </a:r>
            <a:endParaRPr lang="en-US" sz="2400" i="1" dirty="0">
              <a:latin typeface="Perpetua" pitchFamily="18" charset="0"/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4648200" y="28956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 dirty="0">
                <a:latin typeface="Perpetua" pitchFamily="18" charset="0"/>
              </a:rPr>
              <a:t>n</a:t>
            </a: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1066800" y="4010025"/>
            <a:ext cx="7162800" cy="212365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chemeClr val="bg1"/>
                </a:solidFill>
                <a:latin typeface="Perpetua" pitchFamily="18" charset="0"/>
              </a:rPr>
              <a:t>t      </a:t>
            </a:r>
            <a:r>
              <a:rPr lang="en-US" sz="2400" b="1" dirty="0">
                <a:solidFill>
                  <a:schemeClr val="bg1"/>
                </a:solidFill>
                <a:latin typeface="Perpetua" pitchFamily="18" charset="0"/>
              </a:rPr>
              <a:t>is the current period.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chemeClr val="bg1"/>
                </a:solidFill>
                <a:latin typeface="Perpetua" pitchFamily="18" charset="0"/>
              </a:rPr>
              <a:t>F</a:t>
            </a:r>
            <a:r>
              <a:rPr lang="en-US" sz="2400" b="1" i="1" baseline="-25000" dirty="0">
                <a:solidFill>
                  <a:schemeClr val="bg1"/>
                </a:solidFill>
                <a:latin typeface="Perpetua" pitchFamily="18" charset="0"/>
              </a:rPr>
              <a:t>t+1 </a:t>
            </a:r>
            <a:r>
              <a:rPr lang="en-US" sz="2400" b="1" baseline="-25000" dirty="0">
                <a:solidFill>
                  <a:schemeClr val="bg1"/>
                </a:solidFill>
                <a:latin typeface="Perpetua" pitchFamily="18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Perpetua" pitchFamily="18" charset="0"/>
              </a:rPr>
              <a:t>is the forecast for next period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chemeClr val="bg1"/>
                </a:solidFill>
                <a:latin typeface="Perpetua" pitchFamily="18" charset="0"/>
              </a:rPr>
              <a:t>n</a:t>
            </a:r>
            <a:r>
              <a:rPr lang="en-US" sz="2400" b="1" dirty="0">
                <a:solidFill>
                  <a:schemeClr val="bg1"/>
                </a:solidFill>
                <a:latin typeface="Perpetua" pitchFamily="18" charset="0"/>
              </a:rPr>
              <a:t>     is the forecasting horizon (how far back we look),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chemeClr val="bg1"/>
                </a:solidFill>
                <a:latin typeface="Perpetua" pitchFamily="18" charset="0"/>
              </a:rPr>
              <a:t>A</a:t>
            </a:r>
            <a:r>
              <a:rPr lang="en-US" sz="2400" b="1" i="1" baseline="-25000" dirty="0">
                <a:solidFill>
                  <a:schemeClr val="bg1"/>
                </a:solidFill>
                <a:latin typeface="Perpetua" pitchFamily="18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Perpetua" pitchFamily="18" charset="0"/>
              </a:rPr>
              <a:t>    is the actual sales figure from each period.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273050" y="273050"/>
            <a:ext cx="830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Perpetua" pitchFamily="18" charset="0"/>
              </a:rPr>
              <a:t>Example: forecasting sales at Kroger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Perpetua" pitchFamily="18" charset="0"/>
              </a:rPr>
              <a:t>Kroger sells (among other stuff) bottled spring water</a:t>
            </a:r>
          </a:p>
        </p:txBody>
      </p:sp>
      <p:graphicFrame>
        <p:nvGraphicFramePr>
          <p:cNvPr id="68654" name="Group 46"/>
          <p:cNvGraphicFramePr>
            <a:graphicFrameLocks noGrp="1"/>
          </p:cNvGraphicFramePr>
          <p:nvPr/>
        </p:nvGraphicFramePr>
        <p:xfrm>
          <a:off x="609600" y="2552700"/>
          <a:ext cx="4038600" cy="31699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Bottles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1,325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1,353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1,305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1,195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Jul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8655" name="AutoShape 47"/>
          <p:cNvSpPr>
            <a:spLocks noChangeArrowheads="1"/>
          </p:cNvSpPr>
          <p:nvPr/>
        </p:nvSpPr>
        <p:spPr bwMode="auto">
          <a:xfrm>
            <a:off x="5181600" y="2209800"/>
            <a:ext cx="3733800" cy="3733800"/>
          </a:xfrm>
          <a:prstGeom prst="irregularSeal2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erpetua" pitchFamily="18" charset="0"/>
              </a:rPr>
              <a:t>What will the sales be for July?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3058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What if we use a 3-month simple moving average?</a:t>
            </a: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2286000" y="1905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F</a:t>
            </a:r>
            <a:r>
              <a:rPr lang="en-US" sz="2400" i="1" baseline="-25000"/>
              <a:t>Jul</a:t>
            </a:r>
            <a:r>
              <a:rPr lang="en-US" sz="2400" i="1"/>
              <a:t> =</a:t>
            </a:r>
          </a:p>
        </p:txBody>
      </p:sp>
      <p:sp>
        <p:nvSpPr>
          <p:cNvPr id="70670" name="Line 14"/>
          <p:cNvSpPr>
            <a:spLocks noChangeShapeType="1"/>
          </p:cNvSpPr>
          <p:nvPr/>
        </p:nvSpPr>
        <p:spPr bwMode="auto">
          <a:xfrm>
            <a:off x="3200400" y="21336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3276600" y="1676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</a:t>
            </a:r>
            <a:r>
              <a:rPr lang="en-US" sz="2400" i="1" baseline="-25000"/>
              <a:t>Jun</a:t>
            </a:r>
            <a:r>
              <a:rPr lang="en-US" sz="2400" i="1"/>
              <a:t> + A</a:t>
            </a:r>
            <a:r>
              <a:rPr lang="en-US" sz="2400" i="1" baseline="-25000"/>
              <a:t>May</a:t>
            </a:r>
            <a:r>
              <a:rPr lang="en-US" sz="2400" i="1"/>
              <a:t> + A</a:t>
            </a:r>
            <a:r>
              <a:rPr lang="en-US" sz="2400" i="1" baseline="-25000"/>
              <a:t>Apr</a:t>
            </a:r>
            <a:endParaRPr lang="en-US" sz="2400" i="1"/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4114800" y="2209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/>
              <a:t>3</a:t>
            </a:r>
          </a:p>
        </p:txBody>
      </p:sp>
      <p:sp>
        <p:nvSpPr>
          <p:cNvPr id="70675" name="Text Box 19"/>
          <p:cNvSpPr txBox="1">
            <a:spLocks noChangeArrowheads="1"/>
          </p:cNvSpPr>
          <p:nvPr/>
        </p:nvSpPr>
        <p:spPr bwMode="auto">
          <a:xfrm>
            <a:off x="5867400" y="1905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= 1,227</a:t>
            </a:r>
          </a:p>
        </p:txBody>
      </p: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381000" y="3505200"/>
            <a:ext cx="83058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What if we use a 5-month simple moving average?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1524000" y="5181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F</a:t>
            </a:r>
            <a:r>
              <a:rPr lang="en-US" sz="2400" i="1" baseline="-25000"/>
              <a:t>Jul</a:t>
            </a:r>
            <a:r>
              <a:rPr lang="en-US" sz="2400" i="1"/>
              <a:t>  =</a:t>
            </a:r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>
            <a:off x="2514600" y="5410200"/>
            <a:ext cx="419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70683" name="Text Box 27"/>
          <p:cNvSpPr txBox="1">
            <a:spLocks noChangeArrowheads="1"/>
          </p:cNvSpPr>
          <p:nvPr/>
        </p:nvSpPr>
        <p:spPr bwMode="auto">
          <a:xfrm>
            <a:off x="2438400" y="4876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</a:t>
            </a:r>
            <a:r>
              <a:rPr lang="en-US" sz="2400" i="1" baseline="-25000"/>
              <a:t>Jun</a:t>
            </a:r>
            <a:r>
              <a:rPr lang="en-US" sz="2400" i="1"/>
              <a:t> + A</a:t>
            </a:r>
            <a:r>
              <a:rPr lang="en-US" sz="2400" i="1" baseline="-25000"/>
              <a:t>May</a:t>
            </a:r>
            <a:r>
              <a:rPr lang="en-US" sz="2400" i="1"/>
              <a:t> + A</a:t>
            </a:r>
            <a:r>
              <a:rPr lang="en-US" sz="2400" i="1" baseline="-25000"/>
              <a:t>Apr</a:t>
            </a:r>
            <a:r>
              <a:rPr lang="en-US" sz="2400" i="1"/>
              <a:t> + A</a:t>
            </a:r>
            <a:r>
              <a:rPr lang="en-US" sz="2400" i="1" baseline="-25000"/>
              <a:t>Mar</a:t>
            </a:r>
            <a:r>
              <a:rPr lang="en-US" sz="2400" i="1"/>
              <a:t> + A</a:t>
            </a:r>
            <a:r>
              <a:rPr lang="en-US" sz="2400" i="1" baseline="-25000"/>
              <a:t>Feb</a:t>
            </a:r>
            <a:endParaRPr lang="en-US" sz="2400" i="1"/>
          </a:p>
        </p:txBody>
      </p:sp>
      <p:sp>
        <p:nvSpPr>
          <p:cNvPr id="70684" name="Text Box 28"/>
          <p:cNvSpPr txBox="1">
            <a:spLocks noChangeArrowheads="1"/>
          </p:cNvSpPr>
          <p:nvPr/>
        </p:nvSpPr>
        <p:spPr bwMode="auto">
          <a:xfrm>
            <a:off x="4191000" y="5486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/>
              <a:t>5</a:t>
            </a:r>
          </a:p>
        </p:txBody>
      </p:sp>
      <p:sp>
        <p:nvSpPr>
          <p:cNvPr id="70685" name="Text Box 29"/>
          <p:cNvSpPr txBox="1">
            <a:spLocks noChangeArrowheads="1"/>
          </p:cNvSpPr>
          <p:nvPr/>
        </p:nvSpPr>
        <p:spPr bwMode="auto">
          <a:xfrm>
            <a:off x="6781800" y="5181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= 1,268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1" name="Text Box 21"/>
          <p:cNvSpPr txBox="1">
            <a:spLocks noChangeArrowheads="1"/>
          </p:cNvSpPr>
          <p:nvPr/>
        </p:nvSpPr>
        <p:spPr bwMode="auto">
          <a:xfrm>
            <a:off x="381000" y="4557713"/>
            <a:ext cx="84582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</a:rPr>
              <a:t>What do we observe?</a:t>
            </a:r>
          </a:p>
        </p:txBody>
      </p:sp>
      <p:graphicFrame>
        <p:nvGraphicFramePr>
          <p:cNvPr id="71720" name="Object 40"/>
          <p:cNvGraphicFramePr>
            <a:graphicFrameLocks noChangeAspect="1"/>
          </p:cNvGraphicFramePr>
          <p:nvPr/>
        </p:nvGraphicFramePr>
        <p:xfrm>
          <a:off x="542925" y="990600"/>
          <a:ext cx="6696075" cy="30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Chart" r:id="rId4" imgW="5162729" imgH="2314456" progId="Excel.Sheet.8">
                  <p:embed/>
                </p:oleObj>
              </mc:Choice>
              <mc:Fallback>
                <p:oleObj name="Chart" r:id="rId4" imgW="5162729" imgH="2314456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990600"/>
                        <a:ext cx="6696075" cy="300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1" name="Text Box 41"/>
          <p:cNvSpPr txBox="1">
            <a:spLocks noChangeArrowheads="1"/>
          </p:cNvSpPr>
          <p:nvPr/>
        </p:nvSpPr>
        <p:spPr bwMode="auto">
          <a:xfrm>
            <a:off x="7162800" y="2081213"/>
            <a:ext cx="1333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3-month </a:t>
            </a:r>
          </a:p>
          <a:p>
            <a:r>
              <a:rPr lang="en-US" sz="1800"/>
              <a:t>MA forecast</a:t>
            </a:r>
          </a:p>
        </p:txBody>
      </p:sp>
      <p:sp>
        <p:nvSpPr>
          <p:cNvPr id="71722" name="Text Box 42"/>
          <p:cNvSpPr txBox="1">
            <a:spLocks noChangeArrowheads="1"/>
          </p:cNvSpPr>
          <p:nvPr/>
        </p:nvSpPr>
        <p:spPr bwMode="auto">
          <a:xfrm>
            <a:off x="7162800" y="1524000"/>
            <a:ext cx="1333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5-month </a:t>
            </a:r>
          </a:p>
          <a:p>
            <a:r>
              <a:rPr lang="en-US" sz="1800"/>
              <a:t>MA forecast</a:t>
            </a:r>
          </a:p>
        </p:txBody>
      </p:sp>
      <p:sp>
        <p:nvSpPr>
          <p:cNvPr id="71723" name="Line 43"/>
          <p:cNvSpPr>
            <a:spLocks noChangeShapeType="1"/>
          </p:cNvSpPr>
          <p:nvPr/>
        </p:nvSpPr>
        <p:spPr bwMode="auto">
          <a:xfrm flipH="1">
            <a:off x="6400800" y="1828800"/>
            <a:ext cx="838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71724" name="Line 44"/>
          <p:cNvSpPr>
            <a:spLocks noChangeShapeType="1"/>
          </p:cNvSpPr>
          <p:nvPr/>
        </p:nvSpPr>
        <p:spPr bwMode="auto">
          <a:xfrm flipH="1" flipV="1">
            <a:off x="6400800" y="2209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71725" name="Text Box 45"/>
          <p:cNvSpPr txBox="1">
            <a:spLocks noChangeArrowheads="1"/>
          </p:cNvSpPr>
          <p:nvPr/>
        </p:nvSpPr>
        <p:spPr bwMode="auto">
          <a:xfrm>
            <a:off x="898525" y="5349875"/>
            <a:ext cx="52244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5-month average smoothes data more;</a:t>
            </a:r>
          </a:p>
          <a:p>
            <a:r>
              <a:rPr lang="en-US"/>
              <a:t>3-month average more responsive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273050" y="273050"/>
            <a:ext cx="838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Time series: weighted moving average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83058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Perpetua" pitchFamily="18" charset="0"/>
              </a:rPr>
              <a:t>We may want to give more importance to some of the data…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1981200" y="2057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F</a:t>
            </a:r>
            <a:r>
              <a:rPr lang="en-US" sz="2400" b="1" i="1" baseline="-25000" dirty="0">
                <a:latin typeface="Perpetua" pitchFamily="18" charset="0"/>
              </a:rPr>
              <a:t>t+1</a:t>
            </a:r>
            <a:r>
              <a:rPr lang="en-US" sz="2400" b="1" i="1" dirty="0">
                <a:latin typeface="Perpetua" pitchFamily="18" charset="0"/>
              </a:rPr>
              <a:t> =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w</a:t>
            </a:r>
            <a:r>
              <a:rPr lang="en-US" sz="2400" b="1" i="1" baseline="-25000" dirty="0">
                <a:latin typeface="Perpetua" pitchFamily="18" charset="0"/>
              </a:rPr>
              <a:t>t</a:t>
            </a:r>
            <a:r>
              <a:rPr lang="en-US" sz="2400" b="1" i="1" dirty="0">
                <a:latin typeface="Perpetua" pitchFamily="18" charset="0"/>
              </a:rPr>
              <a:t> A</a:t>
            </a:r>
            <a:r>
              <a:rPr lang="en-US" sz="2400" b="1" i="1" baseline="-25000" dirty="0">
                <a:latin typeface="Perpetua" pitchFamily="18" charset="0"/>
              </a:rPr>
              <a:t>t</a:t>
            </a:r>
            <a:r>
              <a:rPr lang="en-US" sz="2400" b="1" i="1" dirty="0">
                <a:latin typeface="Perpetua" pitchFamily="18" charset="0"/>
              </a:rPr>
              <a:t> + w</a:t>
            </a:r>
            <a:r>
              <a:rPr lang="en-US" sz="2400" b="1" i="1" baseline="-25000" dirty="0">
                <a:latin typeface="Perpetua" pitchFamily="18" charset="0"/>
              </a:rPr>
              <a:t>t-1</a:t>
            </a:r>
            <a:r>
              <a:rPr lang="en-US" sz="2400" b="1" i="1" dirty="0">
                <a:latin typeface="Perpetua" pitchFamily="18" charset="0"/>
              </a:rPr>
              <a:t> A</a:t>
            </a:r>
            <a:r>
              <a:rPr lang="en-US" sz="2400" b="1" i="1" baseline="-25000" dirty="0">
                <a:latin typeface="Perpetua" pitchFamily="18" charset="0"/>
              </a:rPr>
              <a:t>t-1</a:t>
            </a:r>
            <a:r>
              <a:rPr lang="en-US" sz="2400" b="1" i="1" dirty="0">
                <a:latin typeface="Perpetua" pitchFamily="18" charset="0"/>
              </a:rPr>
              <a:t> + … + w</a:t>
            </a:r>
            <a:r>
              <a:rPr lang="en-US" sz="2400" b="1" i="1" baseline="-25000" dirty="0">
                <a:latin typeface="Perpetua" pitchFamily="18" charset="0"/>
              </a:rPr>
              <a:t>t-n</a:t>
            </a:r>
            <a:r>
              <a:rPr lang="en-US" sz="2400" b="1" i="1" dirty="0">
                <a:latin typeface="Perpetua" pitchFamily="18" charset="0"/>
              </a:rPr>
              <a:t> A</a:t>
            </a:r>
            <a:r>
              <a:rPr lang="en-US" sz="2400" b="1" i="1" baseline="-25000" dirty="0">
                <a:latin typeface="Perpetua" pitchFamily="18" charset="0"/>
              </a:rPr>
              <a:t>t-n</a:t>
            </a:r>
            <a:endParaRPr lang="en-US" sz="2400" b="1" i="1" dirty="0">
              <a:latin typeface="Perpetua" pitchFamily="18" charset="0"/>
            </a:endParaRP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2057400" y="297180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dirty="0">
                <a:latin typeface="Perpetua" pitchFamily="18" charset="0"/>
              </a:rPr>
              <a:t>w</a:t>
            </a:r>
            <a:r>
              <a:rPr lang="en-US" sz="2800" b="1" i="1" baseline="-25000" dirty="0">
                <a:latin typeface="Perpetua" pitchFamily="18" charset="0"/>
              </a:rPr>
              <a:t>t </a:t>
            </a:r>
            <a:r>
              <a:rPr lang="en-US" sz="2800" b="1" i="1" dirty="0">
                <a:latin typeface="Perpetua" pitchFamily="18" charset="0"/>
              </a:rPr>
              <a:t>+ w</a:t>
            </a:r>
            <a:r>
              <a:rPr lang="en-US" sz="2800" b="1" i="1" baseline="-25000" dirty="0">
                <a:latin typeface="Perpetua" pitchFamily="18" charset="0"/>
              </a:rPr>
              <a:t>t-1 </a:t>
            </a:r>
            <a:r>
              <a:rPr lang="en-US" sz="2800" b="1" i="1" dirty="0">
                <a:latin typeface="Perpetua" pitchFamily="18" charset="0"/>
              </a:rPr>
              <a:t>+ … + w</a:t>
            </a:r>
            <a:r>
              <a:rPr lang="en-US" sz="2800" b="1" i="1" baseline="-25000" dirty="0">
                <a:latin typeface="Perpetua" pitchFamily="18" charset="0"/>
              </a:rPr>
              <a:t>t-n </a:t>
            </a:r>
            <a:r>
              <a:rPr lang="en-US" sz="2800" b="1" i="1" dirty="0">
                <a:latin typeface="Perpetua" pitchFamily="18" charset="0"/>
              </a:rPr>
              <a:t>= </a:t>
            </a:r>
            <a:r>
              <a:rPr lang="en-US" sz="2800" b="1" dirty="0">
                <a:latin typeface="Perpetua" pitchFamily="18" charset="0"/>
              </a:rPr>
              <a:t>1</a:t>
            </a:r>
          </a:p>
        </p:txBody>
      </p: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533400" y="4180344"/>
            <a:ext cx="8382000" cy="267765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t       </a:t>
            </a:r>
            <a:r>
              <a:rPr lang="en-US" sz="2400" b="1" dirty="0">
                <a:latin typeface="Perpetua" pitchFamily="18" charset="0"/>
              </a:rPr>
              <a:t>is the current period.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F</a:t>
            </a:r>
            <a:r>
              <a:rPr lang="en-US" sz="2400" b="1" i="1" baseline="-25000" dirty="0">
                <a:latin typeface="Perpetua" pitchFamily="18" charset="0"/>
              </a:rPr>
              <a:t>t+1 </a:t>
            </a:r>
            <a:r>
              <a:rPr lang="en-US" sz="2400" b="1" baseline="-25000" dirty="0">
                <a:latin typeface="Perpetua" pitchFamily="18" charset="0"/>
              </a:rPr>
              <a:t>  </a:t>
            </a:r>
            <a:r>
              <a:rPr lang="en-US" sz="2400" b="1" dirty="0">
                <a:latin typeface="Perpetua" pitchFamily="18" charset="0"/>
              </a:rPr>
              <a:t>is the forecast for next period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n</a:t>
            </a:r>
            <a:r>
              <a:rPr lang="en-US" sz="2400" b="1" dirty="0">
                <a:latin typeface="Perpetua" pitchFamily="18" charset="0"/>
              </a:rPr>
              <a:t>      is the forecasting horizon (how far back we look),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A</a:t>
            </a:r>
            <a:r>
              <a:rPr lang="en-US" sz="2400" b="1" i="1" baseline="-25000" dirty="0">
                <a:latin typeface="Perpetua" pitchFamily="18" charset="0"/>
              </a:rPr>
              <a:t> </a:t>
            </a:r>
            <a:r>
              <a:rPr lang="en-US" sz="2400" b="1" dirty="0">
                <a:latin typeface="Perpetua" pitchFamily="18" charset="0"/>
              </a:rPr>
              <a:t>     is the actual sales figure from each period.</a:t>
            </a:r>
          </a:p>
          <a:p>
            <a:pPr>
              <a:spcBef>
                <a:spcPct val="50000"/>
              </a:spcBef>
            </a:pPr>
            <a:r>
              <a:rPr lang="en-US" sz="2400" b="1" i="1" dirty="0">
                <a:latin typeface="Perpetua" pitchFamily="18" charset="0"/>
              </a:rPr>
              <a:t>w     </a:t>
            </a:r>
            <a:r>
              <a:rPr lang="en-US" sz="2400" b="1" dirty="0">
                <a:latin typeface="Perpetua" pitchFamily="18" charset="0"/>
              </a:rPr>
              <a:t>is the importance (weight) we give to each period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Perpetua" pitchFamily="18" charset="0"/>
              </a:rPr>
              <a:t>Why do we need the WMA models?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228600" y="1219200"/>
            <a:ext cx="7924800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Perpetua" pitchFamily="18" charset="0"/>
              </a:rPr>
              <a:t>Because of the ability to give more importance to what happened recently, without losing the impact of the past.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4953000"/>
            <a:ext cx="2057400" cy="381000"/>
            <a:chOff x="720" y="2304"/>
            <a:chExt cx="1296" cy="240"/>
          </a:xfrm>
        </p:grpSpPr>
        <p:sp>
          <p:nvSpPr>
            <p:cNvPr id="75781" name="Oval 5"/>
            <p:cNvSpPr>
              <a:spLocks noChangeArrowheads="1"/>
            </p:cNvSpPr>
            <p:nvPr/>
          </p:nvSpPr>
          <p:spPr bwMode="auto">
            <a:xfrm>
              <a:off x="720" y="2400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782" name="Oval 6"/>
            <p:cNvSpPr>
              <a:spLocks noChangeArrowheads="1"/>
            </p:cNvSpPr>
            <p:nvPr/>
          </p:nvSpPr>
          <p:spPr bwMode="auto">
            <a:xfrm>
              <a:off x="960" y="2304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783" name="Oval 7"/>
            <p:cNvSpPr>
              <a:spLocks noChangeArrowheads="1"/>
            </p:cNvSpPr>
            <p:nvPr/>
          </p:nvSpPr>
          <p:spPr bwMode="auto">
            <a:xfrm>
              <a:off x="1200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784" name="Oval 8"/>
            <p:cNvSpPr>
              <a:spLocks noChangeArrowheads="1"/>
            </p:cNvSpPr>
            <p:nvPr/>
          </p:nvSpPr>
          <p:spPr bwMode="auto">
            <a:xfrm>
              <a:off x="1440" y="2352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785" name="Oval 9"/>
            <p:cNvSpPr>
              <a:spLocks noChangeArrowheads="1"/>
            </p:cNvSpPr>
            <p:nvPr/>
          </p:nvSpPr>
          <p:spPr bwMode="auto">
            <a:xfrm>
              <a:off x="1680" y="2400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786" name="Oval 10"/>
            <p:cNvSpPr>
              <a:spLocks noChangeArrowheads="1"/>
            </p:cNvSpPr>
            <p:nvPr/>
          </p:nvSpPr>
          <p:spPr bwMode="auto">
            <a:xfrm>
              <a:off x="1920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81000" y="2590800"/>
            <a:ext cx="4724400" cy="3733800"/>
            <a:chOff x="240" y="816"/>
            <a:chExt cx="2976" cy="2352"/>
          </a:xfrm>
        </p:grpSpPr>
        <p:sp>
          <p:nvSpPr>
            <p:cNvPr id="75788" name="Text Box 12"/>
            <p:cNvSpPr txBox="1">
              <a:spLocks noChangeArrowheads="1"/>
            </p:cNvSpPr>
            <p:nvPr/>
          </p:nvSpPr>
          <p:spPr bwMode="auto">
            <a:xfrm>
              <a:off x="240" y="816"/>
              <a:ext cx="20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dirty="0">
                  <a:latin typeface="Perpetua" pitchFamily="18" charset="0"/>
                </a:rPr>
                <a:t>Demand for Mercedes E-class</a:t>
              </a: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528" y="1104"/>
              <a:ext cx="2688" cy="2064"/>
              <a:chOff x="528" y="1104"/>
              <a:chExt cx="2688" cy="2064"/>
            </a:xfrm>
          </p:grpSpPr>
          <p:sp>
            <p:nvSpPr>
              <p:cNvPr id="75790" name="Line 14"/>
              <p:cNvSpPr>
                <a:spLocks noChangeShapeType="1"/>
              </p:cNvSpPr>
              <p:nvPr/>
            </p:nvSpPr>
            <p:spPr bwMode="auto">
              <a:xfrm flipV="1">
                <a:off x="528" y="1104"/>
                <a:ext cx="0" cy="182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1" name="Line 15"/>
              <p:cNvSpPr>
                <a:spLocks noChangeShapeType="1"/>
              </p:cNvSpPr>
              <p:nvPr/>
            </p:nvSpPr>
            <p:spPr bwMode="auto">
              <a:xfrm>
                <a:off x="528" y="2928"/>
                <a:ext cx="220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2" name="Text Box 16"/>
              <p:cNvSpPr txBox="1">
                <a:spLocks noChangeArrowheads="1"/>
              </p:cNvSpPr>
              <p:nvPr/>
            </p:nvSpPr>
            <p:spPr bwMode="auto">
              <a:xfrm>
                <a:off x="2592" y="2841"/>
                <a:ext cx="6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/>
                  <a:t>Time</a:t>
                </a:r>
              </a:p>
            </p:txBody>
          </p:sp>
          <p:sp>
            <p:nvSpPr>
              <p:cNvPr id="75793" name="Line 17"/>
              <p:cNvSpPr>
                <a:spLocks noChangeShapeType="1"/>
              </p:cNvSpPr>
              <p:nvPr/>
            </p:nvSpPr>
            <p:spPr bwMode="auto">
              <a:xfrm>
                <a:off x="76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4" name="Line 18"/>
              <p:cNvSpPr>
                <a:spLocks noChangeShapeType="1"/>
              </p:cNvSpPr>
              <p:nvPr/>
            </p:nvSpPr>
            <p:spPr bwMode="auto">
              <a:xfrm>
                <a:off x="100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5" name="Line 19"/>
              <p:cNvSpPr>
                <a:spLocks noChangeShapeType="1"/>
              </p:cNvSpPr>
              <p:nvPr/>
            </p:nvSpPr>
            <p:spPr bwMode="auto">
              <a:xfrm>
                <a:off x="124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6" name="Line 20"/>
              <p:cNvSpPr>
                <a:spLocks noChangeShapeType="1"/>
              </p:cNvSpPr>
              <p:nvPr/>
            </p:nvSpPr>
            <p:spPr bwMode="auto">
              <a:xfrm>
                <a:off x="148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7" name="Line 21"/>
              <p:cNvSpPr>
                <a:spLocks noChangeShapeType="1"/>
              </p:cNvSpPr>
              <p:nvPr/>
            </p:nvSpPr>
            <p:spPr bwMode="auto">
              <a:xfrm>
                <a:off x="172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8" name="Line 22"/>
              <p:cNvSpPr>
                <a:spLocks noChangeShapeType="1"/>
              </p:cNvSpPr>
              <p:nvPr/>
            </p:nvSpPr>
            <p:spPr bwMode="auto">
              <a:xfrm>
                <a:off x="196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799" name="Text Box 23"/>
              <p:cNvSpPr txBox="1">
                <a:spLocks noChangeArrowheads="1"/>
              </p:cNvSpPr>
              <p:nvPr/>
            </p:nvSpPr>
            <p:spPr bwMode="auto">
              <a:xfrm>
                <a:off x="624" y="2976"/>
                <a:ext cx="28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Jan </a:t>
                </a:r>
              </a:p>
            </p:txBody>
          </p:sp>
          <p:sp>
            <p:nvSpPr>
              <p:cNvPr id="75800" name="Text Box 24"/>
              <p:cNvSpPr txBox="1">
                <a:spLocks noChangeArrowheads="1"/>
              </p:cNvSpPr>
              <p:nvPr/>
            </p:nvSpPr>
            <p:spPr bwMode="auto">
              <a:xfrm>
                <a:off x="864" y="2976"/>
                <a:ext cx="28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Feb </a:t>
                </a:r>
              </a:p>
            </p:txBody>
          </p:sp>
          <p:sp>
            <p:nvSpPr>
              <p:cNvPr id="75801" name="Text Box 25"/>
              <p:cNvSpPr txBox="1">
                <a:spLocks noChangeArrowheads="1"/>
              </p:cNvSpPr>
              <p:nvPr/>
            </p:nvSpPr>
            <p:spPr bwMode="auto">
              <a:xfrm>
                <a:off x="110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Mar</a:t>
                </a:r>
              </a:p>
            </p:txBody>
          </p:sp>
          <p:sp>
            <p:nvSpPr>
              <p:cNvPr id="75802" name="Text Box 26"/>
              <p:cNvSpPr txBox="1">
                <a:spLocks noChangeArrowheads="1"/>
              </p:cNvSpPr>
              <p:nvPr/>
            </p:nvSpPr>
            <p:spPr bwMode="auto">
              <a:xfrm>
                <a:off x="134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Apr</a:t>
                </a:r>
              </a:p>
            </p:txBody>
          </p:sp>
          <p:sp>
            <p:nvSpPr>
              <p:cNvPr id="75803" name="Text Box 27"/>
              <p:cNvSpPr txBox="1">
                <a:spLocks noChangeArrowheads="1"/>
              </p:cNvSpPr>
              <p:nvPr/>
            </p:nvSpPr>
            <p:spPr bwMode="auto">
              <a:xfrm>
                <a:off x="158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May</a:t>
                </a:r>
              </a:p>
            </p:txBody>
          </p:sp>
          <p:sp>
            <p:nvSpPr>
              <p:cNvPr id="75804" name="Text Box 28"/>
              <p:cNvSpPr txBox="1">
                <a:spLocks noChangeArrowheads="1"/>
              </p:cNvSpPr>
              <p:nvPr/>
            </p:nvSpPr>
            <p:spPr bwMode="auto">
              <a:xfrm>
                <a:off x="182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Jun</a:t>
                </a:r>
              </a:p>
            </p:txBody>
          </p:sp>
          <p:sp>
            <p:nvSpPr>
              <p:cNvPr id="75805" name="Line 29"/>
              <p:cNvSpPr>
                <a:spLocks noChangeShapeType="1"/>
              </p:cNvSpPr>
              <p:nvPr/>
            </p:nvSpPr>
            <p:spPr bwMode="auto">
              <a:xfrm>
                <a:off x="220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806" name="Line 30"/>
              <p:cNvSpPr>
                <a:spLocks noChangeShapeType="1"/>
              </p:cNvSpPr>
              <p:nvPr/>
            </p:nvSpPr>
            <p:spPr bwMode="auto">
              <a:xfrm>
                <a:off x="2448" y="288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5807" name="Text Box 31"/>
              <p:cNvSpPr txBox="1">
                <a:spLocks noChangeArrowheads="1"/>
              </p:cNvSpPr>
              <p:nvPr/>
            </p:nvSpPr>
            <p:spPr bwMode="auto">
              <a:xfrm>
                <a:off x="206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Jul</a:t>
                </a:r>
              </a:p>
            </p:txBody>
          </p:sp>
          <p:sp>
            <p:nvSpPr>
              <p:cNvPr id="75808" name="Text Box 32"/>
              <p:cNvSpPr txBox="1">
                <a:spLocks noChangeArrowheads="1"/>
              </p:cNvSpPr>
              <p:nvPr/>
            </p:nvSpPr>
            <p:spPr bwMode="auto">
              <a:xfrm>
                <a:off x="2304" y="2976"/>
                <a:ext cx="33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Aug</a:t>
                </a:r>
              </a:p>
            </p:txBody>
          </p:sp>
        </p:grpSp>
      </p:grpSp>
      <p:sp>
        <p:nvSpPr>
          <p:cNvPr id="75810" name="Oval 34"/>
          <p:cNvSpPr>
            <a:spLocks noChangeArrowheads="1"/>
          </p:cNvSpPr>
          <p:nvPr/>
        </p:nvSpPr>
        <p:spPr bwMode="auto">
          <a:xfrm>
            <a:off x="34290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4191000" y="2667000"/>
            <a:ext cx="4495800" cy="1069975"/>
            <a:chOff x="720" y="3262"/>
            <a:chExt cx="2832" cy="674"/>
          </a:xfrm>
        </p:grpSpPr>
        <p:sp>
          <p:nvSpPr>
            <p:cNvPr id="75817" name="Oval 41"/>
            <p:cNvSpPr>
              <a:spLocks noChangeArrowheads="1"/>
            </p:cNvSpPr>
            <p:nvPr/>
          </p:nvSpPr>
          <p:spPr bwMode="auto">
            <a:xfrm>
              <a:off x="720" y="3360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818" name="Oval 42"/>
            <p:cNvSpPr>
              <a:spLocks noChangeArrowheads="1"/>
            </p:cNvSpPr>
            <p:nvPr/>
          </p:nvSpPr>
          <p:spPr bwMode="auto">
            <a:xfrm>
              <a:off x="720" y="3552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819" name="Oval 43"/>
            <p:cNvSpPr>
              <a:spLocks noChangeArrowheads="1"/>
            </p:cNvSpPr>
            <p:nvPr/>
          </p:nvSpPr>
          <p:spPr bwMode="auto">
            <a:xfrm>
              <a:off x="720" y="37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820" name="Text Box 44"/>
            <p:cNvSpPr txBox="1">
              <a:spLocks noChangeArrowheads="1"/>
            </p:cNvSpPr>
            <p:nvPr/>
          </p:nvSpPr>
          <p:spPr bwMode="auto">
            <a:xfrm>
              <a:off x="912" y="3262"/>
              <a:ext cx="2640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Perpetua" pitchFamily="18" charset="0"/>
                </a:rPr>
                <a:t>Actual demand (past sales)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>
                  <a:latin typeface="Perpetua" pitchFamily="18" charset="0"/>
                </a:rPr>
                <a:t>Prediction when using 6-month SMA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>
                  <a:latin typeface="Perpetua" pitchFamily="18" charset="0"/>
                </a:rPr>
                <a:t>Prediction when using 6-months WMA</a:t>
              </a: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3429000" y="4343402"/>
            <a:ext cx="4724400" cy="1631951"/>
            <a:chOff x="2160" y="2736"/>
            <a:chExt cx="2976" cy="1028"/>
          </a:xfrm>
        </p:grpSpPr>
        <p:sp>
          <p:nvSpPr>
            <p:cNvPr id="75813" name="Oval 37"/>
            <p:cNvSpPr>
              <a:spLocks noChangeArrowheads="1"/>
            </p:cNvSpPr>
            <p:nvPr/>
          </p:nvSpPr>
          <p:spPr bwMode="auto">
            <a:xfrm>
              <a:off x="2160" y="316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5821" name="Freeform 45"/>
            <p:cNvSpPr>
              <a:spLocks/>
            </p:cNvSpPr>
            <p:nvPr/>
          </p:nvSpPr>
          <p:spPr bwMode="auto">
            <a:xfrm>
              <a:off x="2299" y="2752"/>
              <a:ext cx="1205" cy="368"/>
            </a:xfrm>
            <a:custGeom>
              <a:avLst/>
              <a:gdLst/>
              <a:ahLst/>
              <a:cxnLst>
                <a:cxn ang="0">
                  <a:pos x="0" y="550"/>
                </a:cxn>
                <a:cxn ang="0">
                  <a:pos x="197" y="320"/>
                </a:cxn>
                <a:cxn ang="0">
                  <a:pos x="1061" y="32"/>
                </a:cxn>
                <a:cxn ang="0">
                  <a:pos x="1829" y="512"/>
                </a:cxn>
              </a:cxnLst>
              <a:rect l="0" t="0" r="r" b="b"/>
              <a:pathLst>
                <a:path w="1829" h="550">
                  <a:moveTo>
                    <a:pt x="0" y="550"/>
                  </a:moveTo>
                  <a:cubicBezTo>
                    <a:pt x="33" y="513"/>
                    <a:pt x="20" y="406"/>
                    <a:pt x="197" y="320"/>
                  </a:cubicBezTo>
                  <a:cubicBezTo>
                    <a:pt x="374" y="234"/>
                    <a:pt x="789" y="0"/>
                    <a:pt x="1061" y="32"/>
                  </a:cubicBezTo>
                  <a:cubicBezTo>
                    <a:pt x="1333" y="64"/>
                    <a:pt x="1581" y="288"/>
                    <a:pt x="1829" y="51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stealth" w="med" len="med"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75822" name="Text Box 46"/>
            <p:cNvSpPr txBox="1">
              <a:spLocks noChangeArrowheads="1"/>
            </p:cNvSpPr>
            <p:nvPr/>
          </p:nvSpPr>
          <p:spPr bwMode="auto">
            <a:xfrm>
              <a:off x="3600" y="2736"/>
              <a:ext cx="1536" cy="102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latin typeface="Perpetua" pitchFamily="18" charset="0"/>
                </a:rPr>
                <a:t>For a 6-month SMA, attributing equal weights to all past data we miss the downward trend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Perpetua" pitchFamily="18" charset="0"/>
              </a:rPr>
              <a:t>How do we choose weights?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81000" y="1677988"/>
            <a:ext cx="8534400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b="1" dirty="0">
                <a:latin typeface="Perpetua" pitchFamily="18" charset="0"/>
              </a:rPr>
              <a:t>Depending on the importance that we feel past data has importance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b="1" dirty="0">
                <a:latin typeface="Perpetua" pitchFamily="18" charset="0"/>
              </a:rPr>
              <a:t>Depending on known seasonality (weights of past data can also be zero).</a:t>
            </a: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533400" y="3581400"/>
            <a:ext cx="7924800" cy="2819400"/>
          </a:xfrm>
          <a:prstGeom prst="irregularSeal2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latin typeface="Perpetua" pitchFamily="18" charset="0"/>
              </a:rPr>
              <a:t>WMA is better than SMA because of the ability to</a:t>
            </a:r>
          </a:p>
          <a:p>
            <a:pPr algn="ctr"/>
            <a:r>
              <a:rPr lang="en-US" sz="2400" b="1" dirty="0">
                <a:latin typeface="Perpetua" pitchFamily="18" charset="0"/>
              </a:rPr>
              <a:t>vary the weights!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4343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1" y="0"/>
            <a:ext cx="4419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581400"/>
            <a:ext cx="459278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8442207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13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2" y="2176462"/>
            <a:ext cx="6238875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1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1928"/>
            <a:ext cx="9144000" cy="36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51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8271711" cy="459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36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426"/>
            <a:ext cx="9144000" cy="39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27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09625"/>
            <a:ext cx="6477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30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9669"/>
            <a:ext cx="9144000" cy="40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92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9584"/>
            <a:ext cx="9144000" cy="40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61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514"/>
            <a:ext cx="9144000" cy="413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159"/>
            <a:ext cx="9144000" cy="416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60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0085"/>
            <a:ext cx="9144000" cy="391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1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651</Words>
  <Application>Microsoft Office PowerPoint</Application>
  <PresentationFormat>On-screen Show (4:3)</PresentationFormat>
  <Paragraphs>120</Paragraphs>
  <Slides>28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Algerian</vt:lpstr>
      <vt:lpstr>Arial</vt:lpstr>
      <vt:lpstr>Calibri</vt:lpstr>
      <vt:lpstr>Perpetua</vt:lpstr>
      <vt:lpstr>Times New Roman</vt:lpstr>
      <vt:lpstr>Office Theme</vt:lpstr>
      <vt:lpstr>Chart</vt:lpstr>
      <vt:lpstr>Forecasting</vt:lpstr>
      <vt:lpstr>Important Questions</vt:lpstr>
      <vt:lpstr>Steps to use a forecasting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mahamaya mohanty</dc:creator>
  <cp:lastModifiedBy>mahamaya mohanty</cp:lastModifiedBy>
  <cp:revision>60</cp:revision>
  <dcterms:created xsi:type="dcterms:W3CDTF">2006-08-16T00:00:00Z</dcterms:created>
  <dcterms:modified xsi:type="dcterms:W3CDTF">2021-10-20T22:27:47Z</dcterms:modified>
</cp:coreProperties>
</file>