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705"/>
  </p:normalViewPr>
  <p:slideViewPr>
    <p:cSldViewPr snapToGrid="0" snapToObjects="1">
      <p:cViewPr varScale="1">
        <p:scale>
          <a:sx n="109" d="100"/>
          <a:sy n="109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1EEF51-6ACD-CF4E-BF62-5F15506C4307}" type="doc">
      <dgm:prSet loTypeId="urn:microsoft.com/office/officeart/2005/8/layout/radia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53B509-FD84-D845-8EA4-F3ABCCD29033}">
      <dgm:prSet phldrT="[Text]"/>
      <dgm:spPr/>
      <dgm:t>
        <a:bodyPr/>
        <a:lstStyle/>
        <a:p>
          <a:r>
            <a:rPr lang="en-US" dirty="0"/>
            <a:t>Industry Rivalry </a:t>
          </a:r>
        </a:p>
      </dgm:t>
    </dgm:pt>
    <dgm:pt modelId="{B49B3DE2-D66F-6A42-BD86-4EE697DAA1B2}" type="parTrans" cxnId="{3B6F2CF0-60B5-B849-881F-27DA7DCAD4CD}">
      <dgm:prSet/>
      <dgm:spPr/>
      <dgm:t>
        <a:bodyPr/>
        <a:lstStyle/>
        <a:p>
          <a:endParaRPr lang="en-US"/>
        </a:p>
      </dgm:t>
    </dgm:pt>
    <dgm:pt modelId="{CAE2B841-1D6F-6D46-AFAC-397A0F3F3157}" type="sibTrans" cxnId="{3B6F2CF0-60B5-B849-881F-27DA7DCAD4CD}">
      <dgm:prSet/>
      <dgm:spPr/>
      <dgm:t>
        <a:bodyPr/>
        <a:lstStyle/>
        <a:p>
          <a:endParaRPr lang="en-US"/>
        </a:p>
      </dgm:t>
    </dgm:pt>
    <dgm:pt modelId="{72769D61-E564-BC47-805E-0704ABABE2BB}">
      <dgm:prSet phldrT="[Text]"/>
      <dgm:spPr/>
      <dgm:t>
        <a:bodyPr/>
        <a:lstStyle/>
        <a:p>
          <a:r>
            <a:rPr lang="en-US" dirty="0"/>
            <a:t>Threat of New Entrants </a:t>
          </a:r>
        </a:p>
      </dgm:t>
    </dgm:pt>
    <dgm:pt modelId="{7FA8611A-E8BA-C94A-B931-543E23AEA6EF}" type="parTrans" cxnId="{0EB7CF75-665D-034D-B0EB-EA23F6C2D375}">
      <dgm:prSet/>
      <dgm:spPr/>
      <dgm:t>
        <a:bodyPr/>
        <a:lstStyle/>
        <a:p>
          <a:endParaRPr lang="en-US"/>
        </a:p>
      </dgm:t>
    </dgm:pt>
    <dgm:pt modelId="{047315A2-4F26-2A43-9037-B52013B0BB79}" type="sibTrans" cxnId="{0EB7CF75-665D-034D-B0EB-EA23F6C2D375}">
      <dgm:prSet/>
      <dgm:spPr/>
      <dgm:t>
        <a:bodyPr/>
        <a:lstStyle/>
        <a:p>
          <a:endParaRPr lang="en-US"/>
        </a:p>
      </dgm:t>
    </dgm:pt>
    <dgm:pt modelId="{65BBA90C-95D4-7E4F-9183-B46BB61075FB}">
      <dgm:prSet phldrT="[Text]"/>
      <dgm:spPr/>
      <dgm:t>
        <a:bodyPr/>
        <a:lstStyle/>
        <a:p>
          <a:r>
            <a:rPr lang="en-US" dirty="0"/>
            <a:t>Bargaining Power of Buyers</a:t>
          </a:r>
        </a:p>
      </dgm:t>
    </dgm:pt>
    <dgm:pt modelId="{E8DF8EF8-734C-564C-A8F6-65C7C7998538}" type="parTrans" cxnId="{CB22421D-1D24-D448-85E2-4E4A391D1202}">
      <dgm:prSet/>
      <dgm:spPr/>
      <dgm:t>
        <a:bodyPr/>
        <a:lstStyle/>
        <a:p>
          <a:endParaRPr lang="en-US"/>
        </a:p>
      </dgm:t>
    </dgm:pt>
    <dgm:pt modelId="{933253DA-2D85-8145-B68F-E2D002F59C89}" type="sibTrans" cxnId="{CB22421D-1D24-D448-85E2-4E4A391D1202}">
      <dgm:prSet/>
      <dgm:spPr/>
      <dgm:t>
        <a:bodyPr/>
        <a:lstStyle/>
        <a:p>
          <a:endParaRPr lang="en-US"/>
        </a:p>
      </dgm:t>
    </dgm:pt>
    <dgm:pt modelId="{777F04E0-3C21-6B47-8E84-F2496FCE8B7D}">
      <dgm:prSet phldrT="[Text]"/>
      <dgm:spPr/>
      <dgm:t>
        <a:bodyPr/>
        <a:lstStyle/>
        <a:p>
          <a:r>
            <a:rPr lang="en-US" dirty="0"/>
            <a:t>Threat of Substitutes</a:t>
          </a:r>
        </a:p>
      </dgm:t>
    </dgm:pt>
    <dgm:pt modelId="{D274B0A3-FC0A-B448-99B4-33A80E8E6FB0}" type="parTrans" cxnId="{9EBFA915-BF13-0045-9619-520C6FF36669}">
      <dgm:prSet/>
      <dgm:spPr/>
      <dgm:t>
        <a:bodyPr/>
        <a:lstStyle/>
        <a:p>
          <a:endParaRPr lang="en-US"/>
        </a:p>
      </dgm:t>
    </dgm:pt>
    <dgm:pt modelId="{AD94745E-40DE-7C4B-9320-4A59EAED699C}" type="sibTrans" cxnId="{9EBFA915-BF13-0045-9619-520C6FF36669}">
      <dgm:prSet/>
      <dgm:spPr/>
      <dgm:t>
        <a:bodyPr/>
        <a:lstStyle/>
        <a:p>
          <a:endParaRPr lang="en-US"/>
        </a:p>
      </dgm:t>
    </dgm:pt>
    <dgm:pt modelId="{0EFB1790-9445-B243-AC46-F8DAC6AA7B14}">
      <dgm:prSet phldrT="[Text]"/>
      <dgm:spPr/>
      <dgm:t>
        <a:bodyPr/>
        <a:lstStyle/>
        <a:p>
          <a:r>
            <a:rPr lang="en-US" dirty="0"/>
            <a:t>Bargaining Power of Suppliers</a:t>
          </a:r>
        </a:p>
      </dgm:t>
    </dgm:pt>
    <dgm:pt modelId="{EF199D9D-A01E-9444-BDA6-BF7E17D62D9D}" type="parTrans" cxnId="{5C191880-72D6-A84B-8B06-DA712695EDFE}">
      <dgm:prSet/>
      <dgm:spPr/>
      <dgm:t>
        <a:bodyPr/>
        <a:lstStyle/>
        <a:p>
          <a:endParaRPr lang="en-US"/>
        </a:p>
      </dgm:t>
    </dgm:pt>
    <dgm:pt modelId="{4ECB973C-2653-C640-9FDD-149C2848A1D0}" type="sibTrans" cxnId="{5C191880-72D6-A84B-8B06-DA712695EDFE}">
      <dgm:prSet/>
      <dgm:spPr/>
      <dgm:t>
        <a:bodyPr/>
        <a:lstStyle/>
        <a:p>
          <a:endParaRPr lang="en-US"/>
        </a:p>
      </dgm:t>
    </dgm:pt>
    <dgm:pt modelId="{1244A66C-E525-6343-9E1B-D3A7B333941F}" type="pres">
      <dgm:prSet presAssocID="{9F1EEF51-6ACD-CF4E-BF62-5F15506C430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F6A8D37-5EA7-8A46-8EE4-639E88E18F36}" type="pres">
      <dgm:prSet presAssocID="{3853B509-FD84-D845-8EA4-F3ABCCD29033}" presName="centerShape" presStyleLbl="node0" presStyleIdx="0" presStyleCnt="1"/>
      <dgm:spPr/>
    </dgm:pt>
    <dgm:pt modelId="{5D562591-9D54-F245-82A7-894E324289FA}" type="pres">
      <dgm:prSet presAssocID="{7FA8611A-E8BA-C94A-B931-543E23AEA6EF}" presName="Name9" presStyleLbl="parChTrans1D2" presStyleIdx="0" presStyleCnt="4"/>
      <dgm:spPr/>
    </dgm:pt>
    <dgm:pt modelId="{1FC32042-3FC3-6B40-974E-8D9AAFEBE19B}" type="pres">
      <dgm:prSet presAssocID="{7FA8611A-E8BA-C94A-B931-543E23AEA6EF}" presName="connTx" presStyleLbl="parChTrans1D2" presStyleIdx="0" presStyleCnt="4"/>
      <dgm:spPr/>
    </dgm:pt>
    <dgm:pt modelId="{CB9C6D80-E065-CB45-A161-6681216FA3AD}" type="pres">
      <dgm:prSet presAssocID="{72769D61-E564-BC47-805E-0704ABABE2BB}" presName="node" presStyleLbl="node1" presStyleIdx="0" presStyleCnt="4">
        <dgm:presLayoutVars>
          <dgm:bulletEnabled val="1"/>
        </dgm:presLayoutVars>
      </dgm:prSet>
      <dgm:spPr/>
    </dgm:pt>
    <dgm:pt modelId="{E09875CF-41F8-2341-8EA2-4687EC05DAC5}" type="pres">
      <dgm:prSet presAssocID="{E8DF8EF8-734C-564C-A8F6-65C7C7998538}" presName="Name9" presStyleLbl="parChTrans1D2" presStyleIdx="1" presStyleCnt="4"/>
      <dgm:spPr/>
    </dgm:pt>
    <dgm:pt modelId="{CCA100AF-1CDE-A042-BB5F-773204AFE3E7}" type="pres">
      <dgm:prSet presAssocID="{E8DF8EF8-734C-564C-A8F6-65C7C7998538}" presName="connTx" presStyleLbl="parChTrans1D2" presStyleIdx="1" presStyleCnt="4"/>
      <dgm:spPr/>
    </dgm:pt>
    <dgm:pt modelId="{0A002164-396C-F147-ADD0-49E716BE9BBA}" type="pres">
      <dgm:prSet presAssocID="{65BBA90C-95D4-7E4F-9183-B46BB61075FB}" presName="node" presStyleLbl="node1" presStyleIdx="1" presStyleCnt="4">
        <dgm:presLayoutVars>
          <dgm:bulletEnabled val="1"/>
        </dgm:presLayoutVars>
      </dgm:prSet>
      <dgm:spPr/>
    </dgm:pt>
    <dgm:pt modelId="{49005715-5812-DB4A-BDAD-A0A0DCEFAB67}" type="pres">
      <dgm:prSet presAssocID="{D274B0A3-FC0A-B448-99B4-33A80E8E6FB0}" presName="Name9" presStyleLbl="parChTrans1D2" presStyleIdx="2" presStyleCnt="4"/>
      <dgm:spPr/>
    </dgm:pt>
    <dgm:pt modelId="{E881C209-C6B7-7842-8FF4-9FB289134113}" type="pres">
      <dgm:prSet presAssocID="{D274B0A3-FC0A-B448-99B4-33A80E8E6FB0}" presName="connTx" presStyleLbl="parChTrans1D2" presStyleIdx="2" presStyleCnt="4"/>
      <dgm:spPr/>
    </dgm:pt>
    <dgm:pt modelId="{2BF5E0FC-01B2-404C-A7B3-314838AA2AFD}" type="pres">
      <dgm:prSet presAssocID="{777F04E0-3C21-6B47-8E84-F2496FCE8B7D}" presName="node" presStyleLbl="node1" presStyleIdx="2" presStyleCnt="4">
        <dgm:presLayoutVars>
          <dgm:bulletEnabled val="1"/>
        </dgm:presLayoutVars>
      </dgm:prSet>
      <dgm:spPr/>
    </dgm:pt>
    <dgm:pt modelId="{ECCD4CF3-F0CB-A649-A729-082185CE0582}" type="pres">
      <dgm:prSet presAssocID="{EF199D9D-A01E-9444-BDA6-BF7E17D62D9D}" presName="Name9" presStyleLbl="parChTrans1D2" presStyleIdx="3" presStyleCnt="4"/>
      <dgm:spPr/>
    </dgm:pt>
    <dgm:pt modelId="{1405019D-D54C-6240-9579-33077483831D}" type="pres">
      <dgm:prSet presAssocID="{EF199D9D-A01E-9444-BDA6-BF7E17D62D9D}" presName="connTx" presStyleLbl="parChTrans1D2" presStyleIdx="3" presStyleCnt="4"/>
      <dgm:spPr/>
    </dgm:pt>
    <dgm:pt modelId="{2F26219C-65C8-5342-9725-713BAB3EE285}" type="pres">
      <dgm:prSet presAssocID="{0EFB1790-9445-B243-AC46-F8DAC6AA7B14}" presName="node" presStyleLbl="node1" presStyleIdx="3" presStyleCnt="4">
        <dgm:presLayoutVars>
          <dgm:bulletEnabled val="1"/>
        </dgm:presLayoutVars>
      </dgm:prSet>
      <dgm:spPr/>
    </dgm:pt>
  </dgm:ptLst>
  <dgm:cxnLst>
    <dgm:cxn modelId="{9EBFA915-BF13-0045-9619-520C6FF36669}" srcId="{3853B509-FD84-D845-8EA4-F3ABCCD29033}" destId="{777F04E0-3C21-6B47-8E84-F2496FCE8B7D}" srcOrd="2" destOrd="0" parTransId="{D274B0A3-FC0A-B448-99B4-33A80E8E6FB0}" sibTransId="{AD94745E-40DE-7C4B-9320-4A59EAED699C}"/>
    <dgm:cxn modelId="{CB22421D-1D24-D448-85E2-4E4A391D1202}" srcId="{3853B509-FD84-D845-8EA4-F3ABCCD29033}" destId="{65BBA90C-95D4-7E4F-9183-B46BB61075FB}" srcOrd="1" destOrd="0" parTransId="{E8DF8EF8-734C-564C-A8F6-65C7C7998538}" sibTransId="{933253DA-2D85-8145-B68F-E2D002F59C89}"/>
    <dgm:cxn modelId="{841EB11E-088D-E943-8447-975C6F831B9B}" type="presOf" srcId="{3853B509-FD84-D845-8EA4-F3ABCCD29033}" destId="{BF6A8D37-5EA7-8A46-8EE4-639E88E18F36}" srcOrd="0" destOrd="0" presId="urn:microsoft.com/office/officeart/2005/8/layout/radial1"/>
    <dgm:cxn modelId="{E77AF424-2A63-0343-BE7E-889CC6709BFF}" type="presOf" srcId="{D274B0A3-FC0A-B448-99B4-33A80E8E6FB0}" destId="{E881C209-C6B7-7842-8FF4-9FB289134113}" srcOrd="1" destOrd="0" presId="urn:microsoft.com/office/officeart/2005/8/layout/radial1"/>
    <dgm:cxn modelId="{05DD4D28-4829-864A-98A3-358E37AD3967}" type="presOf" srcId="{7FA8611A-E8BA-C94A-B931-543E23AEA6EF}" destId="{1FC32042-3FC3-6B40-974E-8D9AAFEBE19B}" srcOrd="1" destOrd="0" presId="urn:microsoft.com/office/officeart/2005/8/layout/radial1"/>
    <dgm:cxn modelId="{D921CF38-F813-4C4A-9200-56C665A8E107}" type="presOf" srcId="{EF199D9D-A01E-9444-BDA6-BF7E17D62D9D}" destId="{1405019D-D54C-6240-9579-33077483831D}" srcOrd="1" destOrd="0" presId="urn:microsoft.com/office/officeart/2005/8/layout/radial1"/>
    <dgm:cxn modelId="{DF614D4A-3D0F-5044-B44F-A155D4D40DE4}" type="presOf" srcId="{D274B0A3-FC0A-B448-99B4-33A80E8E6FB0}" destId="{49005715-5812-DB4A-BDAD-A0A0DCEFAB67}" srcOrd="0" destOrd="0" presId="urn:microsoft.com/office/officeart/2005/8/layout/radial1"/>
    <dgm:cxn modelId="{C28FD653-91DD-D141-9D9C-A845AF6AC155}" type="presOf" srcId="{7FA8611A-E8BA-C94A-B931-543E23AEA6EF}" destId="{5D562591-9D54-F245-82A7-894E324289FA}" srcOrd="0" destOrd="0" presId="urn:microsoft.com/office/officeart/2005/8/layout/radial1"/>
    <dgm:cxn modelId="{478D045F-345C-5D4A-9664-0BFFC957D928}" type="presOf" srcId="{9F1EEF51-6ACD-CF4E-BF62-5F15506C4307}" destId="{1244A66C-E525-6343-9E1B-D3A7B333941F}" srcOrd="0" destOrd="0" presId="urn:microsoft.com/office/officeart/2005/8/layout/radial1"/>
    <dgm:cxn modelId="{7606DB65-D067-E44C-AB3D-BB7A33249BBF}" type="presOf" srcId="{EF199D9D-A01E-9444-BDA6-BF7E17D62D9D}" destId="{ECCD4CF3-F0CB-A649-A729-082185CE0582}" srcOrd="0" destOrd="0" presId="urn:microsoft.com/office/officeart/2005/8/layout/radial1"/>
    <dgm:cxn modelId="{0EB7CF75-665D-034D-B0EB-EA23F6C2D375}" srcId="{3853B509-FD84-D845-8EA4-F3ABCCD29033}" destId="{72769D61-E564-BC47-805E-0704ABABE2BB}" srcOrd="0" destOrd="0" parTransId="{7FA8611A-E8BA-C94A-B931-543E23AEA6EF}" sibTransId="{047315A2-4F26-2A43-9037-B52013B0BB79}"/>
    <dgm:cxn modelId="{5C191880-72D6-A84B-8B06-DA712695EDFE}" srcId="{3853B509-FD84-D845-8EA4-F3ABCCD29033}" destId="{0EFB1790-9445-B243-AC46-F8DAC6AA7B14}" srcOrd="3" destOrd="0" parTransId="{EF199D9D-A01E-9444-BDA6-BF7E17D62D9D}" sibTransId="{4ECB973C-2653-C640-9FDD-149C2848A1D0}"/>
    <dgm:cxn modelId="{EB5729AD-939E-064F-BD8C-83814CAC94A2}" type="presOf" srcId="{777F04E0-3C21-6B47-8E84-F2496FCE8B7D}" destId="{2BF5E0FC-01B2-404C-A7B3-314838AA2AFD}" srcOrd="0" destOrd="0" presId="urn:microsoft.com/office/officeart/2005/8/layout/radial1"/>
    <dgm:cxn modelId="{85AB40B1-F826-4749-BD42-D646AD2844A0}" type="presOf" srcId="{E8DF8EF8-734C-564C-A8F6-65C7C7998538}" destId="{CCA100AF-1CDE-A042-BB5F-773204AFE3E7}" srcOrd="1" destOrd="0" presId="urn:microsoft.com/office/officeart/2005/8/layout/radial1"/>
    <dgm:cxn modelId="{58A199B3-AE74-A649-B7E0-CDF7A27E9454}" type="presOf" srcId="{E8DF8EF8-734C-564C-A8F6-65C7C7998538}" destId="{E09875CF-41F8-2341-8EA2-4687EC05DAC5}" srcOrd="0" destOrd="0" presId="urn:microsoft.com/office/officeart/2005/8/layout/radial1"/>
    <dgm:cxn modelId="{31B358C0-9932-AA4C-BDD6-36535D47189E}" type="presOf" srcId="{72769D61-E564-BC47-805E-0704ABABE2BB}" destId="{CB9C6D80-E065-CB45-A161-6681216FA3AD}" srcOrd="0" destOrd="0" presId="urn:microsoft.com/office/officeart/2005/8/layout/radial1"/>
    <dgm:cxn modelId="{17ABE8CD-6255-F74A-B533-5DEA05697678}" type="presOf" srcId="{0EFB1790-9445-B243-AC46-F8DAC6AA7B14}" destId="{2F26219C-65C8-5342-9725-713BAB3EE285}" srcOrd="0" destOrd="0" presId="urn:microsoft.com/office/officeart/2005/8/layout/radial1"/>
    <dgm:cxn modelId="{3B6F2CF0-60B5-B849-881F-27DA7DCAD4CD}" srcId="{9F1EEF51-6ACD-CF4E-BF62-5F15506C4307}" destId="{3853B509-FD84-D845-8EA4-F3ABCCD29033}" srcOrd="0" destOrd="0" parTransId="{B49B3DE2-D66F-6A42-BD86-4EE697DAA1B2}" sibTransId="{CAE2B841-1D6F-6D46-AFAC-397A0F3F3157}"/>
    <dgm:cxn modelId="{5D2D2CF2-E36E-A941-881D-9E7A0D8A5156}" type="presOf" srcId="{65BBA90C-95D4-7E4F-9183-B46BB61075FB}" destId="{0A002164-396C-F147-ADD0-49E716BE9BBA}" srcOrd="0" destOrd="0" presId="urn:microsoft.com/office/officeart/2005/8/layout/radial1"/>
    <dgm:cxn modelId="{74B29F04-8FCD-9B49-912A-639DB9D189B3}" type="presParOf" srcId="{1244A66C-E525-6343-9E1B-D3A7B333941F}" destId="{BF6A8D37-5EA7-8A46-8EE4-639E88E18F36}" srcOrd="0" destOrd="0" presId="urn:microsoft.com/office/officeart/2005/8/layout/radial1"/>
    <dgm:cxn modelId="{30B7ADE6-BC5D-6B4C-A8E3-1E36A840C731}" type="presParOf" srcId="{1244A66C-E525-6343-9E1B-D3A7B333941F}" destId="{5D562591-9D54-F245-82A7-894E324289FA}" srcOrd="1" destOrd="0" presId="urn:microsoft.com/office/officeart/2005/8/layout/radial1"/>
    <dgm:cxn modelId="{EC7D29F8-979E-F543-B882-1D464AB74CA4}" type="presParOf" srcId="{5D562591-9D54-F245-82A7-894E324289FA}" destId="{1FC32042-3FC3-6B40-974E-8D9AAFEBE19B}" srcOrd="0" destOrd="0" presId="urn:microsoft.com/office/officeart/2005/8/layout/radial1"/>
    <dgm:cxn modelId="{9F799D9C-BB9F-1D45-8DFD-27FD7A7FA47C}" type="presParOf" srcId="{1244A66C-E525-6343-9E1B-D3A7B333941F}" destId="{CB9C6D80-E065-CB45-A161-6681216FA3AD}" srcOrd="2" destOrd="0" presId="urn:microsoft.com/office/officeart/2005/8/layout/radial1"/>
    <dgm:cxn modelId="{BF649A3E-55C0-4B4F-8D7F-BC126E7737E8}" type="presParOf" srcId="{1244A66C-E525-6343-9E1B-D3A7B333941F}" destId="{E09875CF-41F8-2341-8EA2-4687EC05DAC5}" srcOrd="3" destOrd="0" presId="urn:microsoft.com/office/officeart/2005/8/layout/radial1"/>
    <dgm:cxn modelId="{7B8D344B-393C-C94B-884A-7420AD1FD354}" type="presParOf" srcId="{E09875CF-41F8-2341-8EA2-4687EC05DAC5}" destId="{CCA100AF-1CDE-A042-BB5F-773204AFE3E7}" srcOrd="0" destOrd="0" presId="urn:microsoft.com/office/officeart/2005/8/layout/radial1"/>
    <dgm:cxn modelId="{879FE5C0-18FA-9449-90D1-4EBA4B4B9C45}" type="presParOf" srcId="{1244A66C-E525-6343-9E1B-D3A7B333941F}" destId="{0A002164-396C-F147-ADD0-49E716BE9BBA}" srcOrd="4" destOrd="0" presId="urn:microsoft.com/office/officeart/2005/8/layout/radial1"/>
    <dgm:cxn modelId="{CE314E71-E936-8A40-B7F6-AC6C11CF90AD}" type="presParOf" srcId="{1244A66C-E525-6343-9E1B-D3A7B333941F}" destId="{49005715-5812-DB4A-BDAD-A0A0DCEFAB67}" srcOrd="5" destOrd="0" presId="urn:microsoft.com/office/officeart/2005/8/layout/radial1"/>
    <dgm:cxn modelId="{B0C14319-CBD2-1645-AF2E-DEB771DF8E8D}" type="presParOf" srcId="{49005715-5812-DB4A-BDAD-A0A0DCEFAB67}" destId="{E881C209-C6B7-7842-8FF4-9FB289134113}" srcOrd="0" destOrd="0" presId="urn:microsoft.com/office/officeart/2005/8/layout/radial1"/>
    <dgm:cxn modelId="{11693F5D-4C87-3B46-8EB9-1784E78E5A12}" type="presParOf" srcId="{1244A66C-E525-6343-9E1B-D3A7B333941F}" destId="{2BF5E0FC-01B2-404C-A7B3-314838AA2AFD}" srcOrd="6" destOrd="0" presId="urn:microsoft.com/office/officeart/2005/8/layout/radial1"/>
    <dgm:cxn modelId="{B3421233-F127-D14D-879E-858DB12E524A}" type="presParOf" srcId="{1244A66C-E525-6343-9E1B-D3A7B333941F}" destId="{ECCD4CF3-F0CB-A649-A729-082185CE0582}" srcOrd="7" destOrd="0" presId="urn:microsoft.com/office/officeart/2005/8/layout/radial1"/>
    <dgm:cxn modelId="{2521A42D-0C16-B640-9B4A-AE7C94941CFA}" type="presParOf" srcId="{ECCD4CF3-F0CB-A649-A729-082185CE0582}" destId="{1405019D-D54C-6240-9579-33077483831D}" srcOrd="0" destOrd="0" presId="urn:microsoft.com/office/officeart/2005/8/layout/radial1"/>
    <dgm:cxn modelId="{715C907A-2A3F-7F40-B633-D57EE7C415D6}" type="presParOf" srcId="{1244A66C-E525-6343-9E1B-D3A7B333941F}" destId="{2F26219C-65C8-5342-9725-713BAB3EE285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6A8D37-5EA7-8A46-8EE4-639E88E18F36}">
      <dsp:nvSpPr>
        <dsp:cNvPr id="0" name=""/>
        <dsp:cNvSpPr/>
      </dsp:nvSpPr>
      <dsp:spPr>
        <a:xfrm>
          <a:off x="2807155" y="2267893"/>
          <a:ext cx="1724334" cy="17243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Industry Rivalry </a:t>
          </a:r>
        </a:p>
      </dsp:txBody>
      <dsp:txXfrm>
        <a:off x="3059678" y="2520416"/>
        <a:ext cx="1219288" cy="1219288"/>
      </dsp:txXfrm>
    </dsp:sp>
    <dsp:sp modelId="{5D562591-9D54-F245-82A7-894E324289FA}">
      <dsp:nvSpPr>
        <dsp:cNvPr id="0" name=""/>
        <dsp:cNvSpPr/>
      </dsp:nvSpPr>
      <dsp:spPr>
        <a:xfrm rot="16200000">
          <a:off x="3409501" y="1986925"/>
          <a:ext cx="519642" cy="42293"/>
        </a:xfrm>
        <a:custGeom>
          <a:avLst/>
          <a:gdLst/>
          <a:ahLst/>
          <a:cxnLst/>
          <a:rect l="0" t="0" r="0" b="0"/>
          <a:pathLst>
            <a:path>
              <a:moveTo>
                <a:pt x="0" y="21146"/>
              </a:moveTo>
              <a:lnTo>
                <a:pt x="519642" y="2114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56331" y="1995081"/>
        <a:ext cx="25982" cy="25982"/>
      </dsp:txXfrm>
    </dsp:sp>
    <dsp:sp modelId="{CB9C6D80-E065-CB45-A161-6681216FA3AD}">
      <dsp:nvSpPr>
        <dsp:cNvPr id="0" name=""/>
        <dsp:cNvSpPr/>
      </dsp:nvSpPr>
      <dsp:spPr>
        <a:xfrm>
          <a:off x="2807155" y="23917"/>
          <a:ext cx="1724334" cy="17243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Threat of New Entrants </a:t>
          </a:r>
        </a:p>
      </dsp:txBody>
      <dsp:txXfrm>
        <a:off x="3059678" y="276440"/>
        <a:ext cx="1219288" cy="1219288"/>
      </dsp:txXfrm>
    </dsp:sp>
    <dsp:sp modelId="{E09875CF-41F8-2341-8EA2-4687EC05DAC5}">
      <dsp:nvSpPr>
        <dsp:cNvPr id="0" name=""/>
        <dsp:cNvSpPr/>
      </dsp:nvSpPr>
      <dsp:spPr>
        <a:xfrm>
          <a:off x="4531489" y="3108914"/>
          <a:ext cx="519642" cy="42293"/>
        </a:xfrm>
        <a:custGeom>
          <a:avLst/>
          <a:gdLst/>
          <a:ahLst/>
          <a:cxnLst/>
          <a:rect l="0" t="0" r="0" b="0"/>
          <a:pathLst>
            <a:path>
              <a:moveTo>
                <a:pt x="0" y="21146"/>
              </a:moveTo>
              <a:lnTo>
                <a:pt x="519642" y="2114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778319" y="3117069"/>
        <a:ext cx="25982" cy="25982"/>
      </dsp:txXfrm>
    </dsp:sp>
    <dsp:sp modelId="{0A002164-396C-F147-ADD0-49E716BE9BBA}">
      <dsp:nvSpPr>
        <dsp:cNvPr id="0" name=""/>
        <dsp:cNvSpPr/>
      </dsp:nvSpPr>
      <dsp:spPr>
        <a:xfrm>
          <a:off x="5051132" y="2267893"/>
          <a:ext cx="1724334" cy="17243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Bargaining Power of Buyers</a:t>
          </a:r>
        </a:p>
      </dsp:txBody>
      <dsp:txXfrm>
        <a:off x="5303655" y="2520416"/>
        <a:ext cx="1219288" cy="1219288"/>
      </dsp:txXfrm>
    </dsp:sp>
    <dsp:sp modelId="{49005715-5812-DB4A-BDAD-A0A0DCEFAB67}">
      <dsp:nvSpPr>
        <dsp:cNvPr id="0" name=""/>
        <dsp:cNvSpPr/>
      </dsp:nvSpPr>
      <dsp:spPr>
        <a:xfrm rot="5400000">
          <a:off x="3409501" y="4230902"/>
          <a:ext cx="519642" cy="42293"/>
        </a:xfrm>
        <a:custGeom>
          <a:avLst/>
          <a:gdLst/>
          <a:ahLst/>
          <a:cxnLst/>
          <a:rect l="0" t="0" r="0" b="0"/>
          <a:pathLst>
            <a:path>
              <a:moveTo>
                <a:pt x="0" y="21146"/>
              </a:moveTo>
              <a:lnTo>
                <a:pt x="519642" y="2114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56331" y="4239058"/>
        <a:ext cx="25982" cy="25982"/>
      </dsp:txXfrm>
    </dsp:sp>
    <dsp:sp modelId="{2BF5E0FC-01B2-404C-A7B3-314838AA2AFD}">
      <dsp:nvSpPr>
        <dsp:cNvPr id="0" name=""/>
        <dsp:cNvSpPr/>
      </dsp:nvSpPr>
      <dsp:spPr>
        <a:xfrm>
          <a:off x="2807155" y="4511870"/>
          <a:ext cx="1724334" cy="17243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Threat of Substitutes</a:t>
          </a:r>
        </a:p>
      </dsp:txBody>
      <dsp:txXfrm>
        <a:off x="3059678" y="4764393"/>
        <a:ext cx="1219288" cy="1219288"/>
      </dsp:txXfrm>
    </dsp:sp>
    <dsp:sp modelId="{ECCD4CF3-F0CB-A649-A729-082185CE0582}">
      <dsp:nvSpPr>
        <dsp:cNvPr id="0" name=""/>
        <dsp:cNvSpPr/>
      </dsp:nvSpPr>
      <dsp:spPr>
        <a:xfrm rot="10800000">
          <a:off x="2287512" y="3108914"/>
          <a:ext cx="519642" cy="42293"/>
        </a:xfrm>
        <a:custGeom>
          <a:avLst/>
          <a:gdLst/>
          <a:ahLst/>
          <a:cxnLst/>
          <a:rect l="0" t="0" r="0" b="0"/>
          <a:pathLst>
            <a:path>
              <a:moveTo>
                <a:pt x="0" y="21146"/>
              </a:moveTo>
              <a:lnTo>
                <a:pt x="519642" y="2114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2534343" y="3117069"/>
        <a:ext cx="25982" cy="25982"/>
      </dsp:txXfrm>
    </dsp:sp>
    <dsp:sp modelId="{2F26219C-65C8-5342-9725-713BAB3EE285}">
      <dsp:nvSpPr>
        <dsp:cNvPr id="0" name=""/>
        <dsp:cNvSpPr/>
      </dsp:nvSpPr>
      <dsp:spPr>
        <a:xfrm>
          <a:off x="563178" y="2267893"/>
          <a:ext cx="1724334" cy="17243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Bargaining Power of Suppliers</a:t>
          </a:r>
        </a:p>
      </dsp:txBody>
      <dsp:txXfrm>
        <a:off x="815701" y="2520416"/>
        <a:ext cx="1219288" cy="1219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B9CD2-3668-D14C-811D-4F71E0B31549}" type="datetimeFigureOut">
              <a:rPr lang="en-US" smtClean="0"/>
              <a:t>5/10/20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9708D-FD52-2448-9C85-960F0E30A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41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5BE8741E-89B4-4446-ADFE-E78325FE1459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580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3EFE-40DC-B74A-B46A-CDA6E6623D06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301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25616D2-75C1-4143-A6AD-F25BEF92513C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693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B198D45-BBD8-B541-9596-D650E686DA00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76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44CEADE-E9EE-784B-9AA1-F5A76B650D77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50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A89FE-0AA3-5440-AA05-9EFFBE4EA673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77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E34DF09-06C8-2247-9D47-ADE7ABB8C271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151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FC5B5-3DCD-944B-B871-2671E73CA920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688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05121B9-1DE4-A143-AE8A-8207723ED4DB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51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E9703-7BC0-184C-9E97-40F9144EFDCF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4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53005A5-C7F6-3B4E-A2AB-659AA86371B4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543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F2BEC-31DD-E144-BDB3-492CDBD57EFF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78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BFB77-A534-6649-ACD5-A011027CFD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Porter's </a:t>
            </a:r>
            <a:r>
              <a:rPr lang="en-US"/>
              <a:t>Five Forces Model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03F2A7-06AA-0443-80AF-5794B0D334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Industry &amp; Competitor Analysis</a:t>
            </a:r>
          </a:p>
        </p:txBody>
      </p:sp>
    </p:spTree>
    <p:extLst>
      <p:ext uri="{BB962C8B-B14F-4D97-AF65-F5344CB8AC3E}">
        <p14:creationId xmlns:p14="http://schemas.microsoft.com/office/powerpoint/2010/main" val="4292272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050CF-D8E4-8C45-877E-5B782E89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EF82C-1EA5-1F49-9482-FB555F891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Five Forces model of Porter is a business unit strategy tool that is used to make an analysis of the attractiveness of an industry structure. </a:t>
            </a:r>
          </a:p>
          <a:p>
            <a:r>
              <a:rPr lang="en-IN" dirty="0"/>
              <a:t>The strength of the five forces help determine the level of profit within an industry that a competitor can expect to make.</a:t>
            </a:r>
          </a:p>
          <a:p>
            <a:r>
              <a:rPr lang="en-IN" dirty="0"/>
              <a:t>It captures the key elements of industry competition.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2DBB8-D6D2-664A-8967-89B65FD64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71E8F-37F2-E449-A190-4963CB6F64C2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3B711-FC84-834A-A3E6-2F141D1F0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82D97-CCFF-E546-B97B-0500DA379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605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337DB-8775-5146-A226-479315CB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PORTER’s FIVE FORCEs MODEL</a:t>
            </a:r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EA94643-47DE-9B47-8FA3-4079641955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4943975"/>
              </p:ext>
            </p:extLst>
          </p:nvPr>
        </p:nvGraphicFramePr>
        <p:xfrm>
          <a:off x="4513385" y="339970"/>
          <a:ext cx="7338645" cy="6260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DCB6055-F975-844C-92BE-7DCA5BD4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B41F7-894D-F24F-A5C0-16927A93504E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B94343D-E4B7-1444-8615-F6B1FAA8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8D42174-4450-C04C-9BA2-7F6E170AD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46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BD747-ED1C-1B46-A50C-533979971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 of New Entrants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D3943-484B-0345-9A57-9234BBF95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Entry Barriers</a:t>
            </a:r>
          </a:p>
          <a:p>
            <a:r>
              <a:rPr lang="en-IN" dirty="0"/>
              <a:t>Economies of scale</a:t>
            </a:r>
          </a:p>
          <a:p>
            <a:r>
              <a:rPr lang="en-IN" dirty="0"/>
              <a:t>Brand identity/loyalty</a:t>
            </a:r>
          </a:p>
          <a:p>
            <a:r>
              <a:rPr lang="en-IN" dirty="0"/>
              <a:t>Access to distribution channels</a:t>
            </a:r>
          </a:p>
          <a:p>
            <a:r>
              <a:rPr lang="en-IN" dirty="0"/>
              <a:t>Capital requirements</a:t>
            </a:r>
          </a:p>
          <a:p>
            <a:r>
              <a:rPr lang="en-IN" dirty="0"/>
              <a:t>Access to latest technology</a:t>
            </a:r>
          </a:p>
          <a:p>
            <a:r>
              <a:rPr lang="en-IN" dirty="0"/>
              <a:t>Absolute cost advantages</a:t>
            </a:r>
          </a:p>
          <a:p>
            <a:r>
              <a:rPr lang="en-IN" dirty="0"/>
              <a:t>Experience and learning effects</a:t>
            </a:r>
          </a:p>
          <a:p>
            <a:r>
              <a:rPr lang="en-IN" dirty="0"/>
              <a:t>Government policies</a:t>
            </a:r>
          </a:p>
          <a:p>
            <a:r>
              <a:rPr lang="en-IN" dirty="0"/>
              <a:t>Switching costs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9ED7F-A2E6-1A41-B5A7-A6731DFBE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3EFE-40DC-B74A-B46A-CDA6E6623D06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7F8B1-43B0-3C42-9ED5-CC72BDCBF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46E52-DC6E-1041-B0A5-1F2800C5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303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4D604-A6BA-4C41-A383-81A9EA055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 of Substitutes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1A91D-B96F-4A40-9757-ED10D47DA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Number of substitute products available</a:t>
            </a:r>
          </a:p>
          <a:p>
            <a:r>
              <a:rPr lang="en-IN" dirty="0"/>
              <a:t>Buyer’s propensity to substitute</a:t>
            </a:r>
          </a:p>
          <a:p>
            <a:r>
              <a:rPr lang="en-IN" dirty="0"/>
              <a:t>Relative price performance of substitutes</a:t>
            </a:r>
          </a:p>
          <a:p>
            <a:r>
              <a:rPr lang="en-IN" dirty="0"/>
              <a:t>Perceived level of product differentiation</a:t>
            </a:r>
          </a:p>
          <a:p>
            <a:r>
              <a:rPr lang="en-IN" dirty="0"/>
              <a:t>Switching costs</a:t>
            </a:r>
          </a:p>
          <a:p>
            <a:r>
              <a:rPr lang="en-IN" dirty="0"/>
              <a:t>Substitute producer’s profitability &amp; aggressiveness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75A03-F777-6643-BCC4-01053DD34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3EFE-40DC-B74A-B46A-CDA6E6623D06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A65D9-E417-E14A-BB01-327C95EE7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F8494-0FD1-AC4F-86D3-295DBAD0B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412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FC2D7-0CDC-5E42-B772-A49281C62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Bargaining Power of Buyers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9829D-10EE-1245-BAA9-5E853CCEA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Buyer volume (number of customers)</a:t>
            </a:r>
          </a:p>
          <a:p>
            <a:r>
              <a:rPr lang="en-IN" dirty="0"/>
              <a:t>Size of each buyer’s order</a:t>
            </a:r>
          </a:p>
          <a:p>
            <a:r>
              <a:rPr lang="en-IN" dirty="0"/>
              <a:t>Buyer concentration</a:t>
            </a:r>
          </a:p>
          <a:p>
            <a:r>
              <a:rPr lang="en-IN" dirty="0"/>
              <a:t>Buyer’s ability to substitute</a:t>
            </a:r>
          </a:p>
          <a:p>
            <a:r>
              <a:rPr lang="en-IN" dirty="0"/>
              <a:t>Buyer’s switching costs</a:t>
            </a:r>
          </a:p>
          <a:p>
            <a:r>
              <a:rPr lang="en-IN" dirty="0"/>
              <a:t>Buyer’s information availability</a:t>
            </a:r>
          </a:p>
          <a:p>
            <a:r>
              <a:rPr lang="en-IN" dirty="0"/>
              <a:t>Buyer’s threat of backward integration</a:t>
            </a:r>
          </a:p>
          <a:p>
            <a:r>
              <a:rPr lang="en-IN" dirty="0"/>
              <a:t>Industry threat of forward integration</a:t>
            </a:r>
          </a:p>
          <a:p>
            <a:r>
              <a:rPr lang="en-IN" dirty="0"/>
              <a:t>Price sensitivity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1FDB7-286E-7842-87E0-1D51EFE5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3EFE-40DC-B74A-B46A-CDA6E6623D06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6AF52-38F2-8043-A087-C8C44C369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6C9D3-DD70-1048-BD11-4A5C5F5C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650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15012-12D4-9F4D-8C48-12FEF30B2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Bargaining Power of Suppliers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65373-92A9-0B4C-87BF-B8F15DE97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Number &amp; size of suppliers</a:t>
            </a:r>
          </a:p>
          <a:p>
            <a:r>
              <a:rPr lang="en-IN" dirty="0"/>
              <a:t>Supplier concentration</a:t>
            </a:r>
          </a:p>
          <a:p>
            <a:r>
              <a:rPr lang="en-IN" dirty="0"/>
              <a:t>Availability of substitutes for the supplier’s products</a:t>
            </a:r>
          </a:p>
          <a:p>
            <a:r>
              <a:rPr lang="en-IN" dirty="0"/>
              <a:t>Uniqueness of supplier’s products or services (differentiation)</a:t>
            </a:r>
          </a:p>
          <a:p>
            <a:r>
              <a:rPr lang="en-IN" dirty="0"/>
              <a:t>Switching cost for supplier’s products</a:t>
            </a:r>
          </a:p>
          <a:p>
            <a:r>
              <a:rPr lang="en-IN" dirty="0"/>
              <a:t>Supplier’s threat of forward integration</a:t>
            </a:r>
          </a:p>
          <a:p>
            <a:r>
              <a:rPr lang="en-IN" dirty="0"/>
              <a:t>Industry threat of backward integration</a:t>
            </a:r>
          </a:p>
          <a:p>
            <a:r>
              <a:rPr lang="en-IN" dirty="0"/>
              <a:t>Supplier’s contribution to quality or service of the industry products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63BF5-D8AD-884F-BF4D-AD3945DED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3EFE-40DC-B74A-B46A-CDA6E6623D06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B7C65-1784-3D40-8C14-3B874B00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147B5-16A8-4746-89B7-B800F7B41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942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30B06-F0CE-FE44-84B3-FE9A4ABF8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Rivalry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C24A0-1F7A-CA47-B08A-0CF1A49AC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Number of competitors</a:t>
            </a:r>
          </a:p>
          <a:p>
            <a:r>
              <a:rPr lang="en-IN" dirty="0"/>
              <a:t>Diversity of competitors</a:t>
            </a:r>
          </a:p>
          <a:p>
            <a:r>
              <a:rPr lang="en-IN" dirty="0"/>
              <a:t>Industry concentration and balance</a:t>
            </a:r>
          </a:p>
          <a:p>
            <a:r>
              <a:rPr lang="en-IN" dirty="0"/>
              <a:t>Industry growth</a:t>
            </a:r>
          </a:p>
          <a:p>
            <a:r>
              <a:rPr lang="en-IN" dirty="0"/>
              <a:t>Industry life cycle</a:t>
            </a:r>
          </a:p>
          <a:p>
            <a:r>
              <a:rPr lang="en-IN" dirty="0"/>
              <a:t>Quality differences</a:t>
            </a:r>
          </a:p>
          <a:p>
            <a:r>
              <a:rPr lang="en-IN" dirty="0"/>
              <a:t>Product differentiation</a:t>
            </a:r>
          </a:p>
          <a:p>
            <a:r>
              <a:rPr lang="en-IN" dirty="0"/>
              <a:t>Brand identity/loyalty</a:t>
            </a:r>
          </a:p>
          <a:p>
            <a:r>
              <a:rPr lang="en-IN" dirty="0"/>
              <a:t>Switching costs</a:t>
            </a:r>
          </a:p>
          <a:p>
            <a:r>
              <a:rPr lang="en-IN" dirty="0"/>
              <a:t>Intermittent overcapacity</a:t>
            </a:r>
          </a:p>
          <a:p>
            <a:r>
              <a:rPr lang="en-IN" dirty="0"/>
              <a:t>Informational complexity</a:t>
            </a:r>
          </a:p>
          <a:p>
            <a:r>
              <a:rPr lang="en-IN" dirty="0"/>
              <a:t>Barriers to exit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31506-77CF-3847-B969-8BC73BDEC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3EFE-40DC-B74A-B46A-CDA6E6623D06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E79B5-629E-9348-9580-573B0D04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3EAF1-6F73-854C-9645-8CFEDCEC7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787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40370-93EA-514F-842E-8C67A893B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74E93-37D7-0544-88B1-0927C9918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Step 1. Gather the information on each of the five forces</a:t>
            </a:r>
          </a:p>
          <a:p>
            <a:r>
              <a:rPr lang="en-IN" dirty="0"/>
              <a:t>Step 2. Analyse the results and display them on a diagram</a:t>
            </a:r>
          </a:p>
          <a:p>
            <a:r>
              <a:rPr lang="en-IN" dirty="0"/>
              <a:t>Step 3. Formulate strategies based on the conclusions</a:t>
            </a:r>
          </a:p>
          <a:p>
            <a:r>
              <a:rPr lang="en-IN" dirty="0"/>
              <a:t>Important to maintain an analytical frame of mind before the process begins, during the process and after it has been completed.</a:t>
            </a:r>
          </a:p>
          <a:p>
            <a:r>
              <a:rPr lang="en-IN" dirty="0"/>
              <a:t>Before: Goals &amp; Scope of analysis</a:t>
            </a:r>
          </a:p>
          <a:p>
            <a:r>
              <a:rPr lang="en-IN" dirty="0"/>
              <a:t>During: Focus on future, Analyses +/-, Openness to ideas</a:t>
            </a:r>
          </a:p>
          <a:p>
            <a:r>
              <a:rPr lang="en-IN" dirty="0"/>
              <a:t> After: Identify lessons learnt, document best practices, follow-up plan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E87E4-6651-0C4B-85B3-680138F09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3EFE-40DC-B74A-B46A-CDA6E6623D06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C7BD4-21A7-4D4F-90B2-5EF07FE6D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F3254-C4FF-D349-9530-3FA8345EE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611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AD0CB-E2A7-7340-87A2-7E2139D18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1BE3F-8F0F-3647-B24F-F87D34AE5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Industries might differ in terms of attractiveness depending on the country you are looking at. </a:t>
            </a:r>
          </a:p>
          <a:p>
            <a:r>
              <a:rPr lang="en-IN" dirty="0"/>
              <a:t>Porter’s Five Forces is a good starting point to evaluate an industry but </a:t>
            </a:r>
            <a:r>
              <a:rPr lang="en-IN" b="1" dirty="0">
                <a:solidFill>
                  <a:schemeClr val="accent1"/>
                </a:solidFill>
              </a:rPr>
              <a:t>should not be used in isolation</a:t>
            </a:r>
            <a:r>
              <a:rPr lang="en-IN" dirty="0"/>
              <a:t>.  </a:t>
            </a:r>
          </a:p>
          <a:p>
            <a:r>
              <a:rPr lang="en-IN" dirty="0"/>
              <a:t>It does not cope with synergies and interdependencies within the portfolio of large corporations</a:t>
            </a:r>
          </a:p>
          <a:p>
            <a:r>
              <a:rPr lang="en-IN" dirty="0"/>
              <a:t>The environments which are characterized by rapid, systemic and radical change require more flexible, dynamic or emergent approaches to strategy formulation (disruptive innovation) </a:t>
            </a:r>
          </a:p>
          <a:p>
            <a:r>
              <a:rPr lang="en-IN" dirty="0"/>
              <a:t>Sometimes it may be possible to create completely new markets instead of selecting from existing ones (blue ocean strategy)</a:t>
            </a:r>
          </a:p>
          <a:p>
            <a:r>
              <a:rPr lang="en-IN" dirty="0"/>
              <a:t>Are you sure the model covers all relevant </a:t>
            </a:r>
            <a:r>
              <a:rPr lang="en-IN" dirty="0">
                <a:solidFill>
                  <a:schemeClr val="accent1"/>
                </a:solidFill>
              </a:rPr>
              <a:t>forces</a:t>
            </a:r>
            <a:r>
              <a:rPr lang="en-IN" dirty="0"/>
              <a:t>??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28B85-BF2F-AB40-8F95-E52CCC4CB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3EFE-40DC-B74A-B46A-CDA6E6623D06}" type="datetime1">
              <a:rPr lang="en-IN" smtClean="0"/>
              <a:t>10/05/20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68DE0-84DF-8246-AEEE-53460A71F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Indian Institute of Management Rohtak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95D80-4AF1-5147-B29F-BF7DE427C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586217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{A0FDF8C5-8AD1-8942-AB3F-ACC1402A38B9}tf16401369</Template>
  <TotalTime>35</TotalTime>
  <Words>455</Words>
  <Application>Microsoft Macintosh PowerPoint</Application>
  <PresentationFormat>Widescreen</PresentationFormat>
  <Paragraphs>104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Calibri Light</vt:lpstr>
      <vt:lpstr>Rockwell</vt:lpstr>
      <vt:lpstr>Wingdings</vt:lpstr>
      <vt:lpstr>Atlas</vt:lpstr>
      <vt:lpstr>Porter's Five Forces Model</vt:lpstr>
      <vt:lpstr>Introduction</vt:lpstr>
      <vt:lpstr>PORTER’s FIVE FORCEs MODEL</vt:lpstr>
      <vt:lpstr>Threat of New Entrants </vt:lpstr>
      <vt:lpstr>Threat of Substitutes</vt:lpstr>
      <vt:lpstr>Bargaining Power of Buyers</vt:lpstr>
      <vt:lpstr>Bargaining Power of Suppliers</vt:lpstr>
      <vt:lpstr>Industry Rivalry</vt:lpstr>
      <vt:lpstr>Using the Tool</vt:lpstr>
      <vt:lpstr>Limitations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Porter's Five Competitive Forces</dc:title>
  <dc:creator>archit0029@gmail.com</dc:creator>
  <cp:lastModifiedBy>archit0029@gmail.com</cp:lastModifiedBy>
  <cp:revision>6</cp:revision>
  <dcterms:created xsi:type="dcterms:W3CDTF">2020-05-10T01:44:21Z</dcterms:created>
  <dcterms:modified xsi:type="dcterms:W3CDTF">2020-05-10T02:20:16Z</dcterms:modified>
</cp:coreProperties>
</file>