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1.xml" ContentType="application/vnd.openxmlformats-officedocument.presentationml.notesSlide+xml"/>
  <Override PartName="/ppt/charts/chart2.xml" ContentType="application/vnd.openxmlformats-officedocument.drawingml.chart+xml"/>
  <Override PartName="/ppt/notesSlides/notesSlide2.xml" ContentType="application/vnd.openxmlformats-officedocument.presentationml.notesSlide+xml"/>
  <Override PartName="/ppt/notesSlides/notesSlide3.xml" ContentType="application/vnd.openxmlformats-officedocument.presentationml.notesSlide+xml"/>
  <Override PartName="/ppt/charts/chart3.xml" ContentType="application/vnd.openxmlformats-officedocument.drawingml.chart+xml"/>
  <Override PartName="/ppt/charts/style2.xml" ContentType="application/vnd.ms-office.chartstyle+xml"/>
  <Override PartName="/ppt/charts/colors2.xml" ContentType="application/vnd.ms-office.chartcolorstyle+xml"/>
  <Override PartName="/ppt/charts/chart4.xml" ContentType="application/vnd.openxmlformats-officedocument.drawingml.chart+xml"/>
  <Override PartName="/ppt/charts/style3.xml" ContentType="application/vnd.ms-office.chartstyle+xml"/>
  <Override PartName="/ppt/charts/colors3.xml" ContentType="application/vnd.ms-office.chartcolorstyle+xml"/>
  <Override PartName="/ppt/charts/chart5.xml" ContentType="application/vnd.openxmlformats-officedocument.drawingml.chart+xml"/>
  <Override PartName="/ppt/charts/style4.xml" ContentType="application/vnd.ms-office.chartstyle+xml"/>
  <Override PartName="/ppt/charts/colors4.xml" ContentType="application/vnd.ms-office.chartcolorstyle+xml"/>
  <Override PartName="/ppt/drawings/drawing1.xml" ContentType="application/vnd.openxmlformats-officedocument.drawingml.chartshape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87"/>
  </p:notesMasterIdLst>
  <p:sldIdLst>
    <p:sldId id="256" r:id="rId2"/>
    <p:sldId id="258" r:id="rId3"/>
    <p:sldId id="295" r:id="rId4"/>
    <p:sldId id="296" r:id="rId5"/>
    <p:sldId id="297" r:id="rId6"/>
    <p:sldId id="299" r:id="rId7"/>
    <p:sldId id="402" r:id="rId8"/>
    <p:sldId id="403" r:id="rId9"/>
    <p:sldId id="305" r:id="rId10"/>
    <p:sldId id="301" r:id="rId11"/>
    <p:sldId id="401" r:id="rId12"/>
    <p:sldId id="300" r:id="rId13"/>
    <p:sldId id="304" r:id="rId14"/>
    <p:sldId id="303" r:id="rId15"/>
    <p:sldId id="590" r:id="rId16"/>
    <p:sldId id="312" r:id="rId17"/>
    <p:sldId id="586" r:id="rId18"/>
    <p:sldId id="585" r:id="rId19"/>
    <p:sldId id="584" r:id="rId20"/>
    <p:sldId id="593" r:id="rId21"/>
    <p:sldId id="587" r:id="rId22"/>
    <p:sldId id="680" r:id="rId23"/>
    <p:sldId id="679" r:id="rId24"/>
    <p:sldId id="588" r:id="rId25"/>
    <p:sldId id="310" r:id="rId26"/>
    <p:sldId id="315" r:id="rId27"/>
    <p:sldId id="594" r:id="rId28"/>
    <p:sldId id="313" r:id="rId29"/>
    <p:sldId id="314" r:id="rId30"/>
    <p:sldId id="306" r:id="rId31"/>
    <p:sldId id="320" r:id="rId32"/>
    <p:sldId id="322" r:id="rId33"/>
    <p:sldId id="321" r:id="rId34"/>
    <p:sldId id="307" r:id="rId35"/>
    <p:sldId id="591" r:id="rId36"/>
    <p:sldId id="317" r:id="rId37"/>
    <p:sldId id="319" r:id="rId38"/>
    <p:sldId id="318" r:id="rId39"/>
    <p:sldId id="595" r:id="rId40"/>
    <p:sldId id="316" r:id="rId41"/>
    <p:sldId id="596" r:id="rId42"/>
    <p:sldId id="323" r:id="rId43"/>
    <p:sldId id="324" r:id="rId44"/>
    <p:sldId id="325" r:id="rId45"/>
    <p:sldId id="332" r:id="rId46"/>
    <p:sldId id="339" r:id="rId47"/>
    <p:sldId id="326" r:id="rId48"/>
    <p:sldId id="340" r:id="rId49"/>
    <p:sldId id="327" r:id="rId50"/>
    <p:sldId id="328" r:id="rId51"/>
    <p:sldId id="333" r:id="rId52"/>
    <p:sldId id="678" r:id="rId53"/>
    <p:sldId id="329" r:id="rId54"/>
    <p:sldId id="331" r:id="rId55"/>
    <p:sldId id="334" r:id="rId56"/>
    <p:sldId id="335" r:id="rId57"/>
    <p:sldId id="343" r:id="rId58"/>
    <p:sldId id="336" r:id="rId59"/>
    <p:sldId id="342" r:id="rId60"/>
    <p:sldId id="360" r:id="rId61"/>
    <p:sldId id="362" r:id="rId62"/>
    <p:sldId id="346" r:id="rId63"/>
    <p:sldId id="344" r:id="rId64"/>
    <p:sldId id="345" r:id="rId65"/>
    <p:sldId id="675" r:id="rId66"/>
    <p:sldId id="349" r:id="rId67"/>
    <p:sldId id="350" r:id="rId68"/>
    <p:sldId id="354" r:id="rId69"/>
    <p:sldId id="356" r:id="rId70"/>
    <p:sldId id="681" r:id="rId71"/>
    <p:sldId id="683" r:id="rId72"/>
    <p:sldId id="257" r:id="rId73"/>
    <p:sldId id="279" r:id="rId74"/>
    <p:sldId id="259" r:id="rId75"/>
    <p:sldId id="262" r:id="rId76"/>
    <p:sldId id="275" r:id="rId77"/>
    <p:sldId id="277" r:id="rId78"/>
    <p:sldId id="276" r:id="rId79"/>
    <p:sldId id="278" r:id="rId80"/>
    <p:sldId id="294" r:id="rId81"/>
    <p:sldId id="684" r:id="rId82"/>
    <p:sldId id="302" r:id="rId83"/>
    <p:sldId id="685" r:id="rId84"/>
    <p:sldId id="686" r:id="rId85"/>
    <p:sldId id="687" r:id="rId8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68" d="100"/>
          <a:sy n="68" d="100"/>
        </p:scale>
        <p:origin x="792" y="6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viewProps" Target="viewProps.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5" Type="http://schemas.openxmlformats.org/officeDocument/2006/relationships/slide" Target="slides/slide4.xml"/><Relationship Id="rId90" Type="http://schemas.openxmlformats.org/officeDocument/2006/relationships/theme" Target="theme/theme1.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presProps" Target="presProps.xml"/><Relationship Id="rId9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notesMaster" Target="notesMasters/notesMaster1.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s>
</file>

<file path=ppt/charts/_rels/chart1.xml.rels><?xml version="1.0" encoding="UTF-8" standalone="yes"?>
<Relationships xmlns="http://schemas.openxmlformats.org/package/2006/relationships"><Relationship Id="rId3" Type="http://schemas.openxmlformats.org/officeDocument/2006/relationships/oleObject" Target="Book1"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Worksheet.xlsx"/></Relationships>
</file>

<file path=ppt/charts/_rels/chart3.xml.rels><?xml version="1.0" encoding="UTF-8" standalone="yes"?>
<Relationships xmlns="http://schemas.openxmlformats.org/package/2006/relationships"><Relationship Id="rId3" Type="http://schemas.openxmlformats.org/officeDocument/2006/relationships/oleObject" Target="Book1" TargetMode="External"/><Relationship Id="rId2" Type="http://schemas.microsoft.com/office/2011/relationships/chartColorStyle" Target="colors2.xml"/><Relationship Id="rId1" Type="http://schemas.microsoft.com/office/2011/relationships/chartStyle" Target="style2.xml"/></Relationships>
</file>

<file path=ppt/charts/_rels/chart4.xml.rels><?xml version="1.0" encoding="UTF-8" standalone="yes"?>
<Relationships xmlns="http://schemas.openxmlformats.org/package/2006/relationships"><Relationship Id="rId3" Type="http://schemas.openxmlformats.org/officeDocument/2006/relationships/oleObject" Target="Book1" TargetMode="External"/><Relationship Id="rId2" Type="http://schemas.microsoft.com/office/2011/relationships/chartColorStyle" Target="colors3.xml"/><Relationship Id="rId1" Type="http://schemas.microsoft.com/office/2011/relationships/chartStyle" Target="style3.xml"/></Relationships>
</file>

<file path=ppt/charts/_rels/chart5.xml.rels><?xml version="1.0" encoding="UTF-8" standalone="yes"?>
<Relationships xmlns="http://schemas.openxmlformats.org/package/2006/relationships"><Relationship Id="rId3" Type="http://schemas.openxmlformats.org/officeDocument/2006/relationships/oleObject" Target="Book1" TargetMode="External"/><Relationship Id="rId2" Type="http://schemas.microsoft.com/office/2011/relationships/chartColorStyle" Target="colors4.xml"/><Relationship Id="rId1" Type="http://schemas.microsoft.com/office/2011/relationships/chartStyle" Target="style4.xml"/><Relationship Id="rId4" Type="http://schemas.openxmlformats.org/officeDocument/2006/relationships/chartUserShapes" Target="../drawings/drawing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Sheet2!$B$1</c:f>
              <c:strCache>
                <c:ptCount val="1"/>
                <c:pt idx="0">
                  <c:v>Tata Motor (DVR)</c:v>
                </c:pt>
              </c:strCache>
            </c:strRef>
          </c:tx>
          <c:spPr>
            <a:ln w="28575" cap="rnd">
              <a:solidFill>
                <a:schemeClr val="accent1"/>
              </a:solidFill>
              <a:round/>
            </a:ln>
            <a:effectLst/>
          </c:spPr>
          <c:marker>
            <c:symbol val="none"/>
          </c:marker>
          <c:cat>
            <c:numRef>
              <c:f>Sheet2!$A$2:$A$62</c:f>
              <c:numCache>
                <c:formatCode>d\-mmm\-yy</c:formatCode>
                <c:ptCount val="61"/>
                <c:pt idx="0">
                  <c:v>43476</c:v>
                </c:pt>
                <c:pt idx="1">
                  <c:v>43475</c:v>
                </c:pt>
                <c:pt idx="2">
                  <c:v>43474</c:v>
                </c:pt>
                <c:pt idx="3">
                  <c:v>43473</c:v>
                </c:pt>
                <c:pt idx="4">
                  <c:v>43472</c:v>
                </c:pt>
                <c:pt idx="5">
                  <c:v>43469</c:v>
                </c:pt>
                <c:pt idx="6">
                  <c:v>43468</c:v>
                </c:pt>
                <c:pt idx="7">
                  <c:v>43467</c:v>
                </c:pt>
                <c:pt idx="8">
                  <c:v>43466</c:v>
                </c:pt>
                <c:pt idx="9">
                  <c:v>43465</c:v>
                </c:pt>
                <c:pt idx="10">
                  <c:v>43462</c:v>
                </c:pt>
                <c:pt idx="11">
                  <c:v>43461</c:v>
                </c:pt>
                <c:pt idx="12">
                  <c:v>43460</c:v>
                </c:pt>
                <c:pt idx="13">
                  <c:v>43458</c:v>
                </c:pt>
                <c:pt idx="14">
                  <c:v>43455</c:v>
                </c:pt>
                <c:pt idx="15">
                  <c:v>43454</c:v>
                </c:pt>
                <c:pt idx="16">
                  <c:v>43453</c:v>
                </c:pt>
                <c:pt idx="17">
                  <c:v>43452</c:v>
                </c:pt>
                <c:pt idx="18">
                  <c:v>43451</c:v>
                </c:pt>
                <c:pt idx="19">
                  <c:v>43448</c:v>
                </c:pt>
                <c:pt idx="20">
                  <c:v>43447</c:v>
                </c:pt>
                <c:pt idx="21">
                  <c:v>43446</c:v>
                </c:pt>
                <c:pt idx="22">
                  <c:v>43445</c:v>
                </c:pt>
                <c:pt idx="23">
                  <c:v>43444</c:v>
                </c:pt>
                <c:pt idx="24">
                  <c:v>43441</c:v>
                </c:pt>
                <c:pt idx="25">
                  <c:v>43440</c:v>
                </c:pt>
                <c:pt idx="26">
                  <c:v>43439</c:v>
                </c:pt>
                <c:pt idx="27">
                  <c:v>43438</c:v>
                </c:pt>
                <c:pt idx="28">
                  <c:v>43437</c:v>
                </c:pt>
                <c:pt idx="29">
                  <c:v>43434</c:v>
                </c:pt>
                <c:pt idx="30">
                  <c:v>43433</c:v>
                </c:pt>
                <c:pt idx="31">
                  <c:v>43432</c:v>
                </c:pt>
                <c:pt idx="32">
                  <c:v>43431</c:v>
                </c:pt>
                <c:pt idx="33">
                  <c:v>43430</c:v>
                </c:pt>
                <c:pt idx="34">
                  <c:v>43426</c:v>
                </c:pt>
                <c:pt idx="35">
                  <c:v>43425</c:v>
                </c:pt>
                <c:pt idx="36">
                  <c:v>43424</c:v>
                </c:pt>
                <c:pt idx="37">
                  <c:v>43423</c:v>
                </c:pt>
                <c:pt idx="38">
                  <c:v>43420</c:v>
                </c:pt>
                <c:pt idx="39">
                  <c:v>43419</c:v>
                </c:pt>
                <c:pt idx="40">
                  <c:v>43418</c:v>
                </c:pt>
                <c:pt idx="41">
                  <c:v>43417</c:v>
                </c:pt>
                <c:pt idx="42">
                  <c:v>43416</c:v>
                </c:pt>
                <c:pt idx="43">
                  <c:v>43413</c:v>
                </c:pt>
                <c:pt idx="44">
                  <c:v>43411</c:v>
                </c:pt>
                <c:pt idx="45">
                  <c:v>43410</c:v>
                </c:pt>
                <c:pt idx="46">
                  <c:v>43409</c:v>
                </c:pt>
                <c:pt idx="47">
                  <c:v>43406</c:v>
                </c:pt>
                <c:pt idx="48">
                  <c:v>43405</c:v>
                </c:pt>
                <c:pt idx="49">
                  <c:v>43404</c:v>
                </c:pt>
                <c:pt idx="50">
                  <c:v>43403</c:v>
                </c:pt>
                <c:pt idx="51">
                  <c:v>43402</c:v>
                </c:pt>
                <c:pt idx="52">
                  <c:v>43399</c:v>
                </c:pt>
                <c:pt idx="53">
                  <c:v>43398</c:v>
                </c:pt>
                <c:pt idx="54">
                  <c:v>43397</c:v>
                </c:pt>
                <c:pt idx="55">
                  <c:v>43396</c:v>
                </c:pt>
                <c:pt idx="56">
                  <c:v>43395</c:v>
                </c:pt>
                <c:pt idx="57">
                  <c:v>43392</c:v>
                </c:pt>
                <c:pt idx="58">
                  <c:v>43390</c:v>
                </c:pt>
                <c:pt idx="59">
                  <c:v>43389</c:v>
                </c:pt>
                <c:pt idx="60">
                  <c:v>43388</c:v>
                </c:pt>
              </c:numCache>
            </c:numRef>
          </c:cat>
          <c:val>
            <c:numRef>
              <c:f>Sheet2!$B$2:$B$62</c:f>
              <c:numCache>
                <c:formatCode>General</c:formatCode>
                <c:ptCount val="61"/>
                <c:pt idx="0">
                  <c:v>95.8</c:v>
                </c:pt>
                <c:pt idx="1">
                  <c:v>98.05</c:v>
                </c:pt>
                <c:pt idx="2">
                  <c:v>96.9</c:v>
                </c:pt>
                <c:pt idx="3">
                  <c:v>96</c:v>
                </c:pt>
                <c:pt idx="4">
                  <c:v>93.9</c:v>
                </c:pt>
                <c:pt idx="5">
                  <c:v>91.5</c:v>
                </c:pt>
                <c:pt idx="6">
                  <c:v>89.05</c:v>
                </c:pt>
                <c:pt idx="7">
                  <c:v>90.45</c:v>
                </c:pt>
                <c:pt idx="8">
                  <c:v>93.1</c:v>
                </c:pt>
                <c:pt idx="9">
                  <c:v>92.65</c:v>
                </c:pt>
                <c:pt idx="10">
                  <c:v>91.95</c:v>
                </c:pt>
                <c:pt idx="11">
                  <c:v>91.1</c:v>
                </c:pt>
                <c:pt idx="12">
                  <c:v>93.05</c:v>
                </c:pt>
                <c:pt idx="13">
                  <c:v>94.15</c:v>
                </c:pt>
                <c:pt idx="14">
                  <c:v>96.3</c:v>
                </c:pt>
                <c:pt idx="15">
                  <c:v>96.5</c:v>
                </c:pt>
                <c:pt idx="16">
                  <c:v>95.6</c:v>
                </c:pt>
                <c:pt idx="17">
                  <c:v>96.1</c:v>
                </c:pt>
                <c:pt idx="18">
                  <c:v>95.75</c:v>
                </c:pt>
                <c:pt idx="19">
                  <c:v>91.8</c:v>
                </c:pt>
                <c:pt idx="20">
                  <c:v>90.95</c:v>
                </c:pt>
                <c:pt idx="21">
                  <c:v>89.5</c:v>
                </c:pt>
                <c:pt idx="22">
                  <c:v>85.9</c:v>
                </c:pt>
                <c:pt idx="23">
                  <c:v>86.2</c:v>
                </c:pt>
                <c:pt idx="24">
                  <c:v>89.1</c:v>
                </c:pt>
                <c:pt idx="25">
                  <c:v>88.6</c:v>
                </c:pt>
                <c:pt idx="26">
                  <c:v>92.45</c:v>
                </c:pt>
                <c:pt idx="27">
                  <c:v>96.25</c:v>
                </c:pt>
                <c:pt idx="28">
                  <c:v>95.3</c:v>
                </c:pt>
                <c:pt idx="29">
                  <c:v>93.75</c:v>
                </c:pt>
                <c:pt idx="30">
                  <c:v>96.05</c:v>
                </c:pt>
                <c:pt idx="31">
                  <c:v>95.55</c:v>
                </c:pt>
                <c:pt idx="32">
                  <c:v>98.1</c:v>
                </c:pt>
                <c:pt idx="33">
                  <c:v>98.75</c:v>
                </c:pt>
                <c:pt idx="34">
                  <c:v>98.65</c:v>
                </c:pt>
                <c:pt idx="35">
                  <c:v>100</c:v>
                </c:pt>
                <c:pt idx="36">
                  <c:v>99.9</c:v>
                </c:pt>
                <c:pt idx="37">
                  <c:v>101.1</c:v>
                </c:pt>
                <c:pt idx="38">
                  <c:v>98.95</c:v>
                </c:pt>
                <c:pt idx="39">
                  <c:v>98.45</c:v>
                </c:pt>
                <c:pt idx="40">
                  <c:v>97.2</c:v>
                </c:pt>
                <c:pt idx="41">
                  <c:v>98.15</c:v>
                </c:pt>
                <c:pt idx="42">
                  <c:v>101.05</c:v>
                </c:pt>
                <c:pt idx="43">
                  <c:v>105.3</c:v>
                </c:pt>
                <c:pt idx="44">
                  <c:v>105.7</c:v>
                </c:pt>
                <c:pt idx="45">
                  <c:v>104.3</c:v>
                </c:pt>
                <c:pt idx="46">
                  <c:v>102.15</c:v>
                </c:pt>
                <c:pt idx="47">
                  <c:v>102.55</c:v>
                </c:pt>
                <c:pt idx="48">
                  <c:v>97.6</c:v>
                </c:pt>
                <c:pt idx="49">
                  <c:v>97.7</c:v>
                </c:pt>
                <c:pt idx="50">
                  <c:v>96.9</c:v>
                </c:pt>
                <c:pt idx="51">
                  <c:v>95.95</c:v>
                </c:pt>
                <c:pt idx="52">
                  <c:v>91.2</c:v>
                </c:pt>
                <c:pt idx="53">
                  <c:v>91.3</c:v>
                </c:pt>
                <c:pt idx="54">
                  <c:v>93.7</c:v>
                </c:pt>
                <c:pt idx="55">
                  <c:v>94.85</c:v>
                </c:pt>
                <c:pt idx="56">
                  <c:v>92.9</c:v>
                </c:pt>
                <c:pt idx="57">
                  <c:v>96</c:v>
                </c:pt>
                <c:pt idx="58">
                  <c:v>100.15</c:v>
                </c:pt>
                <c:pt idx="59">
                  <c:v>101.35</c:v>
                </c:pt>
                <c:pt idx="60">
                  <c:v>101.45</c:v>
                </c:pt>
              </c:numCache>
            </c:numRef>
          </c:val>
          <c:smooth val="0"/>
          <c:extLst>
            <c:ext xmlns:c16="http://schemas.microsoft.com/office/drawing/2014/chart" uri="{C3380CC4-5D6E-409C-BE32-E72D297353CC}">
              <c16:uniqueId val="{00000000-AE65-41D7-8725-E13EE1943D17}"/>
            </c:ext>
          </c:extLst>
        </c:ser>
        <c:ser>
          <c:idx val="1"/>
          <c:order val="1"/>
          <c:tx>
            <c:strRef>
              <c:f>Sheet2!$C$1</c:f>
              <c:strCache>
                <c:ptCount val="1"/>
                <c:pt idx="0">
                  <c:v>Tata Motor</c:v>
                </c:pt>
              </c:strCache>
            </c:strRef>
          </c:tx>
          <c:spPr>
            <a:ln w="28575" cap="rnd">
              <a:solidFill>
                <a:schemeClr val="accent2"/>
              </a:solidFill>
              <a:round/>
            </a:ln>
            <a:effectLst/>
          </c:spPr>
          <c:marker>
            <c:symbol val="none"/>
          </c:marker>
          <c:cat>
            <c:numRef>
              <c:f>Sheet2!$A$2:$A$62</c:f>
              <c:numCache>
                <c:formatCode>d\-mmm\-yy</c:formatCode>
                <c:ptCount val="61"/>
                <c:pt idx="0">
                  <c:v>43476</c:v>
                </c:pt>
                <c:pt idx="1">
                  <c:v>43475</c:v>
                </c:pt>
                <c:pt idx="2">
                  <c:v>43474</c:v>
                </c:pt>
                <c:pt idx="3">
                  <c:v>43473</c:v>
                </c:pt>
                <c:pt idx="4">
                  <c:v>43472</c:v>
                </c:pt>
                <c:pt idx="5">
                  <c:v>43469</c:v>
                </c:pt>
                <c:pt idx="6">
                  <c:v>43468</c:v>
                </c:pt>
                <c:pt idx="7">
                  <c:v>43467</c:v>
                </c:pt>
                <c:pt idx="8">
                  <c:v>43466</c:v>
                </c:pt>
                <c:pt idx="9">
                  <c:v>43465</c:v>
                </c:pt>
                <c:pt idx="10">
                  <c:v>43462</c:v>
                </c:pt>
                <c:pt idx="11">
                  <c:v>43461</c:v>
                </c:pt>
                <c:pt idx="12">
                  <c:v>43460</c:v>
                </c:pt>
                <c:pt idx="13">
                  <c:v>43458</c:v>
                </c:pt>
                <c:pt idx="14">
                  <c:v>43455</c:v>
                </c:pt>
                <c:pt idx="15">
                  <c:v>43454</c:v>
                </c:pt>
                <c:pt idx="16">
                  <c:v>43453</c:v>
                </c:pt>
                <c:pt idx="17">
                  <c:v>43452</c:v>
                </c:pt>
                <c:pt idx="18">
                  <c:v>43451</c:v>
                </c:pt>
                <c:pt idx="19">
                  <c:v>43448</c:v>
                </c:pt>
                <c:pt idx="20">
                  <c:v>43447</c:v>
                </c:pt>
                <c:pt idx="21">
                  <c:v>43446</c:v>
                </c:pt>
                <c:pt idx="22">
                  <c:v>43445</c:v>
                </c:pt>
                <c:pt idx="23">
                  <c:v>43444</c:v>
                </c:pt>
                <c:pt idx="24">
                  <c:v>43441</c:v>
                </c:pt>
                <c:pt idx="25">
                  <c:v>43440</c:v>
                </c:pt>
                <c:pt idx="26">
                  <c:v>43439</c:v>
                </c:pt>
                <c:pt idx="27">
                  <c:v>43438</c:v>
                </c:pt>
                <c:pt idx="28">
                  <c:v>43437</c:v>
                </c:pt>
                <c:pt idx="29">
                  <c:v>43434</c:v>
                </c:pt>
                <c:pt idx="30">
                  <c:v>43433</c:v>
                </c:pt>
                <c:pt idx="31">
                  <c:v>43432</c:v>
                </c:pt>
                <c:pt idx="32">
                  <c:v>43431</c:v>
                </c:pt>
                <c:pt idx="33">
                  <c:v>43430</c:v>
                </c:pt>
                <c:pt idx="34">
                  <c:v>43426</c:v>
                </c:pt>
                <c:pt idx="35">
                  <c:v>43425</c:v>
                </c:pt>
                <c:pt idx="36">
                  <c:v>43424</c:v>
                </c:pt>
                <c:pt idx="37">
                  <c:v>43423</c:v>
                </c:pt>
                <c:pt idx="38">
                  <c:v>43420</c:v>
                </c:pt>
                <c:pt idx="39">
                  <c:v>43419</c:v>
                </c:pt>
                <c:pt idx="40">
                  <c:v>43418</c:v>
                </c:pt>
                <c:pt idx="41">
                  <c:v>43417</c:v>
                </c:pt>
                <c:pt idx="42">
                  <c:v>43416</c:v>
                </c:pt>
                <c:pt idx="43">
                  <c:v>43413</c:v>
                </c:pt>
                <c:pt idx="44">
                  <c:v>43411</c:v>
                </c:pt>
                <c:pt idx="45">
                  <c:v>43410</c:v>
                </c:pt>
                <c:pt idx="46">
                  <c:v>43409</c:v>
                </c:pt>
                <c:pt idx="47">
                  <c:v>43406</c:v>
                </c:pt>
                <c:pt idx="48">
                  <c:v>43405</c:v>
                </c:pt>
                <c:pt idx="49">
                  <c:v>43404</c:v>
                </c:pt>
                <c:pt idx="50">
                  <c:v>43403</c:v>
                </c:pt>
                <c:pt idx="51">
                  <c:v>43402</c:v>
                </c:pt>
                <c:pt idx="52">
                  <c:v>43399</c:v>
                </c:pt>
                <c:pt idx="53">
                  <c:v>43398</c:v>
                </c:pt>
                <c:pt idx="54">
                  <c:v>43397</c:v>
                </c:pt>
                <c:pt idx="55">
                  <c:v>43396</c:v>
                </c:pt>
                <c:pt idx="56">
                  <c:v>43395</c:v>
                </c:pt>
                <c:pt idx="57">
                  <c:v>43392</c:v>
                </c:pt>
                <c:pt idx="58">
                  <c:v>43390</c:v>
                </c:pt>
                <c:pt idx="59">
                  <c:v>43389</c:v>
                </c:pt>
                <c:pt idx="60">
                  <c:v>43388</c:v>
                </c:pt>
              </c:numCache>
            </c:numRef>
          </c:cat>
          <c:val>
            <c:numRef>
              <c:f>Sheet2!$C$2:$C$62</c:f>
              <c:numCache>
                <c:formatCode>General</c:formatCode>
                <c:ptCount val="61"/>
                <c:pt idx="0">
                  <c:v>180.3</c:v>
                </c:pt>
                <c:pt idx="1">
                  <c:v>185.75</c:v>
                </c:pt>
                <c:pt idx="2">
                  <c:v>183.05</c:v>
                </c:pt>
                <c:pt idx="3">
                  <c:v>179.95</c:v>
                </c:pt>
                <c:pt idx="4">
                  <c:v>175.35</c:v>
                </c:pt>
                <c:pt idx="5">
                  <c:v>170.95</c:v>
                </c:pt>
                <c:pt idx="6">
                  <c:v>166.05</c:v>
                </c:pt>
                <c:pt idx="7">
                  <c:v>168.55</c:v>
                </c:pt>
                <c:pt idx="8">
                  <c:v>173.45</c:v>
                </c:pt>
                <c:pt idx="9">
                  <c:v>172.7</c:v>
                </c:pt>
                <c:pt idx="10">
                  <c:v>170.85</c:v>
                </c:pt>
                <c:pt idx="11">
                  <c:v>168.25</c:v>
                </c:pt>
                <c:pt idx="12">
                  <c:v>170.9</c:v>
                </c:pt>
                <c:pt idx="13">
                  <c:v>172.5</c:v>
                </c:pt>
                <c:pt idx="14">
                  <c:v>176.25</c:v>
                </c:pt>
                <c:pt idx="15">
                  <c:v>176.4</c:v>
                </c:pt>
                <c:pt idx="16">
                  <c:v>173.9</c:v>
                </c:pt>
                <c:pt idx="17">
                  <c:v>174.75</c:v>
                </c:pt>
                <c:pt idx="18">
                  <c:v>173.95</c:v>
                </c:pt>
                <c:pt idx="19">
                  <c:v>166.95</c:v>
                </c:pt>
                <c:pt idx="20">
                  <c:v>166.85</c:v>
                </c:pt>
                <c:pt idx="21">
                  <c:v>164.1</c:v>
                </c:pt>
                <c:pt idx="22">
                  <c:v>158.1</c:v>
                </c:pt>
                <c:pt idx="23">
                  <c:v>157.1</c:v>
                </c:pt>
                <c:pt idx="24">
                  <c:v>162.4</c:v>
                </c:pt>
                <c:pt idx="25">
                  <c:v>162.65</c:v>
                </c:pt>
                <c:pt idx="26">
                  <c:v>169.2</c:v>
                </c:pt>
                <c:pt idx="27">
                  <c:v>175.75</c:v>
                </c:pt>
                <c:pt idx="28">
                  <c:v>175.45</c:v>
                </c:pt>
                <c:pt idx="29">
                  <c:v>171.95</c:v>
                </c:pt>
                <c:pt idx="30">
                  <c:v>177.25</c:v>
                </c:pt>
                <c:pt idx="31">
                  <c:v>174.45</c:v>
                </c:pt>
                <c:pt idx="32">
                  <c:v>180.05</c:v>
                </c:pt>
                <c:pt idx="33">
                  <c:v>181.75</c:v>
                </c:pt>
                <c:pt idx="34">
                  <c:v>182.55</c:v>
                </c:pt>
                <c:pt idx="35">
                  <c:v>184.15</c:v>
                </c:pt>
                <c:pt idx="36">
                  <c:v>183.75</c:v>
                </c:pt>
                <c:pt idx="37">
                  <c:v>184.6</c:v>
                </c:pt>
                <c:pt idx="38">
                  <c:v>179.9</c:v>
                </c:pt>
                <c:pt idx="39">
                  <c:v>180.2</c:v>
                </c:pt>
                <c:pt idx="40">
                  <c:v>176.8</c:v>
                </c:pt>
                <c:pt idx="41">
                  <c:v>179.5</c:v>
                </c:pt>
                <c:pt idx="42">
                  <c:v>186.05</c:v>
                </c:pt>
                <c:pt idx="43">
                  <c:v>195.25</c:v>
                </c:pt>
                <c:pt idx="44">
                  <c:v>194.85</c:v>
                </c:pt>
                <c:pt idx="45">
                  <c:v>193.25</c:v>
                </c:pt>
                <c:pt idx="46">
                  <c:v>189.8</c:v>
                </c:pt>
                <c:pt idx="47">
                  <c:v>190.3</c:v>
                </c:pt>
                <c:pt idx="48">
                  <c:v>179.45</c:v>
                </c:pt>
                <c:pt idx="49">
                  <c:v>179.1</c:v>
                </c:pt>
                <c:pt idx="50">
                  <c:v>177.25</c:v>
                </c:pt>
                <c:pt idx="51">
                  <c:v>175.35</c:v>
                </c:pt>
                <c:pt idx="52">
                  <c:v>168.5</c:v>
                </c:pt>
                <c:pt idx="53">
                  <c:v>165.35</c:v>
                </c:pt>
                <c:pt idx="54">
                  <c:v>170.65</c:v>
                </c:pt>
                <c:pt idx="55">
                  <c:v>170.65</c:v>
                </c:pt>
                <c:pt idx="56">
                  <c:v>170.75</c:v>
                </c:pt>
                <c:pt idx="57">
                  <c:v>174.7</c:v>
                </c:pt>
                <c:pt idx="58">
                  <c:v>179.95</c:v>
                </c:pt>
                <c:pt idx="59">
                  <c:v>185.85</c:v>
                </c:pt>
                <c:pt idx="60">
                  <c:v>184.35</c:v>
                </c:pt>
              </c:numCache>
            </c:numRef>
          </c:val>
          <c:smooth val="0"/>
          <c:extLst>
            <c:ext xmlns:c16="http://schemas.microsoft.com/office/drawing/2014/chart" uri="{C3380CC4-5D6E-409C-BE32-E72D297353CC}">
              <c16:uniqueId val="{00000001-AE65-41D7-8725-E13EE1943D17}"/>
            </c:ext>
          </c:extLst>
        </c:ser>
        <c:dLbls>
          <c:showLegendKey val="0"/>
          <c:showVal val="0"/>
          <c:showCatName val="0"/>
          <c:showSerName val="0"/>
          <c:showPercent val="0"/>
          <c:showBubbleSize val="0"/>
        </c:dLbls>
        <c:smooth val="0"/>
        <c:axId val="482085743"/>
        <c:axId val="733834111"/>
      </c:lineChart>
      <c:dateAx>
        <c:axId val="482085743"/>
        <c:scaling>
          <c:orientation val="minMax"/>
        </c:scaling>
        <c:delete val="0"/>
        <c:axPos val="b"/>
        <c:numFmt formatCode="d\-mmm\-yy"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en-US"/>
          </a:p>
        </c:txPr>
        <c:crossAx val="733834111"/>
        <c:crosses val="autoZero"/>
        <c:auto val="1"/>
        <c:lblOffset val="100"/>
        <c:baseTimeUnit val="days"/>
      </c:dateAx>
      <c:valAx>
        <c:axId val="733834111"/>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800" b="0" i="0" u="none" strike="noStrike" kern="1200" baseline="0">
                <a:solidFill>
                  <a:schemeClr val="tx1">
                    <a:lumMod val="65000"/>
                    <a:lumOff val="35000"/>
                  </a:schemeClr>
                </a:solidFill>
                <a:latin typeface="+mn-lt"/>
                <a:ea typeface="+mn-ea"/>
                <a:cs typeface="+mn-cs"/>
              </a:defRPr>
            </a:pPr>
            <a:endParaRPr lang="en-US"/>
          </a:p>
        </c:txPr>
        <c:crossAx val="482085743"/>
        <c:crosses val="autoZero"/>
        <c:crossBetween val="between"/>
        <c:majorUnit val="25"/>
      </c:valAx>
      <c:spPr>
        <a:noFill/>
        <a:ln>
          <a:noFill/>
        </a:ln>
        <a:effectLst/>
      </c:spPr>
    </c:plotArea>
    <c:legend>
      <c:legendPos val="b"/>
      <c:overlay val="0"/>
      <c:spPr>
        <a:noFill/>
        <a:ln>
          <a:noFill/>
        </a:ln>
        <a:effectLst/>
      </c:spPr>
      <c:txPr>
        <a:bodyPr rot="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sz="1883" b="1" i="0" u="none" strike="noStrike" baseline="0">
                <a:solidFill>
                  <a:srgbClr val="000000"/>
                </a:solidFill>
                <a:latin typeface="Arial"/>
                <a:ea typeface="Arial"/>
                <a:cs typeface="Arial"/>
              </a:defRPr>
            </a:pPr>
            <a:r>
              <a:rPr lang="en-US" dirty="0">
                <a:solidFill>
                  <a:srgbClr val="FF0000"/>
                </a:solidFill>
              </a:rPr>
              <a:t>Average first-day returns on non-European IPOs</a:t>
            </a:r>
          </a:p>
        </c:rich>
      </c:tx>
      <c:layout>
        <c:manualLayout>
          <c:xMode val="edge"/>
          <c:yMode val="edge"/>
          <c:x val="0.21498188759462947"/>
          <c:y val="2.9824499549496588E-2"/>
        </c:manualLayout>
      </c:layout>
      <c:overlay val="0"/>
      <c:spPr>
        <a:noFill/>
        <a:ln w="31885">
          <a:noFill/>
        </a:ln>
      </c:spPr>
    </c:title>
    <c:autoTitleDeleted val="0"/>
    <c:plotArea>
      <c:layout>
        <c:manualLayout>
          <c:layoutTarget val="inner"/>
          <c:xMode val="edge"/>
          <c:yMode val="edge"/>
          <c:x val="7.6723016905071523E-2"/>
          <c:y val="8.5051546391753191E-2"/>
          <c:w val="0.90553345305521005"/>
          <c:h val="0.5670103092783505"/>
        </c:manualLayout>
      </c:layout>
      <c:barChart>
        <c:barDir val="col"/>
        <c:grouping val="clustered"/>
        <c:varyColors val="0"/>
        <c:ser>
          <c:idx val="0"/>
          <c:order val="0"/>
          <c:spPr>
            <a:solidFill>
              <a:srgbClr val="9999FF"/>
            </a:solidFill>
            <a:ln w="15943">
              <a:solidFill>
                <a:srgbClr val="000000"/>
              </a:solidFill>
              <a:prstDash val="solid"/>
            </a:ln>
          </c:spPr>
          <c:invertIfNegative val="0"/>
          <c:cat>
            <c:strRef>
              <c:f>Sheet1!$A$1:$A$27</c:f>
              <c:strCache>
                <c:ptCount val="27"/>
                <c:pt idx="0">
                  <c:v>Argentina</c:v>
                </c:pt>
                <c:pt idx="1">
                  <c:v>Canada</c:v>
                </c:pt>
                <c:pt idx="2">
                  <c:v>Chile</c:v>
                </c:pt>
                <c:pt idx="3">
                  <c:v>Egypt</c:v>
                </c:pt>
                <c:pt idx="4">
                  <c:v>Turkey</c:v>
                </c:pt>
                <c:pt idx="5">
                  <c:v>Mexico</c:v>
                </c:pt>
                <c:pt idx="6">
                  <c:v>Nigeria</c:v>
                </c:pt>
                <c:pt idx="7">
                  <c:v>Israel</c:v>
                </c:pt>
                <c:pt idx="8">
                  <c:v>New Zealand</c:v>
                </c:pt>
                <c:pt idx="9">
                  <c:v>United States</c:v>
                </c:pt>
                <c:pt idx="10">
                  <c:v>Philippines</c:v>
                </c:pt>
                <c:pt idx="11">
                  <c:v>South Africa</c:v>
                </c:pt>
                <c:pt idx="12">
                  <c:v>Australia</c:v>
                </c:pt>
                <c:pt idx="13">
                  <c:v>Singapore</c:v>
                </c:pt>
                <c:pt idx="14">
                  <c:v>Indonesia</c:v>
                </c:pt>
                <c:pt idx="15">
                  <c:v>Brazil</c:v>
                </c:pt>
                <c:pt idx="16">
                  <c:v>Sri Lanka</c:v>
                </c:pt>
                <c:pt idx="17">
                  <c:v>Taiwan</c:v>
                </c:pt>
                <c:pt idx="18">
                  <c:v>Thailand</c:v>
                </c:pt>
                <c:pt idx="19">
                  <c:v>Hong Kong</c:v>
                </c:pt>
                <c:pt idx="20">
                  <c:v>Japan</c:v>
                </c:pt>
                <c:pt idx="21">
                  <c:v>Malaysia</c:v>
                </c:pt>
                <c:pt idx="22">
                  <c:v>S. Korea</c:v>
                </c:pt>
                <c:pt idx="23">
                  <c:v>India</c:v>
                </c:pt>
                <c:pt idx="24">
                  <c:v>Jordan</c:v>
                </c:pt>
                <c:pt idx="25">
                  <c:v>China (A shares)</c:v>
                </c:pt>
                <c:pt idx="26">
                  <c:v>Saudi Arabia</c:v>
                </c:pt>
              </c:strCache>
            </c:strRef>
          </c:cat>
          <c:val>
            <c:numRef>
              <c:f>Sheet1!$B$1:$B$27</c:f>
              <c:numCache>
                <c:formatCode>0.0%</c:formatCode>
                <c:ptCount val="27"/>
                <c:pt idx="0">
                  <c:v>5.7000000000000002E-2</c:v>
                </c:pt>
                <c:pt idx="1">
                  <c:v>6.4000000000000001E-2</c:v>
                </c:pt>
                <c:pt idx="2">
                  <c:v>6.9000000000000006E-2</c:v>
                </c:pt>
                <c:pt idx="3">
                  <c:v>9.4E-2</c:v>
                </c:pt>
                <c:pt idx="4">
                  <c:v>9.6000000000000002E-2</c:v>
                </c:pt>
                <c:pt idx="5">
                  <c:v>9.9000000000000005E-2</c:v>
                </c:pt>
                <c:pt idx="6">
                  <c:v>0.128</c:v>
                </c:pt>
                <c:pt idx="7">
                  <c:v>0.13800000000000001</c:v>
                </c:pt>
                <c:pt idx="8">
                  <c:v>0.159</c:v>
                </c:pt>
                <c:pt idx="9">
                  <c:v>0.16800000000000001</c:v>
                </c:pt>
                <c:pt idx="10">
                  <c:v>0.17299999999999999</c:v>
                </c:pt>
                <c:pt idx="11">
                  <c:v>0.17399999999999999</c:v>
                </c:pt>
                <c:pt idx="12">
                  <c:v>0.19800000000000001</c:v>
                </c:pt>
                <c:pt idx="13">
                  <c:v>0.25800000000000001</c:v>
                </c:pt>
                <c:pt idx="14">
                  <c:v>0.26400000000000001</c:v>
                </c:pt>
                <c:pt idx="15">
                  <c:v>0.30299999999999999</c:v>
                </c:pt>
                <c:pt idx="16">
                  <c:v>0.33500000000000002</c:v>
                </c:pt>
                <c:pt idx="17">
                  <c:v>0.38100000000000001</c:v>
                </c:pt>
                <c:pt idx="18">
                  <c:v>0.4</c:v>
                </c:pt>
                <c:pt idx="19">
                  <c:v>0.44500000000000001</c:v>
                </c:pt>
                <c:pt idx="20">
                  <c:v>0.44700000000000001</c:v>
                </c:pt>
                <c:pt idx="21">
                  <c:v>0.51</c:v>
                </c:pt>
                <c:pt idx="22">
                  <c:v>0.58799999999999997</c:v>
                </c:pt>
                <c:pt idx="23">
                  <c:v>0.85199999999999998</c:v>
                </c:pt>
                <c:pt idx="24">
                  <c:v>1.49</c:v>
                </c:pt>
                <c:pt idx="25">
                  <c:v>1.577</c:v>
                </c:pt>
                <c:pt idx="26">
                  <c:v>2.3980000000000001</c:v>
                </c:pt>
              </c:numCache>
            </c:numRef>
          </c:val>
          <c:extLst>
            <c:ext xmlns:c16="http://schemas.microsoft.com/office/drawing/2014/chart" uri="{C3380CC4-5D6E-409C-BE32-E72D297353CC}">
              <c16:uniqueId val="{00000000-C2BF-4CF5-AD08-B6BBA22D8702}"/>
            </c:ext>
          </c:extLst>
        </c:ser>
        <c:dLbls>
          <c:showLegendKey val="0"/>
          <c:showVal val="0"/>
          <c:showCatName val="0"/>
          <c:showSerName val="0"/>
          <c:showPercent val="0"/>
          <c:showBubbleSize val="0"/>
        </c:dLbls>
        <c:gapWidth val="70"/>
        <c:axId val="36606720"/>
        <c:axId val="36608256"/>
      </c:barChart>
      <c:catAx>
        <c:axId val="36606720"/>
        <c:scaling>
          <c:orientation val="minMax"/>
        </c:scaling>
        <c:delete val="0"/>
        <c:axPos val="b"/>
        <c:numFmt formatCode="0.00%" sourceLinked="0"/>
        <c:majorTickMark val="none"/>
        <c:minorTickMark val="none"/>
        <c:tickLblPos val="nextTo"/>
        <c:spPr>
          <a:ln w="3986">
            <a:solidFill>
              <a:srgbClr val="000000"/>
            </a:solidFill>
            <a:prstDash val="solid"/>
          </a:ln>
        </c:spPr>
        <c:txPr>
          <a:bodyPr rot="5280000" vert="horz"/>
          <a:lstStyle/>
          <a:p>
            <a:pPr>
              <a:defRPr sz="1287" b="0" i="0" u="none" strike="noStrike" baseline="0">
                <a:solidFill>
                  <a:srgbClr val="000000"/>
                </a:solidFill>
                <a:latin typeface="Arial"/>
                <a:ea typeface="Arial"/>
                <a:cs typeface="Arial"/>
              </a:defRPr>
            </a:pPr>
            <a:endParaRPr lang="en-US"/>
          </a:p>
        </c:txPr>
        <c:crossAx val="36608256"/>
        <c:crosses val="autoZero"/>
        <c:auto val="1"/>
        <c:lblAlgn val="ctr"/>
        <c:lblOffset val="100"/>
        <c:tickLblSkip val="1"/>
        <c:tickMarkSkip val="1"/>
        <c:noMultiLvlLbl val="0"/>
      </c:catAx>
      <c:valAx>
        <c:axId val="36608256"/>
        <c:scaling>
          <c:orientation val="minMax"/>
          <c:max val="2.4"/>
        </c:scaling>
        <c:delete val="0"/>
        <c:axPos val="l"/>
        <c:title>
          <c:tx>
            <c:rich>
              <a:bodyPr/>
              <a:lstStyle/>
              <a:p>
                <a:pPr>
                  <a:defRPr sz="1130" b="1" i="0" u="none" strike="noStrike" baseline="0">
                    <a:solidFill>
                      <a:srgbClr val="000000"/>
                    </a:solidFill>
                    <a:latin typeface="Arial"/>
                    <a:ea typeface="Arial"/>
                    <a:cs typeface="Arial"/>
                  </a:defRPr>
                </a:pPr>
                <a:r>
                  <a:rPr lang="en-US" sz="1130" dirty="0"/>
                  <a:t>Average first-day returns</a:t>
                </a:r>
              </a:p>
            </c:rich>
          </c:tx>
          <c:layout>
            <c:manualLayout>
              <c:xMode val="edge"/>
              <c:yMode val="edge"/>
              <c:x val="1.9724084076267376E-3"/>
              <c:y val="0.21982195322599601"/>
            </c:manualLayout>
          </c:layout>
          <c:overlay val="0"/>
          <c:spPr>
            <a:noFill/>
            <a:ln w="31885">
              <a:noFill/>
            </a:ln>
          </c:spPr>
        </c:title>
        <c:numFmt formatCode="0%" sourceLinked="0"/>
        <c:majorTickMark val="out"/>
        <c:minorTickMark val="none"/>
        <c:tickLblPos val="nextTo"/>
        <c:spPr>
          <a:ln w="3986">
            <a:solidFill>
              <a:srgbClr val="000000"/>
            </a:solidFill>
            <a:prstDash val="solid"/>
          </a:ln>
        </c:spPr>
        <c:txPr>
          <a:bodyPr rot="0" vert="horz"/>
          <a:lstStyle/>
          <a:p>
            <a:pPr>
              <a:defRPr sz="1100" b="0" i="0" u="none" strike="noStrike" baseline="0">
                <a:solidFill>
                  <a:srgbClr val="000000"/>
                </a:solidFill>
                <a:latin typeface="Arial"/>
                <a:ea typeface="Arial"/>
                <a:cs typeface="Arial"/>
              </a:defRPr>
            </a:pPr>
            <a:endParaRPr lang="en-US"/>
          </a:p>
        </c:txPr>
        <c:crossAx val="36606720"/>
        <c:crosses val="autoZero"/>
        <c:crossBetween val="between"/>
        <c:majorUnit val="0.2"/>
        <c:minorUnit val="1.0000000000000005E-2"/>
      </c:valAx>
      <c:spPr>
        <a:noFill/>
        <a:ln w="31885">
          <a:noFill/>
        </a:ln>
      </c:spPr>
    </c:plotArea>
    <c:plotVisOnly val="1"/>
    <c:dispBlanksAs val="gap"/>
    <c:showDLblsOverMax val="0"/>
  </c:chart>
  <c:spPr>
    <a:noFill/>
    <a:ln>
      <a:noFill/>
    </a:ln>
  </c:spPr>
  <c:txPr>
    <a:bodyPr/>
    <a:lstStyle/>
    <a:p>
      <a:pPr>
        <a:defRPr sz="1224" b="0" i="0" u="none" strike="noStrike" baseline="0">
          <a:solidFill>
            <a:srgbClr val="000000"/>
          </a:solidFill>
          <a:latin typeface="Arial"/>
          <a:ea typeface="Arial"/>
          <a:cs typeface="Arial"/>
        </a:defRPr>
      </a:pPr>
      <a:endParaRPr lang="en-US"/>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dirty="0"/>
              <a:t>Pizza</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pieChart>
        <c:varyColors val="1"/>
        <c:ser>
          <c:idx val="0"/>
          <c:order val="0"/>
          <c:dPt>
            <c:idx val="0"/>
            <c:bubble3D val="0"/>
            <c:spPr>
              <a:solidFill>
                <a:schemeClr val="accent1"/>
              </a:solidFill>
              <a:ln w="19050">
                <a:solidFill>
                  <a:schemeClr val="lt1"/>
                </a:solidFill>
              </a:ln>
              <a:effectLst/>
            </c:spPr>
            <c:extLst>
              <c:ext xmlns:c16="http://schemas.microsoft.com/office/drawing/2014/chart" uri="{C3380CC4-5D6E-409C-BE32-E72D297353CC}">
                <c16:uniqueId val="{00000001-65E9-4A57-838D-7C7CE840D34A}"/>
              </c:ext>
            </c:extLst>
          </c:dPt>
          <c:dPt>
            <c:idx val="1"/>
            <c:bubble3D val="0"/>
            <c:spPr>
              <a:solidFill>
                <a:schemeClr val="accent2"/>
              </a:solidFill>
              <a:ln w="19050">
                <a:solidFill>
                  <a:schemeClr val="lt1"/>
                </a:solidFill>
              </a:ln>
              <a:effectLst/>
            </c:spPr>
            <c:extLst>
              <c:ext xmlns:c16="http://schemas.microsoft.com/office/drawing/2014/chart" uri="{C3380CC4-5D6E-409C-BE32-E72D297353CC}">
                <c16:uniqueId val="{00000003-65E9-4A57-838D-7C7CE840D34A}"/>
              </c:ext>
            </c:extLst>
          </c:dPt>
          <c:dLbls>
            <c:spPr>
              <a:noFill/>
              <a:ln>
                <a:noFill/>
              </a:ln>
              <a:effectLst/>
            </c:spPr>
            <c:txPr>
              <a:bodyPr rot="0" spcFirstLastPara="1" vertOverflow="ellipsis" vert="horz" wrap="square" lIns="38100" tIns="19050" rIns="38100" bIns="19050" anchor="ctr" anchorCtr="1">
                <a:spAutoFit/>
              </a:bodyPr>
              <a:lstStyle/>
              <a:p>
                <a:pPr>
                  <a:defRPr sz="2000" b="0" i="0" u="none" strike="noStrike" kern="1200" baseline="0">
                    <a:solidFill>
                      <a:schemeClr val="tx1">
                        <a:lumMod val="75000"/>
                        <a:lumOff val="25000"/>
                      </a:schemeClr>
                    </a:solidFill>
                    <a:latin typeface="+mn-lt"/>
                    <a:ea typeface="+mn-ea"/>
                    <a:cs typeface="+mn-cs"/>
                  </a:defRPr>
                </a:pPr>
                <a:endParaRPr lang="en-US"/>
              </a:p>
            </c:txPr>
            <c:dLblPos val="bestFit"/>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Sheet1!$D$6:$D$7</c:f>
              <c:strCache>
                <c:ptCount val="2"/>
                <c:pt idx="0">
                  <c:v>Govt</c:v>
                </c:pt>
                <c:pt idx="1">
                  <c:v>Equity</c:v>
                </c:pt>
              </c:strCache>
            </c:strRef>
          </c:cat>
          <c:val>
            <c:numRef>
              <c:f>Sheet1!$E$6:$E$7</c:f>
              <c:numCache>
                <c:formatCode>General</c:formatCode>
                <c:ptCount val="2"/>
                <c:pt idx="0">
                  <c:v>300</c:v>
                </c:pt>
                <c:pt idx="1">
                  <c:v>700</c:v>
                </c:pt>
              </c:numCache>
            </c:numRef>
          </c:val>
          <c:extLst>
            <c:ext xmlns:c16="http://schemas.microsoft.com/office/drawing/2014/chart" uri="{C3380CC4-5D6E-409C-BE32-E72D297353CC}">
              <c16:uniqueId val="{00000004-65E9-4A57-838D-7C7CE840D34A}"/>
            </c:ext>
          </c:extLst>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dirty="0"/>
              <a:t>Pizza</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pieChart>
        <c:varyColors val="1"/>
        <c:ser>
          <c:idx val="0"/>
          <c:order val="0"/>
          <c:dPt>
            <c:idx val="0"/>
            <c:bubble3D val="0"/>
            <c:spPr>
              <a:solidFill>
                <a:schemeClr val="accent1"/>
              </a:solidFill>
              <a:ln w="19050">
                <a:solidFill>
                  <a:schemeClr val="lt1"/>
                </a:solidFill>
              </a:ln>
              <a:effectLst/>
            </c:spPr>
            <c:extLst>
              <c:ext xmlns:c16="http://schemas.microsoft.com/office/drawing/2014/chart" uri="{C3380CC4-5D6E-409C-BE32-E72D297353CC}">
                <c16:uniqueId val="{00000001-590D-447B-A916-D7381A22729D}"/>
              </c:ext>
            </c:extLst>
          </c:dPt>
          <c:dPt>
            <c:idx val="1"/>
            <c:bubble3D val="0"/>
            <c:spPr>
              <a:solidFill>
                <a:schemeClr val="accent2"/>
              </a:solidFill>
              <a:ln w="19050">
                <a:solidFill>
                  <a:schemeClr val="lt1"/>
                </a:solidFill>
              </a:ln>
              <a:effectLst/>
            </c:spPr>
            <c:extLst>
              <c:ext xmlns:c16="http://schemas.microsoft.com/office/drawing/2014/chart" uri="{C3380CC4-5D6E-409C-BE32-E72D297353CC}">
                <c16:uniqueId val="{00000003-590D-447B-A916-D7381A22729D}"/>
              </c:ext>
            </c:extLst>
          </c:dPt>
          <c:dPt>
            <c:idx val="2"/>
            <c:bubble3D val="0"/>
            <c:spPr>
              <a:solidFill>
                <a:schemeClr val="accent3"/>
              </a:solidFill>
              <a:ln w="19050">
                <a:solidFill>
                  <a:schemeClr val="lt1"/>
                </a:solidFill>
              </a:ln>
              <a:effectLst/>
            </c:spPr>
            <c:extLst>
              <c:ext xmlns:c16="http://schemas.microsoft.com/office/drawing/2014/chart" uri="{C3380CC4-5D6E-409C-BE32-E72D297353CC}">
                <c16:uniqueId val="{00000005-590D-447B-A916-D7381A22729D}"/>
              </c:ext>
            </c:extLst>
          </c:dPt>
          <c:dLbls>
            <c:spPr>
              <a:noFill/>
              <a:ln>
                <a:noFill/>
              </a:ln>
              <a:effectLst/>
            </c:spPr>
            <c:txPr>
              <a:bodyPr rot="0" spcFirstLastPara="1" vertOverflow="ellipsis" vert="horz" wrap="square" lIns="38100" tIns="19050" rIns="38100" bIns="19050" anchor="ctr" anchorCtr="1">
                <a:spAutoFit/>
              </a:bodyPr>
              <a:lstStyle/>
              <a:p>
                <a:pPr>
                  <a:defRPr sz="1600" b="0" i="0" u="none" strike="noStrike" kern="1200" baseline="0">
                    <a:solidFill>
                      <a:schemeClr val="tx1">
                        <a:lumMod val="75000"/>
                        <a:lumOff val="25000"/>
                      </a:schemeClr>
                    </a:solidFill>
                    <a:latin typeface="+mn-lt"/>
                    <a:ea typeface="+mn-ea"/>
                    <a:cs typeface="+mn-cs"/>
                  </a:defRPr>
                </a:pPr>
                <a:endParaRPr lang="en-US"/>
              </a:p>
            </c:txPr>
            <c:dLblPos val="bestFit"/>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Sheet1!$D$10:$D$12</c:f>
              <c:strCache>
                <c:ptCount val="3"/>
                <c:pt idx="0">
                  <c:v>Govt</c:v>
                </c:pt>
                <c:pt idx="1">
                  <c:v>Equity</c:v>
                </c:pt>
                <c:pt idx="2">
                  <c:v>Debt</c:v>
                </c:pt>
              </c:strCache>
            </c:strRef>
          </c:cat>
          <c:val>
            <c:numRef>
              <c:f>Sheet1!$E$10:$E$12</c:f>
              <c:numCache>
                <c:formatCode>General</c:formatCode>
                <c:ptCount val="3"/>
                <c:pt idx="0">
                  <c:v>180</c:v>
                </c:pt>
                <c:pt idx="1">
                  <c:v>420</c:v>
                </c:pt>
                <c:pt idx="2">
                  <c:v>400</c:v>
                </c:pt>
              </c:numCache>
            </c:numRef>
          </c:val>
          <c:extLst>
            <c:ext xmlns:c16="http://schemas.microsoft.com/office/drawing/2014/chart" uri="{C3380CC4-5D6E-409C-BE32-E72D297353CC}">
              <c16:uniqueId val="{00000006-590D-447B-A916-D7381A22729D}"/>
            </c:ext>
          </c:extLst>
        </c:ser>
        <c:dLbls>
          <c:dLblPos val="bestFit"/>
          <c:showLegendKey val="0"/>
          <c:showVal val="1"/>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15"/>
      <c:rotY val="20"/>
      <c:depthPercent val="100"/>
      <c:rAngAx val="1"/>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bar3DChart>
        <c:barDir val="col"/>
        <c:grouping val="clustered"/>
        <c:varyColors val="0"/>
        <c:dLbls>
          <c:showLegendKey val="0"/>
          <c:showVal val="1"/>
          <c:showCatName val="0"/>
          <c:showSerName val="0"/>
          <c:showPercent val="0"/>
          <c:showBubbleSize val="0"/>
        </c:dLbls>
        <c:gapWidth val="150"/>
        <c:shape val="box"/>
        <c:axId val="386543328"/>
        <c:axId val="536323360"/>
        <c:axId val="0"/>
      </c:bar3DChart>
      <c:catAx>
        <c:axId val="386543328"/>
        <c:scaling>
          <c:orientation val="minMax"/>
        </c:scaling>
        <c:delete val="0"/>
        <c:axPos val="b"/>
        <c:title>
          <c:tx>
            <c:rich>
              <a:bodyPr rot="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r>
                  <a:rPr lang="en-US" sz="1400" dirty="0"/>
                  <a:t>Year</a:t>
                </a:r>
              </a:p>
            </c:rich>
          </c:tx>
          <c:overlay val="0"/>
          <c:spPr>
            <a:noFill/>
            <a:ln>
              <a:noFill/>
            </a:ln>
            <a:effectLst/>
          </c:spPr>
          <c:txPr>
            <a:bodyPr rot="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w="12700" cap="flat" cmpd="sng" algn="ctr">
            <a:solidFill>
              <a:schemeClr val="tx1">
                <a:lumMod val="15000"/>
                <a:lumOff val="85000"/>
              </a:schemeClr>
            </a:solidFill>
            <a:round/>
          </a:ln>
          <a:effectLst/>
        </c:spPr>
        <c:txPr>
          <a:bodyPr rot="-60000000" spcFirstLastPara="1" vertOverflow="ellipsis" vert="horz" wrap="square" anchor="ctr" anchorCtr="1"/>
          <a:lstStyle/>
          <a:p>
            <a:pPr>
              <a:defRPr sz="2000" b="0" i="0" u="none" strike="noStrike" kern="1200" baseline="0">
                <a:solidFill>
                  <a:schemeClr val="tx1">
                    <a:lumMod val="65000"/>
                    <a:lumOff val="35000"/>
                  </a:schemeClr>
                </a:solidFill>
                <a:latin typeface="+mn-lt"/>
                <a:ea typeface="+mn-ea"/>
                <a:cs typeface="+mn-cs"/>
              </a:defRPr>
            </a:pPr>
            <a:endParaRPr lang="en-US"/>
          </a:p>
        </c:txPr>
        <c:crossAx val="536323360"/>
        <c:crosses val="autoZero"/>
        <c:auto val="1"/>
        <c:lblAlgn val="ctr"/>
        <c:lblOffset val="100"/>
        <c:noMultiLvlLbl val="0"/>
      </c:catAx>
      <c:valAx>
        <c:axId val="536323360"/>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r>
                  <a:rPr lang="en-US" sz="1600" dirty="0"/>
                  <a:t>Tax Rate</a:t>
                </a:r>
              </a:p>
            </c:rich>
          </c:tx>
          <c:overlay val="0"/>
          <c:spPr>
            <a:noFill/>
            <a:ln>
              <a:noFill/>
            </a:ln>
            <a:effectLst/>
          </c:spPr>
          <c:txPr>
            <a:bodyPr rot="-540000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2000" b="0" i="0" u="none" strike="noStrike" kern="1200" baseline="0">
                <a:solidFill>
                  <a:schemeClr val="tx1">
                    <a:lumMod val="65000"/>
                    <a:lumOff val="35000"/>
                  </a:schemeClr>
                </a:solidFill>
                <a:latin typeface="+mn-lt"/>
                <a:ea typeface="+mn-ea"/>
                <a:cs typeface="+mn-cs"/>
              </a:defRPr>
            </a:pPr>
            <a:endParaRPr lang="en-US"/>
          </a:p>
        </c:txPr>
        <c:crossAx val="386543328"/>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userShapes r:id="rId4"/>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347">
  <cs:axisTitle>
    <cs:lnRef idx="0"/>
    <cs:fillRef idx="0"/>
    <cs:effectRef idx="0"/>
    <cs:fontRef idx="minor">
      <a:schemeClr val="tx1">
        <a:lumMod val="65000"/>
        <a:lumOff val="35000"/>
      </a:schemeClr>
    </cs:fontRef>
    <cs:defRPr sz="900" kern="1200"/>
  </cs:axisTitle>
  <cs:category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3"/>
    <cs:fontRef idx="minor">
      <a:schemeClr val="tx1"/>
    </cs:fontRef>
  </cs:dataPoint>
  <cs:dataPoint3D>
    <cs:lnRef idx="0"/>
    <cs:fillRef idx="3">
      <cs:styleClr val="auto"/>
    </cs:fillRef>
    <cs:effectRef idx="3"/>
    <cs:fontRef idx="minor">
      <a:schemeClr val="tx1"/>
    </cs:fontRef>
  </cs:dataPoint3D>
  <cs:dataPointLine>
    <cs:lnRef idx="0">
      <cs:styleClr val="auto"/>
    </cs:lnRef>
    <cs:fillRef idx="3"/>
    <cs:effectRef idx="3"/>
    <cs:fontRef idx="minor">
      <a:schemeClr val="tx1"/>
    </cs:fontRef>
    <cs:spPr>
      <a:ln w="34925" cap="rnd">
        <a:solidFill>
          <a:schemeClr val="phClr"/>
        </a:solidFill>
        <a:round/>
      </a:ln>
    </cs:spPr>
  </cs:dataPointLine>
  <cs:dataPointMarker>
    <cs:lnRef idx="0">
      <cs:styleClr val="auto"/>
    </cs:lnRef>
    <cs:fillRef idx="3">
      <cs:styleClr val="auto"/>
    </cs:fillRef>
    <cs:effectRef idx="3"/>
    <cs:fontRef idx="minor">
      <a:schemeClr val="tx1"/>
    </cs:fontRef>
    <cs:spPr>
      <a:ln w="9525">
        <a:solidFill>
          <a:schemeClr val="phClr"/>
        </a:solidFill>
        <a:round/>
      </a:ln>
    </cs:spPr>
  </cs:dataPointMarker>
  <cs:dataPointMarkerLayout symbol="circle" size="6"/>
  <cs:dataPointWireframe>
    <cs:lnRef idx="0">
      <cs:styleClr val="auto"/>
    </cs:lnRef>
    <cs:fillRef idx="3"/>
    <cs:effectRef idx="3"/>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lt1"/>
    </cs:fontRef>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cs:lnRef idx="0"/>
    <cs:fillRef idx="0"/>
    <cs:effectRef idx="0"/>
    <cs:fontRef idx="minor">
      <a:schemeClr val="lt1"/>
    </cs:fontRef>
  </cs:plotArea>
  <cs:plotArea3D>
    <cs:lnRef idx="0"/>
    <cs:fillRef idx="0"/>
    <cs:effectRef idx="0"/>
    <cs:fontRef idx="minor">
      <a:schemeClr val="lt1"/>
    </cs:fontRef>
  </cs:plotArea3D>
  <cs:series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600" b="1" kern="1200" baseline="0"/>
  </cs:title>
  <cs:trendline>
    <cs:lnRef idx="0">
      <cs:styleClr val="auto"/>
    </cs:lnRef>
    <cs:fillRef idx="0"/>
    <cs:effectRef idx="0"/>
    <cs:fontRef idx="minor">
      <a:schemeClr val="lt1"/>
    </cs:fontRef>
    <cs:spPr>
      <a:ln w="19050" cap="rnd">
        <a:solidFill>
          <a:schemeClr val="phClr"/>
        </a:solidFill>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lt1"/>
    </cs:fontRef>
  </cs:wall>
</cs:chartStyle>
</file>

<file path=ppt/drawings/_rels/drawing1.xml.rels><?xml version="1.0" encoding="UTF-8" standalone="yes"?>
<Relationships xmlns="http://schemas.openxmlformats.org/package/2006/relationships"><Relationship Id="rId1" Type="http://schemas.openxmlformats.org/officeDocument/2006/relationships/image" Target="../media/image9.png"/></Relationships>
</file>

<file path=ppt/drawings/drawing1.xml><?xml version="1.0" encoding="utf-8"?>
<c:userShapes xmlns:c="http://schemas.openxmlformats.org/drawingml/2006/chart">
  <cdr:relSizeAnchor xmlns:cdr="http://schemas.openxmlformats.org/drawingml/2006/chartDrawing">
    <cdr:from>
      <cdr:x>0</cdr:x>
      <cdr:y>0</cdr:y>
    </cdr:from>
    <cdr:to>
      <cdr:x>1</cdr:x>
      <cdr:y>1</cdr:y>
    </cdr:to>
    <cdr:pic>
      <cdr:nvPicPr>
        <cdr:cNvPr id="2" name="Picture 1" descr="India Corporate Tax Rate">
          <a:extLst xmlns:a="http://schemas.openxmlformats.org/drawingml/2006/main">
            <a:ext uri="{FF2B5EF4-FFF2-40B4-BE49-F238E27FC236}">
              <a16:creationId xmlns:a16="http://schemas.microsoft.com/office/drawing/2014/main" id="{88C206F0-1658-4522-90FE-7013D315F87E}"/>
            </a:ext>
          </a:extLst>
        </cdr:cNvPr>
        <cdr:cNvPicPr>
          <a:picLocks xmlns:a="http://schemas.openxmlformats.org/drawingml/2006/main" noChangeAspect="1" noChangeArrowheads="1"/>
        </cdr:cNvPicPr>
      </cdr:nvPicPr>
      <cdr:blipFill>
        <a:blip xmlns:a="http://schemas.openxmlformats.org/drawingml/2006/main" xmlns:r="http://schemas.openxmlformats.org/officeDocument/2006/relationships" r:embed="rId1">
          <a:extLst>
            <a:ext uri="{28A0092B-C50C-407E-A947-70E740481C1C}">
              <a14:useLocalDpi xmlns:a14="http://schemas.microsoft.com/office/drawing/2010/main" val="0"/>
            </a:ext>
          </a:extLst>
        </a:blip>
        <a:srcRect xmlns:a="http://schemas.openxmlformats.org/drawingml/2006/main"/>
        <a:stretch xmlns:a="http://schemas.openxmlformats.org/drawingml/2006/main">
          <a:fillRect/>
        </a:stretch>
      </cdr:blipFill>
      <cdr:spPr bwMode="auto">
        <a:xfrm xmlns:a="http://schemas.openxmlformats.org/drawingml/2006/main">
          <a:off x="368852" y="1860550"/>
          <a:ext cx="11873948" cy="5048250"/>
        </a:xfrm>
        <a:prstGeom xmlns:a="http://schemas.openxmlformats.org/drawingml/2006/main" prst="rect">
          <a:avLst/>
        </a:prstGeom>
        <a:noFill xmlns:a="http://schemas.openxmlformats.org/drawingml/2006/main"/>
        <a:extLst xmlns:a="http://schemas.openxmlformats.org/drawingml/2006/main">
          <a:ext uri="{909E8E84-426E-40DD-AFC4-6F175D3DCCD1}">
            <a14:hiddenFill xmlns:a14="http://schemas.microsoft.com/office/drawing/2010/main">
              <a:solidFill>
                <a:srgbClr val="FFFFFF"/>
              </a:solidFill>
            </a14:hiddenFill>
          </a:ext>
        </a:extLst>
      </cdr:spPr>
    </cdr:pic>
  </cdr:relSizeAnchor>
</c:userShape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649D1B7-B19D-4942-A27C-22057C73E792}" type="datetimeFigureOut">
              <a:rPr lang="en-US" smtClean="0"/>
              <a:t>4/10/2020</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6606414-6D54-48B2-A817-B047F2384B00}" type="slidenum">
              <a:rPr lang="en-US" smtClean="0"/>
              <a:t>‹#›</a:t>
            </a:fld>
            <a:endParaRPr lang="en-US" dirty="0"/>
          </a:p>
        </p:txBody>
      </p:sp>
    </p:spTree>
    <p:extLst>
      <p:ext uri="{BB962C8B-B14F-4D97-AF65-F5344CB8AC3E}">
        <p14:creationId xmlns:p14="http://schemas.microsoft.com/office/powerpoint/2010/main" val="90233416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https://site.warrington.ufl.edu/ritter/files/2019/03/IPO-Underpricing-Around-the-World.pptx</a:t>
            </a:r>
          </a:p>
        </p:txBody>
      </p:sp>
      <p:sp>
        <p:nvSpPr>
          <p:cNvPr id="4" name="Slide Number Placeholder 3"/>
          <p:cNvSpPr>
            <a:spLocks noGrp="1"/>
          </p:cNvSpPr>
          <p:nvPr>
            <p:ph type="sldNum" sz="quarter" idx="5"/>
          </p:nvPr>
        </p:nvSpPr>
        <p:spPr/>
        <p:txBody>
          <a:bodyPr/>
          <a:lstStyle/>
          <a:p>
            <a:fld id="{876A339B-E1A5-4998-9EBB-EBE13123A55B}" type="slidenum">
              <a:rPr lang="en-US" smtClean="0"/>
              <a:t>24</a:t>
            </a:fld>
            <a:endParaRPr lang="en-US" dirty="0"/>
          </a:p>
        </p:txBody>
      </p:sp>
    </p:spTree>
    <p:extLst>
      <p:ext uri="{BB962C8B-B14F-4D97-AF65-F5344CB8AC3E}">
        <p14:creationId xmlns:p14="http://schemas.microsoft.com/office/powerpoint/2010/main" val="370719677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a:solidFill>
                  <a:schemeClr val="tx1"/>
                </a:solidFill>
                <a:effectLst/>
                <a:latin typeface="+mn-lt"/>
                <a:ea typeface="+mn-ea"/>
                <a:cs typeface="+mn-cs"/>
              </a:rPr>
              <a:t>Billingsley, R. S., &amp; Smith, D. M. (1996). Why do firms issue convertible debt?. </a:t>
            </a:r>
            <a:r>
              <a:rPr lang="en-US" sz="1200" b="0" i="1" kern="1200" dirty="0">
                <a:solidFill>
                  <a:schemeClr val="tx1"/>
                </a:solidFill>
                <a:effectLst/>
                <a:latin typeface="+mn-lt"/>
                <a:ea typeface="+mn-ea"/>
                <a:cs typeface="+mn-cs"/>
              </a:rPr>
              <a:t>Financial Management</a:t>
            </a:r>
            <a:r>
              <a:rPr lang="en-US" sz="1200" b="0" i="0" kern="1200" dirty="0">
                <a:solidFill>
                  <a:schemeClr val="tx1"/>
                </a:solidFill>
                <a:effectLst/>
                <a:latin typeface="+mn-lt"/>
                <a:ea typeface="+mn-ea"/>
                <a:cs typeface="+mn-cs"/>
              </a:rPr>
              <a:t>, 93-99.</a:t>
            </a:r>
            <a:endParaRPr lang="en-US" dirty="0"/>
          </a:p>
        </p:txBody>
      </p:sp>
      <p:sp>
        <p:nvSpPr>
          <p:cNvPr id="4" name="Slide Number Placeholder 3"/>
          <p:cNvSpPr>
            <a:spLocks noGrp="1"/>
          </p:cNvSpPr>
          <p:nvPr>
            <p:ph type="sldNum" sz="quarter" idx="5"/>
          </p:nvPr>
        </p:nvSpPr>
        <p:spPr/>
        <p:txBody>
          <a:bodyPr/>
          <a:lstStyle/>
          <a:p>
            <a:fld id="{876A339B-E1A5-4998-9EBB-EBE13123A55B}" type="slidenum">
              <a:rPr lang="en-US" smtClean="0"/>
              <a:t>39</a:t>
            </a:fld>
            <a:endParaRPr lang="en-US" dirty="0"/>
          </a:p>
        </p:txBody>
      </p:sp>
    </p:spTree>
    <p:extLst>
      <p:ext uri="{BB962C8B-B14F-4D97-AF65-F5344CB8AC3E}">
        <p14:creationId xmlns:p14="http://schemas.microsoft.com/office/powerpoint/2010/main" val="178933760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76A339B-E1A5-4998-9EBB-EBE13123A55B}" type="slidenum">
              <a:rPr lang="en-US" smtClean="0"/>
              <a:t>45</a:t>
            </a:fld>
            <a:endParaRPr lang="en-US" dirty="0"/>
          </a:p>
        </p:txBody>
      </p:sp>
    </p:spTree>
    <p:extLst>
      <p:ext uri="{BB962C8B-B14F-4D97-AF65-F5344CB8AC3E}">
        <p14:creationId xmlns:p14="http://schemas.microsoft.com/office/powerpoint/2010/main" val="266072616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55C0EE-D728-4EE2-A8E0-FB4D9A35F683}"/>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F02A82DB-77C8-4F47-BECC-15688A3D1FE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5CB5B641-8E10-4614-95A5-54CE72C7E66A}"/>
              </a:ext>
            </a:extLst>
          </p:cNvPr>
          <p:cNvSpPr>
            <a:spLocks noGrp="1"/>
          </p:cNvSpPr>
          <p:nvPr>
            <p:ph type="dt" sz="half" idx="10"/>
          </p:nvPr>
        </p:nvSpPr>
        <p:spPr/>
        <p:txBody>
          <a:bodyPr/>
          <a:lstStyle/>
          <a:p>
            <a:fld id="{4DFF3763-4DD4-471B-9EB5-D0F17EBE8B78}" type="datetime1">
              <a:rPr lang="en-US" smtClean="0"/>
              <a:t>4/10/2020</a:t>
            </a:fld>
            <a:endParaRPr lang="en-US" dirty="0"/>
          </a:p>
        </p:txBody>
      </p:sp>
      <p:sp>
        <p:nvSpPr>
          <p:cNvPr id="5" name="Footer Placeholder 4">
            <a:extLst>
              <a:ext uri="{FF2B5EF4-FFF2-40B4-BE49-F238E27FC236}">
                <a16:creationId xmlns:a16="http://schemas.microsoft.com/office/drawing/2014/main" id="{AFDF8582-2391-407D-AABB-2BC23D4D75C4}"/>
              </a:ext>
            </a:extLst>
          </p:cNvPr>
          <p:cNvSpPr>
            <a:spLocks noGrp="1"/>
          </p:cNvSpPr>
          <p:nvPr>
            <p:ph type="ftr" sz="quarter" idx="11"/>
          </p:nvPr>
        </p:nvSpPr>
        <p:spPr/>
        <p:txBody>
          <a:bodyPr/>
          <a:lstStyle/>
          <a:p>
            <a:r>
              <a:rPr lang="en-US" dirty="0"/>
              <a:t>Yogesh Chauhan, IIM Raipur</a:t>
            </a:r>
          </a:p>
        </p:txBody>
      </p:sp>
      <p:sp>
        <p:nvSpPr>
          <p:cNvPr id="6" name="Slide Number Placeholder 5">
            <a:extLst>
              <a:ext uri="{FF2B5EF4-FFF2-40B4-BE49-F238E27FC236}">
                <a16:creationId xmlns:a16="http://schemas.microsoft.com/office/drawing/2014/main" id="{DA028DE4-25F3-429F-A209-65DA8EB9513A}"/>
              </a:ext>
            </a:extLst>
          </p:cNvPr>
          <p:cNvSpPr>
            <a:spLocks noGrp="1"/>
          </p:cNvSpPr>
          <p:nvPr>
            <p:ph type="sldNum" sz="quarter" idx="12"/>
          </p:nvPr>
        </p:nvSpPr>
        <p:spPr/>
        <p:txBody>
          <a:bodyPr/>
          <a:lstStyle/>
          <a:p>
            <a:fld id="{BD51E9BE-656A-48EC-9DA8-B1C82D8BE148}" type="slidenum">
              <a:rPr lang="en-US" smtClean="0"/>
              <a:t>‹#›</a:t>
            </a:fld>
            <a:endParaRPr lang="en-US" dirty="0"/>
          </a:p>
        </p:txBody>
      </p:sp>
      <p:pic>
        <p:nvPicPr>
          <p:cNvPr id="7" name="Picture 4" descr="Image result for iim raipur logo">
            <a:extLst>
              <a:ext uri="{FF2B5EF4-FFF2-40B4-BE49-F238E27FC236}">
                <a16:creationId xmlns:a16="http://schemas.microsoft.com/office/drawing/2014/main" id="{FE4AC964-5767-4D44-94C3-81E390E067CD}"/>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0189029" y="90170"/>
            <a:ext cx="1817914" cy="168973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3814353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F28AD8-A9AC-4CCD-A563-FF434003D740}"/>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D9333483-3071-4DDE-90F8-FBEBFE341E3A}"/>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E0C748A-5B2A-4F8C-A72F-F34767FE62AF}"/>
              </a:ext>
            </a:extLst>
          </p:cNvPr>
          <p:cNvSpPr>
            <a:spLocks noGrp="1"/>
          </p:cNvSpPr>
          <p:nvPr>
            <p:ph type="dt" sz="half" idx="10"/>
          </p:nvPr>
        </p:nvSpPr>
        <p:spPr/>
        <p:txBody>
          <a:bodyPr/>
          <a:lstStyle/>
          <a:p>
            <a:fld id="{63B55469-CC17-4CF1-B555-F964E6CB32A6}" type="datetime1">
              <a:rPr lang="en-US" smtClean="0"/>
              <a:t>4/10/2020</a:t>
            </a:fld>
            <a:endParaRPr lang="en-US" dirty="0"/>
          </a:p>
        </p:txBody>
      </p:sp>
      <p:sp>
        <p:nvSpPr>
          <p:cNvPr id="5" name="Footer Placeholder 4">
            <a:extLst>
              <a:ext uri="{FF2B5EF4-FFF2-40B4-BE49-F238E27FC236}">
                <a16:creationId xmlns:a16="http://schemas.microsoft.com/office/drawing/2014/main" id="{DD8DAF4A-A530-48EE-8334-4456F7DAD44F}"/>
              </a:ext>
            </a:extLst>
          </p:cNvPr>
          <p:cNvSpPr>
            <a:spLocks noGrp="1"/>
          </p:cNvSpPr>
          <p:nvPr>
            <p:ph type="ftr" sz="quarter" idx="11"/>
          </p:nvPr>
        </p:nvSpPr>
        <p:spPr/>
        <p:txBody>
          <a:bodyPr/>
          <a:lstStyle/>
          <a:p>
            <a:r>
              <a:rPr lang="en-US" dirty="0"/>
              <a:t>Yogesh Chauhan, IIM Raipur</a:t>
            </a:r>
          </a:p>
        </p:txBody>
      </p:sp>
      <p:sp>
        <p:nvSpPr>
          <p:cNvPr id="6" name="Slide Number Placeholder 5">
            <a:extLst>
              <a:ext uri="{FF2B5EF4-FFF2-40B4-BE49-F238E27FC236}">
                <a16:creationId xmlns:a16="http://schemas.microsoft.com/office/drawing/2014/main" id="{19BAEFBF-9DC9-477B-890F-6655A3721A94}"/>
              </a:ext>
            </a:extLst>
          </p:cNvPr>
          <p:cNvSpPr>
            <a:spLocks noGrp="1"/>
          </p:cNvSpPr>
          <p:nvPr>
            <p:ph type="sldNum" sz="quarter" idx="12"/>
          </p:nvPr>
        </p:nvSpPr>
        <p:spPr/>
        <p:txBody>
          <a:bodyPr/>
          <a:lstStyle/>
          <a:p>
            <a:fld id="{BD51E9BE-656A-48EC-9DA8-B1C82D8BE148}" type="slidenum">
              <a:rPr lang="en-US" smtClean="0"/>
              <a:t>‹#›</a:t>
            </a:fld>
            <a:endParaRPr lang="en-US" dirty="0"/>
          </a:p>
        </p:txBody>
      </p:sp>
      <p:pic>
        <p:nvPicPr>
          <p:cNvPr id="7" name="Picture 4" descr="Image result for iim raipur logo">
            <a:extLst>
              <a:ext uri="{FF2B5EF4-FFF2-40B4-BE49-F238E27FC236}">
                <a16:creationId xmlns:a16="http://schemas.microsoft.com/office/drawing/2014/main" id="{3949017D-9969-4C7D-A5AC-FAB7729FDA8F}"/>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0162902" y="183038"/>
            <a:ext cx="1817914" cy="168973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5739999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14DE62-7CA0-4318-B1D8-B169A287D521}"/>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EA5D401C-533B-4DC1-A50E-4FCB16005346}"/>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C3207B86-FE8A-407E-B528-3EC0A5139455}"/>
              </a:ext>
            </a:extLst>
          </p:cNvPr>
          <p:cNvSpPr>
            <a:spLocks noGrp="1"/>
          </p:cNvSpPr>
          <p:nvPr>
            <p:ph type="dt" sz="half" idx="10"/>
          </p:nvPr>
        </p:nvSpPr>
        <p:spPr/>
        <p:txBody>
          <a:bodyPr/>
          <a:lstStyle/>
          <a:p>
            <a:fld id="{92E0E7C4-6BB3-4F61-9554-FBC67FE064EB}" type="datetime1">
              <a:rPr lang="en-US" smtClean="0"/>
              <a:t>4/10/2020</a:t>
            </a:fld>
            <a:endParaRPr lang="en-US" dirty="0"/>
          </a:p>
        </p:txBody>
      </p:sp>
      <p:sp>
        <p:nvSpPr>
          <p:cNvPr id="5" name="Footer Placeholder 4">
            <a:extLst>
              <a:ext uri="{FF2B5EF4-FFF2-40B4-BE49-F238E27FC236}">
                <a16:creationId xmlns:a16="http://schemas.microsoft.com/office/drawing/2014/main" id="{6214DEEF-C31D-49D1-817E-17CF68A6A981}"/>
              </a:ext>
            </a:extLst>
          </p:cNvPr>
          <p:cNvSpPr>
            <a:spLocks noGrp="1"/>
          </p:cNvSpPr>
          <p:nvPr>
            <p:ph type="ftr" sz="quarter" idx="11"/>
          </p:nvPr>
        </p:nvSpPr>
        <p:spPr/>
        <p:txBody>
          <a:bodyPr/>
          <a:lstStyle/>
          <a:p>
            <a:r>
              <a:rPr lang="en-US" dirty="0"/>
              <a:t>Yogesh Chauhan, IIM Raipur</a:t>
            </a:r>
          </a:p>
        </p:txBody>
      </p:sp>
      <p:sp>
        <p:nvSpPr>
          <p:cNvPr id="6" name="Slide Number Placeholder 5">
            <a:extLst>
              <a:ext uri="{FF2B5EF4-FFF2-40B4-BE49-F238E27FC236}">
                <a16:creationId xmlns:a16="http://schemas.microsoft.com/office/drawing/2014/main" id="{40057177-106C-418A-9BAB-6711DB0C1DF8}"/>
              </a:ext>
            </a:extLst>
          </p:cNvPr>
          <p:cNvSpPr>
            <a:spLocks noGrp="1"/>
          </p:cNvSpPr>
          <p:nvPr>
            <p:ph type="sldNum" sz="quarter" idx="12"/>
          </p:nvPr>
        </p:nvSpPr>
        <p:spPr/>
        <p:txBody>
          <a:bodyPr/>
          <a:lstStyle/>
          <a:p>
            <a:fld id="{BD51E9BE-656A-48EC-9DA8-B1C82D8BE148}" type="slidenum">
              <a:rPr lang="en-US" smtClean="0"/>
              <a:t>‹#›</a:t>
            </a:fld>
            <a:endParaRPr lang="en-US" dirty="0"/>
          </a:p>
        </p:txBody>
      </p:sp>
    </p:spTree>
    <p:extLst>
      <p:ext uri="{BB962C8B-B14F-4D97-AF65-F5344CB8AC3E}">
        <p14:creationId xmlns:p14="http://schemas.microsoft.com/office/powerpoint/2010/main" val="3615045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72619B-3EDD-4204-93D9-53D4F63F69E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E4F774B6-4A4D-41DA-96BD-FC447B7B9F29}"/>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0CE91DD5-1B2D-4338-9E82-5971A5A279BF}"/>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F4DEAC57-3EB5-4CDC-966E-9B9C0E407C5E}"/>
              </a:ext>
            </a:extLst>
          </p:cNvPr>
          <p:cNvSpPr>
            <a:spLocks noGrp="1"/>
          </p:cNvSpPr>
          <p:nvPr>
            <p:ph type="dt" sz="half" idx="10"/>
          </p:nvPr>
        </p:nvSpPr>
        <p:spPr/>
        <p:txBody>
          <a:bodyPr/>
          <a:lstStyle/>
          <a:p>
            <a:fld id="{5C01C7BE-2B88-4843-A0A3-48B022BFEBB7}" type="datetime1">
              <a:rPr lang="en-US" smtClean="0"/>
              <a:t>4/10/2020</a:t>
            </a:fld>
            <a:endParaRPr lang="en-US" dirty="0"/>
          </a:p>
        </p:txBody>
      </p:sp>
      <p:sp>
        <p:nvSpPr>
          <p:cNvPr id="6" name="Footer Placeholder 5">
            <a:extLst>
              <a:ext uri="{FF2B5EF4-FFF2-40B4-BE49-F238E27FC236}">
                <a16:creationId xmlns:a16="http://schemas.microsoft.com/office/drawing/2014/main" id="{54A32B6B-FAF6-4814-90CB-3B18BDC99D01}"/>
              </a:ext>
            </a:extLst>
          </p:cNvPr>
          <p:cNvSpPr>
            <a:spLocks noGrp="1"/>
          </p:cNvSpPr>
          <p:nvPr>
            <p:ph type="ftr" sz="quarter" idx="11"/>
          </p:nvPr>
        </p:nvSpPr>
        <p:spPr/>
        <p:txBody>
          <a:bodyPr/>
          <a:lstStyle/>
          <a:p>
            <a:r>
              <a:rPr lang="en-US" dirty="0"/>
              <a:t>Yogesh Chauhan, IIM Raipur</a:t>
            </a:r>
          </a:p>
        </p:txBody>
      </p:sp>
      <p:sp>
        <p:nvSpPr>
          <p:cNvPr id="7" name="Slide Number Placeholder 6">
            <a:extLst>
              <a:ext uri="{FF2B5EF4-FFF2-40B4-BE49-F238E27FC236}">
                <a16:creationId xmlns:a16="http://schemas.microsoft.com/office/drawing/2014/main" id="{1F08F06A-D291-49FD-AA7A-237A66791FF9}"/>
              </a:ext>
            </a:extLst>
          </p:cNvPr>
          <p:cNvSpPr>
            <a:spLocks noGrp="1"/>
          </p:cNvSpPr>
          <p:nvPr>
            <p:ph type="sldNum" sz="quarter" idx="12"/>
          </p:nvPr>
        </p:nvSpPr>
        <p:spPr/>
        <p:txBody>
          <a:bodyPr/>
          <a:lstStyle/>
          <a:p>
            <a:fld id="{BD51E9BE-656A-48EC-9DA8-B1C82D8BE148}" type="slidenum">
              <a:rPr lang="en-US" smtClean="0"/>
              <a:t>‹#›</a:t>
            </a:fld>
            <a:endParaRPr lang="en-US" dirty="0"/>
          </a:p>
        </p:txBody>
      </p:sp>
    </p:spTree>
    <p:extLst>
      <p:ext uri="{BB962C8B-B14F-4D97-AF65-F5344CB8AC3E}">
        <p14:creationId xmlns:p14="http://schemas.microsoft.com/office/powerpoint/2010/main" val="68200881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841B10-CEE4-40B1-BBA4-6608CEF557DA}"/>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AEEB40B7-DB94-41E3-8489-71094753D343}"/>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C9F7E975-12D7-4DFF-AA8C-456B07A6EE7D}"/>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CEACB48B-8C11-4CC8-B28A-420B43C35A2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655E808A-B30B-40DC-8ED9-6710D1A963D3}"/>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5D96AAE8-7D2D-4759-877D-419541DD1CBB}"/>
              </a:ext>
            </a:extLst>
          </p:cNvPr>
          <p:cNvSpPr>
            <a:spLocks noGrp="1"/>
          </p:cNvSpPr>
          <p:nvPr>
            <p:ph type="dt" sz="half" idx="10"/>
          </p:nvPr>
        </p:nvSpPr>
        <p:spPr/>
        <p:txBody>
          <a:bodyPr/>
          <a:lstStyle/>
          <a:p>
            <a:fld id="{6D7A2173-4A4E-4A05-BB89-8908121801E1}" type="datetime1">
              <a:rPr lang="en-US" smtClean="0"/>
              <a:t>4/10/2020</a:t>
            </a:fld>
            <a:endParaRPr lang="en-US" dirty="0"/>
          </a:p>
        </p:txBody>
      </p:sp>
      <p:sp>
        <p:nvSpPr>
          <p:cNvPr id="8" name="Footer Placeholder 7">
            <a:extLst>
              <a:ext uri="{FF2B5EF4-FFF2-40B4-BE49-F238E27FC236}">
                <a16:creationId xmlns:a16="http://schemas.microsoft.com/office/drawing/2014/main" id="{8F010945-B71D-4FDE-A514-A1A257C0E4F6}"/>
              </a:ext>
            </a:extLst>
          </p:cNvPr>
          <p:cNvSpPr>
            <a:spLocks noGrp="1"/>
          </p:cNvSpPr>
          <p:nvPr>
            <p:ph type="ftr" sz="quarter" idx="11"/>
          </p:nvPr>
        </p:nvSpPr>
        <p:spPr/>
        <p:txBody>
          <a:bodyPr/>
          <a:lstStyle/>
          <a:p>
            <a:r>
              <a:rPr lang="en-US" dirty="0"/>
              <a:t>Yogesh Chauhan, IIM Raipur</a:t>
            </a:r>
          </a:p>
        </p:txBody>
      </p:sp>
      <p:sp>
        <p:nvSpPr>
          <p:cNvPr id="9" name="Slide Number Placeholder 8">
            <a:extLst>
              <a:ext uri="{FF2B5EF4-FFF2-40B4-BE49-F238E27FC236}">
                <a16:creationId xmlns:a16="http://schemas.microsoft.com/office/drawing/2014/main" id="{179B9B24-1365-4442-AC35-0C00F91F7435}"/>
              </a:ext>
            </a:extLst>
          </p:cNvPr>
          <p:cNvSpPr>
            <a:spLocks noGrp="1"/>
          </p:cNvSpPr>
          <p:nvPr>
            <p:ph type="sldNum" sz="quarter" idx="12"/>
          </p:nvPr>
        </p:nvSpPr>
        <p:spPr/>
        <p:txBody>
          <a:bodyPr/>
          <a:lstStyle/>
          <a:p>
            <a:fld id="{BD51E9BE-656A-48EC-9DA8-B1C82D8BE148}" type="slidenum">
              <a:rPr lang="en-US" smtClean="0"/>
              <a:t>‹#›</a:t>
            </a:fld>
            <a:endParaRPr lang="en-US" dirty="0"/>
          </a:p>
        </p:txBody>
      </p:sp>
    </p:spTree>
    <p:extLst>
      <p:ext uri="{BB962C8B-B14F-4D97-AF65-F5344CB8AC3E}">
        <p14:creationId xmlns:p14="http://schemas.microsoft.com/office/powerpoint/2010/main" val="31553514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E1097A-29F3-4B5C-BCB0-B22549DA3916}"/>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25374945-CF6E-43B1-A73E-D02EC848FF14}"/>
              </a:ext>
            </a:extLst>
          </p:cNvPr>
          <p:cNvSpPr>
            <a:spLocks noGrp="1"/>
          </p:cNvSpPr>
          <p:nvPr>
            <p:ph type="dt" sz="half" idx="10"/>
          </p:nvPr>
        </p:nvSpPr>
        <p:spPr/>
        <p:txBody>
          <a:bodyPr/>
          <a:lstStyle/>
          <a:p>
            <a:fld id="{F7835908-CFC5-4F9D-801D-DD4A99760AAE}" type="datetime1">
              <a:rPr lang="en-US" smtClean="0"/>
              <a:t>4/10/2020</a:t>
            </a:fld>
            <a:endParaRPr lang="en-US" dirty="0"/>
          </a:p>
        </p:txBody>
      </p:sp>
      <p:sp>
        <p:nvSpPr>
          <p:cNvPr id="4" name="Footer Placeholder 3">
            <a:extLst>
              <a:ext uri="{FF2B5EF4-FFF2-40B4-BE49-F238E27FC236}">
                <a16:creationId xmlns:a16="http://schemas.microsoft.com/office/drawing/2014/main" id="{5532BC64-CF9A-4A23-9201-4B022F357E11}"/>
              </a:ext>
            </a:extLst>
          </p:cNvPr>
          <p:cNvSpPr>
            <a:spLocks noGrp="1"/>
          </p:cNvSpPr>
          <p:nvPr>
            <p:ph type="ftr" sz="quarter" idx="11"/>
          </p:nvPr>
        </p:nvSpPr>
        <p:spPr/>
        <p:txBody>
          <a:bodyPr/>
          <a:lstStyle/>
          <a:p>
            <a:r>
              <a:rPr lang="en-US" dirty="0"/>
              <a:t>Yogesh Chauhan, IIM Raipur</a:t>
            </a:r>
          </a:p>
        </p:txBody>
      </p:sp>
      <p:sp>
        <p:nvSpPr>
          <p:cNvPr id="5" name="Slide Number Placeholder 4">
            <a:extLst>
              <a:ext uri="{FF2B5EF4-FFF2-40B4-BE49-F238E27FC236}">
                <a16:creationId xmlns:a16="http://schemas.microsoft.com/office/drawing/2014/main" id="{FAB2596A-2D14-4D1A-ADCF-04CB602D0E74}"/>
              </a:ext>
            </a:extLst>
          </p:cNvPr>
          <p:cNvSpPr>
            <a:spLocks noGrp="1"/>
          </p:cNvSpPr>
          <p:nvPr>
            <p:ph type="sldNum" sz="quarter" idx="12"/>
          </p:nvPr>
        </p:nvSpPr>
        <p:spPr/>
        <p:txBody>
          <a:bodyPr/>
          <a:lstStyle/>
          <a:p>
            <a:fld id="{BD51E9BE-656A-48EC-9DA8-B1C82D8BE148}" type="slidenum">
              <a:rPr lang="en-US" smtClean="0"/>
              <a:t>‹#›</a:t>
            </a:fld>
            <a:endParaRPr lang="en-US" dirty="0"/>
          </a:p>
        </p:txBody>
      </p:sp>
    </p:spTree>
    <p:extLst>
      <p:ext uri="{BB962C8B-B14F-4D97-AF65-F5344CB8AC3E}">
        <p14:creationId xmlns:p14="http://schemas.microsoft.com/office/powerpoint/2010/main" val="180239605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888A6509-CD68-43CB-B34E-BADD6CD99A07}"/>
              </a:ext>
            </a:extLst>
          </p:cNvPr>
          <p:cNvSpPr>
            <a:spLocks noGrp="1"/>
          </p:cNvSpPr>
          <p:nvPr>
            <p:ph type="dt" sz="half" idx="10"/>
          </p:nvPr>
        </p:nvSpPr>
        <p:spPr/>
        <p:txBody>
          <a:bodyPr/>
          <a:lstStyle/>
          <a:p>
            <a:fld id="{65FA7089-5C3E-444F-AE3F-643151FA2775}" type="datetime1">
              <a:rPr lang="en-US" smtClean="0"/>
              <a:t>4/10/2020</a:t>
            </a:fld>
            <a:endParaRPr lang="en-US" dirty="0"/>
          </a:p>
        </p:txBody>
      </p:sp>
      <p:sp>
        <p:nvSpPr>
          <p:cNvPr id="3" name="Footer Placeholder 2">
            <a:extLst>
              <a:ext uri="{FF2B5EF4-FFF2-40B4-BE49-F238E27FC236}">
                <a16:creationId xmlns:a16="http://schemas.microsoft.com/office/drawing/2014/main" id="{D9DD0372-0ECD-4A1D-B35A-46D4D70C501F}"/>
              </a:ext>
            </a:extLst>
          </p:cNvPr>
          <p:cNvSpPr>
            <a:spLocks noGrp="1"/>
          </p:cNvSpPr>
          <p:nvPr>
            <p:ph type="ftr" sz="quarter" idx="11"/>
          </p:nvPr>
        </p:nvSpPr>
        <p:spPr/>
        <p:txBody>
          <a:bodyPr/>
          <a:lstStyle/>
          <a:p>
            <a:r>
              <a:rPr lang="en-US" dirty="0"/>
              <a:t>Yogesh Chauhan, IIM Raipur</a:t>
            </a:r>
          </a:p>
        </p:txBody>
      </p:sp>
      <p:sp>
        <p:nvSpPr>
          <p:cNvPr id="4" name="Slide Number Placeholder 3">
            <a:extLst>
              <a:ext uri="{FF2B5EF4-FFF2-40B4-BE49-F238E27FC236}">
                <a16:creationId xmlns:a16="http://schemas.microsoft.com/office/drawing/2014/main" id="{835CC45E-FC66-49BC-B01D-0924FA1F7F61}"/>
              </a:ext>
            </a:extLst>
          </p:cNvPr>
          <p:cNvSpPr>
            <a:spLocks noGrp="1"/>
          </p:cNvSpPr>
          <p:nvPr>
            <p:ph type="sldNum" sz="quarter" idx="12"/>
          </p:nvPr>
        </p:nvSpPr>
        <p:spPr/>
        <p:txBody>
          <a:bodyPr/>
          <a:lstStyle/>
          <a:p>
            <a:fld id="{BD51E9BE-656A-48EC-9DA8-B1C82D8BE148}" type="slidenum">
              <a:rPr lang="en-US" smtClean="0"/>
              <a:t>‹#›</a:t>
            </a:fld>
            <a:endParaRPr lang="en-US" dirty="0"/>
          </a:p>
        </p:txBody>
      </p:sp>
    </p:spTree>
    <p:extLst>
      <p:ext uri="{BB962C8B-B14F-4D97-AF65-F5344CB8AC3E}">
        <p14:creationId xmlns:p14="http://schemas.microsoft.com/office/powerpoint/2010/main" val="127637071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54A752-75A8-47E8-A948-B8257DA3CDE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5DFC8AB9-CB99-4E9E-985A-CD39AA6668FB}"/>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DC9B6583-1ED5-4F84-8568-62192E305EE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C7EE6C3-5DF1-44E8-9307-B42CF39BBD13}"/>
              </a:ext>
            </a:extLst>
          </p:cNvPr>
          <p:cNvSpPr>
            <a:spLocks noGrp="1"/>
          </p:cNvSpPr>
          <p:nvPr>
            <p:ph type="dt" sz="half" idx="10"/>
          </p:nvPr>
        </p:nvSpPr>
        <p:spPr/>
        <p:txBody>
          <a:bodyPr/>
          <a:lstStyle/>
          <a:p>
            <a:fld id="{4B453AFA-3D45-4E48-B0D3-66423475BEC8}" type="datetime1">
              <a:rPr lang="en-US" smtClean="0"/>
              <a:t>4/10/2020</a:t>
            </a:fld>
            <a:endParaRPr lang="en-US" dirty="0"/>
          </a:p>
        </p:txBody>
      </p:sp>
      <p:sp>
        <p:nvSpPr>
          <p:cNvPr id="6" name="Footer Placeholder 5">
            <a:extLst>
              <a:ext uri="{FF2B5EF4-FFF2-40B4-BE49-F238E27FC236}">
                <a16:creationId xmlns:a16="http://schemas.microsoft.com/office/drawing/2014/main" id="{7E385218-6972-456D-8D3B-1585E4FDDA3C}"/>
              </a:ext>
            </a:extLst>
          </p:cNvPr>
          <p:cNvSpPr>
            <a:spLocks noGrp="1"/>
          </p:cNvSpPr>
          <p:nvPr>
            <p:ph type="ftr" sz="quarter" idx="11"/>
          </p:nvPr>
        </p:nvSpPr>
        <p:spPr/>
        <p:txBody>
          <a:bodyPr/>
          <a:lstStyle/>
          <a:p>
            <a:r>
              <a:rPr lang="en-US" dirty="0"/>
              <a:t>Yogesh Chauhan, IIM Raipur</a:t>
            </a:r>
          </a:p>
        </p:txBody>
      </p:sp>
      <p:sp>
        <p:nvSpPr>
          <p:cNvPr id="7" name="Slide Number Placeholder 6">
            <a:extLst>
              <a:ext uri="{FF2B5EF4-FFF2-40B4-BE49-F238E27FC236}">
                <a16:creationId xmlns:a16="http://schemas.microsoft.com/office/drawing/2014/main" id="{A7EA2BDA-83C6-45CB-8000-2E615AEDF89B}"/>
              </a:ext>
            </a:extLst>
          </p:cNvPr>
          <p:cNvSpPr>
            <a:spLocks noGrp="1"/>
          </p:cNvSpPr>
          <p:nvPr>
            <p:ph type="sldNum" sz="quarter" idx="12"/>
          </p:nvPr>
        </p:nvSpPr>
        <p:spPr/>
        <p:txBody>
          <a:bodyPr/>
          <a:lstStyle/>
          <a:p>
            <a:fld id="{BD51E9BE-656A-48EC-9DA8-B1C82D8BE148}" type="slidenum">
              <a:rPr lang="en-US" smtClean="0"/>
              <a:t>‹#›</a:t>
            </a:fld>
            <a:endParaRPr lang="en-US" dirty="0"/>
          </a:p>
        </p:txBody>
      </p:sp>
    </p:spTree>
    <p:extLst>
      <p:ext uri="{BB962C8B-B14F-4D97-AF65-F5344CB8AC3E}">
        <p14:creationId xmlns:p14="http://schemas.microsoft.com/office/powerpoint/2010/main" val="130823543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081DE5-E320-4A6C-85A4-AAD28F81DF2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53B0921C-8527-4E80-B317-F9CF34129447}"/>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a:extLst>
              <a:ext uri="{FF2B5EF4-FFF2-40B4-BE49-F238E27FC236}">
                <a16:creationId xmlns:a16="http://schemas.microsoft.com/office/drawing/2014/main" id="{64408AC2-6B6F-42B0-AB47-0A3B6150433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B840B9A-F3B8-44E7-8FE7-1D014E04548F}"/>
              </a:ext>
            </a:extLst>
          </p:cNvPr>
          <p:cNvSpPr>
            <a:spLocks noGrp="1"/>
          </p:cNvSpPr>
          <p:nvPr>
            <p:ph type="dt" sz="half" idx="10"/>
          </p:nvPr>
        </p:nvSpPr>
        <p:spPr/>
        <p:txBody>
          <a:bodyPr/>
          <a:lstStyle/>
          <a:p>
            <a:fld id="{437D80F2-86CF-4C38-8EC5-1A33E93FC737}" type="datetime1">
              <a:rPr lang="en-US" smtClean="0"/>
              <a:t>4/10/2020</a:t>
            </a:fld>
            <a:endParaRPr lang="en-US" dirty="0"/>
          </a:p>
        </p:txBody>
      </p:sp>
      <p:sp>
        <p:nvSpPr>
          <p:cNvPr id="6" name="Footer Placeholder 5">
            <a:extLst>
              <a:ext uri="{FF2B5EF4-FFF2-40B4-BE49-F238E27FC236}">
                <a16:creationId xmlns:a16="http://schemas.microsoft.com/office/drawing/2014/main" id="{8D5550D6-E008-4B62-9F11-A68535B6AD64}"/>
              </a:ext>
            </a:extLst>
          </p:cNvPr>
          <p:cNvSpPr>
            <a:spLocks noGrp="1"/>
          </p:cNvSpPr>
          <p:nvPr>
            <p:ph type="ftr" sz="quarter" idx="11"/>
          </p:nvPr>
        </p:nvSpPr>
        <p:spPr/>
        <p:txBody>
          <a:bodyPr/>
          <a:lstStyle/>
          <a:p>
            <a:r>
              <a:rPr lang="en-US" dirty="0"/>
              <a:t>Yogesh Chauhan, IIM Raipur</a:t>
            </a:r>
          </a:p>
        </p:txBody>
      </p:sp>
      <p:sp>
        <p:nvSpPr>
          <p:cNvPr id="7" name="Slide Number Placeholder 6">
            <a:extLst>
              <a:ext uri="{FF2B5EF4-FFF2-40B4-BE49-F238E27FC236}">
                <a16:creationId xmlns:a16="http://schemas.microsoft.com/office/drawing/2014/main" id="{99AFDDED-C4E1-46D0-B5EE-FBB800AF56E0}"/>
              </a:ext>
            </a:extLst>
          </p:cNvPr>
          <p:cNvSpPr>
            <a:spLocks noGrp="1"/>
          </p:cNvSpPr>
          <p:nvPr>
            <p:ph type="sldNum" sz="quarter" idx="12"/>
          </p:nvPr>
        </p:nvSpPr>
        <p:spPr/>
        <p:txBody>
          <a:bodyPr/>
          <a:lstStyle/>
          <a:p>
            <a:fld id="{BD51E9BE-656A-48EC-9DA8-B1C82D8BE148}" type="slidenum">
              <a:rPr lang="en-US" smtClean="0"/>
              <a:t>‹#›</a:t>
            </a:fld>
            <a:endParaRPr lang="en-US" dirty="0"/>
          </a:p>
        </p:txBody>
      </p:sp>
    </p:spTree>
    <p:extLst>
      <p:ext uri="{BB962C8B-B14F-4D97-AF65-F5344CB8AC3E}">
        <p14:creationId xmlns:p14="http://schemas.microsoft.com/office/powerpoint/2010/main" val="107627132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5CCF1D-45AB-47A0-9FF1-56E51C13D058}"/>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B4E197DB-2C13-45DC-8183-521639DA66D3}"/>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8E2CCB0-CF27-4523-A3F2-A05794F65EC9}"/>
              </a:ext>
            </a:extLst>
          </p:cNvPr>
          <p:cNvSpPr>
            <a:spLocks noGrp="1"/>
          </p:cNvSpPr>
          <p:nvPr>
            <p:ph type="dt" sz="half" idx="10"/>
          </p:nvPr>
        </p:nvSpPr>
        <p:spPr/>
        <p:txBody>
          <a:bodyPr/>
          <a:lstStyle/>
          <a:p>
            <a:fld id="{499B48DF-38D6-47EB-BAB2-93FDC79DCADB}" type="datetime1">
              <a:rPr lang="en-US" smtClean="0"/>
              <a:t>4/10/2020</a:t>
            </a:fld>
            <a:endParaRPr lang="en-US" dirty="0"/>
          </a:p>
        </p:txBody>
      </p:sp>
      <p:sp>
        <p:nvSpPr>
          <p:cNvPr id="5" name="Footer Placeholder 4">
            <a:extLst>
              <a:ext uri="{FF2B5EF4-FFF2-40B4-BE49-F238E27FC236}">
                <a16:creationId xmlns:a16="http://schemas.microsoft.com/office/drawing/2014/main" id="{588CE681-BD3F-49B4-A634-D763006ED624}"/>
              </a:ext>
            </a:extLst>
          </p:cNvPr>
          <p:cNvSpPr>
            <a:spLocks noGrp="1"/>
          </p:cNvSpPr>
          <p:nvPr>
            <p:ph type="ftr" sz="quarter" idx="11"/>
          </p:nvPr>
        </p:nvSpPr>
        <p:spPr/>
        <p:txBody>
          <a:bodyPr/>
          <a:lstStyle/>
          <a:p>
            <a:r>
              <a:rPr lang="en-US" dirty="0"/>
              <a:t>Yogesh Chauhan, IIM Raipur</a:t>
            </a:r>
          </a:p>
        </p:txBody>
      </p:sp>
      <p:sp>
        <p:nvSpPr>
          <p:cNvPr id="6" name="Slide Number Placeholder 5">
            <a:extLst>
              <a:ext uri="{FF2B5EF4-FFF2-40B4-BE49-F238E27FC236}">
                <a16:creationId xmlns:a16="http://schemas.microsoft.com/office/drawing/2014/main" id="{CB6E6DF1-6E81-4C42-A981-B0FED028A71E}"/>
              </a:ext>
            </a:extLst>
          </p:cNvPr>
          <p:cNvSpPr>
            <a:spLocks noGrp="1"/>
          </p:cNvSpPr>
          <p:nvPr>
            <p:ph type="sldNum" sz="quarter" idx="12"/>
          </p:nvPr>
        </p:nvSpPr>
        <p:spPr/>
        <p:txBody>
          <a:bodyPr/>
          <a:lstStyle/>
          <a:p>
            <a:fld id="{BD51E9BE-656A-48EC-9DA8-B1C82D8BE148}" type="slidenum">
              <a:rPr lang="en-US" smtClean="0"/>
              <a:t>‹#›</a:t>
            </a:fld>
            <a:endParaRPr lang="en-US" dirty="0"/>
          </a:p>
        </p:txBody>
      </p:sp>
    </p:spTree>
    <p:extLst>
      <p:ext uri="{BB962C8B-B14F-4D97-AF65-F5344CB8AC3E}">
        <p14:creationId xmlns:p14="http://schemas.microsoft.com/office/powerpoint/2010/main" val="291689259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A54856BC-1CAE-4D59-A02D-9F1B5D20C824}"/>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C9CC0F4F-6381-496E-A8EA-517E303242B3}"/>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5134D2B-54F1-4CC3-9BC1-D1DFD6E05D47}"/>
              </a:ext>
            </a:extLst>
          </p:cNvPr>
          <p:cNvSpPr>
            <a:spLocks noGrp="1"/>
          </p:cNvSpPr>
          <p:nvPr>
            <p:ph type="dt" sz="half" idx="10"/>
          </p:nvPr>
        </p:nvSpPr>
        <p:spPr/>
        <p:txBody>
          <a:bodyPr/>
          <a:lstStyle/>
          <a:p>
            <a:fld id="{EA1FCCFB-7D25-417D-9500-9C26A23248B2}" type="datetime1">
              <a:rPr lang="en-US" smtClean="0"/>
              <a:t>4/10/2020</a:t>
            </a:fld>
            <a:endParaRPr lang="en-US" dirty="0"/>
          </a:p>
        </p:txBody>
      </p:sp>
      <p:sp>
        <p:nvSpPr>
          <p:cNvPr id="5" name="Footer Placeholder 4">
            <a:extLst>
              <a:ext uri="{FF2B5EF4-FFF2-40B4-BE49-F238E27FC236}">
                <a16:creationId xmlns:a16="http://schemas.microsoft.com/office/drawing/2014/main" id="{0A91DFE0-7FDE-41A5-A258-2EDB1251256D}"/>
              </a:ext>
            </a:extLst>
          </p:cNvPr>
          <p:cNvSpPr>
            <a:spLocks noGrp="1"/>
          </p:cNvSpPr>
          <p:nvPr>
            <p:ph type="ftr" sz="quarter" idx="11"/>
          </p:nvPr>
        </p:nvSpPr>
        <p:spPr/>
        <p:txBody>
          <a:bodyPr/>
          <a:lstStyle/>
          <a:p>
            <a:r>
              <a:rPr lang="en-US" dirty="0"/>
              <a:t>Yogesh Chauhan, IIM Raipur</a:t>
            </a:r>
          </a:p>
        </p:txBody>
      </p:sp>
      <p:sp>
        <p:nvSpPr>
          <p:cNvPr id="6" name="Slide Number Placeholder 5">
            <a:extLst>
              <a:ext uri="{FF2B5EF4-FFF2-40B4-BE49-F238E27FC236}">
                <a16:creationId xmlns:a16="http://schemas.microsoft.com/office/drawing/2014/main" id="{47C7A8B9-C70D-46B2-AF21-70AC8ECB0B16}"/>
              </a:ext>
            </a:extLst>
          </p:cNvPr>
          <p:cNvSpPr>
            <a:spLocks noGrp="1"/>
          </p:cNvSpPr>
          <p:nvPr>
            <p:ph type="sldNum" sz="quarter" idx="12"/>
          </p:nvPr>
        </p:nvSpPr>
        <p:spPr/>
        <p:txBody>
          <a:bodyPr/>
          <a:lstStyle/>
          <a:p>
            <a:fld id="{BD51E9BE-656A-48EC-9DA8-B1C82D8BE148}" type="slidenum">
              <a:rPr lang="en-US" smtClean="0"/>
              <a:t>‹#›</a:t>
            </a:fld>
            <a:endParaRPr lang="en-US" dirty="0"/>
          </a:p>
        </p:txBody>
      </p:sp>
    </p:spTree>
    <p:extLst>
      <p:ext uri="{BB962C8B-B14F-4D97-AF65-F5344CB8AC3E}">
        <p14:creationId xmlns:p14="http://schemas.microsoft.com/office/powerpoint/2010/main" val="234552216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4A684D8-0B57-46FF-8CD8-FE5482558AB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CCADE0FB-B6E0-4099-92B1-889804FDC76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F6F4829-4F7F-4905-9E5C-DBF32469D7E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1B53A02-C5A3-4AE9-8E26-71D6E7C90726}" type="datetime1">
              <a:rPr lang="en-US" smtClean="0"/>
              <a:t>4/10/2020</a:t>
            </a:fld>
            <a:endParaRPr lang="en-US" dirty="0"/>
          </a:p>
        </p:txBody>
      </p:sp>
      <p:sp>
        <p:nvSpPr>
          <p:cNvPr id="5" name="Footer Placeholder 4">
            <a:extLst>
              <a:ext uri="{FF2B5EF4-FFF2-40B4-BE49-F238E27FC236}">
                <a16:creationId xmlns:a16="http://schemas.microsoft.com/office/drawing/2014/main" id="{2C504E8B-07BD-40B5-9594-42946C5A7E8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dirty="0"/>
              <a:t>Yogesh Chauhan, IIM Raipur</a:t>
            </a:r>
          </a:p>
        </p:txBody>
      </p:sp>
      <p:sp>
        <p:nvSpPr>
          <p:cNvPr id="6" name="Slide Number Placeholder 5">
            <a:extLst>
              <a:ext uri="{FF2B5EF4-FFF2-40B4-BE49-F238E27FC236}">
                <a16:creationId xmlns:a16="http://schemas.microsoft.com/office/drawing/2014/main" id="{95291603-CCDF-457D-B899-9CF393F35C0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D51E9BE-656A-48EC-9DA8-B1C82D8BE148}" type="slidenum">
              <a:rPr lang="en-US" smtClean="0"/>
              <a:t>‹#›</a:t>
            </a:fld>
            <a:endParaRPr lang="en-US" dirty="0"/>
          </a:p>
        </p:txBody>
      </p:sp>
    </p:spTree>
    <p:extLst>
      <p:ext uri="{BB962C8B-B14F-4D97-AF65-F5344CB8AC3E}">
        <p14:creationId xmlns:p14="http://schemas.microsoft.com/office/powerpoint/2010/main" val="306233838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8.emf"/><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50.pn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image" Target="../media/image10.emf"/><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F8FCB2-A0D0-4D08-A15C-C25C4A0F3F5E}"/>
              </a:ext>
            </a:extLst>
          </p:cNvPr>
          <p:cNvSpPr>
            <a:spLocks noGrp="1"/>
          </p:cNvSpPr>
          <p:nvPr>
            <p:ph type="ctrTitle"/>
          </p:nvPr>
        </p:nvSpPr>
        <p:spPr/>
        <p:txBody>
          <a:bodyPr/>
          <a:lstStyle/>
          <a:p>
            <a:r>
              <a:rPr lang="en-US" dirty="0">
                <a:latin typeface="Times New Roman" panose="02020603050405020304" pitchFamily="18" charset="0"/>
                <a:cs typeface="Times New Roman" panose="02020603050405020304" pitchFamily="18" charset="0"/>
              </a:rPr>
              <a:t>Financing </a:t>
            </a:r>
          </a:p>
        </p:txBody>
      </p:sp>
      <p:sp>
        <p:nvSpPr>
          <p:cNvPr id="3" name="Subtitle 2">
            <a:extLst>
              <a:ext uri="{FF2B5EF4-FFF2-40B4-BE49-F238E27FC236}">
                <a16:creationId xmlns:a16="http://schemas.microsoft.com/office/drawing/2014/main" id="{4EC7DAD2-161B-45C1-9AAB-6D350290EFDF}"/>
              </a:ext>
            </a:extLst>
          </p:cNvPr>
          <p:cNvSpPr>
            <a:spLocks noGrp="1"/>
          </p:cNvSpPr>
          <p:nvPr>
            <p:ph type="subTitle" idx="1"/>
          </p:nvPr>
        </p:nvSpPr>
        <p:spPr/>
        <p:txBody>
          <a:bodyPr/>
          <a:lstStyle/>
          <a:p>
            <a:r>
              <a:rPr lang="en-US" dirty="0"/>
              <a:t>Yogesh Chauhan</a:t>
            </a:r>
          </a:p>
        </p:txBody>
      </p:sp>
      <p:sp>
        <p:nvSpPr>
          <p:cNvPr id="4" name="Footer Placeholder 3">
            <a:extLst>
              <a:ext uri="{FF2B5EF4-FFF2-40B4-BE49-F238E27FC236}">
                <a16:creationId xmlns:a16="http://schemas.microsoft.com/office/drawing/2014/main" id="{48A66669-374A-4AD5-85B9-D81545872CBB}"/>
              </a:ext>
            </a:extLst>
          </p:cNvPr>
          <p:cNvSpPr>
            <a:spLocks noGrp="1"/>
          </p:cNvSpPr>
          <p:nvPr>
            <p:ph type="ftr" sz="quarter" idx="11"/>
          </p:nvPr>
        </p:nvSpPr>
        <p:spPr/>
        <p:txBody>
          <a:bodyPr/>
          <a:lstStyle/>
          <a:p>
            <a:r>
              <a:rPr lang="en-US" dirty="0"/>
              <a:t>Yogesh Chauhan, IIM Raipur</a:t>
            </a:r>
          </a:p>
        </p:txBody>
      </p:sp>
    </p:spTree>
    <p:extLst>
      <p:ext uri="{BB962C8B-B14F-4D97-AF65-F5344CB8AC3E}">
        <p14:creationId xmlns:p14="http://schemas.microsoft.com/office/powerpoint/2010/main" val="157829739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08DDA2-5E44-460C-9688-F88E2FB2556F}"/>
              </a:ext>
            </a:extLst>
          </p:cNvPr>
          <p:cNvSpPr>
            <a:spLocks noGrp="1"/>
          </p:cNvSpPr>
          <p:nvPr>
            <p:ph type="title"/>
          </p:nvPr>
        </p:nvSpPr>
        <p:spPr>
          <a:xfrm>
            <a:off x="674967" y="104873"/>
            <a:ext cx="10551942" cy="977703"/>
          </a:xfrm>
        </p:spPr>
        <p:txBody>
          <a:bodyPr>
            <a:normAutofit/>
          </a:bodyPr>
          <a:lstStyle/>
          <a:p>
            <a:r>
              <a:rPr lang="en-US" sz="3600" dirty="0">
                <a:latin typeface="Times New Roman" panose="02020603050405020304" pitchFamily="18" charset="0"/>
                <a:cs typeface="Times New Roman" panose="02020603050405020304" pitchFamily="18" charset="0"/>
              </a:rPr>
              <a:t>Corporate Finance: The Big Picture</a:t>
            </a:r>
          </a:p>
        </p:txBody>
      </p:sp>
      <p:sp>
        <p:nvSpPr>
          <p:cNvPr id="4" name="Rectangle 3">
            <a:extLst>
              <a:ext uri="{FF2B5EF4-FFF2-40B4-BE49-F238E27FC236}">
                <a16:creationId xmlns:a16="http://schemas.microsoft.com/office/drawing/2014/main" id="{047DA5F5-7219-4DEC-AB90-4458FABE7145}"/>
              </a:ext>
            </a:extLst>
          </p:cNvPr>
          <p:cNvSpPr/>
          <p:nvPr/>
        </p:nvSpPr>
        <p:spPr>
          <a:xfrm>
            <a:off x="2999179" y="1281124"/>
            <a:ext cx="6193642" cy="464234"/>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sz="2000" dirty="0">
                <a:latin typeface="Times New Roman" panose="02020603050405020304" pitchFamily="18" charset="0"/>
                <a:cs typeface="Times New Roman" panose="02020603050405020304" pitchFamily="18" charset="0"/>
              </a:rPr>
              <a:t>Maximize the value of the business (firm)</a:t>
            </a:r>
          </a:p>
        </p:txBody>
      </p:sp>
      <p:sp>
        <p:nvSpPr>
          <p:cNvPr id="5" name="Rectangle 4">
            <a:extLst>
              <a:ext uri="{FF2B5EF4-FFF2-40B4-BE49-F238E27FC236}">
                <a16:creationId xmlns:a16="http://schemas.microsoft.com/office/drawing/2014/main" id="{6577A61E-AB5A-41DF-9E70-3373DA517691}"/>
              </a:ext>
            </a:extLst>
          </p:cNvPr>
          <p:cNvSpPr/>
          <p:nvPr/>
        </p:nvSpPr>
        <p:spPr>
          <a:xfrm>
            <a:off x="192258" y="2841672"/>
            <a:ext cx="3418450" cy="1730327"/>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sz="2000" b="1" dirty="0">
                <a:latin typeface="Times New Roman" panose="02020603050405020304" pitchFamily="18" charset="0"/>
                <a:cs typeface="Times New Roman" panose="02020603050405020304" pitchFamily="18" charset="0"/>
              </a:rPr>
              <a:t>The Investment Decision </a:t>
            </a:r>
            <a:r>
              <a:rPr lang="en-US" sz="2000" dirty="0">
                <a:latin typeface="Times New Roman" panose="02020603050405020304" pitchFamily="18" charset="0"/>
                <a:cs typeface="Times New Roman" panose="02020603050405020304" pitchFamily="18" charset="0"/>
              </a:rPr>
              <a:t>Invest in assets that earn a return greater than the minimum acceptable hurdle rate</a:t>
            </a:r>
          </a:p>
        </p:txBody>
      </p:sp>
      <p:sp>
        <p:nvSpPr>
          <p:cNvPr id="6" name="Rectangle 5">
            <a:extLst>
              <a:ext uri="{FF2B5EF4-FFF2-40B4-BE49-F238E27FC236}">
                <a16:creationId xmlns:a16="http://schemas.microsoft.com/office/drawing/2014/main" id="{B2646475-398A-4285-91ED-0BF7779B935E}"/>
              </a:ext>
            </a:extLst>
          </p:cNvPr>
          <p:cNvSpPr/>
          <p:nvPr/>
        </p:nvSpPr>
        <p:spPr>
          <a:xfrm>
            <a:off x="4241713" y="2841672"/>
            <a:ext cx="3418450" cy="1730327"/>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sz="2000" b="1" dirty="0">
                <a:latin typeface="Times New Roman" panose="02020603050405020304" pitchFamily="18" charset="0"/>
                <a:cs typeface="Times New Roman" panose="02020603050405020304" pitchFamily="18" charset="0"/>
              </a:rPr>
              <a:t>The Financing Decision </a:t>
            </a:r>
          </a:p>
          <a:p>
            <a:pPr algn="ctr"/>
            <a:r>
              <a:rPr lang="en-US" sz="2000" dirty="0">
                <a:latin typeface="Times New Roman" panose="02020603050405020304" pitchFamily="18" charset="0"/>
                <a:cs typeface="Times New Roman" panose="02020603050405020304" pitchFamily="18" charset="0"/>
              </a:rPr>
              <a:t>Find the right mix of debt and equity to fund your operations</a:t>
            </a:r>
          </a:p>
        </p:txBody>
      </p:sp>
      <p:sp>
        <p:nvSpPr>
          <p:cNvPr id="7" name="Rectangle 6">
            <a:extLst>
              <a:ext uri="{FF2B5EF4-FFF2-40B4-BE49-F238E27FC236}">
                <a16:creationId xmlns:a16="http://schemas.microsoft.com/office/drawing/2014/main" id="{95B5F7E0-8C97-4B6B-BD55-8ADA0703E7D4}"/>
              </a:ext>
            </a:extLst>
          </p:cNvPr>
          <p:cNvSpPr/>
          <p:nvPr/>
        </p:nvSpPr>
        <p:spPr>
          <a:xfrm>
            <a:off x="7950288" y="2841672"/>
            <a:ext cx="4049454" cy="1730327"/>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sz="2000" b="1" dirty="0">
                <a:latin typeface="Times New Roman" panose="02020603050405020304" pitchFamily="18" charset="0"/>
                <a:cs typeface="Times New Roman" panose="02020603050405020304" pitchFamily="18" charset="0"/>
              </a:rPr>
              <a:t>The Dividend Decision</a:t>
            </a:r>
            <a:r>
              <a:rPr lang="en-US" sz="2000" dirty="0">
                <a:latin typeface="Times New Roman" panose="02020603050405020304" pitchFamily="18" charset="0"/>
                <a:cs typeface="Times New Roman" panose="02020603050405020304" pitchFamily="18" charset="0"/>
              </a:rPr>
              <a:t> </a:t>
            </a:r>
          </a:p>
          <a:p>
            <a:pPr algn="ctr"/>
            <a:r>
              <a:rPr lang="en-US" sz="2000" dirty="0">
                <a:latin typeface="Times New Roman" panose="02020603050405020304" pitchFamily="18" charset="0"/>
                <a:cs typeface="Times New Roman" panose="02020603050405020304" pitchFamily="18" charset="0"/>
              </a:rPr>
              <a:t>If you cannot find investments that make your minimum acceptable rate, return the cash to owners of your business</a:t>
            </a:r>
          </a:p>
        </p:txBody>
      </p:sp>
      <p:cxnSp>
        <p:nvCxnSpPr>
          <p:cNvPr id="9" name="Straight Arrow Connector 8">
            <a:extLst>
              <a:ext uri="{FF2B5EF4-FFF2-40B4-BE49-F238E27FC236}">
                <a16:creationId xmlns:a16="http://schemas.microsoft.com/office/drawing/2014/main" id="{C81612E0-CEE5-4AC7-8739-1A0884571398}"/>
              </a:ext>
            </a:extLst>
          </p:cNvPr>
          <p:cNvCxnSpPr/>
          <p:nvPr/>
        </p:nvCxnSpPr>
        <p:spPr>
          <a:xfrm flipH="1">
            <a:off x="3703171" y="1780045"/>
            <a:ext cx="2068253" cy="102694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0" name="Straight Arrow Connector 9">
            <a:extLst>
              <a:ext uri="{FF2B5EF4-FFF2-40B4-BE49-F238E27FC236}">
                <a16:creationId xmlns:a16="http://schemas.microsoft.com/office/drawing/2014/main" id="{731ED322-2617-406E-91E4-6965F1FC10E0}"/>
              </a:ext>
            </a:extLst>
          </p:cNvPr>
          <p:cNvCxnSpPr>
            <a:cxnSpLocks/>
            <a:endCxn id="6" idx="0"/>
          </p:cNvCxnSpPr>
          <p:nvPr/>
        </p:nvCxnSpPr>
        <p:spPr>
          <a:xfrm>
            <a:off x="5916792" y="1732890"/>
            <a:ext cx="34146" cy="110878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2" name="Straight Arrow Connector 11">
            <a:extLst>
              <a:ext uri="{FF2B5EF4-FFF2-40B4-BE49-F238E27FC236}">
                <a16:creationId xmlns:a16="http://schemas.microsoft.com/office/drawing/2014/main" id="{14BA6AD4-6152-4B59-8199-F2DF2B5F4300}"/>
              </a:ext>
            </a:extLst>
          </p:cNvPr>
          <p:cNvCxnSpPr>
            <a:cxnSpLocks/>
          </p:cNvCxnSpPr>
          <p:nvPr/>
        </p:nvCxnSpPr>
        <p:spPr>
          <a:xfrm>
            <a:off x="6705035" y="1745358"/>
            <a:ext cx="1448365" cy="1061627"/>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4" name="Rectangle 13">
            <a:extLst>
              <a:ext uri="{FF2B5EF4-FFF2-40B4-BE49-F238E27FC236}">
                <a16:creationId xmlns:a16="http://schemas.microsoft.com/office/drawing/2014/main" id="{C31D98F5-FCEC-48FF-9092-56C8184C3E1C}"/>
              </a:ext>
            </a:extLst>
          </p:cNvPr>
          <p:cNvSpPr/>
          <p:nvPr/>
        </p:nvSpPr>
        <p:spPr>
          <a:xfrm>
            <a:off x="0" y="4780894"/>
            <a:ext cx="2700997" cy="1972234"/>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sz="2000" dirty="0">
                <a:latin typeface="Times New Roman" panose="02020603050405020304" pitchFamily="18" charset="0"/>
                <a:cs typeface="Times New Roman" panose="02020603050405020304" pitchFamily="18" charset="0"/>
              </a:rPr>
              <a:t>The hurdle rate should reflect the </a:t>
            </a:r>
            <a:r>
              <a:rPr lang="en-US" sz="2000" b="1" dirty="0">
                <a:latin typeface="Times New Roman" panose="02020603050405020304" pitchFamily="18" charset="0"/>
                <a:cs typeface="Times New Roman" panose="02020603050405020304" pitchFamily="18" charset="0"/>
              </a:rPr>
              <a:t>riskiness</a:t>
            </a:r>
            <a:r>
              <a:rPr lang="en-US" sz="2000" dirty="0">
                <a:latin typeface="Times New Roman" panose="02020603050405020304" pitchFamily="18" charset="0"/>
                <a:cs typeface="Times New Roman" panose="02020603050405020304" pitchFamily="18" charset="0"/>
              </a:rPr>
              <a:t> of the investment and the mix of debt and equity used to fund it.</a:t>
            </a:r>
          </a:p>
        </p:txBody>
      </p:sp>
      <p:sp>
        <p:nvSpPr>
          <p:cNvPr id="15" name="Rectangle 14">
            <a:extLst>
              <a:ext uri="{FF2B5EF4-FFF2-40B4-BE49-F238E27FC236}">
                <a16:creationId xmlns:a16="http://schemas.microsoft.com/office/drawing/2014/main" id="{FAC4C13F-CC11-46FB-B8B3-429E2B84653B}"/>
              </a:ext>
            </a:extLst>
          </p:cNvPr>
          <p:cNvSpPr/>
          <p:nvPr/>
        </p:nvSpPr>
        <p:spPr>
          <a:xfrm>
            <a:off x="2700997" y="4780894"/>
            <a:ext cx="2515356" cy="1972235"/>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sz="2000" dirty="0">
                <a:latin typeface="Times New Roman" panose="02020603050405020304" pitchFamily="18" charset="0"/>
                <a:cs typeface="Times New Roman" panose="02020603050405020304" pitchFamily="18" charset="0"/>
              </a:rPr>
              <a:t>The return should reflect the magnitude and the timing of the cashflows as well as all side effects</a:t>
            </a:r>
          </a:p>
        </p:txBody>
      </p:sp>
      <p:sp>
        <p:nvSpPr>
          <p:cNvPr id="16" name="Rectangle 15">
            <a:extLst>
              <a:ext uri="{FF2B5EF4-FFF2-40B4-BE49-F238E27FC236}">
                <a16:creationId xmlns:a16="http://schemas.microsoft.com/office/drawing/2014/main" id="{096B1128-4139-4190-87FA-A14E5296A715}"/>
              </a:ext>
            </a:extLst>
          </p:cNvPr>
          <p:cNvSpPr/>
          <p:nvPr/>
        </p:nvSpPr>
        <p:spPr>
          <a:xfrm>
            <a:off x="5447357" y="4780894"/>
            <a:ext cx="2515356" cy="1550201"/>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sz="2000" b="1" dirty="0">
                <a:latin typeface="Times New Roman" panose="02020603050405020304" pitchFamily="18" charset="0"/>
                <a:cs typeface="Times New Roman" panose="02020603050405020304" pitchFamily="18" charset="0"/>
              </a:rPr>
              <a:t>The optimal mix of debt and equity maximizes firm value</a:t>
            </a:r>
          </a:p>
        </p:txBody>
      </p:sp>
      <p:sp>
        <p:nvSpPr>
          <p:cNvPr id="17" name="Rectangle 16">
            <a:extLst>
              <a:ext uri="{FF2B5EF4-FFF2-40B4-BE49-F238E27FC236}">
                <a16:creationId xmlns:a16="http://schemas.microsoft.com/office/drawing/2014/main" id="{F4A0F6CE-213E-43AD-8234-29B68D8EDE0F}"/>
              </a:ext>
            </a:extLst>
          </p:cNvPr>
          <p:cNvSpPr/>
          <p:nvPr/>
        </p:nvSpPr>
        <p:spPr>
          <a:xfrm>
            <a:off x="8233325" y="4794441"/>
            <a:ext cx="3499130" cy="1550201"/>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sz="2000" dirty="0">
                <a:latin typeface="Times New Roman" panose="02020603050405020304" pitchFamily="18" charset="0"/>
                <a:cs typeface="Times New Roman" panose="02020603050405020304" pitchFamily="18" charset="0"/>
              </a:rPr>
              <a:t>How you choose to return cash to the owners will depend on whether they prefer dividends or buybacks</a:t>
            </a:r>
          </a:p>
        </p:txBody>
      </p:sp>
      <p:cxnSp>
        <p:nvCxnSpPr>
          <p:cNvPr id="18" name="Straight Arrow Connector 17">
            <a:extLst>
              <a:ext uri="{FF2B5EF4-FFF2-40B4-BE49-F238E27FC236}">
                <a16:creationId xmlns:a16="http://schemas.microsoft.com/office/drawing/2014/main" id="{3C38C9D1-AB2B-4B36-AEA1-85D55D6A433D}"/>
              </a:ext>
            </a:extLst>
          </p:cNvPr>
          <p:cNvCxnSpPr>
            <a:cxnSpLocks/>
          </p:cNvCxnSpPr>
          <p:nvPr/>
        </p:nvCxnSpPr>
        <p:spPr>
          <a:xfrm flipH="1">
            <a:off x="2129514" y="4378682"/>
            <a:ext cx="886986" cy="56270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0" name="Straight Arrow Connector 19">
            <a:extLst>
              <a:ext uri="{FF2B5EF4-FFF2-40B4-BE49-F238E27FC236}">
                <a16:creationId xmlns:a16="http://schemas.microsoft.com/office/drawing/2014/main" id="{82AF6C51-E666-4B49-B13A-C2456337E22A}"/>
              </a:ext>
            </a:extLst>
          </p:cNvPr>
          <p:cNvCxnSpPr>
            <a:cxnSpLocks/>
          </p:cNvCxnSpPr>
          <p:nvPr/>
        </p:nvCxnSpPr>
        <p:spPr>
          <a:xfrm>
            <a:off x="3375528" y="4378681"/>
            <a:ext cx="225160" cy="41576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5" name="Straight Arrow Connector 24">
            <a:extLst>
              <a:ext uri="{FF2B5EF4-FFF2-40B4-BE49-F238E27FC236}">
                <a16:creationId xmlns:a16="http://schemas.microsoft.com/office/drawing/2014/main" id="{40666871-1A20-4CCD-AEDD-6CFC94924958}"/>
              </a:ext>
            </a:extLst>
          </p:cNvPr>
          <p:cNvCxnSpPr>
            <a:cxnSpLocks/>
          </p:cNvCxnSpPr>
          <p:nvPr/>
        </p:nvCxnSpPr>
        <p:spPr>
          <a:xfrm flipH="1">
            <a:off x="6386732" y="4207841"/>
            <a:ext cx="152761" cy="58660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7" name="Straight Arrow Connector 26">
            <a:extLst>
              <a:ext uri="{FF2B5EF4-FFF2-40B4-BE49-F238E27FC236}">
                <a16:creationId xmlns:a16="http://schemas.microsoft.com/office/drawing/2014/main" id="{6B445D34-556C-4CAA-B092-04D73FF03495}"/>
              </a:ext>
            </a:extLst>
          </p:cNvPr>
          <p:cNvCxnSpPr>
            <a:cxnSpLocks/>
          </p:cNvCxnSpPr>
          <p:nvPr/>
        </p:nvCxnSpPr>
        <p:spPr>
          <a:xfrm flipH="1">
            <a:off x="9361123" y="4278699"/>
            <a:ext cx="152761" cy="58660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1" name="Footer Placeholder 10">
            <a:extLst>
              <a:ext uri="{FF2B5EF4-FFF2-40B4-BE49-F238E27FC236}">
                <a16:creationId xmlns:a16="http://schemas.microsoft.com/office/drawing/2014/main" id="{CDD73C3A-E1CD-4DB4-8F33-D722C9A7D5DE}"/>
              </a:ext>
            </a:extLst>
          </p:cNvPr>
          <p:cNvSpPr>
            <a:spLocks noGrp="1"/>
          </p:cNvSpPr>
          <p:nvPr>
            <p:ph type="ftr" sz="quarter" idx="11"/>
          </p:nvPr>
        </p:nvSpPr>
        <p:spPr/>
        <p:txBody>
          <a:bodyPr/>
          <a:lstStyle/>
          <a:p>
            <a:r>
              <a:rPr lang="en-US" dirty="0"/>
              <a:t>Yogesh Chauhan, IIM Raipur</a:t>
            </a:r>
          </a:p>
        </p:txBody>
      </p:sp>
    </p:spTree>
    <p:extLst>
      <p:ext uri="{BB962C8B-B14F-4D97-AF65-F5344CB8AC3E}">
        <p14:creationId xmlns:p14="http://schemas.microsoft.com/office/powerpoint/2010/main" val="196979438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F9E25E-C093-4D3E-9F1C-0D98B6184C4C}"/>
              </a:ext>
            </a:extLst>
          </p:cNvPr>
          <p:cNvSpPr>
            <a:spLocks noGrp="1"/>
          </p:cNvSpPr>
          <p:nvPr>
            <p:ph type="title"/>
          </p:nvPr>
        </p:nvSpPr>
        <p:spPr/>
        <p:txBody>
          <a:bodyPr>
            <a:normAutofit/>
          </a:bodyPr>
          <a:lstStyle/>
          <a:p>
            <a:pPr algn="just"/>
            <a:r>
              <a:rPr lang="en-US" sz="3600" dirty="0">
                <a:latin typeface="Times New Roman" panose="02020603050405020304" pitchFamily="18" charset="0"/>
                <a:cs typeface="Times New Roman" panose="02020603050405020304" pitchFamily="18" charset="0"/>
              </a:rPr>
              <a:t>Raising capital</a:t>
            </a:r>
          </a:p>
        </p:txBody>
      </p:sp>
      <p:sp>
        <p:nvSpPr>
          <p:cNvPr id="3" name="Content Placeholder 2">
            <a:extLst>
              <a:ext uri="{FF2B5EF4-FFF2-40B4-BE49-F238E27FC236}">
                <a16:creationId xmlns:a16="http://schemas.microsoft.com/office/drawing/2014/main" id="{CD7AA066-0A85-4E91-9CDA-FAD3B50116E3}"/>
              </a:ext>
            </a:extLst>
          </p:cNvPr>
          <p:cNvSpPr>
            <a:spLocks noGrp="1"/>
          </p:cNvSpPr>
          <p:nvPr>
            <p:ph idx="1"/>
          </p:nvPr>
        </p:nvSpPr>
        <p:spPr/>
        <p:txBody>
          <a:bodyPr>
            <a:normAutofit/>
          </a:bodyPr>
          <a:lstStyle/>
          <a:p>
            <a:r>
              <a:rPr lang="en-US" sz="2400" dirty="0">
                <a:latin typeface="Times New Roman" panose="02020603050405020304" pitchFamily="18" charset="0"/>
                <a:cs typeface="Times New Roman" panose="02020603050405020304" pitchFamily="18" charset="0"/>
              </a:rPr>
              <a:t>There are only two ways in which a business can raise capital.</a:t>
            </a:r>
          </a:p>
          <a:p>
            <a:pPr lvl="1" algn="just"/>
            <a:r>
              <a:rPr lang="en-US" b="1" dirty="0">
                <a:latin typeface="Times New Roman" panose="02020603050405020304" pitchFamily="18" charset="0"/>
                <a:cs typeface="Times New Roman" panose="02020603050405020304" pitchFamily="18" charset="0"/>
              </a:rPr>
              <a:t>The first is debt</a:t>
            </a:r>
            <a:r>
              <a:rPr lang="en-US" dirty="0">
                <a:latin typeface="Times New Roman" panose="02020603050405020304" pitchFamily="18" charset="0"/>
                <a:cs typeface="Times New Roman" panose="02020603050405020304" pitchFamily="18" charset="0"/>
              </a:rPr>
              <a:t>: The essence of debt is that a debt claim entitles the holder of the claim to </a:t>
            </a:r>
            <a:r>
              <a:rPr lang="en-US" b="1" dirty="0">
                <a:latin typeface="Times New Roman" panose="02020603050405020304" pitchFamily="18" charset="0"/>
                <a:cs typeface="Times New Roman" panose="02020603050405020304" pitchFamily="18" charset="0"/>
              </a:rPr>
              <a:t>a contracted set of cashflows </a:t>
            </a:r>
            <a:r>
              <a:rPr lang="en-US" dirty="0">
                <a:latin typeface="Times New Roman" panose="02020603050405020304" pitchFamily="18" charset="0"/>
                <a:cs typeface="Times New Roman" panose="02020603050405020304" pitchFamily="18" charset="0"/>
              </a:rPr>
              <a:t>(interest payments and repaying principle). If you fail to make those payments, you </a:t>
            </a:r>
            <a:r>
              <a:rPr lang="en-US" b="1" dirty="0">
                <a:latin typeface="Times New Roman" panose="02020603050405020304" pitchFamily="18" charset="0"/>
                <a:cs typeface="Times New Roman" panose="02020603050405020304" pitchFamily="18" charset="0"/>
              </a:rPr>
              <a:t>lose control </a:t>
            </a:r>
            <a:r>
              <a:rPr lang="en-US" dirty="0">
                <a:latin typeface="Times New Roman" panose="02020603050405020304" pitchFamily="18" charset="0"/>
                <a:cs typeface="Times New Roman" panose="02020603050405020304" pitchFamily="18" charset="0"/>
              </a:rPr>
              <a:t>of your business.</a:t>
            </a:r>
          </a:p>
          <a:p>
            <a:pPr lvl="1" algn="just"/>
            <a:r>
              <a:rPr lang="en-US" b="1" dirty="0">
                <a:latin typeface="Times New Roman" panose="02020603050405020304" pitchFamily="18" charset="0"/>
                <a:cs typeface="Times New Roman" panose="02020603050405020304" pitchFamily="18" charset="0"/>
              </a:rPr>
              <a:t>The second is equity</a:t>
            </a:r>
            <a:r>
              <a:rPr lang="en-US" dirty="0">
                <a:latin typeface="Times New Roman" panose="02020603050405020304" pitchFamily="18" charset="0"/>
                <a:cs typeface="Times New Roman" panose="02020603050405020304" pitchFamily="18" charset="0"/>
              </a:rPr>
              <a:t>: With equity, you do get whatever cashflows are </a:t>
            </a:r>
            <a:r>
              <a:rPr lang="en-US" b="1" dirty="0">
                <a:latin typeface="Times New Roman" panose="02020603050405020304" pitchFamily="18" charset="0"/>
                <a:cs typeface="Times New Roman" panose="02020603050405020304" pitchFamily="18" charset="0"/>
              </a:rPr>
              <a:t>left</a:t>
            </a:r>
            <a:r>
              <a:rPr lang="en-US" dirty="0">
                <a:latin typeface="Times New Roman" panose="02020603050405020304" pitchFamily="18" charset="0"/>
                <a:cs typeface="Times New Roman" panose="02020603050405020304" pitchFamily="18" charset="0"/>
              </a:rPr>
              <a:t> over after you made debt and tax (government) payments.</a:t>
            </a:r>
          </a:p>
        </p:txBody>
      </p:sp>
      <p:sp>
        <p:nvSpPr>
          <p:cNvPr id="4" name="Footer Placeholder 3">
            <a:extLst>
              <a:ext uri="{FF2B5EF4-FFF2-40B4-BE49-F238E27FC236}">
                <a16:creationId xmlns:a16="http://schemas.microsoft.com/office/drawing/2014/main" id="{C216F344-71F1-4E83-A6FB-4E2C919EA5B8}"/>
              </a:ext>
            </a:extLst>
          </p:cNvPr>
          <p:cNvSpPr>
            <a:spLocks noGrp="1"/>
          </p:cNvSpPr>
          <p:nvPr>
            <p:ph type="ftr" sz="quarter" idx="11"/>
          </p:nvPr>
        </p:nvSpPr>
        <p:spPr/>
        <p:txBody>
          <a:bodyPr/>
          <a:lstStyle/>
          <a:p>
            <a:r>
              <a:rPr lang="en-US" dirty="0"/>
              <a:t>Yogesh Chauhan, IIM Raipur</a:t>
            </a:r>
          </a:p>
        </p:txBody>
      </p:sp>
    </p:spTree>
    <p:extLst>
      <p:ext uri="{BB962C8B-B14F-4D97-AF65-F5344CB8AC3E}">
        <p14:creationId xmlns:p14="http://schemas.microsoft.com/office/powerpoint/2010/main" val="371931894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522CE1-3DEF-405C-81A8-B90D380B4E58}"/>
              </a:ext>
            </a:extLst>
          </p:cNvPr>
          <p:cNvSpPr>
            <a:spLocks noGrp="1"/>
          </p:cNvSpPr>
          <p:nvPr>
            <p:ph type="title"/>
          </p:nvPr>
        </p:nvSpPr>
        <p:spPr/>
        <p:txBody>
          <a:bodyPr>
            <a:normAutofit/>
          </a:bodyPr>
          <a:lstStyle/>
          <a:p>
            <a:pPr algn="ctr"/>
            <a:r>
              <a:rPr lang="en-US" sz="3600" dirty="0">
                <a:latin typeface="Times New Roman" panose="02020603050405020304" pitchFamily="18" charset="0"/>
                <a:cs typeface="Times New Roman" panose="02020603050405020304" pitchFamily="18" charset="0"/>
              </a:rPr>
              <a:t>Debt versus Equity </a:t>
            </a:r>
          </a:p>
        </p:txBody>
      </p:sp>
      <p:sp>
        <p:nvSpPr>
          <p:cNvPr id="4" name="Rectangle 3">
            <a:extLst>
              <a:ext uri="{FF2B5EF4-FFF2-40B4-BE49-F238E27FC236}">
                <a16:creationId xmlns:a16="http://schemas.microsoft.com/office/drawing/2014/main" id="{288F7127-5EA8-4C6E-A4D3-429AEE39D3CE}"/>
              </a:ext>
            </a:extLst>
          </p:cNvPr>
          <p:cNvSpPr/>
          <p:nvPr/>
        </p:nvSpPr>
        <p:spPr>
          <a:xfrm>
            <a:off x="1083212" y="1825626"/>
            <a:ext cx="2672861" cy="2774510"/>
          </a:xfrm>
          <a:prstGeom prst="rect">
            <a:avLst/>
          </a:prstGeom>
        </p:spPr>
        <p:style>
          <a:lnRef idx="2">
            <a:schemeClr val="dk1"/>
          </a:lnRef>
          <a:fillRef idx="1">
            <a:schemeClr val="lt1"/>
          </a:fillRef>
          <a:effectRef idx="0">
            <a:schemeClr val="dk1"/>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342900" indent="-342900">
              <a:buFont typeface="+mj-lt"/>
              <a:buAutoNum type="arabicPeriod"/>
            </a:pPr>
            <a:r>
              <a:rPr lang="en-US" sz="2000" dirty="0">
                <a:ln w="0"/>
                <a:solidFill>
                  <a:schemeClr val="tx1"/>
                </a:solidFill>
                <a:effectLst>
                  <a:outerShdw blurRad="38100" dist="19050" dir="2700000" algn="tl" rotWithShape="0">
                    <a:schemeClr val="dk1">
                      <a:alpha val="40000"/>
                    </a:schemeClr>
                  </a:outerShdw>
                </a:effectLst>
                <a:latin typeface="Times New Roman" panose="02020603050405020304" pitchFamily="18" charset="0"/>
                <a:cs typeface="Times New Roman" panose="02020603050405020304" pitchFamily="18" charset="0"/>
              </a:rPr>
              <a:t>Fixed  claim </a:t>
            </a:r>
          </a:p>
          <a:p>
            <a:pPr marL="342900" indent="-342900">
              <a:buFont typeface="+mj-lt"/>
              <a:buAutoNum type="arabicPeriod"/>
            </a:pPr>
            <a:r>
              <a:rPr lang="en-US" sz="2000" dirty="0">
                <a:ln w="0"/>
                <a:solidFill>
                  <a:schemeClr val="tx1"/>
                </a:solidFill>
                <a:effectLst>
                  <a:outerShdw blurRad="38100" dist="19050" dir="2700000" algn="tl" rotWithShape="0">
                    <a:schemeClr val="dk1">
                      <a:alpha val="40000"/>
                    </a:schemeClr>
                  </a:outerShdw>
                </a:effectLst>
                <a:latin typeface="Times New Roman" panose="02020603050405020304" pitchFamily="18" charset="0"/>
                <a:cs typeface="Times New Roman" panose="02020603050405020304" pitchFamily="18" charset="0"/>
              </a:rPr>
              <a:t>Tax Deductible</a:t>
            </a:r>
          </a:p>
          <a:p>
            <a:pPr marL="342900" indent="-342900">
              <a:buFont typeface="+mj-lt"/>
              <a:buAutoNum type="arabicPeriod"/>
            </a:pPr>
            <a:r>
              <a:rPr lang="en-US" sz="2000" dirty="0">
                <a:ln w="0"/>
                <a:solidFill>
                  <a:schemeClr val="tx1"/>
                </a:solidFill>
                <a:effectLst>
                  <a:outerShdw blurRad="38100" dist="19050" dir="2700000" algn="tl" rotWithShape="0">
                    <a:schemeClr val="dk1">
                      <a:alpha val="40000"/>
                    </a:schemeClr>
                  </a:outerShdw>
                </a:effectLst>
                <a:latin typeface="Times New Roman" panose="02020603050405020304" pitchFamily="18" charset="0"/>
                <a:cs typeface="Times New Roman" panose="02020603050405020304" pitchFamily="18" charset="0"/>
              </a:rPr>
              <a:t>High priority in financial trouble</a:t>
            </a:r>
          </a:p>
          <a:p>
            <a:pPr marL="342900" indent="-342900">
              <a:buFont typeface="+mj-lt"/>
              <a:buAutoNum type="arabicPeriod"/>
            </a:pPr>
            <a:r>
              <a:rPr lang="en-US" sz="2000" dirty="0">
                <a:ln w="0"/>
                <a:solidFill>
                  <a:schemeClr val="tx1"/>
                </a:solidFill>
                <a:effectLst>
                  <a:outerShdw blurRad="38100" dist="19050" dir="2700000" algn="tl" rotWithShape="0">
                    <a:schemeClr val="dk1">
                      <a:alpha val="40000"/>
                    </a:schemeClr>
                  </a:outerShdw>
                </a:effectLst>
                <a:latin typeface="Times New Roman" panose="02020603050405020304" pitchFamily="18" charset="0"/>
                <a:cs typeface="Times New Roman" panose="02020603050405020304" pitchFamily="18" charset="0"/>
              </a:rPr>
              <a:t>Fixed maturity</a:t>
            </a:r>
          </a:p>
          <a:p>
            <a:pPr marL="342900" indent="-342900">
              <a:buFont typeface="+mj-lt"/>
              <a:buAutoNum type="arabicPeriod"/>
            </a:pPr>
            <a:r>
              <a:rPr lang="en-US" sz="2000" dirty="0">
                <a:ln w="0"/>
                <a:solidFill>
                  <a:schemeClr val="tx1"/>
                </a:solidFill>
                <a:effectLst>
                  <a:outerShdw blurRad="38100" dist="19050" dir="2700000" algn="tl" rotWithShape="0">
                    <a:schemeClr val="dk1">
                      <a:alpha val="40000"/>
                    </a:schemeClr>
                  </a:outerShdw>
                </a:effectLst>
                <a:latin typeface="Times New Roman" panose="02020603050405020304" pitchFamily="18" charset="0"/>
                <a:cs typeface="Times New Roman" panose="02020603050405020304" pitchFamily="18" charset="0"/>
              </a:rPr>
              <a:t>No management control (why?) </a:t>
            </a:r>
          </a:p>
          <a:p>
            <a:pPr algn="ctr"/>
            <a:r>
              <a:rPr lang="en-US" sz="2000" dirty="0">
                <a:ln w="0"/>
                <a:solidFill>
                  <a:schemeClr val="tx1"/>
                </a:solidFill>
                <a:effectLst>
                  <a:outerShdw blurRad="38100" dist="19050" dir="2700000" algn="tl" rotWithShape="0">
                    <a:schemeClr val="dk1">
                      <a:alpha val="40000"/>
                    </a:schemeClr>
                  </a:outerShdw>
                </a:effectLst>
                <a:latin typeface="Times New Roman" panose="02020603050405020304" pitchFamily="18" charset="0"/>
                <a:cs typeface="Times New Roman" panose="02020603050405020304" pitchFamily="18" charset="0"/>
              </a:rPr>
              <a:t> </a:t>
            </a:r>
          </a:p>
          <a:p>
            <a:pPr algn="ctr"/>
            <a:endParaRPr lang="en-US" dirty="0">
              <a:ln w="0"/>
              <a:solidFill>
                <a:schemeClr val="tx1"/>
              </a:solidFill>
              <a:effectLst>
                <a:outerShdw blurRad="38100" dist="19050" dir="2700000" algn="tl" rotWithShape="0">
                  <a:schemeClr val="dk1">
                    <a:alpha val="40000"/>
                  </a:schemeClr>
                </a:outerShdw>
              </a:effectLst>
            </a:endParaRPr>
          </a:p>
        </p:txBody>
      </p:sp>
      <p:sp>
        <p:nvSpPr>
          <p:cNvPr id="5" name="Rectangle 4">
            <a:extLst>
              <a:ext uri="{FF2B5EF4-FFF2-40B4-BE49-F238E27FC236}">
                <a16:creationId xmlns:a16="http://schemas.microsoft.com/office/drawing/2014/main" id="{354B6FE1-C810-4A34-9F0C-57187ACD8889}"/>
              </a:ext>
            </a:extLst>
          </p:cNvPr>
          <p:cNvSpPr/>
          <p:nvPr/>
        </p:nvSpPr>
        <p:spPr>
          <a:xfrm>
            <a:off x="7284719" y="1825626"/>
            <a:ext cx="2672861" cy="2774510"/>
          </a:xfrm>
          <a:prstGeom prst="rect">
            <a:avLst/>
          </a:prstGeom>
        </p:spPr>
        <p:style>
          <a:lnRef idx="2">
            <a:schemeClr val="dk1"/>
          </a:lnRef>
          <a:fillRef idx="1">
            <a:schemeClr val="lt1"/>
          </a:fillRef>
          <a:effectRef idx="0">
            <a:schemeClr val="dk1"/>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342900" indent="-342900">
              <a:buFont typeface="+mj-lt"/>
              <a:buAutoNum type="arabicPeriod"/>
            </a:pPr>
            <a:r>
              <a:rPr lang="en-US" sz="2000" dirty="0">
                <a:ln w="0"/>
                <a:solidFill>
                  <a:schemeClr val="tx1"/>
                </a:solidFill>
                <a:effectLst>
                  <a:outerShdw blurRad="38100" dist="19050" dir="2700000" algn="tl" rotWithShape="0">
                    <a:schemeClr val="dk1">
                      <a:alpha val="40000"/>
                    </a:schemeClr>
                  </a:outerShdw>
                </a:effectLst>
                <a:latin typeface="Times New Roman" panose="02020603050405020304" pitchFamily="18" charset="0"/>
                <a:cs typeface="Times New Roman" panose="02020603050405020304" pitchFamily="18" charset="0"/>
              </a:rPr>
              <a:t>Residual claim </a:t>
            </a:r>
          </a:p>
          <a:p>
            <a:pPr marL="342900" indent="-342900">
              <a:buFont typeface="+mj-lt"/>
              <a:buAutoNum type="arabicPeriod"/>
            </a:pPr>
            <a:r>
              <a:rPr lang="en-US" sz="2000" dirty="0">
                <a:ln w="0"/>
                <a:solidFill>
                  <a:schemeClr val="tx1"/>
                </a:solidFill>
                <a:effectLst>
                  <a:outerShdw blurRad="38100" dist="19050" dir="2700000" algn="tl" rotWithShape="0">
                    <a:schemeClr val="dk1">
                      <a:alpha val="40000"/>
                    </a:schemeClr>
                  </a:outerShdw>
                </a:effectLst>
                <a:latin typeface="Times New Roman" panose="02020603050405020304" pitchFamily="18" charset="0"/>
                <a:cs typeface="Times New Roman" panose="02020603050405020304" pitchFamily="18" charset="0"/>
              </a:rPr>
              <a:t>Not Tax Deductible</a:t>
            </a:r>
          </a:p>
          <a:p>
            <a:pPr marL="342900" indent="-342900">
              <a:buFont typeface="+mj-lt"/>
              <a:buAutoNum type="arabicPeriod"/>
            </a:pPr>
            <a:r>
              <a:rPr lang="en-US" sz="2000" dirty="0">
                <a:ln w="0"/>
                <a:solidFill>
                  <a:schemeClr val="tx1"/>
                </a:solidFill>
                <a:effectLst>
                  <a:outerShdw blurRad="38100" dist="19050" dir="2700000" algn="tl" rotWithShape="0">
                    <a:schemeClr val="dk1">
                      <a:alpha val="40000"/>
                    </a:schemeClr>
                  </a:outerShdw>
                </a:effectLst>
                <a:latin typeface="Times New Roman" panose="02020603050405020304" pitchFamily="18" charset="0"/>
                <a:cs typeface="Times New Roman" panose="02020603050405020304" pitchFamily="18" charset="0"/>
              </a:rPr>
              <a:t>Low priority in financial trouble</a:t>
            </a:r>
          </a:p>
          <a:p>
            <a:pPr marL="342900" indent="-342900">
              <a:buFont typeface="+mj-lt"/>
              <a:buAutoNum type="arabicPeriod"/>
            </a:pPr>
            <a:r>
              <a:rPr lang="en-US" sz="2000" dirty="0">
                <a:ln w="0"/>
                <a:solidFill>
                  <a:schemeClr val="tx1"/>
                </a:solidFill>
                <a:effectLst>
                  <a:outerShdw blurRad="38100" dist="19050" dir="2700000" algn="tl" rotWithShape="0">
                    <a:schemeClr val="dk1">
                      <a:alpha val="40000"/>
                    </a:schemeClr>
                  </a:outerShdw>
                </a:effectLst>
                <a:latin typeface="Times New Roman" panose="02020603050405020304" pitchFamily="18" charset="0"/>
                <a:cs typeface="Times New Roman" panose="02020603050405020304" pitchFamily="18" charset="0"/>
              </a:rPr>
              <a:t>Infinite </a:t>
            </a:r>
          </a:p>
          <a:p>
            <a:pPr marL="342900" indent="-342900">
              <a:buFont typeface="+mj-lt"/>
              <a:buAutoNum type="arabicPeriod"/>
            </a:pPr>
            <a:r>
              <a:rPr lang="en-US" sz="2000" dirty="0">
                <a:ln w="0"/>
                <a:solidFill>
                  <a:schemeClr val="tx1"/>
                </a:solidFill>
                <a:effectLst>
                  <a:outerShdw blurRad="38100" dist="19050" dir="2700000" algn="tl" rotWithShape="0">
                    <a:schemeClr val="dk1">
                      <a:alpha val="40000"/>
                    </a:schemeClr>
                  </a:outerShdw>
                </a:effectLst>
                <a:latin typeface="Times New Roman" panose="02020603050405020304" pitchFamily="18" charset="0"/>
                <a:cs typeface="Times New Roman" panose="02020603050405020304" pitchFamily="18" charset="0"/>
              </a:rPr>
              <a:t>Management control (why?) </a:t>
            </a:r>
          </a:p>
          <a:p>
            <a:pPr algn="ctr"/>
            <a:r>
              <a:rPr lang="en-US" dirty="0">
                <a:ln w="0"/>
                <a:solidFill>
                  <a:schemeClr val="tx1"/>
                </a:solidFill>
                <a:effectLst>
                  <a:outerShdw blurRad="38100" dist="19050" dir="2700000" algn="tl" rotWithShape="0">
                    <a:schemeClr val="dk1">
                      <a:alpha val="40000"/>
                    </a:schemeClr>
                  </a:outerShdw>
                </a:effectLst>
              </a:rPr>
              <a:t> </a:t>
            </a:r>
          </a:p>
          <a:p>
            <a:pPr algn="ctr"/>
            <a:endParaRPr lang="en-US" dirty="0">
              <a:ln w="0"/>
              <a:solidFill>
                <a:schemeClr val="tx1"/>
              </a:solidFill>
              <a:effectLst>
                <a:outerShdw blurRad="38100" dist="19050" dir="2700000" algn="tl" rotWithShape="0">
                  <a:schemeClr val="dk1">
                    <a:alpha val="40000"/>
                  </a:schemeClr>
                </a:outerShdw>
              </a:effectLst>
            </a:endParaRPr>
          </a:p>
        </p:txBody>
      </p:sp>
      <p:cxnSp>
        <p:nvCxnSpPr>
          <p:cNvPr id="8" name="Connector: Elbow 7">
            <a:extLst>
              <a:ext uri="{FF2B5EF4-FFF2-40B4-BE49-F238E27FC236}">
                <a16:creationId xmlns:a16="http://schemas.microsoft.com/office/drawing/2014/main" id="{2893F452-E998-456B-AA23-CA54B9006C34}"/>
              </a:ext>
            </a:extLst>
          </p:cNvPr>
          <p:cNvCxnSpPr/>
          <p:nvPr/>
        </p:nvCxnSpPr>
        <p:spPr>
          <a:xfrm>
            <a:off x="3010486" y="4735074"/>
            <a:ext cx="5486400" cy="196947"/>
          </a:xfrm>
          <a:prstGeom prst="bentConnector3">
            <a:avLst/>
          </a:prstGeom>
          <a:ln>
            <a:headEnd type="triangle"/>
            <a:tailEnd type="triangle"/>
          </a:ln>
        </p:spPr>
        <p:style>
          <a:lnRef idx="1">
            <a:schemeClr val="accent1"/>
          </a:lnRef>
          <a:fillRef idx="0">
            <a:schemeClr val="accent1"/>
          </a:fillRef>
          <a:effectRef idx="0">
            <a:schemeClr val="accent1"/>
          </a:effectRef>
          <a:fontRef idx="minor">
            <a:schemeClr val="tx1"/>
          </a:fontRef>
        </p:style>
      </p:cxnSp>
      <p:sp>
        <p:nvSpPr>
          <p:cNvPr id="9" name="TextBox 8">
            <a:extLst>
              <a:ext uri="{FF2B5EF4-FFF2-40B4-BE49-F238E27FC236}">
                <a16:creationId xmlns:a16="http://schemas.microsoft.com/office/drawing/2014/main" id="{2042D39C-B63D-45CF-8A79-C42292F93325}"/>
              </a:ext>
            </a:extLst>
          </p:cNvPr>
          <p:cNvSpPr txBox="1"/>
          <p:nvPr/>
        </p:nvSpPr>
        <p:spPr>
          <a:xfrm>
            <a:off x="1083211" y="4729335"/>
            <a:ext cx="3024554" cy="1631216"/>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r>
              <a:rPr lang="en-US" sz="2000" b="1" dirty="0">
                <a:latin typeface="Times New Roman" panose="02020603050405020304" pitchFamily="18" charset="0"/>
                <a:cs typeface="Times New Roman" panose="02020603050405020304" pitchFamily="18" charset="0"/>
              </a:rPr>
              <a:t>Debt</a:t>
            </a:r>
            <a:r>
              <a:rPr lang="en-US" sz="2000" dirty="0">
                <a:latin typeface="Times New Roman" panose="02020603050405020304" pitchFamily="18" charset="0"/>
                <a:cs typeface="Times New Roman" panose="02020603050405020304" pitchFamily="18" charset="0"/>
              </a:rPr>
              <a:t> </a:t>
            </a:r>
          </a:p>
          <a:p>
            <a:r>
              <a:rPr lang="en-US" sz="2000" dirty="0">
                <a:latin typeface="Times New Roman" panose="02020603050405020304" pitchFamily="18" charset="0"/>
                <a:cs typeface="Times New Roman" panose="02020603050405020304" pitchFamily="18" charset="0"/>
              </a:rPr>
              <a:t>Bank debt</a:t>
            </a:r>
          </a:p>
          <a:p>
            <a:r>
              <a:rPr lang="en-US" sz="2000" dirty="0">
                <a:latin typeface="Times New Roman" panose="02020603050405020304" pitchFamily="18" charset="0"/>
                <a:cs typeface="Times New Roman" panose="02020603050405020304" pitchFamily="18" charset="0"/>
              </a:rPr>
              <a:t>Commercial paper</a:t>
            </a:r>
          </a:p>
          <a:p>
            <a:r>
              <a:rPr lang="en-US" sz="2000" dirty="0">
                <a:latin typeface="Times New Roman" panose="02020603050405020304" pitchFamily="18" charset="0"/>
                <a:cs typeface="Times New Roman" panose="02020603050405020304" pitchFamily="18" charset="0"/>
              </a:rPr>
              <a:t>Corporate Bonds</a:t>
            </a:r>
          </a:p>
          <a:p>
            <a:endParaRPr lang="en-US" sz="2000" dirty="0"/>
          </a:p>
        </p:txBody>
      </p:sp>
      <p:sp>
        <p:nvSpPr>
          <p:cNvPr id="10" name="TextBox 9">
            <a:extLst>
              <a:ext uri="{FF2B5EF4-FFF2-40B4-BE49-F238E27FC236}">
                <a16:creationId xmlns:a16="http://schemas.microsoft.com/office/drawing/2014/main" id="{8AC0E537-3492-43A2-9118-714A297E5AC2}"/>
              </a:ext>
            </a:extLst>
          </p:cNvPr>
          <p:cNvSpPr txBox="1"/>
          <p:nvPr/>
        </p:nvSpPr>
        <p:spPr>
          <a:xfrm>
            <a:off x="8496886" y="4600136"/>
            <a:ext cx="3024554" cy="1631216"/>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r>
              <a:rPr lang="en-US" sz="2000" b="1" dirty="0">
                <a:latin typeface="Times New Roman" panose="02020603050405020304" pitchFamily="18" charset="0"/>
                <a:cs typeface="Times New Roman" panose="02020603050405020304" pitchFamily="18" charset="0"/>
              </a:rPr>
              <a:t>Equity </a:t>
            </a:r>
          </a:p>
          <a:p>
            <a:r>
              <a:rPr lang="en-US" sz="2000" dirty="0">
                <a:latin typeface="Times New Roman" panose="02020603050405020304" pitchFamily="18" charset="0"/>
                <a:cs typeface="Times New Roman" panose="02020603050405020304" pitchFamily="18" charset="0"/>
              </a:rPr>
              <a:t>Owner’s equity</a:t>
            </a:r>
          </a:p>
          <a:p>
            <a:r>
              <a:rPr lang="en-US" sz="2000" dirty="0">
                <a:latin typeface="Times New Roman" panose="02020603050405020304" pitchFamily="18" charset="0"/>
                <a:cs typeface="Times New Roman" panose="02020603050405020304" pitchFamily="18" charset="0"/>
              </a:rPr>
              <a:t>Venture capital</a:t>
            </a:r>
          </a:p>
          <a:p>
            <a:r>
              <a:rPr lang="en-US" sz="2000" dirty="0">
                <a:latin typeface="Times New Roman" panose="02020603050405020304" pitchFamily="18" charset="0"/>
                <a:cs typeface="Times New Roman" panose="02020603050405020304" pitchFamily="18" charset="0"/>
              </a:rPr>
              <a:t>Common stock</a:t>
            </a:r>
          </a:p>
          <a:p>
            <a:r>
              <a:rPr lang="en-US" sz="2000" dirty="0">
                <a:latin typeface="Times New Roman" panose="02020603050405020304" pitchFamily="18" charset="0"/>
                <a:cs typeface="Times New Roman" panose="02020603050405020304" pitchFamily="18" charset="0"/>
              </a:rPr>
              <a:t>Warrants</a:t>
            </a:r>
          </a:p>
        </p:txBody>
      </p:sp>
      <p:sp>
        <p:nvSpPr>
          <p:cNvPr id="11" name="TextBox 10">
            <a:extLst>
              <a:ext uri="{FF2B5EF4-FFF2-40B4-BE49-F238E27FC236}">
                <a16:creationId xmlns:a16="http://schemas.microsoft.com/office/drawing/2014/main" id="{00E3230F-AF86-4456-AA3F-E3C2AC04E667}"/>
              </a:ext>
            </a:extLst>
          </p:cNvPr>
          <p:cNvSpPr txBox="1"/>
          <p:nvPr/>
        </p:nvSpPr>
        <p:spPr>
          <a:xfrm>
            <a:off x="4764257" y="4985647"/>
            <a:ext cx="3024554" cy="1323439"/>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r>
              <a:rPr lang="en-US" sz="2000" b="1" dirty="0">
                <a:latin typeface="Times New Roman" panose="02020603050405020304" pitchFamily="18" charset="0"/>
                <a:cs typeface="Times New Roman" panose="02020603050405020304" pitchFamily="18" charset="0"/>
              </a:rPr>
              <a:t>Hybrid securities  </a:t>
            </a:r>
          </a:p>
          <a:p>
            <a:r>
              <a:rPr lang="en-US" sz="2000" dirty="0">
                <a:latin typeface="Times New Roman" panose="02020603050405020304" pitchFamily="18" charset="0"/>
                <a:cs typeface="Times New Roman" panose="02020603050405020304" pitchFamily="18" charset="0"/>
              </a:rPr>
              <a:t>Convertible Debt</a:t>
            </a:r>
          </a:p>
          <a:p>
            <a:r>
              <a:rPr lang="en-US" sz="2000" dirty="0">
                <a:latin typeface="Times New Roman" panose="02020603050405020304" pitchFamily="18" charset="0"/>
                <a:cs typeface="Times New Roman" panose="02020603050405020304" pitchFamily="18" charset="0"/>
              </a:rPr>
              <a:t>Preferred stock</a:t>
            </a:r>
          </a:p>
          <a:p>
            <a:r>
              <a:rPr lang="en-US" sz="2000" dirty="0">
                <a:latin typeface="Times New Roman" panose="02020603050405020304" pitchFamily="18" charset="0"/>
                <a:cs typeface="Times New Roman" panose="02020603050405020304" pitchFamily="18" charset="0"/>
              </a:rPr>
              <a:t>Option-linked bonds</a:t>
            </a:r>
          </a:p>
        </p:txBody>
      </p:sp>
      <p:sp>
        <p:nvSpPr>
          <p:cNvPr id="3" name="Footer Placeholder 2">
            <a:extLst>
              <a:ext uri="{FF2B5EF4-FFF2-40B4-BE49-F238E27FC236}">
                <a16:creationId xmlns:a16="http://schemas.microsoft.com/office/drawing/2014/main" id="{10E124A8-1E43-4E3C-9CD8-02847C11B741}"/>
              </a:ext>
            </a:extLst>
          </p:cNvPr>
          <p:cNvSpPr>
            <a:spLocks noGrp="1"/>
          </p:cNvSpPr>
          <p:nvPr>
            <p:ph type="ftr" sz="quarter" idx="11"/>
          </p:nvPr>
        </p:nvSpPr>
        <p:spPr/>
        <p:txBody>
          <a:bodyPr/>
          <a:lstStyle/>
          <a:p>
            <a:r>
              <a:rPr lang="en-US" dirty="0"/>
              <a:t>Yogesh Chauhan, IIM Raipur</a:t>
            </a:r>
          </a:p>
        </p:txBody>
      </p:sp>
    </p:spTree>
    <p:extLst>
      <p:ext uri="{BB962C8B-B14F-4D97-AF65-F5344CB8AC3E}">
        <p14:creationId xmlns:p14="http://schemas.microsoft.com/office/powerpoint/2010/main" val="128071199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317604-AEB9-441F-BA7A-14749930A3A7}"/>
              </a:ext>
            </a:extLst>
          </p:cNvPr>
          <p:cNvSpPr>
            <a:spLocks noGrp="1"/>
          </p:cNvSpPr>
          <p:nvPr>
            <p:ph type="title"/>
          </p:nvPr>
        </p:nvSpPr>
        <p:spPr>
          <a:xfrm>
            <a:off x="106680" y="1"/>
            <a:ext cx="10515600" cy="914400"/>
          </a:xfrm>
        </p:spPr>
        <p:txBody>
          <a:bodyPr>
            <a:normAutofit/>
          </a:bodyPr>
          <a:lstStyle/>
          <a:p>
            <a:r>
              <a:rPr lang="en-US" sz="3600" dirty="0">
                <a:latin typeface="Times New Roman" panose="02020603050405020304" pitchFamily="18" charset="0"/>
                <a:cs typeface="Times New Roman" panose="02020603050405020304" pitchFamily="18" charset="0"/>
              </a:rPr>
              <a:t>Financing pattern of Indian firms</a:t>
            </a:r>
          </a:p>
        </p:txBody>
      </p:sp>
      <p:pic>
        <p:nvPicPr>
          <p:cNvPr id="4" name="Content Placeholder 3">
            <a:extLst>
              <a:ext uri="{FF2B5EF4-FFF2-40B4-BE49-F238E27FC236}">
                <a16:creationId xmlns:a16="http://schemas.microsoft.com/office/drawing/2014/main" id="{9AC1207C-1BA3-4235-A4E3-5DF280A944A2}"/>
              </a:ext>
            </a:extLst>
          </p:cNvPr>
          <p:cNvPicPr>
            <a:picLocks noGrp="1" noChangeAspect="1"/>
          </p:cNvPicPr>
          <p:nvPr>
            <p:ph idx="1"/>
          </p:nvPr>
        </p:nvPicPr>
        <p:blipFill>
          <a:blip r:embed="rId2">
            <a:lum bright="-40000" contrast="-40000"/>
          </a:blip>
          <a:stretch>
            <a:fillRect/>
          </a:stretch>
        </p:blipFill>
        <p:spPr>
          <a:xfrm>
            <a:off x="504092" y="914401"/>
            <a:ext cx="11031416" cy="5760720"/>
          </a:xfrm>
          <a:prstGeom prst="rect">
            <a:avLst/>
          </a:prstGeom>
          <a:ln>
            <a:solidFill>
              <a:schemeClr val="tx1"/>
            </a:solidFill>
          </a:ln>
        </p:spPr>
      </p:pic>
      <p:sp>
        <p:nvSpPr>
          <p:cNvPr id="3" name="Footer Placeholder 2">
            <a:extLst>
              <a:ext uri="{FF2B5EF4-FFF2-40B4-BE49-F238E27FC236}">
                <a16:creationId xmlns:a16="http://schemas.microsoft.com/office/drawing/2014/main" id="{9F190E76-756B-4666-946E-19B2036B6762}"/>
              </a:ext>
            </a:extLst>
          </p:cNvPr>
          <p:cNvSpPr>
            <a:spLocks noGrp="1"/>
          </p:cNvSpPr>
          <p:nvPr>
            <p:ph type="ftr" sz="quarter" idx="11"/>
          </p:nvPr>
        </p:nvSpPr>
        <p:spPr/>
        <p:txBody>
          <a:bodyPr/>
          <a:lstStyle/>
          <a:p>
            <a:r>
              <a:rPr lang="en-US" dirty="0"/>
              <a:t>Yogesh Chauhan, IIM Raipur</a:t>
            </a:r>
          </a:p>
        </p:txBody>
      </p:sp>
    </p:spTree>
    <p:extLst>
      <p:ext uri="{BB962C8B-B14F-4D97-AF65-F5344CB8AC3E}">
        <p14:creationId xmlns:p14="http://schemas.microsoft.com/office/powerpoint/2010/main" val="178840679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918472-8E39-494B-98CB-9049D47FFE41}"/>
              </a:ext>
            </a:extLst>
          </p:cNvPr>
          <p:cNvSpPr>
            <a:spLocks noGrp="1"/>
          </p:cNvSpPr>
          <p:nvPr>
            <p:ph type="title"/>
          </p:nvPr>
        </p:nvSpPr>
        <p:spPr/>
        <p:txBody>
          <a:bodyPr>
            <a:normAutofit/>
          </a:bodyPr>
          <a:lstStyle/>
          <a:p>
            <a:r>
              <a:rPr lang="en-US" sz="3600" dirty="0">
                <a:latin typeface="Times New Roman" panose="02020603050405020304" pitchFamily="18" charset="0"/>
                <a:cs typeface="Times New Roman" panose="02020603050405020304" pitchFamily="18" charset="0"/>
              </a:rPr>
              <a:t>Financing an idea</a:t>
            </a:r>
          </a:p>
        </p:txBody>
      </p:sp>
      <p:sp>
        <p:nvSpPr>
          <p:cNvPr id="3" name="Content Placeholder 2">
            <a:extLst>
              <a:ext uri="{FF2B5EF4-FFF2-40B4-BE49-F238E27FC236}">
                <a16:creationId xmlns:a16="http://schemas.microsoft.com/office/drawing/2014/main" id="{5073F7EE-4E0F-46BA-8796-4C1DEF89DA21}"/>
              </a:ext>
            </a:extLst>
          </p:cNvPr>
          <p:cNvSpPr>
            <a:spLocks noGrp="1"/>
          </p:cNvSpPr>
          <p:nvPr>
            <p:ph idx="1"/>
          </p:nvPr>
        </p:nvSpPr>
        <p:spPr>
          <a:xfrm>
            <a:off x="534572" y="1825625"/>
            <a:ext cx="10819228" cy="4351338"/>
          </a:xfrm>
        </p:spPr>
        <p:txBody>
          <a:bodyPr>
            <a:normAutofit/>
          </a:bodyPr>
          <a:lstStyle/>
          <a:p>
            <a:pPr algn="just"/>
            <a:r>
              <a:rPr lang="en-US" sz="2400" dirty="0">
                <a:latin typeface="Times New Roman" panose="02020603050405020304" pitchFamily="18" charset="0"/>
                <a:cs typeface="Times New Roman" panose="02020603050405020304" pitchFamily="18" charset="0"/>
              </a:rPr>
              <a:t>An entrepreneur (or manager) has access to a profitable investment project but lacks financing while an investor has funds but no access to such a project.</a:t>
            </a:r>
          </a:p>
          <a:p>
            <a:pPr algn="just"/>
            <a:r>
              <a:rPr lang="en-US" sz="2400" dirty="0">
                <a:latin typeface="Times New Roman" panose="02020603050405020304" pitchFamily="18" charset="0"/>
                <a:cs typeface="Times New Roman" panose="02020603050405020304" pitchFamily="18" charset="0"/>
              </a:rPr>
              <a:t>How can information enhance the contractual relationship between these two parties and how does the use of information affect the choice and design of financial claims? </a:t>
            </a:r>
          </a:p>
        </p:txBody>
      </p:sp>
      <p:sp>
        <p:nvSpPr>
          <p:cNvPr id="4" name="Footer Placeholder 3">
            <a:extLst>
              <a:ext uri="{FF2B5EF4-FFF2-40B4-BE49-F238E27FC236}">
                <a16:creationId xmlns:a16="http://schemas.microsoft.com/office/drawing/2014/main" id="{746B9714-3621-456C-A209-D312DC539E60}"/>
              </a:ext>
            </a:extLst>
          </p:cNvPr>
          <p:cNvSpPr>
            <a:spLocks noGrp="1"/>
          </p:cNvSpPr>
          <p:nvPr>
            <p:ph type="ftr" sz="quarter" idx="11"/>
          </p:nvPr>
        </p:nvSpPr>
        <p:spPr/>
        <p:txBody>
          <a:bodyPr/>
          <a:lstStyle/>
          <a:p>
            <a:r>
              <a:rPr lang="en-US" dirty="0"/>
              <a:t>Yogesh Chauhan, IIM Raipur</a:t>
            </a:r>
          </a:p>
        </p:txBody>
      </p:sp>
    </p:spTree>
    <p:extLst>
      <p:ext uri="{BB962C8B-B14F-4D97-AF65-F5344CB8AC3E}">
        <p14:creationId xmlns:p14="http://schemas.microsoft.com/office/powerpoint/2010/main" val="73713822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2BC0EF-7728-4002-B72E-B587E46CE362}"/>
              </a:ext>
            </a:extLst>
          </p:cNvPr>
          <p:cNvSpPr>
            <a:spLocks noGrp="1"/>
          </p:cNvSpPr>
          <p:nvPr>
            <p:ph type="title"/>
          </p:nvPr>
        </p:nvSpPr>
        <p:spPr/>
        <p:txBody>
          <a:bodyPr>
            <a:normAutofit/>
          </a:bodyPr>
          <a:lstStyle/>
          <a:p>
            <a:r>
              <a:rPr lang="en-US" sz="3600" dirty="0">
                <a:latin typeface="Times New Roman" panose="02020603050405020304" pitchFamily="18" charset="0"/>
                <a:cs typeface="Times New Roman" panose="02020603050405020304" pitchFamily="18" charset="0"/>
              </a:rPr>
              <a:t>The role of information</a:t>
            </a:r>
          </a:p>
        </p:txBody>
      </p:sp>
      <p:sp>
        <p:nvSpPr>
          <p:cNvPr id="3" name="Content Placeholder 2">
            <a:extLst>
              <a:ext uri="{FF2B5EF4-FFF2-40B4-BE49-F238E27FC236}">
                <a16:creationId xmlns:a16="http://schemas.microsoft.com/office/drawing/2014/main" id="{C4E372FD-364D-4932-B934-F636669F81D7}"/>
              </a:ext>
            </a:extLst>
          </p:cNvPr>
          <p:cNvSpPr>
            <a:spLocks noGrp="1"/>
          </p:cNvSpPr>
          <p:nvPr>
            <p:ph idx="1"/>
          </p:nvPr>
        </p:nvSpPr>
        <p:spPr/>
        <p:txBody>
          <a:bodyPr>
            <a:normAutofit/>
          </a:bodyPr>
          <a:lstStyle/>
          <a:p>
            <a:pPr algn="just"/>
            <a:r>
              <a:rPr lang="en-US" sz="2400" dirty="0">
                <a:latin typeface="Times New Roman" panose="02020603050405020304" pitchFamily="18" charset="0"/>
                <a:cs typeface="Times New Roman" panose="02020603050405020304" pitchFamily="18" charset="0"/>
              </a:rPr>
              <a:t>There are two types of second-hand cars; the good, functioning cars (peaches) and the bad, defect-ridden cars (lemons). However, the market for peaches and lemons are not separate. Consumers cannot distinguish between the two for many reasons - they cannot access all the hidden mechanical parts; they are not car experts, or they do not know the history of the vehicle.  Thus, they will only find out whether it is a peach or lemon after the purchase - which of course, is too late.</a:t>
            </a:r>
          </a:p>
          <a:p>
            <a:pPr algn="just"/>
            <a:r>
              <a:rPr lang="en-US" sz="2400" dirty="0">
                <a:latin typeface="Times New Roman" panose="02020603050405020304" pitchFamily="18" charset="0"/>
                <a:cs typeface="Times New Roman" panose="02020603050405020304" pitchFamily="18" charset="0"/>
              </a:rPr>
              <a:t>The buyer’s best guess is the average quality. The owner is only willing to pay what the average known quality of the car is. This leads to a market failure - an information asymmetry has led to adverse selection.  The peaches, as a reaction to the lower price, will be unwilling or forced to leave the market.  Once the peaches start to withdraw, the proportion of lemons increases. Thus, the likelihood of a consumer buying a lemon increases - yes, adverse selection in all its glory.</a:t>
            </a:r>
          </a:p>
        </p:txBody>
      </p:sp>
      <p:sp>
        <p:nvSpPr>
          <p:cNvPr id="4" name="Footer Placeholder 3">
            <a:extLst>
              <a:ext uri="{FF2B5EF4-FFF2-40B4-BE49-F238E27FC236}">
                <a16:creationId xmlns:a16="http://schemas.microsoft.com/office/drawing/2014/main" id="{41014EAC-378D-43BF-845B-49891FEC712D}"/>
              </a:ext>
            </a:extLst>
          </p:cNvPr>
          <p:cNvSpPr>
            <a:spLocks noGrp="1"/>
          </p:cNvSpPr>
          <p:nvPr>
            <p:ph type="ftr" sz="quarter" idx="11"/>
          </p:nvPr>
        </p:nvSpPr>
        <p:spPr/>
        <p:txBody>
          <a:bodyPr/>
          <a:lstStyle/>
          <a:p>
            <a:r>
              <a:rPr lang="en-US" dirty="0"/>
              <a:t>Yogesh Chauhan, IIM Raipur</a:t>
            </a:r>
          </a:p>
        </p:txBody>
      </p:sp>
    </p:spTree>
    <p:extLst>
      <p:ext uri="{BB962C8B-B14F-4D97-AF65-F5344CB8AC3E}">
        <p14:creationId xmlns:p14="http://schemas.microsoft.com/office/powerpoint/2010/main" val="200920000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25BE44-A425-400F-9A95-CD3D4C3E510B}"/>
              </a:ext>
            </a:extLst>
          </p:cNvPr>
          <p:cNvSpPr>
            <a:spLocks noGrp="1"/>
          </p:cNvSpPr>
          <p:nvPr>
            <p:ph type="title"/>
          </p:nvPr>
        </p:nvSpPr>
        <p:spPr/>
        <p:txBody>
          <a:bodyPr>
            <a:normAutofit/>
          </a:bodyPr>
          <a:lstStyle/>
          <a:p>
            <a:r>
              <a:rPr lang="en-US" sz="3600" dirty="0">
                <a:latin typeface="Times New Roman" panose="02020603050405020304" pitchFamily="18" charset="0"/>
                <a:cs typeface="Times New Roman" panose="02020603050405020304" pitchFamily="18" charset="0"/>
              </a:rPr>
              <a:t>The role of information</a:t>
            </a:r>
            <a:endParaRPr lang="en-US" sz="3600" dirty="0"/>
          </a:p>
        </p:txBody>
      </p:sp>
      <p:sp>
        <p:nvSpPr>
          <p:cNvPr id="3" name="Content Placeholder 2">
            <a:extLst>
              <a:ext uri="{FF2B5EF4-FFF2-40B4-BE49-F238E27FC236}">
                <a16:creationId xmlns:a16="http://schemas.microsoft.com/office/drawing/2014/main" id="{F8C27495-E399-44F1-B979-5CBEEBD871EF}"/>
              </a:ext>
            </a:extLst>
          </p:cNvPr>
          <p:cNvSpPr>
            <a:spLocks noGrp="1"/>
          </p:cNvSpPr>
          <p:nvPr>
            <p:ph idx="1"/>
          </p:nvPr>
        </p:nvSpPr>
        <p:spPr/>
        <p:txBody>
          <a:bodyPr>
            <a:normAutofit/>
          </a:bodyPr>
          <a:lstStyle/>
          <a:p>
            <a:pPr algn="just"/>
            <a:r>
              <a:rPr lang="en-US" sz="2400" dirty="0">
                <a:latin typeface="Times New Roman" panose="02020603050405020304" pitchFamily="18" charset="0"/>
                <a:cs typeface="Times New Roman" panose="02020603050405020304" pitchFamily="18" charset="0"/>
              </a:rPr>
              <a:t>To overcome this problem, the information gap needs to be reduced. To compensate for the lack of expertise, on the consumer’s behalf, an independent third party can be introduced to reveal the quality of the car.  Peaches can be given rubberstamp to indicate that they have been inspected and are road-worthy.</a:t>
            </a:r>
          </a:p>
        </p:txBody>
      </p:sp>
      <p:sp>
        <p:nvSpPr>
          <p:cNvPr id="4" name="Footer Placeholder 3">
            <a:extLst>
              <a:ext uri="{FF2B5EF4-FFF2-40B4-BE49-F238E27FC236}">
                <a16:creationId xmlns:a16="http://schemas.microsoft.com/office/drawing/2014/main" id="{C788597B-E6C4-4368-9D6D-BAD05AB6D7D4}"/>
              </a:ext>
            </a:extLst>
          </p:cNvPr>
          <p:cNvSpPr>
            <a:spLocks noGrp="1"/>
          </p:cNvSpPr>
          <p:nvPr>
            <p:ph type="ftr" sz="quarter" idx="11"/>
          </p:nvPr>
        </p:nvSpPr>
        <p:spPr/>
        <p:txBody>
          <a:bodyPr/>
          <a:lstStyle/>
          <a:p>
            <a:r>
              <a:rPr lang="en-US" dirty="0"/>
              <a:t>Yogesh Chauhan, IIM Raipur</a:t>
            </a:r>
          </a:p>
        </p:txBody>
      </p:sp>
    </p:spTree>
    <p:extLst>
      <p:ext uri="{BB962C8B-B14F-4D97-AF65-F5344CB8AC3E}">
        <p14:creationId xmlns:p14="http://schemas.microsoft.com/office/powerpoint/2010/main" val="152120240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971BB9-51B0-49E6-AEAC-DD799B145FC0}"/>
              </a:ext>
            </a:extLst>
          </p:cNvPr>
          <p:cNvSpPr>
            <a:spLocks noGrp="1"/>
          </p:cNvSpPr>
          <p:nvPr>
            <p:ph type="title"/>
          </p:nvPr>
        </p:nvSpPr>
        <p:spPr/>
        <p:txBody>
          <a:bodyPr>
            <a:normAutofit/>
          </a:bodyPr>
          <a:lstStyle/>
          <a:p>
            <a:r>
              <a:rPr lang="en-US" sz="3600" dirty="0">
                <a:latin typeface="Times New Roman" panose="02020603050405020304" pitchFamily="18" charset="0"/>
                <a:cs typeface="Times New Roman" panose="02020603050405020304" pitchFamily="18" charset="0"/>
              </a:rPr>
              <a:t>Problems with a new venture </a:t>
            </a:r>
          </a:p>
        </p:txBody>
      </p:sp>
      <p:sp>
        <p:nvSpPr>
          <p:cNvPr id="3" name="Content Placeholder 2">
            <a:extLst>
              <a:ext uri="{FF2B5EF4-FFF2-40B4-BE49-F238E27FC236}">
                <a16:creationId xmlns:a16="http://schemas.microsoft.com/office/drawing/2014/main" id="{51393510-D3AE-487A-9842-5E4EC73B6896}"/>
              </a:ext>
            </a:extLst>
          </p:cNvPr>
          <p:cNvSpPr>
            <a:spLocks noGrp="1"/>
          </p:cNvSpPr>
          <p:nvPr>
            <p:ph idx="1"/>
          </p:nvPr>
        </p:nvSpPr>
        <p:spPr/>
        <p:txBody>
          <a:bodyPr>
            <a:normAutofit/>
          </a:bodyPr>
          <a:lstStyle/>
          <a:p>
            <a:pPr marL="0" indent="0">
              <a:buNone/>
            </a:pPr>
            <a:endParaRPr lang="en-US" sz="2400" dirty="0">
              <a:latin typeface="Times New Roman" panose="02020603050405020304" pitchFamily="18" charset="0"/>
              <a:cs typeface="Times New Roman" panose="02020603050405020304" pitchFamily="18" charset="0"/>
            </a:endParaRPr>
          </a:p>
          <a:p>
            <a:pPr algn="just"/>
            <a:r>
              <a:rPr lang="en-US" sz="2400" dirty="0">
                <a:latin typeface="Times New Roman" panose="02020603050405020304" pitchFamily="18" charset="0"/>
                <a:cs typeface="Times New Roman" panose="02020603050405020304" pitchFamily="18" charset="0"/>
              </a:rPr>
              <a:t>Almost, all assets of a new venture are growth assets (</a:t>
            </a:r>
            <a:r>
              <a:rPr lang="en-US" sz="2400" b="1" dirty="0">
                <a:latin typeface="Times New Roman" panose="02020603050405020304" pitchFamily="18" charset="0"/>
                <a:cs typeface="Times New Roman" panose="02020603050405020304" pitchFamily="18" charset="0"/>
              </a:rPr>
              <a:t>promises or stories</a:t>
            </a:r>
            <a:r>
              <a:rPr lang="en-US" sz="2400" dirty="0">
                <a:latin typeface="Times New Roman" panose="02020603050405020304" pitchFamily="18" charset="0"/>
                <a:cs typeface="Times New Roman" panose="02020603050405020304" pitchFamily="18" charset="0"/>
              </a:rPr>
              <a:t>), therefore, investors cannot  differentiate between good firms and bad firms.</a:t>
            </a:r>
          </a:p>
          <a:p>
            <a:pPr algn="just"/>
            <a:r>
              <a:rPr lang="en-US" sz="2400" dirty="0">
                <a:latin typeface="Times New Roman" panose="02020603050405020304" pitchFamily="18" charset="0"/>
                <a:cs typeface="Times New Roman" panose="02020603050405020304" pitchFamily="18" charset="0"/>
              </a:rPr>
              <a:t>Given this fact, investors require information to take better decisions. However, most of times, investors do not have capacity to understand the information or firms are unable to disclose valuable information, because these are business-sensitive information. In either cases, Investors fail to take efficient decisions, leading to mispricing of securities. In order worlds, investors demand higher expected returns. </a:t>
            </a:r>
          </a:p>
          <a:p>
            <a:pPr algn="just"/>
            <a:r>
              <a:rPr lang="en-US" sz="2400" dirty="0">
                <a:latin typeface="Times New Roman" panose="02020603050405020304" pitchFamily="18" charset="0"/>
                <a:cs typeface="Times New Roman" panose="02020603050405020304" pitchFamily="18" charset="0"/>
              </a:rPr>
              <a:t>In such a case, firms have incentive to reduce information asymmetry  so that they can receive better price for their securities. </a:t>
            </a:r>
          </a:p>
        </p:txBody>
      </p:sp>
      <p:sp>
        <p:nvSpPr>
          <p:cNvPr id="4" name="Footer Placeholder 3">
            <a:extLst>
              <a:ext uri="{FF2B5EF4-FFF2-40B4-BE49-F238E27FC236}">
                <a16:creationId xmlns:a16="http://schemas.microsoft.com/office/drawing/2014/main" id="{F70D4E34-F9D2-4427-8E52-61FE164C5B4D}"/>
              </a:ext>
            </a:extLst>
          </p:cNvPr>
          <p:cNvSpPr>
            <a:spLocks noGrp="1"/>
          </p:cNvSpPr>
          <p:nvPr>
            <p:ph type="ftr" sz="quarter" idx="11"/>
          </p:nvPr>
        </p:nvSpPr>
        <p:spPr/>
        <p:txBody>
          <a:bodyPr/>
          <a:lstStyle/>
          <a:p>
            <a:r>
              <a:rPr lang="en-US" dirty="0"/>
              <a:t>Yogesh Chauhan, IIM Raipur</a:t>
            </a:r>
          </a:p>
        </p:txBody>
      </p:sp>
    </p:spTree>
    <p:extLst>
      <p:ext uri="{BB962C8B-B14F-4D97-AF65-F5344CB8AC3E}">
        <p14:creationId xmlns:p14="http://schemas.microsoft.com/office/powerpoint/2010/main" val="252184917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20EF87-FCE5-41AD-BBF9-42A97F0C536B}"/>
              </a:ext>
            </a:extLst>
          </p:cNvPr>
          <p:cNvSpPr>
            <a:spLocks noGrp="1"/>
          </p:cNvSpPr>
          <p:nvPr>
            <p:ph type="title"/>
          </p:nvPr>
        </p:nvSpPr>
        <p:spPr/>
        <p:txBody>
          <a:bodyPr>
            <a:normAutofit/>
          </a:bodyPr>
          <a:lstStyle/>
          <a:p>
            <a:r>
              <a:rPr lang="en-US" sz="3600" dirty="0">
                <a:latin typeface="Times New Roman" panose="02020603050405020304" pitchFamily="18" charset="0"/>
                <a:cs typeface="Times New Roman" panose="02020603050405020304" pitchFamily="18" charset="0"/>
              </a:rPr>
              <a:t>Equity financing for a new venture</a:t>
            </a:r>
          </a:p>
        </p:txBody>
      </p:sp>
      <p:sp>
        <p:nvSpPr>
          <p:cNvPr id="3" name="Content Placeholder 2">
            <a:extLst>
              <a:ext uri="{FF2B5EF4-FFF2-40B4-BE49-F238E27FC236}">
                <a16:creationId xmlns:a16="http://schemas.microsoft.com/office/drawing/2014/main" id="{76B0D74A-0050-4DD4-8AEF-51FF5CCAA435}"/>
              </a:ext>
            </a:extLst>
          </p:cNvPr>
          <p:cNvSpPr>
            <a:spLocks noGrp="1"/>
          </p:cNvSpPr>
          <p:nvPr>
            <p:ph idx="1"/>
          </p:nvPr>
        </p:nvSpPr>
        <p:spPr/>
        <p:txBody>
          <a:bodyPr>
            <a:normAutofit/>
          </a:bodyPr>
          <a:lstStyle/>
          <a:p>
            <a:pPr algn="just"/>
            <a:r>
              <a:rPr lang="en-US" sz="2400" dirty="0">
                <a:latin typeface="Times New Roman" panose="02020603050405020304" pitchFamily="18" charset="0"/>
                <a:cs typeface="Times New Roman" panose="02020603050405020304" pitchFamily="18" charset="0"/>
              </a:rPr>
              <a:t>Owner’s equity (bootstrapping). </a:t>
            </a:r>
          </a:p>
          <a:p>
            <a:pPr algn="just"/>
            <a:r>
              <a:rPr lang="en-US" sz="2400" dirty="0">
                <a:latin typeface="Times New Roman" panose="02020603050405020304" pitchFamily="18" charset="0"/>
                <a:cs typeface="Times New Roman" panose="02020603050405020304" pitchFamily="18" charset="0"/>
              </a:rPr>
              <a:t>Angel investors</a:t>
            </a:r>
          </a:p>
          <a:p>
            <a:pPr algn="just"/>
            <a:r>
              <a:rPr lang="en-US" sz="2400" b="1" dirty="0">
                <a:latin typeface="Times New Roman" panose="02020603050405020304" pitchFamily="18" charset="0"/>
                <a:cs typeface="Times New Roman" panose="02020603050405020304" pitchFamily="18" charset="0"/>
              </a:rPr>
              <a:t>Venture Capital (Private equity) </a:t>
            </a:r>
            <a:r>
              <a:rPr lang="en-US" sz="2400" dirty="0">
                <a:latin typeface="Times New Roman" panose="02020603050405020304" pitchFamily="18" charset="0"/>
                <a:cs typeface="Times New Roman" panose="02020603050405020304" pitchFamily="18" charset="0"/>
              </a:rPr>
              <a:t>refers to a pool of equity capital which is professionally managed. Wealthy investors may invest in these funds as </a:t>
            </a:r>
            <a:r>
              <a:rPr lang="en-US" sz="2400" b="1" dirty="0">
                <a:latin typeface="Times New Roman" panose="02020603050405020304" pitchFamily="18" charset="0"/>
                <a:cs typeface="Times New Roman" panose="02020603050405020304" pitchFamily="18" charset="0"/>
              </a:rPr>
              <a:t>limited partners</a:t>
            </a:r>
            <a:r>
              <a:rPr lang="en-US" sz="2400" dirty="0">
                <a:latin typeface="Times New Roman" panose="02020603050405020304" pitchFamily="18" charset="0"/>
                <a:cs typeface="Times New Roman" panose="02020603050405020304" pitchFamily="18" charset="0"/>
              </a:rPr>
              <a:t>. The </a:t>
            </a:r>
            <a:r>
              <a:rPr lang="en-US" sz="2400" b="1" dirty="0">
                <a:latin typeface="Times New Roman" panose="02020603050405020304" pitchFamily="18" charset="0"/>
                <a:cs typeface="Times New Roman" panose="02020603050405020304" pitchFamily="18" charset="0"/>
              </a:rPr>
              <a:t>general partner </a:t>
            </a:r>
            <a:r>
              <a:rPr lang="en-US" sz="2400" dirty="0">
                <a:latin typeface="Times New Roman" panose="02020603050405020304" pitchFamily="18" charset="0"/>
                <a:cs typeface="Times New Roman" panose="02020603050405020304" pitchFamily="18" charset="0"/>
              </a:rPr>
              <a:t>manages the pool in exchange for a fee and a percentage of the gains on investments and limited partners provide capital.</a:t>
            </a:r>
          </a:p>
        </p:txBody>
      </p:sp>
      <p:sp>
        <p:nvSpPr>
          <p:cNvPr id="4" name="Footer Placeholder 3">
            <a:extLst>
              <a:ext uri="{FF2B5EF4-FFF2-40B4-BE49-F238E27FC236}">
                <a16:creationId xmlns:a16="http://schemas.microsoft.com/office/drawing/2014/main" id="{B9C68A9C-33E5-45EA-BAC9-EBE2048DE6DC}"/>
              </a:ext>
            </a:extLst>
          </p:cNvPr>
          <p:cNvSpPr>
            <a:spLocks noGrp="1"/>
          </p:cNvSpPr>
          <p:nvPr>
            <p:ph type="ftr" sz="quarter" idx="11"/>
          </p:nvPr>
        </p:nvSpPr>
        <p:spPr/>
        <p:txBody>
          <a:bodyPr/>
          <a:lstStyle/>
          <a:p>
            <a:r>
              <a:rPr lang="en-US" dirty="0"/>
              <a:t>Yogesh Chauhan, IIM Raipur</a:t>
            </a:r>
          </a:p>
        </p:txBody>
      </p:sp>
    </p:spTree>
    <p:extLst>
      <p:ext uri="{BB962C8B-B14F-4D97-AF65-F5344CB8AC3E}">
        <p14:creationId xmlns:p14="http://schemas.microsoft.com/office/powerpoint/2010/main" val="158470450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14955F-8117-4B76-BF50-04E8597E8692}"/>
              </a:ext>
            </a:extLst>
          </p:cNvPr>
          <p:cNvSpPr>
            <a:spLocks noGrp="1"/>
          </p:cNvSpPr>
          <p:nvPr>
            <p:ph type="title"/>
          </p:nvPr>
        </p:nvSpPr>
        <p:spPr/>
        <p:txBody>
          <a:bodyPr>
            <a:normAutofit/>
          </a:bodyPr>
          <a:lstStyle/>
          <a:p>
            <a:r>
              <a:rPr lang="en-US" sz="3600" dirty="0">
                <a:latin typeface="Times New Roman" panose="02020603050405020304" pitchFamily="18" charset="0"/>
                <a:cs typeface="Times New Roman" panose="02020603050405020304" pitchFamily="18" charset="0"/>
              </a:rPr>
              <a:t>Characteristics of VCs</a:t>
            </a:r>
          </a:p>
        </p:txBody>
      </p:sp>
      <p:sp>
        <p:nvSpPr>
          <p:cNvPr id="3" name="Content Placeholder 2">
            <a:extLst>
              <a:ext uri="{FF2B5EF4-FFF2-40B4-BE49-F238E27FC236}">
                <a16:creationId xmlns:a16="http://schemas.microsoft.com/office/drawing/2014/main" id="{A60F4B3E-F9C9-40DA-92A4-FCE0FE2FC1CA}"/>
              </a:ext>
            </a:extLst>
          </p:cNvPr>
          <p:cNvSpPr>
            <a:spLocks noGrp="1"/>
          </p:cNvSpPr>
          <p:nvPr>
            <p:ph idx="1"/>
          </p:nvPr>
        </p:nvSpPr>
        <p:spPr/>
        <p:txBody>
          <a:bodyPr>
            <a:normAutofit/>
          </a:bodyPr>
          <a:lstStyle/>
          <a:p>
            <a:r>
              <a:rPr lang="en-US" altLang="en-US" sz="2400" dirty="0">
                <a:latin typeface="Times New Roman" panose="02020603050405020304" pitchFamily="18" charset="0"/>
                <a:cs typeface="Times New Roman" panose="02020603050405020304" pitchFamily="18" charset="0"/>
              </a:rPr>
              <a:t>Long time horizon</a:t>
            </a:r>
          </a:p>
          <a:p>
            <a:r>
              <a:rPr lang="en-US" altLang="en-US" sz="2400" dirty="0">
                <a:latin typeface="Times New Roman" panose="02020603050405020304" pitchFamily="18" charset="0"/>
                <a:cs typeface="Times New Roman" panose="02020603050405020304" pitchFamily="18" charset="0"/>
              </a:rPr>
              <a:t>Lack of liquidity, because they, generally, invest in private firms. </a:t>
            </a:r>
          </a:p>
          <a:p>
            <a:r>
              <a:rPr lang="en-US" altLang="en-US" sz="2400" dirty="0">
                <a:latin typeface="Times New Roman" panose="02020603050405020304" pitchFamily="18" charset="0"/>
                <a:cs typeface="Times New Roman" panose="02020603050405020304" pitchFamily="18" charset="0"/>
              </a:rPr>
              <a:t>High risk, since they invest in unproven business model</a:t>
            </a:r>
          </a:p>
          <a:p>
            <a:r>
              <a:rPr lang="en-US" altLang="en-US" sz="2400" dirty="0">
                <a:latin typeface="Times New Roman" panose="02020603050405020304" pitchFamily="18" charset="0"/>
                <a:cs typeface="Times New Roman" panose="02020603050405020304" pitchFamily="18" charset="0"/>
              </a:rPr>
              <a:t>Equity participation</a:t>
            </a:r>
          </a:p>
          <a:p>
            <a:r>
              <a:rPr lang="en-US" altLang="en-US" sz="2400" dirty="0">
                <a:latin typeface="Times New Roman" panose="02020603050405020304" pitchFamily="18" charset="0"/>
                <a:cs typeface="Times New Roman" panose="02020603050405020304" pitchFamily="18" charset="0"/>
              </a:rPr>
              <a:t>Participation in management</a:t>
            </a:r>
          </a:p>
          <a:p>
            <a:endParaRPr lang="en-US" sz="2400" dirty="0">
              <a:latin typeface="Times New Roman" panose="02020603050405020304" pitchFamily="18" charset="0"/>
              <a:cs typeface="Times New Roman" panose="02020603050405020304" pitchFamily="18" charset="0"/>
            </a:endParaRPr>
          </a:p>
        </p:txBody>
      </p:sp>
      <p:sp>
        <p:nvSpPr>
          <p:cNvPr id="4" name="Footer Placeholder 3">
            <a:extLst>
              <a:ext uri="{FF2B5EF4-FFF2-40B4-BE49-F238E27FC236}">
                <a16:creationId xmlns:a16="http://schemas.microsoft.com/office/drawing/2014/main" id="{6608E37B-AB9D-4286-9525-D317A583E93C}"/>
              </a:ext>
            </a:extLst>
          </p:cNvPr>
          <p:cNvSpPr>
            <a:spLocks noGrp="1"/>
          </p:cNvSpPr>
          <p:nvPr>
            <p:ph type="ftr" sz="quarter" idx="11"/>
          </p:nvPr>
        </p:nvSpPr>
        <p:spPr/>
        <p:txBody>
          <a:bodyPr/>
          <a:lstStyle/>
          <a:p>
            <a:r>
              <a:rPr lang="en-US" dirty="0"/>
              <a:t>Yogesh Chauhan, IIM Raipur</a:t>
            </a:r>
          </a:p>
        </p:txBody>
      </p:sp>
    </p:spTree>
    <p:extLst>
      <p:ext uri="{BB962C8B-B14F-4D97-AF65-F5344CB8AC3E}">
        <p14:creationId xmlns:p14="http://schemas.microsoft.com/office/powerpoint/2010/main" val="95854426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7F4F7C-F898-45BD-A5E0-B5B3E22ADF67}"/>
              </a:ext>
            </a:extLst>
          </p:cNvPr>
          <p:cNvSpPr>
            <a:spLocks noGrp="1"/>
          </p:cNvSpPr>
          <p:nvPr>
            <p:ph type="title"/>
          </p:nvPr>
        </p:nvSpPr>
        <p:spPr>
          <a:xfrm>
            <a:off x="416170" y="92099"/>
            <a:ext cx="10515600" cy="1325563"/>
          </a:xfrm>
        </p:spPr>
        <p:txBody>
          <a:bodyPr>
            <a:normAutofit/>
          </a:bodyPr>
          <a:lstStyle/>
          <a:p>
            <a:r>
              <a:rPr lang="en-US" sz="3600" dirty="0">
                <a:latin typeface="Times New Roman" panose="02020603050405020304" pitchFamily="18" charset="0"/>
                <a:cs typeface="Times New Roman" panose="02020603050405020304" pitchFamily="18" charset="0"/>
              </a:rPr>
              <a:t>Equity choices for publicly traded firms </a:t>
            </a:r>
          </a:p>
        </p:txBody>
      </p:sp>
      <p:sp>
        <p:nvSpPr>
          <p:cNvPr id="3" name="Content Placeholder 2">
            <a:extLst>
              <a:ext uri="{FF2B5EF4-FFF2-40B4-BE49-F238E27FC236}">
                <a16:creationId xmlns:a16="http://schemas.microsoft.com/office/drawing/2014/main" id="{C526CFEB-5DA1-4AB1-A2A7-681B6D48C1DF}"/>
              </a:ext>
            </a:extLst>
          </p:cNvPr>
          <p:cNvSpPr>
            <a:spLocks noGrp="1"/>
          </p:cNvSpPr>
          <p:nvPr>
            <p:ph idx="1"/>
          </p:nvPr>
        </p:nvSpPr>
        <p:spPr>
          <a:xfrm>
            <a:off x="669388" y="1417662"/>
            <a:ext cx="10515600" cy="4351338"/>
          </a:xfrm>
        </p:spPr>
        <p:txBody>
          <a:bodyPr>
            <a:normAutofit/>
          </a:bodyPr>
          <a:lstStyle/>
          <a:p>
            <a:pPr algn="just"/>
            <a:r>
              <a:rPr lang="en-US" sz="2400" dirty="0">
                <a:latin typeface="Times New Roman" panose="02020603050405020304" pitchFamily="18" charset="0"/>
                <a:cs typeface="Times New Roman" panose="02020603050405020304" pitchFamily="18" charset="0"/>
              </a:rPr>
              <a:t>Initial public offering (IPO) or stock market launch is a type of public offering in which shares of a company are sold to institutional investors and usually also retail (individual) investors.</a:t>
            </a:r>
          </a:p>
          <a:p>
            <a:pPr algn="just"/>
            <a:r>
              <a:rPr lang="en-US" sz="2400" dirty="0">
                <a:latin typeface="Times New Roman" panose="02020603050405020304" pitchFamily="18" charset="0"/>
                <a:cs typeface="Times New Roman" panose="02020603050405020304" pitchFamily="18" charset="0"/>
              </a:rPr>
              <a:t>An IPO is </a:t>
            </a:r>
            <a:r>
              <a:rPr lang="en-US" sz="2400" b="1" dirty="0">
                <a:latin typeface="Times New Roman" panose="02020603050405020304" pitchFamily="18" charset="0"/>
                <a:cs typeface="Times New Roman" panose="02020603050405020304" pitchFamily="18" charset="0"/>
              </a:rPr>
              <a:t>underwritten</a:t>
            </a:r>
            <a:r>
              <a:rPr lang="en-US" sz="2400" dirty="0">
                <a:latin typeface="Times New Roman" panose="02020603050405020304" pitchFamily="18" charset="0"/>
                <a:cs typeface="Times New Roman" panose="02020603050405020304" pitchFamily="18" charset="0"/>
              </a:rPr>
              <a:t> by one or more </a:t>
            </a:r>
            <a:r>
              <a:rPr lang="en-US" sz="2400" b="1" dirty="0">
                <a:latin typeface="Times New Roman" panose="02020603050405020304" pitchFamily="18" charset="0"/>
                <a:cs typeface="Times New Roman" panose="02020603050405020304" pitchFamily="18" charset="0"/>
              </a:rPr>
              <a:t>investment banks</a:t>
            </a:r>
            <a:r>
              <a:rPr lang="en-US" sz="2400" dirty="0">
                <a:latin typeface="Times New Roman" panose="02020603050405020304" pitchFamily="18" charset="0"/>
                <a:cs typeface="Times New Roman" panose="02020603050405020304" pitchFamily="18" charset="0"/>
              </a:rPr>
              <a:t>, who also arrange for the shares to be listed on one or more </a:t>
            </a:r>
            <a:r>
              <a:rPr lang="en-US" sz="2400" b="1" dirty="0">
                <a:latin typeface="Times New Roman" panose="02020603050405020304" pitchFamily="18" charset="0"/>
                <a:cs typeface="Times New Roman" panose="02020603050405020304" pitchFamily="18" charset="0"/>
              </a:rPr>
              <a:t>stock exchanges.</a:t>
            </a:r>
          </a:p>
          <a:p>
            <a:pPr algn="just"/>
            <a:r>
              <a:rPr lang="en-US" sz="2400" dirty="0">
                <a:latin typeface="Times New Roman" panose="02020603050405020304" pitchFamily="18" charset="0"/>
                <a:cs typeface="Times New Roman" panose="02020603050405020304" pitchFamily="18" charset="0"/>
              </a:rPr>
              <a:t>For each stock, each investor holds two rights: Cash flow right and Voting right.</a:t>
            </a:r>
          </a:p>
          <a:p>
            <a:pPr lvl="1" algn="just"/>
            <a:r>
              <a:rPr lang="en-US" dirty="0">
                <a:latin typeface="Times New Roman" panose="02020603050405020304" pitchFamily="18" charset="0"/>
                <a:cs typeface="Times New Roman" panose="02020603050405020304" pitchFamily="18" charset="0"/>
              </a:rPr>
              <a:t>Typically, each stock has one voting right and one cashflow right. However, the firm can issue differential voting right (DVR) stocks. </a:t>
            </a:r>
          </a:p>
          <a:p>
            <a:pPr lvl="1" algn="just"/>
            <a:r>
              <a:rPr lang="en-US" dirty="0">
                <a:latin typeface="Times New Roman" panose="02020603050405020304" pitchFamily="18" charset="0"/>
                <a:cs typeface="Times New Roman" panose="02020603050405020304" pitchFamily="18" charset="0"/>
              </a:rPr>
              <a:t>Typically, Tata motor’s each stock has one voting right and one voting right</a:t>
            </a:r>
          </a:p>
          <a:p>
            <a:pPr lvl="1" algn="just"/>
            <a:r>
              <a:rPr lang="en-US" dirty="0">
                <a:latin typeface="Times New Roman" panose="02020603050405020304" pitchFamily="18" charset="0"/>
                <a:cs typeface="Times New Roman" panose="02020603050405020304" pitchFamily="18" charset="0"/>
              </a:rPr>
              <a:t>However, Tata motor’s DVR has 0.10 voting right and 1.05 cashflow right.</a:t>
            </a:r>
          </a:p>
        </p:txBody>
      </p:sp>
      <p:sp>
        <p:nvSpPr>
          <p:cNvPr id="4" name="Footer Placeholder 3">
            <a:extLst>
              <a:ext uri="{FF2B5EF4-FFF2-40B4-BE49-F238E27FC236}">
                <a16:creationId xmlns:a16="http://schemas.microsoft.com/office/drawing/2014/main" id="{9C42CB66-4A52-4835-BCCC-631841ED1490}"/>
              </a:ext>
            </a:extLst>
          </p:cNvPr>
          <p:cNvSpPr>
            <a:spLocks noGrp="1"/>
          </p:cNvSpPr>
          <p:nvPr>
            <p:ph type="ftr" sz="quarter" idx="11"/>
          </p:nvPr>
        </p:nvSpPr>
        <p:spPr/>
        <p:txBody>
          <a:bodyPr/>
          <a:lstStyle/>
          <a:p>
            <a:r>
              <a:rPr lang="en-US" dirty="0"/>
              <a:t>Yogesh Chauhan, IIM Raipur</a:t>
            </a:r>
          </a:p>
        </p:txBody>
      </p:sp>
    </p:spTree>
    <p:extLst>
      <p:ext uri="{BB962C8B-B14F-4D97-AF65-F5344CB8AC3E}">
        <p14:creationId xmlns:p14="http://schemas.microsoft.com/office/powerpoint/2010/main" val="56656196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CB9F34-FFA9-4BBE-A9E2-E117B68FA7BC}"/>
              </a:ext>
            </a:extLst>
          </p:cNvPr>
          <p:cNvSpPr>
            <a:spLocks noGrp="1"/>
          </p:cNvSpPr>
          <p:nvPr>
            <p:ph type="title"/>
          </p:nvPr>
        </p:nvSpPr>
        <p:spPr>
          <a:xfrm>
            <a:off x="416170" y="140042"/>
            <a:ext cx="10515600" cy="1325563"/>
          </a:xfrm>
        </p:spPr>
        <p:txBody>
          <a:bodyPr>
            <a:normAutofit/>
          </a:bodyPr>
          <a:lstStyle/>
          <a:p>
            <a:r>
              <a:rPr lang="en-US" sz="3600" dirty="0">
                <a:latin typeface="Times New Roman" panose="02020603050405020304" pitchFamily="18" charset="0"/>
                <a:cs typeface="Times New Roman" panose="02020603050405020304" pitchFamily="18" charset="0"/>
              </a:rPr>
              <a:t>Tata Motor and Tata Motor (DVR) (stock prices)</a:t>
            </a:r>
          </a:p>
        </p:txBody>
      </p:sp>
      <p:graphicFrame>
        <p:nvGraphicFramePr>
          <p:cNvPr id="4" name="Content Placeholder 3">
            <a:extLst>
              <a:ext uri="{FF2B5EF4-FFF2-40B4-BE49-F238E27FC236}">
                <a16:creationId xmlns:a16="http://schemas.microsoft.com/office/drawing/2014/main" id="{3B9AA7B6-2542-44D5-B861-A25A04149CF0}"/>
              </a:ext>
            </a:extLst>
          </p:cNvPr>
          <p:cNvGraphicFramePr>
            <a:graphicFrameLocks noGrp="1"/>
          </p:cNvGraphicFramePr>
          <p:nvPr>
            <p:ph idx="1"/>
          </p:nvPr>
        </p:nvGraphicFramePr>
        <p:xfrm>
          <a:off x="838200" y="1825624"/>
          <a:ext cx="10515600" cy="5032375"/>
        </p:xfrm>
        <a:graphic>
          <a:graphicData uri="http://schemas.openxmlformats.org/drawingml/2006/chart">
            <c:chart xmlns:c="http://schemas.openxmlformats.org/drawingml/2006/chart" xmlns:r="http://schemas.openxmlformats.org/officeDocument/2006/relationships" r:id="rId2"/>
          </a:graphicData>
        </a:graphic>
      </p:graphicFrame>
      <p:sp>
        <p:nvSpPr>
          <p:cNvPr id="3" name="Footer Placeholder 2">
            <a:extLst>
              <a:ext uri="{FF2B5EF4-FFF2-40B4-BE49-F238E27FC236}">
                <a16:creationId xmlns:a16="http://schemas.microsoft.com/office/drawing/2014/main" id="{1B7B5B23-E8AA-4F6D-B0AE-242791686D9A}"/>
              </a:ext>
            </a:extLst>
          </p:cNvPr>
          <p:cNvSpPr>
            <a:spLocks noGrp="1"/>
          </p:cNvSpPr>
          <p:nvPr>
            <p:ph type="ftr" sz="quarter" idx="11"/>
          </p:nvPr>
        </p:nvSpPr>
        <p:spPr/>
        <p:txBody>
          <a:bodyPr/>
          <a:lstStyle/>
          <a:p>
            <a:r>
              <a:rPr lang="en-US" dirty="0"/>
              <a:t>Yogesh Chauhan, IIM Raipur</a:t>
            </a:r>
          </a:p>
        </p:txBody>
      </p:sp>
    </p:spTree>
    <p:extLst>
      <p:ext uri="{BB962C8B-B14F-4D97-AF65-F5344CB8AC3E}">
        <p14:creationId xmlns:p14="http://schemas.microsoft.com/office/powerpoint/2010/main" val="282905327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E84072-415C-431A-B9E8-17BEB22723AB}"/>
              </a:ext>
            </a:extLst>
          </p:cNvPr>
          <p:cNvSpPr>
            <a:spLocks noGrp="1"/>
          </p:cNvSpPr>
          <p:nvPr>
            <p:ph type="title"/>
          </p:nvPr>
        </p:nvSpPr>
        <p:spPr/>
        <p:txBody>
          <a:bodyPr>
            <a:normAutofit/>
          </a:bodyPr>
          <a:lstStyle/>
          <a:p>
            <a:r>
              <a:rPr lang="en-US" sz="3600" dirty="0">
                <a:latin typeface="Times New Roman" panose="02020603050405020304" pitchFamily="18" charset="0"/>
                <a:cs typeface="Times New Roman" panose="02020603050405020304" pitchFamily="18" charset="0"/>
              </a:rPr>
              <a:t>Initial public offering …</a:t>
            </a:r>
          </a:p>
        </p:txBody>
      </p:sp>
      <p:sp>
        <p:nvSpPr>
          <p:cNvPr id="3" name="Content Placeholder 2">
            <a:extLst>
              <a:ext uri="{FF2B5EF4-FFF2-40B4-BE49-F238E27FC236}">
                <a16:creationId xmlns:a16="http://schemas.microsoft.com/office/drawing/2014/main" id="{8A24533E-3761-408B-BF7D-5D328BB2E607}"/>
              </a:ext>
            </a:extLst>
          </p:cNvPr>
          <p:cNvSpPr>
            <a:spLocks noGrp="1"/>
          </p:cNvSpPr>
          <p:nvPr>
            <p:ph idx="1"/>
          </p:nvPr>
        </p:nvSpPr>
        <p:spPr>
          <a:xfrm>
            <a:off x="838200" y="1594833"/>
            <a:ext cx="10515600" cy="5355932"/>
          </a:xfrm>
        </p:spPr>
        <p:txBody>
          <a:bodyPr/>
          <a:lstStyle/>
          <a:p>
            <a:r>
              <a:rPr lang="en-US" b="1" dirty="0">
                <a:latin typeface="Times New Roman" panose="02020603050405020304" pitchFamily="18" charset="0"/>
                <a:cs typeface="Times New Roman" panose="02020603050405020304" pitchFamily="18" charset="0"/>
              </a:rPr>
              <a:t>Advantages</a:t>
            </a:r>
          </a:p>
          <a:p>
            <a:pPr lvl="1" algn="just"/>
            <a:r>
              <a:rPr lang="en-US" dirty="0">
                <a:latin typeface="Times New Roman" panose="02020603050405020304" pitchFamily="18" charset="0"/>
                <a:cs typeface="Times New Roman" panose="02020603050405020304" pitchFamily="18" charset="0"/>
              </a:rPr>
              <a:t>Enlarging and diversifying equity base, and therefore, enabling cheaper access to capital.</a:t>
            </a:r>
          </a:p>
          <a:p>
            <a:pPr lvl="1" algn="just"/>
            <a:r>
              <a:rPr lang="en-US" dirty="0">
                <a:latin typeface="Times New Roman" panose="02020603050405020304" pitchFamily="18" charset="0"/>
                <a:cs typeface="Times New Roman" panose="02020603050405020304" pitchFamily="18" charset="0"/>
              </a:rPr>
              <a:t>Increasing exposure, prestige, and public image and thus, attracting and retaining better management and employees through liquid equity participation (ESOP).</a:t>
            </a:r>
          </a:p>
          <a:p>
            <a:pPr lvl="1" algn="just"/>
            <a:r>
              <a:rPr lang="en-US" dirty="0">
                <a:latin typeface="Times New Roman" panose="02020603050405020304" pitchFamily="18" charset="0"/>
                <a:cs typeface="Times New Roman" panose="02020603050405020304" pitchFamily="18" charset="0"/>
              </a:rPr>
              <a:t>Facilitating acquisitions (potentially in return for shares of stock)</a:t>
            </a:r>
          </a:p>
          <a:p>
            <a:pPr lvl="1" algn="just"/>
            <a:r>
              <a:rPr lang="en-US" dirty="0">
                <a:latin typeface="Times New Roman" panose="02020603050405020304" pitchFamily="18" charset="0"/>
                <a:cs typeface="Times New Roman" panose="02020603050405020304" pitchFamily="18" charset="0"/>
              </a:rPr>
              <a:t>Creating multiple financing opportunities: equity, convertible debt, cheaper bank loans, etc.</a:t>
            </a:r>
          </a:p>
          <a:p>
            <a:r>
              <a:rPr lang="en-US" b="1" dirty="0">
                <a:latin typeface="Times New Roman" panose="02020603050405020304" pitchFamily="18" charset="0"/>
                <a:cs typeface="Times New Roman" panose="02020603050405020304" pitchFamily="18" charset="0"/>
              </a:rPr>
              <a:t>Disadvantages</a:t>
            </a:r>
            <a:endParaRPr lang="en-US" dirty="0">
              <a:latin typeface="Times New Roman" panose="02020603050405020304" pitchFamily="18" charset="0"/>
              <a:cs typeface="Times New Roman" panose="02020603050405020304" pitchFamily="18" charset="0"/>
            </a:endParaRPr>
          </a:p>
          <a:p>
            <a:pPr lvl="1"/>
            <a:r>
              <a:rPr lang="en-US" dirty="0">
                <a:latin typeface="Times New Roman" panose="02020603050405020304" pitchFamily="18" charset="0"/>
                <a:cs typeface="Times New Roman" panose="02020603050405020304" pitchFamily="18" charset="0"/>
              </a:rPr>
              <a:t>Significant legal, accounting and marketing costs, many of which are ongoing</a:t>
            </a:r>
          </a:p>
          <a:p>
            <a:pPr lvl="1"/>
            <a:r>
              <a:rPr lang="en-US" dirty="0">
                <a:latin typeface="Times New Roman" panose="02020603050405020304" pitchFamily="18" charset="0"/>
                <a:cs typeface="Times New Roman" panose="02020603050405020304" pitchFamily="18" charset="0"/>
              </a:rPr>
              <a:t>Loss of control and stronger agency problems due to new shareholders</a:t>
            </a:r>
          </a:p>
          <a:p>
            <a:pPr lvl="1" algn="just"/>
            <a:endParaRPr lang="en-US" dirty="0">
              <a:latin typeface="Times New Roman" panose="02020603050405020304" pitchFamily="18" charset="0"/>
              <a:cs typeface="Times New Roman" panose="02020603050405020304" pitchFamily="18" charset="0"/>
            </a:endParaRPr>
          </a:p>
          <a:p>
            <a:pPr lvl="1"/>
            <a:endParaRPr lang="en-US" b="1" dirty="0">
              <a:latin typeface="Times New Roman" panose="02020603050405020304" pitchFamily="18" charset="0"/>
              <a:cs typeface="Times New Roman" panose="02020603050405020304" pitchFamily="18" charset="0"/>
            </a:endParaRPr>
          </a:p>
          <a:p>
            <a:endParaRPr lang="en-US" dirty="0"/>
          </a:p>
        </p:txBody>
      </p:sp>
      <p:sp>
        <p:nvSpPr>
          <p:cNvPr id="4" name="Footer Placeholder 3">
            <a:extLst>
              <a:ext uri="{FF2B5EF4-FFF2-40B4-BE49-F238E27FC236}">
                <a16:creationId xmlns:a16="http://schemas.microsoft.com/office/drawing/2014/main" id="{FE926977-6F9E-4E49-B0CD-CC4EBB5EB2BF}"/>
              </a:ext>
            </a:extLst>
          </p:cNvPr>
          <p:cNvSpPr>
            <a:spLocks noGrp="1"/>
          </p:cNvSpPr>
          <p:nvPr>
            <p:ph type="ftr" sz="quarter" idx="11"/>
          </p:nvPr>
        </p:nvSpPr>
        <p:spPr/>
        <p:txBody>
          <a:bodyPr/>
          <a:lstStyle/>
          <a:p>
            <a:r>
              <a:rPr lang="en-US" dirty="0"/>
              <a:t>Yogesh Chauhan, IIM Raipur</a:t>
            </a:r>
          </a:p>
        </p:txBody>
      </p:sp>
    </p:spTree>
    <p:extLst>
      <p:ext uri="{BB962C8B-B14F-4D97-AF65-F5344CB8AC3E}">
        <p14:creationId xmlns:p14="http://schemas.microsoft.com/office/powerpoint/2010/main" val="421438961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ACA82D-89FF-49BC-9D4B-E5C06E93C7E3}"/>
              </a:ext>
            </a:extLst>
          </p:cNvPr>
          <p:cNvSpPr>
            <a:spLocks noGrp="1"/>
          </p:cNvSpPr>
          <p:nvPr>
            <p:ph type="title"/>
          </p:nvPr>
        </p:nvSpPr>
        <p:spPr/>
        <p:txBody>
          <a:bodyPr>
            <a:normAutofit/>
          </a:bodyPr>
          <a:lstStyle/>
          <a:p>
            <a:r>
              <a:rPr lang="en-US" sz="3600" dirty="0">
                <a:latin typeface="Times New Roman" panose="02020603050405020304" pitchFamily="18" charset="0"/>
                <a:cs typeface="Times New Roman" panose="02020603050405020304" pitchFamily="18" charset="0"/>
              </a:rPr>
              <a:t>The process of IPO</a:t>
            </a:r>
          </a:p>
        </p:txBody>
      </p:sp>
      <p:sp>
        <p:nvSpPr>
          <p:cNvPr id="3" name="Content Placeholder 2">
            <a:extLst>
              <a:ext uri="{FF2B5EF4-FFF2-40B4-BE49-F238E27FC236}">
                <a16:creationId xmlns:a16="http://schemas.microsoft.com/office/drawing/2014/main" id="{EA650256-9A7F-4CA6-9B9B-0E2DCE6CCA7F}"/>
              </a:ext>
            </a:extLst>
          </p:cNvPr>
          <p:cNvSpPr>
            <a:spLocks noGrp="1"/>
          </p:cNvSpPr>
          <p:nvPr>
            <p:ph idx="1"/>
          </p:nvPr>
        </p:nvSpPr>
        <p:spPr>
          <a:xfrm>
            <a:off x="838200" y="1825625"/>
            <a:ext cx="10515600" cy="4667250"/>
          </a:xfrm>
        </p:spPr>
        <p:txBody>
          <a:bodyPr>
            <a:noAutofit/>
          </a:bodyPr>
          <a:lstStyle/>
          <a:p>
            <a:pPr algn="just"/>
            <a:r>
              <a:rPr lang="en-US" sz="2000" b="1" dirty="0">
                <a:latin typeface="Times New Roman" panose="02020603050405020304" pitchFamily="18" charset="0"/>
                <a:cs typeface="Times New Roman" panose="02020603050405020304" pitchFamily="18" charset="0"/>
              </a:rPr>
              <a:t>Stage 1</a:t>
            </a:r>
            <a:r>
              <a:rPr lang="en-US" sz="2000" dirty="0">
                <a:latin typeface="Times New Roman" panose="02020603050405020304" pitchFamily="18" charset="0"/>
                <a:cs typeface="Times New Roman" panose="02020603050405020304" pitchFamily="18" charset="0"/>
              </a:rPr>
              <a:t>: Road show is conducted by investment bankers (also called book running lead managers). At this stage, a </a:t>
            </a:r>
            <a:r>
              <a:rPr lang="en-US" sz="2000" b="1" dirty="0">
                <a:latin typeface="Times New Roman" panose="02020603050405020304" pitchFamily="18" charset="0"/>
                <a:cs typeface="Times New Roman" panose="02020603050405020304" pitchFamily="18" charset="0"/>
              </a:rPr>
              <a:t>price band </a:t>
            </a:r>
            <a:r>
              <a:rPr lang="en-US" sz="2000" dirty="0">
                <a:latin typeface="Times New Roman" panose="02020603050405020304" pitchFamily="18" charset="0"/>
                <a:cs typeface="Times New Roman" panose="02020603050405020304" pitchFamily="18" charset="0"/>
              </a:rPr>
              <a:t>is not disclosed. The  bookrunner carries out the preliminary pricing of the firm and circulates it in the form of a report among its favored institutional clients. </a:t>
            </a:r>
          </a:p>
          <a:p>
            <a:pPr algn="just"/>
            <a:r>
              <a:rPr lang="en-US" sz="2000" b="1" dirty="0">
                <a:latin typeface="Times New Roman" panose="02020603050405020304" pitchFamily="18" charset="0"/>
                <a:cs typeface="Times New Roman" panose="02020603050405020304" pitchFamily="18" charset="0"/>
              </a:rPr>
              <a:t>Stage 2</a:t>
            </a:r>
            <a:r>
              <a:rPr lang="en-US" sz="2000" dirty="0">
                <a:latin typeface="Times New Roman" panose="02020603050405020304" pitchFamily="18" charset="0"/>
                <a:cs typeface="Times New Roman" panose="02020603050405020304" pitchFamily="18" charset="0"/>
              </a:rPr>
              <a:t>: At the end of the </a:t>
            </a:r>
            <a:r>
              <a:rPr lang="en-US" sz="2000" b="1" dirty="0">
                <a:latin typeface="Times New Roman" panose="02020603050405020304" pitchFamily="18" charset="0"/>
                <a:cs typeface="Times New Roman" panose="02020603050405020304" pitchFamily="18" charset="0"/>
              </a:rPr>
              <a:t>road show</a:t>
            </a:r>
            <a:r>
              <a:rPr lang="en-US" sz="2000" dirty="0">
                <a:latin typeface="Times New Roman" panose="02020603050405020304" pitchFamily="18" charset="0"/>
                <a:cs typeface="Times New Roman" panose="02020603050405020304" pitchFamily="18" charset="0"/>
              </a:rPr>
              <a:t>, the bookrunner uses the recently collected information to arrive at a price band and files a red herring prospectus with the regulator. The red herring prospectus contains the price band on which the book is built. On average, the </a:t>
            </a:r>
            <a:r>
              <a:rPr lang="en-US" sz="2000" b="1" dirty="0">
                <a:latin typeface="Times New Roman" panose="02020603050405020304" pitchFamily="18" charset="0"/>
                <a:cs typeface="Times New Roman" panose="02020603050405020304" pitchFamily="18" charset="0"/>
              </a:rPr>
              <a:t>book building process</a:t>
            </a:r>
            <a:r>
              <a:rPr lang="en-US" sz="2000" dirty="0">
                <a:latin typeface="Times New Roman" panose="02020603050405020304" pitchFamily="18" charset="0"/>
                <a:cs typeface="Times New Roman" panose="02020603050405020304" pitchFamily="18" charset="0"/>
              </a:rPr>
              <a:t> usually lasts for a period of 5 days (a minimum of 3 days and a maximum of 10 days are prescribed by regulation).</a:t>
            </a:r>
          </a:p>
          <a:p>
            <a:pPr algn="just"/>
            <a:r>
              <a:rPr lang="en-US" sz="2000" b="1" dirty="0">
                <a:latin typeface="Times New Roman" panose="02020603050405020304" pitchFamily="18" charset="0"/>
                <a:cs typeface="Times New Roman" panose="02020603050405020304" pitchFamily="18" charset="0"/>
              </a:rPr>
              <a:t>Stage 3</a:t>
            </a:r>
            <a:r>
              <a:rPr lang="en-US" sz="2000" dirty="0">
                <a:latin typeface="Times New Roman" panose="02020603050405020304" pitchFamily="18" charset="0"/>
                <a:cs typeface="Times New Roman" panose="02020603050405020304" pitchFamily="18" charset="0"/>
              </a:rPr>
              <a:t>: After the book has been built, the issuing firm, in consultation with the bookrunner, decides an offer price for the IPO shares. If the issue has been </a:t>
            </a:r>
            <a:r>
              <a:rPr lang="en-US" sz="2000" b="1" dirty="0">
                <a:latin typeface="Times New Roman" panose="02020603050405020304" pitchFamily="18" charset="0"/>
                <a:cs typeface="Times New Roman" panose="02020603050405020304" pitchFamily="18" charset="0"/>
              </a:rPr>
              <a:t>oversubscribed</a:t>
            </a:r>
            <a:r>
              <a:rPr lang="en-US" sz="2000" dirty="0">
                <a:latin typeface="Times New Roman" panose="02020603050405020304" pitchFamily="18" charset="0"/>
                <a:cs typeface="Times New Roman" panose="02020603050405020304" pitchFamily="18" charset="0"/>
              </a:rPr>
              <a:t> by investors in any category, allocation is made among the investors in that specific class by prorate basis.</a:t>
            </a:r>
          </a:p>
          <a:p>
            <a:pPr algn="just"/>
            <a:r>
              <a:rPr lang="en-US" sz="2000" b="1" dirty="0">
                <a:latin typeface="Times New Roman" panose="02020603050405020304" pitchFamily="18" charset="0"/>
                <a:cs typeface="Times New Roman" panose="02020603050405020304" pitchFamily="18" charset="0"/>
              </a:rPr>
              <a:t>Stage 4</a:t>
            </a:r>
            <a:r>
              <a:rPr lang="en-US" sz="2000" dirty="0">
                <a:latin typeface="Times New Roman" panose="02020603050405020304" pitchFamily="18" charset="0"/>
                <a:cs typeface="Times New Roman" panose="02020603050405020304" pitchFamily="18" charset="0"/>
              </a:rPr>
              <a:t>: The listing of the IPO is the fourth and final stage of the process. The IPO is listed 21 days after the determination of the offer price.</a:t>
            </a:r>
          </a:p>
        </p:txBody>
      </p:sp>
      <p:sp>
        <p:nvSpPr>
          <p:cNvPr id="4" name="Footer Placeholder 3">
            <a:extLst>
              <a:ext uri="{FF2B5EF4-FFF2-40B4-BE49-F238E27FC236}">
                <a16:creationId xmlns:a16="http://schemas.microsoft.com/office/drawing/2014/main" id="{9ADDC317-792F-408E-850A-2EE176171109}"/>
              </a:ext>
            </a:extLst>
          </p:cNvPr>
          <p:cNvSpPr>
            <a:spLocks noGrp="1"/>
          </p:cNvSpPr>
          <p:nvPr>
            <p:ph type="ftr" sz="quarter" idx="11"/>
          </p:nvPr>
        </p:nvSpPr>
        <p:spPr/>
        <p:txBody>
          <a:bodyPr/>
          <a:lstStyle/>
          <a:p>
            <a:r>
              <a:rPr lang="en-US" dirty="0"/>
              <a:t>Yogesh Chauhan, IIM Raipur</a:t>
            </a:r>
          </a:p>
        </p:txBody>
      </p:sp>
    </p:spTree>
    <p:extLst>
      <p:ext uri="{BB962C8B-B14F-4D97-AF65-F5344CB8AC3E}">
        <p14:creationId xmlns:p14="http://schemas.microsoft.com/office/powerpoint/2010/main" val="93340899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 name="Content Placeholder 9">
            <a:extLst>
              <a:ext uri="{FF2B5EF4-FFF2-40B4-BE49-F238E27FC236}">
                <a16:creationId xmlns:a16="http://schemas.microsoft.com/office/drawing/2014/main" id="{77985007-EC7E-4F07-AA65-3D036808D544}"/>
              </a:ext>
            </a:extLst>
          </p:cNvPr>
          <p:cNvGraphicFramePr>
            <a:graphicFrameLocks noGrp="1"/>
          </p:cNvGraphicFramePr>
          <p:nvPr>
            <p:ph idx="1"/>
            <p:extLst>
              <p:ext uri="{D42A27DB-BD31-4B8C-83A1-F6EECF244321}">
                <p14:modId xmlns:p14="http://schemas.microsoft.com/office/powerpoint/2010/main" val="529507661"/>
              </p:ext>
            </p:extLst>
          </p:nvPr>
        </p:nvGraphicFramePr>
        <p:xfrm>
          <a:off x="0" y="2317909"/>
          <a:ext cx="12016782" cy="3407566"/>
        </p:xfrm>
        <a:graphic>
          <a:graphicData uri="http://schemas.openxmlformats.org/drawingml/2006/table">
            <a:tbl>
              <a:tblPr>
                <a:tableStyleId>{5940675A-B579-460E-94D1-54222C63F5DA}</a:tableStyleId>
              </a:tblPr>
              <a:tblGrid>
                <a:gridCol w="4796683">
                  <a:extLst>
                    <a:ext uri="{9D8B030D-6E8A-4147-A177-3AD203B41FA5}">
                      <a16:colId xmlns:a16="http://schemas.microsoft.com/office/drawing/2014/main" val="2033790060"/>
                    </a:ext>
                  </a:extLst>
                </a:gridCol>
                <a:gridCol w="1452141">
                  <a:extLst>
                    <a:ext uri="{9D8B030D-6E8A-4147-A177-3AD203B41FA5}">
                      <a16:colId xmlns:a16="http://schemas.microsoft.com/office/drawing/2014/main" val="3221263706"/>
                    </a:ext>
                  </a:extLst>
                </a:gridCol>
                <a:gridCol w="1385769">
                  <a:extLst>
                    <a:ext uri="{9D8B030D-6E8A-4147-A177-3AD203B41FA5}">
                      <a16:colId xmlns:a16="http://schemas.microsoft.com/office/drawing/2014/main" val="1985032506"/>
                    </a:ext>
                  </a:extLst>
                </a:gridCol>
                <a:gridCol w="1238250">
                  <a:extLst>
                    <a:ext uri="{9D8B030D-6E8A-4147-A177-3AD203B41FA5}">
                      <a16:colId xmlns:a16="http://schemas.microsoft.com/office/drawing/2014/main" val="497562593"/>
                    </a:ext>
                  </a:extLst>
                </a:gridCol>
                <a:gridCol w="1831975">
                  <a:extLst>
                    <a:ext uri="{9D8B030D-6E8A-4147-A177-3AD203B41FA5}">
                      <a16:colId xmlns:a16="http://schemas.microsoft.com/office/drawing/2014/main" val="3623545489"/>
                    </a:ext>
                  </a:extLst>
                </a:gridCol>
                <a:gridCol w="1311964">
                  <a:extLst>
                    <a:ext uri="{9D8B030D-6E8A-4147-A177-3AD203B41FA5}">
                      <a16:colId xmlns:a16="http://schemas.microsoft.com/office/drawing/2014/main" val="3591144846"/>
                    </a:ext>
                  </a:extLst>
                </a:gridCol>
              </a:tblGrid>
              <a:tr h="931009">
                <a:tc>
                  <a:txBody>
                    <a:bodyPr/>
                    <a:lstStyle/>
                    <a:p>
                      <a:pPr algn="l" fontAlgn="b"/>
                      <a:r>
                        <a:rPr lang="en-US" sz="2000" u="none" strike="noStrike" dirty="0">
                          <a:effectLst/>
                          <a:latin typeface="Times New Roman" panose="02020603050405020304" pitchFamily="18" charset="0"/>
                          <a:cs typeface="Times New Roman" panose="02020603050405020304" pitchFamily="18" charset="0"/>
                        </a:rPr>
                        <a:t>Name of the issue</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000" u="none" strike="noStrike" dirty="0">
                          <a:effectLst/>
                          <a:latin typeface="Times New Roman" panose="02020603050405020304" pitchFamily="18" charset="0"/>
                          <a:cs typeface="Times New Roman" panose="02020603050405020304" pitchFamily="18" charset="0"/>
                        </a:rPr>
                        <a:t>Issue Price</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000" u="none" strike="noStrike" dirty="0">
                          <a:effectLst/>
                          <a:latin typeface="Times New Roman" panose="02020603050405020304" pitchFamily="18" charset="0"/>
                          <a:cs typeface="Times New Roman" panose="02020603050405020304" pitchFamily="18" charset="0"/>
                        </a:rPr>
                        <a:t>Start Date</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000" u="none" strike="noStrike" dirty="0">
                          <a:effectLst/>
                          <a:latin typeface="Times New Roman" panose="02020603050405020304" pitchFamily="18" charset="0"/>
                          <a:cs typeface="Times New Roman" panose="02020603050405020304" pitchFamily="18" charset="0"/>
                        </a:rPr>
                        <a:t>End Date</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000" u="none" strike="noStrike" dirty="0">
                          <a:effectLst/>
                          <a:latin typeface="Times New Roman" panose="02020603050405020304" pitchFamily="18" charset="0"/>
                          <a:cs typeface="Times New Roman" panose="02020603050405020304" pitchFamily="18" charset="0"/>
                        </a:rPr>
                        <a:t>Price Range</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000" u="none" strike="noStrike" dirty="0">
                          <a:effectLst/>
                          <a:latin typeface="Times New Roman" panose="02020603050405020304" pitchFamily="18" charset="0"/>
                          <a:cs typeface="Times New Roman" panose="02020603050405020304" pitchFamily="18" charset="0"/>
                        </a:rPr>
                        <a:t>Date of</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extLst>
                  <a:ext uri="{0D108BD9-81ED-4DB2-BD59-A6C34878D82A}">
                    <a16:rowId xmlns:a16="http://schemas.microsoft.com/office/drawing/2014/main" val="79103434"/>
                  </a:ext>
                </a:extLst>
              </a:tr>
              <a:tr h="514369">
                <a:tc>
                  <a:txBody>
                    <a:bodyPr/>
                    <a:lstStyle/>
                    <a:p>
                      <a:pPr algn="l" fontAlgn="b"/>
                      <a:r>
                        <a:rPr lang="en-US" sz="2000" u="none" strike="noStrike" dirty="0">
                          <a:effectLst/>
                          <a:latin typeface="Times New Roman" panose="02020603050405020304" pitchFamily="18" charset="0"/>
                          <a:cs typeface="Times New Roman" panose="02020603050405020304" pitchFamily="18" charset="0"/>
                        </a:rPr>
                        <a:t>Prince Pipes and Fittings Limited</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000" u="none" strike="noStrike" dirty="0">
                          <a:effectLst/>
                          <a:latin typeface="Times New Roman" panose="02020603050405020304" pitchFamily="18" charset="0"/>
                          <a:cs typeface="Times New Roman" panose="02020603050405020304" pitchFamily="18" charset="0"/>
                        </a:rPr>
                        <a:t>178</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000" u="none" strike="noStrike" dirty="0">
                          <a:effectLst/>
                          <a:latin typeface="Times New Roman" panose="02020603050405020304" pitchFamily="18" charset="0"/>
                          <a:cs typeface="Times New Roman" panose="02020603050405020304" pitchFamily="18" charset="0"/>
                        </a:rPr>
                        <a:t>12/18/2019</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000" b="0" i="0" u="none" strike="noStrike" dirty="0">
                          <a:solidFill>
                            <a:srgbClr val="000000"/>
                          </a:solidFill>
                          <a:effectLst/>
                          <a:latin typeface="Times New Roman" panose="02020603050405020304" pitchFamily="18" charset="0"/>
                          <a:cs typeface="Times New Roman" panose="02020603050405020304" pitchFamily="18" charset="0"/>
                        </a:rPr>
                        <a:t>12/20/2019</a:t>
                      </a:r>
                    </a:p>
                  </a:txBody>
                  <a:tcPr marL="9525" marR="9525" marT="9525" marB="0" anchor="b"/>
                </a:tc>
                <a:tc>
                  <a:txBody>
                    <a:bodyPr/>
                    <a:lstStyle/>
                    <a:p>
                      <a:pPr algn="ctr" fontAlgn="b"/>
                      <a:r>
                        <a:rPr lang="en-US" sz="2000" u="none" strike="noStrike" dirty="0">
                          <a:effectLst/>
                          <a:latin typeface="Times New Roman" panose="02020603050405020304" pitchFamily="18" charset="0"/>
                          <a:cs typeface="Times New Roman" panose="02020603050405020304" pitchFamily="18" charset="0"/>
                        </a:rPr>
                        <a:t>Rs.177 to Rs.178</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000" u="none" strike="noStrike" dirty="0">
                          <a:effectLst/>
                          <a:latin typeface="Times New Roman" panose="02020603050405020304" pitchFamily="18" charset="0"/>
                          <a:cs typeface="Times New Roman" panose="02020603050405020304" pitchFamily="18" charset="0"/>
                        </a:rPr>
                        <a:t>12/30/2019</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extLst>
                  <a:ext uri="{0D108BD9-81ED-4DB2-BD59-A6C34878D82A}">
                    <a16:rowId xmlns:a16="http://schemas.microsoft.com/office/drawing/2014/main" val="3111399984"/>
                  </a:ext>
                </a:extLst>
              </a:tr>
              <a:tr h="187976">
                <a:tc>
                  <a:txBody>
                    <a:bodyPr/>
                    <a:lstStyle/>
                    <a:p>
                      <a:pPr algn="l" fontAlgn="b"/>
                      <a:r>
                        <a:rPr lang="en-US" sz="2000" u="none" strike="noStrike" dirty="0">
                          <a:effectLst/>
                          <a:latin typeface="Times New Roman" panose="02020603050405020304" pitchFamily="18" charset="0"/>
                          <a:cs typeface="Times New Roman" panose="02020603050405020304" pitchFamily="18" charset="0"/>
                        </a:rPr>
                        <a:t>Ujjivan Small Finance Bank Limited</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000" u="none" strike="noStrike" dirty="0">
                          <a:effectLst/>
                          <a:latin typeface="Times New Roman" panose="02020603050405020304" pitchFamily="18" charset="0"/>
                          <a:cs typeface="Times New Roman" panose="02020603050405020304" pitchFamily="18" charset="0"/>
                        </a:rPr>
                        <a:t>37</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000" u="none" strike="noStrike" dirty="0">
                          <a:effectLst/>
                          <a:latin typeface="Times New Roman" panose="02020603050405020304" pitchFamily="18" charset="0"/>
                          <a:cs typeface="Times New Roman" panose="02020603050405020304" pitchFamily="18" charset="0"/>
                        </a:rPr>
                        <a:t>12/2/2019</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000" b="0" i="0" u="none" strike="noStrike" dirty="0">
                          <a:solidFill>
                            <a:srgbClr val="000000"/>
                          </a:solidFill>
                          <a:effectLst/>
                          <a:latin typeface="Times New Roman" panose="02020603050405020304" pitchFamily="18" charset="0"/>
                          <a:cs typeface="Times New Roman" panose="02020603050405020304" pitchFamily="18" charset="0"/>
                        </a:rPr>
                        <a:t>12/4/2019</a:t>
                      </a:r>
                    </a:p>
                  </a:txBody>
                  <a:tcPr marL="9525" marR="9525" marT="9525" marB="0" anchor="b"/>
                </a:tc>
                <a:tc>
                  <a:txBody>
                    <a:bodyPr/>
                    <a:lstStyle/>
                    <a:p>
                      <a:pPr algn="ctr" fontAlgn="b"/>
                      <a:r>
                        <a:rPr lang="en-US" sz="2000" u="none" strike="noStrike" dirty="0">
                          <a:effectLst/>
                          <a:latin typeface="Times New Roman" panose="02020603050405020304" pitchFamily="18" charset="0"/>
                          <a:cs typeface="Times New Roman" panose="02020603050405020304" pitchFamily="18" charset="0"/>
                        </a:rPr>
                        <a:t>Rs.36 to Rs.37</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000" u="none" strike="noStrike" dirty="0">
                          <a:effectLst/>
                          <a:latin typeface="Times New Roman" panose="02020603050405020304" pitchFamily="18" charset="0"/>
                          <a:cs typeface="Times New Roman" panose="02020603050405020304" pitchFamily="18" charset="0"/>
                        </a:rPr>
                        <a:t>12/12/2019</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extLst>
                  <a:ext uri="{0D108BD9-81ED-4DB2-BD59-A6C34878D82A}">
                    <a16:rowId xmlns:a16="http://schemas.microsoft.com/office/drawing/2014/main" val="2820519228"/>
                  </a:ext>
                </a:extLst>
              </a:tr>
              <a:tr h="514369">
                <a:tc>
                  <a:txBody>
                    <a:bodyPr/>
                    <a:lstStyle/>
                    <a:p>
                      <a:pPr algn="l" fontAlgn="b"/>
                      <a:r>
                        <a:rPr lang="en-US" sz="2000" u="none" strike="noStrike" dirty="0">
                          <a:effectLst/>
                          <a:latin typeface="Times New Roman" panose="02020603050405020304" pitchFamily="18" charset="0"/>
                          <a:cs typeface="Times New Roman" panose="02020603050405020304" pitchFamily="18" charset="0"/>
                        </a:rPr>
                        <a:t>CSB Bank Limited</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000" u="none" strike="noStrike" dirty="0">
                          <a:effectLst/>
                          <a:latin typeface="Times New Roman" panose="02020603050405020304" pitchFamily="18" charset="0"/>
                          <a:cs typeface="Times New Roman" panose="02020603050405020304" pitchFamily="18" charset="0"/>
                        </a:rPr>
                        <a:t>195</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000" u="none" strike="noStrike" dirty="0">
                          <a:effectLst/>
                          <a:latin typeface="Times New Roman" panose="02020603050405020304" pitchFamily="18" charset="0"/>
                          <a:cs typeface="Times New Roman" panose="02020603050405020304" pitchFamily="18" charset="0"/>
                        </a:rPr>
                        <a:t>11/22/2019</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000" b="0" i="0" u="none" strike="noStrike" dirty="0">
                          <a:solidFill>
                            <a:srgbClr val="000000"/>
                          </a:solidFill>
                          <a:effectLst/>
                          <a:latin typeface="Times New Roman" panose="02020603050405020304" pitchFamily="18" charset="0"/>
                          <a:cs typeface="Times New Roman" panose="02020603050405020304" pitchFamily="18" charset="0"/>
                        </a:rPr>
                        <a:t>11/26/2019</a:t>
                      </a:r>
                    </a:p>
                  </a:txBody>
                  <a:tcPr marL="9525" marR="9525" marT="9525" marB="0" anchor="b"/>
                </a:tc>
                <a:tc>
                  <a:txBody>
                    <a:bodyPr/>
                    <a:lstStyle/>
                    <a:p>
                      <a:pPr algn="ctr" fontAlgn="b"/>
                      <a:r>
                        <a:rPr lang="en-US" sz="2000" u="none" strike="noStrike" dirty="0">
                          <a:effectLst/>
                          <a:latin typeface="Times New Roman" panose="02020603050405020304" pitchFamily="18" charset="0"/>
                          <a:cs typeface="Times New Roman" panose="02020603050405020304" pitchFamily="18" charset="0"/>
                        </a:rPr>
                        <a:t>Rs.193 to Rs.195</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000" u="none" strike="noStrike" dirty="0">
                          <a:effectLst/>
                          <a:latin typeface="Times New Roman" panose="02020603050405020304" pitchFamily="18" charset="0"/>
                          <a:cs typeface="Times New Roman" panose="02020603050405020304" pitchFamily="18" charset="0"/>
                        </a:rPr>
                        <a:t>12/4/2019</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extLst>
                  <a:ext uri="{0D108BD9-81ED-4DB2-BD59-A6C34878D82A}">
                    <a16:rowId xmlns:a16="http://schemas.microsoft.com/office/drawing/2014/main" val="2346569520"/>
                  </a:ext>
                </a:extLst>
              </a:tr>
              <a:tr h="514369">
                <a:tc>
                  <a:txBody>
                    <a:bodyPr/>
                    <a:lstStyle/>
                    <a:p>
                      <a:pPr algn="l" fontAlgn="b"/>
                      <a:r>
                        <a:rPr lang="en-US" sz="2000" u="none" strike="noStrike" dirty="0">
                          <a:effectLst/>
                          <a:latin typeface="Times New Roman" panose="02020603050405020304" pitchFamily="18" charset="0"/>
                          <a:cs typeface="Times New Roman" panose="02020603050405020304" pitchFamily="18" charset="0"/>
                        </a:rPr>
                        <a:t>Indian Railway Catering and Tourism Corporation Limited</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000" u="none" strike="noStrike" dirty="0">
                          <a:effectLst/>
                          <a:latin typeface="Times New Roman" panose="02020603050405020304" pitchFamily="18" charset="0"/>
                          <a:cs typeface="Times New Roman" panose="02020603050405020304" pitchFamily="18" charset="0"/>
                        </a:rPr>
                        <a:t>320</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000" u="none" strike="noStrike" dirty="0">
                          <a:effectLst/>
                          <a:latin typeface="Times New Roman" panose="02020603050405020304" pitchFamily="18" charset="0"/>
                          <a:cs typeface="Times New Roman" panose="02020603050405020304" pitchFamily="18" charset="0"/>
                        </a:rPr>
                        <a:t>9/30/2019</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000" b="0" i="0" u="none" strike="noStrike" dirty="0">
                          <a:solidFill>
                            <a:srgbClr val="000000"/>
                          </a:solidFill>
                          <a:effectLst/>
                          <a:latin typeface="Times New Roman" panose="02020603050405020304" pitchFamily="18" charset="0"/>
                          <a:cs typeface="Times New Roman" panose="02020603050405020304" pitchFamily="18" charset="0"/>
                        </a:rPr>
                        <a:t>10/3/2019</a:t>
                      </a:r>
                    </a:p>
                  </a:txBody>
                  <a:tcPr marL="9525" marR="9525" marT="9525" marB="0" anchor="b"/>
                </a:tc>
                <a:tc>
                  <a:txBody>
                    <a:bodyPr/>
                    <a:lstStyle/>
                    <a:p>
                      <a:pPr algn="ctr" fontAlgn="b"/>
                      <a:r>
                        <a:rPr lang="en-US" sz="2000" u="none" strike="noStrike" dirty="0">
                          <a:effectLst/>
                          <a:latin typeface="Times New Roman" panose="02020603050405020304" pitchFamily="18" charset="0"/>
                          <a:cs typeface="Times New Roman" panose="02020603050405020304" pitchFamily="18" charset="0"/>
                        </a:rPr>
                        <a:t>Rs.315 to Rs.320</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000" u="none" strike="noStrike" dirty="0">
                          <a:effectLst/>
                          <a:latin typeface="Times New Roman" panose="02020603050405020304" pitchFamily="18" charset="0"/>
                          <a:cs typeface="Times New Roman" panose="02020603050405020304" pitchFamily="18" charset="0"/>
                        </a:rPr>
                        <a:t>10/14/2019</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extLst>
                  <a:ext uri="{0D108BD9-81ED-4DB2-BD59-A6C34878D82A}">
                    <a16:rowId xmlns:a16="http://schemas.microsoft.com/office/drawing/2014/main" val="1673656846"/>
                  </a:ext>
                </a:extLst>
              </a:tr>
              <a:tr h="514369">
                <a:tc>
                  <a:txBody>
                    <a:bodyPr/>
                    <a:lstStyle/>
                    <a:p>
                      <a:pPr algn="l" fontAlgn="b"/>
                      <a:r>
                        <a:rPr lang="en-US" sz="2000" u="none" strike="noStrike" dirty="0">
                          <a:effectLst/>
                          <a:latin typeface="Times New Roman" panose="02020603050405020304" pitchFamily="18" charset="0"/>
                          <a:cs typeface="Times New Roman" panose="02020603050405020304" pitchFamily="18" charset="0"/>
                        </a:rPr>
                        <a:t>Vishwaraj Sugar Industries Limited</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000" u="none" strike="noStrike" dirty="0">
                          <a:effectLst/>
                          <a:latin typeface="Times New Roman" panose="02020603050405020304" pitchFamily="18" charset="0"/>
                          <a:cs typeface="Times New Roman" panose="02020603050405020304" pitchFamily="18" charset="0"/>
                        </a:rPr>
                        <a:t>60</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000" u="none" strike="noStrike" dirty="0">
                          <a:effectLst/>
                          <a:latin typeface="Times New Roman" panose="02020603050405020304" pitchFamily="18" charset="0"/>
                          <a:cs typeface="Times New Roman" panose="02020603050405020304" pitchFamily="18" charset="0"/>
                        </a:rPr>
                        <a:t>9/30/2019</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000" b="0" i="0" u="none" strike="noStrike" dirty="0">
                          <a:solidFill>
                            <a:srgbClr val="000000"/>
                          </a:solidFill>
                          <a:effectLst/>
                          <a:latin typeface="Times New Roman" panose="02020603050405020304" pitchFamily="18" charset="0"/>
                          <a:cs typeface="Times New Roman" panose="02020603050405020304" pitchFamily="18" charset="0"/>
                        </a:rPr>
                        <a:t>10/4/2019</a:t>
                      </a:r>
                    </a:p>
                  </a:txBody>
                  <a:tcPr marL="9525" marR="9525" marT="9525" marB="0" anchor="b"/>
                </a:tc>
                <a:tc>
                  <a:txBody>
                    <a:bodyPr/>
                    <a:lstStyle/>
                    <a:p>
                      <a:pPr algn="ctr" fontAlgn="b"/>
                      <a:r>
                        <a:rPr lang="en-US" sz="2000" u="none" strike="noStrike" dirty="0">
                          <a:effectLst/>
                          <a:latin typeface="Times New Roman" panose="02020603050405020304" pitchFamily="18" charset="0"/>
                          <a:cs typeface="Times New Roman" panose="02020603050405020304" pitchFamily="18" charset="0"/>
                        </a:rPr>
                        <a:t>Rs.55 to Rs.60</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000" u="none" strike="noStrike" dirty="0">
                          <a:effectLst/>
                          <a:latin typeface="Times New Roman" panose="02020603050405020304" pitchFamily="18" charset="0"/>
                          <a:cs typeface="Times New Roman" panose="02020603050405020304" pitchFamily="18" charset="0"/>
                        </a:rPr>
                        <a:t>10/15/2019</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extLst>
                  <a:ext uri="{0D108BD9-81ED-4DB2-BD59-A6C34878D82A}">
                    <a16:rowId xmlns:a16="http://schemas.microsoft.com/office/drawing/2014/main" val="3283095574"/>
                  </a:ext>
                </a:extLst>
              </a:tr>
            </a:tbl>
          </a:graphicData>
        </a:graphic>
      </p:graphicFrame>
      <p:sp>
        <p:nvSpPr>
          <p:cNvPr id="11" name="TextBox 10">
            <a:extLst>
              <a:ext uri="{FF2B5EF4-FFF2-40B4-BE49-F238E27FC236}">
                <a16:creationId xmlns:a16="http://schemas.microsoft.com/office/drawing/2014/main" id="{2271DEC5-8493-4A4E-A5A7-E218C2C2F5E4}"/>
              </a:ext>
            </a:extLst>
          </p:cNvPr>
          <p:cNvSpPr txBox="1"/>
          <p:nvPr/>
        </p:nvSpPr>
        <p:spPr>
          <a:xfrm>
            <a:off x="717452" y="436098"/>
            <a:ext cx="6161650" cy="646331"/>
          </a:xfrm>
          <a:prstGeom prst="rect">
            <a:avLst/>
          </a:prstGeom>
          <a:noFill/>
        </p:spPr>
        <p:txBody>
          <a:bodyPr wrap="square" rtlCol="0">
            <a:spAutoFit/>
          </a:bodyPr>
          <a:lstStyle/>
          <a:p>
            <a:r>
              <a:rPr lang="en-US" sz="3600" dirty="0">
                <a:latin typeface="Times New Roman" panose="02020603050405020304" pitchFamily="18" charset="0"/>
                <a:cs typeface="Times New Roman" panose="02020603050405020304" pitchFamily="18" charset="0"/>
              </a:rPr>
              <a:t>Recent IPOs</a:t>
            </a:r>
          </a:p>
        </p:txBody>
      </p:sp>
      <p:sp>
        <p:nvSpPr>
          <p:cNvPr id="2" name="Footer Placeholder 1">
            <a:extLst>
              <a:ext uri="{FF2B5EF4-FFF2-40B4-BE49-F238E27FC236}">
                <a16:creationId xmlns:a16="http://schemas.microsoft.com/office/drawing/2014/main" id="{B89C012D-A1E7-43F1-93D8-322CE63FAF31}"/>
              </a:ext>
            </a:extLst>
          </p:cNvPr>
          <p:cNvSpPr>
            <a:spLocks noGrp="1"/>
          </p:cNvSpPr>
          <p:nvPr>
            <p:ph type="ftr" sz="quarter" idx="11"/>
          </p:nvPr>
        </p:nvSpPr>
        <p:spPr/>
        <p:txBody>
          <a:bodyPr/>
          <a:lstStyle/>
          <a:p>
            <a:r>
              <a:rPr lang="en-US" dirty="0"/>
              <a:t>Yogesh Chauhan, IIM Raipur</a:t>
            </a:r>
          </a:p>
        </p:txBody>
      </p:sp>
    </p:spTree>
    <p:extLst>
      <p:ext uri="{BB962C8B-B14F-4D97-AF65-F5344CB8AC3E}">
        <p14:creationId xmlns:p14="http://schemas.microsoft.com/office/powerpoint/2010/main" val="307606051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7C0C54-99E7-43AD-A5F1-7D0DB2C5B4E1}"/>
              </a:ext>
            </a:extLst>
          </p:cNvPr>
          <p:cNvSpPr>
            <a:spLocks noGrp="1"/>
          </p:cNvSpPr>
          <p:nvPr>
            <p:ph type="title"/>
          </p:nvPr>
        </p:nvSpPr>
        <p:spPr/>
        <p:txBody>
          <a:bodyPr>
            <a:normAutofit/>
          </a:bodyPr>
          <a:lstStyle/>
          <a:p>
            <a:r>
              <a:rPr lang="en-US" sz="3600" dirty="0">
                <a:latin typeface="Times New Roman" panose="02020603050405020304" pitchFamily="18" charset="0"/>
                <a:cs typeface="Times New Roman" panose="02020603050405020304" pitchFamily="18" charset="0"/>
              </a:rPr>
              <a:t>Prince Pipes and Fittings Limited</a:t>
            </a:r>
            <a:endParaRPr lang="en-US" sz="3600" dirty="0"/>
          </a:p>
        </p:txBody>
      </p:sp>
      <p:graphicFrame>
        <p:nvGraphicFramePr>
          <p:cNvPr id="4" name="Content Placeholder 3">
            <a:extLst>
              <a:ext uri="{FF2B5EF4-FFF2-40B4-BE49-F238E27FC236}">
                <a16:creationId xmlns:a16="http://schemas.microsoft.com/office/drawing/2014/main" id="{9E11EA68-AD26-4085-9E33-7E07987EB023}"/>
              </a:ext>
            </a:extLst>
          </p:cNvPr>
          <p:cNvGraphicFramePr>
            <a:graphicFrameLocks noGrp="1"/>
          </p:cNvGraphicFramePr>
          <p:nvPr>
            <p:ph idx="1"/>
          </p:nvPr>
        </p:nvGraphicFramePr>
        <p:xfrm>
          <a:off x="352864" y="1525380"/>
          <a:ext cx="11000936" cy="5178570"/>
        </p:xfrm>
        <a:graphic>
          <a:graphicData uri="http://schemas.openxmlformats.org/drawingml/2006/table">
            <a:tbl>
              <a:tblPr>
                <a:tableStyleId>{5940675A-B579-460E-94D1-54222C63F5DA}</a:tableStyleId>
              </a:tblPr>
              <a:tblGrid>
                <a:gridCol w="6045560">
                  <a:extLst>
                    <a:ext uri="{9D8B030D-6E8A-4147-A177-3AD203B41FA5}">
                      <a16:colId xmlns:a16="http://schemas.microsoft.com/office/drawing/2014/main" val="3702228126"/>
                    </a:ext>
                  </a:extLst>
                </a:gridCol>
                <a:gridCol w="4955376">
                  <a:extLst>
                    <a:ext uri="{9D8B030D-6E8A-4147-A177-3AD203B41FA5}">
                      <a16:colId xmlns:a16="http://schemas.microsoft.com/office/drawing/2014/main" val="3405779525"/>
                    </a:ext>
                  </a:extLst>
                </a:gridCol>
              </a:tblGrid>
              <a:tr h="262688">
                <a:tc>
                  <a:txBody>
                    <a:bodyPr/>
                    <a:lstStyle/>
                    <a:p>
                      <a:pPr algn="l" fontAlgn="b"/>
                      <a:r>
                        <a:rPr lang="en-US" sz="1600" u="none" strike="noStrike" dirty="0">
                          <a:effectLst/>
                        </a:rPr>
                        <a:t>Symbol</a:t>
                      </a:r>
                      <a:endParaRPr lang="en-US" sz="1600" b="0" i="0" u="none" strike="noStrike" dirty="0">
                        <a:solidFill>
                          <a:srgbClr val="000000"/>
                        </a:solidFill>
                        <a:effectLst/>
                        <a:latin typeface="Calibri" panose="020F0502020204030204" pitchFamily="34" charset="0"/>
                      </a:endParaRPr>
                    </a:p>
                  </a:txBody>
                  <a:tcPr marL="9525" marR="9525" marT="9525" marB="0" anchor="b"/>
                </a:tc>
                <a:tc>
                  <a:txBody>
                    <a:bodyPr/>
                    <a:lstStyle/>
                    <a:p>
                      <a:pPr algn="l" fontAlgn="b"/>
                      <a:r>
                        <a:rPr lang="en-US" sz="1600" u="none" strike="noStrike" dirty="0">
                          <a:effectLst/>
                        </a:rPr>
                        <a:t>PRINCEPIPE</a:t>
                      </a:r>
                      <a:endParaRPr lang="en-US" sz="1600" b="0" i="0" u="none" strike="noStrike" dirty="0">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1862533286"/>
                  </a:ext>
                </a:extLst>
              </a:tr>
              <a:tr h="262688">
                <a:tc>
                  <a:txBody>
                    <a:bodyPr/>
                    <a:lstStyle/>
                    <a:p>
                      <a:pPr algn="l" fontAlgn="b"/>
                      <a:r>
                        <a:rPr lang="en-US" sz="1600" u="none" strike="noStrike" dirty="0">
                          <a:effectLst/>
                        </a:rPr>
                        <a:t>Issue Period</a:t>
                      </a:r>
                      <a:endParaRPr lang="en-US" sz="1600" b="0" i="0" u="none" strike="noStrike" dirty="0">
                        <a:solidFill>
                          <a:srgbClr val="000000"/>
                        </a:solidFill>
                        <a:effectLst/>
                        <a:latin typeface="Calibri" panose="020F0502020204030204" pitchFamily="34" charset="0"/>
                      </a:endParaRPr>
                    </a:p>
                  </a:txBody>
                  <a:tcPr marL="9525" marR="9525" marT="9525" marB="0" anchor="b"/>
                </a:tc>
                <a:tc>
                  <a:txBody>
                    <a:bodyPr/>
                    <a:lstStyle/>
                    <a:p>
                      <a:pPr algn="l" fontAlgn="b"/>
                      <a:r>
                        <a:rPr lang="en-US" sz="1600" u="none" strike="noStrike" dirty="0">
                          <a:effectLst/>
                        </a:rPr>
                        <a:t>18-Dec-2019 to 20-Dec-2019</a:t>
                      </a:r>
                      <a:endParaRPr lang="en-US" sz="1600" b="0" i="0" u="none" strike="noStrike" dirty="0">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1281161605"/>
                  </a:ext>
                </a:extLst>
              </a:tr>
              <a:tr h="262688">
                <a:tc>
                  <a:txBody>
                    <a:bodyPr/>
                    <a:lstStyle/>
                    <a:p>
                      <a:pPr algn="l" fontAlgn="b"/>
                      <a:r>
                        <a:rPr lang="en-US" sz="1600" u="none" strike="noStrike" dirty="0">
                          <a:effectLst/>
                        </a:rPr>
                        <a:t>Post issue Modification Period</a:t>
                      </a:r>
                      <a:endParaRPr lang="en-US" sz="1600" b="0" i="0" u="none" strike="noStrike" dirty="0">
                        <a:solidFill>
                          <a:srgbClr val="000000"/>
                        </a:solidFill>
                        <a:effectLst/>
                        <a:latin typeface="Calibri" panose="020F0502020204030204" pitchFamily="34" charset="0"/>
                      </a:endParaRPr>
                    </a:p>
                  </a:txBody>
                  <a:tcPr marL="9525" marR="9525" marT="9525" marB="0" anchor="b"/>
                </a:tc>
                <a:tc>
                  <a:txBody>
                    <a:bodyPr/>
                    <a:lstStyle/>
                    <a:p>
                      <a:pPr algn="l" fontAlgn="b"/>
                      <a:r>
                        <a:rPr lang="en-US" sz="1600" u="none" strike="noStrike" dirty="0">
                          <a:effectLst/>
                        </a:rPr>
                        <a:t>23-Dec-2019 (10.00 A.M. to 11.00 A.M.)</a:t>
                      </a:r>
                      <a:endParaRPr lang="en-US" sz="1600" b="0" i="0" u="none" strike="noStrike" dirty="0">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714509914"/>
                  </a:ext>
                </a:extLst>
              </a:tr>
              <a:tr h="262688">
                <a:tc>
                  <a:txBody>
                    <a:bodyPr/>
                    <a:lstStyle/>
                    <a:p>
                      <a:pPr algn="l" fontAlgn="b"/>
                      <a:r>
                        <a:rPr lang="en-US" sz="1600" u="none" strike="noStrike" dirty="0">
                          <a:effectLst/>
                        </a:rPr>
                        <a:t>Cut-off time for UPI Mandate Confirmation</a:t>
                      </a:r>
                      <a:endParaRPr lang="en-US" sz="1600" b="0" i="0" u="none" strike="noStrike" dirty="0">
                        <a:solidFill>
                          <a:srgbClr val="000000"/>
                        </a:solidFill>
                        <a:effectLst/>
                        <a:latin typeface="Calibri" panose="020F0502020204030204" pitchFamily="34" charset="0"/>
                      </a:endParaRPr>
                    </a:p>
                  </a:txBody>
                  <a:tcPr marL="9525" marR="9525" marT="9525" marB="0" anchor="b"/>
                </a:tc>
                <a:tc>
                  <a:txBody>
                    <a:bodyPr/>
                    <a:lstStyle/>
                    <a:p>
                      <a:pPr algn="l" fontAlgn="b"/>
                      <a:r>
                        <a:rPr lang="en-US" sz="1600" u="none" strike="noStrike" dirty="0">
                          <a:effectLst/>
                        </a:rPr>
                        <a:t>23-Dec-2019 (upto 12:00 PM)</a:t>
                      </a:r>
                      <a:endParaRPr lang="en-US" sz="1600" b="0" i="0" u="none" strike="noStrike" dirty="0">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3922692056"/>
                  </a:ext>
                </a:extLst>
              </a:tr>
              <a:tr h="475465">
                <a:tc>
                  <a:txBody>
                    <a:bodyPr/>
                    <a:lstStyle/>
                    <a:p>
                      <a:pPr algn="l" fontAlgn="b"/>
                      <a:r>
                        <a:rPr lang="en-US" sz="1600" u="none" strike="noStrike" dirty="0">
                          <a:effectLst/>
                        </a:rPr>
                        <a:t>Issue Size</a:t>
                      </a:r>
                      <a:endParaRPr lang="en-US" sz="1600" b="0" i="0" u="none" strike="noStrike" dirty="0">
                        <a:solidFill>
                          <a:srgbClr val="000000"/>
                        </a:solidFill>
                        <a:effectLst/>
                        <a:latin typeface="Calibri" panose="020F0502020204030204" pitchFamily="34" charset="0"/>
                      </a:endParaRPr>
                    </a:p>
                  </a:txBody>
                  <a:tcPr marL="9525" marR="9525" marT="9525" marB="0" anchor="b"/>
                </a:tc>
                <a:tc>
                  <a:txBody>
                    <a:bodyPr/>
                    <a:lstStyle/>
                    <a:p>
                      <a:pPr algn="l" fontAlgn="b"/>
                      <a:r>
                        <a:rPr lang="en-US" sz="1600" u="none" strike="noStrike" dirty="0">
                          <a:effectLst/>
                        </a:rPr>
                        <a:t>Initial Public offer of [.] Equity Shares aggregating upto Rs 5,000 Million (including anchor portion of 56,49,718 Equity Shares)</a:t>
                      </a:r>
                      <a:endParaRPr lang="en-US" sz="1600" b="0" i="0" u="none" strike="noStrike" dirty="0">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3379675189"/>
                  </a:ext>
                </a:extLst>
              </a:tr>
              <a:tr h="262688">
                <a:tc>
                  <a:txBody>
                    <a:bodyPr/>
                    <a:lstStyle/>
                    <a:p>
                      <a:pPr algn="l" fontAlgn="b"/>
                      <a:r>
                        <a:rPr lang="en-US" sz="1600" u="none" strike="noStrike" dirty="0">
                          <a:effectLst/>
                        </a:rPr>
                        <a:t>Issue Type</a:t>
                      </a:r>
                      <a:endParaRPr lang="en-US" sz="1600" b="0" i="0" u="none" strike="noStrike" dirty="0">
                        <a:solidFill>
                          <a:srgbClr val="000000"/>
                        </a:solidFill>
                        <a:effectLst/>
                        <a:latin typeface="Calibri" panose="020F0502020204030204" pitchFamily="34" charset="0"/>
                      </a:endParaRPr>
                    </a:p>
                  </a:txBody>
                  <a:tcPr marL="9525" marR="9525" marT="9525" marB="0" anchor="b"/>
                </a:tc>
                <a:tc>
                  <a:txBody>
                    <a:bodyPr/>
                    <a:lstStyle/>
                    <a:p>
                      <a:pPr algn="l" fontAlgn="b"/>
                      <a:r>
                        <a:rPr lang="en-US" sz="1600" u="none" strike="noStrike" dirty="0">
                          <a:effectLst/>
                        </a:rPr>
                        <a:t>100% Book Building</a:t>
                      </a:r>
                      <a:endParaRPr lang="en-US" sz="1600" b="0" i="0" u="none" strike="noStrike" dirty="0">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531100304"/>
                  </a:ext>
                </a:extLst>
              </a:tr>
              <a:tr h="262688">
                <a:tc>
                  <a:txBody>
                    <a:bodyPr/>
                    <a:lstStyle/>
                    <a:p>
                      <a:pPr algn="l" fontAlgn="b"/>
                      <a:r>
                        <a:rPr lang="en-US" sz="1600" u="none" strike="noStrike" dirty="0">
                          <a:effectLst/>
                        </a:rPr>
                        <a:t>Price Range</a:t>
                      </a:r>
                      <a:endParaRPr lang="en-US" sz="1600" b="0" i="0" u="none" strike="noStrike" dirty="0">
                        <a:solidFill>
                          <a:srgbClr val="000000"/>
                        </a:solidFill>
                        <a:effectLst/>
                        <a:latin typeface="Calibri" panose="020F0502020204030204" pitchFamily="34" charset="0"/>
                      </a:endParaRPr>
                    </a:p>
                  </a:txBody>
                  <a:tcPr marL="9525" marR="9525" marT="9525" marB="0" anchor="b"/>
                </a:tc>
                <a:tc>
                  <a:txBody>
                    <a:bodyPr/>
                    <a:lstStyle/>
                    <a:p>
                      <a:pPr algn="l" fontAlgn="b"/>
                      <a:r>
                        <a:rPr lang="en-US" sz="1600" u="none" strike="noStrike" dirty="0">
                          <a:effectLst/>
                        </a:rPr>
                        <a:t>Rs. 177 to Rs.178</a:t>
                      </a:r>
                      <a:endParaRPr lang="en-US" sz="1600" b="0" i="0" u="none" strike="noStrike" dirty="0">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540570723"/>
                  </a:ext>
                </a:extLst>
              </a:tr>
              <a:tr h="262688">
                <a:tc>
                  <a:txBody>
                    <a:bodyPr/>
                    <a:lstStyle/>
                    <a:p>
                      <a:pPr algn="l" fontAlgn="b"/>
                      <a:r>
                        <a:rPr lang="en-US" sz="1600" u="none" strike="noStrike" dirty="0">
                          <a:effectLst/>
                        </a:rPr>
                        <a:t>Face Value</a:t>
                      </a:r>
                      <a:endParaRPr lang="en-US" sz="1600" b="0" i="0" u="none" strike="noStrike" dirty="0">
                        <a:solidFill>
                          <a:srgbClr val="000000"/>
                        </a:solidFill>
                        <a:effectLst/>
                        <a:latin typeface="Calibri" panose="020F0502020204030204" pitchFamily="34" charset="0"/>
                      </a:endParaRPr>
                    </a:p>
                  </a:txBody>
                  <a:tcPr marL="9525" marR="9525" marT="9525" marB="0" anchor="b"/>
                </a:tc>
                <a:tc>
                  <a:txBody>
                    <a:bodyPr/>
                    <a:lstStyle/>
                    <a:p>
                      <a:pPr algn="l" fontAlgn="b"/>
                      <a:r>
                        <a:rPr lang="en-US" sz="1600" u="none" strike="noStrike" dirty="0">
                          <a:effectLst/>
                        </a:rPr>
                        <a:t>Rs 10</a:t>
                      </a:r>
                      <a:endParaRPr lang="en-US" sz="1600" b="0" i="0" u="none" strike="noStrike" dirty="0">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520084497"/>
                  </a:ext>
                </a:extLst>
              </a:tr>
              <a:tr h="262688">
                <a:tc>
                  <a:txBody>
                    <a:bodyPr/>
                    <a:lstStyle/>
                    <a:p>
                      <a:pPr algn="l" fontAlgn="b"/>
                      <a:r>
                        <a:rPr lang="en-US" sz="1600" u="none" strike="noStrike" dirty="0">
                          <a:effectLst/>
                        </a:rPr>
                        <a:t>Tick Size</a:t>
                      </a:r>
                      <a:endParaRPr lang="en-US" sz="1600" b="0" i="0" u="none" strike="noStrike" dirty="0">
                        <a:solidFill>
                          <a:srgbClr val="000000"/>
                        </a:solidFill>
                        <a:effectLst/>
                        <a:latin typeface="Calibri" panose="020F0502020204030204" pitchFamily="34" charset="0"/>
                      </a:endParaRPr>
                    </a:p>
                  </a:txBody>
                  <a:tcPr marL="9525" marR="9525" marT="9525" marB="0" anchor="b"/>
                </a:tc>
                <a:tc>
                  <a:txBody>
                    <a:bodyPr/>
                    <a:lstStyle/>
                    <a:p>
                      <a:pPr algn="l" fontAlgn="b"/>
                      <a:r>
                        <a:rPr lang="en-US" sz="1600" u="none" strike="noStrike" dirty="0">
                          <a:effectLst/>
                        </a:rPr>
                        <a:t>Re 1</a:t>
                      </a:r>
                      <a:endParaRPr lang="en-US" sz="1600" b="0" i="0" u="none" strike="noStrike" dirty="0">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2425170514"/>
                  </a:ext>
                </a:extLst>
              </a:tr>
              <a:tr h="262688">
                <a:tc>
                  <a:txBody>
                    <a:bodyPr/>
                    <a:lstStyle/>
                    <a:p>
                      <a:pPr algn="l" fontAlgn="b"/>
                      <a:r>
                        <a:rPr lang="en-US" sz="1600" u="none" strike="noStrike" dirty="0">
                          <a:effectLst/>
                        </a:rPr>
                        <a:t>Bid Lot</a:t>
                      </a:r>
                      <a:endParaRPr lang="en-US" sz="1600" b="0" i="0" u="none" strike="noStrike" dirty="0">
                        <a:solidFill>
                          <a:srgbClr val="000000"/>
                        </a:solidFill>
                        <a:effectLst/>
                        <a:latin typeface="Calibri" panose="020F0502020204030204" pitchFamily="34" charset="0"/>
                      </a:endParaRPr>
                    </a:p>
                  </a:txBody>
                  <a:tcPr marL="9525" marR="9525" marT="9525" marB="0" anchor="b"/>
                </a:tc>
                <a:tc>
                  <a:txBody>
                    <a:bodyPr/>
                    <a:lstStyle/>
                    <a:p>
                      <a:pPr algn="l" fontAlgn="b"/>
                      <a:r>
                        <a:rPr lang="en-US" sz="1600" u="none" strike="noStrike" dirty="0">
                          <a:effectLst/>
                        </a:rPr>
                        <a:t>84 Equity Shares and in multiples thereof</a:t>
                      </a:r>
                      <a:endParaRPr lang="en-US" sz="1600" b="0" i="0" u="none" strike="noStrike" dirty="0">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2576505594"/>
                  </a:ext>
                </a:extLst>
              </a:tr>
              <a:tr h="262688">
                <a:tc>
                  <a:txBody>
                    <a:bodyPr/>
                    <a:lstStyle/>
                    <a:p>
                      <a:pPr algn="l" fontAlgn="b"/>
                      <a:r>
                        <a:rPr lang="en-US" sz="1600" u="none" strike="noStrike" dirty="0">
                          <a:effectLst/>
                        </a:rPr>
                        <a:t>Minimum Order Quantity</a:t>
                      </a:r>
                      <a:endParaRPr lang="en-US" sz="1600" b="0" i="0" u="none" strike="noStrike" dirty="0">
                        <a:solidFill>
                          <a:srgbClr val="000000"/>
                        </a:solidFill>
                        <a:effectLst/>
                        <a:latin typeface="Calibri" panose="020F0502020204030204" pitchFamily="34" charset="0"/>
                      </a:endParaRPr>
                    </a:p>
                  </a:txBody>
                  <a:tcPr marL="9525" marR="9525" marT="9525" marB="0" anchor="b"/>
                </a:tc>
                <a:tc>
                  <a:txBody>
                    <a:bodyPr/>
                    <a:lstStyle/>
                    <a:p>
                      <a:pPr algn="l" fontAlgn="b"/>
                      <a:r>
                        <a:rPr lang="en-US" sz="1600" u="none" strike="noStrike" dirty="0">
                          <a:effectLst/>
                        </a:rPr>
                        <a:t>84 Equity Shares</a:t>
                      </a:r>
                      <a:endParaRPr lang="en-US" sz="1600" b="0" i="0" u="none" strike="noStrike" dirty="0">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2625507298"/>
                  </a:ext>
                </a:extLst>
              </a:tr>
              <a:tr h="262688">
                <a:tc>
                  <a:txBody>
                    <a:bodyPr/>
                    <a:lstStyle/>
                    <a:p>
                      <a:pPr algn="l" fontAlgn="b"/>
                      <a:r>
                        <a:rPr lang="en-US" sz="1600" u="none" strike="noStrike" dirty="0">
                          <a:effectLst/>
                        </a:rPr>
                        <a:t>Maximum Subscription Amount for Retail Investor</a:t>
                      </a:r>
                      <a:endParaRPr lang="en-US" sz="1600" b="0" i="0" u="none" strike="noStrike" dirty="0">
                        <a:solidFill>
                          <a:srgbClr val="000000"/>
                        </a:solidFill>
                        <a:effectLst/>
                        <a:latin typeface="Calibri" panose="020F0502020204030204" pitchFamily="34" charset="0"/>
                      </a:endParaRPr>
                    </a:p>
                  </a:txBody>
                  <a:tcPr marL="9525" marR="9525" marT="9525" marB="0" anchor="b"/>
                </a:tc>
                <a:tc>
                  <a:txBody>
                    <a:bodyPr/>
                    <a:lstStyle/>
                    <a:p>
                      <a:pPr algn="l" fontAlgn="b"/>
                      <a:r>
                        <a:rPr lang="en-US" sz="1600" u="none" strike="noStrike" dirty="0">
                          <a:effectLst/>
                        </a:rPr>
                        <a:t>Rs. 2,00,000</a:t>
                      </a:r>
                      <a:endParaRPr lang="en-US" sz="1600" b="0" i="0" u="none" strike="noStrike" dirty="0">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2829375028"/>
                  </a:ext>
                </a:extLst>
              </a:tr>
              <a:tr h="262688">
                <a:tc>
                  <a:txBody>
                    <a:bodyPr/>
                    <a:lstStyle/>
                    <a:p>
                      <a:pPr algn="l" fontAlgn="b"/>
                      <a:r>
                        <a:rPr lang="en-US" sz="1600" u="none" strike="noStrike" dirty="0">
                          <a:effectLst/>
                        </a:rPr>
                        <a:t>Maximum Bid Quantity for QIB Investors</a:t>
                      </a:r>
                      <a:endParaRPr lang="en-US" sz="1600" b="0" i="0" u="none" strike="noStrike" dirty="0">
                        <a:solidFill>
                          <a:srgbClr val="000000"/>
                        </a:solidFill>
                        <a:effectLst/>
                        <a:latin typeface="Calibri" panose="020F0502020204030204" pitchFamily="34" charset="0"/>
                      </a:endParaRPr>
                    </a:p>
                  </a:txBody>
                  <a:tcPr marL="9525" marR="9525" marT="9525" marB="0" anchor="b"/>
                </a:tc>
                <a:tc>
                  <a:txBody>
                    <a:bodyPr/>
                    <a:lstStyle/>
                    <a:p>
                      <a:pPr algn="l" fontAlgn="b"/>
                      <a:r>
                        <a:rPr lang="en-US" sz="1600" u="none" strike="noStrike" dirty="0">
                          <a:effectLst/>
                        </a:rPr>
                        <a:t>1,97,73,936 Equity Shares in multiple of 84 Equity Shares</a:t>
                      </a:r>
                      <a:endParaRPr lang="en-US" sz="1600" b="0" i="0" u="none" strike="noStrike" dirty="0">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2226328425"/>
                  </a:ext>
                </a:extLst>
              </a:tr>
              <a:tr h="262688">
                <a:tc>
                  <a:txBody>
                    <a:bodyPr/>
                    <a:lstStyle/>
                    <a:p>
                      <a:pPr algn="l" fontAlgn="b"/>
                      <a:r>
                        <a:rPr lang="en-US" sz="1600" u="none" strike="noStrike" dirty="0">
                          <a:effectLst/>
                        </a:rPr>
                        <a:t>Maximum Bid Quantity for NIB Investors</a:t>
                      </a:r>
                      <a:endParaRPr lang="en-US" sz="1600" b="0" i="0" u="none" strike="noStrike" dirty="0">
                        <a:solidFill>
                          <a:srgbClr val="000000"/>
                        </a:solidFill>
                        <a:effectLst/>
                        <a:latin typeface="Calibri" panose="020F0502020204030204" pitchFamily="34" charset="0"/>
                      </a:endParaRPr>
                    </a:p>
                  </a:txBody>
                  <a:tcPr marL="9525" marR="9525" marT="9525" marB="0" anchor="b"/>
                </a:tc>
                <a:tc>
                  <a:txBody>
                    <a:bodyPr/>
                    <a:lstStyle/>
                    <a:p>
                      <a:pPr algn="l" fontAlgn="b"/>
                      <a:r>
                        <a:rPr lang="en-US" sz="1600" u="none" strike="noStrike" dirty="0">
                          <a:effectLst/>
                        </a:rPr>
                        <a:t>1,41,24,264 Equity Shares in multiple of 84 Equity Shares</a:t>
                      </a:r>
                      <a:endParaRPr lang="en-US" sz="1600" b="0" i="0" u="none" strike="noStrike" dirty="0">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56735858"/>
                  </a:ext>
                </a:extLst>
              </a:tr>
              <a:tr h="262688">
                <a:tc>
                  <a:txBody>
                    <a:bodyPr/>
                    <a:lstStyle/>
                    <a:p>
                      <a:pPr algn="l" fontAlgn="b"/>
                      <a:r>
                        <a:rPr lang="en-US" sz="1600" u="none" strike="noStrike" dirty="0">
                          <a:effectLst/>
                        </a:rPr>
                        <a:t>IPO Market Timings</a:t>
                      </a:r>
                      <a:endParaRPr lang="en-US" sz="1600" b="0" i="0" u="none" strike="noStrike" dirty="0">
                        <a:solidFill>
                          <a:srgbClr val="000000"/>
                        </a:solidFill>
                        <a:effectLst/>
                        <a:latin typeface="Calibri" panose="020F0502020204030204" pitchFamily="34" charset="0"/>
                      </a:endParaRPr>
                    </a:p>
                  </a:txBody>
                  <a:tcPr marL="9525" marR="9525" marT="9525" marB="0" anchor="b"/>
                </a:tc>
                <a:tc>
                  <a:txBody>
                    <a:bodyPr/>
                    <a:lstStyle/>
                    <a:p>
                      <a:pPr algn="l" fontAlgn="b"/>
                      <a:r>
                        <a:rPr lang="en-US" sz="1600" u="none" strike="noStrike" dirty="0">
                          <a:effectLst/>
                        </a:rPr>
                        <a:t>10.00 a.m. to 5.00 p.m.</a:t>
                      </a:r>
                      <a:endParaRPr lang="en-US" sz="1600" b="0" i="0" u="none" strike="noStrike" dirty="0">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907554124"/>
                  </a:ext>
                </a:extLst>
              </a:tr>
              <a:tr h="262688">
                <a:tc>
                  <a:txBody>
                    <a:bodyPr/>
                    <a:lstStyle/>
                    <a:p>
                      <a:pPr algn="l" fontAlgn="b"/>
                      <a:r>
                        <a:rPr lang="en-US" sz="1600" u="none" strike="noStrike" dirty="0">
                          <a:effectLst/>
                        </a:rPr>
                        <a:t>Book Running Lead Managers</a:t>
                      </a:r>
                      <a:endParaRPr lang="en-US" sz="1600" b="0" i="0" u="none" strike="noStrike" dirty="0">
                        <a:solidFill>
                          <a:srgbClr val="000000"/>
                        </a:solidFill>
                        <a:effectLst/>
                        <a:latin typeface="Calibri" panose="020F0502020204030204" pitchFamily="34" charset="0"/>
                      </a:endParaRPr>
                    </a:p>
                  </a:txBody>
                  <a:tcPr marL="9525" marR="9525" marT="9525" marB="0" anchor="b"/>
                </a:tc>
                <a:tc>
                  <a:txBody>
                    <a:bodyPr/>
                    <a:lstStyle/>
                    <a:p>
                      <a:pPr algn="l" fontAlgn="b"/>
                      <a:r>
                        <a:rPr lang="en-US" sz="1600" u="none" strike="noStrike" dirty="0">
                          <a:effectLst/>
                        </a:rPr>
                        <a:t>JM Financial Limited and Edelweiss Financial Services Limited</a:t>
                      </a:r>
                      <a:endParaRPr lang="en-US" sz="1600" b="0" i="0" u="none" strike="noStrike" dirty="0">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66587019"/>
                  </a:ext>
                </a:extLst>
              </a:tr>
              <a:tr h="262688">
                <a:tc>
                  <a:txBody>
                    <a:bodyPr/>
                    <a:lstStyle/>
                    <a:p>
                      <a:pPr algn="l" fontAlgn="b"/>
                      <a:r>
                        <a:rPr lang="en-US" sz="1600" u="none" strike="noStrike" dirty="0">
                          <a:effectLst/>
                        </a:rPr>
                        <a:t>Sponsor Bank</a:t>
                      </a:r>
                      <a:endParaRPr lang="en-US" sz="1600" b="0" i="0" u="none" strike="noStrike" dirty="0">
                        <a:solidFill>
                          <a:srgbClr val="000000"/>
                        </a:solidFill>
                        <a:effectLst/>
                        <a:latin typeface="Calibri" panose="020F0502020204030204" pitchFamily="34" charset="0"/>
                      </a:endParaRPr>
                    </a:p>
                  </a:txBody>
                  <a:tcPr marL="9525" marR="9525" marT="9525" marB="0" anchor="b"/>
                </a:tc>
                <a:tc>
                  <a:txBody>
                    <a:bodyPr/>
                    <a:lstStyle/>
                    <a:p>
                      <a:pPr algn="l" fontAlgn="b"/>
                      <a:r>
                        <a:rPr lang="en-US" sz="1600" u="none" strike="noStrike" dirty="0">
                          <a:effectLst/>
                        </a:rPr>
                        <a:t>HDFC Bank Limited</a:t>
                      </a:r>
                      <a:endParaRPr lang="en-US" sz="1600" b="0" i="0" u="none" strike="noStrike" dirty="0">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3325907863"/>
                  </a:ext>
                </a:extLst>
              </a:tr>
            </a:tbl>
          </a:graphicData>
        </a:graphic>
      </p:graphicFrame>
      <p:sp>
        <p:nvSpPr>
          <p:cNvPr id="3" name="Footer Placeholder 2">
            <a:extLst>
              <a:ext uri="{FF2B5EF4-FFF2-40B4-BE49-F238E27FC236}">
                <a16:creationId xmlns:a16="http://schemas.microsoft.com/office/drawing/2014/main" id="{E9C083F2-0719-45C2-B282-FE914E953FD7}"/>
              </a:ext>
            </a:extLst>
          </p:cNvPr>
          <p:cNvSpPr>
            <a:spLocks noGrp="1"/>
          </p:cNvSpPr>
          <p:nvPr>
            <p:ph type="ftr" sz="quarter" idx="11"/>
          </p:nvPr>
        </p:nvSpPr>
        <p:spPr/>
        <p:txBody>
          <a:bodyPr/>
          <a:lstStyle/>
          <a:p>
            <a:r>
              <a:rPr lang="en-US" dirty="0"/>
              <a:t>Yogesh Chauhan, IIM Raipur</a:t>
            </a:r>
          </a:p>
        </p:txBody>
      </p:sp>
    </p:spTree>
    <p:extLst>
      <p:ext uri="{BB962C8B-B14F-4D97-AF65-F5344CB8AC3E}">
        <p14:creationId xmlns:p14="http://schemas.microsoft.com/office/powerpoint/2010/main" val="114841780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84C97B-9F46-48FB-89DA-DE3394A252DB}"/>
              </a:ext>
            </a:extLst>
          </p:cNvPr>
          <p:cNvSpPr>
            <a:spLocks noGrp="1"/>
          </p:cNvSpPr>
          <p:nvPr>
            <p:ph type="title"/>
          </p:nvPr>
        </p:nvSpPr>
        <p:spPr>
          <a:xfrm>
            <a:off x="162951" y="440799"/>
            <a:ext cx="10515600" cy="1325563"/>
          </a:xfrm>
        </p:spPr>
        <p:txBody>
          <a:bodyPr>
            <a:noAutofit/>
          </a:bodyPr>
          <a:lstStyle/>
          <a:p>
            <a:r>
              <a:rPr lang="en-US" sz="3600" dirty="0">
                <a:latin typeface="Times New Roman" panose="02020603050405020304" pitchFamily="18" charset="0"/>
                <a:cs typeface="Times New Roman" panose="02020603050405020304" pitchFamily="18" charset="0"/>
              </a:rPr>
              <a:t>Prince Pipes and Fittings Limited: Cumulative Demand Details</a:t>
            </a:r>
          </a:p>
        </p:txBody>
      </p:sp>
      <p:graphicFrame>
        <p:nvGraphicFramePr>
          <p:cNvPr id="4" name="Content Placeholder 3">
            <a:extLst>
              <a:ext uri="{FF2B5EF4-FFF2-40B4-BE49-F238E27FC236}">
                <a16:creationId xmlns:a16="http://schemas.microsoft.com/office/drawing/2014/main" id="{7ABBFFFF-CA6B-42C9-8ACC-44086467209A}"/>
              </a:ext>
            </a:extLst>
          </p:cNvPr>
          <p:cNvGraphicFramePr>
            <a:graphicFrameLocks noGrp="1"/>
          </p:cNvGraphicFramePr>
          <p:nvPr>
            <p:ph idx="1"/>
          </p:nvPr>
        </p:nvGraphicFramePr>
        <p:xfrm>
          <a:off x="696058" y="1766362"/>
          <a:ext cx="10994194" cy="4726513"/>
        </p:xfrm>
        <a:graphic>
          <a:graphicData uri="http://schemas.openxmlformats.org/drawingml/2006/table">
            <a:tbl>
              <a:tblPr>
                <a:tableStyleId>{5940675A-B579-460E-94D1-54222C63F5DA}</a:tableStyleId>
              </a:tblPr>
              <a:tblGrid>
                <a:gridCol w="5877400">
                  <a:extLst>
                    <a:ext uri="{9D8B030D-6E8A-4147-A177-3AD203B41FA5}">
                      <a16:colId xmlns:a16="http://schemas.microsoft.com/office/drawing/2014/main" val="1809037243"/>
                    </a:ext>
                  </a:extLst>
                </a:gridCol>
                <a:gridCol w="2074376">
                  <a:extLst>
                    <a:ext uri="{9D8B030D-6E8A-4147-A177-3AD203B41FA5}">
                      <a16:colId xmlns:a16="http://schemas.microsoft.com/office/drawing/2014/main" val="2776505981"/>
                    </a:ext>
                  </a:extLst>
                </a:gridCol>
                <a:gridCol w="981871">
                  <a:extLst>
                    <a:ext uri="{9D8B030D-6E8A-4147-A177-3AD203B41FA5}">
                      <a16:colId xmlns:a16="http://schemas.microsoft.com/office/drawing/2014/main" val="696204268"/>
                    </a:ext>
                  </a:extLst>
                </a:gridCol>
                <a:gridCol w="1396747">
                  <a:extLst>
                    <a:ext uri="{9D8B030D-6E8A-4147-A177-3AD203B41FA5}">
                      <a16:colId xmlns:a16="http://schemas.microsoft.com/office/drawing/2014/main" val="2793313327"/>
                    </a:ext>
                  </a:extLst>
                </a:gridCol>
                <a:gridCol w="663800">
                  <a:extLst>
                    <a:ext uri="{9D8B030D-6E8A-4147-A177-3AD203B41FA5}">
                      <a16:colId xmlns:a16="http://schemas.microsoft.com/office/drawing/2014/main" val="1275041321"/>
                    </a:ext>
                  </a:extLst>
                </a:gridCol>
              </a:tblGrid>
              <a:tr h="762208">
                <a:tc>
                  <a:txBody>
                    <a:bodyPr/>
                    <a:lstStyle/>
                    <a:p>
                      <a:pPr algn="l" fontAlgn="b"/>
                      <a:r>
                        <a:rPr lang="en-US" sz="1800" u="none" strike="noStrike" dirty="0">
                          <a:effectLst/>
                        </a:rPr>
                        <a:t>Category</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800" u="none" strike="noStrike" dirty="0">
                          <a:effectLst/>
                        </a:rPr>
                        <a:t>No.of shares offered/reserved</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800" u="none" strike="noStrike" dirty="0">
                          <a:effectLst/>
                        </a:rPr>
                        <a:t>%</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800" u="none" strike="noStrike" dirty="0">
                          <a:effectLst/>
                        </a:rPr>
                        <a:t>No. of shares bid for</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800" u="none" strike="noStrike" dirty="0">
                          <a:effectLst/>
                        </a:rPr>
                        <a:t>Times</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extLst>
                  <a:ext uri="{0D108BD9-81ED-4DB2-BD59-A6C34878D82A}">
                    <a16:rowId xmlns:a16="http://schemas.microsoft.com/office/drawing/2014/main" val="1876332237"/>
                  </a:ext>
                </a:extLst>
              </a:tr>
              <a:tr h="190500">
                <a:tc>
                  <a:txBody>
                    <a:bodyPr/>
                    <a:lstStyle/>
                    <a:p>
                      <a:pPr algn="l" fontAlgn="b"/>
                      <a:r>
                        <a:rPr lang="en-US" sz="1800" u="none" strike="noStrike" dirty="0">
                          <a:effectLst/>
                        </a:rPr>
                        <a:t>Qualified Institutional Buyers (QIBs)</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800" u="none" strike="noStrike" dirty="0">
                          <a:effectLst/>
                        </a:rPr>
                        <a:t>5649718</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800" u="none" strike="noStrike" dirty="0">
                          <a:effectLst/>
                        </a:rPr>
                        <a:t>28.57%</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800" u="none" strike="noStrike" dirty="0">
                          <a:effectLst/>
                        </a:rPr>
                        <a:t>19972680</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800" u="none" strike="noStrike" dirty="0">
                          <a:effectLst/>
                        </a:rPr>
                        <a:t>3.54</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extLst>
                  <a:ext uri="{0D108BD9-81ED-4DB2-BD59-A6C34878D82A}">
                    <a16:rowId xmlns:a16="http://schemas.microsoft.com/office/drawing/2014/main" val="2594103432"/>
                  </a:ext>
                </a:extLst>
              </a:tr>
              <a:tr h="190500">
                <a:tc>
                  <a:txBody>
                    <a:bodyPr/>
                    <a:lstStyle/>
                    <a:p>
                      <a:pPr algn="l" fontAlgn="b"/>
                      <a:r>
                        <a:rPr lang="en-US" sz="1800" u="none" strike="noStrike" dirty="0">
                          <a:effectLst/>
                        </a:rPr>
                        <a:t>Foreign Institutional Investors(FIIs)</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800" u="none" strike="noStrike" dirty="0">
                          <a:effectLst/>
                        </a:rPr>
                        <a:t> </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800" u="none" strike="noStrike" dirty="0">
                          <a:effectLst/>
                        </a:rPr>
                        <a:t> </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800" u="none" strike="noStrike" dirty="0">
                          <a:effectLst/>
                        </a:rPr>
                        <a:t>2632392</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800" u="none" strike="noStrike" dirty="0">
                          <a:effectLst/>
                        </a:rPr>
                        <a:t> </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extLst>
                  <a:ext uri="{0D108BD9-81ED-4DB2-BD59-A6C34878D82A}">
                    <a16:rowId xmlns:a16="http://schemas.microsoft.com/office/drawing/2014/main" val="3071467120"/>
                  </a:ext>
                </a:extLst>
              </a:tr>
              <a:tr h="190500">
                <a:tc>
                  <a:txBody>
                    <a:bodyPr/>
                    <a:lstStyle/>
                    <a:p>
                      <a:pPr algn="l" fontAlgn="b"/>
                      <a:r>
                        <a:rPr lang="en-US" sz="1800" u="none" strike="noStrike" dirty="0">
                          <a:effectLst/>
                        </a:rPr>
                        <a:t>Domestic Financial Institutions(Banks/ Financial Institutions(FIs)/ Insurance Companies)</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800" u="none" strike="noStrike" dirty="0">
                          <a:effectLst/>
                        </a:rPr>
                        <a:t> </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800" u="none" strike="noStrike" dirty="0">
                          <a:effectLst/>
                        </a:rPr>
                        <a:t> </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800" u="none" strike="noStrike" dirty="0">
                          <a:effectLst/>
                        </a:rPr>
                        <a:t>8494248</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800" u="none" strike="noStrike" dirty="0">
                          <a:effectLst/>
                        </a:rPr>
                        <a:t> </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extLst>
                  <a:ext uri="{0D108BD9-81ED-4DB2-BD59-A6C34878D82A}">
                    <a16:rowId xmlns:a16="http://schemas.microsoft.com/office/drawing/2014/main" val="3436686944"/>
                  </a:ext>
                </a:extLst>
              </a:tr>
              <a:tr h="190500">
                <a:tc>
                  <a:txBody>
                    <a:bodyPr/>
                    <a:lstStyle/>
                    <a:p>
                      <a:pPr algn="l" fontAlgn="b"/>
                      <a:r>
                        <a:rPr lang="en-US" sz="1800" u="none" strike="noStrike" dirty="0">
                          <a:effectLst/>
                        </a:rPr>
                        <a:t>Mutual funds</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800" u="none" strike="noStrike" dirty="0">
                          <a:effectLst/>
                        </a:rPr>
                        <a:t> </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800" u="none" strike="noStrike" dirty="0">
                          <a:effectLst/>
                        </a:rPr>
                        <a:t> </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800" u="none" strike="noStrike" dirty="0">
                          <a:effectLst/>
                        </a:rPr>
                        <a:t>6668088</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800" u="none" strike="noStrike" dirty="0">
                          <a:effectLst/>
                        </a:rPr>
                        <a:t> </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extLst>
                  <a:ext uri="{0D108BD9-81ED-4DB2-BD59-A6C34878D82A}">
                    <a16:rowId xmlns:a16="http://schemas.microsoft.com/office/drawing/2014/main" val="1287302483"/>
                  </a:ext>
                </a:extLst>
              </a:tr>
              <a:tr h="190500">
                <a:tc>
                  <a:txBody>
                    <a:bodyPr/>
                    <a:lstStyle/>
                    <a:p>
                      <a:pPr algn="l" fontAlgn="b"/>
                      <a:r>
                        <a:rPr lang="en-US" sz="1800" u="none" strike="noStrike" dirty="0">
                          <a:effectLst/>
                        </a:rPr>
                        <a:t>Others</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800" u="none" strike="noStrike" dirty="0">
                          <a:effectLst/>
                        </a:rPr>
                        <a:t> </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800" u="none" strike="noStrike" dirty="0">
                          <a:effectLst/>
                        </a:rPr>
                        <a:t> </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800" u="none" strike="noStrike" dirty="0">
                          <a:effectLst/>
                        </a:rPr>
                        <a:t>2177952</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800" u="none" strike="noStrike" dirty="0">
                          <a:effectLst/>
                        </a:rPr>
                        <a:t> </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extLst>
                  <a:ext uri="{0D108BD9-81ED-4DB2-BD59-A6C34878D82A}">
                    <a16:rowId xmlns:a16="http://schemas.microsoft.com/office/drawing/2014/main" val="1441916240"/>
                  </a:ext>
                </a:extLst>
              </a:tr>
              <a:tr h="190500">
                <a:tc>
                  <a:txBody>
                    <a:bodyPr/>
                    <a:lstStyle/>
                    <a:p>
                      <a:pPr algn="l" fontAlgn="b"/>
                      <a:r>
                        <a:rPr lang="en-US" sz="1800" u="none" strike="noStrike" dirty="0">
                          <a:effectLst/>
                        </a:rPr>
                        <a:t>Non-Institutional Investors</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800" u="none" strike="noStrike" dirty="0">
                          <a:effectLst/>
                        </a:rPr>
                        <a:t>4237288</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800" u="none" strike="noStrike" dirty="0">
                          <a:effectLst/>
                        </a:rPr>
                        <a:t>21.43%</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800" u="none" strike="noStrike" dirty="0">
                          <a:effectLst/>
                        </a:rPr>
                        <a:t>5107956</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800" u="none" strike="noStrike" dirty="0">
                          <a:effectLst/>
                        </a:rPr>
                        <a:t>1.21</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extLst>
                  <a:ext uri="{0D108BD9-81ED-4DB2-BD59-A6C34878D82A}">
                    <a16:rowId xmlns:a16="http://schemas.microsoft.com/office/drawing/2014/main" val="1179826024"/>
                  </a:ext>
                </a:extLst>
              </a:tr>
              <a:tr h="190500">
                <a:tc>
                  <a:txBody>
                    <a:bodyPr/>
                    <a:lstStyle/>
                    <a:p>
                      <a:pPr algn="l" fontAlgn="b"/>
                      <a:r>
                        <a:rPr lang="en-US" sz="1800" u="none" strike="noStrike" dirty="0">
                          <a:effectLst/>
                        </a:rPr>
                        <a:t>Corporates</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800" u="none" strike="noStrike" dirty="0">
                          <a:effectLst/>
                        </a:rPr>
                        <a:t> </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800" u="none" strike="noStrike" dirty="0">
                          <a:effectLst/>
                        </a:rPr>
                        <a:t> </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800" u="none" strike="noStrike" dirty="0">
                          <a:effectLst/>
                        </a:rPr>
                        <a:t>119280</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800" u="none" strike="noStrike" dirty="0">
                          <a:effectLst/>
                        </a:rPr>
                        <a:t> </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extLst>
                  <a:ext uri="{0D108BD9-81ED-4DB2-BD59-A6C34878D82A}">
                    <a16:rowId xmlns:a16="http://schemas.microsoft.com/office/drawing/2014/main" val="1533470142"/>
                  </a:ext>
                </a:extLst>
              </a:tr>
              <a:tr h="190500">
                <a:tc>
                  <a:txBody>
                    <a:bodyPr/>
                    <a:lstStyle/>
                    <a:p>
                      <a:pPr algn="l" fontAlgn="b"/>
                      <a:r>
                        <a:rPr lang="en-US" sz="1800" u="none" strike="noStrike" dirty="0">
                          <a:effectLst/>
                        </a:rPr>
                        <a:t>Individuals(Other than RIIs)</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800" u="none" strike="noStrike" dirty="0">
                          <a:effectLst/>
                        </a:rPr>
                        <a:t> </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800" u="none" strike="noStrike" dirty="0">
                          <a:effectLst/>
                        </a:rPr>
                        <a:t> </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800" u="none" strike="noStrike" dirty="0">
                          <a:effectLst/>
                        </a:rPr>
                        <a:t>4980276</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800" u="none" strike="noStrike" dirty="0">
                          <a:effectLst/>
                        </a:rPr>
                        <a:t> </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extLst>
                  <a:ext uri="{0D108BD9-81ED-4DB2-BD59-A6C34878D82A}">
                    <a16:rowId xmlns:a16="http://schemas.microsoft.com/office/drawing/2014/main" val="3366681167"/>
                  </a:ext>
                </a:extLst>
              </a:tr>
              <a:tr h="190500">
                <a:tc>
                  <a:txBody>
                    <a:bodyPr/>
                    <a:lstStyle/>
                    <a:p>
                      <a:pPr algn="l" fontAlgn="b"/>
                      <a:r>
                        <a:rPr lang="en-US" sz="1800" u="none" strike="noStrike" dirty="0">
                          <a:effectLst/>
                        </a:rPr>
                        <a:t>Others</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800" u="none" strike="noStrike" dirty="0">
                          <a:effectLst/>
                        </a:rPr>
                        <a:t> </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800" u="none" strike="noStrike" dirty="0">
                          <a:effectLst/>
                        </a:rPr>
                        <a:t> </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800" u="none" strike="noStrike" dirty="0">
                          <a:effectLst/>
                        </a:rPr>
                        <a:t>8400</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800" u="none" strike="noStrike" dirty="0">
                          <a:effectLst/>
                        </a:rPr>
                        <a:t> </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extLst>
                  <a:ext uri="{0D108BD9-81ED-4DB2-BD59-A6C34878D82A}">
                    <a16:rowId xmlns:a16="http://schemas.microsoft.com/office/drawing/2014/main" val="1000599224"/>
                  </a:ext>
                </a:extLst>
              </a:tr>
              <a:tr h="190500">
                <a:tc>
                  <a:txBody>
                    <a:bodyPr/>
                    <a:lstStyle/>
                    <a:p>
                      <a:pPr algn="l" fontAlgn="b"/>
                      <a:r>
                        <a:rPr lang="en-US" sz="1800" u="none" strike="noStrike" dirty="0">
                          <a:effectLst/>
                        </a:rPr>
                        <a:t>Retail Individual Investors(RIIs)</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800" u="none" strike="noStrike" dirty="0">
                          <a:effectLst/>
                        </a:rPr>
                        <a:t>9887006</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800" u="none" strike="noStrike" dirty="0">
                          <a:effectLst/>
                        </a:rPr>
                        <a:t>50.00%</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800" u="none" strike="noStrike" dirty="0">
                          <a:effectLst/>
                        </a:rPr>
                        <a:t>18638760</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800" u="none" strike="noStrike" dirty="0">
                          <a:effectLst/>
                        </a:rPr>
                        <a:t>1.89</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extLst>
                  <a:ext uri="{0D108BD9-81ED-4DB2-BD59-A6C34878D82A}">
                    <a16:rowId xmlns:a16="http://schemas.microsoft.com/office/drawing/2014/main" val="2026586352"/>
                  </a:ext>
                </a:extLst>
              </a:tr>
              <a:tr h="190500">
                <a:tc>
                  <a:txBody>
                    <a:bodyPr/>
                    <a:lstStyle/>
                    <a:p>
                      <a:pPr algn="l" fontAlgn="b"/>
                      <a:r>
                        <a:rPr lang="en-US" sz="1800" u="none" strike="noStrike" dirty="0">
                          <a:effectLst/>
                        </a:rPr>
                        <a:t>Cut Off</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800" u="none" strike="noStrike" dirty="0">
                          <a:effectLst/>
                        </a:rPr>
                        <a:t> </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800" u="none" strike="noStrike" dirty="0">
                          <a:effectLst/>
                        </a:rPr>
                        <a:t> </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800" u="none" strike="noStrike" dirty="0">
                          <a:effectLst/>
                        </a:rPr>
                        <a:t>14870604</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800" u="none" strike="noStrike" dirty="0">
                          <a:effectLst/>
                        </a:rPr>
                        <a:t> </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extLst>
                  <a:ext uri="{0D108BD9-81ED-4DB2-BD59-A6C34878D82A}">
                    <a16:rowId xmlns:a16="http://schemas.microsoft.com/office/drawing/2014/main" val="2807319640"/>
                  </a:ext>
                </a:extLst>
              </a:tr>
              <a:tr h="190500">
                <a:tc>
                  <a:txBody>
                    <a:bodyPr/>
                    <a:lstStyle/>
                    <a:p>
                      <a:pPr algn="l" fontAlgn="b"/>
                      <a:r>
                        <a:rPr lang="en-US" sz="1800" u="none" strike="noStrike" dirty="0">
                          <a:effectLst/>
                        </a:rPr>
                        <a:t>Price bids</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800" u="none" strike="noStrike" dirty="0">
                          <a:effectLst/>
                        </a:rPr>
                        <a:t> </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800" u="none" strike="noStrike" dirty="0">
                          <a:effectLst/>
                        </a:rPr>
                        <a:t> </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800" u="none" strike="noStrike" dirty="0">
                          <a:effectLst/>
                        </a:rPr>
                        <a:t>3768156</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800" u="none" strike="noStrike" dirty="0">
                          <a:effectLst/>
                        </a:rPr>
                        <a:t> </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extLst>
                  <a:ext uri="{0D108BD9-81ED-4DB2-BD59-A6C34878D82A}">
                    <a16:rowId xmlns:a16="http://schemas.microsoft.com/office/drawing/2014/main" val="3632488265"/>
                  </a:ext>
                </a:extLst>
              </a:tr>
              <a:tr h="190500">
                <a:tc>
                  <a:txBody>
                    <a:bodyPr/>
                    <a:lstStyle/>
                    <a:p>
                      <a:pPr algn="l" fontAlgn="b"/>
                      <a:r>
                        <a:rPr lang="en-US" sz="1800" u="none" strike="noStrike" dirty="0">
                          <a:effectLst/>
                        </a:rPr>
                        <a:t>Total</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800" u="none" strike="noStrike" dirty="0">
                          <a:effectLst/>
                        </a:rPr>
                        <a:t>19774012</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800" u="none" strike="noStrike" dirty="0">
                          <a:effectLst/>
                        </a:rPr>
                        <a:t> </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800" u="none" strike="noStrike" dirty="0">
                          <a:effectLst/>
                        </a:rPr>
                        <a:t>43719396</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800" u="none" strike="noStrike" dirty="0">
                          <a:effectLst/>
                        </a:rPr>
                        <a:t>2.21</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extLst>
                  <a:ext uri="{0D108BD9-81ED-4DB2-BD59-A6C34878D82A}">
                    <a16:rowId xmlns:a16="http://schemas.microsoft.com/office/drawing/2014/main" val="356558423"/>
                  </a:ext>
                </a:extLst>
              </a:tr>
            </a:tbl>
          </a:graphicData>
        </a:graphic>
      </p:graphicFrame>
      <p:sp>
        <p:nvSpPr>
          <p:cNvPr id="3" name="Footer Placeholder 2">
            <a:extLst>
              <a:ext uri="{FF2B5EF4-FFF2-40B4-BE49-F238E27FC236}">
                <a16:creationId xmlns:a16="http://schemas.microsoft.com/office/drawing/2014/main" id="{1AC06DFC-4136-4B26-A949-7D6C4EE9BB9D}"/>
              </a:ext>
            </a:extLst>
          </p:cNvPr>
          <p:cNvSpPr>
            <a:spLocks noGrp="1"/>
          </p:cNvSpPr>
          <p:nvPr>
            <p:ph type="ftr" sz="quarter" idx="11"/>
          </p:nvPr>
        </p:nvSpPr>
        <p:spPr/>
        <p:txBody>
          <a:bodyPr/>
          <a:lstStyle/>
          <a:p>
            <a:r>
              <a:rPr lang="en-US" dirty="0"/>
              <a:t>Yogesh Chauhan, IIM Raipur</a:t>
            </a:r>
          </a:p>
        </p:txBody>
      </p:sp>
    </p:spTree>
    <p:extLst>
      <p:ext uri="{BB962C8B-B14F-4D97-AF65-F5344CB8AC3E}">
        <p14:creationId xmlns:p14="http://schemas.microsoft.com/office/powerpoint/2010/main" val="185922307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D48C37-AAD5-4199-B1BF-49FA16C6A90B}"/>
              </a:ext>
            </a:extLst>
          </p:cNvPr>
          <p:cNvSpPr>
            <a:spLocks noGrp="1"/>
          </p:cNvSpPr>
          <p:nvPr>
            <p:ph type="title"/>
          </p:nvPr>
        </p:nvSpPr>
        <p:spPr/>
        <p:txBody>
          <a:bodyPr>
            <a:normAutofit/>
          </a:bodyPr>
          <a:lstStyle/>
          <a:p>
            <a:r>
              <a:rPr lang="en-US" sz="3600" dirty="0">
                <a:latin typeface="Times New Roman" panose="02020603050405020304" pitchFamily="18" charset="0"/>
                <a:cs typeface="Times New Roman" panose="02020603050405020304" pitchFamily="18" charset="0"/>
              </a:rPr>
              <a:t>The role of investment bankers</a:t>
            </a:r>
          </a:p>
        </p:txBody>
      </p:sp>
      <p:sp>
        <p:nvSpPr>
          <p:cNvPr id="3" name="Content Placeholder 2">
            <a:extLst>
              <a:ext uri="{FF2B5EF4-FFF2-40B4-BE49-F238E27FC236}">
                <a16:creationId xmlns:a16="http://schemas.microsoft.com/office/drawing/2014/main" id="{45CD2848-AE25-4A55-968D-231760384E38}"/>
              </a:ext>
            </a:extLst>
          </p:cNvPr>
          <p:cNvSpPr>
            <a:spLocks noGrp="1"/>
          </p:cNvSpPr>
          <p:nvPr>
            <p:ph idx="1"/>
          </p:nvPr>
        </p:nvSpPr>
        <p:spPr/>
        <p:txBody>
          <a:bodyPr>
            <a:normAutofit/>
          </a:bodyPr>
          <a:lstStyle/>
          <a:p>
            <a:pPr algn="just"/>
            <a:r>
              <a:rPr lang="en-US" sz="2400" dirty="0">
                <a:latin typeface="Times New Roman" panose="02020603050405020304" pitchFamily="18" charset="0"/>
                <a:cs typeface="Times New Roman" panose="02020603050405020304" pitchFamily="18" charset="0"/>
              </a:rPr>
              <a:t>A reputational intermediary firm whose business is to rent its own reputation to client firms to resolve information asymmetry between managers and investors. </a:t>
            </a:r>
          </a:p>
          <a:p>
            <a:pPr marL="0" indent="0" algn="just">
              <a:buNone/>
            </a:pPr>
            <a:r>
              <a:rPr lang="en-US" sz="2400" dirty="0">
                <a:latin typeface="Times New Roman" panose="02020603050405020304" pitchFamily="18" charset="0"/>
                <a:cs typeface="Times New Roman" panose="02020603050405020304" pitchFamily="18" charset="0"/>
              </a:rPr>
              <a:t>Investment bankers’ commitment. </a:t>
            </a:r>
          </a:p>
          <a:p>
            <a:pPr lvl="1" algn="just"/>
            <a:r>
              <a:rPr lang="en-US" b="1" dirty="0">
                <a:latin typeface="Times New Roman" panose="02020603050405020304" pitchFamily="18" charset="0"/>
                <a:cs typeface="Times New Roman" panose="02020603050405020304" pitchFamily="18" charset="0"/>
              </a:rPr>
              <a:t>Firm commitment</a:t>
            </a:r>
            <a:r>
              <a:rPr lang="en-US" dirty="0">
                <a:latin typeface="Times New Roman" panose="02020603050405020304" pitchFamily="18" charset="0"/>
                <a:cs typeface="Times New Roman" panose="02020603050405020304" pitchFamily="18" charset="0"/>
              </a:rPr>
              <a:t>: Investment bankers buy the securities for less than the offering price and accept risk of not being able to sell. The difference between the investment bank’s buying price and offering price is called gross spread.</a:t>
            </a:r>
          </a:p>
          <a:p>
            <a:pPr lvl="1" algn="just"/>
            <a:r>
              <a:rPr lang="en-US" b="1" dirty="0">
                <a:latin typeface="Times New Roman" panose="02020603050405020304" pitchFamily="18" charset="0"/>
                <a:cs typeface="Times New Roman" panose="02020603050405020304" pitchFamily="18" charset="0"/>
              </a:rPr>
              <a:t>Best offers: </a:t>
            </a:r>
            <a:r>
              <a:rPr lang="en-US" dirty="0">
                <a:latin typeface="Times New Roman" panose="02020603050405020304" pitchFamily="18" charset="0"/>
                <a:cs typeface="Times New Roman" panose="02020603050405020304" pitchFamily="18" charset="0"/>
              </a:rPr>
              <a:t>Investment bankers don’t give commitment to sell the securities</a:t>
            </a:r>
            <a:r>
              <a:rPr lang="en-US" sz="2000" dirty="0">
                <a:latin typeface="Times New Roman" panose="02020603050405020304" pitchFamily="18" charset="0"/>
                <a:cs typeface="Times New Roman" panose="02020603050405020304" pitchFamily="18" charset="0"/>
              </a:rPr>
              <a:t>.</a:t>
            </a:r>
          </a:p>
        </p:txBody>
      </p:sp>
      <p:sp>
        <p:nvSpPr>
          <p:cNvPr id="4" name="Footer Placeholder 3">
            <a:extLst>
              <a:ext uri="{FF2B5EF4-FFF2-40B4-BE49-F238E27FC236}">
                <a16:creationId xmlns:a16="http://schemas.microsoft.com/office/drawing/2014/main" id="{5080C2CD-B60C-4D79-8875-1EC41D00E2C2}"/>
              </a:ext>
            </a:extLst>
          </p:cNvPr>
          <p:cNvSpPr>
            <a:spLocks noGrp="1"/>
          </p:cNvSpPr>
          <p:nvPr>
            <p:ph type="ftr" sz="quarter" idx="11"/>
          </p:nvPr>
        </p:nvSpPr>
        <p:spPr/>
        <p:txBody>
          <a:bodyPr/>
          <a:lstStyle/>
          <a:p>
            <a:r>
              <a:rPr lang="en-US" dirty="0"/>
              <a:t>Yogesh Chauhan, IIM Raipur</a:t>
            </a:r>
          </a:p>
        </p:txBody>
      </p:sp>
    </p:spTree>
    <p:extLst>
      <p:ext uri="{BB962C8B-B14F-4D97-AF65-F5344CB8AC3E}">
        <p14:creationId xmlns:p14="http://schemas.microsoft.com/office/powerpoint/2010/main" val="95006263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A82119-D97B-4C15-B6AF-03A298C0D0D5}"/>
              </a:ext>
            </a:extLst>
          </p:cNvPr>
          <p:cNvSpPr>
            <a:spLocks noGrp="1"/>
          </p:cNvSpPr>
          <p:nvPr>
            <p:ph type="title"/>
          </p:nvPr>
        </p:nvSpPr>
        <p:spPr/>
        <p:txBody>
          <a:bodyPr>
            <a:normAutofit/>
          </a:bodyPr>
          <a:lstStyle/>
          <a:p>
            <a:r>
              <a:rPr lang="en-US" sz="3600" dirty="0">
                <a:latin typeface="Times New Roman" panose="02020603050405020304" pitchFamily="18" charset="0"/>
                <a:cs typeface="Times New Roman" panose="02020603050405020304" pitchFamily="18" charset="0"/>
              </a:rPr>
              <a:t>League Tables: Indian IPOs</a:t>
            </a:r>
          </a:p>
        </p:txBody>
      </p:sp>
      <p:pic>
        <p:nvPicPr>
          <p:cNvPr id="4" name="Content Placeholder 3">
            <a:extLst>
              <a:ext uri="{FF2B5EF4-FFF2-40B4-BE49-F238E27FC236}">
                <a16:creationId xmlns:a16="http://schemas.microsoft.com/office/drawing/2014/main" id="{F448EF7A-5AE9-48E0-8A70-9457CB6820B3}"/>
              </a:ext>
            </a:extLst>
          </p:cNvPr>
          <p:cNvPicPr>
            <a:picLocks noGrp="1" noChangeAspect="1"/>
          </p:cNvPicPr>
          <p:nvPr>
            <p:ph idx="1"/>
          </p:nvPr>
        </p:nvPicPr>
        <p:blipFill>
          <a:blip r:embed="rId2">
            <a:lum bright="-20000"/>
          </a:blip>
          <a:stretch>
            <a:fillRect/>
          </a:stretch>
        </p:blipFill>
        <p:spPr>
          <a:xfrm>
            <a:off x="0" y="1690688"/>
            <a:ext cx="12192000" cy="5028164"/>
          </a:xfrm>
          <a:prstGeom prst="rect">
            <a:avLst/>
          </a:prstGeom>
        </p:spPr>
      </p:pic>
      <p:sp>
        <p:nvSpPr>
          <p:cNvPr id="3" name="Footer Placeholder 2">
            <a:extLst>
              <a:ext uri="{FF2B5EF4-FFF2-40B4-BE49-F238E27FC236}">
                <a16:creationId xmlns:a16="http://schemas.microsoft.com/office/drawing/2014/main" id="{14D54F6A-732C-4CF3-8D35-665CD4E34210}"/>
              </a:ext>
            </a:extLst>
          </p:cNvPr>
          <p:cNvSpPr>
            <a:spLocks noGrp="1"/>
          </p:cNvSpPr>
          <p:nvPr>
            <p:ph type="ftr" sz="quarter" idx="11"/>
          </p:nvPr>
        </p:nvSpPr>
        <p:spPr/>
        <p:txBody>
          <a:bodyPr/>
          <a:lstStyle/>
          <a:p>
            <a:r>
              <a:rPr lang="en-US" dirty="0"/>
              <a:t>Yogesh Chauhan, IIM Raipur</a:t>
            </a:r>
          </a:p>
        </p:txBody>
      </p:sp>
    </p:spTree>
    <p:extLst>
      <p:ext uri="{BB962C8B-B14F-4D97-AF65-F5344CB8AC3E}">
        <p14:creationId xmlns:p14="http://schemas.microsoft.com/office/powerpoint/2010/main" val="350054020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E08C2C-EBCD-4B92-B844-F414D2E99B02}"/>
              </a:ext>
            </a:extLst>
          </p:cNvPr>
          <p:cNvSpPr>
            <a:spLocks noGrp="1"/>
          </p:cNvSpPr>
          <p:nvPr>
            <p:ph type="title"/>
          </p:nvPr>
        </p:nvSpPr>
        <p:spPr/>
        <p:txBody>
          <a:bodyPr>
            <a:normAutofit/>
          </a:bodyPr>
          <a:lstStyle/>
          <a:p>
            <a:r>
              <a:rPr lang="en-US" sz="3600" dirty="0">
                <a:latin typeface="Times New Roman" panose="02020603050405020304" pitchFamily="18" charset="0"/>
                <a:cs typeface="Times New Roman" panose="02020603050405020304" pitchFamily="18" charset="0"/>
              </a:rPr>
              <a:t>Green-shoe option</a:t>
            </a:r>
          </a:p>
        </p:txBody>
      </p:sp>
      <p:sp>
        <p:nvSpPr>
          <p:cNvPr id="3" name="Content Placeholder 2">
            <a:extLst>
              <a:ext uri="{FF2B5EF4-FFF2-40B4-BE49-F238E27FC236}">
                <a16:creationId xmlns:a16="http://schemas.microsoft.com/office/drawing/2014/main" id="{0CD88D68-86F9-41FD-8901-B1066E935A2C}"/>
              </a:ext>
            </a:extLst>
          </p:cNvPr>
          <p:cNvSpPr>
            <a:spLocks noGrp="1"/>
          </p:cNvSpPr>
          <p:nvPr>
            <p:ph idx="1"/>
          </p:nvPr>
        </p:nvSpPr>
        <p:spPr/>
        <p:txBody>
          <a:bodyPr>
            <a:normAutofit/>
          </a:bodyPr>
          <a:lstStyle/>
          <a:p>
            <a:pPr algn="just"/>
            <a:r>
              <a:rPr lang="en-US" sz="2400" dirty="0">
                <a:latin typeface="Times New Roman" panose="02020603050405020304" pitchFamily="18" charset="0"/>
                <a:cs typeface="Times New Roman" panose="02020603050405020304" pitchFamily="18" charset="0"/>
              </a:rPr>
              <a:t>Under Green-shoe option, Investment bankers have right to buy 15% additional share from the firm.  Most of times, it is used to stabilize the market price.</a:t>
            </a:r>
          </a:p>
          <a:p>
            <a:pPr algn="just"/>
            <a:r>
              <a:rPr lang="en-US" sz="2400" dirty="0">
                <a:latin typeface="Times New Roman" panose="02020603050405020304" pitchFamily="18" charset="0"/>
                <a:cs typeface="Times New Roman" panose="02020603050405020304" pitchFamily="18" charset="0"/>
              </a:rPr>
              <a:t>Let assume that IPO</a:t>
            </a:r>
          </a:p>
        </p:txBody>
      </p:sp>
      <p:sp>
        <p:nvSpPr>
          <p:cNvPr id="4" name="Footer Placeholder 3">
            <a:extLst>
              <a:ext uri="{FF2B5EF4-FFF2-40B4-BE49-F238E27FC236}">
                <a16:creationId xmlns:a16="http://schemas.microsoft.com/office/drawing/2014/main" id="{230169CF-65F1-4142-B32C-820AA78E6491}"/>
              </a:ext>
            </a:extLst>
          </p:cNvPr>
          <p:cNvSpPr>
            <a:spLocks noGrp="1"/>
          </p:cNvSpPr>
          <p:nvPr>
            <p:ph type="ftr" sz="quarter" idx="11"/>
          </p:nvPr>
        </p:nvSpPr>
        <p:spPr/>
        <p:txBody>
          <a:bodyPr/>
          <a:lstStyle/>
          <a:p>
            <a:r>
              <a:rPr lang="en-US" dirty="0"/>
              <a:t>Yogesh Chauhan, IIM Raipur</a:t>
            </a:r>
          </a:p>
        </p:txBody>
      </p:sp>
    </p:spTree>
    <p:extLst>
      <p:ext uri="{BB962C8B-B14F-4D97-AF65-F5344CB8AC3E}">
        <p14:creationId xmlns:p14="http://schemas.microsoft.com/office/powerpoint/2010/main" val="274659786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A4DEFB16-B159-4331-9723-8771DFED9AA9}"/>
              </a:ext>
            </a:extLst>
          </p:cNvPr>
          <p:cNvPicPr>
            <a:picLocks noGrp="1" noChangeAspect="1"/>
          </p:cNvPicPr>
          <p:nvPr>
            <p:ph idx="1"/>
          </p:nvPr>
        </p:nvPicPr>
        <p:blipFill>
          <a:blip r:embed="rId2"/>
          <a:stretch>
            <a:fillRect/>
          </a:stretch>
        </p:blipFill>
        <p:spPr>
          <a:xfrm>
            <a:off x="0" y="0"/>
            <a:ext cx="12192000" cy="6721475"/>
          </a:xfrm>
          <a:prstGeom prst="rect">
            <a:avLst/>
          </a:prstGeom>
        </p:spPr>
      </p:pic>
      <p:sp>
        <p:nvSpPr>
          <p:cNvPr id="4" name="Footer Placeholder 3">
            <a:extLst>
              <a:ext uri="{FF2B5EF4-FFF2-40B4-BE49-F238E27FC236}">
                <a16:creationId xmlns:a16="http://schemas.microsoft.com/office/drawing/2014/main" id="{B33CD13D-A0A8-4601-AA04-7E2C33A03099}"/>
              </a:ext>
            </a:extLst>
          </p:cNvPr>
          <p:cNvSpPr>
            <a:spLocks noGrp="1"/>
          </p:cNvSpPr>
          <p:nvPr>
            <p:ph type="ftr" sz="quarter" idx="11"/>
          </p:nvPr>
        </p:nvSpPr>
        <p:spPr/>
        <p:txBody>
          <a:bodyPr/>
          <a:lstStyle/>
          <a:p>
            <a:r>
              <a:rPr lang="en-US" dirty="0"/>
              <a:t>Yogesh Chauhan, IIM Raipur</a:t>
            </a:r>
          </a:p>
        </p:txBody>
      </p:sp>
    </p:spTree>
    <p:extLst>
      <p:ext uri="{BB962C8B-B14F-4D97-AF65-F5344CB8AC3E}">
        <p14:creationId xmlns:p14="http://schemas.microsoft.com/office/powerpoint/2010/main" val="66138494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AE0F81-8F49-4934-BE05-EFD4B48172BE}"/>
              </a:ext>
            </a:extLst>
          </p:cNvPr>
          <p:cNvSpPr>
            <a:spLocks noGrp="1"/>
          </p:cNvSpPr>
          <p:nvPr>
            <p:ph type="title"/>
          </p:nvPr>
        </p:nvSpPr>
        <p:spPr/>
        <p:txBody>
          <a:bodyPr/>
          <a:lstStyle/>
          <a:p>
            <a:r>
              <a:rPr lang="en-US" b="1" dirty="0"/>
              <a:t>SEBI Guidelines</a:t>
            </a:r>
            <a:br>
              <a:rPr lang="en-US" b="1" dirty="0"/>
            </a:br>
            <a:endParaRPr lang="en-US" dirty="0"/>
          </a:p>
        </p:txBody>
      </p:sp>
      <p:sp>
        <p:nvSpPr>
          <p:cNvPr id="3" name="Content Placeholder 2">
            <a:extLst>
              <a:ext uri="{FF2B5EF4-FFF2-40B4-BE49-F238E27FC236}">
                <a16:creationId xmlns:a16="http://schemas.microsoft.com/office/drawing/2014/main" id="{5D759391-C7A2-4069-B3BA-2F054D05B014}"/>
              </a:ext>
            </a:extLst>
          </p:cNvPr>
          <p:cNvSpPr>
            <a:spLocks noGrp="1"/>
          </p:cNvSpPr>
          <p:nvPr>
            <p:ph idx="1"/>
          </p:nvPr>
        </p:nvSpPr>
        <p:spPr/>
        <p:txBody>
          <a:bodyPr>
            <a:normAutofit/>
          </a:bodyPr>
          <a:lstStyle/>
          <a:p>
            <a:pPr>
              <a:buFont typeface="Wingdings" panose="05000000000000000000" pitchFamily="2" charset="2"/>
              <a:buChar char="v"/>
            </a:pPr>
            <a:r>
              <a:rPr lang="en-US" sz="2400" dirty="0">
                <a:latin typeface="Times New Roman" panose="02020603050405020304" pitchFamily="18" charset="0"/>
                <a:cs typeface="Times New Roman" panose="02020603050405020304" pitchFamily="18" charset="0"/>
              </a:rPr>
              <a:t>A pre-issue contract is required to be entered into for this purpose with an existing shareholders.</a:t>
            </a:r>
          </a:p>
          <a:p>
            <a:pPr>
              <a:buFont typeface="Wingdings" panose="05000000000000000000" pitchFamily="2" charset="2"/>
              <a:buChar char="v"/>
            </a:pPr>
            <a:r>
              <a:rPr lang="en-US" sz="2400" dirty="0">
                <a:latin typeface="Times New Roman" panose="02020603050405020304" pitchFamily="18" charset="0"/>
                <a:cs typeface="Times New Roman" panose="02020603050405020304" pitchFamily="18" charset="0"/>
              </a:rPr>
              <a:t>Underwriter can issue 15% additional shares of the original offer price.</a:t>
            </a:r>
          </a:p>
          <a:p>
            <a:pPr>
              <a:buFont typeface="Wingdings" panose="05000000000000000000" pitchFamily="2" charset="2"/>
              <a:buChar char="v"/>
            </a:pPr>
            <a:r>
              <a:rPr lang="en-US" sz="2400" dirty="0">
                <a:latin typeface="Times New Roman" panose="02020603050405020304" pitchFamily="18" charset="0"/>
                <a:cs typeface="Times New Roman" panose="02020603050405020304" pitchFamily="18" charset="0"/>
              </a:rPr>
              <a:t>Underwriter can exercise that option within 30 days from the date of allotment of shares.</a:t>
            </a:r>
          </a:p>
        </p:txBody>
      </p:sp>
      <p:sp>
        <p:nvSpPr>
          <p:cNvPr id="4" name="Footer Placeholder 3">
            <a:extLst>
              <a:ext uri="{FF2B5EF4-FFF2-40B4-BE49-F238E27FC236}">
                <a16:creationId xmlns:a16="http://schemas.microsoft.com/office/drawing/2014/main" id="{C5CE354E-70A6-4913-9EA0-FF9DD476DF05}"/>
              </a:ext>
            </a:extLst>
          </p:cNvPr>
          <p:cNvSpPr>
            <a:spLocks noGrp="1"/>
          </p:cNvSpPr>
          <p:nvPr>
            <p:ph type="ftr" sz="quarter" idx="11"/>
          </p:nvPr>
        </p:nvSpPr>
        <p:spPr/>
        <p:txBody>
          <a:bodyPr/>
          <a:lstStyle/>
          <a:p>
            <a:r>
              <a:rPr lang="en-US" dirty="0"/>
              <a:t>Yogesh Chauhan, IIM Raipur</a:t>
            </a:r>
          </a:p>
        </p:txBody>
      </p:sp>
    </p:spTree>
    <p:extLst>
      <p:ext uri="{BB962C8B-B14F-4D97-AF65-F5344CB8AC3E}">
        <p14:creationId xmlns:p14="http://schemas.microsoft.com/office/powerpoint/2010/main" val="72404294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401E4F-D148-4D44-B06C-D2B5AEDEED86}"/>
              </a:ext>
            </a:extLst>
          </p:cNvPr>
          <p:cNvSpPr>
            <a:spLocks noGrp="1"/>
          </p:cNvSpPr>
          <p:nvPr>
            <p:ph type="title"/>
          </p:nvPr>
        </p:nvSpPr>
        <p:spPr/>
        <p:txBody>
          <a:bodyPr>
            <a:normAutofit/>
          </a:bodyPr>
          <a:lstStyle/>
          <a:p>
            <a:r>
              <a:rPr lang="en-US" sz="3600" dirty="0">
                <a:latin typeface="Times New Roman" panose="02020603050405020304" pitchFamily="18" charset="0"/>
                <a:cs typeface="Times New Roman" panose="02020603050405020304" pitchFamily="18" charset="0"/>
              </a:rPr>
              <a:t>Underpricing of IPO around the world</a:t>
            </a:r>
          </a:p>
        </p:txBody>
      </p:sp>
      <p:graphicFrame>
        <p:nvGraphicFramePr>
          <p:cNvPr id="4" name="Object 4">
            <a:extLst>
              <a:ext uri="{FF2B5EF4-FFF2-40B4-BE49-F238E27FC236}">
                <a16:creationId xmlns:a16="http://schemas.microsoft.com/office/drawing/2014/main" id="{7AD78264-2877-468B-A98A-97295B5C377B}"/>
              </a:ext>
            </a:extLst>
          </p:cNvPr>
          <p:cNvGraphicFramePr>
            <a:graphicFrameLocks noGrp="1" noChangeAspect="1"/>
          </p:cNvGraphicFramePr>
          <p:nvPr>
            <p:ph idx="1"/>
          </p:nvPr>
        </p:nvGraphicFramePr>
        <p:xfrm>
          <a:off x="838200" y="1825625"/>
          <a:ext cx="10515600" cy="4884664"/>
        </p:xfrm>
        <a:graphic>
          <a:graphicData uri="http://schemas.openxmlformats.org/drawingml/2006/chart">
            <c:chart xmlns:c="http://schemas.openxmlformats.org/drawingml/2006/chart" xmlns:r="http://schemas.openxmlformats.org/officeDocument/2006/relationships" r:id="rId3"/>
          </a:graphicData>
        </a:graphic>
      </p:graphicFrame>
      <p:sp>
        <p:nvSpPr>
          <p:cNvPr id="3" name="Footer Placeholder 2">
            <a:extLst>
              <a:ext uri="{FF2B5EF4-FFF2-40B4-BE49-F238E27FC236}">
                <a16:creationId xmlns:a16="http://schemas.microsoft.com/office/drawing/2014/main" id="{4D44C62D-68D7-41A1-A5E9-26494863B42D}"/>
              </a:ext>
            </a:extLst>
          </p:cNvPr>
          <p:cNvSpPr>
            <a:spLocks noGrp="1"/>
          </p:cNvSpPr>
          <p:nvPr>
            <p:ph type="ftr" sz="quarter" idx="11"/>
          </p:nvPr>
        </p:nvSpPr>
        <p:spPr/>
        <p:txBody>
          <a:bodyPr/>
          <a:lstStyle/>
          <a:p>
            <a:r>
              <a:rPr lang="en-US" dirty="0"/>
              <a:t>Yogesh Chauhan, IIM Raipur</a:t>
            </a:r>
          </a:p>
        </p:txBody>
      </p:sp>
    </p:spTree>
    <p:extLst>
      <p:ext uri="{BB962C8B-B14F-4D97-AF65-F5344CB8AC3E}">
        <p14:creationId xmlns:p14="http://schemas.microsoft.com/office/powerpoint/2010/main" val="408400175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45A8D1-BE8A-4C18-A9C2-F437C9549D70}"/>
              </a:ext>
            </a:extLst>
          </p:cNvPr>
          <p:cNvSpPr>
            <a:spLocks noGrp="1"/>
          </p:cNvSpPr>
          <p:nvPr>
            <p:ph type="title"/>
          </p:nvPr>
        </p:nvSpPr>
        <p:spPr>
          <a:xfrm>
            <a:off x="472440" y="0"/>
            <a:ext cx="10515600" cy="1325563"/>
          </a:xfrm>
        </p:spPr>
        <p:txBody>
          <a:bodyPr>
            <a:normAutofit/>
          </a:bodyPr>
          <a:lstStyle/>
          <a:p>
            <a:r>
              <a:rPr lang="en-US" sz="3600" dirty="0">
                <a:latin typeface="Times New Roman" panose="02020603050405020304" pitchFamily="18" charset="0"/>
                <a:cs typeface="Times New Roman" panose="02020603050405020304" pitchFamily="18" charset="0"/>
              </a:rPr>
              <a:t>Right issue..</a:t>
            </a:r>
          </a:p>
        </p:txBody>
      </p:sp>
      <p:sp>
        <p:nvSpPr>
          <p:cNvPr id="3" name="Content Placeholder 2">
            <a:extLst>
              <a:ext uri="{FF2B5EF4-FFF2-40B4-BE49-F238E27FC236}">
                <a16:creationId xmlns:a16="http://schemas.microsoft.com/office/drawing/2014/main" id="{6173AA10-2ED1-40D3-BB85-93432D616E1C}"/>
              </a:ext>
            </a:extLst>
          </p:cNvPr>
          <p:cNvSpPr>
            <a:spLocks noGrp="1"/>
          </p:cNvSpPr>
          <p:nvPr>
            <p:ph idx="1"/>
          </p:nvPr>
        </p:nvSpPr>
        <p:spPr>
          <a:xfrm>
            <a:off x="838200" y="2005012"/>
            <a:ext cx="10515600" cy="4351338"/>
          </a:xfrm>
        </p:spPr>
        <p:txBody>
          <a:bodyPr>
            <a:normAutofit/>
          </a:bodyPr>
          <a:lstStyle/>
          <a:p>
            <a:pPr algn="just"/>
            <a:r>
              <a:rPr lang="en-US" sz="2400" dirty="0">
                <a:latin typeface="Times New Roman" panose="02020603050405020304" pitchFamily="18" charset="0"/>
                <a:cs typeface="Times New Roman" panose="02020603050405020304" pitchFamily="18" charset="0"/>
              </a:rPr>
              <a:t>A rights issue or rights offer is a dividend of subscription rights to buy additional securities in a company made to the company's existing security holders.</a:t>
            </a:r>
          </a:p>
          <a:p>
            <a:pPr algn="just"/>
            <a:r>
              <a:rPr lang="en-US" sz="2400" dirty="0">
                <a:latin typeface="Times New Roman" panose="02020603050405020304" pitchFamily="18" charset="0"/>
                <a:cs typeface="Times New Roman" panose="02020603050405020304" pitchFamily="18" charset="0"/>
              </a:rPr>
              <a:t>A right offering allows existing stockholders to keep control of the firm, if they so desire, by giving them the right to buy additional stock in the firm at the price below the market price.</a:t>
            </a:r>
          </a:p>
          <a:p>
            <a:pPr lvl="1" algn="just"/>
            <a:endParaRPr lang="en-US" sz="2000" dirty="0">
              <a:latin typeface="Times New Roman" panose="02020603050405020304" pitchFamily="18" charset="0"/>
              <a:cs typeface="Times New Roman" panose="02020603050405020304" pitchFamily="18" charset="0"/>
            </a:endParaRPr>
          </a:p>
          <a:p>
            <a:pPr algn="just"/>
            <a:endParaRPr lang="en-US" sz="2400" dirty="0">
              <a:latin typeface="Times New Roman" panose="02020603050405020304" pitchFamily="18" charset="0"/>
              <a:cs typeface="Times New Roman" panose="02020603050405020304" pitchFamily="18" charset="0"/>
            </a:endParaRPr>
          </a:p>
        </p:txBody>
      </p:sp>
      <p:sp>
        <p:nvSpPr>
          <p:cNvPr id="4" name="Footer Placeholder 3">
            <a:extLst>
              <a:ext uri="{FF2B5EF4-FFF2-40B4-BE49-F238E27FC236}">
                <a16:creationId xmlns:a16="http://schemas.microsoft.com/office/drawing/2014/main" id="{395CB2A4-CE90-496B-B705-F93099DD3AF3}"/>
              </a:ext>
            </a:extLst>
          </p:cNvPr>
          <p:cNvSpPr>
            <a:spLocks noGrp="1"/>
          </p:cNvSpPr>
          <p:nvPr>
            <p:ph type="ftr" sz="quarter" idx="11"/>
          </p:nvPr>
        </p:nvSpPr>
        <p:spPr/>
        <p:txBody>
          <a:bodyPr/>
          <a:lstStyle/>
          <a:p>
            <a:r>
              <a:rPr lang="en-US" dirty="0"/>
              <a:t>Yogesh Chauhan, IIM Raipur</a:t>
            </a:r>
          </a:p>
        </p:txBody>
      </p:sp>
    </p:spTree>
    <p:extLst>
      <p:ext uri="{BB962C8B-B14F-4D97-AF65-F5344CB8AC3E}">
        <p14:creationId xmlns:p14="http://schemas.microsoft.com/office/powerpoint/2010/main" val="58940926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49767D-C593-4816-A184-31C53EBD9BC6}"/>
              </a:ext>
            </a:extLst>
          </p:cNvPr>
          <p:cNvSpPr>
            <a:spLocks noGrp="1"/>
          </p:cNvSpPr>
          <p:nvPr>
            <p:ph type="title"/>
          </p:nvPr>
        </p:nvSpPr>
        <p:spPr/>
        <p:txBody>
          <a:bodyPr>
            <a:normAutofit/>
          </a:bodyPr>
          <a:lstStyle/>
          <a:p>
            <a:r>
              <a:rPr lang="en-US" sz="3600" dirty="0">
                <a:latin typeface="Times New Roman" panose="02020603050405020304" pitchFamily="18" charset="0"/>
                <a:cs typeface="Times New Roman" panose="02020603050405020304" pitchFamily="18" charset="0"/>
              </a:rPr>
              <a:t>Right issue..</a:t>
            </a:r>
            <a:endParaRPr lang="en-US" sz="3600" dirty="0"/>
          </a:p>
        </p:txBody>
      </p:sp>
      <p:graphicFrame>
        <p:nvGraphicFramePr>
          <p:cNvPr id="4" name="Table 3">
            <a:extLst>
              <a:ext uri="{FF2B5EF4-FFF2-40B4-BE49-F238E27FC236}">
                <a16:creationId xmlns:a16="http://schemas.microsoft.com/office/drawing/2014/main" id="{DBB6B649-C244-4FD1-A13F-2769EA582B8A}"/>
              </a:ext>
            </a:extLst>
          </p:cNvPr>
          <p:cNvGraphicFramePr>
            <a:graphicFrameLocks noGrp="1"/>
          </p:cNvGraphicFramePr>
          <p:nvPr>
            <p:extLst>
              <p:ext uri="{D42A27DB-BD31-4B8C-83A1-F6EECF244321}">
                <p14:modId xmlns:p14="http://schemas.microsoft.com/office/powerpoint/2010/main" val="1676567015"/>
              </p:ext>
            </p:extLst>
          </p:nvPr>
        </p:nvGraphicFramePr>
        <p:xfrm>
          <a:off x="464234" y="1839352"/>
          <a:ext cx="11296359" cy="4069665"/>
        </p:xfrm>
        <a:graphic>
          <a:graphicData uri="http://schemas.openxmlformats.org/drawingml/2006/table">
            <a:tbl>
              <a:tblPr>
                <a:tableStyleId>{616DA210-FB5B-4158-B5E0-FEB733F419BA}</a:tableStyleId>
              </a:tblPr>
              <a:tblGrid>
                <a:gridCol w="5206314">
                  <a:extLst>
                    <a:ext uri="{9D8B030D-6E8A-4147-A177-3AD203B41FA5}">
                      <a16:colId xmlns:a16="http://schemas.microsoft.com/office/drawing/2014/main" val="1908396262"/>
                    </a:ext>
                  </a:extLst>
                </a:gridCol>
                <a:gridCol w="941364">
                  <a:extLst>
                    <a:ext uri="{9D8B030D-6E8A-4147-A177-3AD203B41FA5}">
                      <a16:colId xmlns:a16="http://schemas.microsoft.com/office/drawing/2014/main" val="3960649508"/>
                    </a:ext>
                  </a:extLst>
                </a:gridCol>
                <a:gridCol w="941364">
                  <a:extLst>
                    <a:ext uri="{9D8B030D-6E8A-4147-A177-3AD203B41FA5}">
                      <a16:colId xmlns:a16="http://schemas.microsoft.com/office/drawing/2014/main" val="734448984"/>
                    </a:ext>
                  </a:extLst>
                </a:gridCol>
                <a:gridCol w="1323438">
                  <a:extLst>
                    <a:ext uri="{9D8B030D-6E8A-4147-A177-3AD203B41FA5}">
                      <a16:colId xmlns:a16="http://schemas.microsoft.com/office/drawing/2014/main" val="3517660165"/>
                    </a:ext>
                  </a:extLst>
                </a:gridCol>
                <a:gridCol w="136635">
                  <a:extLst>
                    <a:ext uri="{9D8B030D-6E8A-4147-A177-3AD203B41FA5}">
                      <a16:colId xmlns:a16="http://schemas.microsoft.com/office/drawing/2014/main" val="1308964883"/>
                    </a:ext>
                  </a:extLst>
                </a:gridCol>
                <a:gridCol w="1152689">
                  <a:extLst>
                    <a:ext uri="{9D8B030D-6E8A-4147-A177-3AD203B41FA5}">
                      <a16:colId xmlns:a16="http://schemas.microsoft.com/office/drawing/2014/main" val="2133466407"/>
                    </a:ext>
                  </a:extLst>
                </a:gridCol>
                <a:gridCol w="159648">
                  <a:extLst>
                    <a:ext uri="{9D8B030D-6E8A-4147-A177-3AD203B41FA5}">
                      <a16:colId xmlns:a16="http://schemas.microsoft.com/office/drawing/2014/main" val="656506578"/>
                    </a:ext>
                  </a:extLst>
                </a:gridCol>
                <a:gridCol w="1434907">
                  <a:extLst>
                    <a:ext uri="{9D8B030D-6E8A-4147-A177-3AD203B41FA5}">
                      <a16:colId xmlns:a16="http://schemas.microsoft.com/office/drawing/2014/main" val="2192742325"/>
                    </a:ext>
                  </a:extLst>
                </a:gridCol>
              </a:tblGrid>
              <a:tr h="487020">
                <a:tc>
                  <a:txBody>
                    <a:bodyPr/>
                    <a:lstStyle/>
                    <a:p>
                      <a:pPr algn="ctr" fontAlgn="ctr"/>
                      <a:r>
                        <a:rPr lang="en-US" sz="2000" b="1" u="none" strike="noStrike" dirty="0">
                          <a:effectLst/>
                        </a:rPr>
                        <a:t>Alok Industries Ltd (Announcement Date)</a:t>
                      </a:r>
                      <a:endParaRPr lang="en-US" sz="20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tc>
                <a:tc>
                  <a:txBody>
                    <a:bodyPr/>
                    <a:lstStyle/>
                    <a:p>
                      <a:pPr algn="r" fontAlgn="ctr"/>
                      <a:r>
                        <a:rPr lang="en-US" sz="2000" b="1" u="none" strike="noStrike" dirty="0">
                          <a:effectLst/>
                        </a:rPr>
                        <a:t>Right Ratio</a:t>
                      </a:r>
                      <a:endParaRPr lang="en-US" sz="20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tc>
                <a:tc>
                  <a:txBody>
                    <a:bodyPr/>
                    <a:lstStyle/>
                    <a:p>
                      <a:pPr algn="ctr" fontAlgn="ctr"/>
                      <a:r>
                        <a:rPr lang="en-US" sz="2000" b="1" u="none" strike="noStrike" dirty="0">
                          <a:effectLst/>
                        </a:rPr>
                        <a:t>Face Value</a:t>
                      </a:r>
                      <a:endParaRPr lang="en-US" sz="20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tc>
                <a:tc gridSpan="2">
                  <a:txBody>
                    <a:bodyPr/>
                    <a:lstStyle/>
                    <a:p>
                      <a:pPr algn="r" fontAlgn="ctr"/>
                      <a:r>
                        <a:rPr lang="en-US" sz="2000" b="1" u="none" strike="noStrike" dirty="0">
                          <a:effectLst/>
                        </a:rPr>
                        <a:t>Premium(Rs)</a:t>
                      </a:r>
                      <a:endParaRPr lang="en-US" sz="20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tc>
                <a:tc hMerge="1">
                  <a:txBody>
                    <a:bodyPr/>
                    <a:lstStyle/>
                    <a:p>
                      <a:pPr algn="r" fontAlgn="ctr"/>
                      <a:endParaRPr lang="en-US" sz="20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tc>
                <a:tc>
                  <a:txBody>
                    <a:bodyPr/>
                    <a:lstStyle/>
                    <a:p>
                      <a:pPr algn="r" fontAlgn="ctr"/>
                      <a:r>
                        <a:rPr lang="en-US" sz="2000" b="1" u="none" strike="noStrike" dirty="0">
                          <a:effectLst/>
                        </a:rPr>
                        <a:t>Record Date</a:t>
                      </a:r>
                      <a:endParaRPr lang="en-US" sz="20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tc>
                <a:tc gridSpan="2">
                  <a:txBody>
                    <a:bodyPr/>
                    <a:lstStyle/>
                    <a:p>
                      <a:pPr algn="r" fontAlgn="ctr"/>
                      <a:r>
                        <a:rPr lang="en-US" sz="2000" b="1" u="none" strike="noStrike" dirty="0">
                          <a:effectLst/>
                        </a:rPr>
                        <a:t>Ex-Right Date</a:t>
                      </a:r>
                      <a:endParaRPr lang="en-US" sz="20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tc>
                <a:tc hMerge="1">
                  <a:txBody>
                    <a:bodyPr/>
                    <a:lstStyle/>
                    <a:p>
                      <a:pPr algn="r" fontAlgn="ctr"/>
                      <a:endParaRPr lang="en-US" sz="20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tc>
                <a:extLst>
                  <a:ext uri="{0D108BD9-81ED-4DB2-BD59-A6C34878D82A}">
                    <a16:rowId xmlns:a16="http://schemas.microsoft.com/office/drawing/2014/main" val="2333608415"/>
                  </a:ext>
                </a:extLst>
              </a:tr>
              <a:tr h="247257">
                <a:tc>
                  <a:txBody>
                    <a:bodyPr/>
                    <a:lstStyle/>
                    <a:p>
                      <a:pPr algn="l" fontAlgn="ctr"/>
                      <a:r>
                        <a:rPr lang="en-US" sz="2000" u="none" strike="noStrike" dirty="0">
                          <a:effectLst/>
                        </a:rPr>
                        <a:t>4/9/1996</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tc>
                <a:tc>
                  <a:txBody>
                    <a:bodyPr/>
                    <a:lstStyle/>
                    <a:p>
                      <a:pPr algn="ctr" fontAlgn="ctr"/>
                      <a:r>
                        <a:rPr lang="en-US" sz="2000" u="none" strike="noStrike" dirty="0">
                          <a:effectLst/>
                        </a:rPr>
                        <a:t>2:1</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tc>
                <a:tc>
                  <a:txBody>
                    <a:bodyPr/>
                    <a:lstStyle/>
                    <a:p>
                      <a:pPr algn="ctr" fontAlgn="ctr"/>
                      <a:r>
                        <a:rPr lang="en-US" sz="2000" u="none" strike="noStrike" dirty="0">
                          <a:effectLst/>
                        </a:rPr>
                        <a:t>0</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tc>
                <a:tc gridSpan="2">
                  <a:txBody>
                    <a:bodyPr/>
                    <a:lstStyle/>
                    <a:p>
                      <a:pPr algn="ctr" fontAlgn="ctr"/>
                      <a:r>
                        <a:rPr lang="en-US" sz="2000" u="none" strike="noStrike" dirty="0">
                          <a:effectLst/>
                        </a:rPr>
                        <a:t>10</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tc>
                <a:tc hMerge="1">
                  <a:txBody>
                    <a:bodyPr/>
                    <a:lstStyle/>
                    <a:p>
                      <a:pPr algn="ctr" fontAlgn="ct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tc>
                <a:tc>
                  <a:txBody>
                    <a:bodyPr/>
                    <a:lstStyle/>
                    <a:p>
                      <a:pPr algn="ctr" fontAlgn="ctr"/>
                      <a:r>
                        <a:rPr lang="en-US" sz="2000" u="none" strike="noStrike" dirty="0">
                          <a:effectLst/>
                        </a:rPr>
                        <a:t>3/1/1997</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tc>
                <a:tc gridSpan="2">
                  <a:txBody>
                    <a:bodyPr/>
                    <a:lstStyle/>
                    <a:p>
                      <a:pPr algn="ctr" fontAlgn="ctr"/>
                      <a:r>
                        <a:rPr lang="en-US" sz="2000" u="none" strike="noStrike" dirty="0">
                          <a:effectLst/>
                        </a:rPr>
                        <a:t>9/12/1996</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tc>
                <a:tc hMerge="1">
                  <a:txBody>
                    <a:bodyPr/>
                    <a:lstStyle/>
                    <a:p>
                      <a:pPr algn="ctr" fontAlgn="ct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tc>
                <a:extLst>
                  <a:ext uri="{0D108BD9-81ED-4DB2-BD59-A6C34878D82A}">
                    <a16:rowId xmlns:a16="http://schemas.microsoft.com/office/drawing/2014/main" val="3641992122"/>
                  </a:ext>
                </a:extLst>
              </a:tr>
              <a:tr h="726784">
                <a:tc gridSpan="8">
                  <a:txBody>
                    <a:bodyPr/>
                    <a:lstStyle/>
                    <a:p>
                      <a:pPr algn="l" fontAlgn="ctr"/>
                      <a:r>
                        <a:rPr lang="en-US" sz="2000" u="none" strike="noStrike" dirty="0">
                          <a:effectLst/>
                        </a:rPr>
                        <a:t>Equity Shares of Rs. 10/- each for cash at a premium of Rs. 10/- per share aggregating Rs.14,98,03,840/- on rights basis to the equity shareholders in the ratio of two equity shares for every equity share held as on 3rd January 1997, the Record Date.</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pPr algn="l" fontAlgn="ct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tc>
                <a:extLst>
                  <a:ext uri="{0D108BD9-81ED-4DB2-BD59-A6C34878D82A}">
                    <a16:rowId xmlns:a16="http://schemas.microsoft.com/office/drawing/2014/main" val="3930463019"/>
                  </a:ext>
                </a:extLst>
              </a:tr>
              <a:tr h="487020">
                <a:tc>
                  <a:txBody>
                    <a:bodyPr/>
                    <a:lstStyle/>
                    <a:p>
                      <a:pPr algn="l" fontAlgn="ctr"/>
                      <a:r>
                        <a:rPr lang="en-US" sz="2000" u="none" strike="noStrike" dirty="0">
                          <a:effectLst/>
                        </a:rPr>
                        <a:t>3/1/2009</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tc>
                <a:tc>
                  <a:txBody>
                    <a:bodyPr/>
                    <a:lstStyle/>
                    <a:p>
                      <a:pPr algn="r" fontAlgn="ctr"/>
                      <a:r>
                        <a:rPr lang="en-US" sz="2000" u="none" strike="noStrike" dirty="0">
                          <a:effectLst/>
                        </a:rPr>
                        <a:t>83:40</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tc>
                <a:tc>
                  <a:txBody>
                    <a:bodyPr/>
                    <a:lstStyle/>
                    <a:p>
                      <a:pPr algn="ctr" fontAlgn="ctr"/>
                      <a:r>
                        <a:rPr lang="en-US" sz="2000" u="none" strike="noStrike" dirty="0">
                          <a:effectLst/>
                        </a:rPr>
                        <a:t>0</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tc>
                <a:tc>
                  <a:txBody>
                    <a:bodyPr/>
                    <a:lstStyle/>
                    <a:p>
                      <a:pPr algn="r" fontAlgn="ctr"/>
                      <a:r>
                        <a:rPr lang="en-US" sz="2000" u="none" strike="noStrike" dirty="0">
                          <a:effectLst/>
                        </a:rPr>
                        <a:t>1</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tc>
                <a:tc gridSpan="2">
                  <a:txBody>
                    <a:bodyPr/>
                    <a:lstStyle/>
                    <a:p>
                      <a:pPr algn="r" fontAlgn="ctr"/>
                      <a:r>
                        <a:rPr lang="en-US" sz="2000" u="none" strike="noStrike" dirty="0">
                          <a:effectLst/>
                        </a:rPr>
                        <a:t>25/03/2009</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tc>
                <a:tc hMerge="1">
                  <a:txBody>
                    <a:bodyPr/>
                    <a:lstStyle/>
                    <a:p>
                      <a:pPr algn="r" fontAlgn="ctr"/>
                      <a:r>
                        <a:rPr lang="en-US" sz="2000" u="none" strike="noStrike" dirty="0">
                          <a:effectLst/>
                        </a:rPr>
                        <a:t>25/03/2009</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tc>
                <a:tc gridSpan="2">
                  <a:txBody>
                    <a:bodyPr/>
                    <a:lstStyle/>
                    <a:p>
                      <a:pPr algn="r" fontAlgn="ctr"/>
                      <a:r>
                        <a:rPr lang="en-US" sz="2000" u="none" strike="noStrike" dirty="0">
                          <a:effectLst/>
                        </a:rPr>
                        <a:t>18/03/2009</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tc>
                <a:tc hMerge="1">
                  <a:txBody>
                    <a:bodyPr/>
                    <a:lstStyle/>
                    <a:p>
                      <a:pPr algn="r" fontAlgn="ct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tc>
                <a:extLst>
                  <a:ext uri="{0D108BD9-81ED-4DB2-BD59-A6C34878D82A}">
                    <a16:rowId xmlns:a16="http://schemas.microsoft.com/office/drawing/2014/main" val="90693032"/>
                  </a:ext>
                </a:extLst>
              </a:tr>
              <a:tr h="487020">
                <a:tc gridSpan="8">
                  <a:txBody>
                    <a:bodyPr/>
                    <a:lstStyle/>
                    <a:p>
                      <a:pPr algn="l" fontAlgn="ctr"/>
                      <a:r>
                        <a:rPr lang="en-US" sz="2000" u="none" strike="noStrike" dirty="0">
                          <a:effectLst/>
                        </a:rPr>
                        <a:t>Note: Rights issue in the ratio of the eighty-three equity shares for every forty equity shares held by the shareholders at Rs 10/- each at a premium of Re 1/- per equity share.</a:t>
                      </a:r>
                      <a:endParaRPr lang="en-US" sz="20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pPr algn="l" fontAlgn="ctr"/>
                      <a:endParaRPr lang="en-US" sz="20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tc>
                <a:extLst>
                  <a:ext uri="{0D108BD9-81ED-4DB2-BD59-A6C34878D82A}">
                    <a16:rowId xmlns:a16="http://schemas.microsoft.com/office/drawing/2014/main" val="3202693934"/>
                  </a:ext>
                </a:extLst>
              </a:tr>
              <a:tr h="487020">
                <a:tc>
                  <a:txBody>
                    <a:bodyPr/>
                    <a:lstStyle/>
                    <a:p>
                      <a:pPr algn="l" fontAlgn="ctr"/>
                      <a:r>
                        <a:rPr lang="en-US" sz="2000" u="none" strike="noStrike" dirty="0">
                          <a:effectLst/>
                        </a:rPr>
                        <a:t>25/09/2012</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tc>
                <a:tc>
                  <a:txBody>
                    <a:bodyPr/>
                    <a:lstStyle/>
                    <a:p>
                      <a:pPr algn="ctr" fontAlgn="ctr"/>
                      <a:r>
                        <a:rPr lang="en-US" sz="2000" u="none" strike="noStrike" dirty="0">
                          <a:effectLst/>
                        </a:rPr>
                        <a:t>2:3</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tc>
                <a:tc>
                  <a:txBody>
                    <a:bodyPr/>
                    <a:lstStyle/>
                    <a:p>
                      <a:pPr algn="ctr" fontAlgn="ctr"/>
                      <a:r>
                        <a:rPr lang="en-US" sz="2000" u="none" strike="noStrike" dirty="0">
                          <a:effectLst/>
                        </a:rPr>
                        <a:t>0</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tc>
                <a:tc gridSpan="2">
                  <a:txBody>
                    <a:bodyPr/>
                    <a:lstStyle/>
                    <a:p>
                      <a:pPr algn="ctr" fontAlgn="ctr"/>
                      <a:r>
                        <a:rPr lang="en-US" sz="2000" u="none" strike="noStrike" dirty="0">
                          <a:effectLst/>
                        </a:rPr>
                        <a:t>0</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tc>
                <a:tc hMerge="1">
                  <a:txBody>
                    <a:bodyPr/>
                    <a:lstStyle/>
                    <a:p>
                      <a:pPr algn="ctr" fontAlgn="ct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tc>
                <a:tc gridSpan="2">
                  <a:txBody>
                    <a:bodyPr/>
                    <a:lstStyle/>
                    <a:p>
                      <a:pPr algn="ctr" fontAlgn="ctr"/>
                      <a:r>
                        <a:rPr lang="en-US" sz="2000" u="none" strike="noStrike" dirty="0">
                          <a:effectLst/>
                        </a:rPr>
                        <a:t>19/02/2013</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tc>
                <a:tc hMerge="1">
                  <a:txBody>
                    <a:bodyPr/>
                    <a:lstStyle/>
                    <a:p>
                      <a:pPr algn="ctr" fontAlgn="ctr"/>
                      <a:r>
                        <a:rPr lang="en-US" sz="2000" u="none" strike="noStrike" dirty="0">
                          <a:effectLst/>
                        </a:rPr>
                        <a:t>15/02/2013</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tc>
                <a:tc>
                  <a:txBody>
                    <a:bodyPr/>
                    <a:lstStyle/>
                    <a:p>
                      <a:pPr algn="ctr" fontAlgn="ctr"/>
                      <a:r>
                        <a:rPr lang="en-US" sz="2000" u="none" strike="noStrike" dirty="0">
                          <a:effectLst/>
                        </a:rPr>
                        <a:t>15/02/2013</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tc>
                <a:extLst>
                  <a:ext uri="{0D108BD9-81ED-4DB2-BD59-A6C34878D82A}">
                    <a16:rowId xmlns:a16="http://schemas.microsoft.com/office/drawing/2014/main" val="248735624"/>
                  </a:ext>
                </a:extLst>
              </a:tr>
              <a:tr h="487020">
                <a:tc>
                  <a:txBody>
                    <a:bodyPr/>
                    <a:lstStyle/>
                    <a:p>
                      <a:pPr algn="l" fontAlgn="b"/>
                      <a:r>
                        <a:rPr lang="en-US" sz="2000" u="none" strike="noStrike" dirty="0">
                          <a:effectLst/>
                        </a:rPr>
                        <a:t> Rights issue of equity shares in the ratio of 2:3 of Rs. 10/- each at par.</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l" fontAlgn="b"/>
                      <a:r>
                        <a:rPr lang="en-US" sz="2000" u="none" strike="noStrike" dirty="0">
                          <a:effectLst/>
                        </a:rPr>
                        <a:t> </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l" fontAlgn="b"/>
                      <a:r>
                        <a:rPr lang="en-US" sz="2000" u="none" strike="noStrike" dirty="0">
                          <a:effectLst/>
                        </a:rPr>
                        <a:t> </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gridSpan="2">
                  <a:txBody>
                    <a:bodyPr/>
                    <a:lstStyle/>
                    <a:p>
                      <a:pPr algn="l" fontAlgn="b"/>
                      <a:r>
                        <a:rPr lang="en-US" sz="2000" u="none" strike="noStrike" dirty="0">
                          <a:effectLst/>
                        </a:rPr>
                        <a:t> </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hMerge="1">
                  <a:txBody>
                    <a:bodyPr/>
                    <a:lstStyle/>
                    <a:p>
                      <a:pPr algn="l" fontAlgn="b"/>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gridSpan="2">
                  <a:txBody>
                    <a:bodyPr/>
                    <a:lstStyle/>
                    <a:p>
                      <a:pPr algn="l" fontAlgn="b"/>
                      <a:r>
                        <a:rPr lang="en-US" sz="2000" u="none" strike="noStrike" dirty="0">
                          <a:effectLst/>
                        </a:rPr>
                        <a:t> </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hMerge="1">
                  <a:txBody>
                    <a:bodyPr/>
                    <a:lstStyle/>
                    <a:p>
                      <a:pPr algn="l" fontAlgn="b"/>
                      <a:r>
                        <a:rPr lang="en-US" sz="2000" u="none" strike="noStrike" dirty="0">
                          <a:effectLst/>
                        </a:rPr>
                        <a:t> </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l" fontAlgn="b"/>
                      <a:r>
                        <a:rPr lang="en-US" sz="2000" u="none" strike="noStrike" dirty="0">
                          <a:effectLst/>
                        </a:rPr>
                        <a:t> </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extLst>
                  <a:ext uri="{0D108BD9-81ED-4DB2-BD59-A6C34878D82A}">
                    <a16:rowId xmlns:a16="http://schemas.microsoft.com/office/drawing/2014/main" val="2441035693"/>
                  </a:ext>
                </a:extLst>
              </a:tr>
            </a:tbl>
          </a:graphicData>
        </a:graphic>
      </p:graphicFrame>
      <p:sp>
        <p:nvSpPr>
          <p:cNvPr id="3" name="Footer Placeholder 2">
            <a:extLst>
              <a:ext uri="{FF2B5EF4-FFF2-40B4-BE49-F238E27FC236}">
                <a16:creationId xmlns:a16="http://schemas.microsoft.com/office/drawing/2014/main" id="{D217FC95-36C9-4602-9F2A-D222BCC5B661}"/>
              </a:ext>
            </a:extLst>
          </p:cNvPr>
          <p:cNvSpPr>
            <a:spLocks noGrp="1"/>
          </p:cNvSpPr>
          <p:nvPr>
            <p:ph type="ftr" sz="quarter" idx="11"/>
          </p:nvPr>
        </p:nvSpPr>
        <p:spPr/>
        <p:txBody>
          <a:bodyPr/>
          <a:lstStyle/>
          <a:p>
            <a:r>
              <a:rPr lang="en-US" dirty="0"/>
              <a:t>Yogesh Chauhan, IIM Raipur</a:t>
            </a:r>
          </a:p>
        </p:txBody>
      </p:sp>
    </p:spTree>
    <p:extLst>
      <p:ext uri="{BB962C8B-B14F-4D97-AF65-F5344CB8AC3E}">
        <p14:creationId xmlns:p14="http://schemas.microsoft.com/office/powerpoint/2010/main" val="30740392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56C366-4BD1-43BD-AEB1-2B74AB7CADF8}"/>
              </a:ext>
            </a:extLst>
          </p:cNvPr>
          <p:cNvSpPr>
            <a:spLocks noGrp="1"/>
          </p:cNvSpPr>
          <p:nvPr>
            <p:ph type="title"/>
          </p:nvPr>
        </p:nvSpPr>
        <p:spPr/>
        <p:txBody>
          <a:bodyPr/>
          <a:lstStyle/>
          <a:p>
            <a:endParaRPr lang="en-US" dirty="0"/>
          </a:p>
        </p:txBody>
      </p:sp>
      <p:pic>
        <p:nvPicPr>
          <p:cNvPr id="1026" name="Picture 2">
            <a:extLst>
              <a:ext uri="{FF2B5EF4-FFF2-40B4-BE49-F238E27FC236}">
                <a16:creationId xmlns:a16="http://schemas.microsoft.com/office/drawing/2014/main" id="{DA5A5165-742F-490C-9F77-BE4AA3582F0B}"/>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0" y="0"/>
            <a:ext cx="12191999" cy="6858000"/>
          </a:xfrm>
          <a:prstGeom prst="rect">
            <a:avLst/>
          </a:prstGeom>
          <a:noFill/>
          <a:extLst>
            <a:ext uri="{909E8E84-426E-40DD-AFC4-6F175D3DCCD1}">
              <a14:hiddenFill xmlns:a14="http://schemas.microsoft.com/office/drawing/2010/main">
                <a:solidFill>
                  <a:srgbClr val="FFFFFF"/>
                </a:solidFill>
              </a14:hiddenFill>
            </a:ext>
          </a:extLst>
        </p:spPr>
      </p:pic>
      <p:sp>
        <p:nvSpPr>
          <p:cNvPr id="3" name="Footer Placeholder 2">
            <a:extLst>
              <a:ext uri="{FF2B5EF4-FFF2-40B4-BE49-F238E27FC236}">
                <a16:creationId xmlns:a16="http://schemas.microsoft.com/office/drawing/2014/main" id="{A7C7142C-CF46-435D-9CAB-8B7776AE8445}"/>
              </a:ext>
            </a:extLst>
          </p:cNvPr>
          <p:cNvSpPr>
            <a:spLocks noGrp="1"/>
          </p:cNvSpPr>
          <p:nvPr>
            <p:ph type="ftr" sz="quarter" idx="11"/>
          </p:nvPr>
        </p:nvSpPr>
        <p:spPr/>
        <p:txBody>
          <a:bodyPr/>
          <a:lstStyle/>
          <a:p>
            <a:r>
              <a:rPr lang="en-US" dirty="0"/>
              <a:t>Yogesh Chauhan, IIM Raipur</a:t>
            </a:r>
          </a:p>
        </p:txBody>
      </p:sp>
    </p:spTree>
    <p:extLst>
      <p:ext uri="{BB962C8B-B14F-4D97-AF65-F5344CB8AC3E}">
        <p14:creationId xmlns:p14="http://schemas.microsoft.com/office/powerpoint/2010/main" val="657731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B9C360-B212-4ABA-87B0-C1ECA1A14636}"/>
              </a:ext>
            </a:extLst>
          </p:cNvPr>
          <p:cNvSpPr>
            <a:spLocks noGrp="1"/>
          </p:cNvSpPr>
          <p:nvPr>
            <p:ph type="title"/>
          </p:nvPr>
        </p:nvSpPr>
        <p:spPr/>
        <p:txBody>
          <a:bodyPr>
            <a:normAutofit/>
          </a:bodyPr>
          <a:lstStyle/>
          <a:p>
            <a:r>
              <a:rPr lang="en-US" sz="3600" dirty="0">
                <a:latin typeface="Times New Roman" panose="02020603050405020304" pitchFamily="18" charset="0"/>
                <a:cs typeface="Times New Roman" panose="02020603050405020304" pitchFamily="18" charset="0"/>
              </a:rPr>
              <a:t>Value of right.. </a:t>
            </a:r>
          </a:p>
        </p:txBody>
      </p:sp>
      <p:sp>
        <p:nvSpPr>
          <p:cNvPr id="3" name="Content Placeholder 2">
            <a:extLst>
              <a:ext uri="{FF2B5EF4-FFF2-40B4-BE49-F238E27FC236}">
                <a16:creationId xmlns:a16="http://schemas.microsoft.com/office/drawing/2014/main" id="{4138A2B3-94D3-4AD6-AE3B-C7512678F7AE}"/>
              </a:ext>
            </a:extLst>
          </p:cNvPr>
          <p:cNvSpPr>
            <a:spLocks noGrp="1"/>
          </p:cNvSpPr>
          <p:nvPr>
            <p:ph idx="1"/>
          </p:nvPr>
        </p:nvSpPr>
        <p:spPr/>
        <p:txBody>
          <a:bodyPr>
            <a:normAutofit/>
          </a:bodyPr>
          <a:lstStyle/>
          <a:p>
            <a:pPr marL="0" indent="0" algn="just">
              <a:buNone/>
            </a:pPr>
            <a:r>
              <a:rPr lang="en-US" sz="2400" dirty="0">
                <a:latin typeface="Times New Roman" panose="02020603050405020304" pitchFamily="18" charset="0"/>
                <a:cs typeface="Times New Roman" panose="02020603050405020304" pitchFamily="18" charset="0"/>
              </a:rPr>
              <a:t>Rights can generally be freely bought and sold by investors in the stock. In general, the value of a right should be equal to the difference between the stock price with the rights attached, </a:t>
            </a:r>
            <a:r>
              <a:rPr lang="en-US" sz="2400" b="1" dirty="0">
                <a:latin typeface="Times New Roman" panose="02020603050405020304" pitchFamily="18" charset="0"/>
                <a:cs typeface="Times New Roman" panose="02020603050405020304" pitchFamily="18" charset="0"/>
              </a:rPr>
              <a:t>right-on-price</a:t>
            </a:r>
            <a:r>
              <a:rPr lang="en-US" sz="2400" dirty="0">
                <a:latin typeface="Times New Roman" panose="02020603050405020304" pitchFamily="18" charset="0"/>
                <a:cs typeface="Times New Roman" panose="02020603050405020304" pitchFamily="18" charset="0"/>
              </a:rPr>
              <a:t>, and the stock without the rights attached, </a:t>
            </a:r>
            <a:r>
              <a:rPr lang="en-US" sz="2400" b="1" dirty="0">
                <a:latin typeface="Times New Roman" panose="02020603050405020304" pitchFamily="18" charset="0"/>
                <a:cs typeface="Times New Roman" panose="02020603050405020304" pitchFamily="18" charset="0"/>
              </a:rPr>
              <a:t>the ex-rights price</a:t>
            </a:r>
            <a:r>
              <a:rPr lang="en-US" sz="2400" dirty="0">
                <a:latin typeface="Times New Roman" panose="02020603050405020304" pitchFamily="18" charset="0"/>
                <a:cs typeface="Times New Roman" panose="02020603050405020304" pitchFamily="18" charset="0"/>
              </a:rPr>
              <a:t>.</a:t>
            </a:r>
          </a:p>
          <a:p>
            <a:pPr marL="0" indent="0" algn="just">
              <a:buNone/>
            </a:pPr>
            <a:r>
              <a:rPr lang="en-US" sz="2400" dirty="0">
                <a:latin typeface="Times New Roman" panose="02020603050405020304" pitchFamily="18" charset="0"/>
                <a:cs typeface="Times New Roman" panose="02020603050405020304" pitchFamily="18" charset="0"/>
              </a:rPr>
              <a:t>Market price before the announcement of right issue=Rs. 11.64</a:t>
            </a:r>
          </a:p>
          <a:p>
            <a:pPr marL="0" indent="0" algn="just">
              <a:buNone/>
            </a:pPr>
            <a:r>
              <a:rPr lang="en-US" sz="2400" dirty="0">
                <a:latin typeface="Times New Roman" panose="02020603050405020304" pitchFamily="18" charset="0"/>
                <a:cs typeface="Times New Roman" panose="02020603050405020304" pitchFamily="18" charset="0"/>
              </a:rPr>
              <a:t>The price of right issue=Rs 10</a:t>
            </a:r>
          </a:p>
          <a:p>
            <a:pPr marL="0" indent="0" algn="just">
              <a:buNone/>
            </a:pPr>
            <a:r>
              <a:rPr lang="en-US" sz="2400" dirty="0">
                <a:latin typeface="Times New Roman" panose="02020603050405020304" pitchFamily="18" charset="0"/>
                <a:cs typeface="Times New Roman" panose="02020603050405020304" pitchFamily="18" charset="0"/>
              </a:rPr>
              <a:t>Expected market price after ex-right date=(3*11.64+2*10)/5=Rs. 10.98</a:t>
            </a:r>
          </a:p>
          <a:p>
            <a:pPr marL="0" indent="0" algn="just">
              <a:buNone/>
            </a:pPr>
            <a:r>
              <a:rPr lang="en-US" sz="2400" dirty="0">
                <a:latin typeface="Times New Roman" panose="02020603050405020304" pitchFamily="18" charset="0"/>
                <a:cs typeface="Times New Roman" panose="02020603050405020304" pitchFamily="18" charset="0"/>
              </a:rPr>
              <a:t>Value of right=11.64-10.988=0.652</a:t>
            </a:r>
          </a:p>
        </p:txBody>
      </p:sp>
      <p:sp>
        <p:nvSpPr>
          <p:cNvPr id="4" name="Footer Placeholder 3">
            <a:extLst>
              <a:ext uri="{FF2B5EF4-FFF2-40B4-BE49-F238E27FC236}">
                <a16:creationId xmlns:a16="http://schemas.microsoft.com/office/drawing/2014/main" id="{AB9DB2AF-79BD-4EDE-B26E-1007140CB092}"/>
              </a:ext>
            </a:extLst>
          </p:cNvPr>
          <p:cNvSpPr>
            <a:spLocks noGrp="1"/>
          </p:cNvSpPr>
          <p:nvPr>
            <p:ph type="ftr" sz="quarter" idx="11"/>
          </p:nvPr>
        </p:nvSpPr>
        <p:spPr/>
        <p:txBody>
          <a:bodyPr/>
          <a:lstStyle/>
          <a:p>
            <a:r>
              <a:rPr lang="en-US" dirty="0"/>
              <a:t>Yogesh Chauhan, IIM Raipur</a:t>
            </a:r>
          </a:p>
        </p:txBody>
      </p:sp>
    </p:spTree>
    <p:extLst>
      <p:ext uri="{BB962C8B-B14F-4D97-AF65-F5344CB8AC3E}">
        <p14:creationId xmlns:p14="http://schemas.microsoft.com/office/powerpoint/2010/main" val="106387503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B0F88E-9ED2-4D2F-A6CB-25A7043D187D}"/>
              </a:ext>
            </a:extLst>
          </p:cNvPr>
          <p:cNvSpPr>
            <a:spLocks noGrp="1"/>
          </p:cNvSpPr>
          <p:nvPr>
            <p:ph type="title"/>
          </p:nvPr>
        </p:nvSpPr>
        <p:spPr/>
        <p:txBody>
          <a:bodyPr>
            <a:normAutofit/>
          </a:bodyPr>
          <a:lstStyle/>
          <a:p>
            <a:r>
              <a:rPr lang="en-US" sz="3600" dirty="0">
                <a:latin typeface="Times New Roman" panose="02020603050405020304" pitchFamily="18" charset="0"/>
                <a:cs typeface="Times New Roman" panose="02020603050405020304" pitchFamily="18" charset="0"/>
              </a:rPr>
              <a:t>Follow public offer and offer for sale…</a:t>
            </a:r>
          </a:p>
        </p:txBody>
      </p:sp>
      <p:sp>
        <p:nvSpPr>
          <p:cNvPr id="3" name="Content Placeholder 2">
            <a:extLst>
              <a:ext uri="{FF2B5EF4-FFF2-40B4-BE49-F238E27FC236}">
                <a16:creationId xmlns:a16="http://schemas.microsoft.com/office/drawing/2014/main" id="{81B28E15-2C51-4B6E-929F-873CB0806310}"/>
              </a:ext>
            </a:extLst>
          </p:cNvPr>
          <p:cNvSpPr>
            <a:spLocks noGrp="1"/>
          </p:cNvSpPr>
          <p:nvPr>
            <p:ph idx="1"/>
          </p:nvPr>
        </p:nvSpPr>
        <p:spPr/>
        <p:txBody>
          <a:bodyPr>
            <a:normAutofit/>
          </a:bodyPr>
          <a:lstStyle/>
          <a:p>
            <a:pPr algn="just"/>
            <a:r>
              <a:rPr lang="en-US" sz="2400" dirty="0">
                <a:latin typeface="Times New Roman" panose="02020603050405020304" pitchFamily="18" charset="0"/>
                <a:cs typeface="Times New Roman" panose="02020603050405020304" pitchFamily="18" charset="0"/>
              </a:rPr>
              <a:t>FPO:-A public firm issues fresh shares to the pubic </a:t>
            </a:r>
          </a:p>
          <a:p>
            <a:pPr algn="just"/>
            <a:r>
              <a:rPr lang="en-US" sz="2400" dirty="0">
                <a:latin typeface="Times New Roman" panose="02020603050405020304" pitchFamily="18" charset="0"/>
                <a:cs typeface="Times New Roman" panose="02020603050405020304" pitchFamily="18" charset="0"/>
              </a:rPr>
              <a:t>Offer for sale:- When the promoter sales his/her holding to the public. </a:t>
            </a:r>
          </a:p>
          <a:p>
            <a:pPr lvl="1" algn="just"/>
            <a:r>
              <a:rPr lang="en-US" dirty="0">
                <a:latin typeface="Times New Roman" panose="02020603050405020304" pitchFamily="18" charset="0"/>
                <a:cs typeface="Times New Roman" panose="02020603050405020304" pitchFamily="18" charset="0"/>
              </a:rPr>
              <a:t>Promoters of Avenue Supermarts, owner of retail chain DMart, will sell 2.28 per cent stake (1.48 crore shares) through the offer for sale (OFS) route</a:t>
            </a:r>
            <a:endParaRPr lang="en-US" sz="2000" dirty="0">
              <a:latin typeface="Times New Roman" panose="02020603050405020304" pitchFamily="18" charset="0"/>
              <a:cs typeface="Times New Roman" panose="02020603050405020304" pitchFamily="18" charset="0"/>
            </a:endParaRPr>
          </a:p>
        </p:txBody>
      </p:sp>
      <p:sp>
        <p:nvSpPr>
          <p:cNvPr id="4" name="Footer Placeholder 3">
            <a:extLst>
              <a:ext uri="{FF2B5EF4-FFF2-40B4-BE49-F238E27FC236}">
                <a16:creationId xmlns:a16="http://schemas.microsoft.com/office/drawing/2014/main" id="{9772984E-911A-4B3E-93D8-E59D1CA0C13E}"/>
              </a:ext>
            </a:extLst>
          </p:cNvPr>
          <p:cNvSpPr>
            <a:spLocks noGrp="1"/>
          </p:cNvSpPr>
          <p:nvPr>
            <p:ph type="ftr" sz="quarter" idx="11"/>
          </p:nvPr>
        </p:nvSpPr>
        <p:spPr/>
        <p:txBody>
          <a:bodyPr/>
          <a:lstStyle/>
          <a:p>
            <a:r>
              <a:rPr lang="en-US" dirty="0"/>
              <a:t>Yogesh Chauhan, IIM Raipur</a:t>
            </a:r>
          </a:p>
        </p:txBody>
      </p:sp>
    </p:spTree>
    <p:extLst>
      <p:ext uri="{BB962C8B-B14F-4D97-AF65-F5344CB8AC3E}">
        <p14:creationId xmlns:p14="http://schemas.microsoft.com/office/powerpoint/2010/main" val="247025390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3755F7-40DC-4461-85C1-77A7064E5127}"/>
              </a:ext>
            </a:extLst>
          </p:cNvPr>
          <p:cNvSpPr>
            <a:spLocks noGrp="1"/>
          </p:cNvSpPr>
          <p:nvPr>
            <p:ph type="title"/>
          </p:nvPr>
        </p:nvSpPr>
        <p:spPr/>
        <p:txBody>
          <a:bodyPr>
            <a:normAutofit/>
          </a:bodyPr>
          <a:lstStyle/>
          <a:p>
            <a:r>
              <a:rPr lang="en-US" sz="3600" dirty="0">
                <a:latin typeface="Times New Roman" panose="02020603050405020304" pitchFamily="18" charset="0"/>
                <a:cs typeface="Times New Roman" panose="02020603050405020304" pitchFamily="18" charset="0"/>
              </a:rPr>
              <a:t>Borrowing (Debt)</a:t>
            </a:r>
          </a:p>
        </p:txBody>
      </p:sp>
      <p:sp>
        <p:nvSpPr>
          <p:cNvPr id="3" name="Content Placeholder 2">
            <a:extLst>
              <a:ext uri="{FF2B5EF4-FFF2-40B4-BE49-F238E27FC236}">
                <a16:creationId xmlns:a16="http://schemas.microsoft.com/office/drawing/2014/main" id="{480641A8-E19D-4C71-8BAA-6C999779552F}"/>
              </a:ext>
            </a:extLst>
          </p:cNvPr>
          <p:cNvSpPr>
            <a:spLocks noGrp="1"/>
          </p:cNvSpPr>
          <p:nvPr>
            <p:ph idx="1"/>
          </p:nvPr>
        </p:nvSpPr>
        <p:spPr/>
        <p:txBody>
          <a:bodyPr>
            <a:normAutofit/>
          </a:bodyPr>
          <a:lstStyle/>
          <a:p>
            <a:pPr algn="just"/>
            <a:r>
              <a:rPr lang="en-US" sz="2400" dirty="0">
                <a:latin typeface="Times New Roman" panose="02020603050405020304" pitchFamily="18" charset="0"/>
                <a:cs typeface="Times New Roman" panose="02020603050405020304" pitchFamily="18" charset="0"/>
              </a:rPr>
              <a:t>Banks (private debt) specialize and spend resources to acquire information and monitor borrowers, which typically results in a higher cost of lending</a:t>
            </a:r>
          </a:p>
          <a:p>
            <a:pPr algn="just"/>
            <a:r>
              <a:rPr lang="en-US" sz="2400" dirty="0">
                <a:latin typeface="Times New Roman" panose="02020603050405020304" pitchFamily="18" charset="0"/>
                <a:cs typeface="Times New Roman" panose="02020603050405020304" pitchFamily="18" charset="0"/>
              </a:rPr>
              <a:t>Bonds (public debt) are commonly referred to as “unmonitored” lending because of the dispersed pool of bond investors who cannot or choose not to “monitor,” or influence, the business activities of the bond issuers. </a:t>
            </a:r>
          </a:p>
          <a:p>
            <a:pPr marL="0" indent="0" algn="just">
              <a:buNone/>
            </a:pPr>
            <a:r>
              <a:rPr lang="en-US" sz="2400" dirty="0">
                <a:latin typeface="Times New Roman" panose="02020603050405020304" pitchFamily="18" charset="0"/>
                <a:cs typeface="Times New Roman" panose="02020603050405020304" pitchFamily="18" charset="0"/>
              </a:rPr>
              <a:t>How should I choose between Bank and bond market to raise funds?</a:t>
            </a:r>
          </a:p>
          <a:p>
            <a:pPr marL="0" indent="0" algn="just">
              <a:buNone/>
            </a:pPr>
            <a:r>
              <a:rPr lang="en-US" sz="2400" dirty="0">
                <a:latin typeface="Times New Roman" panose="02020603050405020304" pitchFamily="18" charset="0"/>
                <a:cs typeface="Times New Roman" panose="02020603050405020304" pitchFamily="18" charset="0"/>
              </a:rPr>
              <a:t>Which borrowing would be less costly to the firm?</a:t>
            </a:r>
          </a:p>
          <a:p>
            <a:pPr marL="0" indent="0" algn="just">
              <a:buNone/>
            </a:pPr>
            <a:endParaRPr lang="en-US" sz="2400" dirty="0">
              <a:latin typeface="Times New Roman" panose="02020603050405020304" pitchFamily="18" charset="0"/>
              <a:cs typeface="Times New Roman" panose="02020603050405020304" pitchFamily="18" charset="0"/>
            </a:endParaRPr>
          </a:p>
          <a:p>
            <a:pPr algn="just"/>
            <a:endParaRPr lang="en-US" sz="2400" dirty="0">
              <a:latin typeface="Times New Roman" panose="02020603050405020304" pitchFamily="18" charset="0"/>
              <a:cs typeface="Times New Roman" panose="02020603050405020304" pitchFamily="18" charset="0"/>
            </a:endParaRPr>
          </a:p>
        </p:txBody>
      </p:sp>
      <p:sp>
        <p:nvSpPr>
          <p:cNvPr id="4" name="Footer Placeholder 3">
            <a:extLst>
              <a:ext uri="{FF2B5EF4-FFF2-40B4-BE49-F238E27FC236}">
                <a16:creationId xmlns:a16="http://schemas.microsoft.com/office/drawing/2014/main" id="{4F496699-3E59-42A5-B2B0-60500C24E685}"/>
              </a:ext>
            </a:extLst>
          </p:cNvPr>
          <p:cNvSpPr>
            <a:spLocks noGrp="1"/>
          </p:cNvSpPr>
          <p:nvPr>
            <p:ph type="ftr" sz="quarter" idx="11"/>
          </p:nvPr>
        </p:nvSpPr>
        <p:spPr/>
        <p:txBody>
          <a:bodyPr/>
          <a:lstStyle/>
          <a:p>
            <a:r>
              <a:rPr lang="en-US" dirty="0"/>
              <a:t>Yogesh Chauhan, IIM Raipur</a:t>
            </a:r>
          </a:p>
        </p:txBody>
      </p:sp>
    </p:spTree>
    <p:extLst>
      <p:ext uri="{BB962C8B-B14F-4D97-AF65-F5344CB8AC3E}">
        <p14:creationId xmlns:p14="http://schemas.microsoft.com/office/powerpoint/2010/main" val="292089100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https://dervpm8wymnxf.cloudfront.net/cdn/farfuture/QwYa7rJhW5t6QvQpypXSSPwtVeSFROCLx87aPGzvcxY/mtime:1383137482/images/Bond%20Rating%282%29.PNG">
            <a:extLst>
              <a:ext uri="{FF2B5EF4-FFF2-40B4-BE49-F238E27FC236}">
                <a16:creationId xmlns:a16="http://schemas.microsoft.com/office/drawing/2014/main" id="{16566815-74ED-4012-A0C0-2A1428C11244}"/>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604911" y="1417982"/>
            <a:ext cx="11057206" cy="5440017"/>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3BD2E6F2-310E-4574-B217-B975AE4BE0F2}"/>
              </a:ext>
            </a:extLst>
          </p:cNvPr>
          <p:cNvSpPr txBox="1"/>
          <p:nvPr/>
        </p:nvSpPr>
        <p:spPr>
          <a:xfrm>
            <a:off x="604911" y="437322"/>
            <a:ext cx="6127193" cy="646331"/>
          </a:xfrm>
          <a:prstGeom prst="rect">
            <a:avLst/>
          </a:prstGeom>
          <a:noFill/>
        </p:spPr>
        <p:txBody>
          <a:bodyPr wrap="square" rtlCol="0">
            <a:spAutoFit/>
          </a:bodyPr>
          <a:lstStyle/>
          <a:p>
            <a:r>
              <a:rPr lang="en-US" sz="3600" dirty="0">
                <a:latin typeface="Times New Roman" panose="02020603050405020304" pitchFamily="18" charset="0"/>
                <a:cs typeface="Times New Roman" panose="02020603050405020304" pitchFamily="18" charset="0"/>
              </a:rPr>
              <a:t>Bond ratings </a:t>
            </a:r>
          </a:p>
        </p:txBody>
      </p:sp>
      <p:sp>
        <p:nvSpPr>
          <p:cNvPr id="3" name="Footer Placeholder 2">
            <a:extLst>
              <a:ext uri="{FF2B5EF4-FFF2-40B4-BE49-F238E27FC236}">
                <a16:creationId xmlns:a16="http://schemas.microsoft.com/office/drawing/2014/main" id="{07D17C4D-98D0-49AF-9432-D8F21394AE89}"/>
              </a:ext>
            </a:extLst>
          </p:cNvPr>
          <p:cNvSpPr>
            <a:spLocks noGrp="1"/>
          </p:cNvSpPr>
          <p:nvPr>
            <p:ph type="ftr" sz="quarter" idx="11"/>
          </p:nvPr>
        </p:nvSpPr>
        <p:spPr/>
        <p:txBody>
          <a:bodyPr/>
          <a:lstStyle/>
          <a:p>
            <a:r>
              <a:rPr lang="en-US" dirty="0"/>
              <a:t>Yogesh Chauhan, IIM Raipur</a:t>
            </a:r>
          </a:p>
        </p:txBody>
      </p:sp>
    </p:spTree>
    <p:extLst>
      <p:ext uri="{BB962C8B-B14F-4D97-AF65-F5344CB8AC3E}">
        <p14:creationId xmlns:p14="http://schemas.microsoft.com/office/powerpoint/2010/main" val="417797288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E2BBAE-7779-4B36-8E12-8AEF6294DD62}"/>
              </a:ext>
            </a:extLst>
          </p:cNvPr>
          <p:cNvSpPr>
            <a:spLocks noGrp="1"/>
          </p:cNvSpPr>
          <p:nvPr>
            <p:ph type="title"/>
          </p:nvPr>
        </p:nvSpPr>
        <p:spPr/>
        <p:txBody>
          <a:bodyPr>
            <a:normAutofit/>
          </a:bodyPr>
          <a:lstStyle/>
          <a:p>
            <a:r>
              <a:rPr lang="en-US" sz="3600" dirty="0">
                <a:latin typeface="Times New Roman" panose="02020603050405020304" pitchFamily="18" charset="0"/>
                <a:cs typeface="Times New Roman" panose="02020603050405020304" pitchFamily="18" charset="0"/>
              </a:rPr>
              <a:t>Why bond rating matters? CRISIL default (%)</a:t>
            </a:r>
          </a:p>
        </p:txBody>
      </p:sp>
      <p:graphicFrame>
        <p:nvGraphicFramePr>
          <p:cNvPr id="4" name="Table 3">
            <a:extLst>
              <a:ext uri="{FF2B5EF4-FFF2-40B4-BE49-F238E27FC236}">
                <a16:creationId xmlns:a16="http://schemas.microsoft.com/office/drawing/2014/main" id="{4CBB6A39-C3F1-4629-B101-A3CB39E206BE}"/>
              </a:ext>
            </a:extLst>
          </p:cNvPr>
          <p:cNvGraphicFramePr>
            <a:graphicFrameLocks noGrp="1"/>
          </p:cNvGraphicFramePr>
          <p:nvPr>
            <p:extLst>
              <p:ext uri="{D42A27DB-BD31-4B8C-83A1-F6EECF244321}">
                <p14:modId xmlns:p14="http://schemas.microsoft.com/office/powerpoint/2010/main" val="300407708"/>
              </p:ext>
            </p:extLst>
          </p:nvPr>
        </p:nvGraphicFramePr>
        <p:xfrm>
          <a:off x="471488" y="1535110"/>
          <a:ext cx="10023010" cy="4879956"/>
        </p:xfrm>
        <a:graphic>
          <a:graphicData uri="http://schemas.openxmlformats.org/drawingml/2006/table">
            <a:tbl>
              <a:tblPr firstRow="1" bandRow="1">
                <a:tableStyleId>{5940675A-B579-460E-94D1-54222C63F5DA}</a:tableStyleId>
              </a:tblPr>
              <a:tblGrid>
                <a:gridCol w="5011505">
                  <a:extLst>
                    <a:ext uri="{9D8B030D-6E8A-4147-A177-3AD203B41FA5}">
                      <a16:colId xmlns:a16="http://schemas.microsoft.com/office/drawing/2014/main" val="2941974801"/>
                    </a:ext>
                  </a:extLst>
                </a:gridCol>
                <a:gridCol w="5011505">
                  <a:extLst>
                    <a:ext uri="{9D8B030D-6E8A-4147-A177-3AD203B41FA5}">
                      <a16:colId xmlns:a16="http://schemas.microsoft.com/office/drawing/2014/main" val="3632406237"/>
                    </a:ext>
                  </a:extLst>
                </a:gridCol>
              </a:tblGrid>
              <a:tr h="826116">
                <a:tc>
                  <a:txBody>
                    <a:bodyPr/>
                    <a:lstStyle/>
                    <a:p>
                      <a:pPr algn="ctr"/>
                      <a:r>
                        <a:rPr lang="en-US" sz="3200" dirty="0"/>
                        <a:t>Rating category</a:t>
                      </a:r>
                    </a:p>
                  </a:txBody>
                  <a:tcPr/>
                </a:tc>
                <a:tc>
                  <a:txBody>
                    <a:bodyPr/>
                    <a:lstStyle/>
                    <a:p>
                      <a:pPr algn="ctr"/>
                      <a:r>
                        <a:rPr lang="en-US" sz="3200" dirty="0"/>
                        <a:t>Default rate</a:t>
                      </a:r>
                    </a:p>
                  </a:txBody>
                  <a:tcPr/>
                </a:tc>
                <a:extLst>
                  <a:ext uri="{0D108BD9-81ED-4DB2-BD59-A6C34878D82A}">
                    <a16:rowId xmlns:a16="http://schemas.microsoft.com/office/drawing/2014/main" val="445603134"/>
                  </a:ext>
                </a:extLst>
              </a:tr>
              <a:tr h="448463">
                <a:tc>
                  <a:txBody>
                    <a:bodyPr/>
                    <a:lstStyle/>
                    <a:p>
                      <a:pPr algn="ctr"/>
                      <a:r>
                        <a:rPr lang="en-US" sz="3200" dirty="0"/>
                        <a:t>AAA</a:t>
                      </a:r>
                    </a:p>
                  </a:txBody>
                  <a:tcPr/>
                </a:tc>
                <a:tc>
                  <a:txBody>
                    <a:bodyPr/>
                    <a:lstStyle/>
                    <a:p>
                      <a:pPr algn="ctr"/>
                      <a:r>
                        <a:rPr lang="en-US" sz="3200" dirty="0"/>
                        <a:t>0.00%</a:t>
                      </a:r>
                    </a:p>
                  </a:txBody>
                  <a:tcPr/>
                </a:tc>
                <a:extLst>
                  <a:ext uri="{0D108BD9-81ED-4DB2-BD59-A6C34878D82A}">
                    <a16:rowId xmlns:a16="http://schemas.microsoft.com/office/drawing/2014/main" val="2024405150"/>
                  </a:ext>
                </a:extLst>
              </a:tr>
              <a:tr h="448463">
                <a:tc>
                  <a:txBody>
                    <a:bodyPr/>
                    <a:lstStyle/>
                    <a:p>
                      <a:pPr algn="ctr"/>
                      <a:r>
                        <a:rPr lang="en-US" sz="3200" dirty="0"/>
                        <a:t>AA</a:t>
                      </a:r>
                    </a:p>
                  </a:txBody>
                  <a:tcPr/>
                </a:tc>
                <a:tc>
                  <a:txBody>
                    <a:bodyPr/>
                    <a:lstStyle/>
                    <a:p>
                      <a:pPr algn="ctr"/>
                      <a:r>
                        <a:rPr lang="en-US" sz="3200" dirty="0"/>
                        <a:t>0.20%</a:t>
                      </a:r>
                    </a:p>
                  </a:txBody>
                  <a:tcPr/>
                </a:tc>
                <a:extLst>
                  <a:ext uri="{0D108BD9-81ED-4DB2-BD59-A6C34878D82A}">
                    <a16:rowId xmlns:a16="http://schemas.microsoft.com/office/drawing/2014/main" val="2246994550"/>
                  </a:ext>
                </a:extLst>
              </a:tr>
              <a:tr h="448463">
                <a:tc>
                  <a:txBody>
                    <a:bodyPr/>
                    <a:lstStyle/>
                    <a:p>
                      <a:pPr algn="ctr"/>
                      <a:r>
                        <a:rPr lang="en-US" sz="3200" dirty="0"/>
                        <a:t>A</a:t>
                      </a:r>
                    </a:p>
                  </a:txBody>
                  <a:tcPr/>
                </a:tc>
                <a:tc>
                  <a:txBody>
                    <a:bodyPr/>
                    <a:lstStyle/>
                    <a:p>
                      <a:pPr algn="ctr"/>
                      <a:r>
                        <a:rPr lang="en-US" sz="3200" dirty="0"/>
                        <a:t>1.90%</a:t>
                      </a:r>
                    </a:p>
                  </a:txBody>
                  <a:tcPr/>
                </a:tc>
                <a:extLst>
                  <a:ext uri="{0D108BD9-81ED-4DB2-BD59-A6C34878D82A}">
                    <a16:rowId xmlns:a16="http://schemas.microsoft.com/office/drawing/2014/main" val="884315599"/>
                  </a:ext>
                </a:extLst>
              </a:tr>
              <a:tr h="448463">
                <a:tc>
                  <a:txBody>
                    <a:bodyPr/>
                    <a:lstStyle/>
                    <a:p>
                      <a:pPr algn="ctr"/>
                      <a:r>
                        <a:rPr lang="en-US" sz="3200" dirty="0"/>
                        <a:t>BBB</a:t>
                      </a:r>
                    </a:p>
                  </a:txBody>
                  <a:tcPr/>
                </a:tc>
                <a:tc>
                  <a:txBody>
                    <a:bodyPr/>
                    <a:lstStyle/>
                    <a:p>
                      <a:pPr algn="ctr"/>
                      <a:r>
                        <a:rPr lang="en-US" sz="3200" dirty="0"/>
                        <a:t>3.89%</a:t>
                      </a:r>
                    </a:p>
                  </a:txBody>
                  <a:tcPr/>
                </a:tc>
                <a:extLst>
                  <a:ext uri="{0D108BD9-81ED-4DB2-BD59-A6C34878D82A}">
                    <a16:rowId xmlns:a16="http://schemas.microsoft.com/office/drawing/2014/main" val="427331780"/>
                  </a:ext>
                </a:extLst>
              </a:tr>
              <a:tr h="448463">
                <a:tc>
                  <a:txBody>
                    <a:bodyPr/>
                    <a:lstStyle/>
                    <a:p>
                      <a:pPr algn="ctr"/>
                      <a:r>
                        <a:rPr lang="en-US" sz="3200" dirty="0"/>
                        <a:t>BB</a:t>
                      </a:r>
                    </a:p>
                  </a:txBody>
                  <a:tcPr/>
                </a:tc>
                <a:tc>
                  <a:txBody>
                    <a:bodyPr/>
                    <a:lstStyle/>
                    <a:p>
                      <a:pPr algn="ctr"/>
                      <a:r>
                        <a:rPr lang="en-US" sz="3200" dirty="0"/>
                        <a:t>11.17%</a:t>
                      </a:r>
                    </a:p>
                  </a:txBody>
                  <a:tcPr/>
                </a:tc>
                <a:extLst>
                  <a:ext uri="{0D108BD9-81ED-4DB2-BD59-A6C34878D82A}">
                    <a16:rowId xmlns:a16="http://schemas.microsoft.com/office/drawing/2014/main" val="3005019542"/>
                  </a:ext>
                </a:extLst>
              </a:tr>
              <a:tr h="448463">
                <a:tc>
                  <a:txBody>
                    <a:bodyPr/>
                    <a:lstStyle/>
                    <a:p>
                      <a:pPr algn="ctr"/>
                      <a:r>
                        <a:rPr lang="en-US" sz="3200" dirty="0"/>
                        <a:t>B</a:t>
                      </a:r>
                    </a:p>
                  </a:txBody>
                  <a:tcPr/>
                </a:tc>
                <a:tc>
                  <a:txBody>
                    <a:bodyPr/>
                    <a:lstStyle/>
                    <a:p>
                      <a:pPr algn="ctr"/>
                      <a:r>
                        <a:rPr lang="en-US" sz="3200" dirty="0"/>
                        <a:t>20.99%</a:t>
                      </a:r>
                    </a:p>
                  </a:txBody>
                  <a:tcPr/>
                </a:tc>
                <a:extLst>
                  <a:ext uri="{0D108BD9-81ED-4DB2-BD59-A6C34878D82A}">
                    <a16:rowId xmlns:a16="http://schemas.microsoft.com/office/drawing/2014/main" val="81002883"/>
                  </a:ext>
                </a:extLst>
              </a:tr>
              <a:tr h="448463">
                <a:tc>
                  <a:txBody>
                    <a:bodyPr/>
                    <a:lstStyle/>
                    <a:p>
                      <a:pPr algn="ctr"/>
                      <a:r>
                        <a:rPr lang="en-US" sz="3200" dirty="0"/>
                        <a:t>C</a:t>
                      </a:r>
                    </a:p>
                  </a:txBody>
                  <a:tcPr/>
                </a:tc>
                <a:tc>
                  <a:txBody>
                    <a:bodyPr/>
                    <a:lstStyle/>
                    <a:p>
                      <a:pPr algn="ctr"/>
                      <a:r>
                        <a:rPr lang="en-US" sz="3200" dirty="0"/>
                        <a:t>39.01%</a:t>
                      </a:r>
                    </a:p>
                  </a:txBody>
                  <a:tcPr/>
                </a:tc>
                <a:extLst>
                  <a:ext uri="{0D108BD9-81ED-4DB2-BD59-A6C34878D82A}">
                    <a16:rowId xmlns:a16="http://schemas.microsoft.com/office/drawing/2014/main" val="893160192"/>
                  </a:ext>
                </a:extLst>
              </a:tr>
            </a:tbl>
          </a:graphicData>
        </a:graphic>
      </p:graphicFrame>
      <p:sp>
        <p:nvSpPr>
          <p:cNvPr id="3" name="Footer Placeholder 2">
            <a:extLst>
              <a:ext uri="{FF2B5EF4-FFF2-40B4-BE49-F238E27FC236}">
                <a16:creationId xmlns:a16="http://schemas.microsoft.com/office/drawing/2014/main" id="{7940505C-4A0B-471D-BE8C-E42C827E20FC}"/>
              </a:ext>
            </a:extLst>
          </p:cNvPr>
          <p:cNvSpPr>
            <a:spLocks noGrp="1"/>
          </p:cNvSpPr>
          <p:nvPr>
            <p:ph type="ftr" sz="quarter" idx="11"/>
          </p:nvPr>
        </p:nvSpPr>
        <p:spPr/>
        <p:txBody>
          <a:bodyPr/>
          <a:lstStyle/>
          <a:p>
            <a:r>
              <a:rPr lang="en-US" dirty="0"/>
              <a:t>Yogesh Chauhan, IIM Raipur</a:t>
            </a:r>
          </a:p>
        </p:txBody>
      </p:sp>
    </p:spTree>
    <p:extLst>
      <p:ext uri="{BB962C8B-B14F-4D97-AF65-F5344CB8AC3E}">
        <p14:creationId xmlns:p14="http://schemas.microsoft.com/office/powerpoint/2010/main" val="182389885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F04CB9-D2F1-4203-BEE1-753130322346}"/>
              </a:ext>
            </a:extLst>
          </p:cNvPr>
          <p:cNvSpPr>
            <a:spLocks noGrp="1"/>
          </p:cNvSpPr>
          <p:nvPr>
            <p:ph type="title"/>
          </p:nvPr>
        </p:nvSpPr>
        <p:spPr>
          <a:xfrm>
            <a:off x="416169" y="125974"/>
            <a:ext cx="10515600" cy="1325563"/>
          </a:xfrm>
        </p:spPr>
        <p:txBody>
          <a:bodyPr>
            <a:normAutofit/>
          </a:bodyPr>
          <a:lstStyle/>
          <a:p>
            <a:r>
              <a:rPr lang="en-US" sz="3600" dirty="0">
                <a:latin typeface="Times New Roman" panose="02020603050405020304" pitchFamily="18" charset="0"/>
                <a:cs typeface="Times New Roman" panose="02020603050405020304" pitchFamily="18" charset="0"/>
              </a:rPr>
              <a:t>Why bond rating matters?</a:t>
            </a:r>
          </a:p>
        </p:txBody>
      </p:sp>
      <p:graphicFrame>
        <p:nvGraphicFramePr>
          <p:cNvPr id="4" name="Content Placeholder 3">
            <a:extLst>
              <a:ext uri="{FF2B5EF4-FFF2-40B4-BE49-F238E27FC236}">
                <a16:creationId xmlns:a16="http://schemas.microsoft.com/office/drawing/2014/main" id="{7ED7F9F3-7DFC-4DCD-847F-37DC7D59DA13}"/>
              </a:ext>
            </a:extLst>
          </p:cNvPr>
          <p:cNvGraphicFramePr>
            <a:graphicFrameLocks noGrp="1"/>
          </p:cNvGraphicFramePr>
          <p:nvPr>
            <p:ph idx="1"/>
          </p:nvPr>
        </p:nvGraphicFramePr>
        <p:xfrm>
          <a:off x="1519311" y="1885070"/>
          <a:ext cx="8046720" cy="3457575"/>
        </p:xfrm>
        <a:graphic>
          <a:graphicData uri="http://schemas.openxmlformats.org/drawingml/2006/table">
            <a:tbl>
              <a:tblPr>
                <a:tableStyleId>{3B4B98B0-60AC-42C2-AFA5-B58CD77FA1E5}</a:tableStyleId>
              </a:tblPr>
              <a:tblGrid>
                <a:gridCol w="1609344">
                  <a:extLst>
                    <a:ext uri="{9D8B030D-6E8A-4147-A177-3AD203B41FA5}">
                      <a16:colId xmlns:a16="http://schemas.microsoft.com/office/drawing/2014/main" val="2622958384"/>
                    </a:ext>
                  </a:extLst>
                </a:gridCol>
                <a:gridCol w="1609344">
                  <a:extLst>
                    <a:ext uri="{9D8B030D-6E8A-4147-A177-3AD203B41FA5}">
                      <a16:colId xmlns:a16="http://schemas.microsoft.com/office/drawing/2014/main" val="1695490049"/>
                    </a:ext>
                  </a:extLst>
                </a:gridCol>
                <a:gridCol w="1609344">
                  <a:extLst>
                    <a:ext uri="{9D8B030D-6E8A-4147-A177-3AD203B41FA5}">
                      <a16:colId xmlns:a16="http://schemas.microsoft.com/office/drawing/2014/main" val="983339177"/>
                    </a:ext>
                  </a:extLst>
                </a:gridCol>
                <a:gridCol w="1609344">
                  <a:extLst>
                    <a:ext uri="{9D8B030D-6E8A-4147-A177-3AD203B41FA5}">
                      <a16:colId xmlns:a16="http://schemas.microsoft.com/office/drawing/2014/main" val="3768501798"/>
                    </a:ext>
                  </a:extLst>
                </a:gridCol>
                <a:gridCol w="1609344">
                  <a:extLst>
                    <a:ext uri="{9D8B030D-6E8A-4147-A177-3AD203B41FA5}">
                      <a16:colId xmlns:a16="http://schemas.microsoft.com/office/drawing/2014/main" val="991316040"/>
                    </a:ext>
                  </a:extLst>
                </a:gridCol>
              </a:tblGrid>
              <a:tr h="272287">
                <a:tc>
                  <a:txBody>
                    <a:bodyPr/>
                    <a:lstStyle/>
                    <a:p>
                      <a:pPr algn="l" fontAlgn="b"/>
                      <a:r>
                        <a:rPr lang="en-US" sz="2000" u="none" strike="noStrike" dirty="0">
                          <a:effectLst/>
                        </a:rPr>
                        <a:t> </a:t>
                      </a:r>
                      <a:endParaRPr lang="en-US" sz="20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en-US" sz="2000" b="1" u="none" strike="noStrike" dirty="0">
                          <a:effectLst/>
                        </a:rPr>
                        <a:t>AAA</a:t>
                      </a:r>
                      <a:endParaRPr lang="en-US" sz="2000" b="1"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en-US" sz="2000" b="1" u="none" strike="noStrike" dirty="0">
                          <a:effectLst/>
                        </a:rPr>
                        <a:t>AA</a:t>
                      </a:r>
                      <a:endParaRPr lang="en-US" sz="2000" b="1"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en-US" sz="2000" b="1" u="none" strike="noStrike" dirty="0">
                          <a:effectLst/>
                        </a:rPr>
                        <a:t>AA</a:t>
                      </a:r>
                      <a:endParaRPr lang="en-US" sz="2000" b="1"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en-US" sz="2000" b="1" u="none" strike="noStrike" dirty="0">
                          <a:effectLst/>
                        </a:rPr>
                        <a:t>AA-</a:t>
                      </a:r>
                      <a:endParaRPr lang="en-US" sz="2000" b="1" i="0" u="none" strike="noStrike" dirty="0">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3576928320"/>
                  </a:ext>
                </a:extLst>
              </a:tr>
              <a:tr h="272287">
                <a:tc>
                  <a:txBody>
                    <a:bodyPr/>
                    <a:lstStyle/>
                    <a:p>
                      <a:pPr algn="l" fontAlgn="b"/>
                      <a:r>
                        <a:rPr lang="en-US" sz="2000" u="none" strike="noStrike" dirty="0">
                          <a:effectLst/>
                        </a:rPr>
                        <a:t>F06</a:t>
                      </a:r>
                      <a:endParaRPr lang="en-US" sz="20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en-US" sz="2000" u="none" strike="noStrike" dirty="0">
                          <a:effectLst/>
                        </a:rPr>
                        <a:t>0.96%</a:t>
                      </a:r>
                      <a:endParaRPr lang="en-US" sz="20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en-US" sz="2000" u="none" strike="noStrike" dirty="0">
                          <a:effectLst/>
                        </a:rPr>
                        <a:t>1.21%</a:t>
                      </a:r>
                      <a:endParaRPr lang="en-US" sz="20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en-US" sz="2000" u="none" strike="noStrike" dirty="0">
                          <a:effectLst/>
                        </a:rPr>
                        <a:t>1.63%</a:t>
                      </a:r>
                      <a:endParaRPr lang="en-US" sz="20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en-US" sz="2000" u="none" strike="noStrike" dirty="0">
                          <a:effectLst/>
                        </a:rPr>
                        <a:t>2.17%</a:t>
                      </a:r>
                      <a:endParaRPr lang="en-US" sz="2000" b="0" i="0" u="none" strike="noStrike" dirty="0">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1747135005"/>
                  </a:ext>
                </a:extLst>
              </a:tr>
              <a:tr h="272287">
                <a:tc>
                  <a:txBody>
                    <a:bodyPr/>
                    <a:lstStyle/>
                    <a:p>
                      <a:pPr algn="l" fontAlgn="b"/>
                      <a:r>
                        <a:rPr lang="en-US" sz="2000" u="none" strike="noStrike" dirty="0">
                          <a:effectLst/>
                        </a:rPr>
                        <a:t>F07</a:t>
                      </a:r>
                      <a:endParaRPr lang="en-US" sz="20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en-US" sz="2000" u="none" strike="noStrike" dirty="0">
                          <a:effectLst/>
                        </a:rPr>
                        <a:t>1.68%</a:t>
                      </a:r>
                      <a:endParaRPr lang="en-US" sz="20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en-US" sz="2000" u="none" strike="noStrike" dirty="0">
                          <a:effectLst/>
                        </a:rPr>
                        <a:t>1.98%</a:t>
                      </a:r>
                      <a:endParaRPr lang="en-US" sz="20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en-US" sz="2000" u="none" strike="noStrike" dirty="0">
                          <a:effectLst/>
                        </a:rPr>
                        <a:t>2.35%</a:t>
                      </a:r>
                      <a:endParaRPr lang="en-US" sz="20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en-US" sz="2000" u="none" strike="noStrike" dirty="0">
                          <a:effectLst/>
                        </a:rPr>
                        <a:t>2.89%</a:t>
                      </a:r>
                      <a:endParaRPr lang="en-US" sz="2000" b="0" i="0" u="none" strike="noStrike" dirty="0">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390846505"/>
                  </a:ext>
                </a:extLst>
              </a:tr>
              <a:tr h="272287">
                <a:tc>
                  <a:txBody>
                    <a:bodyPr/>
                    <a:lstStyle/>
                    <a:p>
                      <a:pPr algn="l" fontAlgn="b"/>
                      <a:r>
                        <a:rPr lang="en-US" sz="2000" u="none" strike="noStrike" dirty="0">
                          <a:effectLst/>
                        </a:rPr>
                        <a:t>F08</a:t>
                      </a:r>
                      <a:endParaRPr lang="en-US" sz="20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en-US" sz="2000" u="none" strike="noStrike" dirty="0">
                          <a:effectLst/>
                        </a:rPr>
                        <a:t>1.40%</a:t>
                      </a:r>
                      <a:endParaRPr lang="en-US" sz="20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en-US" sz="2000" u="none" strike="noStrike" dirty="0">
                          <a:effectLst/>
                        </a:rPr>
                        <a:t>1.80%</a:t>
                      </a:r>
                      <a:endParaRPr lang="en-US" sz="20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en-US" sz="2000" u="none" strike="noStrike" dirty="0">
                          <a:effectLst/>
                        </a:rPr>
                        <a:t>2.17%</a:t>
                      </a:r>
                      <a:endParaRPr lang="en-US" sz="20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en-US" sz="2000" u="none" strike="noStrike" dirty="0">
                          <a:effectLst/>
                        </a:rPr>
                        <a:t>2.66%</a:t>
                      </a:r>
                      <a:endParaRPr lang="en-US" sz="2000" b="0" i="0" u="none" strike="noStrike" dirty="0">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3955691764"/>
                  </a:ext>
                </a:extLst>
              </a:tr>
              <a:tr h="272287">
                <a:tc>
                  <a:txBody>
                    <a:bodyPr/>
                    <a:lstStyle/>
                    <a:p>
                      <a:pPr algn="l" fontAlgn="b"/>
                      <a:r>
                        <a:rPr lang="en-US" sz="2000" b="1" u="none" strike="noStrike" dirty="0">
                          <a:effectLst/>
                        </a:rPr>
                        <a:t>F09</a:t>
                      </a:r>
                      <a:endParaRPr lang="en-US" sz="2000" b="1"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en-US" sz="2000" b="1" u="none" strike="noStrike" dirty="0">
                          <a:effectLst/>
                        </a:rPr>
                        <a:t>2.02%</a:t>
                      </a:r>
                      <a:endParaRPr lang="en-US" sz="2000" b="1"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en-US" sz="2000" b="1" u="none" strike="noStrike" dirty="0">
                          <a:effectLst/>
                        </a:rPr>
                        <a:t>2.69%</a:t>
                      </a:r>
                      <a:endParaRPr lang="en-US" sz="2000" b="1"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en-US" sz="2000" b="1" u="none" strike="noStrike" dirty="0">
                          <a:effectLst/>
                        </a:rPr>
                        <a:t>3.06%</a:t>
                      </a:r>
                      <a:endParaRPr lang="en-US" sz="2000" b="1"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en-US" sz="2000" b="1" u="none" strike="noStrike" dirty="0">
                          <a:effectLst/>
                        </a:rPr>
                        <a:t>3.55%</a:t>
                      </a:r>
                      <a:endParaRPr lang="en-US" sz="2000" b="1" i="0" u="none" strike="noStrike" dirty="0">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2433461334"/>
                  </a:ext>
                </a:extLst>
              </a:tr>
              <a:tr h="272287">
                <a:tc>
                  <a:txBody>
                    <a:bodyPr/>
                    <a:lstStyle/>
                    <a:p>
                      <a:pPr algn="l" fontAlgn="b"/>
                      <a:r>
                        <a:rPr lang="en-US" sz="2000" u="none" strike="noStrike" dirty="0">
                          <a:effectLst/>
                        </a:rPr>
                        <a:t>F10</a:t>
                      </a:r>
                      <a:endParaRPr lang="en-US" sz="20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en-US" sz="2000" u="none" strike="noStrike" dirty="0">
                          <a:effectLst/>
                        </a:rPr>
                        <a:t>0.86%</a:t>
                      </a:r>
                      <a:endParaRPr lang="en-US" sz="20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en-US" sz="2000" u="none" strike="noStrike" dirty="0">
                          <a:effectLst/>
                        </a:rPr>
                        <a:t>1.06%</a:t>
                      </a:r>
                      <a:endParaRPr lang="en-US" sz="20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en-US" sz="2000" u="none" strike="noStrike" dirty="0">
                          <a:effectLst/>
                        </a:rPr>
                        <a:t>1.44%</a:t>
                      </a:r>
                      <a:endParaRPr lang="en-US" sz="20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en-US" sz="2000" u="none" strike="noStrike" dirty="0">
                          <a:effectLst/>
                        </a:rPr>
                        <a:t>1.84%</a:t>
                      </a:r>
                      <a:endParaRPr lang="en-US" sz="2000" b="0" i="0" u="none" strike="noStrike" dirty="0">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4009152034"/>
                  </a:ext>
                </a:extLst>
              </a:tr>
              <a:tr h="272287">
                <a:tc>
                  <a:txBody>
                    <a:bodyPr/>
                    <a:lstStyle/>
                    <a:p>
                      <a:pPr algn="l" fontAlgn="b"/>
                      <a:r>
                        <a:rPr lang="en-US" sz="2000" u="none" strike="noStrike" dirty="0">
                          <a:effectLst/>
                        </a:rPr>
                        <a:t>F11</a:t>
                      </a:r>
                      <a:endParaRPr lang="en-US" sz="20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en-US" sz="2000" u="none" strike="noStrike" dirty="0">
                          <a:effectLst/>
                        </a:rPr>
                        <a:t>0.94%</a:t>
                      </a:r>
                      <a:endParaRPr lang="en-US" sz="20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en-US" sz="2000" u="none" strike="noStrike" dirty="0">
                          <a:effectLst/>
                        </a:rPr>
                        <a:t>1.09%</a:t>
                      </a:r>
                      <a:endParaRPr lang="en-US" sz="20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en-US" sz="2000" u="none" strike="noStrike" dirty="0">
                          <a:effectLst/>
                        </a:rPr>
                        <a:t>1.50%</a:t>
                      </a:r>
                      <a:endParaRPr lang="en-US" sz="20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en-US" sz="2000" u="none" strike="noStrike" dirty="0">
                          <a:effectLst/>
                        </a:rPr>
                        <a:t>1.90%</a:t>
                      </a:r>
                      <a:endParaRPr lang="en-US" sz="2000" b="0" i="0" u="none" strike="noStrike" dirty="0">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3256013657"/>
                  </a:ext>
                </a:extLst>
              </a:tr>
              <a:tr h="272287">
                <a:tc>
                  <a:txBody>
                    <a:bodyPr/>
                    <a:lstStyle/>
                    <a:p>
                      <a:pPr algn="l" fontAlgn="b"/>
                      <a:r>
                        <a:rPr lang="en-US" sz="2000" u="none" strike="noStrike" dirty="0">
                          <a:effectLst/>
                        </a:rPr>
                        <a:t>F12</a:t>
                      </a:r>
                      <a:endParaRPr lang="en-US" sz="20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en-US" sz="2000" u="none" strike="noStrike" dirty="0">
                          <a:effectLst/>
                        </a:rPr>
                        <a:t>0.69%</a:t>
                      </a:r>
                      <a:endParaRPr lang="en-US" sz="20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en-US" sz="2000" u="none" strike="noStrike" dirty="0">
                          <a:effectLst/>
                        </a:rPr>
                        <a:t>0.84%</a:t>
                      </a:r>
                      <a:endParaRPr lang="en-US" sz="20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en-US" sz="2000" u="none" strike="noStrike" dirty="0">
                          <a:effectLst/>
                        </a:rPr>
                        <a:t>1.36%</a:t>
                      </a:r>
                      <a:endParaRPr lang="en-US" sz="20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en-US" sz="2000" u="none" strike="noStrike" dirty="0">
                          <a:effectLst/>
                        </a:rPr>
                        <a:t>1.76%</a:t>
                      </a:r>
                      <a:endParaRPr lang="en-US" sz="2000" b="0" i="0" u="none" strike="noStrike" dirty="0">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3486631510"/>
                  </a:ext>
                </a:extLst>
              </a:tr>
              <a:tr h="272287">
                <a:tc>
                  <a:txBody>
                    <a:bodyPr/>
                    <a:lstStyle/>
                    <a:p>
                      <a:pPr algn="l" fontAlgn="b"/>
                      <a:r>
                        <a:rPr lang="en-US" sz="2000" u="none" strike="noStrike" dirty="0">
                          <a:effectLst/>
                        </a:rPr>
                        <a:t>F13</a:t>
                      </a:r>
                      <a:endParaRPr lang="en-US" sz="20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en-US" sz="2000" u="none" strike="noStrike" dirty="0">
                          <a:effectLst/>
                        </a:rPr>
                        <a:t>0.61%</a:t>
                      </a:r>
                      <a:endParaRPr lang="en-US" sz="20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en-US" sz="2000" u="none" strike="noStrike" dirty="0">
                          <a:effectLst/>
                        </a:rPr>
                        <a:t>0.94%</a:t>
                      </a:r>
                      <a:endParaRPr lang="en-US" sz="20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en-US" sz="2000" u="none" strike="noStrike" dirty="0">
                          <a:effectLst/>
                        </a:rPr>
                        <a:t>1.42%</a:t>
                      </a:r>
                      <a:endParaRPr lang="en-US" sz="20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en-US" sz="2000" u="none" strike="noStrike" dirty="0">
                          <a:effectLst/>
                        </a:rPr>
                        <a:t>1.82%</a:t>
                      </a:r>
                      <a:endParaRPr lang="en-US" sz="2000" b="0" i="0" u="none" strike="noStrike" dirty="0">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3886860351"/>
                  </a:ext>
                </a:extLst>
              </a:tr>
              <a:tr h="272287">
                <a:tc>
                  <a:txBody>
                    <a:bodyPr/>
                    <a:lstStyle/>
                    <a:p>
                      <a:pPr algn="l" fontAlgn="b"/>
                      <a:r>
                        <a:rPr lang="en-US" sz="2000" u="none" strike="noStrike" dirty="0">
                          <a:effectLst/>
                        </a:rPr>
                        <a:t>F14</a:t>
                      </a:r>
                      <a:endParaRPr lang="en-US" sz="20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en-US" sz="2000" u="none" strike="noStrike" dirty="0">
                          <a:effectLst/>
                        </a:rPr>
                        <a:t>0.30%</a:t>
                      </a:r>
                      <a:endParaRPr lang="en-US" sz="20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en-US" sz="2000" u="none" strike="noStrike" dirty="0">
                          <a:effectLst/>
                        </a:rPr>
                        <a:t>0.63%</a:t>
                      </a:r>
                      <a:endParaRPr lang="en-US" sz="20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en-US" sz="2000" u="none" strike="noStrike" dirty="0">
                          <a:effectLst/>
                        </a:rPr>
                        <a:t>1.11%</a:t>
                      </a:r>
                      <a:endParaRPr lang="en-US" sz="20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en-US" sz="2000" u="none" strike="noStrike" dirty="0">
                          <a:effectLst/>
                        </a:rPr>
                        <a:t>1.51%</a:t>
                      </a:r>
                      <a:endParaRPr lang="en-US" sz="2000" b="0" i="0" u="none" strike="noStrike" dirty="0">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1498108328"/>
                  </a:ext>
                </a:extLst>
              </a:tr>
              <a:tr h="272287">
                <a:tc>
                  <a:txBody>
                    <a:bodyPr/>
                    <a:lstStyle/>
                    <a:p>
                      <a:pPr algn="l" fontAlgn="b"/>
                      <a:r>
                        <a:rPr lang="en-US" sz="2000" u="none" strike="noStrike" dirty="0">
                          <a:effectLst/>
                        </a:rPr>
                        <a:t>F15</a:t>
                      </a:r>
                      <a:endParaRPr lang="en-US" sz="20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en-US" sz="2000" u="none" strike="noStrike" dirty="0">
                          <a:effectLst/>
                        </a:rPr>
                        <a:t>0.27%</a:t>
                      </a:r>
                      <a:endParaRPr lang="en-US" sz="20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en-US" sz="2000" u="none" strike="noStrike" dirty="0">
                          <a:effectLst/>
                        </a:rPr>
                        <a:t>0.61%</a:t>
                      </a:r>
                      <a:endParaRPr lang="en-US" sz="20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en-US" sz="2000" u="none" strike="noStrike" dirty="0">
                          <a:effectLst/>
                        </a:rPr>
                        <a:t>1.09%</a:t>
                      </a:r>
                      <a:endParaRPr lang="en-US" sz="20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en-US" sz="2000" u="none" strike="noStrike" dirty="0">
                          <a:effectLst/>
                        </a:rPr>
                        <a:t>1.49%</a:t>
                      </a:r>
                      <a:endParaRPr lang="en-US" sz="2000" b="0" i="0" u="none" strike="noStrike" dirty="0">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668305719"/>
                  </a:ext>
                </a:extLst>
              </a:tr>
            </a:tbl>
          </a:graphicData>
        </a:graphic>
      </p:graphicFrame>
      <p:sp>
        <p:nvSpPr>
          <p:cNvPr id="5" name="Rectangle 4">
            <a:extLst>
              <a:ext uri="{FF2B5EF4-FFF2-40B4-BE49-F238E27FC236}">
                <a16:creationId xmlns:a16="http://schemas.microsoft.com/office/drawing/2014/main" id="{7668134F-6C66-45F4-89CB-96984891A5DF}"/>
              </a:ext>
            </a:extLst>
          </p:cNvPr>
          <p:cNvSpPr/>
          <p:nvPr/>
        </p:nvSpPr>
        <p:spPr>
          <a:xfrm>
            <a:off x="416169" y="1284522"/>
            <a:ext cx="8762335" cy="461665"/>
          </a:xfrm>
          <a:prstGeom prst="rect">
            <a:avLst/>
          </a:prstGeom>
        </p:spPr>
        <p:txBody>
          <a:bodyPr wrap="none">
            <a:spAutoFit/>
          </a:bodyPr>
          <a:lstStyle/>
          <a:p>
            <a:r>
              <a:rPr lang="en-US" sz="2400" dirty="0">
                <a:latin typeface="Times New Roman" panose="02020603050405020304" pitchFamily="18" charset="0"/>
                <a:cs typeface="Times New Roman" panose="02020603050405020304" pitchFamily="18" charset="0"/>
              </a:rPr>
              <a:t>Rating-wise spreads over 10 years benchmark G-sec as on March end</a:t>
            </a:r>
          </a:p>
        </p:txBody>
      </p:sp>
      <p:sp>
        <p:nvSpPr>
          <p:cNvPr id="3" name="Footer Placeholder 2">
            <a:extLst>
              <a:ext uri="{FF2B5EF4-FFF2-40B4-BE49-F238E27FC236}">
                <a16:creationId xmlns:a16="http://schemas.microsoft.com/office/drawing/2014/main" id="{E69F5B89-3F17-4B6A-826D-73301EFB6900}"/>
              </a:ext>
            </a:extLst>
          </p:cNvPr>
          <p:cNvSpPr>
            <a:spLocks noGrp="1"/>
          </p:cNvSpPr>
          <p:nvPr>
            <p:ph type="ftr" sz="quarter" idx="11"/>
          </p:nvPr>
        </p:nvSpPr>
        <p:spPr/>
        <p:txBody>
          <a:bodyPr/>
          <a:lstStyle/>
          <a:p>
            <a:r>
              <a:rPr lang="en-US" dirty="0"/>
              <a:t>Yogesh Chauhan, IIM Raipur</a:t>
            </a:r>
          </a:p>
        </p:txBody>
      </p:sp>
    </p:spTree>
    <p:extLst>
      <p:ext uri="{BB962C8B-B14F-4D97-AF65-F5344CB8AC3E}">
        <p14:creationId xmlns:p14="http://schemas.microsoft.com/office/powerpoint/2010/main" val="253841559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87195A-10B8-4759-A768-F8DD1C86190C}"/>
              </a:ext>
            </a:extLst>
          </p:cNvPr>
          <p:cNvSpPr>
            <a:spLocks noGrp="1"/>
          </p:cNvSpPr>
          <p:nvPr>
            <p:ph type="title"/>
          </p:nvPr>
        </p:nvSpPr>
        <p:spPr/>
        <p:txBody>
          <a:bodyPr>
            <a:normAutofit/>
          </a:bodyPr>
          <a:lstStyle/>
          <a:p>
            <a:r>
              <a:rPr lang="en-US" sz="3600" dirty="0">
                <a:latin typeface="Times New Roman" panose="02020603050405020304" pitchFamily="18" charset="0"/>
                <a:cs typeface="Times New Roman" panose="02020603050405020304" pitchFamily="18" charset="0"/>
              </a:rPr>
              <a:t>Public vs. Private debt</a:t>
            </a:r>
          </a:p>
        </p:txBody>
      </p:sp>
      <p:sp>
        <p:nvSpPr>
          <p:cNvPr id="3" name="Content Placeholder 2">
            <a:extLst>
              <a:ext uri="{FF2B5EF4-FFF2-40B4-BE49-F238E27FC236}">
                <a16:creationId xmlns:a16="http://schemas.microsoft.com/office/drawing/2014/main" id="{5B205FE4-0956-4061-8089-9CFFABCBFD1B}"/>
              </a:ext>
            </a:extLst>
          </p:cNvPr>
          <p:cNvSpPr>
            <a:spLocks noGrp="1"/>
          </p:cNvSpPr>
          <p:nvPr>
            <p:ph idx="1"/>
          </p:nvPr>
        </p:nvSpPr>
        <p:spPr/>
        <p:txBody>
          <a:bodyPr>
            <a:normAutofit/>
          </a:bodyPr>
          <a:lstStyle/>
          <a:p>
            <a:pPr algn="just"/>
            <a:r>
              <a:rPr lang="en-US" sz="2400" dirty="0">
                <a:latin typeface="Times New Roman" panose="02020603050405020304" pitchFamily="18" charset="0"/>
                <a:cs typeface="Times New Roman" panose="02020603050405020304" pitchFamily="18" charset="0"/>
              </a:rPr>
              <a:t>While issuing public debt, the firm must disclose enormous information to the market and stock exchange. It is costly, for instance, the firm has an information that cannot be leaked to the competitors. In such a case, banks’ loans would be preferred because they have ability to produce more information and keep sensitive information confidential. As a result, bank can better price the firm’s claims (can provide loans at lower rate).</a:t>
            </a:r>
          </a:p>
          <a:p>
            <a:pPr algn="just"/>
            <a:r>
              <a:rPr lang="en-US" sz="2400" dirty="0">
                <a:latin typeface="Times New Roman" panose="02020603050405020304" pitchFamily="18" charset="0"/>
                <a:cs typeface="Times New Roman" panose="02020603050405020304" pitchFamily="18" charset="0"/>
              </a:rPr>
              <a:t>Firms need to be monitor for the use of capital. Banks have capacity and incentives, because of loan size, to monitor borrowing firms.</a:t>
            </a:r>
          </a:p>
          <a:p>
            <a:pPr algn="just"/>
            <a:r>
              <a:rPr lang="en-US" sz="2400" dirty="0">
                <a:latin typeface="Times New Roman" panose="02020603050405020304" pitchFamily="18" charset="0"/>
                <a:cs typeface="Times New Roman" panose="02020603050405020304" pitchFamily="18" charset="0"/>
              </a:rPr>
              <a:t>Therefore, small, growth, intangible, and undervalued firm should use private debt.</a:t>
            </a:r>
          </a:p>
          <a:p>
            <a:pPr algn="just"/>
            <a:r>
              <a:rPr lang="en-US" sz="2400" dirty="0">
                <a:latin typeface="Times New Roman" panose="02020603050405020304" pitchFamily="18" charset="0"/>
                <a:cs typeface="Times New Roman" panose="02020603050405020304" pitchFamily="18" charset="0"/>
              </a:rPr>
              <a:t>Can a firm be financed entirely with debt? Why or why not?</a:t>
            </a:r>
          </a:p>
        </p:txBody>
      </p:sp>
      <p:sp>
        <p:nvSpPr>
          <p:cNvPr id="4" name="Footer Placeholder 3">
            <a:extLst>
              <a:ext uri="{FF2B5EF4-FFF2-40B4-BE49-F238E27FC236}">
                <a16:creationId xmlns:a16="http://schemas.microsoft.com/office/drawing/2014/main" id="{CF526164-BAA7-4BFF-A901-EE379FD7FFF2}"/>
              </a:ext>
            </a:extLst>
          </p:cNvPr>
          <p:cNvSpPr>
            <a:spLocks noGrp="1"/>
          </p:cNvSpPr>
          <p:nvPr>
            <p:ph type="ftr" sz="quarter" idx="11"/>
          </p:nvPr>
        </p:nvSpPr>
        <p:spPr/>
        <p:txBody>
          <a:bodyPr/>
          <a:lstStyle/>
          <a:p>
            <a:r>
              <a:rPr lang="en-US" dirty="0"/>
              <a:t>Yogesh Chauhan, IIM Raipur</a:t>
            </a:r>
          </a:p>
        </p:txBody>
      </p:sp>
    </p:spTree>
    <p:extLst>
      <p:ext uri="{BB962C8B-B14F-4D97-AF65-F5344CB8AC3E}">
        <p14:creationId xmlns:p14="http://schemas.microsoft.com/office/powerpoint/2010/main" val="211215080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DEFEE0-A251-4E35-85C5-70E279BD0FFE}"/>
              </a:ext>
            </a:extLst>
          </p:cNvPr>
          <p:cNvSpPr>
            <a:spLocks noGrp="1"/>
          </p:cNvSpPr>
          <p:nvPr>
            <p:ph type="title"/>
          </p:nvPr>
        </p:nvSpPr>
        <p:spPr/>
        <p:txBody>
          <a:bodyPr>
            <a:normAutofit/>
          </a:bodyPr>
          <a:lstStyle/>
          <a:p>
            <a:pPr algn="just"/>
            <a:r>
              <a:rPr lang="en-US" sz="3600" dirty="0">
                <a:latin typeface="Times New Roman" panose="02020603050405020304" pitchFamily="18" charset="0"/>
                <a:cs typeface="Times New Roman" panose="02020603050405020304" pitchFamily="18" charset="0"/>
              </a:rPr>
              <a:t>Two problems with growth, and riskier firms</a:t>
            </a:r>
          </a:p>
        </p:txBody>
      </p:sp>
      <p:sp>
        <p:nvSpPr>
          <p:cNvPr id="3" name="Content Placeholder 2">
            <a:extLst>
              <a:ext uri="{FF2B5EF4-FFF2-40B4-BE49-F238E27FC236}">
                <a16:creationId xmlns:a16="http://schemas.microsoft.com/office/drawing/2014/main" id="{6511CC43-F5DF-4EA1-A612-FDF949F50C90}"/>
              </a:ext>
            </a:extLst>
          </p:cNvPr>
          <p:cNvSpPr>
            <a:spLocks noGrp="1"/>
          </p:cNvSpPr>
          <p:nvPr>
            <p:ph idx="1"/>
          </p:nvPr>
        </p:nvSpPr>
        <p:spPr/>
        <p:txBody>
          <a:bodyPr>
            <a:normAutofit/>
          </a:bodyPr>
          <a:lstStyle/>
          <a:p>
            <a:pPr algn="just"/>
            <a:r>
              <a:rPr lang="en-US" sz="2400" dirty="0">
                <a:latin typeface="Times New Roman" panose="02020603050405020304" pitchFamily="18" charset="0"/>
                <a:cs typeface="Times New Roman" panose="02020603050405020304" pitchFamily="18" charset="0"/>
              </a:rPr>
              <a:t>One the one hand, growth and riskier firms may reluctant to issue straight debt for raising capital, because they face higher cost of borrowing and thereby, face high </a:t>
            </a:r>
            <a:r>
              <a:rPr lang="en-US" sz="2400" b="1" dirty="0">
                <a:latin typeface="Times New Roman" panose="02020603050405020304" pitchFamily="18" charset="0"/>
                <a:cs typeface="Times New Roman" panose="02020603050405020304" pitchFamily="18" charset="0"/>
              </a:rPr>
              <a:t>financial distress cost</a:t>
            </a:r>
            <a:r>
              <a:rPr lang="en-US" sz="2400" dirty="0">
                <a:latin typeface="Times New Roman" panose="02020603050405020304" pitchFamily="18" charset="0"/>
                <a:cs typeface="Times New Roman" panose="02020603050405020304" pitchFamily="18" charset="0"/>
              </a:rPr>
              <a:t>. </a:t>
            </a:r>
          </a:p>
          <a:p>
            <a:pPr algn="just"/>
            <a:r>
              <a:rPr lang="en-US" sz="2400" dirty="0">
                <a:latin typeface="Times New Roman" panose="02020603050405020304" pitchFamily="18" charset="0"/>
                <a:cs typeface="Times New Roman" panose="02020603050405020304" pitchFamily="18" charset="0"/>
              </a:rPr>
              <a:t>On the other hand, management of firms in the growth stage may not feel that the current stock price fairly reflects the firm’s growth assets, and so the issuance of equity would be expected to cause excessive dilution of existing stockholders’ claims.</a:t>
            </a:r>
          </a:p>
        </p:txBody>
      </p:sp>
      <p:sp>
        <p:nvSpPr>
          <p:cNvPr id="4" name="Footer Placeholder 3">
            <a:extLst>
              <a:ext uri="{FF2B5EF4-FFF2-40B4-BE49-F238E27FC236}">
                <a16:creationId xmlns:a16="http://schemas.microsoft.com/office/drawing/2014/main" id="{1526B901-0531-4875-B141-3569E294E084}"/>
              </a:ext>
            </a:extLst>
          </p:cNvPr>
          <p:cNvSpPr>
            <a:spLocks noGrp="1"/>
          </p:cNvSpPr>
          <p:nvPr>
            <p:ph type="ftr" sz="quarter" idx="11"/>
          </p:nvPr>
        </p:nvSpPr>
        <p:spPr/>
        <p:txBody>
          <a:bodyPr/>
          <a:lstStyle/>
          <a:p>
            <a:r>
              <a:rPr lang="en-US" dirty="0"/>
              <a:t>Yogesh Chauhan, IIM Raipur</a:t>
            </a:r>
          </a:p>
        </p:txBody>
      </p:sp>
    </p:spTree>
    <p:extLst>
      <p:ext uri="{BB962C8B-B14F-4D97-AF65-F5344CB8AC3E}">
        <p14:creationId xmlns:p14="http://schemas.microsoft.com/office/powerpoint/2010/main" val="125668566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A40B0A-3072-4A16-88C9-1DD9AF49CFF0}"/>
              </a:ext>
            </a:extLst>
          </p:cNvPr>
          <p:cNvSpPr>
            <a:spLocks noGrp="1"/>
          </p:cNvSpPr>
          <p:nvPr>
            <p:ph type="title"/>
          </p:nvPr>
        </p:nvSpPr>
        <p:spPr/>
        <p:txBody>
          <a:bodyPr>
            <a:normAutofit/>
          </a:bodyPr>
          <a:lstStyle/>
          <a:p>
            <a:r>
              <a:rPr lang="en-US" sz="3600" dirty="0">
                <a:latin typeface="Times New Roman" panose="02020603050405020304" pitchFamily="18" charset="0"/>
                <a:cs typeface="Times New Roman" panose="02020603050405020304" pitchFamily="18" charset="0"/>
              </a:rPr>
              <a:t>Convertible bond</a:t>
            </a:r>
          </a:p>
        </p:txBody>
      </p:sp>
      <p:sp>
        <p:nvSpPr>
          <p:cNvPr id="3" name="Content Placeholder 2">
            <a:extLst>
              <a:ext uri="{FF2B5EF4-FFF2-40B4-BE49-F238E27FC236}">
                <a16:creationId xmlns:a16="http://schemas.microsoft.com/office/drawing/2014/main" id="{86B3B433-D20E-40D5-A082-E5DF7E85B253}"/>
              </a:ext>
            </a:extLst>
          </p:cNvPr>
          <p:cNvSpPr>
            <a:spLocks noGrp="1"/>
          </p:cNvSpPr>
          <p:nvPr>
            <p:ph idx="1"/>
          </p:nvPr>
        </p:nvSpPr>
        <p:spPr>
          <a:xfrm>
            <a:off x="838200" y="1825624"/>
            <a:ext cx="10515600" cy="4842461"/>
          </a:xfrm>
        </p:spPr>
        <p:txBody>
          <a:bodyPr>
            <a:normAutofit/>
          </a:bodyPr>
          <a:lstStyle/>
          <a:p>
            <a:pPr algn="just"/>
            <a:r>
              <a:rPr lang="en-US" sz="2400" dirty="0">
                <a:latin typeface="Times New Roman" panose="02020603050405020304" pitchFamily="18" charset="0"/>
                <a:cs typeface="Times New Roman" panose="02020603050405020304" pitchFamily="18" charset="0"/>
              </a:rPr>
              <a:t>A convertible bond is a type of debt security that can be converted into a predetermined amount of the underlying company's equity at certain times during the bond's life, usually at the discretion of the bondholder.</a:t>
            </a:r>
          </a:p>
          <a:p>
            <a:pPr algn="just"/>
            <a:r>
              <a:rPr lang="en-US" sz="2600" dirty="0">
                <a:latin typeface="Times New Roman" panose="02020603050405020304" pitchFamily="18" charset="0"/>
                <a:cs typeface="Times New Roman" panose="02020603050405020304" pitchFamily="18" charset="0"/>
              </a:rPr>
              <a:t>A company issues a $1,000 face value convertible bond paying 4% interest with a convertible ratio of 100 shares of the company for every convertible bond and a maturity of 10 years for $1,000. At the end of year nine, a year before maturity, the investor is entitled to $1,000 in principal plus $40 in interest payments, a total of $1,040 if the investor does not convert the bond into equity. However, the company's shares are now trading at $11 after a successful quarter; thus, 100 shares of the company are now worth $1,100 (100 share x $11 share price), surpassing the value of the bond. The investor is likely to convert the bond into equity, receiving 100 shares in the process, and he could sell them in the market for $1,100 in total.</a:t>
            </a:r>
          </a:p>
        </p:txBody>
      </p:sp>
      <p:sp>
        <p:nvSpPr>
          <p:cNvPr id="4" name="Footer Placeholder 3">
            <a:extLst>
              <a:ext uri="{FF2B5EF4-FFF2-40B4-BE49-F238E27FC236}">
                <a16:creationId xmlns:a16="http://schemas.microsoft.com/office/drawing/2014/main" id="{3CA57E68-2164-485B-91AD-6D68A25046B1}"/>
              </a:ext>
            </a:extLst>
          </p:cNvPr>
          <p:cNvSpPr>
            <a:spLocks noGrp="1"/>
          </p:cNvSpPr>
          <p:nvPr>
            <p:ph type="ftr" sz="quarter" idx="11"/>
          </p:nvPr>
        </p:nvSpPr>
        <p:spPr/>
        <p:txBody>
          <a:bodyPr/>
          <a:lstStyle/>
          <a:p>
            <a:r>
              <a:rPr lang="en-US" dirty="0"/>
              <a:t>Yogesh Chauhan, IIM Raipur</a:t>
            </a:r>
          </a:p>
        </p:txBody>
      </p:sp>
    </p:spTree>
    <p:extLst>
      <p:ext uri="{BB962C8B-B14F-4D97-AF65-F5344CB8AC3E}">
        <p14:creationId xmlns:p14="http://schemas.microsoft.com/office/powerpoint/2010/main" val="386022798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2A8B4E-8FC6-4246-8338-597C6A4CFAAC}"/>
              </a:ext>
            </a:extLst>
          </p:cNvPr>
          <p:cNvSpPr>
            <a:spLocks noGrp="1"/>
          </p:cNvSpPr>
          <p:nvPr>
            <p:ph type="title"/>
          </p:nvPr>
        </p:nvSpPr>
        <p:spPr/>
        <p:txBody>
          <a:bodyPr>
            <a:normAutofit/>
          </a:bodyPr>
          <a:lstStyle/>
          <a:p>
            <a:r>
              <a:rPr lang="en-US" sz="3600" dirty="0">
                <a:latin typeface="Times New Roman" panose="02020603050405020304" pitchFamily="18" charset="0"/>
                <a:cs typeface="Times New Roman" panose="02020603050405020304" pitchFamily="18" charset="0"/>
              </a:rPr>
              <a:t>Convertible bond: some terminologies</a:t>
            </a:r>
            <a:endParaRPr lang="en-US" sz="3600" dirty="0"/>
          </a:p>
        </p:txBody>
      </p:sp>
      <p:sp>
        <p:nvSpPr>
          <p:cNvPr id="3" name="Content Placeholder 2">
            <a:extLst>
              <a:ext uri="{FF2B5EF4-FFF2-40B4-BE49-F238E27FC236}">
                <a16:creationId xmlns:a16="http://schemas.microsoft.com/office/drawing/2014/main" id="{57947F8D-75D5-4FCF-A5F1-799EF25213FE}"/>
              </a:ext>
            </a:extLst>
          </p:cNvPr>
          <p:cNvSpPr>
            <a:spLocks noGrp="1"/>
          </p:cNvSpPr>
          <p:nvPr>
            <p:ph idx="1"/>
          </p:nvPr>
        </p:nvSpPr>
        <p:spPr/>
        <p:txBody>
          <a:bodyPr>
            <a:normAutofit/>
          </a:bodyPr>
          <a:lstStyle/>
          <a:p>
            <a:r>
              <a:rPr lang="en-US" sz="2400" dirty="0">
                <a:latin typeface="Times New Roman" panose="02020603050405020304" pitchFamily="18" charset="0"/>
                <a:cs typeface="Times New Roman" panose="02020603050405020304" pitchFamily="18" charset="0"/>
              </a:rPr>
              <a:t>Conversion ratio= 100 equity stock for each bond (the number of stock for which bond may be exchanged).</a:t>
            </a:r>
          </a:p>
          <a:p>
            <a:r>
              <a:rPr lang="en-US" sz="2400" dirty="0">
                <a:latin typeface="Times New Roman" panose="02020603050405020304" pitchFamily="18" charset="0"/>
                <a:cs typeface="Times New Roman" panose="02020603050405020304" pitchFamily="18" charset="0"/>
              </a:rPr>
              <a:t>Conversion price=Par value/conversion ratio. Conversion price is always more the market price of stock at the time of issuing convertible bonds  </a:t>
            </a:r>
          </a:p>
          <a:p>
            <a:r>
              <a:rPr lang="en-US" sz="2400" b="1" dirty="0">
                <a:latin typeface="Times New Roman" panose="02020603050405020304" pitchFamily="18" charset="0"/>
                <a:cs typeface="Times New Roman" panose="02020603050405020304" pitchFamily="18" charset="0"/>
              </a:rPr>
              <a:t>Market conversion value </a:t>
            </a:r>
            <a:r>
              <a:rPr lang="en-US" sz="2400" dirty="0">
                <a:latin typeface="Times New Roman" panose="02020603050405020304" pitchFamily="18" charset="0"/>
                <a:cs typeface="Times New Roman" panose="02020603050405020304" pitchFamily="18" charset="0"/>
              </a:rPr>
              <a:t>is the current value of stocks for which bond may be exchanged ($100*11=$1100).</a:t>
            </a:r>
          </a:p>
          <a:p>
            <a:r>
              <a:rPr lang="en-US" sz="2400" b="1" dirty="0">
                <a:latin typeface="Times New Roman" panose="02020603050405020304" pitchFamily="18" charset="0"/>
                <a:cs typeface="Times New Roman" panose="02020603050405020304" pitchFamily="18" charset="0"/>
              </a:rPr>
              <a:t>Conversion premium </a:t>
            </a:r>
            <a:r>
              <a:rPr lang="en-US" sz="2400" dirty="0">
                <a:latin typeface="Times New Roman" panose="02020603050405020304" pitchFamily="18" charset="0"/>
                <a:cs typeface="Times New Roman" panose="02020603050405020304" pitchFamily="18" charset="0"/>
              </a:rPr>
              <a:t>is excess of bond value over its conversion value ($1100-$1040=$60)</a:t>
            </a:r>
          </a:p>
          <a:p>
            <a:endParaRPr lang="en-US" sz="2400" b="1" dirty="0">
              <a:latin typeface="Times New Roman" panose="02020603050405020304" pitchFamily="18" charset="0"/>
              <a:cs typeface="Times New Roman" panose="02020603050405020304" pitchFamily="18" charset="0"/>
            </a:endParaRPr>
          </a:p>
        </p:txBody>
      </p:sp>
      <p:sp>
        <p:nvSpPr>
          <p:cNvPr id="4" name="Footer Placeholder 3">
            <a:extLst>
              <a:ext uri="{FF2B5EF4-FFF2-40B4-BE49-F238E27FC236}">
                <a16:creationId xmlns:a16="http://schemas.microsoft.com/office/drawing/2014/main" id="{4F5B3EF2-6F3C-42E6-94B4-B81040A06201}"/>
              </a:ext>
            </a:extLst>
          </p:cNvPr>
          <p:cNvSpPr>
            <a:spLocks noGrp="1"/>
          </p:cNvSpPr>
          <p:nvPr>
            <p:ph type="ftr" sz="quarter" idx="11"/>
          </p:nvPr>
        </p:nvSpPr>
        <p:spPr/>
        <p:txBody>
          <a:bodyPr/>
          <a:lstStyle/>
          <a:p>
            <a:r>
              <a:rPr lang="en-US" dirty="0"/>
              <a:t>Yogesh Chauhan, IIM Raipur</a:t>
            </a:r>
          </a:p>
        </p:txBody>
      </p:sp>
    </p:spTree>
    <p:extLst>
      <p:ext uri="{BB962C8B-B14F-4D97-AF65-F5344CB8AC3E}">
        <p14:creationId xmlns:p14="http://schemas.microsoft.com/office/powerpoint/2010/main" val="251370592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D65F58-D0E7-413D-9316-F51BDEC061AE}"/>
              </a:ext>
            </a:extLst>
          </p:cNvPr>
          <p:cNvSpPr>
            <a:spLocks noGrp="1"/>
          </p:cNvSpPr>
          <p:nvPr>
            <p:ph type="title"/>
          </p:nvPr>
        </p:nvSpPr>
        <p:spPr/>
        <p:txBody>
          <a:bodyPr>
            <a:normAutofit/>
          </a:bodyPr>
          <a:lstStyle/>
          <a:p>
            <a:r>
              <a:rPr lang="en-US" sz="3600" dirty="0">
                <a:latin typeface="Times New Roman" panose="02020603050405020304" pitchFamily="18" charset="0"/>
                <a:cs typeface="Times New Roman" panose="02020603050405020304" pitchFamily="18" charset="0"/>
              </a:rPr>
              <a:t>Value of convertible bond</a:t>
            </a:r>
          </a:p>
        </p:txBody>
      </p:sp>
      <p:sp>
        <p:nvSpPr>
          <p:cNvPr id="3" name="Content Placeholder 2">
            <a:extLst>
              <a:ext uri="{FF2B5EF4-FFF2-40B4-BE49-F238E27FC236}">
                <a16:creationId xmlns:a16="http://schemas.microsoft.com/office/drawing/2014/main" id="{3B30C158-0C72-4334-A18C-FE8966AD2E04}"/>
              </a:ext>
            </a:extLst>
          </p:cNvPr>
          <p:cNvSpPr>
            <a:spLocks noGrp="1"/>
          </p:cNvSpPr>
          <p:nvPr>
            <p:ph idx="1"/>
          </p:nvPr>
        </p:nvSpPr>
        <p:spPr/>
        <p:txBody>
          <a:bodyPr>
            <a:normAutofit/>
          </a:bodyPr>
          <a:lstStyle/>
          <a:p>
            <a:pPr marL="0" indent="0" algn="just">
              <a:buNone/>
            </a:pPr>
            <a:r>
              <a:rPr lang="en-US" sz="2400" dirty="0">
                <a:latin typeface="Times New Roman" panose="02020603050405020304" pitchFamily="18" charset="0"/>
                <a:cs typeface="Times New Roman" panose="02020603050405020304" pitchFamily="18" charset="0"/>
              </a:rPr>
              <a:t>Jan 15, 2020 AirTel issued the FCCBs offer a coupon rate of 1.5% per annum. The bonds can be converted into equity at Rs 534 a share in 2025. </a:t>
            </a:r>
            <a:br>
              <a:rPr lang="en-US" sz="2400" dirty="0">
                <a:latin typeface="Times New Roman" panose="02020603050405020304" pitchFamily="18" charset="0"/>
                <a:cs typeface="Times New Roman" panose="02020603050405020304" pitchFamily="18" charset="0"/>
              </a:rPr>
            </a:br>
            <a:br>
              <a:rPr lang="en-US" sz="2400" dirty="0">
                <a:latin typeface="Times New Roman" panose="02020603050405020304" pitchFamily="18" charset="0"/>
                <a:cs typeface="Times New Roman" panose="02020603050405020304" pitchFamily="18" charset="0"/>
              </a:rPr>
            </a:br>
            <a:endParaRPr lang="en-US" sz="2400" dirty="0">
              <a:latin typeface="Times New Roman" panose="02020603050405020304" pitchFamily="18" charset="0"/>
              <a:cs typeface="Times New Roman" panose="02020603050405020304" pitchFamily="18" charset="0"/>
            </a:endParaRPr>
          </a:p>
        </p:txBody>
      </p:sp>
      <p:sp>
        <p:nvSpPr>
          <p:cNvPr id="4" name="Footer Placeholder 3">
            <a:extLst>
              <a:ext uri="{FF2B5EF4-FFF2-40B4-BE49-F238E27FC236}">
                <a16:creationId xmlns:a16="http://schemas.microsoft.com/office/drawing/2014/main" id="{CC5E0023-A546-4697-9220-03F4B60636B8}"/>
              </a:ext>
            </a:extLst>
          </p:cNvPr>
          <p:cNvSpPr>
            <a:spLocks noGrp="1"/>
          </p:cNvSpPr>
          <p:nvPr>
            <p:ph type="ftr" sz="quarter" idx="11"/>
          </p:nvPr>
        </p:nvSpPr>
        <p:spPr/>
        <p:txBody>
          <a:bodyPr/>
          <a:lstStyle/>
          <a:p>
            <a:r>
              <a:rPr lang="en-US" dirty="0"/>
              <a:t>Yogesh Chauhan, IIM Raipur</a:t>
            </a:r>
          </a:p>
        </p:txBody>
      </p:sp>
    </p:spTree>
    <p:extLst>
      <p:ext uri="{BB962C8B-B14F-4D97-AF65-F5344CB8AC3E}">
        <p14:creationId xmlns:p14="http://schemas.microsoft.com/office/powerpoint/2010/main" val="91724848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5BF70F-AED0-4B40-8B3E-8327251B88D4}"/>
              </a:ext>
            </a:extLst>
          </p:cNvPr>
          <p:cNvSpPr>
            <a:spLocks noGrp="1"/>
          </p:cNvSpPr>
          <p:nvPr>
            <p:ph type="title"/>
          </p:nvPr>
        </p:nvSpPr>
        <p:spPr/>
        <p:txBody>
          <a:bodyPr>
            <a:normAutofit/>
          </a:bodyPr>
          <a:lstStyle/>
          <a:p>
            <a:r>
              <a:rPr lang="en-US" sz="3600" dirty="0">
                <a:latin typeface="Times New Roman" panose="02020603050405020304" pitchFamily="18" charset="0"/>
                <a:cs typeface="Times New Roman" panose="02020603050405020304" pitchFamily="18" charset="0"/>
              </a:rPr>
              <a:t>CFOs’ view on convertible bond</a:t>
            </a:r>
          </a:p>
        </p:txBody>
      </p:sp>
      <p:pic>
        <p:nvPicPr>
          <p:cNvPr id="4" name="Content Placeholder 3">
            <a:extLst>
              <a:ext uri="{FF2B5EF4-FFF2-40B4-BE49-F238E27FC236}">
                <a16:creationId xmlns:a16="http://schemas.microsoft.com/office/drawing/2014/main" id="{5EA95D31-809C-4B4D-A35E-D58754B5C0AC}"/>
              </a:ext>
            </a:extLst>
          </p:cNvPr>
          <p:cNvPicPr>
            <a:picLocks noGrp="1" noChangeAspect="1"/>
          </p:cNvPicPr>
          <p:nvPr>
            <p:ph idx="1"/>
          </p:nvPr>
        </p:nvPicPr>
        <p:blipFill>
          <a:blip r:embed="rId3">
            <a:lum bright="-20000" contrast="20000"/>
          </a:blip>
          <a:stretch>
            <a:fillRect/>
          </a:stretch>
        </p:blipFill>
        <p:spPr>
          <a:xfrm>
            <a:off x="0" y="1690688"/>
            <a:ext cx="12192000" cy="4988408"/>
          </a:xfrm>
          <a:prstGeom prst="rect">
            <a:avLst/>
          </a:prstGeom>
        </p:spPr>
      </p:pic>
      <p:sp>
        <p:nvSpPr>
          <p:cNvPr id="3" name="Footer Placeholder 2">
            <a:extLst>
              <a:ext uri="{FF2B5EF4-FFF2-40B4-BE49-F238E27FC236}">
                <a16:creationId xmlns:a16="http://schemas.microsoft.com/office/drawing/2014/main" id="{3F9C3DF9-0865-40E9-91F9-AE7BC77F40C7}"/>
              </a:ext>
            </a:extLst>
          </p:cNvPr>
          <p:cNvSpPr>
            <a:spLocks noGrp="1"/>
          </p:cNvSpPr>
          <p:nvPr>
            <p:ph type="ftr" sz="quarter" idx="11"/>
          </p:nvPr>
        </p:nvSpPr>
        <p:spPr/>
        <p:txBody>
          <a:bodyPr/>
          <a:lstStyle/>
          <a:p>
            <a:r>
              <a:rPr lang="en-US" dirty="0"/>
              <a:t>Yogesh Chauhan, IIM Raipur</a:t>
            </a:r>
          </a:p>
        </p:txBody>
      </p:sp>
    </p:spTree>
    <p:extLst>
      <p:ext uri="{BB962C8B-B14F-4D97-AF65-F5344CB8AC3E}">
        <p14:creationId xmlns:p14="http://schemas.microsoft.com/office/powerpoint/2010/main" val="33764741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A49254-E3DD-4EC7-BB8A-BF8748B515DD}"/>
              </a:ext>
            </a:extLst>
          </p:cNvPr>
          <p:cNvSpPr>
            <a:spLocks noGrp="1"/>
          </p:cNvSpPr>
          <p:nvPr>
            <p:ph type="title"/>
          </p:nvPr>
        </p:nvSpPr>
        <p:spPr>
          <a:xfrm>
            <a:off x="303627" y="168177"/>
            <a:ext cx="10515600" cy="1325563"/>
          </a:xfrm>
        </p:spPr>
        <p:txBody>
          <a:bodyPr>
            <a:normAutofit/>
          </a:bodyPr>
          <a:lstStyle/>
          <a:p>
            <a:r>
              <a:rPr lang="en-US" sz="3600" dirty="0">
                <a:latin typeface="Times New Roman" panose="02020603050405020304" pitchFamily="18" charset="0"/>
                <a:cs typeface="Times New Roman" panose="02020603050405020304" pitchFamily="18" charset="0"/>
              </a:rPr>
              <a:t>Financing over corporate life cycle</a:t>
            </a:r>
          </a:p>
        </p:txBody>
      </p:sp>
      <p:pic>
        <p:nvPicPr>
          <p:cNvPr id="4" name="Content Placeholder 3">
            <a:extLst>
              <a:ext uri="{FF2B5EF4-FFF2-40B4-BE49-F238E27FC236}">
                <a16:creationId xmlns:a16="http://schemas.microsoft.com/office/drawing/2014/main" id="{D34840CA-C5AF-47B7-96C5-5BFA1A4A4388}"/>
              </a:ext>
            </a:extLst>
          </p:cNvPr>
          <p:cNvPicPr>
            <a:picLocks noGrp="1" noChangeAspect="1"/>
          </p:cNvPicPr>
          <p:nvPr>
            <p:ph idx="1"/>
          </p:nvPr>
        </p:nvPicPr>
        <p:blipFill>
          <a:blip r:embed="rId2">
            <a:lum bright="-20000" contrast="20000"/>
          </a:blip>
          <a:stretch>
            <a:fillRect/>
          </a:stretch>
        </p:blipFill>
        <p:spPr>
          <a:xfrm>
            <a:off x="0" y="1125415"/>
            <a:ext cx="12191999" cy="5732585"/>
          </a:xfrm>
          <a:prstGeom prst="rect">
            <a:avLst/>
          </a:prstGeom>
        </p:spPr>
      </p:pic>
      <p:cxnSp>
        <p:nvCxnSpPr>
          <p:cNvPr id="7" name="Straight Arrow Connector 6">
            <a:extLst>
              <a:ext uri="{FF2B5EF4-FFF2-40B4-BE49-F238E27FC236}">
                <a16:creationId xmlns:a16="http://schemas.microsoft.com/office/drawing/2014/main" id="{8CDB12FE-EB1E-4EC5-9F9F-861C6BD18064}"/>
              </a:ext>
            </a:extLst>
          </p:cNvPr>
          <p:cNvCxnSpPr/>
          <p:nvPr/>
        </p:nvCxnSpPr>
        <p:spPr>
          <a:xfrm flipV="1">
            <a:off x="2335239" y="3221501"/>
            <a:ext cx="8834510" cy="109025"/>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sp>
        <p:nvSpPr>
          <p:cNvPr id="3" name="Footer Placeholder 2">
            <a:extLst>
              <a:ext uri="{FF2B5EF4-FFF2-40B4-BE49-F238E27FC236}">
                <a16:creationId xmlns:a16="http://schemas.microsoft.com/office/drawing/2014/main" id="{4DCB800E-44C4-47BF-B2E6-223A357107C2}"/>
              </a:ext>
            </a:extLst>
          </p:cNvPr>
          <p:cNvSpPr>
            <a:spLocks noGrp="1"/>
          </p:cNvSpPr>
          <p:nvPr>
            <p:ph type="ftr" sz="quarter" idx="11"/>
          </p:nvPr>
        </p:nvSpPr>
        <p:spPr/>
        <p:txBody>
          <a:bodyPr/>
          <a:lstStyle/>
          <a:p>
            <a:r>
              <a:rPr lang="en-US" dirty="0"/>
              <a:t>Yogesh Chauhan, IIM Raipur</a:t>
            </a:r>
          </a:p>
        </p:txBody>
      </p:sp>
    </p:spTree>
    <p:extLst>
      <p:ext uri="{BB962C8B-B14F-4D97-AF65-F5344CB8AC3E}">
        <p14:creationId xmlns:p14="http://schemas.microsoft.com/office/powerpoint/2010/main" val="138407517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9EB51E-EA44-44A6-B174-03BF968A5AA5}"/>
              </a:ext>
            </a:extLst>
          </p:cNvPr>
          <p:cNvSpPr>
            <a:spLocks noGrp="1"/>
          </p:cNvSpPr>
          <p:nvPr>
            <p:ph type="ctrTitle"/>
          </p:nvPr>
        </p:nvSpPr>
        <p:spPr>
          <a:xfrm>
            <a:off x="557213" y="1122363"/>
            <a:ext cx="10110787" cy="2387600"/>
          </a:xfrm>
        </p:spPr>
        <p:txBody>
          <a:bodyPr>
            <a:normAutofit/>
          </a:bodyPr>
          <a:lstStyle/>
          <a:p>
            <a:r>
              <a:rPr lang="en-US" sz="5400" dirty="0">
                <a:latin typeface="Times New Roman" panose="02020603050405020304" pitchFamily="18" charset="0"/>
                <a:cs typeface="Times New Roman" panose="02020603050405020304" pitchFamily="18" charset="0"/>
              </a:rPr>
              <a:t>How much should a firm borrow? </a:t>
            </a:r>
          </a:p>
        </p:txBody>
      </p:sp>
      <p:sp>
        <p:nvSpPr>
          <p:cNvPr id="4" name="Footer Placeholder 3">
            <a:extLst>
              <a:ext uri="{FF2B5EF4-FFF2-40B4-BE49-F238E27FC236}">
                <a16:creationId xmlns:a16="http://schemas.microsoft.com/office/drawing/2014/main" id="{E6EECD83-584E-474E-A982-3C2D7CFE7ACD}"/>
              </a:ext>
            </a:extLst>
          </p:cNvPr>
          <p:cNvSpPr>
            <a:spLocks noGrp="1"/>
          </p:cNvSpPr>
          <p:nvPr>
            <p:ph type="ftr" sz="quarter" idx="11"/>
          </p:nvPr>
        </p:nvSpPr>
        <p:spPr/>
        <p:txBody>
          <a:bodyPr/>
          <a:lstStyle/>
          <a:p>
            <a:r>
              <a:rPr lang="en-US" dirty="0"/>
              <a:t>Yogesh Chauhan, IIM Raipur</a:t>
            </a:r>
          </a:p>
        </p:txBody>
      </p:sp>
    </p:spTree>
    <p:extLst>
      <p:ext uri="{BB962C8B-B14F-4D97-AF65-F5344CB8AC3E}">
        <p14:creationId xmlns:p14="http://schemas.microsoft.com/office/powerpoint/2010/main" val="218205172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F3B09B-6B0E-403F-A9FE-8425D9315648}"/>
              </a:ext>
            </a:extLst>
          </p:cNvPr>
          <p:cNvSpPr>
            <a:spLocks noGrp="1"/>
          </p:cNvSpPr>
          <p:nvPr>
            <p:ph type="title"/>
          </p:nvPr>
        </p:nvSpPr>
        <p:spPr/>
        <p:txBody>
          <a:bodyPr>
            <a:normAutofit/>
          </a:bodyPr>
          <a:lstStyle/>
          <a:p>
            <a:r>
              <a:rPr lang="en-US" sz="3600" dirty="0">
                <a:latin typeface="Times New Roman" panose="02020603050405020304" pitchFamily="18" charset="0"/>
                <a:cs typeface="Times New Roman" panose="02020603050405020304" pitchFamily="18" charset="0"/>
              </a:rPr>
              <a:t>Measuring a firm’s financing mix</a:t>
            </a:r>
          </a:p>
        </p:txBody>
      </p:sp>
      <p:sp>
        <p:nvSpPr>
          <p:cNvPr id="3" name="Content Placeholder 2">
            <a:extLst>
              <a:ext uri="{FF2B5EF4-FFF2-40B4-BE49-F238E27FC236}">
                <a16:creationId xmlns:a16="http://schemas.microsoft.com/office/drawing/2014/main" id="{1FE54C65-D797-4B14-B84D-E1DF0826C710}"/>
              </a:ext>
            </a:extLst>
          </p:cNvPr>
          <p:cNvSpPr>
            <a:spLocks noGrp="1"/>
          </p:cNvSpPr>
          <p:nvPr>
            <p:ph idx="1"/>
          </p:nvPr>
        </p:nvSpPr>
        <p:spPr/>
        <p:txBody>
          <a:bodyPr>
            <a:normAutofit/>
          </a:bodyPr>
          <a:lstStyle/>
          <a:p>
            <a:pPr algn="just"/>
            <a:r>
              <a:rPr lang="en-US" sz="2400" dirty="0">
                <a:latin typeface="Times New Roman" panose="02020603050405020304" pitchFamily="18" charset="0"/>
                <a:cs typeface="Times New Roman" panose="02020603050405020304" pitchFamily="18" charset="0"/>
              </a:rPr>
              <a:t>My firm is having Rs 10 million debt. Is it high or low</a:t>
            </a:r>
          </a:p>
          <a:p>
            <a:pPr algn="just"/>
            <a:r>
              <a:rPr lang="en-US" sz="2400" dirty="0">
                <a:latin typeface="Times New Roman" panose="02020603050405020304" pitchFamily="18" charset="0"/>
                <a:cs typeface="Times New Roman" panose="02020603050405020304" pitchFamily="18" charset="0"/>
              </a:rPr>
              <a:t>The simplest measure of how much debt and equity a firm is using currently is to look at proportion of debt in the total financing: This ratio is called the debt to capital ratio:</a:t>
            </a:r>
          </a:p>
          <a:p>
            <a:pPr lvl="1" algn="just"/>
            <a:r>
              <a:rPr lang="en-US" dirty="0">
                <a:latin typeface="Times New Roman" panose="02020603050405020304" pitchFamily="18" charset="0"/>
                <a:cs typeface="Times New Roman" panose="02020603050405020304" pitchFamily="18" charset="0"/>
              </a:rPr>
              <a:t>Debt to Capital ratio=Debt/(debt+capital) </a:t>
            </a:r>
          </a:p>
          <a:p>
            <a:pPr algn="just"/>
            <a:r>
              <a:rPr lang="en-US" sz="2400" dirty="0">
                <a:latin typeface="Times New Roman" panose="02020603050405020304" pitchFamily="18" charset="0"/>
                <a:cs typeface="Times New Roman" panose="02020603050405020304" pitchFamily="18" charset="0"/>
              </a:rPr>
              <a:t>Debt includes all interest-bearing liabilities, short-term as well long term. It should also include other commitments that meet the criteria for debt: contractually pre-set payments that must be made, no matter what the firm’s financial standing.</a:t>
            </a:r>
          </a:p>
          <a:p>
            <a:pPr algn="just"/>
            <a:r>
              <a:rPr lang="en-US" sz="2400" dirty="0">
                <a:latin typeface="Times New Roman" panose="02020603050405020304" pitchFamily="18" charset="0"/>
                <a:cs typeface="Times New Roman" panose="02020603050405020304" pitchFamily="18" charset="0"/>
              </a:rPr>
              <a:t>Equity can be defined either accounting terms (book value of equity) or in market value terms (based on the current price). The resulting debt ratios can be very different.</a:t>
            </a:r>
          </a:p>
        </p:txBody>
      </p:sp>
      <p:sp>
        <p:nvSpPr>
          <p:cNvPr id="4" name="Footer Placeholder 3">
            <a:extLst>
              <a:ext uri="{FF2B5EF4-FFF2-40B4-BE49-F238E27FC236}">
                <a16:creationId xmlns:a16="http://schemas.microsoft.com/office/drawing/2014/main" id="{8C22B851-0647-4B2C-87E8-04D9159DB867}"/>
              </a:ext>
            </a:extLst>
          </p:cNvPr>
          <p:cNvSpPr>
            <a:spLocks noGrp="1"/>
          </p:cNvSpPr>
          <p:nvPr>
            <p:ph type="ftr" sz="quarter" idx="11"/>
          </p:nvPr>
        </p:nvSpPr>
        <p:spPr/>
        <p:txBody>
          <a:bodyPr/>
          <a:lstStyle/>
          <a:p>
            <a:r>
              <a:rPr lang="en-US" dirty="0"/>
              <a:t>Yogesh Chauhan, IIM Raipur</a:t>
            </a:r>
          </a:p>
        </p:txBody>
      </p:sp>
    </p:spTree>
    <p:extLst>
      <p:ext uri="{BB962C8B-B14F-4D97-AF65-F5344CB8AC3E}">
        <p14:creationId xmlns:p14="http://schemas.microsoft.com/office/powerpoint/2010/main" val="717745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C3EAEB-DA20-4EB7-B730-CB065568823C}"/>
              </a:ext>
            </a:extLst>
          </p:cNvPr>
          <p:cNvSpPr>
            <a:spLocks noGrp="1"/>
          </p:cNvSpPr>
          <p:nvPr>
            <p:ph type="title"/>
          </p:nvPr>
        </p:nvSpPr>
        <p:spPr/>
        <p:txBody>
          <a:bodyPr>
            <a:normAutofit/>
          </a:bodyPr>
          <a:lstStyle/>
          <a:p>
            <a:r>
              <a:rPr lang="en-US" sz="3600" dirty="0">
                <a:latin typeface="Times New Roman" panose="02020603050405020304" pitchFamily="18" charset="0"/>
                <a:cs typeface="Times New Roman" panose="02020603050405020304" pitchFamily="18" charset="0"/>
              </a:rPr>
              <a:t>The financing mix question</a:t>
            </a:r>
          </a:p>
        </p:txBody>
      </p:sp>
      <p:sp>
        <p:nvSpPr>
          <p:cNvPr id="3" name="Content Placeholder 2">
            <a:extLst>
              <a:ext uri="{FF2B5EF4-FFF2-40B4-BE49-F238E27FC236}">
                <a16:creationId xmlns:a16="http://schemas.microsoft.com/office/drawing/2014/main" id="{B4842903-AD62-410D-88CB-12E27E5BC116}"/>
              </a:ext>
            </a:extLst>
          </p:cNvPr>
          <p:cNvSpPr>
            <a:spLocks noGrp="1"/>
          </p:cNvSpPr>
          <p:nvPr>
            <p:ph idx="1"/>
          </p:nvPr>
        </p:nvSpPr>
        <p:spPr/>
        <p:txBody>
          <a:bodyPr>
            <a:normAutofit/>
          </a:bodyPr>
          <a:lstStyle/>
          <a:p>
            <a:r>
              <a:rPr lang="en-US" sz="2400" dirty="0">
                <a:latin typeface="Times New Roman" panose="02020603050405020304" pitchFamily="18" charset="0"/>
                <a:cs typeface="Times New Roman" panose="02020603050405020304" pitchFamily="18" charset="0"/>
              </a:rPr>
              <a:t>In deciding to raise financing for a business, Is there an optimal mix of debt and equity?</a:t>
            </a:r>
          </a:p>
          <a:p>
            <a:pPr lvl="1"/>
            <a:r>
              <a:rPr lang="en-US" dirty="0">
                <a:latin typeface="Times New Roman" panose="02020603050405020304" pitchFamily="18" charset="0"/>
                <a:cs typeface="Times New Roman" panose="02020603050405020304" pitchFamily="18" charset="0"/>
              </a:rPr>
              <a:t>If yes, what is the trade off that lets us determine this optimal mix?</a:t>
            </a:r>
          </a:p>
          <a:p>
            <a:pPr lvl="1"/>
            <a:r>
              <a:rPr lang="en-US" dirty="0">
                <a:latin typeface="Times New Roman" panose="02020603050405020304" pitchFamily="18" charset="0"/>
                <a:cs typeface="Times New Roman" panose="02020603050405020304" pitchFamily="18" charset="0"/>
              </a:rPr>
              <a:t>What are the costs of using debt instead of equity?</a:t>
            </a:r>
          </a:p>
          <a:p>
            <a:pPr lvl="1"/>
            <a:endParaRPr lang="en-US" dirty="0">
              <a:latin typeface="Times New Roman" panose="02020603050405020304" pitchFamily="18" charset="0"/>
              <a:cs typeface="Times New Roman" panose="02020603050405020304" pitchFamily="18" charset="0"/>
            </a:endParaRPr>
          </a:p>
        </p:txBody>
      </p:sp>
      <p:sp>
        <p:nvSpPr>
          <p:cNvPr id="4" name="Footer Placeholder 3">
            <a:extLst>
              <a:ext uri="{FF2B5EF4-FFF2-40B4-BE49-F238E27FC236}">
                <a16:creationId xmlns:a16="http://schemas.microsoft.com/office/drawing/2014/main" id="{74233ACB-A0B6-4856-91CD-1FAB711A7F66}"/>
              </a:ext>
            </a:extLst>
          </p:cNvPr>
          <p:cNvSpPr>
            <a:spLocks noGrp="1"/>
          </p:cNvSpPr>
          <p:nvPr>
            <p:ph type="ftr" sz="quarter" idx="11"/>
          </p:nvPr>
        </p:nvSpPr>
        <p:spPr/>
        <p:txBody>
          <a:bodyPr/>
          <a:lstStyle/>
          <a:p>
            <a:r>
              <a:rPr lang="en-US" dirty="0"/>
              <a:t>Yogesh Chauhan, IIM Raipur</a:t>
            </a:r>
          </a:p>
        </p:txBody>
      </p:sp>
    </p:spTree>
    <p:extLst>
      <p:ext uri="{BB962C8B-B14F-4D97-AF65-F5344CB8AC3E}">
        <p14:creationId xmlns:p14="http://schemas.microsoft.com/office/powerpoint/2010/main" val="533139592"/>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6C532E-2B99-4345-BAE6-AA79FD372F0E}"/>
              </a:ext>
            </a:extLst>
          </p:cNvPr>
          <p:cNvSpPr>
            <a:spLocks noGrp="1"/>
          </p:cNvSpPr>
          <p:nvPr>
            <p:ph type="title"/>
          </p:nvPr>
        </p:nvSpPr>
        <p:spPr/>
        <p:txBody>
          <a:bodyPr>
            <a:normAutofit/>
          </a:bodyPr>
          <a:lstStyle/>
          <a:p>
            <a:r>
              <a:rPr lang="en-US" sz="3600" dirty="0">
                <a:latin typeface="Times New Roman" panose="02020603050405020304" pitchFamily="18" charset="0"/>
                <a:cs typeface="Times New Roman" panose="02020603050405020304" pitchFamily="18" charset="0"/>
              </a:rPr>
              <a:t>The illusory benefits of debt</a:t>
            </a:r>
          </a:p>
        </p:txBody>
      </p:sp>
      <p:sp>
        <p:nvSpPr>
          <p:cNvPr id="3" name="Content Placeholder 2">
            <a:extLst>
              <a:ext uri="{FF2B5EF4-FFF2-40B4-BE49-F238E27FC236}">
                <a16:creationId xmlns:a16="http://schemas.microsoft.com/office/drawing/2014/main" id="{DD64BA16-B441-4A49-A92F-3A5DB68B3792}"/>
              </a:ext>
            </a:extLst>
          </p:cNvPr>
          <p:cNvSpPr>
            <a:spLocks noGrp="1"/>
          </p:cNvSpPr>
          <p:nvPr>
            <p:ph idx="1"/>
          </p:nvPr>
        </p:nvSpPr>
        <p:spPr/>
        <p:txBody>
          <a:bodyPr>
            <a:normAutofit/>
          </a:bodyPr>
          <a:lstStyle/>
          <a:p>
            <a:pPr algn="just"/>
            <a:r>
              <a:rPr lang="en-US" sz="2400" dirty="0">
                <a:latin typeface="Times New Roman" panose="02020603050405020304" pitchFamily="18" charset="0"/>
                <a:cs typeface="Times New Roman" panose="02020603050405020304" pitchFamily="18" charset="0"/>
              </a:rPr>
              <a:t>At first sight, the benefit of debt seems obvious. The cost of debt is lower than the cost of equity.</a:t>
            </a:r>
          </a:p>
          <a:p>
            <a:pPr algn="just"/>
            <a:r>
              <a:rPr lang="en-US" sz="2400" dirty="0">
                <a:latin typeface="Times New Roman" panose="02020603050405020304" pitchFamily="18" charset="0"/>
                <a:cs typeface="Times New Roman" panose="02020603050405020304" pitchFamily="18" charset="0"/>
              </a:rPr>
              <a:t>The benefit is an illusion , though, because debt is cheaper than equity for a simple reason. The lender gets both first claim on cashflows and a contractually pre-set cashflows. The equity investor is last in line and must demand  a higher rate of return than the lender does.</a:t>
            </a:r>
          </a:p>
          <a:p>
            <a:pPr algn="just"/>
            <a:r>
              <a:rPr lang="en-US" sz="2400" dirty="0">
                <a:latin typeface="Times New Roman" panose="02020603050405020304" pitchFamily="18" charset="0"/>
                <a:cs typeface="Times New Roman" panose="02020603050405020304" pitchFamily="18" charset="0"/>
              </a:rPr>
              <a:t>By borrowing money at a lower rate, you are not making a business more valuable, but moving the risk around. </a:t>
            </a:r>
          </a:p>
          <a:p>
            <a:pPr algn="just"/>
            <a:r>
              <a:rPr lang="en-US" sz="2400" dirty="0">
                <a:latin typeface="Times New Roman" panose="02020603050405020304" pitchFamily="18" charset="0"/>
                <a:cs typeface="Times New Roman" panose="02020603050405020304" pitchFamily="18" charset="0"/>
              </a:rPr>
              <a:t>Total risk of equity holders=business risk + financial risk </a:t>
            </a:r>
          </a:p>
          <a:p>
            <a:pPr algn="just"/>
            <a:r>
              <a:rPr lang="en-US" sz="2400" dirty="0">
                <a:latin typeface="Times New Roman" panose="02020603050405020304" pitchFamily="18" charset="0"/>
                <a:cs typeface="Times New Roman" panose="02020603050405020304" pitchFamily="18" charset="0"/>
              </a:rPr>
              <a:t>Levered beta and unlevered beta</a:t>
            </a:r>
          </a:p>
          <a:p>
            <a:pPr marL="0" indent="0" algn="just">
              <a:buNone/>
            </a:pPr>
            <a:endParaRPr lang="en-US" sz="2400" dirty="0">
              <a:latin typeface="Times New Roman" panose="02020603050405020304" pitchFamily="18" charset="0"/>
              <a:cs typeface="Times New Roman" panose="02020603050405020304" pitchFamily="18" charset="0"/>
            </a:endParaRPr>
          </a:p>
        </p:txBody>
      </p:sp>
      <p:sp>
        <p:nvSpPr>
          <p:cNvPr id="4" name="Footer Placeholder 3">
            <a:extLst>
              <a:ext uri="{FF2B5EF4-FFF2-40B4-BE49-F238E27FC236}">
                <a16:creationId xmlns:a16="http://schemas.microsoft.com/office/drawing/2014/main" id="{04152A66-4D91-4E49-B4BE-133B6FE81E72}"/>
              </a:ext>
            </a:extLst>
          </p:cNvPr>
          <p:cNvSpPr>
            <a:spLocks noGrp="1"/>
          </p:cNvSpPr>
          <p:nvPr>
            <p:ph type="ftr" sz="quarter" idx="11"/>
          </p:nvPr>
        </p:nvSpPr>
        <p:spPr/>
        <p:txBody>
          <a:bodyPr/>
          <a:lstStyle/>
          <a:p>
            <a:r>
              <a:rPr lang="en-US" dirty="0"/>
              <a:t>Yogesh Chauhan, IIM Raipur</a:t>
            </a:r>
          </a:p>
        </p:txBody>
      </p:sp>
    </p:spTree>
    <p:extLst>
      <p:ext uri="{BB962C8B-B14F-4D97-AF65-F5344CB8AC3E}">
        <p14:creationId xmlns:p14="http://schemas.microsoft.com/office/powerpoint/2010/main" val="5135724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8B1716-EFDE-4D76-BFB0-A570FA36C0DF}"/>
              </a:ext>
            </a:extLst>
          </p:cNvPr>
          <p:cNvSpPr>
            <a:spLocks noGrp="1"/>
          </p:cNvSpPr>
          <p:nvPr>
            <p:ph type="title"/>
          </p:nvPr>
        </p:nvSpPr>
        <p:spPr>
          <a:xfrm>
            <a:off x="732183" y="41779"/>
            <a:ext cx="10515600" cy="1117745"/>
          </a:xfrm>
        </p:spPr>
        <p:txBody>
          <a:bodyPr>
            <a:normAutofit/>
          </a:bodyPr>
          <a:lstStyle/>
          <a:p>
            <a:r>
              <a:rPr lang="en-US" sz="3600" dirty="0">
                <a:latin typeface="Times New Roman" panose="02020603050405020304" pitchFamily="18" charset="0"/>
                <a:cs typeface="Times New Roman" panose="02020603050405020304" pitchFamily="18" charset="0"/>
              </a:rPr>
              <a:t>Determinates of beta (equity risk)</a:t>
            </a:r>
          </a:p>
        </p:txBody>
      </p:sp>
      <p:sp>
        <p:nvSpPr>
          <p:cNvPr id="4" name="Rectangle 3">
            <a:extLst>
              <a:ext uri="{FF2B5EF4-FFF2-40B4-BE49-F238E27FC236}">
                <a16:creationId xmlns:a16="http://schemas.microsoft.com/office/drawing/2014/main" id="{665235A2-AB30-46DD-9445-ECFAD5C72ED2}"/>
              </a:ext>
            </a:extLst>
          </p:cNvPr>
          <p:cNvSpPr/>
          <p:nvPr/>
        </p:nvSpPr>
        <p:spPr>
          <a:xfrm>
            <a:off x="4242802" y="1108796"/>
            <a:ext cx="3172690" cy="623455"/>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dirty="0"/>
              <a:t>Beta of equity (Levered Beta)</a:t>
            </a:r>
          </a:p>
        </p:txBody>
      </p:sp>
      <p:sp>
        <p:nvSpPr>
          <p:cNvPr id="7" name="Arrow: Left-Right-Up 6">
            <a:extLst>
              <a:ext uri="{FF2B5EF4-FFF2-40B4-BE49-F238E27FC236}">
                <a16:creationId xmlns:a16="http://schemas.microsoft.com/office/drawing/2014/main" id="{C2110E0B-4C3E-476D-953C-69F3AD388F9B}"/>
              </a:ext>
            </a:extLst>
          </p:cNvPr>
          <p:cNvSpPr/>
          <p:nvPr/>
        </p:nvSpPr>
        <p:spPr>
          <a:xfrm>
            <a:off x="4073236" y="1981200"/>
            <a:ext cx="3574473" cy="595745"/>
          </a:xfrm>
          <a:prstGeom prst="leftRigh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Rectangle 7">
            <a:extLst>
              <a:ext uri="{FF2B5EF4-FFF2-40B4-BE49-F238E27FC236}">
                <a16:creationId xmlns:a16="http://schemas.microsoft.com/office/drawing/2014/main" id="{035D3B69-952A-42DE-8CC3-FD320614C59F}"/>
              </a:ext>
            </a:extLst>
          </p:cNvPr>
          <p:cNvSpPr/>
          <p:nvPr/>
        </p:nvSpPr>
        <p:spPr>
          <a:xfrm>
            <a:off x="1981203" y="1568575"/>
            <a:ext cx="2064327" cy="803564"/>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dirty="0"/>
              <a:t>Beta of Business (Unlevered Beta)</a:t>
            </a:r>
          </a:p>
        </p:txBody>
      </p:sp>
      <p:sp>
        <p:nvSpPr>
          <p:cNvPr id="9" name="Rectangle 8">
            <a:extLst>
              <a:ext uri="{FF2B5EF4-FFF2-40B4-BE49-F238E27FC236}">
                <a16:creationId xmlns:a16="http://schemas.microsoft.com/office/drawing/2014/main" id="{210EE963-7963-4630-A71F-CABB6166F69A}"/>
              </a:ext>
            </a:extLst>
          </p:cNvPr>
          <p:cNvSpPr/>
          <p:nvPr/>
        </p:nvSpPr>
        <p:spPr>
          <a:xfrm>
            <a:off x="346362" y="2372139"/>
            <a:ext cx="2767879" cy="1913173"/>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r>
              <a:rPr lang="en-US" dirty="0"/>
              <a:t>Nature of product or service offered by firm:</a:t>
            </a:r>
          </a:p>
          <a:p>
            <a:r>
              <a:rPr lang="en-US" dirty="0"/>
              <a:t>High elasticity (discretionary) of demand of your product would have higher beta</a:t>
            </a:r>
          </a:p>
          <a:p>
            <a:pPr algn="ctr"/>
            <a:endParaRPr lang="en-US" dirty="0"/>
          </a:p>
        </p:txBody>
      </p:sp>
      <p:sp>
        <p:nvSpPr>
          <p:cNvPr id="12" name="Rectangle 11">
            <a:extLst>
              <a:ext uri="{FF2B5EF4-FFF2-40B4-BE49-F238E27FC236}">
                <a16:creationId xmlns:a16="http://schemas.microsoft.com/office/drawing/2014/main" id="{0C024E76-A81B-4E1A-B6C1-BFA5E6819471}"/>
              </a:ext>
            </a:extLst>
          </p:cNvPr>
          <p:cNvSpPr/>
          <p:nvPr/>
        </p:nvSpPr>
        <p:spPr>
          <a:xfrm>
            <a:off x="214745" y="4096471"/>
            <a:ext cx="4260269" cy="2567564"/>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marL="342900" indent="-342900">
              <a:buAutoNum type="arabicPeriod"/>
            </a:pPr>
            <a:endParaRPr lang="en-US" dirty="0"/>
          </a:p>
          <a:p>
            <a:pPr marL="342900" indent="-342900">
              <a:buAutoNum type="arabicPeriod"/>
            </a:pPr>
            <a:r>
              <a:rPr lang="en-US" dirty="0"/>
              <a:t>Cyclical firms should have higher beta than non-Cyclical firms .</a:t>
            </a:r>
          </a:p>
          <a:p>
            <a:pPr marL="342900" indent="-342900">
              <a:buAutoNum type="arabicPeriod"/>
            </a:pPr>
            <a:r>
              <a:rPr lang="en-US" dirty="0"/>
              <a:t>Luxury Goods firms should have higher beta than basic goods</a:t>
            </a:r>
          </a:p>
          <a:p>
            <a:pPr marL="342900" indent="-342900">
              <a:buAutoNum type="arabicPeriod"/>
            </a:pPr>
            <a:r>
              <a:rPr lang="en-US" dirty="0"/>
              <a:t>High priced goods/service firms should have higher betas than low prices goods/service.</a:t>
            </a:r>
          </a:p>
          <a:p>
            <a:pPr marL="342900" indent="-342900">
              <a:buAutoNum type="arabicPeriod"/>
            </a:pPr>
            <a:r>
              <a:rPr lang="en-US" dirty="0"/>
              <a:t>Growth firms should have higher beta</a:t>
            </a:r>
          </a:p>
          <a:p>
            <a:pPr marL="342900" indent="-342900">
              <a:buAutoNum type="arabicPeriod"/>
            </a:pPr>
            <a:endParaRPr lang="en-US" dirty="0"/>
          </a:p>
          <a:p>
            <a:pPr marL="342900" indent="-342900">
              <a:buAutoNum type="arabicPeriod"/>
            </a:pPr>
            <a:endParaRPr lang="en-US" dirty="0"/>
          </a:p>
        </p:txBody>
      </p:sp>
      <p:sp>
        <p:nvSpPr>
          <p:cNvPr id="19" name="Rectangle 18">
            <a:extLst>
              <a:ext uri="{FF2B5EF4-FFF2-40B4-BE49-F238E27FC236}">
                <a16:creationId xmlns:a16="http://schemas.microsoft.com/office/drawing/2014/main" id="{11FC029A-62D6-4DAE-A2B0-D752614987EC}"/>
              </a:ext>
            </a:extLst>
          </p:cNvPr>
          <p:cNvSpPr/>
          <p:nvPr/>
        </p:nvSpPr>
        <p:spPr>
          <a:xfrm>
            <a:off x="3338939" y="2674228"/>
            <a:ext cx="2535386" cy="803563"/>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r>
              <a:rPr lang="en-US" dirty="0"/>
              <a:t>Operating leverage (Fixed Costs as % of total costs)</a:t>
            </a:r>
          </a:p>
        </p:txBody>
      </p:sp>
      <p:sp>
        <p:nvSpPr>
          <p:cNvPr id="20" name="Rectangle 19">
            <a:extLst>
              <a:ext uri="{FF2B5EF4-FFF2-40B4-BE49-F238E27FC236}">
                <a16:creationId xmlns:a16="http://schemas.microsoft.com/office/drawing/2014/main" id="{DAB7A9CE-AFDD-4049-8525-0873E8635299}"/>
              </a:ext>
            </a:extLst>
          </p:cNvPr>
          <p:cNvSpPr/>
          <p:nvPr/>
        </p:nvSpPr>
        <p:spPr>
          <a:xfrm>
            <a:off x="4606632" y="3575074"/>
            <a:ext cx="6267694" cy="2687781"/>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marL="342900" indent="-342900">
              <a:buAutoNum type="arabicPeriod"/>
            </a:pPr>
            <a:r>
              <a:rPr lang="en-US" dirty="0"/>
              <a:t>Firms with high infrastructure needs and rigid costs structures should have higher betas than firms flexible cost structures</a:t>
            </a:r>
          </a:p>
          <a:p>
            <a:pPr marL="342900" indent="-342900">
              <a:buAutoNum type="arabicPeriod"/>
            </a:pPr>
            <a:r>
              <a:rPr lang="en-US" dirty="0"/>
              <a:t>Smaller firms should have higher betas than larger firms.</a:t>
            </a:r>
          </a:p>
          <a:p>
            <a:pPr marL="342900" indent="-342900">
              <a:buAutoNum type="arabicPeriod"/>
            </a:pPr>
            <a:r>
              <a:rPr lang="en-US" dirty="0"/>
              <a:t>Young firms should have higher betas than more mature firms</a:t>
            </a:r>
          </a:p>
          <a:p>
            <a:pPr marL="342900" indent="-342900">
              <a:buAutoNum type="arabicPeriod"/>
            </a:pPr>
            <a:endParaRPr lang="en-US" dirty="0"/>
          </a:p>
        </p:txBody>
      </p:sp>
      <mc:AlternateContent xmlns:mc="http://schemas.openxmlformats.org/markup-compatibility/2006" xmlns:a14="http://schemas.microsoft.com/office/drawing/2010/main">
        <mc:Choice Requires="a14">
          <p:sp>
            <p:nvSpPr>
              <p:cNvPr id="21" name="Rectangle 20">
                <a:extLst>
                  <a:ext uri="{FF2B5EF4-FFF2-40B4-BE49-F238E27FC236}">
                    <a16:creationId xmlns:a16="http://schemas.microsoft.com/office/drawing/2014/main" id="{484A7A47-136D-493E-9F26-78A7A5ADCF0B}"/>
                  </a:ext>
                </a:extLst>
              </p:cNvPr>
              <p:cNvSpPr/>
              <p:nvPr/>
            </p:nvSpPr>
            <p:spPr>
              <a:xfrm>
                <a:off x="7661564" y="1829317"/>
                <a:ext cx="2767897" cy="803564"/>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dirty="0"/>
                  <a:t>Financial leverage</a:t>
                </a:r>
              </a:p>
              <a:p>
                <a:pPr algn="ctr"/>
                <a14:m>
                  <m:oMath xmlns:m="http://schemas.openxmlformats.org/officeDocument/2006/math">
                    <m:sSub>
                      <m:sSubPr>
                        <m:ctrlPr>
                          <a:rPr lang="en-US" i="1" smtClean="0">
                            <a:latin typeface="Cambria Math" panose="02040503050406030204" pitchFamily="18" charset="0"/>
                          </a:rPr>
                        </m:ctrlPr>
                      </m:sSubPr>
                      <m:e>
                        <m:r>
                          <a:rPr lang="en-US" i="1" smtClean="0">
                            <a:latin typeface="Cambria Math" panose="02040503050406030204" pitchFamily="18" charset="0"/>
                            <a:ea typeface="Cambria Math" panose="02040503050406030204" pitchFamily="18" charset="0"/>
                          </a:rPr>
                          <m:t>𝛽</m:t>
                        </m:r>
                      </m:e>
                      <m:sub>
                        <m:r>
                          <a:rPr lang="en-US" b="0" i="1" smtClean="0">
                            <a:latin typeface="Cambria Math" panose="02040503050406030204" pitchFamily="18" charset="0"/>
                          </a:rPr>
                          <m:t>𝑒</m:t>
                        </m:r>
                      </m:sub>
                    </m:sSub>
                    <m:r>
                      <a:rPr lang="en-US" b="0" i="1" smtClean="0">
                        <a:latin typeface="Cambria Math" panose="02040503050406030204" pitchFamily="18" charset="0"/>
                      </a:rPr>
                      <m:t>=</m:t>
                    </m:r>
                  </m:oMath>
                </a14:m>
                <a:r>
                  <a:rPr lang="en-US" dirty="0"/>
                  <a:t> </a:t>
                </a:r>
                <a14:m>
                  <m:oMath xmlns:m="http://schemas.openxmlformats.org/officeDocument/2006/math">
                    <m:sSub>
                      <m:sSubPr>
                        <m:ctrlPr>
                          <a:rPr lang="en-US" i="1" smtClean="0">
                            <a:latin typeface="Cambria Math" panose="02040503050406030204" pitchFamily="18" charset="0"/>
                          </a:rPr>
                        </m:ctrlPr>
                      </m:sSubPr>
                      <m:e>
                        <m:r>
                          <a:rPr lang="en-US" i="1">
                            <a:latin typeface="Cambria Math" panose="02040503050406030204" pitchFamily="18" charset="0"/>
                            <a:ea typeface="Cambria Math" panose="02040503050406030204" pitchFamily="18" charset="0"/>
                          </a:rPr>
                          <m:t>𝛽</m:t>
                        </m:r>
                      </m:e>
                      <m:sub>
                        <m:r>
                          <a:rPr lang="en-US" b="0" i="1" smtClean="0">
                            <a:latin typeface="Cambria Math" panose="02040503050406030204" pitchFamily="18" charset="0"/>
                            <a:ea typeface="Cambria Math" panose="02040503050406030204" pitchFamily="18" charset="0"/>
                          </a:rPr>
                          <m:t>𝑎</m:t>
                        </m:r>
                      </m:sub>
                    </m:sSub>
                    <m:r>
                      <a:rPr lang="en-US" b="0" i="1" smtClean="0">
                        <a:latin typeface="Cambria Math" panose="02040503050406030204" pitchFamily="18" charset="0"/>
                      </a:rPr>
                      <m:t>(1+</m:t>
                    </m:r>
                    <m:f>
                      <m:fPr>
                        <m:ctrlPr>
                          <a:rPr lang="en-US" b="0" i="1" smtClean="0">
                            <a:latin typeface="Cambria Math" panose="02040503050406030204" pitchFamily="18" charset="0"/>
                          </a:rPr>
                        </m:ctrlPr>
                      </m:fPr>
                      <m:num>
                        <m:r>
                          <a:rPr lang="en-US" b="0" i="1" smtClean="0">
                            <a:latin typeface="Cambria Math" panose="02040503050406030204" pitchFamily="18" charset="0"/>
                          </a:rPr>
                          <m:t>𝐷</m:t>
                        </m:r>
                      </m:num>
                      <m:den>
                        <m:r>
                          <a:rPr lang="en-US" b="0" i="1" smtClean="0">
                            <a:latin typeface="Cambria Math" panose="02040503050406030204" pitchFamily="18" charset="0"/>
                          </a:rPr>
                          <m:t>𝐸</m:t>
                        </m:r>
                      </m:den>
                    </m:f>
                    <m:r>
                      <a:rPr lang="en-US" b="0" i="1" smtClean="0">
                        <a:latin typeface="Cambria Math" panose="02040503050406030204" pitchFamily="18" charset="0"/>
                      </a:rPr>
                      <m:t>∗</m:t>
                    </m:r>
                    <m:d>
                      <m:dPr>
                        <m:ctrlPr>
                          <a:rPr lang="en-US" b="0" i="1" smtClean="0">
                            <a:latin typeface="Cambria Math" panose="02040503050406030204" pitchFamily="18" charset="0"/>
                          </a:rPr>
                        </m:ctrlPr>
                      </m:dPr>
                      <m:e>
                        <m:r>
                          <a:rPr lang="en-US" b="0" i="1" smtClean="0">
                            <a:latin typeface="Cambria Math" panose="02040503050406030204" pitchFamily="18" charset="0"/>
                          </a:rPr>
                          <m:t>1−</m:t>
                        </m:r>
                        <m:r>
                          <a:rPr lang="en-US" b="0" i="1" smtClean="0">
                            <a:latin typeface="Cambria Math" panose="02040503050406030204" pitchFamily="18" charset="0"/>
                          </a:rPr>
                          <m:t>𝑡</m:t>
                        </m:r>
                      </m:e>
                    </m:d>
                    <m:r>
                      <a:rPr lang="en-US" b="0" i="1" smtClean="0">
                        <a:latin typeface="Cambria Math" panose="02040503050406030204" pitchFamily="18" charset="0"/>
                      </a:rPr>
                      <m:t>)</m:t>
                    </m:r>
                  </m:oMath>
                </a14:m>
                <a:endParaRPr lang="en-US" dirty="0"/>
              </a:p>
            </p:txBody>
          </p:sp>
        </mc:Choice>
        <mc:Fallback xmlns="">
          <p:sp>
            <p:nvSpPr>
              <p:cNvPr id="21" name="Rectangle 20">
                <a:extLst>
                  <a:ext uri="{FF2B5EF4-FFF2-40B4-BE49-F238E27FC236}">
                    <a16:creationId xmlns:a16="http://schemas.microsoft.com/office/drawing/2014/main" id="{484A7A47-136D-493E-9F26-78A7A5ADCF0B}"/>
                  </a:ext>
                </a:extLst>
              </p:cNvPr>
              <p:cNvSpPr>
                <a:spLocks noRot="1" noChangeAspect="1" noMove="1" noResize="1" noEditPoints="1" noAdjustHandles="1" noChangeArrowheads="1" noChangeShapeType="1" noTextEdit="1"/>
              </p:cNvSpPr>
              <p:nvPr/>
            </p:nvSpPr>
            <p:spPr>
              <a:xfrm>
                <a:off x="7661564" y="1829317"/>
                <a:ext cx="2767897" cy="803564"/>
              </a:xfrm>
              <a:prstGeom prst="rect">
                <a:avLst/>
              </a:prstGeom>
              <a:blipFill>
                <a:blip r:embed="rId3"/>
                <a:stretch>
                  <a:fillRect/>
                </a:stretch>
              </a:blipFill>
            </p:spPr>
            <p:txBody>
              <a:bodyPr/>
              <a:lstStyle/>
              <a:p>
                <a:r>
                  <a:rPr lang="en-US">
                    <a:noFill/>
                  </a:rPr>
                  <a:t> </a:t>
                </a:r>
              </a:p>
            </p:txBody>
          </p:sp>
        </mc:Fallback>
      </mc:AlternateContent>
      <p:cxnSp>
        <p:nvCxnSpPr>
          <p:cNvPr id="5" name="Straight Arrow Connector 4">
            <a:extLst>
              <a:ext uri="{FF2B5EF4-FFF2-40B4-BE49-F238E27FC236}">
                <a16:creationId xmlns:a16="http://schemas.microsoft.com/office/drawing/2014/main" id="{3F23FAD1-2477-4343-9409-F7E6F2E234F1}"/>
              </a:ext>
            </a:extLst>
          </p:cNvPr>
          <p:cNvCxnSpPr/>
          <p:nvPr/>
        </p:nvCxnSpPr>
        <p:spPr>
          <a:xfrm>
            <a:off x="5009322" y="3394364"/>
            <a:ext cx="0" cy="18071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6" name="TextBox 5">
            <a:extLst>
              <a:ext uri="{FF2B5EF4-FFF2-40B4-BE49-F238E27FC236}">
                <a16:creationId xmlns:a16="http://schemas.microsoft.com/office/drawing/2014/main" id="{4D836DC5-3411-4FD1-A5BE-9104DB37AB0B}"/>
              </a:ext>
            </a:extLst>
          </p:cNvPr>
          <p:cNvSpPr txBox="1"/>
          <p:nvPr/>
        </p:nvSpPr>
        <p:spPr>
          <a:xfrm>
            <a:off x="8977745" y="914400"/>
            <a:ext cx="2270038" cy="923330"/>
          </a:xfrm>
          <a:prstGeom prst="rect">
            <a:avLst/>
          </a:prstGeom>
          <a:noFill/>
        </p:spPr>
        <p:txBody>
          <a:bodyPr wrap="square" rtlCol="0">
            <a:spAutoFit/>
          </a:bodyPr>
          <a:lstStyle/>
          <a:p>
            <a:r>
              <a:rPr lang="en-US" dirty="0"/>
              <a:t>Assuming that total risk is born by only equity holders</a:t>
            </a:r>
          </a:p>
        </p:txBody>
      </p:sp>
      <p:cxnSp>
        <p:nvCxnSpPr>
          <p:cNvPr id="11" name="Straight Arrow Connector 10">
            <a:extLst>
              <a:ext uri="{FF2B5EF4-FFF2-40B4-BE49-F238E27FC236}">
                <a16:creationId xmlns:a16="http://schemas.microsoft.com/office/drawing/2014/main" id="{46F94233-0C95-4754-B0AE-4FF055302AA0}"/>
              </a:ext>
            </a:extLst>
          </p:cNvPr>
          <p:cNvCxnSpPr/>
          <p:nvPr/>
        </p:nvCxnSpPr>
        <p:spPr>
          <a:xfrm>
            <a:off x="10293927" y="1565564"/>
            <a:ext cx="0" cy="27216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3" name="Footer Placeholder 2">
            <a:extLst>
              <a:ext uri="{FF2B5EF4-FFF2-40B4-BE49-F238E27FC236}">
                <a16:creationId xmlns:a16="http://schemas.microsoft.com/office/drawing/2014/main" id="{62EDCF2A-A73B-473D-850C-50CCC198DAC6}"/>
              </a:ext>
            </a:extLst>
          </p:cNvPr>
          <p:cNvSpPr>
            <a:spLocks noGrp="1"/>
          </p:cNvSpPr>
          <p:nvPr>
            <p:ph type="ftr" sz="quarter" idx="11"/>
          </p:nvPr>
        </p:nvSpPr>
        <p:spPr/>
        <p:txBody>
          <a:bodyPr/>
          <a:lstStyle/>
          <a:p>
            <a:r>
              <a:rPr lang="en-US" dirty="0"/>
              <a:t>Yogesh Chauhan, IIM Raipur</a:t>
            </a:r>
          </a:p>
        </p:txBody>
      </p:sp>
    </p:spTree>
    <p:extLst>
      <p:ext uri="{BB962C8B-B14F-4D97-AF65-F5344CB8AC3E}">
        <p14:creationId xmlns:p14="http://schemas.microsoft.com/office/powerpoint/2010/main" val="3997242159"/>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3DC360-333E-4A37-95F1-2BFC2544E62C}"/>
              </a:ext>
            </a:extLst>
          </p:cNvPr>
          <p:cNvSpPr>
            <a:spLocks noGrp="1"/>
          </p:cNvSpPr>
          <p:nvPr>
            <p:ph type="title"/>
          </p:nvPr>
        </p:nvSpPr>
        <p:spPr/>
        <p:txBody>
          <a:bodyPr>
            <a:normAutofit/>
          </a:bodyPr>
          <a:lstStyle/>
          <a:p>
            <a:r>
              <a:rPr lang="en-US" sz="3600" dirty="0">
                <a:latin typeface="Times New Roman" panose="02020603050405020304" pitchFamily="18" charset="0"/>
                <a:cs typeface="Times New Roman" panose="02020603050405020304" pitchFamily="18" charset="0"/>
              </a:rPr>
              <a:t>Costs and benefits of debt</a:t>
            </a:r>
            <a:endParaRPr lang="en-US" sz="3600" dirty="0"/>
          </a:p>
        </p:txBody>
      </p:sp>
      <p:graphicFrame>
        <p:nvGraphicFramePr>
          <p:cNvPr id="4" name="Table 3">
            <a:extLst>
              <a:ext uri="{FF2B5EF4-FFF2-40B4-BE49-F238E27FC236}">
                <a16:creationId xmlns:a16="http://schemas.microsoft.com/office/drawing/2014/main" id="{E8FFAF76-9A1C-46F6-95A6-53593C0135E2}"/>
              </a:ext>
            </a:extLst>
          </p:cNvPr>
          <p:cNvGraphicFramePr>
            <a:graphicFrameLocks noGrp="1"/>
          </p:cNvGraphicFramePr>
          <p:nvPr/>
        </p:nvGraphicFramePr>
        <p:xfrm>
          <a:off x="724484" y="2075974"/>
          <a:ext cx="11234154" cy="3657600"/>
        </p:xfrm>
        <a:graphic>
          <a:graphicData uri="http://schemas.openxmlformats.org/drawingml/2006/table">
            <a:tbl>
              <a:tblPr firstRow="1" bandRow="1">
                <a:tableStyleId>{5940675A-B579-460E-94D1-54222C63F5DA}</a:tableStyleId>
              </a:tblPr>
              <a:tblGrid>
                <a:gridCol w="5617077">
                  <a:extLst>
                    <a:ext uri="{9D8B030D-6E8A-4147-A177-3AD203B41FA5}">
                      <a16:colId xmlns:a16="http://schemas.microsoft.com/office/drawing/2014/main" val="2833867959"/>
                    </a:ext>
                  </a:extLst>
                </a:gridCol>
                <a:gridCol w="5617077">
                  <a:extLst>
                    <a:ext uri="{9D8B030D-6E8A-4147-A177-3AD203B41FA5}">
                      <a16:colId xmlns:a16="http://schemas.microsoft.com/office/drawing/2014/main" val="2365461109"/>
                    </a:ext>
                  </a:extLst>
                </a:gridCol>
              </a:tblGrid>
              <a:tr h="370840">
                <a:tc>
                  <a:txBody>
                    <a:bodyPr/>
                    <a:lstStyle/>
                    <a:p>
                      <a:pPr algn="ctr"/>
                      <a:r>
                        <a:rPr lang="en-US" sz="2400" b="1" dirty="0"/>
                        <a:t>Advantages of Borrowing</a:t>
                      </a:r>
                      <a:endParaRPr lang="en-US" sz="2400" b="1" dirty="0">
                        <a:latin typeface="Times New Roman" panose="02020603050405020304" pitchFamily="18" charset="0"/>
                        <a:cs typeface="Times New Roman" panose="02020603050405020304" pitchFamily="18" charset="0"/>
                      </a:endParaRPr>
                    </a:p>
                  </a:txBody>
                  <a:tcPr/>
                </a:tc>
                <a:tc>
                  <a:txBody>
                    <a:bodyPr/>
                    <a:lstStyle/>
                    <a:p>
                      <a:pPr algn="ctr"/>
                      <a:r>
                        <a:rPr lang="en-US" sz="2400" b="1" dirty="0"/>
                        <a:t>Disadvantages of Borrowing</a:t>
                      </a:r>
                      <a:endParaRPr lang="en-US" sz="2400" b="1"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1231045025"/>
                  </a:ext>
                </a:extLst>
              </a:tr>
              <a:tr h="370840">
                <a:tc>
                  <a:txBody>
                    <a:bodyPr/>
                    <a:lstStyle/>
                    <a:p>
                      <a:r>
                        <a:rPr lang="en-US" sz="2400" dirty="0"/>
                        <a:t>Tax Benefit:</a:t>
                      </a:r>
                    </a:p>
                    <a:p>
                      <a:r>
                        <a:rPr lang="en-US" sz="2400" dirty="0"/>
                        <a:t> Higher tax rates --&gt; Higher tax benefit</a:t>
                      </a:r>
                      <a:endParaRPr lang="en-US" sz="2400" dirty="0">
                        <a:latin typeface="Times New Roman" panose="02020603050405020304" pitchFamily="18" charset="0"/>
                        <a:cs typeface="Times New Roman" panose="02020603050405020304" pitchFamily="18" charset="0"/>
                      </a:endParaRPr>
                    </a:p>
                  </a:txBody>
                  <a:tcPr/>
                </a:tc>
                <a:tc>
                  <a:txBody>
                    <a:bodyPr/>
                    <a:lstStyle/>
                    <a:p>
                      <a:r>
                        <a:rPr lang="en-US" sz="2400" dirty="0"/>
                        <a:t>Bankruptcy Cost:</a:t>
                      </a:r>
                    </a:p>
                    <a:p>
                      <a:r>
                        <a:rPr lang="en-US" sz="2400" dirty="0"/>
                        <a:t>Higher business risk --&gt; Higher Cost</a:t>
                      </a:r>
                      <a:endParaRPr lang="en-US" sz="2400"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606681647"/>
                  </a:ext>
                </a:extLst>
              </a:tr>
              <a:tr h="370840">
                <a:tc>
                  <a:txBody>
                    <a:bodyPr/>
                    <a:lstStyle/>
                    <a:p>
                      <a:r>
                        <a:rPr lang="en-US" sz="2400" dirty="0"/>
                        <a:t>Added Discipline:</a:t>
                      </a:r>
                    </a:p>
                    <a:p>
                      <a:r>
                        <a:rPr lang="en-US" sz="2400" b="1" dirty="0"/>
                        <a:t>Greater the separation between managers and stockholders </a:t>
                      </a:r>
                      <a:r>
                        <a:rPr lang="en-US" sz="2400" dirty="0"/>
                        <a:t>--&gt; Greater the benefit</a:t>
                      </a:r>
                      <a:endParaRPr lang="en-US" sz="2400" dirty="0">
                        <a:latin typeface="Times New Roman" panose="02020603050405020304" pitchFamily="18" charset="0"/>
                        <a:cs typeface="Times New Roman" panose="02020603050405020304" pitchFamily="18" charset="0"/>
                      </a:endParaRPr>
                    </a:p>
                  </a:txBody>
                  <a:tcPr/>
                </a:tc>
                <a:tc>
                  <a:txBody>
                    <a:bodyPr/>
                    <a:lstStyle/>
                    <a:p>
                      <a:r>
                        <a:rPr lang="en-US" sz="2400" dirty="0"/>
                        <a:t>Agency Cost:</a:t>
                      </a:r>
                    </a:p>
                    <a:p>
                      <a:r>
                        <a:rPr lang="en-US" sz="2400" dirty="0"/>
                        <a:t>Greater the separation between stockholders &amp; lenders --&gt; Higher Cost</a:t>
                      </a:r>
                      <a:endParaRPr lang="en-US" sz="2400" b="1"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54691909"/>
                  </a:ext>
                </a:extLst>
              </a:tr>
              <a:tr h="370840">
                <a:tc>
                  <a:txBody>
                    <a:bodyPr/>
                    <a:lstStyle/>
                    <a:p>
                      <a:endParaRPr lang="en-US" sz="2400" dirty="0">
                        <a:latin typeface="Times New Roman" panose="02020603050405020304" pitchFamily="18" charset="0"/>
                        <a:cs typeface="Times New Roman" panose="02020603050405020304" pitchFamily="18" charset="0"/>
                      </a:endParaRPr>
                    </a:p>
                  </a:txBody>
                  <a:tcPr/>
                </a:tc>
                <a:tc>
                  <a:txBody>
                    <a:bodyPr/>
                    <a:lstStyle/>
                    <a:p>
                      <a:r>
                        <a:rPr lang="en-US" sz="2400" dirty="0"/>
                        <a:t>Loss of Future Financing Flexibility:</a:t>
                      </a:r>
                    </a:p>
                    <a:p>
                      <a:r>
                        <a:rPr lang="en-US" sz="2400" dirty="0"/>
                        <a:t>Greater the uncertainty about future financing needs --&gt; Higher Cost</a:t>
                      </a:r>
                      <a:endParaRPr lang="en-US" sz="2400" b="1"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1871826379"/>
                  </a:ext>
                </a:extLst>
              </a:tr>
            </a:tbl>
          </a:graphicData>
        </a:graphic>
      </p:graphicFrame>
      <p:sp>
        <p:nvSpPr>
          <p:cNvPr id="3" name="Footer Placeholder 2">
            <a:extLst>
              <a:ext uri="{FF2B5EF4-FFF2-40B4-BE49-F238E27FC236}">
                <a16:creationId xmlns:a16="http://schemas.microsoft.com/office/drawing/2014/main" id="{6BBB4EB2-F558-4E87-8126-F2D661FF6742}"/>
              </a:ext>
            </a:extLst>
          </p:cNvPr>
          <p:cNvSpPr>
            <a:spLocks noGrp="1"/>
          </p:cNvSpPr>
          <p:nvPr>
            <p:ph type="ftr" sz="quarter" idx="11"/>
          </p:nvPr>
        </p:nvSpPr>
        <p:spPr/>
        <p:txBody>
          <a:bodyPr/>
          <a:lstStyle/>
          <a:p>
            <a:r>
              <a:rPr lang="en-US" dirty="0"/>
              <a:t>Yogesh Chauhan, IIM Raipur</a:t>
            </a:r>
          </a:p>
        </p:txBody>
      </p:sp>
    </p:spTree>
    <p:extLst>
      <p:ext uri="{BB962C8B-B14F-4D97-AF65-F5344CB8AC3E}">
        <p14:creationId xmlns:p14="http://schemas.microsoft.com/office/powerpoint/2010/main" val="1414735500"/>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3AF372-2888-43A4-A9A8-E960E087F94E}"/>
              </a:ext>
            </a:extLst>
          </p:cNvPr>
          <p:cNvSpPr>
            <a:spLocks noGrp="1"/>
          </p:cNvSpPr>
          <p:nvPr>
            <p:ph type="title"/>
          </p:nvPr>
        </p:nvSpPr>
        <p:spPr>
          <a:xfrm>
            <a:off x="648929" y="629266"/>
            <a:ext cx="3505495" cy="1622321"/>
          </a:xfrm>
        </p:spPr>
        <p:txBody>
          <a:bodyPr>
            <a:normAutofit/>
          </a:bodyPr>
          <a:lstStyle/>
          <a:p>
            <a:r>
              <a:rPr lang="en-US" sz="3600" dirty="0">
                <a:latin typeface="Times New Roman" panose="02020603050405020304" pitchFamily="18" charset="0"/>
                <a:cs typeface="Times New Roman" panose="02020603050405020304" pitchFamily="18" charset="0"/>
              </a:rPr>
              <a:t>Costs and benefits of debt</a:t>
            </a:r>
          </a:p>
        </p:txBody>
      </p:sp>
      <p:sp>
        <p:nvSpPr>
          <p:cNvPr id="3" name="Content Placeholder 2">
            <a:extLst>
              <a:ext uri="{FF2B5EF4-FFF2-40B4-BE49-F238E27FC236}">
                <a16:creationId xmlns:a16="http://schemas.microsoft.com/office/drawing/2014/main" id="{8FB2109A-73BB-48ED-A811-EFF0AB9580EA}"/>
              </a:ext>
            </a:extLst>
          </p:cNvPr>
          <p:cNvSpPr>
            <a:spLocks noGrp="1"/>
          </p:cNvSpPr>
          <p:nvPr>
            <p:ph idx="1"/>
          </p:nvPr>
        </p:nvSpPr>
        <p:spPr>
          <a:xfrm>
            <a:off x="154746" y="2438400"/>
            <a:ext cx="4484310" cy="3785419"/>
          </a:xfrm>
        </p:spPr>
        <p:txBody>
          <a:bodyPr>
            <a:normAutofit/>
          </a:bodyPr>
          <a:lstStyle/>
          <a:p>
            <a:r>
              <a:rPr lang="en-US" sz="2400" b="1" dirty="0">
                <a:latin typeface="Times New Roman" panose="02020603050405020304" pitchFamily="18" charset="0"/>
                <a:cs typeface="Times New Roman" panose="02020603050405020304" pitchFamily="18" charset="0"/>
              </a:rPr>
              <a:t>Benefits of debt</a:t>
            </a:r>
          </a:p>
          <a:p>
            <a:pPr lvl="1"/>
            <a:r>
              <a:rPr lang="en-US" b="1" dirty="0">
                <a:latin typeface="Times New Roman" panose="02020603050405020304" pitchFamily="18" charset="0"/>
                <a:cs typeface="Times New Roman" panose="02020603050405020304" pitchFamily="18" charset="0"/>
              </a:rPr>
              <a:t>Tax benefits: </a:t>
            </a:r>
            <a:r>
              <a:rPr lang="en-US" dirty="0">
                <a:latin typeface="Times New Roman" panose="02020603050405020304" pitchFamily="18" charset="0"/>
                <a:cs typeface="Times New Roman" panose="02020603050405020304" pitchFamily="18" charset="0"/>
              </a:rPr>
              <a:t>The tax code is tilted in favor of debt, with interest payments being tax deductible in most parts of the world, while cashflows to equity are not</a:t>
            </a:r>
          </a:p>
          <a:p>
            <a:pPr lvl="1"/>
            <a:endParaRPr lang="en-US" sz="2000" dirty="0">
              <a:latin typeface="Times New Roman" panose="02020603050405020304" pitchFamily="18" charset="0"/>
              <a:cs typeface="Times New Roman" panose="02020603050405020304" pitchFamily="18" charset="0"/>
            </a:endParaRPr>
          </a:p>
        </p:txBody>
      </p:sp>
      <p:graphicFrame>
        <p:nvGraphicFramePr>
          <p:cNvPr id="4" name="Table 3">
            <a:extLst>
              <a:ext uri="{FF2B5EF4-FFF2-40B4-BE49-F238E27FC236}">
                <a16:creationId xmlns:a16="http://schemas.microsoft.com/office/drawing/2014/main" id="{0B38674F-F175-474E-8BCA-C899C0A096CC}"/>
              </a:ext>
            </a:extLst>
          </p:cNvPr>
          <p:cNvGraphicFramePr>
            <a:graphicFrameLocks noGrp="1"/>
          </p:cNvGraphicFramePr>
          <p:nvPr>
            <p:extLst>
              <p:ext uri="{D42A27DB-BD31-4B8C-83A1-F6EECF244321}">
                <p14:modId xmlns:p14="http://schemas.microsoft.com/office/powerpoint/2010/main" val="919447647"/>
              </p:ext>
            </p:extLst>
          </p:nvPr>
        </p:nvGraphicFramePr>
        <p:xfrm>
          <a:off x="4986041" y="1450219"/>
          <a:ext cx="5133809" cy="4773600"/>
        </p:xfrm>
        <a:graphic>
          <a:graphicData uri="http://schemas.openxmlformats.org/drawingml/2006/table">
            <a:tbl>
              <a:tblPr firstRow="1" bandRow="1">
                <a:tableStyleId>{5940675A-B579-460E-94D1-54222C63F5DA}</a:tableStyleId>
              </a:tblPr>
              <a:tblGrid>
                <a:gridCol w="2410905">
                  <a:extLst>
                    <a:ext uri="{9D8B030D-6E8A-4147-A177-3AD203B41FA5}">
                      <a16:colId xmlns:a16="http://schemas.microsoft.com/office/drawing/2014/main" val="2120427356"/>
                    </a:ext>
                  </a:extLst>
                </a:gridCol>
                <a:gridCol w="1361452">
                  <a:extLst>
                    <a:ext uri="{9D8B030D-6E8A-4147-A177-3AD203B41FA5}">
                      <a16:colId xmlns:a16="http://schemas.microsoft.com/office/drawing/2014/main" val="243687473"/>
                    </a:ext>
                  </a:extLst>
                </a:gridCol>
                <a:gridCol w="1361452">
                  <a:extLst>
                    <a:ext uri="{9D8B030D-6E8A-4147-A177-3AD203B41FA5}">
                      <a16:colId xmlns:a16="http://schemas.microsoft.com/office/drawing/2014/main" val="3094111821"/>
                    </a:ext>
                  </a:extLst>
                </a:gridCol>
              </a:tblGrid>
              <a:tr h="477360">
                <a:tc>
                  <a:txBody>
                    <a:bodyPr/>
                    <a:lstStyle/>
                    <a:p>
                      <a:pPr algn="l" fontAlgn="b"/>
                      <a:r>
                        <a:rPr lang="en-US" sz="2500" u="none" strike="noStrike" dirty="0">
                          <a:effectLst/>
                        </a:rPr>
                        <a:t>Total investment</a:t>
                      </a:r>
                      <a:endParaRPr lang="en-US" sz="2500" b="0" i="0" u="none" strike="noStrike" dirty="0">
                        <a:solidFill>
                          <a:srgbClr val="000000"/>
                        </a:solidFill>
                        <a:effectLst/>
                        <a:latin typeface="Calibri" panose="020F0502020204030204" pitchFamily="34" charset="0"/>
                      </a:endParaRPr>
                    </a:p>
                  </a:txBody>
                  <a:tcPr marL="21273" marR="21273" marT="21273" marB="0" anchor="b"/>
                </a:tc>
                <a:tc>
                  <a:txBody>
                    <a:bodyPr/>
                    <a:lstStyle/>
                    <a:p>
                      <a:pPr algn="r" fontAlgn="b"/>
                      <a:r>
                        <a:rPr lang="en-US" sz="2500" u="none" strike="noStrike" dirty="0">
                          <a:effectLst/>
                        </a:rPr>
                        <a:t>10,000</a:t>
                      </a:r>
                      <a:endParaRPr lang="en-US" sz="2500" b="0" i="0" u="none" strike="noStrike" dirty="0">
                        <a:solidFill>
                          <a:srgbClr val="000000"/>
                        </a:solidFill>
                        <a:effectLst/>
                        <a:latin typeface="Calibri" panose="020F0502020204030204" pitchFamily="34" charset="0"/>
                      </a:endParaRPr>
                    </a:p>
                  </a:txBody>
                  <a:tcPr marL="21273" marR="21273" marT="21273" marB="0" anchor="b"/>
                </a:tc>
                <a:tc>
                  <a:txBody>
                    <a:bodyPr/>
                    <a:lstStyle/>
                    <a:p>
                      <a:pPr algn="r" fontAlgn="b"/>
                      <a:r>
                        <a:rPr lang="en-US" sz="2500" u="none" strike="noStrike" dirty="0">
                          <a:effectLst/>
                        </a:rPr>
                        <a:t>10,000</a:t>
                      </a:r>
                      <a:endParaRPr lang="en-US" sz="2500" b="0" i="0" u="none" strike="noStrike" dirty="0">
                        <a:solidFill>
                          <a:srgbClr val="000000"/>
                        </a:solidFill>
                        <a:effectLst/>
                        <a:latin typeface="Calibri" panose="020F0502020204030204" pitchFamily="34" charset="0"/>
                      </a:endParaRPr>
                    </a:p>
                  </a:txBody>
                  <a:tcPr marL="21273" marR="21273" marT="21273" marB="0" anchor="b"/>
                </a:tc>
                <a:extLst>
                  <a:ext uri="{0D108BD9-81ED-4DB2-BD59-A6C34878D82A}">
                    <a16:rowId xmlns:a16="http://schemas.microsoft.com/office/drawing/2014/main" val="676587299"/>
                  </a:ext>
                </a:extLst>
              </a:tr>
              <a:tr h="477360">
                <a:tc>
                  <a:txBody>
                    <a:bodyPr/>
                    <a:lstStyle/>
                    <a:p>
                      <a:pPr algn="l" fontAlgn="b"/>
                      <a:r>
                        <a:rPr lang="en-US" sz="2500" u="none" strike="noStrike" dirty="0">
                          <a:effectLst/>
                        </a:rPr>
                        <a:t>ROI</a:t>
                      </a:r>
                      <a:endParaRPr lang="en-US" sz="2500" b="0" i="0" u="none" strike="noStrike" dirty="0">
                        <a:solidFill>
                          <a:srgbClr val="000000"/>
                        </a:solidFill>
                        <a:effectLst/>
                        <a:latin typeface="Calibri" panose="020F0502020204030204" pitchFamily="34" charset="0"/>
                      </a:endParaRPr>
                    </a:p>
                  </a:txBody>
                  <a:tcPr marL="21273" marR="21273" marT="21273" marB="0" anchor="b"/>
                </a:tc>
                <a:tc>
                  <a:txBody>
                    <a:bodyPr/>
                    <a:lstStyle/>
                    <a:p>
                      <a:pPr algn="r" fontAlgn="b"/>
                      <a:r>
                        <a:rPr lang="en-US" sz="2500" u="none" strike="noStrike" dirty="0">
                          <a:effectLst/>
                        </a:rPr>
                        <a:t>10%</a:t>
                      </a:r>
                      <a:endParaRPr lang="en-US" sz="2500" b="0" i="0" u="none" strike="noStrike" dirty="0">
                        <a:solidFill>
                          <a:srgbClr val="000000"/>
                        </a:solidFill>
                        <a:effectLst/>
                        <a:latin typeface="Calibri" panose="020F0502020204030204" pitchFamily="34" charset="0"/>
                      </a:endParaRPr>
                    </a:p>
                  </a:txBody>
                  <a:tcPr marL="21273" marR="21273" marT="21273" marB="0" anchor="b"/>
                </a:tc>
                <a:tc>
                  <a:txBody>
                    <a:bodyPr/>
                    <a:lstStyle/>
                    <a:p>
                      <a:pPr algn="r" fontAlgn="b"/>
                      <a:r>
                        <a:rPr lang="en-US" sz="2500" u="none" strike="noStrike" dirty="0">
                          <a:effectLst/>
                        </a:rPr>
                        <a:t>10%</a:t>
                      </a:r>
                      <a:endParaRPr lang="en-US" sz="2500" b="0" i="0" u="none" strike="noStrike" dirty="0">
                        <a:solidFill>
                          <a:srgbClr val="000000"/>
                        </a:solidFill>
                        <a:effectLst/>
                        <a:latin typeface="Calibri" panose="020F0502020204030204" pitchFamily="34" charset="0"/>
                      </a:endParaRPr>
                    </a:p>
                  </a:txBody>
                  <a:tcPr marL="21273" marR="21273" marT="21273" marB="0" anchor="b"/>
                </a:tc>
                <a:extLst>
                  <a:ext uri="{0D108BD9-81ED-4DB2-BD59-A6C34878D82A}">
                    <a16:rowId xmlns:a16="http://schemas.microsoft.com/office/drawing/2014/main" val="816324760"/>
                  </a:ext>
                </a:extLst>
              </a:tr>
              <a:tr h="477360">
                <a:tc>
                  <a:txBody>
                    <a:bodyPr/>
                    <a:lstStyle/>
                    <a:p>
                      <a:pPr algn="l" fontAlgn="b"/>
                      <a:r>
                        <a:rPr lang="en-US" sz="2500" u="none" strike="noStrike" dirty="0">
                          <a:effectLst/>
                        </a:rPr>
                        <a:t>Debt @8%</a:t>
                      </a:r>
                      <a:endParaRPr lang="en-US" sz="2500" b="0" i="0" u="none" strike="noStrike" dirty="0">
                        <a:solidFill>
                          <a:srgbClr val="000000"/>
                        </a:solidFill>
                        <a:effectLst/>
                        <a:latin typeface="Calibri" panose="020F0502020204030204" pitchFamily="34" charset="0"/>
                      </a:endParaRPr>
                    </a:p>
                  </a:txBody>
                  <a:tcPr marL="21273" marR="21273" marT="21273" marB="0" anchor="b"/>
                </a:tc>
                <a:tc>
                  <a:txBody>
                    <a:bodyPr/>
                    <a:lstStyle/>
                    <a:p>
                      <a:pPr algn="r" fontAlgn="b"/>
                      <a:r>
                        <a:rPr lang="en-US" sz="2500" u="none" strike="noStrike" dirty="0">
                          <a:effectLst/>
                        </a:rPr>
                        <a:t>0</a:t>
                      </a:r>
                      <a:endParaRPr lang="en-US" sz="2500" b="0" i="0" u="none" strike="noStrike" dirty="0">
                        <a:solidFill>
                          <a:srgbClr val="000000"/>
                        </a:solidFill>
                        <a:effectLst/>
                        <a:latin typeface="Calibri" panose="020F0502020204030204" pitchFamily="34" charset="0"/>
                      </a:endParaRPr>
                    </a:p>
                  </a:txBody>
                  <a:tcPr marL="21273" marR="21273" marT="21273" marB="0" anchor="b"/>
                </a:tc>
                <a:tc>
                  <a:txBody>
                    <a:bodyPr/>
                    <a:lstStyle/>
                    <a:p>
                      <a:pPr algn="r" fontAlgn="b"/>
                      <a:r>
                        <a:rPr lang="en-US" sz="2500" u="none" strike="noStrike" dirty="0">
                          <a:effectLst/>
                        </a:rPr>
                        <a:t>5000</a:t>
                      </a:r>
                      <a:endParaRPr lang="en-US" sz="2500" b="0" i="0" u="none" strike="noStrike" dirty="0">
                        <a:solidFill>
                          <a:srgbClr val="000000"/>
                        </a:solidFill>
                        <a:effectLst/>
                        <a:latin typeface="Calibri" panose="020F0502020204030204" pitchFamily="34" charset="0"/>
                      </a:endParaRPr>
                    </a:p>
                  </a:txBody>
                  <a:tcPr marL="21273" marR="21273" marT="21273" marB="0" anchor="b"/>
                </a:tc>
                <a:extLst>
                  <a:ext uri="{0D108BD9-81ED-4DB2-BD59-A6C34878D82A}">
                    <a16:rowId xmlns:a16="http://schemas.microsoft.com/office/drawing/2014/main" val="3696666280"/>
                  </a:ext>
                </a:extLst>
              </a:tr>
              <a:tr h="477360">
                <a:tc>
                  <a:txBody>
                    <a:bodyPr/>
                    <a:lstStyle/>
                    <a:p>
                      <a:pPr algn="l" fontAlgn="b"/>
                      <a:r>
                        <a:rPr lang="en-US" sz="2500" u="none" strike="noStrike" dirty="0">
                          <a:effectLst/>
                        </a:rPr>
                        <a:t>Equity</a:t>
                      </a:r>
                      <a:endParaRPr lang="en-US" sz="2500" b="0" i="0" u="none" strike="noStrike" dirty="0">
                        <a:solidFill>
                          <a:srgbClr val="000000"/>
                        </a:solidFill>
                        <a:effectLst/>
                        <a:latin typeface="Calibri" panose="020F0502020204030204" pitchFamily="34" charset="0"/>
                      </a:endParaRPr>
                    </a:p>
                  </a:txBody>
                  <a:tcPr marL="21273" marR="21273" marT="21273" marB="0" anchor="b"/>
                </a:tc>
                <a:tc>
                  <a:txBody>
                    <a:bodyPr/>
                    <a:lstStyle/>
                    <a:p>
                      <a:pPr algn="r" fontAlgn="b"/>
                      <a:r>
                        <a:rPr lang="en-US" sz="2500" u="none" strike="noStrike" dirty="0">
                          <a:effectLst/>
                        </a:rPr>
                        <a:t>10000</a:t>
                      </a:r>
                      <a:endParaRPr lang="en-US" sz="2500" b="0" i="0" u="none" strike="noStrike" dirty="0">
                        <a:solidFill>
                          <a:srgbClr val="000000"/>
                        </a:solidFill>
                        <a:effectLst/>
                        <a:latin typeface="Calibri" panose="020F0502020204030204" pitchFamily="34" charset="0"/>
                      </a:endParaRPr>
                    </a:p>
                  </a:txBody>
                  <a:tcPr marL="21273" marR="21273" marT="21273" marB="0" anchor="b"/>
                </a:tc>
                <a:tc>
                  <a:txBody>
                    <a:bodyPr/>
                    <a:lstStyle/>
                    <a:p>
                      <a:pPr algn="r" fontAlgn="b"/>
                      <a:r>
                        <a:rPr lang="en-US" sz="2500" u="none" strike="noStrike" dirty="0">
                          <a:effectLst/>
                        </a:rPr>
                        <a:t>5000</a:t>
                      </a:r>
                      <a:endParaRPr lang="en-US" sz="2500" b="0" i="0" u="none" strike="noStrike" dirty="0">
                        <a:solidFill>
                          <a:srgbClr val="000000"/>
                        </a:solidFill>
                        <a:effectLst/>
                        <a:latin typeface="Calibri" panose="020F0502020204030204" pitchFamily="34" charset="0"/>
                      </a:endParaRPr>
                    </a:p>
                  </a:txBody>
                  <a:tcPr marL="21273" marR="21273" marT="21273" marB="0" anchor="b"/>
                </a:tc>
                <a:extLst>
                  <a:ext uri="{0D108BD9-81ED-4DB2-BD59-A6C34878D82A}">
                    <a16:rowId xmlns:a16="http://schemas.microsoft.com/office/drawing/2014/main" val="1014398856"/>
                  </a:ext>
                </a:extLst>
              </a:tr>
              <a:tr h="477360">
                <a:tc>
                  <a:txBody>
                    <a:bodyPr/>
                    <a:lstStyle/>
                    <a:p>
                      <a:pPr algn="l" fontAlgn="b"/>
                      <a:r>
                        <a:rPr lang="en-US" sz="2500" u="none" strike="noStrike" dirty="0">
                          <a:effectLst/>
                        </a:rPr>
                        <a:t> </a:t>
                      </a:r>
                      <a:endParaRPr lang="en-US" sz="2500" b="0" i="0" u="none" strike="noStrike" dirty="0">
                        <a:solidFill>
                          <a:srgbClr val="000000"/>
                        </a:solidFill>
                        <a:effectLst/>
                        <a:latin typeface="Calibri" panose="020F0502020204030204" pitchFamily="34" charset="0"/>
                      </a:endParaRPr>
                    </a:p>
                  </a:txBody>
                  <a:tcPr marL="21273" marR="21273" marT="21273" marB="0" anchor="b"/>
                </a:tc>
                <a:tc>
                  <a:txBody>
                    <a:bodyPr/>
                    <a:lstStyle/>
                    <a:p>
                      <a:pPr algn="l" fontAlgn="b"/>
                      <a:r>
                        <a:rPr lang="en-US" sz="2500" u="none" strike="noStrike" dirty="0">
                          <a:effectLst/>
                        </a:rPr>
                        <a:t> </a:t>
                      </a:r>
                      <a:endParaRPr lang="en-US" sz="2500" b="0" i="0" u="none" strike="noStrike" dirty="0">
                        <a:solidFill>
                          <a:srgbClr val="000000"/>
                        </a:solidFill>
                        <a:effectLst/>
                        <a:latin typeface="Calibri" panose="020F0502020204030204" pitchFamily="34" charset="0"/>
                      </a:endParaRPr>
                    </a:p>
                  </a:txBody>
                  <a:tcPr marL="21273" marR="21273" marT="21273" marB="0" anchor="b"/>
                </a:tc>
                <a:tc>
                  <a:txBody>
                    <a:bodyPr/>
                    <a:lstStyle/>
                    <a:p>
                      <a:pPr algn="l" fontAlgn="b"/>
                      <a:r>
                        <a:rPr lang="en-US" sz="2500" u="none" strike="noStrike" dirty="0">
                          <a:effectLst/>
                        </a:rPr>
                        <a:t> </a:t>
                      </a:r>
                      <a:endParaRPr lang="en-US" sz="2500" b="0" i="0" u="none" strike="noStrike" dirty="0">
                        <a:solidFill>
                          <a:srgbClr val="000000"/>
                        </a:solidFill>
                        <a:effectLst/>
                        <a:latin typeface="Calibri" panose="020F0502020204030204" pitchFamily="34" charset="0"/>
                      </a:endParaRPr>
                    </a:p>
                  </a:txBody>
                  <a:tcPr marL="21273" marR="21273" marT="21273" marB="0" anchor="b"/>
                </a:tc>
                <a:extLst>
                  <a:ext uri="{0D108BD9-81ED-4DB2-BD59-A6C34878D82A}">
                    <a16:rowId xmlns:a16="http://schemas.microsoft.com/office/drawing/2014/main" val="1104577075"/>
                  </a:ext>
                </a:extLst>
              </a:tr>
              <a:tr h="477360">
                <a:tc>
                  <a:txBody>
                    <a:bodyPr/>
                    <a:lstStyle/>
                    <a:p>
                      <a:pPr algn="l" fontAlgn="b"/>
                      <a:r>
                        <a:rPr lang="en-US" sz="2500" u="none" strike="noStrike" dirty="0">
                          <a:effectLst/>
                        </a:rPr>
                        <a:t>EBIT</a:t>
                      </a:r>
                      <a:endParaRPr lang="en-US" sz="2500" b="0" i="0" u="none" strike="noStrike" dirty="0">
                        <a:solidFill>
                          <a:srgbClr val="000000"/>
                        </a:solidFill>
                        <a:effectLst/>
                        <a:latin typeface="Calibri" panose="020F0502020204030204" pitchFamily="34" charset="0"/>
                      </a:endParaRPr>
                    </a:p>
                  </a:txBody>
                  <a:tcPr marL="21273" marR="21273" marT="21273" marB="0" anchor="b"/>
                </a:tc>
                <a:tc>
                  <a:txBody>
                    <a:bodyPr/>
                    <a:lstStyle/>
                    <a:p>
                      <a:pPr algn="r" fontAlgn="b"/>
                      <a:r>
                        <a:rPr lang="en-US" sz="2500" u="none" strike="noStrike" dirty="0">
                          <a:effectLst/>
                        </a:rPr>
                        <a:t>1000</a:t>
                      </a:r>
                      <a:endParaRPr lang="en-US" sz="2500" b="0" i="0" u="none" strike="noStrike" dirty="0">
                        <a:solidFill>
                          <a:srgbClr val="000000"/>
                        </a:solidFill>
                        <a:effectLst/>
                        <a:latin typeface="Calibri" panose="020F0502020204030204" pitchFamily="34" charset="0"/>
                      </a:endParaRPr>
                    </a:p>
                  </a:txBody>
                  <a:tcPr marL="21273" marR="21273" marT="21273" marB="0" anchor="b"/>
                </a:tc>
                <a:tc>
                  <a:txBody>
                    <a:bodyPr/>
                    <a:lstStyle/>
                    <a:p>
                      <a:pPr algn="r" fontAlgn="b"/>
                      <a:r>
                        <a:rPr lang="en-US" sz="2500" u="none" strike="noStrike" dirty="0">
                          <a:effectLst/>
                        </a:rPr>
                        <a:t>1000</a:t>
                      </a:r>
                      <a:endParaRPr lang="en-US" sz="2500" b="0" i="0" u="none" strike="noStrike" dirty="0">
                        <a:solidFill>
                          <a:srgbClr val="000000"/>
                        </a:solidFill>
                        <a:effectLst/>
                        <a:latin typeface="Calibri" panose="020F0502020204030204" pitchFamily="34" charset="0"/>
                      </a:endParaRPr>
                    </a:p>
                  </a:txBody>
                  <a:tcPr marL="21273" marR="21273" marT="21273" marB="0" anchor="b"/>
                </a:tc>
                <a:extLst>
                  <a:ext uri="{0D108BD9-81ED-4DB2-BD59-A6C34878D82A}">
                    <a16:rowId xmlns:a16="http://schemas.microsoft.com/office/drawing/2014/main" val="2125349141"/>
                  </a:ext>
                </a:extLst>
              </a:tr>
              <a:tr h="477360">
                <a:tc>
                  <a:txBody>
                    <a:bodyPr/>
                    <a:lstStyle/>
                    <a:p>
                      <a:pPr algn="l" fontAlgn="b"/>
                      <a:r>
                        <a:rPr lang="en-US" sz="2500" u="none" strike="noStrike" dirty="0">
                          <a:effectLst/>
                        </a:rPr>
                        <a:t>Less Interest</a:t>
                      </a:r>
                      <a:endParaRPr lang="en-US" sz="2500" b="0" i="0" u="none" strike="noStrike" dirty="0">
                        <a:solidFill>
                          <a:srgbClr val="000000"/>
                        </a:solidFill>
                        <a:effectLst/>
                        <a:latin typeface="Calibri" panose="020F0502020204030204" pitchFamily="34" charset="0"/>
                      </a:endParaRPr>
                    </a:p>
                  </a:txBody>
                  <a:tcPr marL="21273" marR="21273" marT="21273" marB="0" anchor="b"/>
                </a:tc>
                <a:tc>
                  <a:txBody>
                    <a:bodyPr/>
                    <a:lstStyle/>
                    <a:p>
                      <a:pPr algn="r" fontAlgn="b"/>
                      <a:r>
                        <a:rPr lang="en-US" sz="2500" u="none" strike="noStrike" dirty="0">
                          <a:effectLst/>
                        </a:rPr>
                        <a:t>0</a:t>
                      </a:r>
                      <a:endParaRPr lang="en-US" sz="2500" b="0" i="0" u="none" strike="noStrike" dirty="0">
                        <a:solidFill>
                          <a:srgbClr val="000000"/>
                        </a:solidFill>
                        <a:effectLst/>
                        <a:latin typeface="Calibri" panose="020F0502020204030204" pitchFamily="34" charset="0"/>
                      </a:endParaRPr>
                    </a:p>
                  </a:txBody>
                  <a:tcPr marL="21273" marR="21273" marT="21273" marB="0" anchor="b"/>
                </a:tc>
                <a:tc>
                  <a:txBody>
                    <a:bodyPr/>
                    <a:lstStyle/>
                    <a:p>
                      <a:pPr algn="r" fontAlgn="b"/>
                      <a:r>
                        <a:rPr lang="en-US" sz="2500" u="none" strike="noStrike" dirty="0">
                          <a:effectLst/>
                        </a:rPr>
                        <a:t>400</a:t>
                      </a:r>
                      <a:endParaRPr lang="en-US" sz="2500" b="0" i="0" u="none" strike="noStrike" dirty="0">
                        <a:solidFill>
                          <a:srgbClr val="000000"/>
                        </a:solidFill>
                        <a:effectLst/>
                        <a:latin typeface="Calibri" panose="020F0502020204030204" pitchFamily="34" charset="0"/>
                      </a:endParaRPr>
                    </a:p>
                  </a:txBody>
                  <a:tcPr marL="21273" marR="21273" marT="21273" marB="0" anchor="b"/>
                </a:tc>
                <a:extLst>
                  <a:ext uri="{0D108BD9-81ED-4DB2-BD59-A6C34878D82A}">
                    <a16:rowId xmlns:a16="http://schemas.microsoft.com/office/drawing/2014/main" val="2174056335"/>
                  </a:ext>
                </a:extLst>
              </a:tr>
              <a:tr h="477360">
                <a:tc>
                  <a:txBody>
                    <a:bodyPr/>
                    <a:lstStyle/>
                    <a:p>
                      <a:pPr algn="l" fontAlgn="b"/>
                      <a:r>
                        <a:rPr lang="en-US" sz="2500" u="none" strike="noStrike" dirty="0">
                          <a:effectLst/>
                        </a:rPr>
                        <a:t>EBT</a:t>
                      </a:r>
                      <a:endParaRPr lang="en-US" sz="2500" b="0" i="0" u="none" strike="noStrike" dirty="0">
                        <a:solidFill>
                          <a:srgbClr val="000000"/>
                        </a:solidFill>
                        <a:effectLst/>
                        <a:latin typeface="Calibri" panose="020F0502020204030204" pitchFamily="34" charset="0"/>
                      </a:endParaRPr>
                    </a:p>
                  </a:txBody>
                  <a:tcPr marL="21273" marR="21273" marT="21273" marB="0" anchor="b"/>
                </a:tc>
                <a:tc>
                  <a:txBody>
                    <a:bodyPr/>
                    <a:lstStyle/>
                    <a:p>
                      <a:pPr algn="r" fontAlgn="b"/>
                      <a:r>
                        <a:rPr lang="en-US" sz="2500" u="none" strike="noStrike" dirty="0">
                          <a:effectLst/>
                        </a:rPr>
                        <a:t>1000</a:t>
                      </a:r>
                      <a:endParaRPr lang="en-US" sz="2500" b="0" i="0" u="none" strike="noStrike" dirty="0">
                        <a:solidFill>
                          <a:srgbClr val="000000"/>
                        </a:solidFill>
                        <a:effectLst/>
                        <a:latin typeface="Calibri" panose="020F0502020204030204" pitchFamily="34" charset="0"/>
                      </a:endParaRPr>
                    </a:p>
                  </a:txBody>
                  <a:tcPr marL="21273" marR="21273" marT="21273" marB="0" anchor="b"/>
                </a:tc>
                <a:tc>
                  <a:txBody>
                    <a:bodyPr/>
                    <a:lstStyle/>
                    <a:p>
                      <a:pPr algn="r" fontAlgn="b"/>
                      <a:r>
                        <a:rPr lang="en-US" sz="2500" u="none" strike="noStrike" dirty="0">
                          <a:effectLst/>
                        </a:rPr>
                        <a:t>600</a:t>
                      </a:r>
                      <a:endParaRPr lang="en-US" sz="2500" b="0" i="0" u="none" strike="noStrike" dirty="0">
                        <a:solidFill>
                          <a:srgbClr val="000000"/>
                        </a:solidFill>
                        <a:effectLst/>
                        <a:latin typeface="Calibri" panose="020F0502020204030204" pitchFamily="34" charset="0"/>
                      </a:endParaRPr>
                    </a:p>
                  </a:txBody>
                  <a:tcPr marL="21273" marR="21273" marT="21273" marB="0" anchor="b"/>
                </a:tc>
                <a:extLst>
                  <a:ext uri="{0D108BD9-81ED-4DB2-BD59-A6C34878D82A}">
                    <a16:rowId xmlns:a16="http://schemas.microsoft.com/office/drawing/2014/main" val="773654884"/>
                  </a:ext>
                </a:extLst>
              </a:tr>
              <a:tr h="477360">
                <a:tc>
                  <a:txBody>
                    <a:bodyPr/>
                    <a:lstStyle/>
                    <a:p>
                      <a:pPr algn="l" fontAlgn="b"/>
                      <a:r>
                        <a:rPr lang="en-US" sz="2500" u="none" strike="noStrike" dirty="0">
                          <a:effectLst/>
                        </a:rPr>
                        <a:t>Less Tax @30%</a:t>
                      </a:r>
                      <a:endParaRPr lang="en-US" sz="2500" b="0" i="0" u="none" strike="noStrike" dirty="0">
                        <a:solidFill>
                          <a:srgbClr val="000000"/>
                        </a:solidFill>
                        <a:effectLst/>
                        <a:latin typeface="Calibri" panose="020F0502020204030204" pitchFamily="34" charset="0"/>
                      </a:endParaRPr>
                    </a:p>
                  </a:txBody>
                  <a:tcPr marL="21273" marR="21273" marT="21273" marB="0" anchor="b"/>
                </a:tc>
                <a:tc>
                  <a:txBody>
                    <a:bodyPr/>
                    <a:lstStyle/>
                    <a:p>
                      <a:pPr algn="r" fontAlgn="b"/>
                      <a:r>
                        <a:rPr lang="en-US" sz="2500" u="none" strike="noStrike" dirty="0">
                          <a:effectLst/>
                        </a:rPr>
                        <a:t>300</a:t>
                      </a:r>
                      <a:endParaRPr lang="en-US" sz="2500" b="0" i="0" u="none" strike="noStrike" dirty="0">
                        <a:solidFill>
                          <a:srgbClr val="000000"/>
                        </a:solidFill>
                        <a:effectLst/>
                        <a:latin typeface="Calibri" panose="020F0502020204030204" pitchFamily="34" charset="0"/>
                      </a:endParaRPr>
                    </a:p>
                  </a:txBody>
                  <a:tcPr marL="21273" marR="21273" marT="21273" marB="0" anchor="b"/>
                </a:tc>
                <a:tc>
                  <a:txBody>
                    <a:bodyPr/>
                    <a:lstStyle/>
                    <a:p>
                      <a:pPr algn="r" fontAlgn="b"/>
                      <a:r>
                        <a:rPr lang="en-US" sz="2500" u="none" strike="noStrike" dirty="0">
                          <a:effectLst/>
                        </a:rPr>
                        <a:t>180</a:t>
                      </a:r>
                      <a:endParaRPr lang="en-US" sz="2500" b="0" i="0" u="none" strike="noStrike" dirty="0">
                        <a:solidFill>
                          <a:srgbClr val="000000"/>
                        </a:solidFill>
                        <a:effectLst/>
                        <a:latin typeface="Calibri" panose="020F0502020204030204" pitchFamily="34" charset="0"/>
                      </a:endParaRPr>
                    </a:p>
                  </a:txBody>
                  <a:tcPr marL="21273" marR="21273" marT="21273" marB="0" anchor="b"/>
                </a:tc>
                <a:extLst>
                  <a:ext uri="{0D108BD9-81ED-4DB2-BD59-A6C34878D82A}">
                    <a16:rowId xmlns:a16="http://schemas.microsoft.com/office/drawing/2014/main" val="2455764722"/>
                  </a:ext>
                </a:extLst>
              </a:tr>
              <a:tr h="477360">
                <a:tc>
                  <a:txBody>
                    <a:bodyPr/>
                    <a:lstStyle/>
                    <a:p>
                      <a:pPr algn="l" fontAlgn="b"/>
                      <a:r>
                        <a:rPr lang="en-US" sz="2500" u="none" strike="noStrike" dirty="0">
                          <a:effectLst/>
                        </a:rPr>
                        <a:t>PAT</a:t>
                      </a:r>
                      <a:endParaRPr lang="en-US" sz="2500" b="0" i="0" u="none" strike="noStrike" dirty="0">
                        <a:solidFill>
                          <a:srgbClr val="000000"/>
                        </a:solidFill>
                        <a:effectLst/>
                        <a:latin typeface="Calibri" panose="020F0502020204030204" pitchFamily="34" charset="0"/>
                      </a:endParaRPr>
                    </a:p>
                  </a:txBody>
                  <a:tcPr marL="21273" marR="21273" marT="21273" marB="0" anchor="b"/>
                </a:tc>
                <a:tc>
                  <a:txBody>
                    <a:bodyPr/>
                    <a:lstStyle/>
                    <a:p>
                      <a:pPr algn="r" fontAlgn="b"/>
                      <a:r>
                        <a:rPr lang="en-US" sz="2500" u="none" strike="noStrike" dirty="0">
                          <a:effectLst/>
                        </a:rPr>
                        <a:t>700</a:t>
                      </a:r>
                      <a:endParaRPr lang="en-US" sz="2500" b="0" i="0" u="none" strike="noStrike" dirty="0">
                        <a:solidFill>
                          <a:srgbClr val="000000"/>
                        </a:solidFill>
                        <a:effectLst/>
                        <a:latin typeface="Calibri" panose="020F0502020204030204" pitchFamily="34" charset="0"/>
                      </a:endParaRPr>
                    </a:p>
                  </a:txBody>
                  <a:tcPr marL="21273" marR="21273" marT="21273" marB="0" anchor="b"/>
                </a:tc>
                <a:tc>
                  <a:txBody>
                    <a:bodyPr/>
                    <a:lstStyle/>
                    <a:p>
                      <a:pPr algn="r" fontAlgn="b"/>
                      <a:r>
                        <a:rPr lang="en-US" sz="2500" u="none" strike="noStrike" dirty="0">
                          <a:effectLst/>
                        </a:rPr>
                        <a:t>420</a:t>
                      </a:r>
                      <a:endParaRPr lang="en-US" sz="2500" b="0" i="0" u="none" strike="noStrike" dirty="0">
                        <a:solidFill>
                          <a:srgbClr val="000000"/>
                        </a:solidFill>
                        <a:effectLst/>
                        <a:latin typeface="Calibri" panose="020F0502020204030204" pitchFamily="34" charset="0"/>
                      </a:endParaRPr>
                    </a:p>
                  </a:txBody>
                  <a:tcPr marL="21273" marR="21273" marT="21273" marB="0" anchor="b"/>
                </a:tc>
                <a:extLst>
                  <a:ext uri="{0D108BD9-81ED-4DB2-BD59-A6C34878D82A}">
                    <a16:rowId xmlns:a16="http://schemas.microsoft.com/office/drawing/2014/main" val="2215050547"/>
                  </a:ext>
                </a:extLst>
              </a:tr>
            </a:tbl>
          </a:graphicData>
        </a:graphic>
      </p:graphicFrame>
      <p:sp>
        <p:nvSpPr>
          <p:cNvPr id="5" name="Footer Placeholder 4">
            <a:extLst>
              <a:ext uri="{FF2B5EF4-FFF2-40B4-BE49-F238E27FC236}">
                <a16:creationId xmlns:a16="http://schemas.microsoft.com/office/drawing/2014/main" id="{6AE509C3-1CBF-4860-B730-ED1232DA661F}"/>
              </a:ext>
            </a:extLst>
          </p:cNvPr>
          <p:cNvSpPr>
            <a:spLocks noGrp="1"/>
          </p:cNvSpPr>
          <p:nvPr>
            <p:ph type="ftr" sz="quarter" idx="11"/>
          </p:nvPr>
        </p:nvSpPr>
        <p:spPr/>
        <p:txBody>
          <a:bodyPr/>
          <a:lstStyle/>
          <a:p>
            <a:r>
              <a:rPr lang="en-US" dirty="0"/>
              <a:t>Yogesh Chauhan, IIM Raipur</a:t>
            </a:r>
          </a:p>
        </p:txBody>
      </p:sp>
    </p:spTree>
    <p:extLst>
      <p:ext uri="{BB962C8B-B14F-4D97-AF65-F5344CB8AC3E}">
        <p14:creationId xmlns:p14="http://schemas.microsoft.com/office/powerpoint/2010/main" val="317343821"/>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969A84-0FAE-4344-82D7-36F71E1AACBB}"/>
              </a:ext>
            </a:extLst>
          </p:cNvPr>
          <p:cNvSpPr>
            <a:spLocks noGrp="1"/>
          </p:cNvSpPr>
          <p:nvPr>
            <p:ph type="title"/>
          </p:nvPr>
        </p:nvSpPr>
        <p:spPr>
          <a:xfrm>
            <a:off x="838200" y="365125"/>
            <a:ext cx="10515600" cy="1325563"/>
          </a:xfrm>
        </p:spPr>
        <p:txBody>
          <a:bodyPr>
            <a:normAutofit/>
          </a:bodyPr>
          <a:lstStyle/>
          <a:p>
            <a:r>
              <a:rPr lang="en-US" sz="3600" dirty="0">
                <a:latin typeface="Times New Roman" panose="02020603050405020304" pitchFamily="18" charset="0"/>
                <a:cs typeface="Times New Roman" panose="02020603050405020304" pitchFamily="18" charset="0"/>
              </a:rPr>
              <a:t>A pizza size cannot be changed, but I can reduce the share of my brother by borrowing</a:t>
            </a:r>
          </a:p>
        </p:txBody>
      </p:sp>
      <p:graphicFrame>
        <p:nvGraphicFramePr>
          <p:cNvPr id="6" name="Content Placeholder 5">
            <a:extLst>
              <a:ext uri="{FF2B5EF4-FFF2-40B4-BE49-F238E27FC236}">
                <a16:creationId xmlns:a16="http://schemas.microsoft.com/office/drawing/2014/main" id="{096E43E7-837C-4AA0-8F8A-4E800B90684F}"/>
              </a:ext>
            </a:extLst>
          </p:cNvPr>
          <p:cNvGraphicFramePr>
            <a:graphicFrameLocks noGrp="1"/>
          </p:cNvGraphicFramePr>
          <p:nvPr>
            <p:ph idx="1"/>
          </p:nvPr>
        </p:nvGraphicFramePr>
        <p:xfrm>
          <a:off x="838201" y="1825625"/>
          <a:ext cx="5792820" cy="4351338"/>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7" name="Chart 6">
            <a:extLst>
              <a:ext uri="{FF2B5EF4-FFF2-40B4-BE49-F238E27FC236}">
                <a16:creationId xmlns:a16="http://schemas.microsoft.com/office/drawing/2014/main" id="{4066F856-B57B-4B9A-ABF8-5B4DA37BD701}"/>
              </a:ext>
            </a:extLst>
          </p:cNvPr>
          <p:cNvGraphicFramePr>
            <a:graphicFrameLocks/>
          </p:cNvGraphicFramePr>
          <p:nvPr/>
        </p:nvGraphicFramePr>
        <p:xfrm>
          <a:off x="6780628" y="1825625"/>
          <a:ext cx="4573171" cy="4023080"/>
        </p:xfrm>
        <a:graphic>
          <a:graphicData uri="http://schemas.openxmlformats.org/drawingml/2006/chart">
            <c:chart xmlns:c="http://schemas.openxmlformats.org/drawingml/2006/chart" xmlns:r="http://schemas.openxmlformats.org/officeDocument/2006/relationships" r:id="rId3"/>
          </a:graphicData>
        </a:graphic>
      </p:graphicFrame>
      <p:sp>
        <p:nvSpPr>
          <p:cNvPr id="3" name="Footer Placeholder 2">
            <a:extLst>
              <a:ext uri="{FF2B5EF4-FFF2-40B4-BE49-F238E27FC236}">
                <a16:creationId xmlns:a16="http://schemas.microsoft.com/office/drawing/2014/main" id="{F77A5AE1-4D83-4CB9-A5A0-3D42ABFCA2A0}"/>
              </a:ext>
            </a:extLst>
          </p:cNvPr>
          <p:cNvSpPr>
            <a:spLocks noGrp="1"/>
          </p:cNvSpPr>
          <p:nvPr>
            <p:ph type="ftr" sz="quarter" idx="11"/>
          </p:nvPr>
        </p:nvSpPr>
        <p:spPr/>
        <p:txBody>
          <a:bodyPr/>
          <a:lstStyle/>
          <a:p>
            <a:r>
              <a:rPr lang="en-US" dirty="0"/>
              <a:t>Yogesh Chauhan, IIM Raipur</a:t>
            </a:r>
          </a:p>
        </p:txBody>
      </p:sp>
    </p:spTree>
    <p:extLst>
      <p:ext uri="{BB962C8B-B14F-4D97-AF65-F5344CB8AC3E}">
        <p14:creationId xmlns:p14="http://schemas.microsoft.com/office/powerpoint/2010/main" val="3667093829"/>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Content Placeholder 3">
            <a:extLst>
              <a:ext uri="{FF2B5EF4-FFF2-40B4-BE49-F238E27FC236}">
                <a16:creationId xmlns:a16="http://schemas.microsoft.com/office/drawing/2014/main" id="{6700819B-143B-4BE5-89A3-20CA77685D5C}"/>
              </a:ext>
            </a:extLst>
          </p:cNvPr>
          <p:cNvGraphicFramePr>
            <a:graphicFrameLocks noGrp="1"/>
          </p:cNvGraphicFramePr>
          <p:nvPr>
            <p:ph idx="1"/>
            <p:extLst>
              <p:ext uri="{D42A27DB-BD31-4B8C-83A1-F6EECF244321}">
                <p14:modId xmlns:p14="http://schemas.microsoft.com/office/powerpoint/2010/main" val="2835515757"/>
              </p:ext>
            </p:extLst>
          </p:nvPr>
        </p:nvGraphicFramePr>
        <p:xfrm>
          <a:off x="239211" y="239151"/>
          <a:ext cx="11647184" cy="2943801"/>
        </p:xfrm>
        <a:graphic>
          <a:graphicData uri="http://schemas.openxmlformats.org/drawingml/2006/table">
            <a:tbl>
              <a:tblPr firstRow="1" bandRow="1">
                <a:tableStyleId>{5940675A-B579-460E-94D1-54222C63F5DA}</a:tableStyleId>
              </a:tblPr>
              <a:tblGrid>
                <a:gridCol w="4012556">
                  <a:extLst>
                    <a:ext uri="{9D8B030D-6E8A-4147-A177-3AD203B41FA5}">
                      <a16:colId xmlns:a16="http://schemas.microsoft.com/office/drawing/2014/main" val="3268384337"/>
                    </a:ext>
                  </a:extLst>
                </a:gridCol>
                <a:gridCol w="2929202">
                  <a:extLst>
                    <a:ext uri="{9D8B030D-6E8A-4147-A177-3AD203B41FA5}">
                      <a16:colId xmlns:a16="http://schemas.microsoft.com/office/drawing/2014/main" val="2921017977"/>
                    </a:ext>
                  </a:extLst>
                </a:gridCol>
                <a:gridCol w="2722563">
                  <a:extLst>
                    <a:ext uri="{9D8B030D-6E8A-4147-A177-3AD203B41FA5}">
                      <a16:colId xmlns:a16="http://schemas.microsoft.com/office/drawing/2014/main" val="2080707464"/>
                    </a:ext>
                  </a:extLst>
                </a:gridCol>
                <a:gridCol w="1982863">
                  <a:extLst>
                    <a:ext uri="{9D8B030D-6E8A-4147-A177-3AD203B41FA5}">
                      <a16:colId xmlns:a16="http://schemas.microsoft.com/office/drawing/2014/main" val="651164957"/>
                    </a:ext>
                  </a:extLst>
                </a:gridCol>
              </a:tblGrid>
              <a:tr h="938363">
                <a:tc>
                  <a:txBody>
                    <a:bodyPr/>
                    <a:lstStyle/>
                    <a:p>
                      <a:pPr algn="ctr" fontAlgn="b"/>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28575" marR="28575" marT="28575" marB="0" anchor="b"/>
                </a:tc>
                <a:tc>
                  <a:txBody>
                    <a:bodyPr/>
                    <a:lstStyle/>
                    <a:p>
                      <a:pPr algn="ctr" fontAlgn="b"/>
                      <a:r>
                        <a:rPr lang="en-US" sz="2000" u="none" strike="noStrike" dirty="0">
                          <a:effectLst/>
                        </a:rPr>
                        <a:t>Firm A</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28575" marR="28575" marT="28575" marB="0" anchor="b"/>
                </a:tc>
                <a:tc>
                  <a:txBody>
                    <a:bodyPr/>
                    <a:lstStyle/>
                    <a:p>
                      <a:pPr algn="ctr" fontAlgn="b"/>
                      <a:r>
                        <a:rPr lang="en-US" sz="2000" u="none" strike="noStrike" dirty="0">
                          <a:effectLst/>
                        </a:rPr>
                        <a:t>Firm B</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28575" marR="28575" marT="28575" marB="0" anchor="b"/>
                </a:tc>
                <a:tc>
                  <a:txBody>
                    <a:bodyPr/>
                    <a:lstStyle/>
                    <a:p>
                      <a:pPr algn="ctr" fontAlgn="b"/>
                      <a:r>
                        <a:rPr lang="en-US" sz="2000" u="none" strike="noStrike" dirty="0">
                          <a:effectLst/>
                        </a:rPr>
                        <a:t>Difference </a:t>
                      </a:r>
                      <a:endParaRPr lang="en-US" sz="2000" b="0" i="0" u="none" strike="noStrike" dirty="0">
                        <a:solidFill>
                          <a:schemeClr val="bg1"/>
                        </a:solidFill>
                        <a:effectLst/>
                        <a:latin typeface="Times New Roman" panose="02020603050405020304" pitchFamily="18" charset="0"/>
                        <a:cs typeface="Times New Roman" panose="02020603050405020304" pitchFamily="18" charset="0"/>
                      </a:endParaRPr>
                    </a:p>
                  </a:txBody>
                  <a:tcPr marL="28575" marR="28575" marT="28575" marB="0" anchor="b"/>
                </a:tc>
                <a:extLst>
                  <a:ext uri="{0D108BD9-81ED-4DB2-BD59-A6C34878D82A}">
                    <a16:rowId xmlns:a16="http://schemas.microsoft.com/office/drawing/2014/main" val="4189288748"/>
                  </a:ext>
                </a:extLst>
              </a:tr>
              <a:tr h="1002719">
                <a:tc>
                  <a:txBody>
                    <a:bodyPr/>
                    <a:lstStyle/>
                    <a:p>
                      <a:pPr algn="ctr" fontAlgn="b"/>
                      <a:r>
                        <a:rPr lang="en-US" sz="2000" u="none" strike="noStrike" dirty="0">
                          <a:effectLst/>
                        </a:rPr>
                        <a:t>Return on equity (PAT/equity investments)</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28575" marR="28575" marT="28575" marB="0" anchor="b"/>
                </a:tc>
                <a:tc>
                  <a:txBody>
                    <a:bodyPr/>
                    <a:lstStyle/>
                    <a:p>
                      <a:pPr algn="ctr" fontAlgn="b"/>
                      <a:r>
                        <a:rPr lang="en-US" sz="2000" u="none" strike="noStrike" dirty="0">
                          <a:effectLst/>
                        </a:rPr>
                        <a:t>700/10000=7.00%</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28575" marR="28575" marT="28575" marB="0" anchor="b"/>
                </a:tc>
                <a:tc>
                  <a:txBody>
                    <a:bodyPr/>
                    <a:lstStyle/>
                    <a:p>
                      <a:pPr algn="ctr" fontAlgn="b"/>
                      <a:r>
                        <a:rPr lang="en-US" sz="2000" u="none" strike="noStrike" dirty="0">
                          <a:effectLst/>
                        </a:rPr>
                        <a:t>420/5000=8.40%</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28575" marR="28575" marT="28575" marB="0" anchor="b"/>
                </a:tc>
                <a:tc>
                  <a:txBody>
                    <a:bodyPr/>
                    <a:lstStyle/>
                    <a:p>
                      <a:pPr algn="ctr" fontAlgn="b"/>
                      <a:r>
                        <a:rPr lang="en-US" sz="2000" u="none" strike="noStrike" dirty="0">
                          <a:effectLst/>
                        </a:rPr>
                        <a:t>1.4%</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28575" marR="28575" marT="28575" marB="0" anchor="b"/>
                </a:tc>
                <a:extLst>
                  <a:ext uri="{0D108BD9-81ED-4DB2-BD59-A6C34878D82A}">
                    <a16:rowId xmlns:a16="http://schemas.microsoft.com/office/drawing/2014/main" val="1026674884"/>
                  </a:ext>
                </a:extLst>
              </a:tr>
              <a:tr h="1002719">
                <a:tc>
                  <a:txBody>
                    <a:bodyPr/>
                    <a:lstStyle/>
                    <a:p>
                      <a:pPr algn="ctr" fontAlgn="b"/>
                      <a:r>
                        <a:rPr lang="en-US" sz="2000" u="none" strike="noStrike" dirty="0">
                          <a:effectLst/>
                        </a:rPr>
                        <a:t>Return on assets (EBIT*(1-t))/Total investments</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28575" marR="28575" marT="28575" marB="0" anchor="b"/>
                </a:tc>
                <a:tc>
                  <a:txBody>
                    <a:bodyPr/>
                    <a:lstStyle/>
                    <a:p>
                      <a:pPr algn="ctr" fontAlgn="b"/>
                      <a:r>
                        <a:rPr lang="en-US" sz="2000" u="none" strike="noStrike" dirty="0">
                          <a:effectLst/>
                        </a:rPr>
                        <a:t>(1000*(1-.30))/10000=7%</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28575" marR="28575" marT="28575" marB="0" anchor="b"/>
                </a:tc>
                <a:tc>
                  <a:txBody>
                    <a:bodyPr/>
                    <a:lstStyle/>
                    <a:p>
                      <a:pPr algn="ctr" fontAlgn="b"/>
                      <a:r>
                        <a:rPr lang="en-US" sz="2000" u="none" strike="noStrike" dirty="0">
                          <a:effectLst/>
                        </a:rPr>
                        <a:t>1000*(1-.30))/10000=7%</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28575" marR="28575" marT="28575" marB="0" anchor="b"/>
                </a:tc>
                <a:tc>
                  <a:txBody>
                    <a:bodyPr/>
                    <a:lstStyle/>
                    <a:p>
                      <a:pPr algn="ctr" fontAlgn="b"/>
                      <a:r>
                        <a:rPr lang="en-US" sz="2000" u="none" strike="noStrike" dirty="0">
                          <a:effectLst/>
                        </a:rPr>
                        <a:t>0%</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28575" marR="28575" marT="28575" marB="0" anchor="b"/>
                </a:tc>
                <a:extLst>
                  <a:ext uri="{0D108BD9-81ED-4DB2-BD59-A6C34878D82A}">
                    <a16:rowId xmlns:a16="http://schemas.microsoft.com/office/drawing/2014/main" val="3860451553"/>
                  </a:ext>
                </a:extLst>
              </a:tr>
            </a:tbl>
          </a:graphicData>
        </a:graphic>
      </p:graphicFrame>
      <p:sp>
        <p:nvSpPr>
          <p:cNvPr id="7" name="TextBox 6">
            <a:extLst>
              <a:ext uri="{FF2B5EF4-FFF2-40B4-BE49-F238E27FC236}">
                <a16:creationId xmlns:a16="http://schemas.microsoft.com/office/drawing/2014/main" id="{4ABEC0BC-5AC4-4386-9DA4-80E4D9CFC514}"/>
              </a:ext>
            </a:extLst>
          </p:cNvPr>
          <p:cNvSpPr txBox="1"/>
          <p:nvPr/>
        </p:nvSpPr>
        <p:spPr>
          <a:xfrm>
            <a:off x="1533378" y="3429000"/>
            <a:ext cx="5936567" cy="461665"/>
          </a:xfrm>
          <a:prstGeom prst="rect">
            <a:avLst/>
          </a:prstGeom>
          <a:noFill/>
        </p:spPr>
        <p:txBody>
          <a:bodyPr wrap="square" rtlCol="0">
            <a:spAutoFit/>
          </a:bodyPr>
          <a:lstStyle/>
          <a:p>
            <a:r>
              <a:rPr lang="en-US" sz="2400" dirty="0">
                <a:latin typeface="Times New Roman" panose="02020603050405020304" pitchFamily="18" charset="0"/>
                <a:cs typeface="Times New Roman" panose="02020603050405020304" pitchFamily="18" charset="0"/>
              </a:rPr>
              <a:t>ROE=ROA+(ROA-Interest rate*(1-t))*D/E</a:t>
            </a:r>
          </a:p>
        </p:txBody>
      </p:sp>
      <mc:AlternateContent xmlns:mc="http://schemas.openxmlformats.org/markup-compatibility/2006" xmlns:a14="http://schemas.microsoft.com/office/drawing/2010/main">
        <mc:Choice Requires="a14">
          <p:sp>
            <p:nvSpPr>
              <p:cNvPr id="8" name="TextBox 7">
                <a:extLst>
                  <a:ext uri="{FF2B5EF4-FFF2-40B4-BE49-F238E27FC236}">
                    <a16:creationId xmlns:a16="http://schemas.microsoft.com/office/drawing/2014/main" id="{C9393181-D8A2-43AC-AD2F-555E51DFAB81}"/>
                  </a:ext>
                </a:extLst>
              </p:cNvPr>
              <p:cNvSpPr txBox="1"/>
              <p:nvPr/>
            </p:nvSpPr>
            <p:spPr>
              <a:xfrm>
                <a:off x="3334042" y="4058448"/>
                <a:ext cx="6151171" cy="701346"/>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2400" b="0" i="1" smtClean="0">
                          <a:latin typeface="Cambria Math" panose="02040503050406030204" pitchFamily="18" charset="0"/>
                        </a:rPr>
                        <m:t>8.4%=7%+</m:t>
                      </m:r>
                      <m:d>
                        <m:dPr>
                          <m:ctrlPr>
                            <a:rPr lang="en-US" sz="2400" b="0" i="1" smtClean="0">
                              <a:latin typeface="Cambria Math" panose="02040503050406030204" pitchFamily="18" charset="0"/>
                            </a:rPr>
                          </m:ctrlPr>
                        </m:dPr>
                        <m:e>
                          <m:r>
                            <a:rPr lang="en-US" sz="2400" b="0" i="1" smtClean="0">
                              <a:latin typeface="Cambria Math" panose="02040503050406030204" pitchFamily="18" charset="0"/>
                            </a:rPr>
                            <m:t>7%−8%∗</m:t>
                          </m:r>
                          <m:d>
                            <m:dPr>
                              <m:ctrlPr>
                                <a:rPr lang="en-US" sz="2400" b="0" i="1" smtClean="0">
                                  <a:latin typeface="Cambria Math" panose="02040503050406030204" pitchFamily="18" charset="0"/>
                                </a:rPr>
                              </m:ctrlPr>
                            </m:dPr>
                            <m:e>
                              <m:r>
                                <a:rPr lang="en-US" sz="2400" b="0" i="1" smtClean="0">
                                  <a:latin typeface="Cambria Math" panose="02040503050406030204" pitchFamily="18" charset="0"/>
                                </a:rPr>
                                <m:t>1−30%</m:t>
                              </m:r>
                            </m:e>
                          </m:d>
                        </m:e>
                      </m:d>
                      <m:r>
                        <a:rPr lang="en-US" sz="2400" b="0" i="1" smtClean="0">
                          <a:latin typeface="Cambria Math" panose="02040503050406030204" pitchFamily="18" charset="0"/>
                        </a:rPr>
                        <m:t>∗</m:t>
                      </m:r>
                      <m:f>
                        <m:fPr>
                          <m:ctrlPr>
                            <a:rPr lang="en-US" sz="2400" b="0" i="1" smtClean="0">
                              <a:latin typeface="Cambria Math" panose="02040503050406030204" pitchFamily="18" charset="0"/>
                            </a:rPr>
                          </m:ctrlPr>
                        </m:fPr>
                        <m:num>
                          <m:r>
                            <a:rPr lang="en-US" sz="2400" b="0" i="1" smtClean="0">
                              <a:latin typeface="Cambria Math" panose="02040503050406030204" pitchFamily="18" charset="0"/>
                            </a:rPr>
                            <m:t>5000</m:t>
                          </m:r>
                        </m:num>
                        <m:den>
                          <m:r>
                            <a:rPr lang="en-US" sz="2400" b="0" i="1" smtClean="0">
                              <a:latin typeface="Cambria Math" panose="02040503050406030204" pitchFamily="18" charset="0"/>
                            </a:rPr>
                            <m:t>5000</m:t>
                          </m:r>
                        </m:den>
                      </m:f>
                    </m:oMath>
                  </m:oMathPara>
                </a14:m>
                <a:endParaRPr lang="en-US" sz="2400" dirty="0">
                  <a:latin typeface="Times New Roman" panose="02020603050405020304" pitchFamily="18" charset="0"/>
                  <a:cs typeface="Times New Roman" panose="02020603050405020304" pitchFamily="18" charset="0"/>
                </a:endParaRPr>
              </a:p>
            </p:txBody>
          </p:sp>
        </mc:Choice>
        <mc:Fallback xmlns="">
          <p:sp>
            <p:nvSpPr>
              <p:cNvPr id="8" name="TextBox 7">
                <a:extLst>
                  <a:ext uri="{FF2B5EF4-FFF2-40B4-BE49-F238E27FC236}">
                    <a16:creationId xmlns:a16="http://schemas.microsoft.com/office/drawing/2014/main" id="{C9393181-D8A2-43AC-AD2F-555E51DFAB81}"/>
                  </a:ext>
                </a:extLst>
              </p:cNvPr>
              <p:cNvSpPr txBox="1">
                <a:spLocks noRot="1" noChangeAspect="1" noMove="1" noResize="1" noEditPoints="1" noAdjustHandles="1" noChangeArrowheads="1" noChangeShapeType="1" noTextEdit="1"/>
              </p:cNvSpPr>
              <p:nvPr/>
            </p:nvSpPr>
            <p:spPr>
              <a:xfrm>
                <a:off x="3334042" y="4058448"/>
                <a:ext cx="6151171" cy="701346"/>
              </a:xfrm>
              <a:prstGeom prst="rect">
                <a:avLst/>
              </a:prstGeom>
              <a:blipFill>
                <a:blip r:embed="rId3"/>
                <a:stretch>
                  <a:fillRect/>
                </a:stretch>
              </a:blipFill>
            </p:spPr>
            <p:txBody>
              <a:bodyPr/>
              <a:lstStyle/>
              <a:p>
                <a:r>
                  <a:rPr lang="en-US">
                    <a:noFill/>
                  </a:rPr>
                  <a:t> </a:t>
                </a:r>
              </a:p>
            </p:txBody>
          </p:sp>
        </mc:Fallback>
      </mc:AlternateContent>
      <p:sp>
        <p:nvSpPr>
          <p:cNvPr id="10" name="Speech Bubble: Oval 9">
            <a:extLst>
              <a:ext uri="{FF2B5EF4-FFF2-40B4-BE49-F238E27FC236}">
                <a16:creationId xmlns:a16="http://schemas.microsoft.com/office/drawing/2014/main" id="{A7932AA6-9BF1-49A0-8E0F-0509105605F9}"/>
              </a:ext>
            </a:extLst>
          </p:cNvPr>
          <p:cNvSpPr/>
          <p:nvPr/>
        </p:nvSpPr>
        <p:spPr>
          <a:xfrm>
            <a:off x="1983545" y="4600135"/>
            <a:ext cx="2518116" cy="1035155"/>
          </a:xfrm>
          <a:prstGeom prst="wedgeEllipseCallout">
            <a:avLst>
              <a:gd name="adj1" fmla="val 51631"/>
              <a:gd name="adj2" fmla="val -59810"/>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sz="2400" dirty="0">
                <a:latin typeface="Times New Roman" panose="02020603050405020304" pitchFamily="18" charset="0"/>
                <a:cs typeface="Times New Roman" panose="02020603050405020304" pitchFamily="18" charset="0"/>
              </a:rPr>
              <a:t>Operating decisions</a:t>
            </a:r>
          </a:p>
        </p:txBody>
      </p:sp>
      <p:sp>
        <p:nvSpPr>
          <p:cNvPr id="15" name="Speech Bubble: Oval 14">
            <a:extLst>
              <a:ext uri="{FF2B5EF4-FFF2-40B4-BE49-F238E27FC236}">
                <a16:creationId xmlns:a16="http://schemas.microsoft.com/office/drawing/2014/main" id="{36CAAEE3-B4DA-474E-A7C4-E03706DAA035}"/>
              </a:ext>
            </a:extLst>
          </p:cNvPr>
          <p:cNvSpPr/>
          <p:nvPr/>
        </p:nvSpPr>
        <p:spPr>
          <a:xfrm>
            <a:off x="7272997" y="5352681"/>
            <a:ext cx="4206239" cy="1035155"/>
          </a:xfrm>
          <a:prstGeom prst="wedgeEllipseCallout">
            <a:avLst>
              <a:gd name="adj1" fmla="val -15408"/>
              <a:gd name="adj2" fmla="val -103298"/>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sz="2400" dirty="0">
                <a:latin typeface="Times New Roman" panose="02020603050405020304" pitchFamily="18" charset="0"/>
                <a:cs typeface="Times New Roman" panose="02020603050405020304" pitchFamily="18" charset="0"/>
              </a:rPr>
              <a:t>Financing decisions (Financial leverage)</a:t>
            </a:r>
          </a:p>
        </p:txBody>
      </p:sp>
      <p:sp>
        <p:nvSpPr>
          <p:cNvPr id="2" name="Footer Placeholder 1">
            <a:extLst>
              <a:ext uri="{FF2B5EF4-FFF2-40B4-BE49-F238E27FC236}">
                <a16:creationId xmlns:a16="http://schemas.microsoft.com/office/drawing/2014/main" id="{025D1064-75CE-4033-B9AB-5388B72D9927}"/>
              </a:ext>
            </a:extLst>
          </p:cNvPr>
          <p:cNvSpPr>
            <a:spLocks noGrp="1"/>
          </p:cNvSpPr>
          <p:nvPr>
            <p:ph type="ftr" sz="quarter" idx="11"/>
          </p:nvPr>
        </p:nvSpPr>
        <p:spPr/>
        <p:txBody>
          <a:bodyPr/>
          <a:lstStyle/>
          <a:p>
            <a:r>
              <a:rPr lang="en-US" dirty="0"/>
              <a:t>Yogesh Chauhan, IIM Raipur</a:t>
            </a:r>
          </a:p>
        </p:txBody>
      </p:sp>
    </p:spTree>
    <p:extLst>
      <p:ext uri="{BB962C8B-B14F-4D97-AF65-F5344CB8AC3E}">
        <p14:creationId xmlns:p14="http://schemas.microsoft.com/office/powerpoint/2010/main" val="40020709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5" grpId="0" animBg="1"/>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41E570-0EC7-46F8-AAC8-D3390B19088A}"/>
              </a:ext>
            </a:extLst>
          </p:cNvPr>
          <p:cNvSpPr>
            <a:spLocks noGrp="1"/>
          </p:cNvSpPr>
          <p:nvPr>
            <p:ph type="title"/>
          </p:nvPr>
        </p:nvSpPr>
        <p:spPr>
          <a:xfrm>
            <a:off x="599050" y="182245"/>
            <a:ext cx="10515600" cy="1325563"/>
          </a:xfrm>
        </p:spPr>
        <p:txBody>
          <a:bodyPr>
            <a:normAutofit/>
          </a:bodyPr>
          <a:lstStyle/>
          <a:p>
            <a:r>
              <a:rPr lang="en-US" sz="3600" dirty="0">
                <a:latin typeface="Times New Roman" panose="02020603050405020304" pitchFamily="18" charset="0"/>
                <a:cs typeface="Times New Roman" panose="02020603050405020304" pitchFamily="18" charset="0"/>
              </a:rPr>
              <a:t>Tax benefits of debt</a:t>
            </a:r>
          </a:p>
        </p:txBody>
      </p:sp>
      <p:sp>
        <p:nvSpPr>
          <p:cNvPr id="3" name="Content Placeholder 2">
            <a:extLst>
              <a:ext uri="{FF2B5EF4-FFF2-40B4-BE49-F238E27FC236}">
                <a16:creationId xmlns:a16="http://schemas.microsoft.com/office/drawing/2014/main" id="{C6971B22-F8AE-40C3-9648-3EA7B2BEFD25}"/>
              </a:ext>
            </a:extLst>
          </p:cNvPr>
          <p:cNvSpPr>
            <a:spLocks noGrp="1"/>
          </p:cNvSpPr>
          <p:nvPr>
            <p:ph idx="1"/>
          </p:nvPr>
        </p:nvSpPr>
        <p:spPr>
          <a:xfrm>
            <a:off x="599050" y="1253331"/>
            <a:ext cx="10515600" cy="5422424"/>
          </a:xfrm>
        </p:spPr>
        <p:txBody>
          <a:bodyPr>
            <a:normAutofit/>
          </a:bodyPr>
          <a:lstStyle/>
          <a:p>
            <a:r>
              <a:rPr lang="en-US" sz="2400" dirty="0">
                <a:latin typeface="Times New Roman" panose="02020603050405020304" pitchFamily="18" charset="0"/>
                <a:cs typeface="Times New Roman" panose="02020603050405020304" pitchFamily="18" charset="0"/>
              </a:rPr>
              <a:t>When you borrow money, you are allowed to deduct interest expenses from your income to arrive at taxable income. This reduces your taxes. When you use equity, you are not allowed to deduct payments to equity (such as dividends) to arrive at taxable income</a:t>
            </a:r>
          </a:p>
          <a:p>
            <a:r>
              <a:rPr lang="en-US" sz="2400" dirty="0">
                <a:latin typeface="Times New Roman" panose="02020603050405020304" pitchFamily="18" charset="0"/>
                <a:cs typeface="Times New Roman" panose="02020603050405020304" pitchFamily="18" charset="0"/>
              </a:rPr>
              <a:t>The dollar tax benefits from the interest payment in any year is  a function of your tax rate and the interest payment:</a:t>
            </a:r>
          </a:p>
          <a:p>
            <a:pPr lvl="1"/>
            <a:r>
              <a:rPr lang="en-US" dirty="0">
                <a:latin typeface="Times New Roman" panose="02020603050405020304" pitchFamily="18" charset="0"/>
                <a:cs typeface="Times New Roman" panose="02020603050405020304" pitchFamily="18" charset="0"/>
              </a:rPr>
              <a:t>Tax benefit each year=Tax rate*Interest payments</a:t>
            </a:r>
          </a:p>
          <a:p>
            <a:pPr marL="0" indent="0">
              <a:buNone/>
            </a:pPr>
            <a:r>
              <a:rPr lang="en-US" sz="2400" i="1" dirty="0">
                <a:latin typeface="Times New Roman" panose="02020603050405020304" pitchFamily="18" charset="0"/>
                <a:cs typeface="Times New Roman" panose="02020603050405020304" pitchFamily="18" charset="0"/>
              </a:rPr>
              <a:t>The caveat is that you need to have the income to cover interest payments to get this tax benefit.</a:t>
            </a:r>
          </a:p>
          <a:p>
            <a:r>
              <a:rPr lang="en-US" sz="2400" dirty="0">
                <a:latin typeface="Times New Roman" panose="02020603050405020304" pitchFamily="18" charset="0"/>
                <a:cs typeface="Times New Roman" panose="02020603050405020304" pitchFamily="18" charset="0"/>
              </a:rPr>
              <a:t>Proposition 1: </a:t>
            </a:r>
            <a:r>
              <a:rPr lang="en-US" sz="2400" i="1" dirty="0">
                <a:latin typeface="Times New Roman" panose="02020603050405020304" pitchFamily="18" charset="0"/>
                <a:cs typeface="Times New Roman" panose="02020603050405020304" pitchFamily="18" charset="0"/>
              </a:rPr>
              <a:t>Other things being equal, the higher the marginal tax rate of a business, the more debt it will have in its capital structure</a:t>
            </a:r>
            <a:r>
              <a:rPr lang="en-US" sz="2400" dirty="0">
                <a:latin typeface="Times New Roman" panose="02020603050405020304" pitchFamily="18" charset="0"/>
                <a:cs typeface="Times New Roman" panose="02020603050405020304" pitchFamily="18" charset="0"/>
              </a:rPr>
              <a:t>.</a:t>
            </a:r>
          </a:p>
        </p:txBody>
      </p:sp>
      <p:sp>
        <p:nvSpPr>
          <p:cNvPr id="4" name="Footer Placeholder 3">
            <a:extLst>
              <a:ext uri="{FF2B5EF4-FFF2-40B4-BE49-F238E27FC236}">
                <a16:creationId xmlns:a16="http://schemas.microsoft.com/office/drawing/2014/main" id="{060D05B9-93E6-4F4B-BDF3-DAA73391174C}"/>
              </a:ext>
            </a:extLst>
          </p:cNvPr>
          <p:cNvSpPr>
            <a:spLocks noGrp="1"/>
          </p:cNvSpPr>
          <p:nvPr>
            <p:ph type="ftr" sz="quarter" idx="11"/>
          </p:nvPr>
        </p:nvSpPr>
        <p:spPr/>
        <p:txBody>
          <a:bodyPr/>
          <a:lstStyle/>
          <a:p>
            <a:r>
              <a:rPr lang="en-US" dirty="0"/>
              <a:t>Yogesh Chauhan, IIM Raipur</a:t>
            </a:r>
          </a:p>
        </p:txBody>
      </p:sp>
    </p:spTree>
    <p:extLst>
      <p:ext uri="{BB962C8B-B14F-4D97-AF65-F5344CB8AC3E}">
        <p14:creationId xmlns:p14="http://schemas.microsoft.com/office/powerpoint/2010/main" val="1389336747"/>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94F47C-1CA6-4247-B186-EB0B084EE5FE}"/>
              </a:ext>
            </a:extLst>
          </p:cNvPr>
          <p:cNvSpPr>
            <a:spLocks noGrp="1"/>
          </p:cNvSpPr>
          <p:nvPr>
            <p:ph type="title"/>
          </p:nvPr>
        </p:nvSpPr>
        <p:spPr/>
        <p:txBody>
          <a:bodyPr>
            <a:normAutofit/>
          </a:bodyPr>
          <a:lstStyle/>
          <a:p>
            <a:r>
              <a:rPr lang="en-US" sz="3600" dirty="0">
                <a:latin typeface="Times New Roman" panose="02020603050405020304" pitchFamily="18" charset="0"/>
                <a:cs typeface="Times New Roman" panose="02020603050405020304" pitchFamily="18" charset="0"/>
              </a:rPr>
              <a:t>Corporate tax rate in India</a:t>
            </a:r>
          </a:p>
        </p:txBody>
      </p:sp>
      <p:graphicFrame>
        <p:nvGraphicFramePr>
          <p:cNvPr id="4" name="Content Placeholder 3">
            <a:extLst>
              <a:ext uri="{FF2B5EF4-FFF2-40B4-BE49-F238E27FC236}">
                <a16:creationId xmlns:a16="http://schemas.microsoft.com/office/drawing/2014/main" id="{6E7CEB22-7B22-4A5F-B956-6C89268CD768}"/>
              </a:ext>
            </a:extLst>
          </p:cNvPr>
          <p:cNvGraphicFramePr>
            <a:graphicFrameLocks noGrp="1"/>
          </p:cNvGraphicFramePr>
          <p:nvPr>
            <p:ph idx="1"/>
          </p:nvPr>
        </p:nvGraphicFramePr>
        <p:xfrm>
          <a:off x="385763" y="1825625"/>
          <a:ext cx="10968037" cy="4351338"/>
        </p:xfrm>
        <a:graphic>
          <a:graphicData uri="http://schemas.openxmlformats.org/drawingml/2006/chart">
            <c:chart xmlns:c="http://schemas.openxmlformats.org/drawingml/2006/chart" xmlns:r="http://schemas.openxmlformats.org/officeDocument/2006/relationships" r:id="rId2"/>
          </a:graphicData>
        </a:graphic>
      </p:graphicFrame>
      <p:sp>
        <p:nvSpPr>
          <p:cNvPr id="3" name="Footer Placeholder 2">
            <a:extLst>
              <a:ext uri="{FF2B5EF4-FFF2-40B4-BE49-F238E27FC236}">
                <a16:creationId xmlns:a16="http://schemas.microsoft.com/office/drawing/2014/main" id="{DF8EAD74-CEB1-48FB-AE3E-9245EAEFD590}"/>
              </a:ext>
            </a:extLst>
          </p:cNvPr>
          <p:cNvSpPr>
            <a:spLocks noGrp="1"/>
          </p:cNvSpPr>
          <p:nvPr>
            <p:ph type="ftr" sz="quarter" idx="11"/>
          </p:nvPr>
        </p:nvSpPr>
        <p:spPr/>
        <p:txBody>
          <a:bodyPr/>
          <a:lstStyle/>
          <a:p>
            <a:r>
              <a:rPr lang="en-US" dirty="0"/>
              <a:t>Yogesh Chauhan, IIM Raipur</a:t>
            </a:r>
          </a:p>
        </p:txBody>
      </p:sp>
    </p:spTree>
    <p:extLst>
      <p:ext uri="{BB962C8B-B14F-4D97-AF65-F5344CB8AC3E}">
        <p14:creationId xmlns:p14="http://schemas.microsoft.com/office/powerpoint/2010/main" val="3950737392"/>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4CF729-3757-411A-9EFB-BD47D7C3AB3B}"/>
              </a:ext>
            </a:extLst>
          </p:cNvPr>
          <p:cNvSpPr>
            <a:spLocks noGrp="1"/>
          </p:cNvSpPr>
          <p:nvPr>
            <p:ph type="title"/>
          </p:nvPr>
        </p:nvSpPr>
        <p:spPr/>
        <p:txBody>
          <a:bodyPr>
            <a:normAutofit/>
          </a:bodyPr>
          <a:lstStyle/>
          <a:p>
            <a:r>
              <a:rPr lang="en-US" sz="3600" dirty="0">
                <a:latin typeface="Times New Roman" panose="02020603050405020304" pitchFamily="18" charset="0"/>
                <a:cs typeface="Times New Roman" panose="02020603050405020304" pitchFamily="18" charset="0"/>
              </a:rPr>
              <a:t>Tax advantage </a:t>
            </a:r>
          </a:p>
        </p:txBody>
      </p:sp>
      <p:sp>
        <p:nvSpPr>
          <p:cNvPr id="3" name="Content Placeholder 2">
            <a:extLst>
              <a:ext uri="{FF2B5EF4-FFF2-40B4-BE49-F238E27FC236}">
                <a16:creationId xmlns:a16="http://schemas.microsoft.com/office/drawing/2014/main" id="{3DBF1705-E2B1-4455-BEB2-FCC610E43D46}"/>
              </a:ext>
            </a:extLst>
          </p:cNvPr>
          <p:cNvSpPr>
            <a:spLocks noGrp="1"/>
          </p:cNvSpPr>
          <p:nvPr>
            <p:ph idx="1"/>
          </p:nvPr>
        </p:nvSpPr>
        <p:spPr/>
        <p:txBody>
          <a:bodyPr>
            <a:normAutofit/>
          </a:bodyPr>
          <a:lstStyle/>
          <a:p>
            <a:pPr algn="just"/>
            <a:r>
              <a:rPr lang="en-US" sz="2400" dirty="0">
                <a:latin typeface="Times New Roman" panose="02020603050405020304" pitchFamily="18" charset="0"/>
                <a:cs typeface="Times New Roman" panose="02020603050405020304" pitchFamily="18" charset="0"/>
              </a:rPr>
              <a:t>You are comparing the debt ratios of real estate corporations, which pay the corporate tax rate, and real estate investment trusts (REIT), which are not taxed, but are required to pay 90% of their earnings as dividends to their stockholders. Which of these two groups would you expect to have the higher debt ratios?</a:t>
            </a:r>
          </a:p>
        </p:txBody>
      </p:sp>
      <p:sp>
        <p:nvSpPr>
          <p:cNvPr id="4" name="Footer Placeholder 3">
            <a:extLst>
              <a:ext uri="{FF2B5EF4-FFF2-40B4-BE49-F238E27FC236}">
                <a16:creationId xmlns:a16="http://schemas.microsoft.com/office/drawing/2014/main" id="{FBEB7FDA-CD2B-4F73-B0E1-71B8AD626A4B}"/>
              </a:ext>
            </a:extLst>
          </p:cNvPr>
          <p:cNvSpPr>
            <a:spLocks noGrp="1"/>
          </p:cNvSpPr>
          <p:nvPr>
            <p:ph type="ftr" sz="quarter" idx="11"/>
          </p:nvPr>
        </p:nvSpPr>
        <p:spPr/>
        <p:txBody>
          <a:bodyPr/>
          <a:lstStyle/>
          <a:p>
            <a:r>
              <a:rPr lang="en-US" dirty="0"/>
              <a:t>Yogesh Chauhan, IIM Raipur</a:t>
            </a:r>
          </a:p>
        </p:txBody>
      </p:sp>
    </p:spTree>
    <p:extLst>
      <p:ext uri="{BB962C8B-B14F-4D97-AF65-F5344CB8AC3E}">
        <p14:creationId xmlns:p14="http://schemas.microsoft.com/office/powerpoint/2010/main" val="2162368585"/>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73264A-28D0-40F5-8D78-40B80A5F21D8}"/>
              </a:ext>
            </a:extLst>
          </p:cNvPr>
          <p:cNvSpPr>
            <a:spLocks noGrp="1"/>
          </p:cNvSpPr>
          <p:nvPr>
            <p:ph type="title"/>
          </p:nvPr>
        </p:nvSpPr>
        <p:spPr/>
        <p:txBody>
          <a:bodyPr>
            <a:normAutofit/>
          </a:bodyPr>
          <a:lstStyle/>
          <a:p>
            <a:r>
              <a:rPr lang="en-US" sz="3600" dirty="0">
                <a:latin typeface="Times New Roman" panose="02020603050405020304" pitchFamily="18" charset="0"/>
                <a:cs typeface="Times New Roman" panose="02020603050405020304" pitchFamily="18" charset="0"/>
              </a:rPr>
              <a:t>Debt adds discipline to management (Monitoring)</a:t>
            </a:r>
          </a:p>
        </p:txBody>
      </p:sp>
      <p:sp>
        <p:nvSpPr>
          <p:cNvPr id="3" name="Content Placeholder 2">
            <a:extLst>
              <a:ext uri="{FF2B5EF4-FFF2-40B4-BE49-F238E27FC236}">
                <a16:creationId xmlns:a16="http://schemas.microsoft.com/office/drawing/2014/main" id="{2B5FD019-5C4F-4F3A-8EDE-11B997297EDC}"/>
              </a:ext>
            </a:extLst>
          </p:cNvPr>
          <p:cNvSpPr>
            <a:spLocks noGrp="1"/>
          </p:cNvSpPr>
          <p:nvPr>
            <p:ph idx="1"/>
          </p:nvPr>
        </p:nvSpPr>
        <p:spPr/>
        <p:txBody>
          <a:bodyPr>
            <a:normAutofit/>
          </a:bodyPr>
          <a:lstStyle/>
          <a:p>
            <a:pPr algn="just"/>
            <a:r>
              <a:rPr lang="en-US" sz="2400" dirty="0">
                <a:latin typeface="Times New Roman" panose="02020603050405020304" pitchFamily="18" charset="0"/>
                <a:cs typeface="Times New Roman" panose="02020603050405020304" pitchFamily="18" charset="0"/>
              </a:rPr>
              <a:t>If you are managers of a firm with no debt, and you generate high income and cashflows each year, you tend to become complacent. The complacency can lead to  inefficiency and investing in poor projects. There is little or no cost born by the managers. </a:t>
            </a:r>
          </a:p>
          <a:p>
            <a:pPr algn="just"/>
            <a:r>
              <a:rPr lang="en-US" sz="2400" dirty="0">
                <a:latin typeface="Times New Roman" panose="02020603050405020304" pitchFamily="18" charset="0"/>
                <a:cs typeface="Times New Roman" panose="02020603050405020304" pitchFamily="18" charset="0"/>
              </a:rPr>
              <a:t>Forcing such a firm to borrow money can be an antidote to the complacency. The managers now have to  ensure that the investments they make will earn at least enough return to cover interest expenses. The cost of not doing so is liquidation and loss of such a job.</a:t>
            </a:r>
          </a:p>
          <a:p>
            <a:pPr algn="just"/>
            <a:endParaRPr lang="en-US" sz="2400" dirty="0">
              <a:latin typeface="Times New Roman" panose="02020603050405020304" pitchFamily="18" charset="0"/>
              <a:cs typeface="Times New Roman" panose="02020603050405020304" pitchFamily="18" charset="0"/>
            </a:endParaRPr>
          </a:p>
        </p:txBody>
      </p:sp>
      <p:sp>
        <p:nvSpPr>
          <p:cNvPr id="4" name="Footer Placeholder 3">
            <a:extLst>
              <a:ext uri="{FF2B5EF4-FFF2-40B4-BE49-F238E27FC236}">
                <a16:creationId xmlns:a16="http://schemas.microsoft.com/office/drawing/2014/main" id="{6DD138CC-B3F1-4BA0-BAD3-A49276FEB61F}"/>
              </a:ext>
            </a:extLst>
          </p:cNvPr>
          <p:cNvSpPr>
            <a:spLocks noGrp="1"/>
          </p:cNvSpPr>
          <p:nvPr>
            <p:ph type="ftr" sz="quarter" idx="11"/>
          </p:nvPr>
        </p:nvSpPr>
        <p:spPr/>
        <p:txBody>
          <a:bodyPr/>
          <a:lstStyle/>
          <a:p>
            <a:r>
              <a:rPr lang="en-US" dirty="0"/>
              <a:t>Yogesh Chauhan, IIM Raipur</a:t>
            </a:r>
          </a:p>
        </p:txBody>
      </p:sp>
    </p:spTree>
    <p:extLst>
      <p:ext uri="{BB962C8B-B14F-4D97-AF65-F5344CB8AC3E}">
        <p14:creationId xmlns:p14="http://schemas.microsoft.com/office/powerpoint/2010/main" val="2407738267"/>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B15053-1549-4DA3-B35A-A336F38ACC22}"/>
              </a:ext>
            </a:extLst>
          </p:cNvPr>
          <p:cNvSpPr>
            <a:spLocks noGrp="1"/>
          </p:cNvSpPr>
          <p:nvPr>
            <p:ph type="title"/>
          </p:nvPr>
        </p:nvSpPr>
        <p:spPr/>
        <p:txBody>
          <a:bodyPr>
            <a:normAutofit/>
          </a:bodyPr>
          <a:lstStyle/>
          <a:p>
            <a:r>
              <a:rPr lang="en-US" sz="3600" dirty="0">
                <a:latin typeface="Times New Roman" panose="02020603050405020304" pitchFamily="18" charset="0"/>
                <a:cs typeface="Times New Roman" panose="02020603050405020304" pitchFamily="18" charset="0"/>
              </a:rPr>
              <a:t>Debt and discipline </a:t>
            </a:r>
          </a:p>
        </p:txBody>
      </p:sp>
      <p:sp>
        <p:nvSpPr>
          <p:cNvPr id="3" name="Content Placeholder 2">
            <a:extLst>
              <a:ext uri="{FF2B5EF4-FFF2-40B4-BE49-F238E27FC236}">
                <a16:creationId xmlns:a16="http://schemas.microsoft.com/office/drawing/2014/main" id="{8B0E878C-6CB9-41BE-9410-71E150CA5797}"/>
              </a:ext>
            </a:extLst>
          </p:cNvPr>
          <p:cNvSpPr>
            <a:spLocks noGrp="1"/>
          </p:cNvSpPr>
          <p:nvPr>
            <p:ph idx="1"/>
          </p:nvPr>
        </p:nvSpPr>
        <p:spPr/>
        <p:txBody>
          <a:bodyPr>
            <a:normAutofit/>
          </a:bodyPr>
          <a:lstStyle/>
          <a:p>
            <a:pPr algn="just"/>
            <a:r>
              <a:rPr lang="en-US" sz="2400" dirty="0">
                <a:latin typeface="Times New Roman" panose="02020603050405020304" pitchFamily="18" charset="0"/>
                <a:cs typeface="Times New Roman" panose="02020603050405020304" pitchFamily="18" charset="0"/>
              </a:rPr>
              <a:t>Assume that you into this argument that debt adds discipline to management. Which of the following types of firms will most benefit from debt adding this discipline?</a:t>
            </a:r>
          </a:p>
          <a:p>
            <a:pPr marL="457200" indent="-457200" algn="just">
              <a:buFont typeface="+mj-lt"/>
              <a:buAutoNum type="arabicPeriod"/>
            </a:pPr>
            <a:r>
              <a:rPr lang="en-US" sz="2400" dirty="0">
                <a:latin typeface="Times New Roman" panose="02020603050405020304" pitchFamily="18" charset="0"/>
                <a:cs typeface="Times New Roman" panose="02020603050405020304" pitchFamily="18" charset="0"/>
              </a:rPr>
              <a:t>Conservatively financed (very little debt), privately owned firms.</a:t>
            </a:r>
          </a:p>
          <a:p>
            <a:pPr marL="457200" indent="-457200" algn="just">
              <a:buFont typeface="+mj-lt"/>
              <a:buAutoNum type="arabicPeriod"/>
            </a:pPr>
            <a:r>
              <a:rPr lang="en-US" sz="2400" dirty="0">
                <a:latin typeface="Times New Roman" panose="02020603050405020304" pitchFamily="18" charset="0"/>
                <a:cs typeface="Times New Roman" panose="02020603050405020304" pitchFamily="18" charset="0"/>
              </a:rPr>
              <a:t>Conservatively financed, publicly traded firms, with stocks held millions of investors, none of whom hold a large percent of the stock.</a:t>
            </a:r>
          </a:p>
          <a:p>
            <a:pPr marL="457200" indent="-457200" algn="just">
              <a:buFont typeface="+mj-lt"/>
              <a:buAutoNum type="arabicPeriod"/>
            </a:pPr>
            <a:r>
              <a:rPr lang="en-US" sz="2400" dirty="0">
                <a:latin typeface="Times New Roman" panose="02020603050405020304" pitchFamily="18" charset="0"/>
                <a:cs typeface="Times New Roman" panose="02020603050405020304" pitchFamily="18" charset="0"/>
              </a:rPr>
              <a:t>Conservatively financed, publicly traded firms, with an activist and primarily institutional holding. </a:t>
            </a:r>
          </a:p>
        </p:txBody>
      </p:sp>
      <p:sp>
        <p:nvSpPr>
          <p:cNvPr id="4" name="Footer Placeholder 3">
            <a:extLst>
              <a:ext uri="{FF2B5EF4-FFF2-40B4-BE49-F238E27FC236}">
                <a16:creationId xmlns:a16="http://schemas.microsoft.com/office/drawing/2014/main" id="{46208AED-C429-4546-8A08-F97440DC2D54}"/>
              </a:ext>
            </a:extLst>
          </p:cNvPr>
          <p:cNvSpPr>
            <a:spLocks noGrp="1"/>
          </p:cNvSpPr>
          <p:nvPr>
            <p:ph type="ftr" sz="quarter" idx="11"/>
          </p:nvPr>
        </p:nvSpPr>
        <p:spPr/>
        <p:txBody>
          <a:bodyPr/>
          <a:lstStyle/>
          <a:p>
            <a:r>
              <a:rPr lang="en-US" dirty="0"/>
              <a:t>Yogesh Chauhan, IIM Raipur</a:t>
            </a:r>
          </a:p>
        </p:txBody>
      </p:sp>
    </p:spTree>
    <p:extLst>
      <p:ext uri="{BB962C8B-B14F-4D97-AF65-F5344CB8AC3E}">
        <p14:creationId xmlns:p14="http://schemas.microsoft.com/office/powerpoint/2010/main" val="2152381419"/>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93D600-8D8C-46BB-803F-CDA3B0A7AE20}"/>
              </a:ext>
            </a:extLst>
          </p:cNvPr>
          <p:cNvSpPr>
            <a:spLocks noGrp="1"/>
          </p:cNvSpPr>
          <p:nvPr>
            <p:ph type="title"/>
          </p:nvPr>
        </p:nvSpPr>
        <p:spPr>
          <a:xfrm>
            <a:off x="486507" y="0"/>
            <a:ext cx="10515600" cy="1325563"/>
          </a:xfrm>
        </p:spPr>
        <p:txBody>
          <a:bodyPr>
            <a:normAutofit/>
          </a:bodyPr>
          <a:lstStyle/>
          <a:p>
            <a:r>
              <a:rPr lang="en-US" sz="3600" dirty="0">
                <a:latin typeface="Times New Roman" panose="02020603050405020304" pitchFamily="18" charset="0"/>
                <a:cs typeface="Times New Roman" panose="02020603050405020304" pitchFamily="18" charset="0"/>
              </a:rPr>
              <a:t>Bankruptcy cost</a:t>
            </a:r>
          </a:p>
        </p:txBody>
      </p:sp>
      <p:sp>
        <p:nvSpPr>
          <p:cNvPr id="3" name="Content Placeholder 2">
            <a:extLst>
              <a:ext uri="{FF2B5EF4-FFF2-40B4-BE49-F238E27FC236}">
                <a16:creationId xmlns:a16="http://schemas.microsoft.com/office/drawing/2014/main" id="{D49BB5DA-B0AD-4A2D-8BC9-EE1376123C6C}"/>
              </a:ext>
            </a:extLst>
          </p:cNvPr>
          <p:cNvSpPr>
            <a:spLocks noGrp="1"/>
          </p:cNvSpPr>
          <p:nvPr>
            <p:ph idx="1"/>
          </p:nvPr>
        </p:nvSpPr>
        <p:spPr>
          <a:xfrm>
            <a:off x="486507" y="876056"/>
            <a:ext cx="10515600" cy="5770929"/>
          </a:xfrm>
        </p:spPr>
        <p:txBody>
          <a:bodyPr>
            <a:noAutofit/>
          </a:bodyPr>
          <a:lstStyle/>
          <a:p>
            <a:pPr algn="just"/>
            <a:r>
              <a:rPr lang="en-US" sz="2400" dirty="0">
                <a:latin typeface="Times New Roman" panose="02020603050405020304" pitchFamily="18" charset="0"/>
                <a:cs typeface="Times New Roman" panose="02020603050405020304" pitchFamily="18" charset="0"/>
              </a:rPr>
              <a:t>The expected bankruptcy cost is a function of two variables:</a:t>
            </a:r>
          </a:p>
          <a:p>
            <a:pPr lvl="1" algn="just"/>
            <a:r>
              <a:rPr lang="en-US" dirty="0">
                <a:latin typeface="Times New Roman" panose="02020603050405020304" pitchFamily="18" charset="0"/>
                <a:cs typeface="Times New Roman" panose="02020603050405020304" pitchFamily="18" charset="0"/>
              </a:rPr>
              <a:t>The probability of bankruptcy, which will depend on how uncertain you are about future cashflows.</a:t>
            </a:r>
          </a:p>
          <a:p>
            <a:pPr lvl="2" algn="just"/>
            <a:r>
              <a:rPr lang="en-US" sz="2400" dirty="0">
                <a:latin typeface="Times New Roman" panose="02020603050405020304" pitchFamily="18" charset="0"/>
                <a:cs typeface="Times New Roman" panose="02020603050405020304" pitchFamily="18" charset="0"/>
              </a:rPr>
              <a:t>The size of operating cashflows relative to size of cashflows on debt obligations (interest coverage ratio). </a:t>
            </a:r>
          </a:p>
          <a:p>
            <a:pPr lvl="2" algn="just"/>
            <a:r>
              <a:rPr lang="en-US" sz="2400" dirty="0">
                <a:latin typeface="Times New Roman" panose="02020603050405020304" pitchFamily="18" charset="0"/>
                <a:cs typeface="Times New Roman" panose="02020603050405020304" pitchFamily="18" charset="0"/>
              </a:rPr>
              <a:t>Variance in operating cashflows (business risk; the sensitivity of the demand of the firm’s products with the economic condition)</a:t>
            </a:r>
          </a:p>
          <a:p>
            <a:pPr lvl="1" algn="just"/>
            <a:r>
              <a:rPr lang="en-US" dirty="0">
                <a:latin typeface="Times New Roman" panose="02020603050405020304" pitchFamily="18" charset="0"/>
                <a:cs typeface="Times New Roman" panose="02020603050405020304" pitchFamily="18" charset="0"/>
              </a:rPr>
              <a:t>The cost of going bankrupt</a:t>
            </a:r>
          </a:p>
          <a:p>
            <a:pPr lvl="2" algn="just"/>
            <a:r>
              <a:rPr lang="en-US" sz="2400" dirty="0">
                <a:latin typeface="Times New Roman" panose="02020603050405020304" pitchFamily="18" charset="0"/>
                <a:cs typeface="Times New Roman" panose="02020603050405020304" pitchFamily="18" charset="0"/>
              </a:rPr>
              <a:t>Direct costs: the outflows of cash during bankruptcy, such as legal and admin costs, at the time of bankruptcy. The bankruptcy cost of Leman brother $2 billion</a:t>
            </a:r>
          </a:p>
          <a:p>
            <a:pPr lvl="2" algn="just"/>
            <a:r>
              <a:rPr lang="en-US" sz="2400" dirty="0">
                <a:latin typeface="Times New Roman" panose="02020603050405020304" pitchFamily="18" charset="0"/>
                <a:cs typeface="Times New Roman" panose="02020603050405020304" pitchFamily="18" charset="0"/>
              </a:rPr>
              <a:t>Indirect costs: Costs arising because people perceive you to be in financial trouble. </a:t>
            </a:r>
          </a:p>
          <a:p>
            <a:pPr marL="0" indent="0" algn="just">
              <a:buNone/>
            </a:pPr>
            <a:r>
              <a:rPr lang="en-US" sz="2400" dirty="0">
                <a:latin typeface="Times New Roman" panose="02020603050405020304" pitchFamily="18" charset="0"/>
                <a:cs typeface="Times New Roman" panose="02020603050405020304" pitchFamily="18" charset="0"/>
              </a:rPr>
              <a:t>On Oct 1, 2008, A strong rumor that ICICI Bank has gone bankrupt sent several depositors rushing for ATMs to withdraw money. The ICICI Bank stock is down 37.47% from its recent high of Rs 551.45 on 1 October 2008.</a:t>
            </a:r>
          </a:p>
          <a:p>
            <a:pPr lvl="2" algn="just"/>
            <a:endParaRPr lang="en-US" sz="2400" dirty="0">
              <a:latin typeface="Times New Roman" panose="02020603050405020304" pitchFamily="18" charset="0"/>
              <a:cs typeface="Times New Roman" panose="02020603050405020304" pitchFamily="18" charset="0"/>
            </a:endParaRPr>
          </a:p>
          <a:p>
            <a:pPr lvl="2" algn="just"/>
            <a:endParaRPr lang="en-US" sz="2400" dirty="0">
              <a:latin typeface="Times New Roman" panose="02020603050405020304" pitchFamily="18" charset="0"/>
              <a:cs typeface="Times New Roman" panose="02020603050405020304" pitchFamily="18" charset="0"/>
            </a:endParaRPr>
          </a:p>
        </p:txBody>
      </p:sp>
      <p:sp>
        <p:nvSpPr>
          <p:cNvPr id="4" name="Footer Placeholder 3">
            <a:extLst>
              <a:ext uri="{FF2B5EF4-FFF2-40B4-BE49-F238E27FC236}">
                <a16:creationId xmlns:a16="http://schemas.microsoft.com/office/drawing/2014/main" id="{C2B07D4B-CAA6-4867-820E-347A09FF0399}"/>
              </a:ext>
            </a:extLst>
          </p:cNvPr>
          <p:cNvSpPr>
            <a:spLocks noGrp="1"/>
          </p:cNvSpPr>
          <p:nvPr>
            <p:ph type="ftr" sz="quarter" idx="11"/>
          </p:nvPr>
        </p:nvSpPr>
        <p:spPr/>
        <p:txBody>
          <a:bodyPr/>
          <a:lstStyle/>
          <a:p>
            <a:r>
              <a:rPr lang="en-US" dirty="0"/>
              <a:t>Yogesh Chauhan, IIM Raipur</a:t>
            </a:r>
          </a:p>
        </p:txBody>
      </p:sp>
    </p:spTree>
    <p:extLst>
      <p:ext uri="{BB962C8B-B14F-4D97-AF65-F5344CB8AC3E}">
        <p14:creationId xmlns:p14="http://schemas.microsoft.com/office/powerpoint/2010/main" val="2491174410"/>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E1F14B-ECEB-4CFB-85C3-73A0D0FB3F08}"/>
              </a:ext>
            </a:extLst>
          </p:cNvPr>
          <p:cNvSpPr>
            <a:spLocks noGrp="1"/>
          </p:cNvSpPr>
          <p:nvPr>
            <p:ph type="title"/>
          </p:nvPr>
        </p:nvSpPr>
        <p:spPr/>
        <p:txBody>
          <a:bodyPr>
            <a:normAutofit/>
          </a:bodyPr>
          <a:lstStyle/>
          <a:p>
            <a:r>
              <a:rPr lang="en-US" sz="3600" dirty="0">
                <a:latin typeface="Times New Roman" panose="02020603050405020304" pitchFamily="18" charset="0"/>
                <a:cs typeface="Times New Roman" panose="02020603050405020304" pitchFamily="18" charset="0"/>
              </a:rPr>
              <a:t>Bankruptcy cost</a:t>
            </a:r>
            <a:endParaRPr lang="en-US" sz="3600" dirty="0"/>
          </a:p>
        </p:txBody>
      </p:sp>
      <p:sp>
        <p:nvSpPr>
          <p:cNvPr id="3" name="Content Placeholder 2">
            <a:extLst>
              <a:ext uri="{FF2B5EF4-FFF2-40B4-BE49-F238E27FC236}">
                <a16:creationId xmlns:a16="http://schemas.microsoft.com/office/drawing/2014/main" id="{30092D45-C482-4921-8606-5C68C7B8EA33}"/>
              </a:ext>
            </a:extLst>
          </p:cNvPr>
          <p:cNvSpPr>
            <a:spLocks noGrp="1"/>
          </p:cNvSpPr>
          <p:nvPr>
            <p:ph idx="1"/>
          </p:nvPr>
        </p:nvSpPr>
        <p:spPr/>
        <p:txBody>
          <a:bodyPr>
            <a:normAutofit/>
          </a:bodyPr>
          <a:lstStyle/>
          <a:p>
            <a:pPr algn="just"/>
            <a:r>
              <a:rPr lang="en-US" sz="2400" dirty="0">
                <a:latin typeface="Times New Roman" panose="02020603050405020304" pitchFamily="18" charset="0"/>
                <a:cs typeface="Times New Roman" panose="02020603050405020304" pitchFamily="18" charset="0"/>
              </a:rPr>
              <a:t>Firms with following products are likely to have greater bankruptcy (indirect) costs </a:t>
            </a:r>
          </a:p>
          <a:p>
            <a:pPr lvl="1" algn="just"/>
            <a:r>
              <a:rPr lang="en-US" dirty="0">
                <a:latin typeface="Times New Roman" panose="02020603050405020304" pitchFamily="18" charset="0"/>
                <a:cs typeface="Times New Roman" panose="02020603050405020304" pitchFamily="18" charset="0"/>
              </a:rPr>
              <a:t>Firms that sell durable products with long lives that require replacement parts and service: Tata motor would have greater indirect costs associated with bankruptcy than Avenue supermarts.</a:t>
            </a:r>
          </a:p>
          <a:p>
            <a:pPr lvl="1" algn="just"/>
            <a:r>
              <a:rPr lang="en-US" dirty="0">
                <a:latin typeface="Times New Roman" panose="02020603050405020304" pitchFamily="18" charset="0"/>
                <a:cs typeface="Times New Roman" panose="02020603050405020304" pitchFamily="18" charset="0"/>
              </a:rPr>
              <a:t>Firms that provide goods or service for which quality is an important attribute that is difficult to determine in advance: Manipal Hospitals would have more indirect costs associated with bankruptcy than Jubilant Foodworks.</a:t>
            </a:r>
          </a:p>
          <a:p>
            <a:pPr lvl="1" algn="just"/>
            <a:r>
              <a:rPr lang="en-US" dirty="0">
                <a:latin typeface="Times New Roman" panose="02020603050405020304" pitchFamily="18" charset="0"/>
                <a:cs typeface="Times New Roman" panose="02020603050405020304" pitchFamily="18" charset="0"/>
              </a:rPr>
              <a:t>Firms that provide service after sale: </a:t>
            </a:r>
          </a:p>
        </p:txBody>
      </p:sp>
      <p:sp>
        <p:nvSpPr>
          <p:cNvPr id="4" name="Footer Placeholder 3">
            <a:extLst>
              <a:ext uri="{FF2B5EF4-FFF2-40B4-BE49-F238E27FC236}">
                <a16:creationId xmlns:a16="http://schemas.microsoft.com/office/drawing/2014/main" id="{FEE43FB2-1BF7-4F36-97EF-D4711845FB74}"/>
              </a:ext>
            </a:extLst>
          </p:cNvPr>
          <p:cNvSpPr>
            <a:spLocks noGrp="1"/>
          </p:cNvSpPr>
          <p:nvPr>
            <p:ph type="ftr" sz="quarter" idx="11"/>
          </p:nvPr>
        </p:nvSpPr>
        <p:spPr/>
        <p:txBody>
          <a:bodyPr/>
          <a:lstStyle/>
          <a:p>
            <a:r>
              <a:rPr lang="en-US" dirty="0"/>
              <a:t>Yogesh Chauhan, IIM Raipur</a:t>
            </a:r>
          </a:p>
        </p:txBody>
      </p:sp>
    </p:spTree>
    <p:extLst>
      <p:ext uri="{BB962C8B-B14F-4D97-AF65-F5344CB8AC3E}">
        <p14:creationId xmlns:p14="http://schemas.microsoft.com/office/powerpoint/2010/main" val="4268261824"/>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2AD350-2C94-4B16-8987-C66D424496CA}"/>
              </a:ext>
            </a:extLst>
          </p:cNvPr>
          <p:cNvSpPr>
            <a:spLocks noGrp="1"/>
          </p:cNvSpPr>
          <p:nvPr>
            <p:ph type="title"/>
          </p:nvPr>
        </p:nvSpPr>
        <p:spPr/>
        <p:txBody>
          <a:bodyPr>
            <a:normAutofit/>
          </a:bodyPr>
          <a:lstStyle/>
          <a:p>
            <a:r>
              <a:rPr lang="en-US" sz="3600" dirty="0">
                <a:latin typeface="Times New Roman" panose="02020603050405020304" pitchFamily="18" charset="0"/>
                <a:cs typeface="Times New Roman" panose="02020603050405020304" pitchFamily="18" charset="0"/>
              </a:rPr>
              <a:t>Debt &amp; Bankruptcy cost</a:t>
            </a:r>
          </a:p>
        </p:txBody>
      </p:sp>
      <p:sp>
        <p:nvSpPr>
          <p:cNvPr id="3" name="Content Placeholder 2">
            <a:extLst>
              <a:ext uri="{FF2B5EF4-FFF2-40B4-BE49-F238E27FC236}">
                <a16:creationId xmlns:a16="http://schemas.microsoft.com/office/drawing/2014/main" id="{EA797806-5634-4AF0-8487-48F2A8D92ADB}"/>
              </a:ext>
            </a:extLst>
          </p:cNvPr>
          <p:cNvSpPr>
            <a:spLocks noGrp="1"/>
          </p:cNvSpPr>
          <p:nvPr>
            <p:ph idx="1"/>
          </p:nvPr>
        </p:nvSpPr>
        <p:spPr/>
        <p:txBody>
          <a:bodyPr>
            <a:normAutofit/>
          </a:bodyPr>
          <a:lstStyle/>
          <a:p>
            <a:r>
              <a:rPr lang="en-US" sz="2400" dirty="0">
                <a:latin typeface="Times New Roman" panose="02020603050405020304" pitchFamily="18" charset="0"/>
                <a:cs typeface="Times New Roman" panose="02020603050405020304" pitchFamily="18" charset="0"/>
              </a:rPr>
              <a:t>Rank the following firms on the magnitude of bankruptcy costs from the most to least, considering both explicit and implicit costs:</a:t>
            </a:r>
          </a:p>
          <a:p>
            <a:pPr marL="514350" indent="-514350">
              <a:buAutoNum type="alphaLcPeriod"/>
            </a:pPr>
            <a:r>
              <a:rPr lang="en-US" sz="2400" dirty="0">
                <a:latin typeface="Times New Roman" panose="02020603050405020304" pitchFamily="18" charset="0"/>
                <a:cs typeface="Times New Roman" panose="02020603050405020304" pitchFamily="18" charset="0"/>
              </a:rPr>
              <a:t>A Grocery store</a:t>
            </a:r>
          </a:p>
          <a:p>
            <a:pPr marL="514350" indent="-514350">
              <a:buAutoNum type="alphaLcPeriod"/>
            </a:pPr>
            <a:r>
              <a:rPr lang="en-US" sz="2400" dirty="0">
                <a:latin typeface="Times New Roman" panose="02020603050405020304" pitchFamily="18" charset="0"/>
                <a:cs typeface="Times New Roman" panose="02020603050405020304" pitchFamily="18" charset="0"/>
              </a:rPr>
              <a:t>An Airplane Manufacture</a:t>
            </a:r>
          </a:p>
          <a:p>
            <a:pPr marL="514350" indent="-514350">
              <a:buAutoNum type="alphaLcPeriod"/>
            </a:pPr>
            <a:r>
              <a:rPr lang="en-US" sz="2400" dirty="0">
                <a:latin typeface="Times New Roman" panose="02020603050405020304" pitchFamily="18" charset="0"/>
                <a:cs typeface="Times New Roman" panose="02020603050405020304" pitchFamily="18" charset="0"/>
              </a:rPr>
              <a:t>High Technology firm </a:t>
            </a:r>
          </a:p>
        </p:txBody>
      </p:sp>
      <p:sp>
        <p:nvSpPr>
          <p:cNvPr id="4" name="Footer Placeholder 3">
            <a:extLst>
              <a:ext uri="{FF2B5EF4-FFF2-40B4-BE49-F238E27FC236}">
                <a16:creationId xmlns:a16="http://schemas.microsoft.com/office/drawing/2014/main" id="{DE4E890B-2F0E-4E94-8E1A-0B8F96B43BDA}"/>
              </a:ext>
            </a:extLst>
          </p:cNvPr>
          <p:cNvSpPr>
            <a:spLocks noGrp="1"/>
          </p:cNvSpPr>
          <p:nvPr>
            <p:ph type="ftr" sz="quarter" idx="11"/>
          </p:nvPr>
        </p:nvSpPr>
        <p:spPr/>
        <p:txBody>
          <a:bodyPr/>
          <a:lstStyle/>
          <a:p>
            <a:r>
              <a:rPr lang="en-US" dirty="0"/>
              <a:t>Yogesh Chauhan, IIM Raipur</a:t>
            </a:r>
          </a:p>
        </p:txBody>
      </p:sp>
    </p:spTree>
    <p:extLst>
      <p:ext uri="{BB962C8B-B14F-4D97-AF65-F5344CB8AC3E}">
        <p14:creationId xmlns:p14="http://schemas.microsoft.com/office/powerpoint/2010/main" val="1568626580"/>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169EC7-2A30-46CE-BCDD-E4B1EA0780D8}"/>
              </a:ext>
            </a:extLst>
          </p:cNvPr>
          <p:cNvSpPr>
            <a:spLocks noGrp="1"/>
          </p:cNvSpPr>
          <p:nvPr>
            <p:ph type="title"/>
          </p:nvPr>
        </p:nvSpPr>
        <p:spPr/>
        <p:txBody>
          <a:bodyPr>
            <a:normAutofit/>
          </a:bodyPr>
          <a:lstStyle/>
          <a:p>
            <a:r>
              <a:rPr lang="en-US" sz="3600" dirty="0">
                <a:latin typeface="Times New Roman" panose="02020603050405020304" pitchFamily="18" charset="0"/>
                <a:cs typeface="Times New Roman" panose="02020603050405020304" pitchFamily="18" charset="0"/>
              </a:rPr>
              <a:t>Bankruptcy cost</a:t>
            </a:r>
            <a:endParaRPr lang="en-US" sz="3600" dirty="0"/>
          </a:p>
        </p:txBody>
      </p:sp>
      <p:sp>
        <p:nvSpPr>
          <p:cNvPr id="3" name="Content Placeholder 2">
            <a:extLst>
              <a:ext uri="{FF2B5EF4-FFF2-40B4-BE49-F238E27FC236}">
                <a16:creationId xmlns:a16="http://schemas.microsoft.com/office/drawing/2014/main" id="{511E31D7-73F6-4926-824F-8F72E78576EB}"/>
              </a:ext>
            </a:extLst>
          </p:cNvPr>
          <p:cNvSpPr>
            <a:spLocks noGrp="1"/>
          </p:cNvSpPr>
          <p:nvPr>
            <p:ph idx="1"/>
          </p:nvPr>
        </p:nvSpPr>
        <p:spPr/>
        <p:txBody>
          <a:bodyPr>
            <a:normAutofit/>
          </a:bodyPr>
          <a:lstStyle/>
          <a:p>
            <a:r>
              <a:rPr lang="en-US" sz="2400" dirty="0">
                <a:latin typeface="Times New Roman" panose="02020603050405020304" pitchFamily="18" charset="0"/>
                <a:cs typeface="Times New Roman" panose="02020603050405020304" pitchFamily="18" charset="0"/>
              </a:rPr>
              <a:t>Proposition 2: </a:t>
            </a:r>
            <a:r>
              <a:rPr lang="en-US" sz="2400" i="1" dirty="0">
                <a:latin typeface="Times New Roman" panose="02020603050405020304" pitchFamily="18" charset="0"/>
                <a:cs typeface="Times New Roman" panose="02020603050405020304" pitchFamily="18" charset="0"/>
              </a:rPr>
              <a:t>firms with more volatile earnings and cashflows should use debt less than otherwise similar firms with stable cashflows.</a:t>
            </a:r>
          </a:p>
          <a:p>
            <a:r>
              <a:rPr lang="en-US" sz="2400" dirty="0">
                <a:latin typeface="Times New Roman" panose="02020603050405020304" pitchFamily="18" charset="0"/>
                <a:cs typeface="Times New Roman" panose="02020603050405020304" pitchFamily="18" charset="0"/>
              </a:rPr>
              <a:t>Proposition 3: </a:t>
            </a:r>
            <a:r>
              <a:rPr lang="en-US" sz="2400" i="1" dirty="0">
                <a:latin typeface="Times New Roman" panose="02020603050405020304" pitchFamily="18" charset="0"/>
                <a:cs typeface="Times New Roman" panose="02020603050405020304" pitchFamily="18" charset="0"/>
              </a:rPr>
              <a:t>Other things being equal, the greater the indirect bankruptcy cost, the less debt the firm can afford to use for any given level of debt.</a:t>
            </a:r>
            <a:r>
              <a:rPr lang="en-US" sz="2400" dirty="0">
                <a:latin typeface="Times New Roman" panose="02020603050405020304" pitchFamily="18" charset="0"/>
                <a:cs typeface="Times New Roman" panose="02020603050405020304" pitchFamily="18" charset="0"/>
              </a:rPr>
              <a:t> </a:t>
            </a:r>
            <a:endParaRPr lang="en-US" sz="2400" i="1" dirty="0">
              <a:latin typeface="Times New Roman" panose="02020603050405020304" pitchFamily="18" charset="0"/>
              <a:cs typeface="Times New Roman" panose="02020603050405020304" pitchFamily="18" charset="0"/>
            </a:endParaRPr>
          </a:p>
        </p:txBody>
      </p:sp>
      <p:sp>
        <p:nvSpPr>
          <p:cNvPr id="4" name="Footer Placeholder 3">
            <a:extLst>
              <a:ext uri="{FF2B5EF4-FFF2-40B4-BE49-F238E27FC236}">
                <a16:creationId xmlns:a16="http://schemas.microsoft.com/office/drawing/2014/main" id="{82C3681F-9DB7-4AF7-ACC6-04FEB6CA9BD0}"/>
              </a:ext>
            </a:extLst>
          </p:cNvPr>
          <p:cNvSpPr>
            <a:spLocks noGrp="1"/>
          </p:cNvSpPr>
          <p:nvPr>
            <p:ph type="ftr" sz="quarter" idx="11"/>
          </p:nvPr>
        </p:nvSpPr>
        <p:spPr/>
        <p:txBody>
          <a:bodyPr/>
          <a:lstStyle/>
          <a:p>
            <a:r>
              <a:rPr lang="en-US" dirty="0"/>
              <a:t>Yogesh Chauhan, IIM Raipur</a:t>
            </a:r>
          </a:p>
        </p:txBody>
      </p:sp>
    </p:spTree>
    <p:extLst>
      <p:ext uri="{BB962C8B-B14F-4D97-AF65-F5344CB8AC3E}">
        <p14:creationId xmlns:p14="http://schemas.microsoft.com/office/powerpoint/2010/main" val="1670321361"/>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175418-AC13-4576-B489-62C693965927}"/>
              </a:ext>
            </a:extLst>
          </p:cNvPr>
          <p:cNvSpPr>
            <a:spLocks noGrp="1"/>
          </p:cNvSpPr>
          <p:nvPr>
            <p:ph type="title"/>
          </p:nvPr>
        </p:nvSpPr>
        <p:spPr>
          <a:xfrm>
            <a:off x="430236" y="1294"/>
            <a:ext cx="10515600" cy="1325563"/>
          </a:xfrm>
        </p:spPr>
        <p:txBody>
          <a:bodyPr>
            <a:normAutofit/>
          </a:bodyPr>
          <a:lstStyle/>
          <a:p>
            <a:r>
              <a:rPr lang="en-US" sz="3600" dirty="0">
                <a:latin typeface="Times New Roman" panose="02020603050405020304" pitchFamily="18" charset="0"/>
                <a:cs typeface="Times New Roman" panose="02020603050405020304" pitchFamily="18" charset="0"/>
              </a:rPr>
              <a:t>Agency cost</a:t>
            </a:r>
          </a:p>
        </p:txBody>
      </p:sp>
      <p:sp>
        <p:nvSpPr>
          <p:cNvPr id="3" name="Content Placeholder 2">
            <a:extLst>
              <a:ext uri="{FF2B5EF4-FFF2-40B4-BE49-F238E27FC236}">
                <a16:creationId xmlns:a16="http://schemas.microsoft.com/office/drawing/2014/main" id="{11CA0A97-581E-41E0-865A-5138ABF481E7}"/>
              </a:ext>
            </a:extLst>
          </p:cNvPr>
          <p:cNvSpPr>
            <a:spLocks noGrp="1"/>
          </p:cNvSpPr>
          <p:nvPr>
            <p:ph idx="1"/>
          </p:nvPr>
        </p:nvSpPr>
        <p:spPr>
          <a:xfrm>
            <a:off x="599050" y="1326856"/>
            <a:ext cx="10515600" cy="5355297"/>
          </a:xfrm>
        </p:spPr>
        <p:txBody>
          <a:bodyPr>
            <a:noAutofit/>
          </a:bodyPr>
          <a:lstStyle/>
          <a:p>
            <a:pPr algn="just"/>
            <a:r>
              <a:rPr lang="en-US" sz="2400" dirty="0">
                <a:latin typeface="Times New Roman" panose="02020603050405020304" pitchFamily="18" charset="0"/>
                <a:cs typeface="Times New Roman" panose="02020603050405020304" pitchFamily="18" charset="0"/>
              </a:rPr>
              <a:t>An agency cost arises whenever you hire someone else to do something for you. It arises because your interests(as the principal) may deviate from those of the person you hired (as the agent). </a:t>
            </a:r>
          </a:p>
          <a:p>
            <a:pPr algn="just"/>
            <a:r>
              <a:rPr lang="en-US" sz="2400" dirty="0">
                <a:latin typeface="Times New Roman" panose="02020603050405020304" pitchFamily="18" charset="0"/>
                <a:cs typeface="Times New Roman" panose="02020603050405020304" pitchFamily="18" charset="0"/>
              </a:rPr>
              <a:t>When you lend money to a business, you are allowing the stockholders to use that money while running that business. Stockholders interests are different from your interests, because </a:t>
            </a:r>
          </a:p>
          <a:p>
            <a:pPr lvl="1" algn="just"/>
            <a:r>
              <a:rPr lang="en-US" dirty="0">
                <a:latin typeface="Times New Roman" panose="02020603050405020304" pitchFamily="18" charset="0"/>
                <a:cs typeface="Times New Roman" panose="02020603050405020304" pitchFamily="18" charset="0"/>
              </a:rPr>
              <a:t>The lender has fixed claim on the firm’s cashflow.</a:t>
            </a:r>
          </a:p>
          <a:p>
            <a:pPr lvl="1" algn="just"/>
            <a:r>
              <a:rPr lang="en-US" dirty="0">
                <a:latin typeface="Times New Roman" panose="02020603050405020304" pitchFamily="18" charset="0"/>
                <a:cs typeface="Times New Roman" panose="02020603050405020304" pitchFamily="18" charset="0"/>
              </a:rPr>
              <a:t>Stockholders are residual claim on the firm’s cashflow.</a:t>
            </a:r>
          </a:p>
          <a:p>
            <a:pPr algn="just"/>
            <a:r>
              <a:rPr lang="en-US" sz="2400" dirty="0">
                <a:latin typeface="Times New Roman" panose="02020603050405020304" pitchFamily="18" charset="0"/>
                <a:cs typeface="Times New Roman" panose="02020603050405020304" pitchFamily="18" charset="0"/>
              </a:rPr>
              <a:t>Conflicts of interest between the lender and stockholders </a:t>
            </a:r>
          </a:p>
          <a:p>
            <a:pPr lvl="1" algn="just"/>
            <a:r>
              <a:rPr lang="en-US" dirty="0">
                <a:latin typeface="Times New Roman" panose="02020603050405020304" pitchFamily="18" charset="0"/>
                <a:cs typeface="Times New Roman" panose="02020603050405020304" pitchFamily="18" charset="0"/>
              </a:rPr>
              <a:t>Stockholders prefer of investing in riskier projects, even if it makes the lender’s claim riskier. </a:t>
            </a:r>
          </a:p>
          <a:p>
            <a:pPr lvl="1" algn="just"/>
            <a:r>
              <a:rPr lang="en-US" dirty="0">
                <a:latin typeface="Times New Roman" panose="02020603050405020304" pitchFamily="18" charset="0"/>
                <a:cs typeface="Times New Roman" panose="02020603050405020304" pitchFamily="18" charset="0"/>
              </a:rPr>
              <a:t>Stockholders prefer dividends, whereas the lender prefer that the firm should accumulate cash, rather than distributing dividend. </a:t>
            </a:r>
          </a:p>
        </p:txBody>
      </p:sp>
      <p:sp>
        <p:nvSpPr>
          <p:cNvPr id="4" name="Footer Placeholder 3">
            <a:extLst>
              <a:ext uri="{FF2B5EF4-FFF2-40B4-BE49-F238E27FC236}">
                <a16:creationId xmlns:a16="http://schemas.microsoft.com/office/drawing/2014/main" id="{385089F0-248D-4DA8-AD4C-55150355EFB4}"/>
              </a:ext>
            </a:extLst>
          </p:cNvPr>
          <p:cNvSpPr>
            <a:spLocks noGrp="1"/>
          </p:cNvSpPr>
          <p:nvPr>
            <p:ph type="ftr" sz="quarter" idx="11"/>
          </p:nvPr>
        </p:nvSpPr>
        <p:spPr/>
        <p:txBody>
          <a:bodyPr/>
          <a:lstStyle/>
          <a:p>
            <a:r>
              <a:rPr lang="en-US" dirty="0"/>
              <a:t>Yogesh Chauhan, IIM Raipur</a:t>
            </a:r>
          </a:p>
        </p:txBody>
      </p:sp>
    </p:spTree>
    <p:extLst>
      <p:ext uri="{BB962C8B-B14F-4D97-AF65-F5344CB8AC3E}">
        <p14:creationId xmlns:p14="http://schemas.microsoft.com/office/powerpoint/2010/main" val="8571335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2" end="2"/>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A0A730-F3BA-4154-B358-BE6F67B4513A}"/>
              </a:ext>
            </a:extLst>
          </p:cNvPr>
          <p:cNvSpPr>
            <a:spLocks noGrp="1"/>
          </p:cNvSpPr>
          <p:nvPr>
            <p:ph type="title"/>
          </p:nvPr>
        </p:nvSpPr>
        <p:spPr>
          <a:xfrm>
            <a:off x="0" y="0"/>
            <a:ext cx="10515600" cy="1325563"/>
          </a:xfrm>
        </p:spPr>
        <p:txBody>
          <a:bodyPr>
            <a:normAutofit/>
          </a:bodyPr>
          <a:lstStyle/>
          <a:p>
            <a:r>
              <a:rPr lang="en-US" sz="3600" dirty="0">
                <a:latin typeface="Times New Roman" panose="02020603050405020304" pitchFamily="18" charset="0"/>
                <a:cs typeface="Times New Roman" panose="02020603050405020304" pitchFamily="18" charset="0"/>
              </a:rPr>
              <a:t>Selfish Investment Strategy 1</a:t>
            </a:r>
          </a:p>
        </p:txBody>
      </p:sp>
      <p:graphicFrame>
        <p:nvGraphicFramePr>
          <p:cNvPr id="4" name="Content Placeholder 3">
            <a:extLst>
              <a:ext uri="{FF2B5EF4-FFF2-40B4-BE49-F238E27FC236}">
                <a16:creationId xmlns:a16="http://schemas.microsoft.com/office/drawing/2014/main" id="{53CABF4B-7CD0-40C9-ADE7-B70342580B4B}"/>
              </a:ext>
            </a:extLst>
          </p:cNvPr>
          <p:cNvGraphicFramePr>
            <a:graphicFrameLocks noGrp="1"/>
          </p:cNvGraphicFramePr>
          <p:nvPr>
            <p:ph idx="1"/>
          </p:nvPr>
        </p:nvGraphicFramePr>
        <p:xfrm>
          <a:off x="0" y="1094105"/>
          <a:ext cx="12192002" cy="5823618"/>
        </p:xfrm>
        <a:graphic>
          <a:graphicData uri="http://schemas.openxmlformats.org/drawingml/2006/table">
            <a:tbl>
              <a:tblPr>
                <a:tableStyleId>{5940675A-B579-460E-94D1-54222C63F5DA}</a:tableStyleId>
              </a:tblPr>
              <a:tblGrid>
                <a:gridCol w="2445618">
                  <a:extLst>
                    <a:ext uri="{9D8B030D-6E8A-4147-A177-3AD203B41FA5}">
                      <a16:colId xmlns:a16="http://schemas.microsoft.com/office/drawing/2014/main" val="4259721718"/>
                    </a:ext>
                  </a:extLst>
                </a:gridCol>
                <a:gridCol w="2719097">
                  <a:extLst>
                    <a:ext uri="{9D8B030D-6E8A-4147-A177-3AD203B41FA5}">
                      <a16:colId xmlns:a16="http://schemas.microsoft.com/office/drawing/2014/main" val="2468524912"/>
                    </a:ext>
                  </a:extLst>
                </a:gridCol>
                <a:gridCol w="3020329">
                  <a:extLst>
                    <a:ext uri="{9D8B030D-6E8A-4147-A177-3AD203B41FA5}">
                      <a16:colId xmlns:a16="http://schemas.microsoft.com/office/drawing/2014/main" val="3415399509"/>
                    </a:ext>
                  </a:extLst>
                </a:gridCol>
                <a:gridCol w="657105">
                  <a:extLst>
                    <a:ext uri="{9D8B030D-6E8A-4147-A177-3AD203B41FA5}">
                      <a16:colId xmlns:a16="http://schemas.microsoft.com/office/drawing/2014/main" val="4216382911"/>
                    </a:ext>
                  </a:extLst>
                </a:gridCol>
                <a:gridCol w="1757334">
                  <a:extLst>
                    <a:ext uri="{9D8B030D-6E8A-4147-A177-3AD203B41FA5}">
                      <a16:colId xmlns:a16="http://schemas.microsoft.com/office/drawing/2014/main" val="3301368975"/>
                    </a:ext>
                  </a:extLst>
                </a:gridCol>
                <a:gridCol w="1592519">
                  <a:extLst>
                    <a:ext uri="{9D8B030D-6E8A-4147-A177-3AD203B41FA5}">
                      <a16:colId xmlns:a16="http://schemas.microsoft.com/office/drawing/2014/main" val="558088295"/>
                    </a:ext>
                  </a:extLst>
                </a:gridCol>
              </a:tblGrid>
              <a:tr h="402788">
                <a:tc gridSpan="6">
                  <a:txBody>
                    <a:bodyPr/>
                    <a:lstStyle/>
                    <a:p>
                      <a:pPr algn="ctr" fontAlgn="b"/>
                      <a:r>
                        <a:rPr lang="en-US" sz="2400" u="none" strike="noStrike" dirty="0">
                          <a:effectLst/>
                        </a:rPr>
                        <a:t>The value of outstanding bond=Rs. 100</a:t>
                      </a:r>
                      <a:endParaRPr lang="en-US" sz="2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20497" marR="20497" marT="20497" marB="0" anchor="b"/>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38672481"/>
                  </a:ext>
                </a:extLst>
              </a:tr>
              <a:tr h="402788">
                <a:tc gridSpan="6">
                  <a:txBody>
                    <a:bodyPr/>
                    <a:lstStyle/>
                    <a:p>
                      <a:pPr algn="l" fontAlgn="b"/>
                      <a:r>
                        <a:rPr lang="en-US" sz="2400" u="sng" strike="noStrike" dirty="0">
                          <a:effectLst/>
                        </a:rPr>
                        <a:t>Option (A)</a:t>
                      </a:r>
                      <a:endParaRPr lang="en-US" sz="2400" b="0" i="0" u="sng" strike="noStrike" dirty="0">
                        <a:solidFill>
                          <a:srgbClr val="000000"/>
                        </a:solidFill>
                        <a:effectLst/>
                        <a:latin typeface="Times New Roman" panose="02020603050405020304" pitchFamily="18" charset="0"/>
                        <a:cs typeface="Times New Roman" panose="02020603050405020304" pitchFamily="18" charset="0"/>
                      </a:endParaRPr>
                    </a:p>
                  </a:txBody>
                  <a:tcPr marL="20497" marR="20497" marT="20497" marB="0" anchor="b"/>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312609578"/>
                  </a:ext>
                </a:extLst>
              </a:tr>
              <a:tr h="402788">
                <a:tc>
                  <a:txBody>
                    <a:bodyPr/>
                    <a:lstStyle/>
                    <a:p>
                      <a:pPr algn="l" fontAlgn="b"/>
                      <a:r>
                        <a:rPr lang="en-US" sz="2400" u="none" strike="noStrike" dirty="0">
                          <a:effectLst/>
                        </a:rPr>
                        <a:t> </a:t>
                      </a:r>
                      <a:endParaRPr lang="en-US" sz="2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20497" marR="20497" marT="20497" marB="0" anchor="b"/>
                </a:tc>
                <a:tc>
                  <a:txBody>
                    <a:bodyPr/>
                    <a:lstStyle/>
                    <a:p>
                      <a:pPr algn="ctr" fontAlgn="b"/>
                      <a:r>
                        <a:rPr lang="en-US" sz="2400" u="none" strike="noStrike" dirty="0">
                          <a:effectLst/>
                        </a:rPr>
                        <a:t>Probability </a:t>
                      </a:r>
                      <a:endParaRPr lang="en-US" sz="2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20497" marR="20497" marT="20497" marB="0" anchor="b"/>
                </a:tc>
                <a:tc>
                  <a:txBody>
                    <a:bodyPr/>
                    <a:lstStyle/>
                    <a:p>
                      <a:pPr algn="ctr" fontAlgn="b"/>
                      <a:r>
                        <a:rPr lang="en-US" sz="2400" u="none" strike="noStrike" dirty="0">
                          <a:effectLst/>
                        </a:rPr>
                        <a:t>Value of firm</a:t>
                      </a:r>
                      <a:endParaRPr lang="en-US" sz="2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20497" marR="20497" marT="20497" marB="0" anchor="b"/>
                </a:tc>
                <a:tc>
                  <a:txBody>
                    <a:bodyPr/>
                    <a:lstStyle/>
                    <a:p>
                      <a:pPr algn="ctr" fontAlgn="b"/>
                      <a:r>
                        <a:rPr lang="en-US" sz="2400" u="none" strike="noStrike" dirty="0">
                          <a:effectLst/>
                        </a:rPr>
                        <a:t> </a:t>
                      </a:r>
                      <a:endParaRPr lang="en-US" sz="2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20497" marR="20497" marT="20497" marB="0" anchor="b"/>
                </a:tc>
                <a:tc>
                  <a:txBody>
                    <a:bodyPr/>
                    <a:lstStyle/>
                    <a:p>
                      <a:pPr algn="ctr" fontAlgn="b"/>
                      <a:r>
                        <a:rPr lang="en-US" sz="2400" u="none" strike="noStrike" dirty="0">
                          <a:effectLst/>
                        </a:rPr>
                        <a:t>Stock </a:t>
                      </a:r>
                      <a:endParaRPr lang="en-US" sz="2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20497" marR="20497" marT="20497" marB="0" anchor="b"/>
                </a:tc>
                <a:tc>
                  <a:txBody>
                    <a:bodyPr/>
                    <a:lstStyle/>
                    <a:p>
                      <a:pPr algn="ctr" fontAlgn="b"/>
                      <a:r>
                        <a:rPr lang="en-US" sz="2400" u="none" strike="noStrike" dirty="0">
                          <a:effectLst/>
                        </a:rPr>
                        <a:t>Bond</a:t>
                      </a:r>
                      <a:endParaRPr lang="en-US" sz="2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20497" marR="20497" marT="20497" marB="0" anchor="b"/>
                </a:tc>
                <a:extLst>
                  <a:ext uri="{0D108BD9-81ED-4DB2-BD59-A6C34878D82A}">
                    <a16:rowId xmlns:a16="http://schemas.microsoft.com/office/drawing/2014/main" val="1658987813"/>
                  </a:ext>
                </a:extLst>
              </a:tr>
              <a:tr h="402788">
                <a:tc>
                  <a:txBody>
                    <a:bodyPr/>
                    <a:lstStyle/>
                    <a:p>
                      <a:pPr algn="l" fontAlgn="b"/>
                      <a:r>
                        <a:rPr lang="en-US" sz="2400" u="none" strike="noStrike" dirty="0">
                          <a:effectLst/>
                        </a:rPr>
                        <a:t>Recession </a:t>
                      </a:r>
                      <a:endParaRPr lang="en-US" sz="2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20497" marR="20497" marT="20497" marB="0" anchor="b"/>
                </a:tc>
                <a:tc>
                  <a:txBody>
                    <a:bodyPr/>
                    <a:lstStyle/>
                    <a:p>
                      <a:pPr algn="ctr" fontAlgn="b"/>
                      <a:r>
                        <a:rPr lang="en-US" sz="2400" u="none" strike="noStrike" dirty="0">
                          <a:effectLst/>
                        </a:rPr>
                        <a:t>0.5</a:t>
                      </a:r>
                      <a:endParaRPr lang="en-US" sz="2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20497" marR="20497" marT="20497" marB="0" anchor="b"/>
                </a:tc>
                <a:tc>
                  <a:txBody>
                    <a:bodyPr/>
                    <a:lstStyle/>
                    <a:p>
                      <a:pPr algn="ctr" fontAlgn="b"/>
                      <a:r>
                        <a:rPr lang="en-US" sz="2400" u="none" strike="noStrike" dirty="0">
                          <a:effectLst/>
                        </a:rPr>
                        <a:t>100</a:t>
                      </a:r>
                      <a:endParaRPr lang="en-US" sz="2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20497" marR="20497" marT="20497" marB="0" anchor="b"/>
                </a:tc>
                <a:tc>
                  <a:txBody>
                    <a:bodyPr/>
                    <a:lstStyle/>
                    <a:p>
                      <a:pPr algn="ctr" fontAlgn="b"/>
                      <a:r>
                        <a:rPr lang="en-US" sz="2400" u="none" strike="noStrike" dirty="0">
                          <a:effectLst/>
                        </a:rPr>
                        <a:t>=</a:t>
                      </a:r>
                      <a:endParaRPr lang="en-US" sz="2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20497" marR="20497" marT="20497" marB="0" anchor="b"/>
                </a:tc>
                <a:tc>
                  <a:txBody>
                    <a:bodyPr/>
                    <a:lstStyle/>
                    <a:p>
                      <a:pPr algn="ctr" fontAlgn="b"/>
                      <a:r>
                        <a:rPr lang="en-US" sz="2400" u="none" strike="noStrike" dirty="0">
                          <a:effectLst/>
                        </a:rPr>
                        <a:t>0</a:t>
                      </a:r>
                      <a:endParaRPr lang="en-US" sz="2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20497" marR="20497" marT="20497" marB="0" anchor="b"/>
                </a:tc>
                <a:tc>
                  <a:txBody>
                    <a:bodyPr/>
                    <a:lstStyle/>
                    <a:p>
                      <a:pPr algn="ctr" fontAlgn="b"/>
                      <a:r>
                        <a:rPr lang="en-US" sz="2400" u="none" strike="noStrike" dirty="0">
                          <a:effectLst/>
                        </a:rPr>
                        <a:t>100</a:t>
                      </a:r>
                      <a:endParaRPr lang="en-US" sz="2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20497" marR="20497" marT="20497" marB="0" anchor="b"/>
                </a:tc>
                <a:extLst>
                  <a:ext uri="{0D108BD9-81ED-4DB2-BD59-A6C34878D82A}">
                    <a16:rowId xmlns:a16="http://schemas.microsoft.com/office/drawing/2014/main" val="365330103"/>
                  </a:ext>
                </a:extLst>
              </a:tr>
              <a:tr h="402788">
                <a:tc>
                  <a:txBody>
                    <a:bodyPr/>
                    <a:lstStyle/>
                    <a:p>
                      <a:pPr algn="l" fontAlgn="b"/>
                      <a:r>
                        <a:rPr lang="en-US" sz="2400" u="none" strike="noStrike" dirty="0">
                          <a:effectLst/>
                        </a:rPr>
                        <a:t>Boom</a:t>
                      </a:r>
                      <a:endParaRPr lang="en-US" sz="2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20497" marR="20497" marT="20497" marB="0" anchor="b"/>
                </a:tc>
                <a:tc>
                  <a:txBody>
                    <a:bodyPr/>
                    <a:lstStyle/>
                    <a:p>
                      <a:pPr algn="ctr" fontAlgn="b"/>
                      <a:r>
                        <a:rPr lang="en-US" sz="2400" u="none" strike="noStrike" dirty="0">
                          <a:effectLst/>
                        </a:rPr>
                        <a:t>0.5</a:t>
                      </a:r>
                      <a:endParaRPr lang="en-US" sz="2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20497" marR="20497" marT="20497" marB="0" anchor="b"/>
                </a:tc>
                <a:tc>
                  <a:txBody>
                    <a:bodyPr/>
                    <a:lstStyle/>
                    <a:p>
                      <a:pPr algn="ctr" fontAlgn="b"/>
                      <a:r>
                        <a:rPr lang="en-US" sz="2400" u="none" strike="noStrike" dirty="0">
                          <a:effectLst/>
                        </a:rPr>
                        <a:t>200</a:t>
                      </a:r>
                      <a:endParaRPr lang="en-US" sz="2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20497" marR="20497" marT="20497" marB="0" anchor="b"/>
                </a:tc>
                <a:tc>
                  <a:txBody>
                    <a:bodyPr/>
                    <a:lstStyle/>
                    <a:p>
                      <a:pPr algn="ctr" fontAlgn="b"/>
                      <a:r>
                        <a:rPr lang="en-US" sz="2400" u="none" strike="noStrike" dirty="0">
                          <a:effectLst/>
                        </a:rPr>
                        <a:t>=</a:t>
                      </a:r>
                      <a:endParaRPr lang="en-US" sz="2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20497" marR="20497" marT="20497" marB="0" anchor="b"/>
                </a:tc>
                <a:tc>
                  <a:txBody>
                    <a:bodyPr/>
                    <a:lstStyle/>
                    <a:p>
                      <a:pPr algn="ctr" fontAlgn="b"/>
                      <a:r>
                        <a:rPr lang="en-US" sz="2400" u="none" strike="noStrike" dirty="0">
                          <a:effectLst/>
                        </a:rPr>
                        <a:t>100</a:t>
                      </a:r>
                      <a:endParaRPr lang="en-US" sz="2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20497" marR="20497" marT="20497" marB="0" anchor="b"/>
                </a:tc>
                <a:tc>
                  <a:txBody>
                    <a:bodyPr/>
                    <a:lstStyle/>
                    <a:p>
                      <a:pPr algn="ctr" fontAlgn="b"/>
                      <a:r>
                        <a:rPr lang="en-US" sz="2400" u="none" strike="noStrike" dirty="0">
                          <a:effectLst/>
                        </a:rPr>
                        <a:t>100</a:t>
                      </a:r>
                      <a:endParaRPr lang="en-US" sz="2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20497" marR="20497" marT="20497" marB="0" anchor="b"/>
                </a:tc>
                <a:extLst>
                  <a:ext uri="{0D108BD9-81ED-4DB2-BD59-A6C34878D82A}">
                    <a16:rowId xmlns:a16="http://schemas.microsoft.com/office/drawing/2014/main" val="4189154402"/>
                  </a:ext>
                </a:extLst>
              </a:tr>
              <a:tr h="1034687">
                <a:tc>
                  <a:txBody>
                    <a:bodyPr/>
                    <a:lstStyle/>
                    <a:p>
                      <a:pPr algn="l" fontAlgn="b"/>
                      <a:r>
                        <a:rPr lang="en-US" sz="2400" u="none" strike="noStrike" dirty="0">
                          <a:effectLst/>
                        </a:rPr>
                        <a:t> </a:t>
                      </a:r>
                      <a:endParaRPr lang="en-US" sz="2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20497" marR="20497" marT="20497" marB="0" anchor="b"/>
                </a:tc>
                <a:tc gridSpan="5">
                  <a:txBody>
                    <a:bodyPr/>
                    <a:lstStyle/>
                    <a:p>
                      <a:pPr algn="l" fontAlgn="b"/>
                      <a:r>
                        <a:rPr lang="en-US" sz="2400" u="none" strike="noStrike" dirty="0">
                          <a:effectLst/>
                        </a:rPr>
                        <a:t>Expected firm value=0.5*100+200*.5=150</a:t>
                      </a:r>
                    </a:p>
                    <a:p>
                      <a:pPr algn="l" fontAlgn="b"/>
                      <a:r>
                        <a:rPr lang="en-US" sz="2400" u="none" strike="noStrike" dirty="0">
                          <a:effectLst/>
                        </a:rPr>
                        <a:t>Expected value of bond=100*0.5+100*0.5=Rs 100</a:t>
                      </a:r>
                    </a:p>
                    <a:p>
                      <a:pPr algn="l" fontAlgn="b"/>
                      <a:r>
                        <a:rPr lang="en-US" sz="2400" u="none" strike="noStrike" dirty="0">
                          <a:effectLst/>
                        </a:rPr>
                        <a:t>Expected value of stock=0*0.5+100*.5=50</a:t>
                      </a:r>
                      <a:endParaRPr lang="en-US" sz="2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20497" marR="20497" marT="20497" marB="0" anchor="b"/>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693038930"/>
                  </a:ext>
                </a:extLst>
              </a:tr>
              <a:tr h="402788">
                <a:tc gridSpan="6">
                  <a:txBody>
                    <a:bodyPr/>
                    <a:lstStyle/>
                    <a:p>
                      <a:pPr algn="l" fontAlgn="b"/>
                      <a:r>
                        <a:rPr lang="en-US" sz="2400" u="sng" strike="noStrike" dirty="0">
                          <a:effectLst/>
                        </a:rPr>
                        <a:t>Option (B)</a:t>
                      </a:r>
                      <a:endParaRPr lang="en-US" sz="2400" b="0" i="0" u="sng" strike="noStrike" dirty="0">
                        <a:solidFill>
                          <a:srgbClr val="000000"/>
                        </a:solidFill>
                        <a:effectLst/>
                        <a:latin typeface="Times New Roman" panose="02020603050405020304" pitchFamily="18" charset="0"/>
                        <a:cs typeface="Times New Roman" panose="02020603050405020304" pitchFamily="18" charset="0"/>
                      </a:endParaRPr>
                    </a:p>
                  </a:txBody>
                  <a:tcPr marL="20497" marR="20497" marT="20497" marB="0" anchor="b"/>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4052834700"/>
                  </a:ext>
                </a:extLst>
              </a:tr>
              <a:tr h="402788">
                <a:tc>
                  <a:txBody>
                    <a:bodyPr/>
                    <a:lstStyle/>
                    <a:p>
                      <a:pPr algn="l" fontAlgn="b"/>
                      <a:r>
                        <a:rPr lang="en-US" sz="2400" u="none" strike="noStrike" dirty="0">
                          <a:effectLst/>
                        </a:rPr>
                        <a:t>Recession </a:t>
                      </a:r>
                      <a:endParaRPr lang="en-US" sz="2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20497" marR="20497" marT="20497" marB="0" anchor="b"/>
                </a:tc>
                <a:tc>
                  <a:txBody>
                    <a:bodyPr/>
                    <a:lstStyle/>
                    <a:p>
                      <a:pPr algn="ctr" fontAlgn="b"/>
                      <a:r>
                        <a:rPr lang="en-US" sz="2400" u="none" strike="noStrike" dirty="0">
                          <a:effectLst/>
                        </a:rPr>
                        <a:t>0.5</a:t>
                      </a:r>
                      <a:endParaRPr lang="en-US" sz="2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20497" marR="20497" marT="20497" marB="0" anchor="b"/>
                </a:tc>
                <a:tc>
                  <a:txBody>
                    <a:bodyPr/>
                    <a:lstStyle/>
                    <a:p>
                      <a:pPr algn="ctr" fontAlgn="b"/>
                      <a:r>
                        <a:rPr lang="en-US" sz="2400" u="none" strike="noStrike" dirty="0">
                          <a:effectLst/>
                        </a:rPr>
                        <a:t>50</a:t>
                      </a:r>
                      <a:endParaRPr lang="en-US" sz="2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20497" marR="20497" marT="20497" marB="0" anchor="b"/>
                </a:tc>
                <a:tc>
                  <a:txBody>
                    <a:bodyPr/>
                    <a:lstStyle/>
                    <a:p>
                      <a:pPr algn="ctr" fontAlgn="b"/>
                      <a:r>
                        <a:rPr lang="en-US" sz="2400" u="none" strike="noStrike" dirty="0">
                          <a:effectLst/>
                        </a:rPr>
                        <a:t>=</a:t>
                      </a:r>
                      <a:endParaRPr lang="en-US" sz="2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20497" marR="20497" marT="20497" marB="0" anchor="b"/>
                </a:tc>
                <a:tc>
                  <a:txBody>
                    <a:bodyPr/>
                    <a:lstStyle/>
                    <a:p>
                      <a:pPr algn="ctr" fontAlgn="b"/>
                      <a:r>
                        <a:rPr lang="en-US" sz="2400" u="none" strike="noStrike" dirty="0">
                          <a:effectLst/>
                        </a:rPr>
                        <a:t>0</a:t>
                      </a:r>
                      <a:endParaRPr lang="en-US" sz="2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20497" marR="20497" marT="20497" marB="0" anchor="b"/>
                </a:tc>
                <a:tc>
                  <a:txBody>
                    <a:bodyPr/>
                    <a:lstStyle/>
                    <a:p>
                      <a:pPr algn="ctr" fontAlgn="b"/>
                      <a:r>
                        <a:rPr lang="en-US" sz="2400" u="none" strike="noStrike" dirty="0">
                          <a:effectLst/>
                        </a:rPr>
                        <a:t>50</a:t>
                      </a:r>
                      <a:endParaRPr lang="en-US" sz="2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20497" marR="20497" marT="20497" marB="0" anchor="b"/>
                </a:tc>
                <a:extLst>
                  <a:ext uri="{0D108BD9-81ED-4DB2-BD59-A6C34878D82A}">
                    <a16:rowId xmlns:a16="http://schemas.microsoft.com/office/drawing/2014/main" val="3672496364"/>
                  </a:ext>
                </a:extLst>
              </a:tr>
              <a:tr h="402788">
                <a:tc>
                  <a:txBody>
                    <a:bodyPr/>
                    <a:lstStyle/>
                    <a:p>
                      <a:pPr algn="l" fontAlgn="b"/>
                      <a:r>
                        <a:rPr lang="en-US" sz="2400" u="none" strike="noStrike" dirty="0">
                          <a:effectLst/>
                        </a:rPr>
                        <a:t>Boom</a:t>
                      </a:r>
                      <a:endParaRPr lang="en-US" sz="2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20497" marR="20497" marT="20497" marB="0" anchor="b"/>
                </a:tc>
                <a:tc>
                  <a:txBody>
                    <a:bodyPr/>
                    <a:lstStyle/>
                    <a:p>
                      <a:pPr algn="ctr" fontAlgn="b"/>
                      <a:r>
                        <a:rPr lang="en-US" sz="2400" u="none" strike="noStrike" dirty="0">
                          <a:effectLst/>
                        </a:rPr>
                        <a:t>0.5</a:t>
                      </a:r>
                      <a:endParaRPr lang="en-US" sz="2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20497" marR="20497" marT="20497" marB="0" anchor="b"/>
                </a:tc>
                <a:tc>
                  <a:txBody>
                    <a:bodyPr/>
                    <a:lstStyle/>
                    <a:p>
                      <a:pPr algn="ctr" fontAlgn="b"/>
                      <a:r>
                        <a:rPr lang="en-US" sz="2400" u="none" strike="noStrike" dirty="0">
                          <a:effectLst/>
                        </a:rPr>
                        <a:t>240</a:t>
                      </a:r>
                      <a:endParaRPr lang="en-US" sz="2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20497" marR="20497" marT="20497" marB="0" anchor="b"/>
                </a:tc>
                <a:tc>
                  <a:txBody>
                    <a:bodyPr/>
                    <a:lstStyle/>
                    <a:p>
                      <a:pPr algn="ctr" fontAlgn="b"/>
                      <a:r>
                        <a:rPr lang="en-US" sz="2400" u="none" strike="noStrike" dirty="0">
                          <a:effectLst/>
                        </a:rPr>
                        <a:t>=</a:t>
                      </a:r>
                      <a:endParaRPr lang="en-US" sz="2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20497" marR="20497" marT="20497" marB="0" anchor="b"/>
                </a:tc>
                <a:tc>
                  <a:txBody>
                    <a:bodyPr/>
                    <a:lstStyle/>
                    <a:p>
                      <a:pPr algn="ctr" fontAlgn="b"/>
                      <a:r>
                        <a:rPr lang="en-US" sz="2400" u="none" strike="noStrike" dirty="0">
                          <a:effectLst/>
                        </a:rPr>
                        <a:t>140</a:t>
                      </a:r>
                      <a:endParaRPr lang="en-US" sz="2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20497" marR="20497" marT="20497" marB="0" anchor="b"/>
                </a:tc>
                <a:tc>
                  <a:txBody>
                    <a:bodyPr/>
                    <a:lstStyle/>
                    <a:p>
                      <a:pPr algn="ctr" fontAlgn="b"/>
                      <a:r>
                        <a:rPr lang="en-US" sz="2400" u="none" strike="noStrike" dirty="0">
                          <a:effectLst/>
                        </a:rPr>
                        <a:t>100</a:t>
                      </a:r>
                      <a:endParaRPr lang="en-US" sz="2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20497" marR="20497" marT="20497" marB="0" anchor="b"/>
                </a:tc>
                <a:extLst>
                  <a:ext uri="{0D108BD9-81ED-4DB2-BD59-A6C34878D82A}">
                    <a16:rowId xmlns:a16="http://schemas.microsoft.com/office/drawing/2014/main" val="1366858867"/>
                  </a:ext>
                </a:extLst>
              </a:tr>
              <a:tr h="1373258">
                <a:tc>
                  <a:txBody>
                    <a:bodyPr/>
                    <a:lstStyle/>
                    <a:p>
                      <a:pPr algn="l" fontAlgn="b"/>
                      <a:r>
                        <a:rPr lang="en-US" sz="2400" u="none" strike="noStrike" dirty="0">
                          <a:effectLst/>
                        </a:rPr>
                        <a:t> </a:t>
                      </a:r>
                      <a:endParaRPr lang="en-US" sz="2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20497" marR="20497" marT="20497" marB="0" anchor="b"/>
                </a:tc>
                <a:tc gridSpan="5">
                  <a:txBody>
                    <a:bodyPr/>
                    <a:lstStyle/>
                    <a:p>
                      <a:pPr algn="l" fontAlgn="b"/>
                      <a:r>
                        <a:rPr lang="en-US" sz="2400" u="none" strike="noStrike" dirty="0">
                          <a:effectLst/>
                        </a:rPr>
                        <a:t>Expected firm =0.5*50+240*.5=145</a:t>
                      </a:r>
                    </a:p>
                    <a:p>
                      <a:pPr algn="l" fontAlgn="b"/>
                      <a:r>
                        <a:rPr lang="en-US" sz="2400" u="none" strike="noStrike" dirty="0">
                          <a:effectLst/>
                        </a:rPr>
                        <a:t>Expected value of bond=50*0.5+100*0.5=75</a:t>
                      </a:r>
                    </a:p>
                    <a:p>
                      <a:pPr algn="l" fontAlgn="b"/>
                      <a:r>
                        <a:rPr lang="en-US" sz="2400" u="none" strike="noStrike" dirty="0">
                          <a:effectLst/>
                        </a:rPr>
                        <a:t>Expected value of stock=0*0.5+140*.5=70</a:t>
                      </a:r>
                    </a:p>
                    <a:p>
                      <a:pPr algn="ctr" fontAlgn="b"/>
                      <a:endParaRPr lang="en-US" sz="2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20497" marR="20497" marT="20497" marB="0" anchor="b"/>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849899297"/>
                  </a:ext>
                </a:extLst>
              </a:tr>
            </a:tbl>
          </a:graphicData>
        </a:graphic>
      </p:graphicFrame>
      <p:sp>
        <p:nvSpPr>
          <p:cNvPr id="3" name="Footer Placeholder 2">
            <a:extLst>
              <a:ext uri="{FF2B5EF4-FFF2-40B4-BE49-F238E27FC236}">
                <a16:creationId xmlns:a16="http://schemas.microsoft.com/office/drawing/2014/main" id="{94A39E69-2ECB-45D4-AF21-10C2904E5610}"/>
              </a:ext>
            </a:extLst>
          </p:cNvPr>
          <p:cNvSpPr>
            <a:spLocks noGrp="1"/>
          </p:cNvSpPr>
          <p:nvPr>
            <p:ph type="ftr" sz="quarter" idx="11"/>
          </p:nvPr>
        </p:nvSpPr>
        <p:spPr/>
        <p:txBody>
          <a:bodyPr/>
          <a:lstStyle/>
          <a:p>
            <a:r>
              <a:rPr lang="en-US" dirty="0"/>
              <a:t>Yogesh Chauhan, IIM Raipur</a:t>
            </a:r>
          </a:p>
        </p:txBody>
      </p:sp>
    </p:spTree>
    <p:extLst>
      <p:ext uri="{BB962C8B-B14F-4D97-AF65-F5344CB8AC3E}">
        <p14:creationId xmlns:p14="http://schemas.microsoft.com/office/powerpoint/2010/main" val="3816813289"/>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A45175-A465-4570-97CA-A040A461A295}"/>
              </a:ext>
            </a:extLst>
          </p:cNvPr>
          <p:cNvSpPr>
            <a:spLocks noGrp="1"/>
          </p:cNvSpPr>
          <p:nvPr>
            <p:ph type="title"/>
          </p:nvPr>
        </p:nvSpPr>
        <p:spPr/>
        <p:txBody>
          <a:bodyPr>
            <a:normAutofit/>
          </a:bodyPr>
          <a:lstStyle/>
          <a:p>
            <a:r>
              <a:rPr lang="en-US" sz="3600" dirty="0">
                <a:latin typeface="Times New Roman" panose="02020603050405020304" pitchFamily="18" charset="0"/>
                <a:cs typeface="Times New Roman" panose="02020603050405020304" pitchFamily="18" charset="0"/>
              </a:rPr>
              <a:t>Indian Bankruptcy code (NCLT)</a:t>
            </a:r>
          </a:p>
        </p:txBody>
      </p:sp>
      <p:sp>
        <p:nvSpPr>
          <p:cNvPr id="4" name="Rectangle 3">
            <a:extLst>
              <a:ext uri="{FF2B5EF4-FFF2-40B4-BE49-F238E27FC236}">
                <a16:creationId xmlns:a16="http://schemas.microsoft.com/office/drawing/2014/main" id="{18B8153A-0CBD-4F1B-8C21-BB6BD2F1AF64}"/>
              </a:ext>
            </a:extLst>
          </p:cNvPr>
          <p:cNvSpPr/>
          <p:nvPr/>
        </p:nvSpPr>
        <p:spPr>
          <a:xfrm>
            <a:off x="838200" y="1859340"/>
            <a:ext cx="10515600" cy="2308324"/>
          </a:xfrm>
          <a:prstGeom prst="rect">
            <a:avLst/>
          </a:prstGeom>
        </p:spPr>
        <p:txBody>
          <a:bodyPr wrap="square">
            <a:spAutoFit/>
          </a:bodyPr>
          <a:lstStyle/>
          <a:p>
            <a:pPr marL="342900" indent="-342900" algn="just">
              <a:buFont typeface="Arial" panose="020B0604020202020204" pitchFamily="34" charset="0"/>
              <a:buChar char="•"/>
            </a:pPr>
            <a:r>
              <a:rPr lang="en-US" sz="2400" dirty="0">
                <a:latin typeface="Times New Roman" panose="02020603050405020304" pitchFamily="18" charset="0"/>
                <a:cs typeface="Times New Roman" panose="02020603050405020304" pitchFamily="18" charset="0"/>
              </a:rPr>
              <a:t>The Centre had introduced a new section to the Insolvency and Bankruptcy Code on November 23, 2017 through an ordinance. Section 29-A prescribed that an entity that is connected to the promoters or the management of the company going through insolvency process cannot submit a bid.</a:t>
            </a:r>
          </a:p>
          <a:p>
            <a:pPr marL="342900" indent="-342900" algn="just">
              <a:buFont typeface="Arial" panose="020B0604020202020204" pitchFamily="34" charset="0"/>
              <a:buChar char="•"/>
            </a:pPr>
            <a:endParaRPr lang="en-US" sz="2400" dirty="0">
              <a:latin typeface="Times New Roman" panose="02020603050405020304" pitchFamily="18" charset="0"/>
              <a:cs typeface="Times New Roman" panose="02020603050405020304" pitchFamily="18" charset="0"/>
            </a:endParaRPr>
          </a:p>
          <a:p>
            <a:pPr marL="285750" indent="-285750" algn="just">
              <a:buFont typeface="Arial" panose="020B0604020202020204" pitchFamily="34" charset="0"/>
              <a:buChar char="•"/>
            </a:pPr>
            <a:r>
              <a:rPr lang="en-US" sz="2400" dirty="0">
                <a:latin typeface="Times New Roman" panose="02020603050405020304" pitchFamily="18" charset="0"/>
                <a:cs typeface="Times New Roman" panose="02020603050405020304" pitchFamily="18" charset="0"/>
              </a:rPr>
              <a:t>434 dividend-paying companies had negative free cash flows last year.</a:t>
            </a:r>
          </a:p>
        </p:txBody>
      </p:sp>
      <p:sp>
        <p:nvSpPr>
          <p:cNvPr id="3" name="Footer Placeholder 2">
            <a:extLst>
              <a:ext uri="{FF2B5EF4-FFF2-40B4-BE49-F238E27FC236}">
                <a16:creationId xmlns:a16="http://schemas.microsoft.com/office/drawing/2014/main" id="{1419ADF7-2463-4A6E-8328-6D5DC6E9A719}"/>
              </a:ext>
            </a:extLst>
          </p:cNvPr>
          <p:cNvSpPr>
            <a:spLocks noGrp="1"/>
          </p:cNvSpPr>
          <p:nvPr>
            <p:ph type="ftr" sz="quarter" idx="11"/>
          </p:nvPr>
        </p:nvSpPr>
        <p:spPr/>
        <p:txBody>
          <a:bodyPr/>
          <a:lstStyle/>
          <a:p>
            <a:r>
              <a:rPr lang="en-US" dirty="0"/>
              <a:t>Yogesh Chauhan, IIM Raipur</a:t>
            </a:r>
          </a:p>
        </p:txBody>
      </p:sp>
    </p:spTree>
    <p:extLst>
      <p:ext uri="{BB962C8B-B14F-4D97-AF65-F5344CB8AC3E}">
        <p14:creationId xmlns:p14="http://schemas.microsoft.com/office/powerpoint/2010/main" val="736190517"/>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064BEB-7992-406E-93B5-79465495111A}"/>
              </a:ext>
            </a:extLst>
          </p:cNvPr>
          <p:cNvSpPr>
            <a:spLocks noGrp="1"/>
          </p:cNvSpPr>
          <p:nvPr>
            <p:ph type="title"/>
          </p:nvPr>
        </p:nvSpPr>
        <p:spPr/>
        <p:txBody>
          <a:bodyPr>
            <a:normAutofit/>
          </a:bodyPr>
          <a:lstStyle/>
          <a:p>
            <a:r>
              <a:rPr lang="en-US" sz="3600" dirty="0">
                <a:latin typeface="Times New Roman" panose="02020603050405020304" pitchFamily="18" charset="0"/>
                <a:cs typeface="Times New Roman" panose="02020603050405020304" pitchFamily="18" charset="0"/>
              </a:rPr>
              <a:t>Can debtholders reduce agency problem?</a:t>
            </a:r>
            <a:endParaRPr lang="en-US" sz="3600" dirty="0"/>
          </a:p>
        </p:txBody>
      </p:sp>
      <p:sp>
        <p:nvSpPr>
          <p:cNvPr id="3" name="Content Placeholder 2">
            <a:extLst>
              <a:ext uri="{FF2B5EF4-FFF2-40B4-BE49-F238E27FC236}">
                <a16:creationId xmlns:a16="http://schemas.microsoft.com/office/drawing/2014/main" id="{F3D91B8A-132D-447B-9034-DA6346CD0475}"/>
              </a:ext>
            </a:extLst>
          </p:cNvPr>
          <p:cNvSpPr>
            <a:spLocks noGrp="1"/>
          </p:cNvSpPr>
          <p:nvPr>
            <p:ph idx="1"/>
          </p:nvPr>
        </p:nvSpPr>
        <p:spPr/>
        <p:txBody>
          <a:bodyPr>
            <a:normAutofit/>
          </a:bodyPr>
          <a:lstStyle/>
          <a:p>
            <a:pPr algn="just"/>
            <a:r>
              <a:rPr lang="en-US" sz="2400" dirty="0">
                <a:latin typeface="Times New Roman" panose="02020603050405020304" pitchFamily="18" charset="0"/>
                <a:cs typeface="Times New Roman" panose="02020603050405020304" pitchFamily="18" charset="0"/>
              </a:rPr>
              <a:t>By borrowing money, a firm exposes itself to this conflict and its negative consequence, and it pays the price in terms of both higher interest rates and a loss of freedom in decision making.</a:t>
            </a:r>
          </a:p>
          <a:p>
            <a:pPr algn="just"/>
            <a:r>
              <a:rPr lang="en-US" sz="2400" dirty="0">
                <a:latin typeface="Times New Roman" panose="02020603050405020304" pitchFamily="18" charset="0"/>
                <a:cs typeface="Times New Roman" panose="02020603050405020304" pitchFamily="18" charset="0"/>
              </a:rPr>
              <a:t>In order to protect the interest of borrowers, the monitoring (covenants) is incorporated as part of loan document.</a:t>
            </a:r>
          </a:p>
          <a:p>
            <a:pPr algn="just"/>
            <a:r>
              <a:rPr lang="en-US" sz="2400" dirty="0">
                <a:latin typeface="Times New Roman" panose="02020603050405020304" pitchFamily="18" charset="0"/>
                <a:cs typeface="Times New Roman" panose="02020603050405020304" pitchFamily="18" charset="0"/>
              </a:rPr>
              <a:t>Typically, the monitoring cost of borrowers is higher for firms whose investments cannot be easily observed and monitored. For instance, service firms.</a:t>
            </a:r>
          </a:p>
          <a:p>
            <a:pPr algn="just"/>
            <a:r>
              <a:rPr lang="en-US" sz="2400" dirty="0">
                <a:latin typeface="Times New Roman" panose="02020603050405020304" pitchFamily="18" charset="0"/>
                <a:cs typeface="Times New Roman" panose="02020603050405020304" pitchFamily="18" charset="0"/>
              </a:rPr>
              <a:t>The monitoring cost is also high for firms whose projects are long-term, follow unpredictable paths. For instance, Pharma firms.   </a:t>
            </a:r>
          </a:p>
          <a:p>
            <a:pPr marL="0" indent="0" algn="just">
              <a:buNone/>
            </a:pPr>
            <a:r>
              <a:rPr lang="en-US" sz="2400" dirty="0">
                <a:latin typeface="Times New Roman" panose="02020603050405020304" pitchFamily="18" charset="0"/>
                <a:cs typeface="Times New Roman" panose="02020603050405020304" pitchFamily="18" charset="0"/>
              </a:rPr>
              <a:t>Proposition 4: </a:t>
            </a:r>
            <a:r>
              <a:rPr lang="en-US" sz="2400" i="1" dirty="0">
                <a:latin typeface="Times New Roman" panose="02020603050405020304" pitchFamily="18" charset="0"/>
                <a:cs typeface="Times New Roman" panose="02020603050405020304" pitchFamily="18" charset="0"/>
              </a:rPr>
              <a:t>Other things being equal, the greater the agency problems associated with lending to a firm, the less debt the firm can afforded to use. </a:t>
            </a:r>
          </a:p>
          <a:p>
            <a:pPr algn="just"/>
            <a:endParaRPr lang="en-US" sz="2400" dirty="0">
              <a:latin typeface="Times New Roman" panose="02020603050405020304" pitchFamily="18" charset="0"/>
              <a:cs typeface="Times New Roman" panose="02020603050405020304" pitchFamily="18" charset="0"/>
            </a:endParaRPr>
          </a:p>
        </p:txBody>
      </p:sp>
      <p:sp>
        <p:nvSpPr>
          <p:cNvPr id="4" name="Footer Placeholder 3">
            <a:extLst>
              <a:ext uri="{FF2B5EF4-FFF2-40B4-BE49-F238E27FC236}">
                <a16:creationId xmlns:a16="http://schemas.microsoft.com/office/drawing/2014/main" id="{A99C2661-4F77-43C5-BAEB-F939C19EF9B0}"/>
              </a:ext>
            </a:extLst>
          </p:cNvPr>
          <p:cNvSpPr>
            <a:spLocks noGrp="1"/>
          </p:cNvSpPr>
          <p:nvPr>
            <p:ph type="ftr" sz="quarter" idx="11"/>
          </p:nvPr>
        </p:nvSpPr>
        <p:spPr/>
        <p:txBody>
          <a:bodyPr/>
          <a:lstStyle/>
          <a:p>
            <a:r>
              <a:rPr lang="en-US" dirty="0"/>
              <a:t>Yogesh Chauhan, IIM Raipur</a:t>
            </a:r>
          </a:p>
        </p:txBody>
      </p:sp>
    </p:spTree>
    <p:extLst>
      <p:ext uri="{BB962C8B-B14F-4D97-AF65-F5344CB8AC3E}">
        <p14:creationId xmlns:p14="http://schemas.microsoft.com/office/powerpoint/2010/main" val="2475548629"/>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4B65BB-0712-4E6C-8C14-D92FCDBB85B1}"/>
              </a:ext>
            </a:extLst>
          </p:cNvPr>
          <p:cNvSpPr>
            <a:spLocks noGrp="1"/>
          </p:cNvSpPr>
          <p:nvPr>
            <p:ph type="title"/>
          </p:nvPr>
        </p:nvSpPr>
        <p:spPr/>
        <p:txBody>
          <a:bodyPr>
            <a:normAutofit/>
          </a:bodyPr>
          <a:lstStyle/>
          <a:p>
            <a:r>
              <a:rPr lang="en-US" sz="3600" dirty="0">
                <a:latin typeface="Times New Roman" panose="02020603050405020304" pitchFamily="18" charset="0"/>
                <a:cs typeface="Times New Roman" panose="02020603050405020304" pitchFamily="18" charset="0"/>
              </a:rPr>
              <a:t>Debt and Agency Costs </a:t>
            </a:r>
          </a:p>
        </p:txBody>
      </p:sp>
      <p:sp>
        <p:nvSpPr>
          <p:cNvPr id="3" name="Content Placeholder 2">
            <a:extLst>
              <a:ext uri="{FF2B5EF4-FFF2-40B4-BE49-F238E27FC236}">
                <a16:creationId xmlns:a16="http://schemas.microsoft.com/office/drawing/2014/main" id="{1E636AB7-A76F-4D2C-A9C3-C1A8F4576CDC}"/>
              </a:ext>
            </a:extLst>
          </p:cNvPr>
          <p:cNvSpPr>
            <a:spLocks noGrp="1"/>
          </p:cNvSpPr>
          <p:nvPr>
            <p:ph idx="1"/>
          </p:nvPr>
        </p:nvSpPr>
        <p:spPr/>
        <p:txBody>
          <a:bodyPr>
            <a:normAutofit/>
          </a:bodyPr>
          <a:lstStyle/>
          <a:p>
            <a:r>
              <a:rPr lang="en-US" sz="2400" dirty="0">
                <a:latin typeface="Times New Roman" panose="02020603050405020304" pitchFamily="18" charset="0"/>
                <a:cs typeface="Times New Roman" panose="02020603050405020304" pitchFamily="18" charset="0"/>
              </a:rPr>
              <a:t>Assume that you are a bank. Which of the following businesses would you perceive the greatest agency costs? </a:t>
            </a:r>
          </a:p>
          <a:p>
            <a:pPr lvl="1"/>
            <a:r>
              <a:rPr lang="en-US" dirty="0">
                <a:latin typeface="Times New Roman" panose="02020603050405020304" pitchFamily="18" charset="0"/>
                <a:cs typeface="Times New Roman" panose="02020603050405020304" pitchFamily="18" charset="0"/>
              </a:rPr>
              <a:t>A Large Technology firm </a:t>
            </a:r>
          </a:p>
          <a:p>
            <a:pPr lvl="1"/>
            <a:r>
              <a:rPr lang="en-US" dirty="0">
                <a:latin typeface="Times New Roman" panose="02020603050405020304" pitchFamily="18" charset="0"/>
                <a:cs typeface="Times New Roman" panose="02020603050405020304" pitchFamily="18" charset="0"/>
              </a:rPr>
              <a:t>A Large Regulated Electric Utility</a:t>
            </a:r>
          </a:p>
          <a:p>
            <a:pPr lvl="1"/>
            <a:r>
              <a:rPr lang="en-US" dirty="0">
                <a:latin typeface="Times New Roman" panose="02020603050405020304" pitchFamily="18" charset="0"/>
                <a:cs typeface="Times New Roman" panose="02020603050405020304" pitchFamily="18" charset="0"/>
              </a:rPr>
              <a:t>A Real Estate corporation  </a:t>
            </a:r>
          </a:p>
          <a:p>
            <a:pPr marL="0" indent="0">
              <a:buNone/>
            </a:pPr>
            <a:r>
              <a:rPr lang="en-US" sz="2400" dirty="0">
                <a:latin typeface="Times New Roman" panose="02020603050405020304" pitchFamily="18" charset="0"/>
                <a:cs typeface="Times New Roman" panose="02020603050405020304" pitchFamily="18" charset="0"/>
              </a:rPr>
              <a:t>Why?  </a:t>
            </a:r>
          </a:p>
        </p:txBody>
      </p:sp>
      <p:sp>
        <p:nvSpPr>
          <p:cNvPr id="4" name="Footer Placeholder 3">
            <a:extLst>
              <a:ext uri="{FF2B5EF4-FFF2-40B4-BE49-F238E27FC236}">
                <a16:creationId xmlns:a16="http://schemas.microsoft.com/office/drawing/2014/main" id="{BA7CEE0F-E4F3-44E1-8381-6F5E365A41FF}"/>
              </a:ext>
            </a:extLst>
          </p:cNvPr>
          <p:cNvSpPr>
            <a:spLocks noGrp="1"/>
          </p:cNvSpPr>
          <p:nvPr>
            <p:ph type="ftr" sz="quarter" idx="11"/>
          </p:nvPr>
        </p:nvSpPr>
        <p:spPr/>
        <p:txBody>
          <a:bodyPr/>
          <a:lstStyle/>
          <a:p>
            <a:r>
              <a:rPr lang="en-US" dirty="0"/>
              <a:t>Yogesh Chauhan, IIM Raipur</a:t>
            </a:r>
          </a:p>
        </p:txBody>
      </p:sp>
    </p:spTree>
    <p:extLst>
      <p:ext uri="{BB962C8B-B14F-4D97-AF65-F5344CB8AC3E}">
        <p14:creationId xmlns:p14="http://schemas.microsoft.com/office/powerpoint/2010/main" val="697014582"/>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218AFC-C1BC-4EF9-B743-139F3B946A18}"/>
              </a:ext>
            </a:extLst>
          </p:cNvPr>
          <p:cNvSpPr>
            <a:spLocks noGrp="1"/>
          </p:cNvSpPr>
          <p:nvPr>
            <p:ph type="title"/>
          </p:nvPr>
        </p:nvSpPr>
        <p:spPr/>
        <p:txBody>
          <a:bodyPr>
            <a:normAutofit/>
          </a:bodyPr>
          <a:lstStyle/>
          <a:p>
            <a:r>
              <a:rPr lang="en-US" sz="3600" dirty="0">
                <a:latin typeface="Times New Roman" panose="02020603050405020304" pitchFamily="18" charset="0"/>
                <a:cs typeface="Times New Roman" panose="02020603050405020304" pitchFamily="18" charset="0"/>
              </a:rPr>
              <a:t>Loss of future financing flexibility </a:t>
            </a:r>
          </a:p>
        </p:txBody>
      </p:sp>
      <p:sp>
        <p:nvSpPr>
          <p:cNvPr id="3" name="Content Placeholder 2">
            <a:extLst>
              <a:ext uri="{FF2B5EF4-FFF2-40B4-BE49-F238E27FC236}">
                <a16:creationId xmlns:a16="http://schemas.microsoft.com/office/drawing/2014/main" id="{6172BC06-9339-41F3-84AF-654B4B632E7E}"/>
              </a:ext>
            </a:extLst>
          </p:cNvPr>
          <p:cNvSpPr>
            <a:spLocks noGrp="1"/>
          </p:cNvSpPr>
          <p:nvPr>
            <p:ph idx="1"/>
          </p:nvPr>
        </p:nvSpPr>
        <p:spPr/>
        <p:txBody>
          <a:bodyPr>
            <a:normAutofit/>
          </a:bodyPr>
          <a:lstStyle/>
          <a:p>
            <a:pPr algn="just"/>
            <a:r>
              <a:rPr lang="en-US" sz="2400" dirty="0">
                <a:latin typeface="Times New Roman" panose="02020603050405020304" pitchFamily="18" charset="0"/>
                <a:cs typeface="Times New Roman" panose="02020603050405020304" pitchFamily="18" charset="0"/>
              </a:rPr>
              <a:t>When a firm borrows up to its capacity, it loses the flexibility of financing future projects with debt.</a:t>
            </a:r>
          </a:p>
          <a:p>
            <a:pPr algn="just"/>
            <a:r>
              <a:rPr lang="en-US" sz="2400" dirty="0">
                <a:latin typeface="Times New Roman" panose="02020603050405020304" pitchFamily="18" charset="0"/>
                <a:cs typeface="Times New Roman" panose="02020603050405020304" pitchFamily="18" charset="0"/>
              </a:rPr>
              <a:t>Thus,  if the firm is faced with an unexpected investment opportunity or a business shortfall, it will not be able to draw on debt capacity, if it has  already used it up.</a:t>
            </a:r>
          </a:p>
          <a:p>
            <a:pPr algn="just"/>
            <a:r>
              <a:rPr lang="en-US" sz="2400" dirty="0">
                <a:latin typeface="Times New Roman" panose="02020603050405020304" pitchFamily="18" charset="0"/>
                <a:cs typeface="Times New Roman" panose="02020603050405020304" pitchFamily="18" charset="0"/>
              </a:rPr>
              <a:t>Proposition 5: </a:t>
            </a:r>
            <a:r>
              <a:rPr lang="en-US" sz="2400" i="1" dirty="0">
                <a:latin typeface="Times New Roman" panose="02020603050405020304" pitchFamily="18" charset="0"/>
                <a:cs typeface="Times New Roman" panose="02020603050405020304" pitchFamily="18" charset="0"/>
              </a:rPr>
              <a:t>Other things remaining equal, the more uncertain a firm is about its future financing requirements and projects, the less debt the firm will use for financing current projects. </a:t>
            </a:r>
          </a:p>
        </p:txBody>
      </p:sp>
      <p:sp>
        <p:nvSpPr>
          <p:cNvPr id="4" name="Footer Placeholder 3">
            <a:extLst>
              <a:ext uri="{FF2B5EF4-FFF2-40B4-BE49-F238E27FC236}">
                <a16:creationId xmlns:a16="http://schemas.microsoft.com/office/drawing/2014/main" id="{4597101D-E418-497B-A893-CD2AC9968253}"/>
              </a:ext>
            </a:extLst>
          </p:cNvPr>
          <p:cNvSpPr>
            <a:spLocks noGrp="1"/>
          </p:cNvSpPr>
          <p:nvPr>
            <p:ph type="ftr" sz="quarter" idx="11"/>
          </p:nvPr>
        </p:nvSpPr>
        <p:spPr/>
        <p:txBody>
          <a:bodyPr/>
          <a:lstStyle/>
          <a:p>
            <a:r>
              <a:rPr lang="en-US" dirty="0"/>
              <a:t>Yogesh Chauhan, IIM Raipur</a:t>
            </a:r>
          </a:p>
        </p:txBody>
      </p:sp>
    </p:spTree>
    <p:extLst>
      <p:ext uri="{BB962C8B-B14F-4D97-AF65-F5344CB8AC3E}">
        <p14:creationId xmlns:p14="http://schemas.microsoft.com/office/powerpoint/2010/main" val="1137177165"/>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23DC2C-34D7-418F-A6B2-CB00875E31DB}"/>
              </a:ext>
            </a:extLst>
          </p:cNvPr>
          <p:cNvSpPr>
            <a:spLocks noGrp="1"/>
          </p:cNvSpPr>
          <p:nvPr>
            <p:ph type="title"/>
          </p:nvPr>
        </p:nvSpPr>
        <p:spPr>
          <a:xfrm>
            <a:off x="543339" y="470453"/>
            <a:ext cx="10515600" cy="1325563"/>
          </a:xfrm>
        </p:spPr>
        <p:txBody>
          <a:bodyPr>
            <a:noAutofit/>
          </a:bodyPr>
          <a:lstStyle/>
          <a:p>
            <a:r>
              <a:rPr lang="en-US" sz="2800" dirty="0">
                <a:latin typeface="Times New Roman" panose="02020603050405020304" pitchFamily="18" charset="0"/>
                <a:cs typeface="Times New Roman" panose="02020603050405020304" pitchFamily="18" charset="0"/>
              </a:rPr>
              <a:t>The trade off for Dr. Reddy'S Laboratories Ltd, Bajaj Auto Ltd., and Hindustan Unilever Ltd.</a:t>
            </a:r>
            <a:br>
              <a:rPr lang="en-US" sz="2800" dirty="0">
                <a:solidFill>
                  <a:srgbClr val="000000"/>
                </a:solidFill>
                <a:latin typeface="Times New Roman" panose="02020603050405020304" pitchFamily="18" charset="0"/>
                <a:cs typeface="Times New Roman" panose="02020603050405020304" pitchFamily="18" charset="0"/>
              </a:rPr>
            </a:br>
            <a:br>
              <a:rPr lang="en-US" sz="2800" dirty="0">
                <a:solidFill>
                  <a:srgbClr val="000000"/>
                </a:solidFill>
                <a:latin typeface="Times New Roman" panose="02020603050405020304" pitchFamily="18" charset="0"/>
                <a:cs typeface="Times New Roman" panose="02020603050405020304" pitchFamily="18" charset="0"/>
              </a:rPr>
            </a:br>
            <a:endParaRPr lang="en-US" sz="2800" dirty="0">
              <a:latin typeface="Times New Roman" panose="02020603050405020304" pitchFamily="18" charset="0"/>
              <a:cs typeface="Times New Roman" panose="02020603050405020304" pitchFamily="18" charset="0"/>
            </a:endParaRPr>
          </a:p>
        </p:txBody>
      </p:sp>
      <p:graphicFrame>
        <p:nvGraphicFramePr>
          <p:cNvPr id="4" name="Table 4">
            <a:extLst>
              <a:ext uri="{FF2B5EF4-FFF2-40B4-BE49-F238E27FC236}">
                <a16:creationId xmlns:a16="http://schemas.microsoft.com/office/drawing/2014/main" id="{FDF73685-6B2A-4F25-B18E-C603351A9FC0}"/>
              </a:ext>
            </a:extLst>
          </p:cNvPr>
          <p:cNvGraphicFramePr>
            <a:graphicFrameLocks noGrp="1"/>
          </p:cNvGraphicFramePr>
          <p:nvPr>
            <p:ph idx="1"/>
          </p:nvPr>
        </p:nvGraphicFramePr>
        <p:xfrm>
          <a:off x="371061" y="1366872"/>
          <a:ext cx="11841922" cy="5192953"/>
        </p:xfrm>
        <a:graphic>
          <a:graphicData uri="http://schemas.openxmlformats.org/drawingml/2006/table">
            <a:tbl>
              <a:tblPr firstRow="1" bandRow="1">
                <a:tableStyleId>{5940675A-B579-460E-94D1-54222C63F5DA}</a:tableStyleId>
              </a:tblPr>
              <a:tblGrid>
                <a:gridCol w="2764536">
                  <a:extLst>
                    <a:ext uri="{9D8B030D-6E8A-4147-A177-3AD203B41FA5}">
                      <a16:colId xmlns:a16="http://schemas.microsoft.com/office/drawing/2014/main" val="3989262914"/>
                    </a:ext>
                  </a:extLst>
                </a:gridCol>
                <a:gridCol w="9077386">
                  <a:extLst>
                    <a:ext uri="{9D8B030D-6E8A-4147-A177-3AD203B41FA5}">
                      <a16:colId xmlns:a16="http://schemas.microsoft.com/office/drawing/2014/main" val="2356393176"/>
                    </a:ext>
                  </a:extLst>
                </a:gridCol>
              </a:tblGrid>
              <a:tr h="438249">
                <a:tc>
                  <a:txBody>
                    <a:bodyPr/>
                    <a:lstStyle/>
                    <a:p>
                      <a:r>
                        <a:rPr lang="en-US" sz="1800" b="1" dirty="0">
                          <a:latin typeface="Times New Roman" panose="02020603050405020304" pitchFamily="18" charset="0"/>
                          <a:cs typeface="Times New Roman" panose="02020603050405020304" pitchFamily="18" charset="0"/>
                        </a:rPr>
                        <a:t>Debt trade-off</a:t>
                      </a:r>
                    </a:p>
                  </a:txBody>
                  <a:tcPr/>
                </a:tc>
                <a:tc>
                  <a:txBody>
                    <a:bodyPr/>
                    <a:lstStyle/>
                    <a:p>
                      <a:r>
                        <a:rPr lang="en-US" sz="1800" b="1" dirty="0">
                          <a:latin typeface="Times New Roman" panose="02020603050405020304" pitchFamily="18" charset="0"/>
                          <a:cs typeface="Times New Roman" panose="02020603050405020304" pitchFamily="18" charset="0"/>
                        </a:rPr>
                        <a:t>Discussion of relative benefits/costs</a:t>
                      </a:r>
                    </a:p>
                  </a:txBody>
                  <a:tcPr/>
                </a:tc>
                <a:extLst>
                  <a:ext uri="{0D108BD9-81ED-4DB2-BD59-A6C34878D82A}">
                    <a16:rowId xmlns:a16="http://schemas.microsoft.com/office/drawing/2014/main" val="3605634815"/>
                  </a:ext>
                </a:extLst>
              </a:tr>
              <a:tr h="756430">
                <a:tc>
                  <a:txBody>
                    <a:bodyPr/>
                    <a:lstStyle/>
                    <a:p>
                      <a:r>
                        <a:rPr lang="en-US" sz="1800" dirty="0">
                          <a:latin typeface="Times New Roman" panose="02020603050405020304" pitchFamily="18" charset="0"/>
                          <a:cs typeface="Times New Roman" panose="02020603050405020304" pitchFamily="18" charset="0"/>
                        </a:rPr>
                        <a:t>Tax benefits </a:t>
                      </a:r>
                    </a:p>
                  </a:txBody>
                  <a:tcPr/>
                </a:tc>
                <a:tc>
                  <a:txBody>
                    <a:bodyPr/>
                    <a:lstStyle/>
                    <a:p>
                      <a:pPr algn="just"/>
                      <a:r>
                        <a:rPr lang="en-US" sz="1800" dirty="0">
                          <a:latin typeface="Times New Roman" panose="02020603050405020304" pitchFamily="18" charset="0"/>
                          <a:cs typeface="Times New Roman" panose="02020603050405020304" pitchFamily="18" charset="0"/>
                        </a:rPr>
                        <a:t>Margin tax rate is same for all firms, but there is an offsetting tax benefit for Dr. Reddy , such as </a:t>
                      </a:r>
                      <a:r>
                        <a:rPr lang="en-US" sz="1800" u="none" strike="noStrike" dirty="0">
                          <a:effectLst/>
                          <a:latin typeface="Times New Roman" panose="02020603050405020304" pitchFamily="18" charset="0"/>
                          <a:cs typeface="Times New Roman" panose="02020603050405020304" pitchFamily="18" charset="0"/>
                        </a:rPr>
                        <a:t>Depreciation relative to operating profit.</a:t>
                      </a:r>
                      <a:endParaRPr lang="en-US" sz="1800"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2352674983"/>
                  </a:ext>
                </a:extLst>
              </a:tr>
              <a:tr h="756430">
                <a:tc>
                  <a:txBody>
                    <a:bodyPr/>
                    <a:lstStyle/>
                    <a:p>
                      <a:r>
                        <a:rPr lang="en-US" sz="1800" dirty="0">
                          <a:latin typeface="Times New Roman" panose="02020603050405020304" pitchFamily="18" charset="0"/>
                          <a:cs typeface="Times New Roman" panose="02020603050405020304" pitchFamily="18" charset="0"/>
                        </a:rPr>
                        <a:t>Added discipline</a:t>
                      </a:r>
                    </a:p>
                  </a:txBody>
                  <a:tcPr/>
                </a:tc>
                <a:tc>
                  <a:txBody>
                    <a:bodyPr/>
                    <a:lstStyle/>
                    <a:p>
                      <a:pPr algn="just"/>
                      <a:r>
                        <a:rPr lang="en-US" sz="1800" dirty="0">
                          <a:latin typeface="Times New Roman" panose="02020603050405020304" pitchFamily="18" charset="0"/>
                          <a:cs typeface="Times New Roman" panose="02020603050405020304" pitchFamily="18" charset="0"/>
                        </a:rPr>
                        <a:t>The benefits would be higher for Dr. Reddy where there is a clear separation of ownership and management (promoter holding =27%).</a:t>
                      </a:r>
                    </a:p>
                  </a:txBody>
                  <a:tcPr/>
                </a:tc>
                <a:extLst>
                  <a:ext uri="{0D108BD9-81ED-4DB2-BD59-A6C34878D82A}">
                    <a16:rowId xmlns:a16="http://schemas.microsoft.com/office/drawing/2014/main" val="1824961400"/>
                  </a:ext>
                </a:extLst>
              </a:tr>
              <a:tr h="1404799">
                <a:tc>
                  <a:txBody>
                    <a:bodyPr/>
                    <a:lstStyle/>
                    <a:p>
                      <a:r>
                        <a:rPr lang="en-US" sz="1800" dirty="0">
                          <a:latin typeface="Times New Roman" panose="02020603050405020304" pitchFamily="18" charset="0"/>
                          <a:cs typeface="Times New Roman" panose="02020603050405020304" pitchFamily="18" charset="0"/>
                        </a:rPr>
                        <a:t>Expected Bankruptcy costs </a:t>
                      </a:r>
                    </a:p>
                  </a:txBody>
                  <a:tcPr/>
                </a:tc>
                <a:tc>
                  <a:txBody>
                    <a:bodyPr/>
                    <a:lstStyle/>
                    <a:p>
                      <a:pPr algn="just"/>
                      <a:r>
                        <a:rPr lang="en-US" sz="1800" dirty="0">
                          <a:latin typeface="Times New Roman" panose="02020603050405020304" pitchFamily="18" charset="0"/>
                          <a:cs typeface="Times New Roman" panose="02020603050405020304" pitchFamily="18" charset="0"/>
                        </a:rPr>
                        <a:t>Volatility in earnings is higher at Bajaj auto (cyclicality), and Dr Reddy and lower at HUL.</a:t>
                      </a:r>
                    </a:p>
                    <a:p>
                      <a:pPr algn="just"/>
                      <a:r>
                        <a:rPr lang="en-US" sz="1800" dirty="0">
                          <a:latin typeface="Times New Roman" panose="02020603050405020304" pitchFamily="18" charset="0"/>
                          <a:cs typeface="Times New Roman" panose="02020603050405020304" pitchFamily="18" charset="0"/>
                        </a:rPr>
                        <a:t>Indirect bankruptcy cost likely to be highest at Dr. Reddy, since its products have impact on Human life. Bajaj auto would be at the second place because its products (automobiles) have long lives and require service.</a:t>
                      </a:r>
                    </a:p>
                  </a:txBody>
                  <a:tcPr/>
                </a:tc>
                <a:extLst>
                  <a:ext uri="{0D108BD9-81ED-4DB2-BD59-A6C34878D82A}">
                    <a16:rowId xmlns:a16="http://schemas.microsoft.com/office/drawing/2014/main" val="3169861867"/>
                  </a:ext>
                </a:extLst>
              </a:tr>
              <a:tr h="756430">
                <a:tc>
                  <a:txBody>
                    <a:bodyPr/>
                    <a:lstStyle/>
                    <a:p>
                      <a:r>
                        <a:rPr lang="en-US" sz="1800" dirty="0">
                          <a:latin typeface="Times New Roman" panose="02020603050405020304" pitchFamily="18" charset="0"/>
                          <a:cs typeface="Times New Roman" panose="02020603050405020304" pitchFamily="18" charset="0"/>
                        </a:rPr>
                        <a:t>Agency cost</a:t>
                      </a:r>
                    </a:p>
                  </a:txBody>
                  <a:tcPr/>
                </a:tc>
                <a:tc>
                  <a:txBody>
                    <a:bodyPr/>
                    <a:lstStyle/>
                    <a:p>
                      <a:pPr algn="just"/>
                      <a:r>
                        <a:rPr lang="en-US" sz="1800" dirty="0">
                          <a:latin typeface="Times New Roman" panose="02020603050405020304" pitchFamily="18" charset="0"/>
                          <a:cs typeface="Times New Roman" panose="02020603050405020304" pitchFamily="18" charset="0"/>
                        </a:rPr>
                        <a:t>Highest at Dr. Reddy because its assets are intangible and therefore, difficult to monitor. Bajaj Auto is highly visible and easily monitored.</a:t>
                      </a:r>
                    </a:p>
                  </a:txBody>
                  <a:tcPr/>
                </a:tc>
                <a:extLst>
                  <a:ext uri="{0D108BD9-81ED-4DB2-BD59-A6C34878D82A}">
                    <a16:rowId xmlns:a16="http://schemas.microsoft.com/office/drawing/2014/main" val="706747260"/>
                  </a:ext>
                </a:extLst>
              </a:tr>
              <a:tr h="1080615">
                <a:tc>
                  <a:txBody>
                    <a:bodyPr/>
                    <a:lstStyle/>
                    <a:p>
                      <a:r>
                        <a:rPr lang="en-US" sz="1800" dirty="0">
                          <a:latin typeface="Times New Roman" panose="02020603050405020304" pitchFamily="18" charset="0"/>
                          <a:cs typeface="Times New Roman" panose="02020603050405020304" pitchFamily="18" charset="0"/>
                        </a:rPr>
                        <a:t>Flexibility needs</a:t>
                      </a:r>
                    </a:p>
                  </a:txBody>
                  <a:tcPr/>
                </a:tc>
                <a:tc>
                  <a:txBody>
                    <a:bodyPr/>
                    <a:lstStyle/>
                    <a:p>
                      <a:pPr algn="just"/>
                      <a:r>
                        <a:rPr lang="en-US" sz="1800" dirty="0">
                          <a:latin typeface="Times New Roman" panose="02020603050405020304" pitchFamily="18" charset="0"/>
                          <a:cs typeface="Times New Roman" panose="02020603050405020304" pitchFamily="18" charset="0"/>
                        </a:rPr>
                        <a:t>Dr. Reddy will value flexibility more than other firms, because Pharma is  an unpredictable business, where future investment needs are difficult to forecast. The flexibility needs should be lower at HUL because it is a matured firm and well-established investment needs</a:t>
                      </a:r>
                    </a:p>
                  </a:txBody>
                  <a:tcPr/>
                </a:tc>
                <a:extLst>
                  <a:ext uri="{0D108BD9-81ED-4DB2-BD59-A6C34878D82A}">
                    <a16:rowId xmlns:a16="http://schemas.microsoft.com/office/drawing/2014/main" val="1572936516"/>
                  </a:ext>
                </a:extLst>
              </a:tr>
            </a:tbl>
          </a:graphicData>
        </a:graphic>
      </p:graphicFrame>
      <p:sp>
        <p:nvSpPr>
          <p:cNvPr id="3" name="Footer Placeholder 2">
            <a:extLst>
              <a:ext uri="{FF2B5EF4-FFF2-40B4-BE49-F238E27FC236}">
                <a16:creationId xmlns:a16="http://schemas.microsoft.com/office/drawing/2014/main" id="{5ACC8EE1-33FE-456A-91E9-9748D4C2EC5F}"/>
              </a:ext>
            </a:extLst>
          </p:cNvPr>
          <p:cNvSpPr>
            <a:spLocks noGrp="1"/>
          </p:cNvSpPr>
          <p:nvPr>
            <p:ph type="ftr" sz="quarter" idx="11"/>
          </p:nvPr>
        </p:nvSpPr>
        <p:spPr/>
        <p:txBody>
          <a:bodyPr/>
          <a:lstStyle/>
          <a:p>
            <a:r>
              <a:rPr lang="en-US" dirty="0"/>
              <a:t>Yogesh Chauhan, IIM Raipur</a:t>
            </a:r>
          </a:p>
        </p:txBody>
      </p:sp>
    </p:spTree>
    <p:extLst>
      <p:ext uri="{BB962C8B-B14F-4D97-AF65-F5344CB8AC3E}">
        <p14:creationId xmlns:p14="http://schemas.microsoft.com/office/powerpoint/2010/main" val="3536543783"/>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a:extLst>
              <a:ext uri="{FF2B5EF4-FFF2-40B4-BE49-F238E27FC236}">
                <a16:creationId xmlns:a16="http://schemas.microsoft.com/office/drawing/2014/main" id="{31C73784-D648-480F-B05C-376BEF74E3B7}"/>
              </a:ext>
            </a:extLst>
          </p:cNvPr>
          <p:cNvPicPr>
            <a:picLocks noGrp="1" noChangeAspect="1"/>
          </p:cNvPicPr>
          <p:nvPr>
            <p:ph idx="1"/>
          </p:nvPr>
        </p:nvPicPr>
        <p:blipFill>
          <a:blip r:embed="rId2"/>
          <a:stretch>
            <a:fillRect/>
          </a:stretch>
        </p:blipFill>
        <p:spPr>
          <a:xfrm>
            <a:off x="423631" y="1241906"/>
            <a:ext cx="11476726" cy="5781821"/>
          </a:xfrm>
          <a:prstGeom prst="rect">
            <a:avLst/>
          </a:prstGeom>
        </p:spPr>
      </p:pic>
      <p:sp>
        <p:nvSpPr>
          <p:cNvPr id="2" name="Title 1">
            <a:extLst>
              <a:ext uri="{FF2B5EF4-FFF2-40B4-BE49-F238E27FC236}">
                <a16:creationId xmlns:a16="http://schemas.microsoft.com/office/drawing/2014/main" id="{9CB143A4-27C0-4B48-A3E3-DA15739C9BC1}"/>
              </a:ext>
            </a:extLst>
          </p:cNvPr>
          <p:cNvSpPr>
            <a:spLocks noGrp="1"/>
          </p:cNvSpPr>
          <p:nvPr>
            <p:ph type="title"/>
          </p:nvPr>
        </p:nvSpPr>
        <p:spPr>
          <a:xfrm>
            <a:off x="557444" y="497070"/>
            <a:ext cx="11210925" cy="744836"/>
          </a:xfrm>
          <a:prstGeom prst="ellipse">
            <a:avLst/>
          </a:prstGeom>
        </p:spPr>
        <p:txBody>
          <a:bodyPr vert="horz" lIns="91440" tIns="45720" rIns="91440" bIns="45720" rtlCol="0" anchor="ctr">
            <a:normAutofit/>
          </a:bodyPr>
          <a:lstStyle/>
          <a:p>
            <a:pPr algn="ctr"/>
            <a:r>
              <a:rPr lang="en-US" sz="3000" kern="1200" dirty="0">
                <a:solidFill>
                  <a:schemeClr val="bg1"/>
                </a:solidFill>
                <a:latin typeface="+mj-lt"/>
                <a:ea typeface="+mj-ea"/>
                <a:cs typeface="+mj-cs"/>
              </a:rPr>
              <a:t>Debt policy factors</a:t>
            </a:r>
          </a:p>
        </p:txBody>
      </p:sp>
      <p:sp>
        <p:nvSpPr>
          <p:cNvPr id="3" name="Rectangle 2">
            <a:extLst>
              <a:ext uri="{FF2B5EF4-FFF2-40B4-BE49-F238E27FC236}">
                <a16:creationId xmlns:a16="http://schemas.microsoft.com/office/drawing/2014/main" id="{BF7CE424-0A4F-4D1B-B484-813D876049FD}"/>
              </a:ext>
            </a:extLst>
          </p:cNvPr>
          <p:cNvSpPr/>
          <p:nvPr/>
        </p:nvSpPr>
        <p:spPr>
          <a:xfrm>
            <a:off x="765231" y="480793"/>
            <a:ext cx="4769295" cy="584775"/>
          </a:xfrm>
          <a:prstGeom prst="rect">
            <a:avLst/>
          </a:prstGeom>
        </p:spPr>
        <p:txBody>
          <a:bodyPr wrap="square">
            <a:spAutoFit/>
          </a:bodyPr>
          <a:lstStyle/>
          <a:p>
            <a:r>
              <a:rPr lang="en-US" sz="3200" dirty="0"/>
              <a:t>Debt policy factors</a:t>
            </a:r>
          </a:p>
        </p:txBody>
      </p:sp>
      <p:sp>
        <p:nvSpPr>
          <p:cNvPr id="5" name="Footer Placeholder 4">
            <a:extLst>
              <a:ext uri="{FF2B5EF4-FFF2-40B4-BE49-F238E27FC236}">
                <a16:creationId xmlns:a16="http://schemas.microsoft.com/office/drawing/2014/main" id="{11CF6ED3-E40C-4A37-AE9A-50AA8F6F650C}"/>
              </a:ext>
            </a:extLst>
          </p:cNvPr>
          <p:cNvSpPr>
            <a:spLocks noGrp="1"/>
          </p:cNvSpPr>
          <p:nvPr>
            <p:ph type="ftr" sz="quarter" idx="11"/>
          </p:nvPr>
        </p:nvSpPr>
        <p:spPr/>
        <p:txBody>
          <a:bodyPr/>
          <a:lstStyle/>
          <a:p>
            <a:r>
              <a:rPr lang="en-US" dirty="0"/>
              <a:t>Yogesh Chauhan, IIM Raipur</a:t>
            </a:r>
          </a:p>
        </p:txBody>
      </p:sp>
    </p:spTree>
    <p:extLst>
      <p:ext uri="{BB962C8B-B14F-4D97-AF65-F5344CB8AC3E}">
        <p14:creationId xmlns:p14="http://schemas.microsoft.com/office/powerpoint/2010/main" val="2013326837"/>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F6B2F5-C444-4EA7-8781-D4747EDFD666}"/>
              </a:ext>
            </a:extLst>
          </p:cNvPr>
          <p:cNvSpPr>
            <a:spLocks noGrp="1"/>
          </p:cNvSpPr>
          <p:nvPr>
            <p:ph type="title"/>
          </p:nvPr>
        </p:nvSpPr>
        <p:spPr/>
        <p:txBody>
          <a:bodyPr>
            <a:normAutofit/>
          </a:bodyPr>
          <a:lstStyle/>
          <a:p>
            <a:r>
              <a:rPr lang="en-US" sz="3600" dirty="0">
                <a:latin typeface="Times New Roman" panose="02020603050405020304" pitchFamily="18" charset="0"/>
                <a:cs typeface="Times New Roman" panose="02020603050405020304" pitchFamily="18" charset="0"/>
              </a:rPr>
              <a:t>A firm in a heaven</a:t>
            </a:r>
          </a:p>
        </p:txBody>
      </p:sp>
      <p:sp>
        <p:nvSpPr>
          <p:cNvPr id="3" name="Content Placeholder 2">
            <a:extLst>
              <a:ext uri="{FF2B5EF4-FFF2-40B4-BE49-F238E27FC236}">
                <a16:creationId xmlns:a16="http://schemas.microsoft.com/office/drawing/2014/main" id="{5FEA61F5-3F4F-486B-8538-879BFAF42508}"/>
              </a:ext>
            </a:extLst>
          </p:cNvPr>
          <p:cNvSpPr>
            <a:spLocks noGrp="1"/>
          </p:cNvSpPr>
          <p:nvPr>
            <p:ph idx="1"/>
          </p:nvPr>
        </p:nvSpPr>
        <p:spPr/>
        <p:txBody>
          <a:bodyPr>
            <a:normAutofit/>
          </a:bodyPr>
          <a:lstStyle/>
          <a:p>
            <a:pPr algn="just"/>
            <a:r>
              <a:rPr lang="en-US" sz="2400" dirty="0">
                <a:latin typeface="Times New Roman" panose="02020603050405020304" pitchFamily="18" charset="0"/>
                <a:cs typeface="Times New Roman" panose="02020603050405020304" pitchFamily="18" charset="0"/>
              </a:rPr>
              <a:t>Assume that you live in a heaven where</a:t>
            </a:r>
          </a:p>
          <a:p>
            <a:pPr marL="514350" indent="-514350" algn="just">
              <a:buAutoNum type="alphaLcPeriod"/>
            </a:pPr>
            <a:r>
              <a:rPr lang="en-US" sz="2400" dirty="0">
                <a:latin typeface="Times New Roman" panose="02020603050405020304" pitchFamily="18" charset="0"/>
                <a:cs typeface="Times New Roman" panose="02020603050405020304" pitchFamily="18" charset="0"/>
              </a:rPr>
              <a:t>There are no taxes</a:t>
            </a:r>
          </a:p>
          <a:p>
            <a:pPr marL="514350" indent="-514350" algn="just">
              <a:buAutoNum type="alphaLcPeriod"/>
            </a:pPr>
            <a:r>
              <a:rPr lang="en-US" sz="2400" dirty="0">
                <a:latin typeface="Times New Roman" panose="02020603050405020304" pitchFamily="18" charset="0"/>
                <a:cs typeface="Times New Roman" panose="02020603050405020304" pitchFamily="18" charset="0"/>
              </a:rPr>
              <a:t>Managers have stockholders' interests at heart and do what’s best for stockholders</a:t>
            </a:r>
          </a:p>
          <a:p>
            <a:pPr marL="514350" indent="-514350" algn="just">
              <a:buAutoNum type="alphaLcPeriod"/>
            </a:pPr>
            <a:r>
              <a:rPr lang="en-US" sz="2400" dirty="0">
                <a:latin typeface="Times New Roman" panose="02020603050405020304" pitchFamily="18" charset="0"/>
                <a:cs typeface="Times New Roman" panose="02020603050405020304" pitchFamily="18" charset="0"/>
              </a:rPr>
              <a:t>No firm ever goes bankrupt</a:t>
            </a:r>
          </a:p>
          <a:p>
            <a:pPr marL="514350" indent="-514350" algn="just">
              <a:buAutoNum type="alphaLcPeriod"/>
            </a:pPr>
            <a:r>
              <a:rPr lang="en-US" sz="2400" dirty="0">
                <a:latin typeface="Times New Roman" panose="02020603050405020304" pitchFamily="18" charset="0"/>
                <a:cs typeface="Times New Roman" panose="02020603050405020304" pitchFamily="18" charset="0"/>
              </a:rPr>
              <a:t>Equity investors are honest with lenders, there is no subterfuge or attempt to find loopholes in loan agreements</a:t>
            </a:r>
          </a:p>
          <a:p>
            <a:pPr marL="514350" indent="-514350" algn="just">
              <a:buAutoNum type="alphaLcPeriod"/>
            </a:pPr>
            <a:r>
              <a:rPr lang="en-US" sz="2400" dirty="0">
                <a:latin typeface="Times New Roman" panose="02020603050405020304" pitchFamily="18" charset="0"/>
                <a:cs typeface="Times New Roman" panose="02020603050405020304" pitchFamily="18" charset="0"/>
              </a:rPr>
              <a:t>Firms  know their future financing needs with certainty </a:t>
            </a:r>
          </a:p>
          <a:p>
            <a:pPr marL="0" indent="0" algn="just">
              <a:buNone/>
            </a:pPr>
            <a:r>
              <a:rPr lang="en-US" sz="2400" dirty="0">
                <a:latin typeface="Times New Roman" panose="02020603050405020304" pitchFamily="18" charset="0"/>
                <a:cs typeface="Times New Roman" panose="02020603050405020304" pitchFamily="18" charset="0"/>
              </a:rPr>
              <a:t>How much should you borrow for this firm. </a:t>
            </a:r>
          </a:p>
        </p:txBody>
      </p:sp>
      <p:sp>
        <p:nvSpPr>
          <p:cNvPr id="4" name="Footer Placeholder 3">
            <a:extLst>
              <a:ext uri="{FF2B5EF4-FFF2-40B4-BE49-F238E27FC236}">
                <a16:creationId xmlns:a16="http://schemas.microsoft.com/office/drawing/2014/main" id="{C6354D8D-5B6E-41E9-B7D7-6196AB913ECE}"/>
              </a:ext>
            </a:extLst>
          </p:cNvPr>
          <p:cNvSpPr>
            <a:spLocks noGrp="1"/>
          </p:cNvSpPr>
          <p:nvPr>
            <p:ph type="ftr" sz="quarter" idx="11"/>
          </p:nvPr>
        </p:nvSpPr>
        <p:spPr/>
        <p:txBody>
          <a:bodyPr/>
          <a:lstStyle/>
          <a:p>
            <a:r>
              <a:rPr lang="en-US" dirty="0"/>
              <a:t>Yogesh Chauhan, IIM Raipur</a:t>
            </a:r>
          </a:p>
        </p:txBody>
      </p:sp>
    </p:spTree>
    <p:extLst>
      <p:ext uri="{BB962C8B-B14F-4D97-AF65-F5344CB8AC3E}">
        <p14:creationId xmlns:p14="http://schemas.microsoft.com/office/powerpoint/2010/main" val="2622455251"/>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D8D4F1-C84C-49F8-A1CE-21EEE90DB3D9}"/>
              </a:ext>
            </a:extLst>
          </p:cNvPr>
          <p:cNvSpPr>
            <a:spLocks noGrp="1"/>
          </p:cNvSpPr>
          <p:nvPr>
            <p:ph type="title"/>
          </p:nvPr>
        </p:nvSpPr>
        <p:spPr/>
        <p:txBody>
          <a:bodyPr>
            <a:normAutofit/>
          </a:bodyPr>
          <a:lstStyle/>
          <a:p>
            <a:r>
              <a:rPr lang="en-US" sz="3600" dirty="0">
                <a:latin typeface="Times New Roman" panose="02020603050405020304" pitchFamily="18" charset="0"/>
                <a:cs typeface="Times New Roman" panose="02020603050405020304" pitchFamily="18" charset="0"/>
              </a:rPr>
              <a:t>What do firms look at in financing? </a:t>
            </a:r>
          </a:p>
        </p:txBody>
      </p:sp>
      <p:sp>
        <p:nvSpPr>
          <p:cNvPr id="3" name="Content Placeholder 2">
            <a:extLst>
              <a:ext uri="{FF2B5EF4-FFF2-40B4-BE49-F238E27FC236}">
                <a16:creationId xmlns:a16="http://schemas.microsoft.com/office/drawing/2014/main" id="{9C7D6DB9-143C-4428-B182-966ABB19E61E}"/>
              </a:ext>
            </a:extLst>
          </p:cNvPr>
          <p:cNvSpPr>
            <a:spLocks noGrp="1"/>
          </p:cNvSpPr>
          <p:nvPr>
            <p:ph idx="1"/>
          </p:nvPr>
        </p:nvSpPr>
        <p:spPr>
          <a:xfrm>
            <a:off x="838200" y="1825624"/>
            <a:ext cx="10515600" cy="5032375"/>
          </a:xfrm>
        </p:spPr>
        <p:txBody>
          <a:bodyPr>
            <a:normAutofit/>
          </a:bodyPr>
          <a:lstStyle/>
          <a:p>
            <a:pPr algn="just"/>
            <a:r>
              <a:rPr lang="en-US" sz="2400" dirty="0">
                <a:latin typeface="Times New Roman" panose="02020603050405020304" pitchFamily="18" charset="0"/>
                <a:cs typeface="Times New Roman" panose="02020603050405020304" pitchFamily="18" charset="0"/>
              </a:rPr>
              <a:t>There are some who argue that firms follow a financing hierarchy, with retained earnings being the most preferred choice for financing, followed by debt and that new equity is the least preferred choice. In particular</a:t>
            </a:r>
          </a:p>
          <a:p>
            <a:pPr lvl="1" algn="just"/>
            <a:r>
              <a:rPr lang="en-US" b="1" dirty="0">
                <a:latin typeface="Times New Roman" panose="02020603050405020304" pitchFamily="18" charset="0"/>
                <a:cs typeface="Times New Roman" panose="02020603050405020304" pitchFamily="18" charset="0"/>
              </a:rPr>
              <a:t>Managers value flexibility. </a:t>
            </a:r>
            <a:r>
              <a:rPr lang="en-US" dirty="0">
                <a:latin typeface="Times New Roman" panose="02020603050405020304" pitchFamily="18" charset="0"/>
                <a:cs typeface="Times New Roman" panose="02020603050405020304" pitchFamily="18" charset="0"/>
              </a:rPr>
              <a:t>Managers value being able to use capital (on new investments or assets) without restrictions on that use or having to explain its use to others. </a:t>
            </a:r>
          </a:p>
          <a:p>
            <a:pPr lvl="1" algn="just"/>
            <a:r>
              <a:rPr lang="en-US" b="1" dirty="0">
                <a:latin typeface="Times New Roman" panose="02020603050405020304" pitchFamily="18" charset="0"/>
                <a:cs typeface="Times New Roman" panose="02020603050405020304" pitchFamily="18" charset="0"/>
              </a:rPr>
              <a:t>Managers value control. </a:t>
            </a:r>
            <a:r>
              <a:rPr lang="en-US" dirty="0">
                <a:latin typeface="Times New Roman" panose="02020603050405020304" pitchFamily="18" charset="0"/>
                <a:cs typeface="Times New Roman" panose="02020603050405020304" pitchFamily="18" charset="0"/>
              </a:rPr>
              <a:t>Managers like being able to maintain control of their businesses. </a:t>
            </a:r>
          </a:p>
          <a:p>
            <a:pPr algn="just"/>
            <a:r>
              <a:rPr lang="en-US" sz="2400" dirty="0">
                <a:latin typeface="Times New Roman" panose="02020603050405020304" pitchFamily="18" charset="0"/>
                <a:cs typeface="Times New Roman" panose="02020603050405020304" pitchFamily="18" charset="0"/>
              </a:rPr>
              <a:t>With flexibility and control being key factors: </a:t>
            </a:r>
          </a:p>
          <a:p>
            <a:pPr lvl="1" algn="just"/>
            <a:r>
              <a:rPr lang="en-US" dirty="0">
                <a:latin typeface="Times New Roman" panose="02020603050405020304" pitchFamily="18" charset="0"/>
                <a:cs typeface="Times New Roman" panose="02020603050405020304" pitchFamily="18" charset="0"/>
              </a:rPr>
              <a:t>Would you rather use internal financing (retained earnings) or external financing? </a:t>
            </a:r>
          </a:p>
          <a:p>
            <a:pPr lvl="1" algn="just"/>
            <a:r>
              <a:rPr lang="en-US" dirty="0">
                <a:latin typeface="Times New Roman" panose="02020603050405020304" pitchFamily="18" charset="0"/>
                <a:cs typeface="Times New Roman" panose="02020603050405020304" pitchFamily="18" charset="0"/>
              </a:rPr>
              <a:t>With external financing, would you rather use debt or equity? </a:t>
            </a:r>
          </a:p>
        </p:txBody>
      </p:sp>
      <p:sp>
        <p:nvSpPr>
          <p:cNvPr id="4" name="Footer Placeholder 3">
            <a:extLst>
              <a:ext uri="{FF2B5EF4-FFF2-40B4-BE49-F238E27FC236}">
                <a16:creationId xmlns:a16="http://schemas.microsoft.com/office/drawing/2014/main" id="{03366A9D-9358-4081-B9E8-463C683C3E14}"/>
              </a:ext>
            </a:extLst>
          </p:cNvPr>
          <p:cNvSpPr>
            <a:spLocks noGrp="1"/>
          </p:cNvSpPr>
          <p:nvPr>
            <p:ph type="ftr" sz="quarter" idx="11"/>
          </p:nvPr>
        </p:nvSpPr>
        <p:spPr/>
        <p:txBody>
          <a:bodyPr/>
          <a:lstStyle/>
          <a:p>
            <a:r>
              <a:rPr lang="en-US" dirty="0"/>
              <a:t>Yogesh Chauhan, IIM Raipur</a:t>
            </a:r>
          </a:p>
        </p:txBody>
      </p:sp>
    </p:spTree>
    <p:extLst>
      <p:ext uri="{BB962C8B-B14F-4D97-AF65-F5344CB8AC3E}">
        <p14:creationId xmlns:p14="http://schemas.microsoft.com/office/powerpoint/2010/main" val="597573204"/>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3EDE3D-963A-4819-8492-2EF7E1D4BF01}"/>
              </a:ext>
            </a:extLst>
          </p:cNvPr>
          <p:cNvSpPr>
            <a:spLocks noGrp="1"/>
          </p:cNvSpPr>
          <p:nvPr>
            <p:ph type="title"/>
          </p:nvPr>
        </p:nvSpPr>
        <p:spPr>
          <a:xfrm>
            <a:off x="416169" y="410369"/>
            <a:ext cx="10515600" cy="1325563"/>
          </a:xfrm>
        </p:spPr>
        <p:txBody>
          <a:bodyPr>
            <a:normAutofit/>
          </a:bodyPr>
          <a:lstStyle/>
          <a:p>
            <a:r>
              <a:rPr lang="en-US" sz="3600" dirty="0">
                <a:latin typeface="Times New Roman" panose="02020603050405020304" pitchFamily="18" charset="0"/>
                <a:cs typeface="Times New Roman" panose="02020603050405020304" pitchFamily="18" charset="0"/>
              </a:rPr>
              <a:t>Preference rankings long-term finance: Results of a survey </a:t>
            </a:r>
          </a:p>
        </p:txBody>
      </p:sp>
      <p:graphicFrame>
        <p:nvGraphicFramePr>
          <p:cNvPr id="4" name="Content Placeholder 3">
            <a:extLst>
              <a:ext uri="{FF2B5EF4-FFF2-40B4-BE49-F238E27FC236}">
                <a16:creationId xmlns:a16="http://schemas.microsoft.com/office/drawing/2014/main" id="{43A13451-C8DC-41CB-B335-EEC55AC968DB}"/>
              </a:ext>
            </a:extLst>
          </p:cNvPr>
          <p:cNvGraphicFramePr>
            <a:graphicFrameLocks noGrp="1"/>
          </p:cNvGraphicFramePr>
          <p:nvPr>
            <p:ph idx="1"/>
            <p:extLst>
              <p:ext uri="{D42A27DB-BD31-4B8C-83A1-F6EECF244321}">
                <p14:modId xmlns:p14="http://schemas.microsoft.com/office/powerpoint/2010/main" val="1756751072"/>
              </p:ext>
            </p:extLst>
          </p:nvPr>
        </p:nvGraphicFramePr>
        <p:xfrm>
          <a:off x="1821721" y="1825625"/>
          <a:ext cx="8548559" cy="4351340"/>
        </p:xfrm>
        <a:graphic>
          <a:graphicData uri="http://schemas.openxmlformats.org/drawingml/2006/table">
            <a:tbl>
              <a:tblPr firstRow="1" bandRow="1">
                <a:tableStyleId>{5940675A-B579-460E-94D1-54222C63F5DA}</a:tableStyleId>
              </a:tblPr>
              <a:tblGrid>
                <a:gridCol w="2475065">
                  <a:extLst>
                    <a:ext uri="{9D8B030D-6E8A-4147-A177-3AD203B41FA5}">
                      <a16:colId xmlns:a16="http://schemas.microsoft.com/office/drawing/2014/main" val="699711323"/>
                    </a:ext>
                  </a:extLst>
                </a:gridCol>
                <a:gridCol w="4069524">
                  <a:extLst>
                    <a:ext uri="{9D8B030D-6E8A-4147-A177-3AD203B41FA5}">
                      <a16:colId xmlns:a16="http://schemas.microsoft.com/office/drawing/2014/main" val="4133060241"/>
                    </a:ext>
                  </a:extLst>
                </a:gridCol>
                <a:gridCol w="2003970">
                  <a:extLst>
                    <a:ext uri="{9D8B030D-6E8A-4147-A177-3AD203B41FA5}">
                      <a16:colId xmlns:a16="http://schemas.microsoft.com/office/drawing/2014/main" val="1079456327"/>
                    </a:ext>
                  </a:extLst>
                </a:gridCol>
              </a:tblGrid>
              <a:tr h="621620">
                <a:tc>
                  <a:txBody>
                    <a:bodyPr/>
                    <a:lstStyle/>
                    <a:p>
                      <a:pPr algn="l" fontAlgn="b"/>
                      <a:r>
                        <a:rPr lang="en-US" sz="2400" b="1" u="none" strike="noStrike" dirty="0">
                          <a:effectLst/>
                        </a:rPr>
                        <a:t>Ranking</a:t>
                      </a:r>
                      <a:endParaRPr lang="en-US" sz="2400" b="1" i="0" u="none" strike="noStrike" dirty="0">
                        <a:solidFill>
                          <a:schemeClr val="tx1">
                            <a:lumMod val="75000"/>
                            <a:lumOff val="25000"/>
                          </a:schemeClr>
                        </a:solidFill>
                        <a:effectLst/>
                        <a:latin typeface="Times New Roman" panose="02020603050405020304" pitchFamily="18" charset="0"/>
                        <a:cs typeface="Times New Roman" panose="02020603050405020304" pitchFamily="18" charset="0"/>
                      </a:endParaRPr>
                    </a:p>
                  </a:txBody>
                  <a:tcPr marL="253722" marR="13215" marT="126861" marB="126861" anchor="b"/>
                </a:tc>
                <a:tc>
                  <a:txBody>
                    <a:bodyPr/>
                    <a:lstStyle/>
                    <a:p>
                      <a:pPr algn="l" fontAlgn="b"/>
                      <a:r>
                        <a:rPr lang="en-US" sz="2400" b="1" u="none" strike="noStrike" dirty="0">
                          <a:effectLst/>
                        </a:rPr>
                        <a:t>Source</a:t>
                      </a:r>
                      <a:endParaRPr lang="en-US" sz="2400" b="1" i="0" u="none" strike="noStrike" dirty="0">
                        <a:solidFill>
                          <a:schemeClr val="tx1">
                            <a:lumMod val="75000"/>
                            <a:lumOff val="25000"/>
                          </a:schemeClr>
                        </a:solidFill>
                        <a:effectLst/>
                        <a:latin typeface="Times New Roman" panose="02020603050405020304" pitchFamily="18" charset="0"/>
                        <a:cs typeface="Times New Roman" panose="02020603050405020304" pitchFamily="18" charset="0"/>
                      </a:endParaRPr>
                    </a:p>
                  </a:txBody>
                  <a:tcPr marL="253722" marR="13215" marT="126861" marB="126861" anchor="b"/>
                </a:tc>
                <a:tc>
                  <a:txBody>
                    <a:bodyPr/>
                    <a:lstStyle/>
                    <a:p>
                      <a:pPr algn="ctr" fontAlgn="b"/>
                      <a:r>
                        <a:rPr lang="en-US" sz="2400" b="1" u="none" strike="noStrike" dirty="0">
                          <a:effectLst/>
                        </a:rPr>
                        <a:t>Score</a:t>
                      </a:r>
                      <a:endParaRPr lang="en-US" sz="2400" b="1" i="0" u="none" strike="noStrike" dirty="0">
                        <a:solidFill>
                          <a:schemeClr val="tx1">
                            <a:lumMod val="75000"/>
                            <a:lumOff val="25000"/>
                          </a:schemeClr>
                        </a:solidFill>
                        <a:effectLst/>
                        <a:latin typeface="Times New Roman" panose="02020603050405020304" pitchFamily="18" charset="0"/>
                        <a:cs typeface="Times New Roman" panose="02020603050405020304" pitchFamily="18" charset="0"/>
                      </a:endParaRPr>
                    </a:p>
                  </a:txBody>
                  <a:tcPr marL="253722" marR="13215" marT="126861" marB="126861" anchor="b"/>
                </a:tc>
                <a:extLst>
                  <a:ext uri="{0D108BD9-81ED-4DB2-BD59-A6C34878D82A}">
                    <a16:rowId xmlns:a16="http://schemas.microsoft.com/office/drawing/2014/main" val="1063038865"/>
                  </a:ext>
                </a:extLst>
              </a:tr>
              <a:tr h="621620">
                <a:tc>
                  <a:txBody>
                    <a:bodyPr/>
                    <a:lstStyle/>
                    <a:p>
                      <a:pPr algn="ctr" fontAlgn="b"/>
                      <a:r>
                        <a:rPr lang="en-US" sz="2400" u="none" strike="noStrike" dirty="0">
                          <a:effectLst/>
                        </a:rPr>
                        <a:t>1</a:t>
                      </a:r>
                      <a:endParaRPr lang="en-US" sz="2400" b="0" i="0" u="none" strike="noStrike" dirty="0">
                        <a:solidFill>
                          <a:schemeClr val="tx1">
                            <a:lumMod val="75000"/>
                            <a:lumOff val="25000"/>
                          </a:schemeClr>
                        </a:solidFill>
                        <a:effectLst/>
                        <a:latin typeface="Times New Roman" panose="02020603050405020304" pitchFamily="18" charset="0"/>
                        <a:cs typeface="Times New Roman" panose="02020603050405020304" pitchFamily="18" charset="0"/>
                      </a:endParaRPr>
                    </a:p>
                  </a:txBody>
                  <a:tcPr marL="253722" marR="13215" marT="126861" marB="126861" anchor="b"/>
                </a:tc>
                <a:tc>
                  <a:txBody>
                    <a:bodyPr/>
                    <a:lstStyle/>
                    <a:p>
                      <a:pPr algn="l" fontAlgn="b"/>
                      <a:r>
                        <a:rPr lang="en-US" sz="2400" u="none" strike="noStrike" dirty="0">
                          <a:effectLst/>
                        </a:rPr>
                        <a:t>Retained Earnings</a:t>
                      </a:r>
                      <a:endParaRPr lang="en-US" sz="2400" b="0" i="0" u="none" strike="noStrike" dirty="0">
                        <a:solidFill>
                          <a:schemeClr val="tx1">
                            <a:lumMod val="75000"/>
                            <a:lumOff val="25000"/>
                          </a:schemeClr>
                        </a:solidFill>
                        <a:effectLst/>
                        <a:latin typeface="Times New Roman" panose="02020603050405020304" pitchFamily="18" charset="0"/>
                        <a:cs typeface="Times New Roman" panose="02020603050405020304" pitchFamily="18" charset="0"/>
                      </a:endParaRPr>
                    </a:p>
                  </a:txBody>
                  <a:tcPr marL="253722" marR="13215" marT="126861" marB="126861" anchor="b"/>
                </a:tc>
                <a:tc>
                  <a:txBody>
                    <a:bodyPr/>
                    <a:lstStyle/>
                    <a:p>
                      <a:pPr algn="ctr" fontAlgn="b"/>
                      <a:r>
                        <a:rPr lang="en-US" sz="2400" u="none" strike="noStrike" dirty="0">
                          <a:effectLst/>
                        </a:rPr>
                        <a:t>5.61</a:t>
                      </a:r>
                      <a:endParaRPr lang="en-US" sz="2400" b="0" i="0" u="none" strike="noStrike" dirty="0">
                        <a:solidFill>
                          <a:schemeClr val="tx1">
                            <a:lumMod val="75000"/>
                            <a:lumOff val="25000"/>
                          </a:schemeClr>
                        </a:solidFill>
                        <a:effectLst/>
                        <a:latin typeface="Times New Roman" panose="02020603050405020304" pitchFamily="18" charset="0"/>
                        <a:cs typeface="Times New Roman" panose="02020603050405020304" pitchFamily="18" charset="0"/>
                      </a:endParaRPr>
                    </a:p>
                  </a:txBody>
                  <a:tcPr marL="253722" marR="13215" marT="126861" marB="126861" anchor="b"/>
                </a:tc>
                <a:extLst>
                  <a:ext uri="{0D108BD9-81ED-4DB2-BD59-A6C34878D82A}">
                    <a16:rowId xmlns:a16="http://schemas.microsoft.com/office/drawing/2014/main" val="1716721696"/>
                  </a:ext>
                </a:extLst>
              </a:tr>
              <a:tr h="621620">
                <a:tc>
                  <a:txBody>
                    <a:bodyPr/>
                    <a:lstStyle/>
                    <a:p>
                      <a:pPr algn="ctr" fontAlgn="b"/>
                      <a:r>
                        <a:rPr lang="en-US" sz="2400" u="none" strike="noStrike" dirty="0">
                          <a:effectLst/>
                        </a:rPr>
                        <a:t>2</a:t>
                      </a:r>
                      <a:endParaRPr lang="en-US" sz="2400" b="0" i="0" u="none" strike="noStrike" dirty="0">
                        <a:solidFill>
                          <a:schemeClr val="tx1">
                            <a:lumMod val="75000"/>
                            <a:lumOff val="25000"/>
                          </a:schemeClr>
                        </a:solidFill>
                        <a:effectLst/>
                        <a:latin typeface="Times New Roman" panose="02020603050405020304" pitchFamily="18" charset="0"/>
                        <a:cs typeface="Times New Roman" panose="02020603050405020304" pitchFamily="18" charset="0"/>
                      </a:endParaRPr>
                    </a:p>
                  </a:txBody>
                  <a:tcPr marL="253722" marR="13215" marT="126861" marB="126861" anchor="b"/>
                </a:tc>
                <a:tc>
                  <a:txBody>
                    <a:bodyPr/>
                    <a:lstStyle/>
                    <a:p>
                      <a:pPr algn="l" fontAlgn="b"/>
                      <a:r>
                        <a:rPr lang="en-US" sz="2400" u="none" strike="noStrike" dirty="0">
                          <a:effectLst/>
                        </a:rPr>
                        <a:t>Straight Debt</a:t>
                      </a:r>
                      <a:endParaRPr lang="en-US" sz="2400" b="0" i="0" u="none" strike="noStrike" dirty="0">
                        <a:solidFill>
                          <a:schemeClr val="tx1">
                            <a:lumMod val="75000"/>
                            <a:lumOff val="25000"/>
                          </a:schemeClr>
                        </a:solidFill>
                        <a:effectLst/>
                        <a:latin typeface="Times New Roman" panose="02020603050405020304" pitchFamily="18" charset="0"/>
                        <a:cs typeface="Times New Roman" panose="02020603050405020304" pitchFamily="18" charset="0"/>
                      </a:endParaRPr>
                    </a:p>
                  </a:txBody>
                  <a:tcPr marL="253722" marR="13215" marT="126861" marB="126861" anchor="b"/>
                </a:tc>
                <a:tc>
                  <a:txBody>
                    <a:bodyPr/>
                    <a:lstStyle/>
                    <a:p>
                      <a:pPr algn="ctr" fontAlgn="b"/>
                      <a:r>
                        <a:rPr lang="en-US" sz="2400" u="none" strike="noStrike" dirty="0">
                          <a:effectLst/>
                        </a:rPr>
                        <a:t>4.88</a:t>
                      </a:r>
                      <a:endParaRPr lang="en-US" sz="2400" b="0" i="0" u="none" strike="noStrike" dirty="0">
                        <a:solidFill>
                          <a:schemeClr val="tx1">
                            <a:lumMod val="75000"/>
                            <a:lumOff val="25000"/>
                          </a:schemeClr>
                        </a:solidFill>
                        <a:effectLst/>
                        <a:latin typeface="Times New Roman" panose="02020603050405020304" pitchFamily="18" charset="0"/>
                        <a:cs typeface="Times New Roman" panose="02020603050405020304" pitchFamily="18" charset="0"/>
                      </a:endParaRPr>
                    </a:p>
                  </a:txBody>
                  <a:tcPr marL="253722" marR="13215" marT="126861" marB="126861" anchor="b"/>
                </a:tc>
                <a:extLst>
                  <a:ext uri="{0D108BD9-81ED-4DB2-BD59-A6C34878D82A}">
                    <a16:rowId xmlns:a16="http://schemas.microsoft.com/office/drawing/2014/main" val="2569252720"/>
                  </a:ext>
                </a:extLst>
              </a:tr>
              <a:tr h="621620">
                <a:tc>
                  <a:txBody>
                    <a:bodyPr/>
                    <a:lstStyle/>
                    <a:p>
                      <a:pPr algn="ctr" fontAlgn="b"/>
                      <a:r>
                        <a:rPr lang="en-US" sz="2400" u="none" strike="noStrike" dirty="0">
                          <a:effectLst/>
                        </a:rPr>
                        <a:t>3</a:t>
                      </a:r>
                      <a:endParaRPr lang="en-US" sz="2400" b="0" i="0" u="none" strike="noStrike" dirty="0">
                        <a:solidFill>
                          <a:schemeClr val="tx1">
                            <a:lumMod val="75000"/>
                            <a:lumOff val="25000"/>
                          </a:schemeClr>
                        </a:solidFill>
                        <a:effectLst/>
                        <a:latin typeface="Times New Roman" panose="02020603050405020304" pitchFamily="18" charset="0"/>
                        <a:cs typeface="Times New Roman" panose="02020603050405020304" pitchFamily="18" charset="0"/>
                      </a:endParaRPr>
                    </a:p>
                  </a:txBody>
                  <a:tcPr marL="253722" marR="13215" marT="126861" marB="126861" anchor="b"/>
                </a:tc>
                <a:tc>
                  <a:txBody>
                    <a:bodyPr/>
                    <a:lstStyle/>
                    <a:p>
                      <a:pPr algn="l" fontAlgn="b"/>
                      <a:r>
                        <a:rPr lang="en-US" sz="2400" u="none" strike="noStrike" dirty="0">
                          <a:effectLst/>
                        </a:rPr>
                        <a:t>Convertible Debt</a:t>
                      </a:r>
                      <a:endParaRPr lang="en-US" sz="2400" b="0" i="0" u="none" strike="noStrike" dirty="0">
                        <a:solidFill>
                          <a:schemeClr val="tx1">
                            <a:lumMod val="75000"/>
                            <a:lumOff val="25000"/>
                          </a:schemeClr>
                        </a:solidFill>
                        <a:effectLst/>
                        <a:latin typeface="Times New Roman" panose="02020603050405020304" pitchFamily="18" charset="0"/>
                        <a:cs typeface="Times New Roman" panose="02020603050405020304" pitchFamily="18" charset="0"/>
                      </a:endParaRPr>
                    </a:p>
                  </a:txBody>
                  <a:tcPr marL="253722" marR="13215" marT="126861" marB="126861" anchor="b"/>
                </a:tc>
                <a:tc>
                  <a:txBody>
                    <a:bodyPr/>
                    <a:lstStyle/>
                    <a:p>
                      <a:pPr algn="ctr" fontAlgn="b"/>
                      <a:r>
                        <a:rPr lang="en-US" sz="2400" u="none" strike="noStrike" dirty="0">
                          <a:effectLst/>
                        </a:rPr>
                        <a:t>3.02</a:t>
                      </a:r>
                      <a:endParaRPr lang="en-US" sz="2400" b="0" i="0" u="none" strike="noStrike" dirty="0">
                        <a:solidFill>
                          <a:schemeClr val="tx1">
                            <a:lumMod val="75000"/>
                            <a:lumOff val="25000"/>
                          </a:schemeClr>
                        </a:solidFill>
                        <a:effectLst/>
                        <a:latin typeface="Times New Roman" panose="02020603050405020304" pitchFamily="18" charset="0"/>
                        <a:cs typeface="Times New Roman" panose="02020603050405020304" pitchFamily="18" charset="0"/>
                      </a:endParaRPr>
                    </a:p>
                  </a:txBody>
                  <a:tcPr marL="253722" marR="13215" marT="126861" marB="126861" anchor="b"/>
                </a:tc>
                <a:extLst>
                  <a:ext uri="{0D108BD9-81ED-4DB2-BD59-A6C34878D82A}">
                    <a16:rowId xmlns:a16="http://schemas.microsoft.com/office/drawing/2014/main" val="3872317006"/>
                  </a:ext>
                </a:extLst>
              </a:tr>
              <a:tr h="621620">
                <a:tc>
                  <a:txBody>
                    <a:bodyPr/>
                    <a:lstStyle/>
                    <a:p>
                      <a:pPr algn="ctr" fontAlgn="b"/>
                      <a:r>
                        <a:rPr lang="en-US" sz="2400" u="none" strike="noStrike" dirty="0">
                          <a:effectLst/>
                        </a:rPr>
                        <a:t>4</a:t>
                      </a:r>
                      <a:endParaRPr lang="en-US" sz="2400" b="0" i="0" u="none" strike="noStrike" dirty="0">
                        <a:solidFill>
                          <a:schemeClr val="tx1">
                            <a:lumMod val="75000"/>
                            <a:lumOff val="25000"/>
                          </a:schemeClr>
                        </a:solidFill>
                        <a:effectLst/>
                        <a:latin typeface="Times New Roman" panose="02020603050405020304" pitchFamily="18" charset="0"/>
                        <a:cs typeface="Times New Roman" panose="02020603050405020304" pitchFamily="18" charset="0"/>
                      </a:endParaRPr>
                    </a:p>
                  </a:txBody>
                  <a:tcPr marL="253722" marR="13215" marT="126861" marB="126861" anchor="b"/>
                </a:tc>
                <a:tc>
                  <a:txBody>
                    <a:bodyPr/>
                    <a:lstStyle/>
                    <a:p>
                      <a:pPr algn="l" fontAlgn="b"/>
                      <a:r>
                        <a:rPr lang="en-US" sz="2400" u="none" strike="noStrike" dirty="0">
                          <a:effectLst/>
                        </a:rPr>
                        <a:t>External Common Equity</a:t>
                      </a:r>
                      <a:endParaRPr lang="en-US" sz="2400" b="0" i="0" u="none" strike="noStrike" dirty="0">
                        <a:solidFill>
                          <a:schemeClr val="tx1">
                            <a:lumMod val="75000"/>
                            <a:lumOff val="25000"/>
                          </a:schemeClr>
                        </a:solidFill>
                        <a:effectLst/>
                        <a:latin typeface="Times New Roman" panose="02020603050405020304" pitchFamily="18" charset="0"/>
                        <a:cs typeface="Times New Roman" panose="02020603050405020304" pitchFamily="18" charset="0"/>
                      </a:endParaRPr>
                    </a:p>
                  </a:txBody>
                  <a:tcPr marL="253722" marR="13215" marT="126861" marB="126861" anchor="b"/>
                </a:tc>
                <a:tc>
                  <a:txBody>
                    <a:bodyPr/>
                    <a:lstStyle/>
                    <a:p>
                      <a:pPr algn="ctr" fontAlgn="b"/>
                      <a:r>
                        <a:rPr lang="en-US" sz="2400" u="none" strike="noStrike" dirty="0">
                          <a:effectLst/>
                        </a:rPr>
                        <a:t>2.42</a:t>
                      </a:r>
                      <a:endParaRPr lang="en-US" sz="2400" b="0" i="0" u="none" strike="noStrike" dirty="0">
                        <a:solidFill>
                          <a:schemeClr val="tx1">
                            <a:lumMod val="75000"/>
                            <a:lumOff val="25000"/>
                          </a:schemeClr>
                        </a:solidFill>
                        <a:effectLst/>
                        <a:latin typeface="Times New Roman" panose="02020603050405020304" pitchFamily="18" charset="0"/>
                        <a:cs typeface="Times New Roman" panose="02020603050405020304" pitchFamily="18" charset="0"/>
                      </a:endParaRPr>
                    </a:p>
                  </a:txBody>
                  <a:tcPr marL="253722" marR="13215" marT="126861" marB="126861" anchor="b"/>
                </a:tc>
                <a:extLst>
                  <a:ext uri="{0D108BD9-81ED-4DB2-BD59-A6C34878D82A}">
                    <a16:rowId xmlns:a16="http://schemas.microsoft.com/office/drawing/2014/main" val="3067699752"/>
                  </a:ext>
                </a:extLst>
              </a:tr>
              <a:tr h="621620">
                <a:tc>
                  <a:txBody>
                    <a:bodyPr/>
                    <a:lstStyle/>
                    <a:p>
                      <a:pPr algn="ctr" fontAlgn="b"/>
                      <a:r>
                        <a:rPr lang="en-US" sz="2400" u="none" strike="noStrike" dirty="0">
                          <a:effectLst/>
                        </a:rPr>
                        <a:t>5</a:t>
                      </a:r>
                      <a:endParaRPr lang="en-US" sz="2400" b="0" i="0" u="none" strike="noStrike" dirty="0">
                        <a:solidFill>
                          <a:schemeClr val="tx1">
                            <a:lumMod val="75000"/>
                            <a:lumOff val="25000"/>
                          </a:schemeClr>
                        </a:solidFill>
                        <a:effectLst/>
                        <a:latin typeface="Times New Roman" panose="02020603050405020304" pitchFamily="18" charset="0"/>
                        <a:cs typeface="Times New Roman" panose="02020603050405020304" pitchFamily="18" charset="0"/>
                      </a:endParaRPr>
                    </a:p>
                  </a:txBody>
                  <a:tcPr marL="253722" marR="13215" marT="126861" marB="126861" anchor="b"/>
                </a:tc>
                <a:tc>
                  <a:txBody>
                    <a:bodyPr/>
                    <a:lstStyle/>
                    <a:p>
                      <a:pPr algn="l" fontAlgn="b"/>
                      <a:r>
                        <a:rPr lang="en-US" sz="2400" u="none" strike="noStrike" dirty="0">
                          <a:effectLst/>
                        </a:rPr>
                        <a:t>Straight Preferred Stock</a:t>
                      </a:r>
                      <a:endParaRPr lang="en-US" sz="2400" b="0" i="0" u="none" strike="noStrike" dirty="0">
                        <a:solidFill>
                          <a:schemeClr val="tx1">
                            <a:lumMod val="75000"/>
                            <a:lumOff val="25000"/>
                          </a:schemeClr>
                        </a:solidFill>
                        <a:effectLst/>
                        <a:latin typeface="Times New Roman" panose="02020603050405020304" pitchFamily="18" charset="0"/>
                        <a:cs typeface="Times New Roman" panose="02020603050405020304" pitchFamily="18" charset="0"/>
                      </a:endParaRPr>
                    </a:p>
                  </a:txBody>
                  <a:tcPr marL="253722" marR="13215" marT="126861" marB="126861" anchor="b"/>
                </a:tc>
                <a:tc>
                  <a:txBody>
                    <a:bodyPr/>
                    <a:lstStyle/>
                    <a:p>
                      <a:pPr algn="ctr" fontAlgn="b"/>
                      <a:r>
                        <a:rPr lang="en-US" sz="2400" u="none" strike="noStrike" dirty="0">
                          <a:effectLst/>
                        </a:rPr>
                        <a:t>2.22</a:t>
                      </a:r>
                      <a:endParaRPr lang="en-US" sz="2400" b="0" i="0" u="none" strike="noStrike" dirty="0">
                        <a:solidFill>
                          <a:schemeClr val="tx1">
                            <a:lumMod val="75000"/>
                            <a:lumOff val="25000"/>
                          </a:schemeClr>
                        </a:solidFill>
                        <a:effectLst/>
                        <a:latin typeface="Times New Roman" panose="02020603050405020304" pitchFamily="18" charset="0"/>
                        <a:cs typeface="Times New Roman" panose="02020603050405020304" pitchFamily="18" charset="0"/>
                      </a:endParaRPr>
                    </a:p>
                  </a:txBody>
                  <a:tcPr marL="253722" marR="13215" marT="126861" marB="126861" anchor="b"/>
                </a:tc>
                <a:extLst>
                  <a:ext uri="{0D108BD9-81ED-4DB2-BD59-A6C34878D82A}">
                    <a16:rowId xmlns:a16="http://schemas.microsoft.com/office/drawing/2014/main" val="1679539071"/>
                  </a:ext>
                </a:extLst>
              </a:tr>
              <a:tr h="621620">
                <a:tc>
                  <a:txBody>
                    <a:bodyPr/>
                    <a:lstStyle/>
                    <a:p>
                      <a:pPr algn="ctr" fontAlgn="b"/>
                      <a:r>
                        <a:rPr lang="en-US" sz="2400" u="none" strike="noStrike" dirty="0">
                          <a:effectLst/>
                        </a:rPr>
                        <a:t>6</a:t>
                      </a:r>
                      <a:endParaRPr lang="en-US" sz="2400" b="0" i="0" u="none" strike="noStrike" dirty="0">
                        <a:solidFill>
                          <a:schemeClr val="tx1">
                            <a:lumMod val="75000"/>
                            <a:lumOff val="25000"/>
                          </a:schemeClr>
                        </a:solidFill>
                        <a:effectLst/>
                        <a:latin typeface="Times New Roman" panose="02020603050405020304" pitchFamily="18" charset="0"/>
                        <a:cs typeface="Times New Roman" panose="02020603050405020304" pitchFamily="18" charset="0"/>
                      </a:endParaRPr>
                    </a:p>
                  </a:txBody>
                  <a:tcPr marL="253722" marR="13215" marT="126861" marB="126861" anchor="b"/>
                </a:tc>
                <a:tc>
                  <a:txBody>
                    <a:bodyPr/>
                    <a:lstStyle/>
                    <a:p>
                      <a:pPr algn="l" fontAlgn="b"/>
                      <a:r>
                        <a:rPr lang="en-US" sz="2400" u="none" strike="noStrike" dirty="0">
                          <a:effectLst/>
                        </a:rPr>
                        <a:t>Convertible Preferred</a:t>
                      </a:r>
                      <a:endParaRPr lang="en-US" sz="2400" b="0" i="0" u="none" strike="noStrike" dirty="0">
                        <a:solidFill>
                          <a:schemeClr val="tx1">
                            <a:lumMod val="75000"/>
                            <a:lumOff val="25000"/>
                          </a:schemeClr>
                        </a:solidFill>
                        <a:effectLst/>
                        <a:latin typeface="Times New Roman" panose="02020603050405020304" pitchFamily="18" charset="0"/>
                        <a:cs typeface="Times New Roman" panose="02020603050405020304" pitchFamily="18" charset="0"/>
                      </a:endParaRPr>
                    </a:p>
                  </a:txBody>
                  <a:tcPr marL="253722" marR="13215" marT="126861" marB="126861" anchor="b"/>
                </a:tc>
                <a:tc>
                  <a:txBody>
                    <a:bodyPr/>
                    <a:lstStyle/>
                    <a:p>
                      <a:pPr algn="ctr" fontAlgn="b"/>
                      <a:r>
                        <a:rPr lang="en-US" sz="2400" u="none" strike="noStrike" dirty="0">
                          <a:effectLst/>
                        </a:rPr>
                        <a:t>1.72</a:t>
                      </a:r>
                      <a:endParaRPr lang="en-US" sz="2400" b="0" i="0" u="none" strike="noStrike" dirty="0">
                        <a:solidFill>
                          <a:schemeClr val="tx1">
                            <a:lumMod val="75000"/>
                            <a:lumOff val="25000"/>
                          </a:schemeClr>
                        </a:solidFill>
                        <a:effectLst/>
                        <a:latin typeface="Times New Roman" panose="02020603050405020304" pitchFamily="18" charset="0"/>
                        <a:cs typeface="Times New Roman" panose="02020603050405020304" pitchFamily="18" charset="0"/>
                      </a:endParaRPr>
                    </a:p>
                  </a:txBody>
                  <a:tcPr marL="253722" marR="13215" marT="126861" marB="126861" anchor="b"/>
                </a:tc>
                <a:extLst>
                  <a:ext uri="{0D108BD9-81ED-4DB2-BD59-A6C34878D82A}">
                    <a16:rowId xmlns:a16="http://schemas.microsoft.com/office/drawing/2014/main" val="2607883269"/>
                  </a:ext>
                </a:extLst>
              </a:tr>
            </a:tbl>
          </a:graphicData>
        </a:graphic>
      </p:graphicFrame>
      <p:sp>
        <p:nvSpPr>
          <p:cNvPr id="3" name="Footer Placeholder 2">
            <a:extLst>
              <a:ext uri="{FF2B5EF4-FFF2-40B4-BE49-F238E27FC236}">
                <a16:creationId xmlns:a16="http://schemas.microsoft.com/office/drawing/2014/main" id="{B3795198-90FB-4567-8655-2329A8AD85B0}"/>
              </a:ext>
            </a:extLst>
          </p:cNvPr>
          <p:cNvSpPr>
            <a:spLocks noGrp="1"/>
          </p:cNvSpPr>
          <p:nvPr>
            <p:ph type="ftr" sz="quarter" idx="11"/>
          </p:nvPr>
        </p:nvSpPr>
        <p:spPr/>
        <p:txBody>
          <a:bodyPr/>
          <a:lstStyle/>
          <a:p>
            <a:r>
              <a:rPr lang="en-US" dirty="0"/>
              <a:t>Yogesh Chauhan, IIM Raipur</a:t>
            </a:r>
          </a:p>
        </p:txBody>
      </p:sp>
    </p:spTree>
    <p:extLst>
      <p:ext uri="{BB962C8B-B14F-4D97-AF65-F5344CB8AC3E}">
        <p14:creationId xmlns:p14="http://schemas.microsoft.com/office/powerpoint/2010/main" val="1552513557"/>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46532B-53F9-4CEB-8822-1C00753D082A}"/>
              </a:ext>
            </a:extLst>
          </p:cNvPr>
          <p:cNvSpPr>
            <a:spLocks noGrp="1"/>
          </p:cNvSpPr>
          <p:nvPr>
            <p:ph type="ctrTitle"/>
          </p:nvPr>
        </p:nvSpPr>
        <p:spPr/>
        <p:txBody>
          <a:bodyPr/>
          <a:lstStyle/>
          <a:p>
            <a:r>
              <a:rPr lang="en-US" dirty="0"/>
              <a:t>Analyzing cash return to shareholders</a:t>
            </a:r>
          </a:p>
        </p:txBody>
      </p:sp>
      <p:sp>
        <p:nvSpPr>
          <p:cNvPr id="3" name="Subtitle 2">
            <a:extLst>
              <a:ext uri="{FF2B5EF4-FFF2-40B4-BE49-F238E27FC236}">
                <a16:creationId xmlns:a16="http://schemas.microsoft.com/office/drawing/2014/main" id="{CF1EB273-059B-4C10-93B3-8CA038FF118E}"/>
              </a:ext>
            </a:extLst>
          </p:cNvPr>
          <p:cNvSpPr>
            <a:spLocks noGrp="1"/>
          </p:cNvSpPr>
          <p:nvPr>
            <p:ph type="subTitle" idx="1"/>
          </p:nvPr>
        </p:nvSpPr>
        <p:spPr/>
        <p:txBody>
          <a:bodyPr/>
          <a:lstStyle/>
          <a:p>
            <a:endParaRPr lang="en-US" dirty="0"/>
          </a:p>
        </p:txBody>
      </p:sp>
      <p:sp>
        <p:nvSpPr>
          <p:cNvPr id="4" name="Footer Placeholder 3">
            <a:extLst>
              <a:ext uri="{FF2B5EF4-FFF2-40B4-BE49-F238E27FC236}">
                <a16:creationId xmlns:a16="http://schemas.microsoft.com/office/drawing/2014/main" id="{FE541CA6-15B8-430B-86FB-CFEA57207B24}"/>
              </a:ext>
            </a:extLst>
          </p:cNvPr>
          <p:cNvSpPr>
            <a:spLocks noGrp="1"/>
          </p:cNvSpPr>
          <p:nvPr>
            <p:ph type="ftr" sz="quarter" idx="11"/>
          </p:nvPr>
        </p:nvSpPr>
        <p:spPr/>
        <p:txBody>
          <a:bodyPr/>
          <a:lstStyle/>
          <a:p>
            <a:r>
              <a:rPr lang="en-US" dirty="0"/>
              <a:t>Yogesh Chauhan, IIM Raipur</a:t>
            </a:r>
          </a:p>
        </p:txBody>
      </p:sp>
    </p:spTree>
    <p:extLst>
      <p:ext uri="{BB962C8B-B14F-4D97-AF65-F5344CB8AC3E}">
        <p14:creationId xmlns:p14="http://schemas.microsoft.com/office/powerpoint/2010/main" val="972237064"/>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08DDA2-5E44-460C-9688-F88E2FB2556F}"/>
              </a:ext>
            </a:extLst>
          </p:cNvPr>
          <p:cNvSpPr>
            <a:spLocks noGrp="1"/>
          </p:cNvSpPr>
          <p:nvPr>
            <p:ph type="title"/>
          </p:nvPr>
        </p:nvSpPr>
        <p:spPr>
          <a:xfrm>
            <a:off x="674967" y="104873"/>
            <a:ext cx="10551942" cy="977703"/>
          </a:xfrm>
        </p:spPr>
        <p:txBody>
          <a:bodyPr>
            <a:normAutofit/>
          </a:bodyPr>
          <a:lstStyle/>
          <a:p>
            <a:r>
              <a:rPr lang="en-US" sz="3600" dirty="0">
                <a:latin typeface="Times New Roman" panose="02020603050405020304" pitchFamily="18" charset="0"/>
                <a:cs typeface="Times New Roman" panose="02020603050405020304" pitchFamily="18" charset="0"/>
              </a:rPr>
              <a:t>Corporate Finance: The Big Picture</a:t>
            </a:r>
          </a:p>
        </p:txBody>
      </p:sp>
      <p:sp>
        <p:nvSpPr>
          <p:cNvPr id="4" name="Rectangle 3">
            <a:extLst>
              <a:ext uri="{FF2B5EF4-FFF2-40B4-BE49-F238E27FC236}">
                <a16:creationId xmlns:a16="http://schemas.microsoft.com/office/drawing/2014/main" id="{047DA5F5-7219-4DEC-AB90-4458FABE7145}"/>
              </a:ext>
            </a:extLst>
          </p:cNvPr>
          <p:cNvSpPr/>
          <p:nvPr/>
        </p:nvSpPr>
        <p:spPr>
          <a:xfrm>
            <a:off x="2999179" y="1281124"/>
            <a:ext cx="6193642" cy="464234"/>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sz="2000" dirty="0">
                <a:latin typeface="Times New Roman" panose="02020603050405020304" pitchFamily="18" charset="0"/>
                <a:cs typeface="Times New Roman" panose="02020603050405020304" pitchFamily="18" charset="0"/>
              </a:rPr>
              <a:t>Maximize the value of the business (firm)</a:t>
            </a:r>
          </a:p>
        </p:txBody>
      </p:sp>
      <p:sp>
        <p:nvSpPr>
          <p:cNvPr id="5" name="Rectangle 4">
            <a:extLst>
              <a:ext uri="{FF2B5EF4-FFF2-40B4-BE49-F238E27FC236}">
                <a16:creationId xmlns:a16="http://schemas.microsoft.com/office/drawing/2014/main" id="{6577A61E-AB5A-41DF-9E70-3373DA517691}"/>
              </a:ext>
            </a:extLst>
          </p:cNvPr>
          <p:cNvSpPr/>
          <p:nvPr/>
        </p:nvSpPr>
        <p:spPr>
          <a:xfrm>
            <a:off x="192258" y="2841672"/>
            <a:ext cx="3418450" cy="1730327"/>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sz="2000" b="1" dirty="0">
                <a:latin typeface="Times New Roman" panose="02020603050405020304" pitchFamily="18" charset="0"/>
                <a:cs typeface="Times New Roman" panose="02020603050405020304" pitchFamily="18" charset="0"/>
              </a:rPr>
              <a:t>The Investment Decision </a:t>
            </a:r>
            <a:r>
              <a:rPr lang="en-US" sz="2000" dirty="0">
                <a:latin typeface="Times New Roman" panose="02020603050405020304" pitchFamily="18" charset="0"/>
                <a:cs typeface="Times New Roman" panose="02020603050405020304" pitchFamily="18" charset="0"/>
              </a:rPr>
              <a:t>Invest in assets that earn a return greater than the minimum acceptable hurdle rate</a:t>
            </a:r>
          </a:p>
        </p:txBody>
      </p:sp>
      <p:sp>
        <p:nvSpPr>
          <p:cNvPr id="6" name="Rectangle 5">
            <a:extLst>
              <a:ext uri="{FF2B5EF4-FFF2-40B4-BE49-F238E27FC236}">
                <a16:creationId xmlns:a16="http://schemas.microsoft.com/office/drawing/2014/main" id="{B2646475-398A-4285-91ED-0BF7779B935E}"/>
              </a:ext>
            </a:extLst>
          </p:cNvPr>
          <p:cNvSpPr/>
          <p:nvPr/>
        </p:nvSpPr>
        <p:spPr>
          <a:xfrm>
            <a:off x="4241713" y="2841672"/>
            <a:ext cx="3418450" cy="1730327"/>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sz="2000" b="1" dirty="0">
                <a:latin typeface="Times New Roman" panose="02020603050405020304" pitchFamily="18" charset="0"/>
                <a:cs typeface="Times New Roman" panose="02020603050405020304" pitchFamily="18" charset="0"/>
              </a:rPr>
              <a:t>The Financing Decision </a:t>
            </a:r>
          </a:p>
          <a:p>
            <a:pPr algn="ctr"/>
            <a:r>
              <a:rPr lang="en-US" sz="2000" dirty="0">
                <a:latin typeface="Times New Roman" panose="02020603050405020304" pitchFamily="18" charset="0"/>
                <a:cs typeface="Times New Roman" panose="02020603050405020304" pitchFamily="18" charset="0"/>
              </a:rPr>
              <a:t>Find the right kind of debt for your firm and the right mix of debt and equity to fund your operations</a:t>
            </a:r>
          </a:p>
        </p:txBody>
      </p:sp>
      <p:sp>
        <p:nvSpPr>
          <p:cNvPr id="7" name="Rectangle 6">
            <a:extLst>
              <a:ext uri="{FF2B5EF4-FFF2-40B4-BE49-F238E27FC236}">
                <a16:creationId xmlns:a16="http://schemas.microsoft.com/office/drawing/2014/main" id="{95B5F7E0-8C97-4B6B-BD55-8ADA0703E7D4}"/>
              </a:ext>
            </a:extLst>
          </p:cNvPr>
          <p:cNvSpPr/>
          <p:nvPr/>
        </p:nvSpPr>
        <p:spPr>
          <a:xfrm>
            <a:off x="7950288" y="2841672"/>
            <a:ext cx="4049454" cy="1730327"/>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sz="2000" b="1" dirty="0">
                <a:highlight>
                  <a:srgbClr val="FFFF00"/>
                </a:highlight>
                <a:latin typeface="Times New Roman" panose="02020603050405020304" pitchFamily="18" charset="0"/>
                <a:cs typeface="Times New Roman" panose="02020603050405020304" pitchFamily="18" charset="0"/>
              </a:rPr>
              <a:t>The Dividend Decision</a:t>
            </a:r>
            <a:r>
              <a:rPr lang="en-US" sz="2000" dirty="0">
                <a:highlight>
                  <a:srgbClr val="FFFF00"/>
                </a:highlight>
                <a:latin typeface="Times New Roman" panose="02020603050405020304" pitchFamily="18" charset="0"/>
                <a:cs typeface="Times New Roman" panose="02020603050405020304" pitchFamily="18" charset="0"/>
              </a:rPr>
              <a:t> </a:t>
            </a:r>
          </a:p>
          <a:p>
            <a:pPr algn="ctr"/>
            <a:r>
              <a:rPr lang="en-US" sz="2000" dirty="0">
                <a:highlight>
                  <a:srgbClr val="FFFF00"/>
                </a:highlight>
                <a:latin typeface="Times New Roman" panose="02020603050405020304" pitchFamily="18" charset="0"/>
                <a:cs typeface="Times New Roman" panose="02020603050405020304" pitchFamily="18" charset="0"/>
              </a:rPr>
              <a:t>If you cannot find investments that make your minimum acceptable rate, return the cash to owners of your business</a:t>
            </a:r>
          </a:p>
        </p:txBody>
      </p:sp>
      <p:cxnSp>
        <p:nvCxnSpPr>
          <p:cNvPr id="9" name="Straight Arrow Connector 8">
            <a:extLst>
              <a:ext uri="{FF2B5EF4-FFF2-40B4-BE49-F238E27FC236}">
                <a16:creationId xmlns:a16="http://schemas.microsoft.com/office/drawing/2014/main" id="{C81612E0-CEE5-4AC7-8739-1A0884571398}"/>
              </a:ext>
            </a:extLst>
          </p:cNvPr>
          <p:cNvCxnSpPr/>
          <p:nvPr/>
        </p:nvCxnSpPr>
        <p:spPr>
          <a:xfrm flipH="1">
            <a:off x="3703171" y="1780045"/>
            <a:ext cx="2068253" cy="102694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0" name="Straight Arrow Connector 9">
            <a:extLst>
              <a:ext uri="{FF2B5EF4-FFF2-40B4-BE49-F238E27FC236}">
                <a16:creationId xmlns:a16="http://schemas.microsoft.com/office/drawing/2014/main" id="{731ED322-2617-406E-91E4-6965F1FC10E0}"/>
              </a:ext>
            </a:extLst>
          </p:cNvPr>
          <p:cNvCxnSpPr>
            <a:cxnSpLocks/>
          </p:cNvCxnSpPr>
          <p:nvPr/>
        </p:nvCxnSpPr>
        <p:spPr>
          <a:xfrm flipH="1">
            <a:off x="5771424" y="1732890"/>
            <a:ext cx="145368" cy="91023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2" name="Straight Arrow Connector 11">
            <a:extLst>
              <a:ext uri="{FF2B5EF4-FFF2-40B4-BE49-F238E27FC236}">
                <a16:creationId xmlns:a16="http://schemas.microsoft.com/office/drawing/2014/main" id="{14BA6AD4-6152-4B59-8199-F2DF2B5F4300}"/>
              </a:ext>
            </a:extLst>
          </p:cNvPr>
          <p:cNvCxnSpPr>
            <a:cxnSpLocks/>
          </p:cNvCxnSpPr>
          <p:nvPr/>
        </p:nvCxnSpPr>
        <p:spPr>
          <a:xfrm>
            <a:off x="6705035" y="1745358"/>
            <a:ext cx="1496430" cy="89776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4" name="Rectangle 13">
            <a:extLst>
              <a:ext uri="{FF2B5EF4-FFF2-40B4-BE49-F238E27FC236}">
                <a16:creationId xmlns:a16="http://schemas.microsoft.com/office/drawing/2014/main" id="{C31D98F5-FCEC-48FF-9092-56C8184C3E1C}"/>
              </a:ext>
            </a:extLst>
          </p:cNvPr>
          <p:cNvSpPr/>
          <p:nvPr/>
        </p:nvSpPr>
        <p:spPr>
          <a:xfrm>
            <a:off x="0" y="4780894"/>
            <a:ext cx="2700997" cy="1972234"/>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sz="2000" dirty="0">
                <a:latin typeface="Times New Roman" panose="02020603050405020304" pitchFamily="18" charset="0"/>
                <a:cs typeface="Times New Roman" panose="02020603050405020304" pitchFamily="18" charset="0"/>
              </a:rPr>
              <a:t>The hurdle rate should reflect the riskiness of the investment and the mix of debt and equity used to fund it.</a:t>
            </a:r>
          </a:p>
        </p:txBody>
      </p:sp>
      <p:sp>
        <p:nvSpPr>
          <p:cNvPr id="15" name="Rectangle 14">
            <a:extLst>
              <a:ext uri="{FF2B5EF4-FFF2-40B4-BE49-F238E27FC236}">
                <a16:creationId xmlns:a16="http://schemas.microsoft.com/office/drawing/2014/main" id="{FAC4C13F-CC11-46FB-B8B3-429E2B84653B}"/>
              </a:ext>
            </a:extLst>
          </p:cNvPr>
          <p:cNvSpPr/>
          <p:nvPr/>
        </p:nvSpPr>
        <p:spPr>
          <a:xfrm>
            <a:off x="2700997" y="4780894"/>
            <a:ext cx="2515356" cy="1972235"/>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sz="2000" dirty="0">
                <a:latin typeface="Times New Roman" panose="02020603050405020304" pitchFamily="18" charset="0"/>
                <a:cs typeface="Times New Roman" panose="02020603050405020304" pitchFamily="18" charset="0"/>
              </a:rPr>
              <a:t>The return should reflect the magnitude and the timing of the cashflows as well as all side effects</a:t>
            </a:r>
          </a:p>
        </p:txBody>
      </p:sp>
      <p:sp>
        <p:nvSpPr>
          <p:cNvPr id="16" name="Rectangle 15">
            <a:extLst>
              <a:ext uri="{FF2B5EF4-FFF2-40B4-BE49-F238E27FC236}">
                <a16:creationId xmlns:a16="http://schemas.microsoft.com/office/drawing/2014/main" id="{096B1128-4139-4190-87FA-A14E5296A715}"/>
              </a:ext>
            </a:extLst>
          </p:cNvPr>
          <p:cNvSpPr/>
          <p:nvPr/>
        </p:nvSpPr>
        <p:spPr>
          <a:xfrm>
            <a:off x="5447357" y="4780894"/>
            <a:ext cx="2515356" cy="1550201"/>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sz="2000" dirty="0">
                <a:latin typeface="Times New Roman" panose="02020603050405020304" pitchFamily="18" charset="0"/>
                <a:cs typeface="Times New Roman" panose="02020603050405020304" pitchFamily="18" charset="0"/>
              </a:rPr>
              <a:t>The optimal mix of debt and equity maximizes firm value</a:t>
            </a:r>
          </a:p>
        </p:txBody>
      </p:sp>
      <p:sp>
        <p:nvSpPr>
          <p:cNvPr id="17" name="Rectangle 16">
            <a:extLst>
              <a:ext uri="{FF2B5EF4-FFF2-40B4-BE49-F238E27FC236}">
                <a16:creationId xmlns:a16="http://schemas.microsoft.com/office/drawing/2014/main" id="{F4A0F6CE-213E-43AD-8234-29B68D8EDE0F}"/>
              </a:ext>
            </a:extLst>
          </p:cNvPr>
          <p:cNvSpPr/>
          <p:nvPr/>
        </p:nvSpPr>
        <p:spPr>
          <a:xfrm>
            <a:off x="8233325" y="4794441"/>
            <a:ext cx="3499130" cy="1550201"/>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sz="2000" dirty="0">
                <a:highlight>
                  <a:srgbClr val="FFFF00"/>
                </a:highlight>
                <a:latin typeface="Times New Roman" panose="02020603050405020304" pitchFamily="18" charset="0"/>
                <a:cs typeface="Times New Roman" panose="02020603050405020304" pitchFamily="18" charset="0"/>
              </a:rPr>
              <a:t>How you choose to return cash to the owners will depend on whether they prefer dividends or buybacks</a:t>
            </a:r>
          </a:p>
        </p:txBody>
      </p:sp>
      <p:cxnSp>
        <p:nvCxnSpPr>
          <p:cNvPr id="18" name="Straight Arrow Connector 17">
            <a:extLst>
              <a:ext uri="{FF2B5EF4-FFF2-40B4-BE49-F238E27FC236}">
                <a16:creationId xmlns:a16="http://schemas.microsoft.com/office/drawing/2014/main" id="{3C38C9D1-AB2B-4B36-AEA1-85D55D6A433D}"/>
              </a:ext>
            </a:extLst>
          </p:cNvPr>
          <p:cNvCxnSpPr>
            <a:cxnSpLocks/>
          </p:cNvCxnSpPr>
          <p:nvPr/>
        </p:nvCxnSpPr>
        <p:spPr>
          <a:xfrm flipH="1">
            <a:off x="2129514" y="4378682"/>
            <a:ext cx="886986" cy="56270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0" name="Straight Arrow Connector 19">
            <a:extLst>
              <a:ext uri="{FF2B5EF4-FFF2-40B4-BE49-F238E27FC236}">
                <a16:creationId xmlns:a16="http://schemas.microsoft.com/office/drawing/2014/main" id="{82AF6C51-E666-4B49-B13A-C2456337E22A}"/>
              </a:ext>
            </a:extLst>
          </p:cNvPr>
          <p:cNvCxnSpPr>
            <a:cxnSpLocks/>
          </p:cNvCxnSpPr>
          <p:nvPr/>
        </p:nvCxnSpPr>
        <p:spPr>
          <a:xfrm>
            <a:off x="3375528" y="4378681"/>
            <a:ext cx="225160" cy="41576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5" name="Straight Arrow Connector 24">
            <a:extLst>
              <a:ext uri="{FF2B5EF4-FFF2-40B4-BE49-F238E27FC236}">
                <a16:creationId xmlns:a16="http://schemas.microsoft.com/office/drawing/2014/main" id="{40666871-1A20-4CCD-AEDD-6CFC94924958}"/>
              </a:ext>
            </a:extLst>
          </p:cNvPr>
          <p:cNvCxnSpPr>
            <a:cxnSpLocks/>
          </p:cNvCxnSpPr>
          <p:nvPr/>
        </p:nvCxnSpPr>
        <p:spPr>
          <a:xfrm flipH="1">
            <a:off x="6386732" y="4207841"/>
            <a:ext cx="152761" cy="58660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7" name="Straight Arrow Connector 26">
            <a:extLst>
              <a:ext uri="{FF2B5EF4-FFF2-40B4-BE49-F238E27FC236}">
                <a16:creationId xmlns:a16="http://schemas.microsoft.com/office/drawing/2014/main" id="{6B445D34-556C-4CAA-B092-04D73FF03495}"/>
              </a:ext>
            </a:extLst>
          </p:cNvPr>
          <p:cNvCxnSpPr>
            <a:cxnSpLocks/>
          </p:cNvCxnSpPr>
          <p:nvPr/>
        </p:nvCxnSpPr>
        <p:spPr>
          <a:xfrm flipH="1">
            <a:off x="9361123" y="4278699"/>
            <a:ext cx="152761" cy="58660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08338774"/>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A2E01A-A340-4F06-84F8-82664AE1AC89}"/>
              </a:ext>
            </a:extLst>
          </p:cNvPr>
          <p:cNvSpPr>
            <a:spLocks noGrp="1"/>
          </p:cNvSpPr>
          <p:nvPr>
            <p:ph type="title"/>
          </p:nvPr>
        </p:nvSpPr>
        <p:spPr/>
        <p:txBody>
          <a:bodyPr>
            <a:normAutofit/>
          </a:bodyPr>
          <a:lstStyle/>
          <a:p>
            <a:r>
              <a:rPr lang="en-US" sz="3600" dirty="0">
                <a:latin typeface="Times New Roman" panose="02020603050405020304" pitchFamily="18" charset="0"/>
                <a:cs typeface="Times New Roman" panose="02020603050405020304" pitchFamily="18" charset="0"/>
              </a:rPr>
              <a:t>Cash Dividend</a:t>
            </a:r>
          </a:p>
        </p:txBody>
      </p:sp>
      <p:sp>
        <p:nvSpPr>
          <p:cNvPr id="3" name="Content Placeholder 2">
            <a:extLst>
              <a:ext uri="{FF2B5EF4-FFF2-40B4-BE49-F238E27FC236}">
                <a16:creationId xmlns:a16="http://schemas.microsoft.com/office/drawing/2014/main" id="{68846778-E7C7-41B6-98B7-1707838AF3E8}"/>
              </a:ext>
            </a:extLst>
          </p:cNvPr>
          <p:cNvSpPr>
            <a:spLocks noGrp="1"/>
          </p:cNvSpPr>
          <p:nvPr>
            <p:ph idx="1"/>
          </p:nvPr>
        </p:nvSpPr>
        <p:spPr>
          <a:xfrm>
            <a:off x="838200" y="1853761"/>
            <a:ext cx="10515600" cy="4351338"/>
          </a:xfrm>
        </p:spPr>
        <p:style>
          <a:lnRef idx="2">
            <a:schemeClr val="accent6"/>
          </a:lnRef>
          <a:fillRef idx="1">
            <a:schemeClr val="lt1"/>
          </a:fillRef>
          <a:effectRef idx="0">
            <a:schemeClr val="accent6"/>
          </a:effectRef>
          <a:fontRef idx="minor">
            <a:schemeClr val="dk1"/>
          </a:fontRef>
        </p:style>
        <p:txBody>
          <a:bodyPr/>
          <a:lstStyle/>
          <a:p>
            <a:r>
              <a:rPr lang="en-US" dirty="0"/>
              <a:t>Dividend Process </a:t>
            </a:r>
          </a:p>
          <a:p>
            <a:pPr lvl="1"/>
            <a:endParaRPr lang="en-US" dirty="0"/>
          </a:p>
        </p:txBody>
      </p:sp>
      <p:sp>
        <p:nvSpPr>
          <p:cNvPr id="4" name="Arrow: Pentagon 3">
            <a:extLst>
              <a:ext uri="{FF2B5EF4-FFF2-40B4-BE49-F238E27FC236}">
                <a16:creationId xmlns:a16="http://schemas.microsoft.com/office/drawing/2014/main" id="{3AB3C6E6-9E7C-40E0-9ADF-C8134044EDF4}"/>
              </a:ext>
            </a:extLst>
          </p:cNvPr>
          <p:cNvSpPr/>
          <p:nvPr/>
        </p:nvSpPr>
        <p:spPr>
          <a:xfrm>
            <a:off x="2363372" y="2585342"/>
            <a:ext cx="5247235" cy="400110"/>
          </a:xfrm>
          <a:prstGeom prst="homePlate">
            <a:avLst/>
          </a:prstGeom>
        </p:spPr>
        <p:style>
          <a:lnRef idx="2">
            <a:schemeClr val="accent6"/>
          </a:lnRef>
          <a:fillRef idx="1">
            <a:schemeClr val="lt1"/>
          </a:fillRef>
          <a:effectRef idx="0">
            <a:schemeClr val="accent6"/>
          </a:effectRef>
          <a:fontRef idx="minor">
            <a:schemeClr val="dk1"/>
          </a:fontRef>
        </p:style>
        <p:txBody>
          <a:bodyPr rtlCol="0" anchor="ctr"/>
          <a:lstStyle/>
          <a:p>
            <a:r>
              <a:rPr lang="en-US" dirty="0"/>
              <a:t>2-3 weeks                          1-4 days          2-3 weeks</a:t>
            </a:r>
          </a:p>
        </p:txBody>
      </p:sp>
      <p:sp>
        <p:nvSpPr>
          <p:cNvPr id="5" name="TextBox 4">
            <a:extLst>
              <a:ext uri="{FF2B5EF4-FFF2-40B4-BE49-F238E27FC236}">
                <a16:creationId xmlns:a16="http://schemas.microsoft.com/office/drawing/2014/main" id="{053AF32F-293A-46CE-A39D-3741A0DE778E}"/>
              </a:ext>
            </a:extLst>
          </p:cNvPr>
          <p:cNvSpPr txBox="1"/>
          <p:nvPr/>
        </p:nvSpPr>
        <p:spPr>
          <a:xfrm>
            <a:off x="1899139" y="3178902"/>
            <a:ext cx="2321982" cy="400110"/>
          </a:xfrm>
          <a:prstGeom prst="rect">
            <a:avLst/>
          </a:prstGeom>
          <a:noFill/>
        </p:spPr>
        <p:txBody>
          <a:bodyPr wrap="none" rtlCol="0">
            <a:spAutoFit/>
          </a:bodyPr>
          <a:lstStyle/>
          <a:p>
            <a:r>
              <a:rPr lang="en-US" sz="2000" dirty="0"/>
              <a:t>Announcement date</a:t>
            </a:r>
          </a:p>
        </p:txBody>
      </p:sp>
      <p:cxnSp>
        <p:nvCxnSpPr>
          <p:cNvPr id="7" name="Straight Arrow Connector 6">
            <a:extLst>
              <a:ext uri="{FF2B5EF4-FFF2-40B4-BE49-F238E27FC236}">
                <a16:creationId xmlns:a16="http://schemas.microsoft.com/office/drawing/2014/main" id="{4ACDFC90-0E0D-4D4C-A5C1-02A07511DE30}"/>
              </a:ext>
            </a:extLst>
          </p:cNvPr>
          <p:cNvCxnSpPr/>
          <p:nvPr/>
        </p:nvCxnSpPr>
        <p:spPr>
          <a:xfrm>
            <a:off x="2363372" y="2841674"/>
            <a:ext cx="0" cy="33199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9" name="Straight Arrow Connector 8">
            <a:extLst>
              <a:ext uri="{FF2B5EF4-FFF2-40B4-BE49-F238E27FC236}">
                <a16:creationId xmlns:a16="http://schemas.microsoft.com/office/drawing/2014/main" id="{9CCD857F-2491-4304-A131-2F43D60DD2B2}"/>
              </a:ext>
            </a:extLst>
          </p:cNvPr>
          <p:cNvCxnSpPr>
            <a:cxnSpLocks/>
          </p:cNvCxnSpPr>
          <p:nvPr/>
        </p:nvCxnSpPr>
        <p:spPr>
          <a:xfrm>
            <a:off x="4600136" y="2557504"/>
            <a:ext cx="0" cy="132795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0" name="TextBox 9">
            <a:extLst>
              <a:ext uri="{FF2B5EF4-FFF2-40B4-BE49-F238E27FC236}">
                <a16:creationId xmlns:a16="http://schemas.microsoft.com/office/drawing/2014/main" id="{B2664262-4AA8-428D-9511-5959BC754B12}"/>
              </a:ext>
            </a:extLst>
          </p:cNvPr>
          <p:cNvSpPr txBox="1"/>
          <p:nvPr/>
        </p:nvSpPr>
        <p:spPr>
          <a:xfrm>
            <a:off x="3573495" y="3885462"/>
            <a:ext cx="1925207" cy="400110"/>
          </a:xfrm>
          <a:prstGeom prst="rect">
            <a:avLst/>
          </a:prstGeom>
          <a:noFill/>
        </p:spPr>
        <p:txBody>
          <a:bodyPr wrap="none" rtlCol="0">
            <a:spAutoFit/>
          </a:bodyPr>
          <a:lstStyle/>
          <a:p>
            <a:r>
              <a:rPr lang="en-US" sz="2000" dirty="0"/>
              <a:t>Ex-dividend date</a:t>
            </a:r>
          </a:p>
        </p:txBody>
      </p:sp>
      <p:cxnSp>
        <p:nvCxnSpPr>
          <p:cNvPr id="12" name="Straight Arrow Connector 11">
            <a:extLst>
              <a:ext uri="{FF2B5EF4-FFF2-40B4-BE49-F238E27FC236}">
                <a16:creationId xmlns:a16="http://schemas.microsoft.com/office/drawing/2014/main" id="{2B16C21C-0A5E-4129-8E40-C16077C900B9}"/>
              </a:ext>
            </a:extLst>
          </p:cNvPr>
          <p:cNvCxnSpPr>
            <a:cxnSpLocks/>
          </p:cNvCxnSpPr>
          <p:nvPr/>
        </p:nvCxnSpPr>
        <p:spPr>
          <a:xfrm>
            <a:off x="5525072" y="2579015"/>
            <a:ext cx="0" cy="1036893"/>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3" name="TextBox 12">
            <a:extLst>
              <a:ext uri="{FF2B5EF4-FFF2-40B4-BE49-F238E27FC236}">
                <a16:creationId xmlns:a16="http://schemas.microsoft.com/office/drawing/2014/main" id="{52A38FB3-F19B-4E87-B85D-9592A69E977F}"/>
              </a:ext>
            </a:extLst>
          </p:cNvPr>
          <p:cNvSpPr txBox="1"/>
          <p:nvPr/>
        </p:nvSpPr>
        <p:spPr>
          <a:xfrm>
            <a:off x="4975862" y="3488391"/>
            <a:ext cx="1493486" cy="400110"/>
          </a:xfrm>
          <a:prstGeom prst="rect">
            <a:avLst/>
          </a:prstGeom>
          <a:noFill/>
        </p:spPr>
        <p:txBody>
          <a:bodyPr wrap="none" rtlCol="0">
            <a:spAutoFit/>
          </a:bodyPr>
          <a:lstStyle/>
          <a:p>
            <a:r>
              <a:rPr lang="en-US" sz="2000" dirty="0"/>
              <a:t>Record date </a:t>
            </a:r>
          </a:p>
        </p:txBody>
      </p:sp>
      <p:cxnSp>
        <p:nvCxnSpPr>
          <p:cNvPr id="15" name="Straight Arrow Connector 14">
            <a:extLst>
              <a:ext uri="{FF2B5EF4-FFF2-40B4-BE49-F238E27FC236}">
                <a16:creationId xmlns:a16="http://schemas.microsoft.com/office/drawing/2014/main" id="{8910B0AA-20E0-4074-9885-B5F2A121C34E}"/>
              </a:ext>
            </a:extLst>
          </p:cNvPr>
          <p:cNvCxnSpPr/>
          <p:nvPr/>
        </p:nvCxnSpPr>
        <p:spPr>
          <a:xfrm>
            <a:off x="7174523" y="2841674"/>
            <a:ext cx="0" cy="831383"/>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6" name="TextBox 15">
            <a:extLst>
              <a:ext uri="{FF2B5EF4-FFF2-40B4-BE49-F238E27FC236}">
                <a16:creationId xmlns:a16="http://schemas.microsoft.com/office/drawing/2014/main" id="{CF45F344-EC40-4A21-AC9E-77E7CA48EB6D}"/>
              </a:ext>
            </a:extLst>
          </p:cNvPr>
          <p:cNvSpPr txBox="1"/>
          <p:nvPr/>
        </p:nvSpPr>
        <p:spPr>
          <a:xfrm>
            <a:off x="6339439" y="3615908"/>
            <a:ext cx="2396594" cy="400110"/>
          </a:xfrm>
          <a:prstGeom prst="rect">
            <a:avLst/>
          </a:prstGeom>
          <a:noFill/>
        </p:spPr>
        <p:txBody>
          <a:bodyPr wrap="square" rtlCol="0">
            <a:spAutoFit/>
          </a:bodyPr>
          <a:lstStyle/>
          <a:p>
            <a:r>
              <a:rPr lang="en-US" sz="2000" dirty="0"/>
              <a:t>Payment date</a:t>
            </a:r>
          </a:p>
        </p:txBody>
      </p:sp>
    </p:spTree>
    <p:extLst>
      <p:ext uri="{BB962C8B-B14F-4D97-AF65-F5344CB8AC3E}">
        <p14:creationId xmlns:p14="http://schemas.microsoft.com/office/powerpoint/2010/main" val="2562719635"/>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861B6E-9853-4FA4-88B0-737FA46F0857}"/>
              </a:ext>
            </a:extLst>
          </p:cNvPr>
          <p:cNvSpPr>
            <a:spLocks noGrp="1"/>
          </p:cNvSpPr>
          <p:nvPr>
            <p:ph type="title"/>
          </p:nvPr>
        </p:nvSpPr>
        <p:spPr/>
        <p:txBody>
          <a:bodyPr/>
          <a:lstStyle/>
          <a:p>
            <a:endParaRPr lang="en-US" dirty="0"/>
          </a:p>
        </p:txBody>
      </p:sp>
      <p:pic>
        <p:nvPicPr>
          <p:cNvPr id="6" name="Content Placeholder 5">
            <a:extLst>
              <a:ext uri="{FF2B5EF4-FFF2-40B4-BE49-F238E27FC236}">
                <a16:creationId xmlns:a16="http://schemas.microsoft.com/office/drawing/2014/main" id="{718EF2AB-A966-4E42-A6D9-E94C143D5822}"/>
              </a:ext>
            </a:extLst>
          </p:cNvPr>
          <p:cNvPicPr>
            <a:picLocks noGrp="1"/>
          </p:cNvPicPr>
          <p:nvPr>
            <p:ph idx="1"/>
          </p:nvPr>
        </p:nvPicPr>
        <p:blipFill>
          <a:blip r:embed="rId2"/>
          <a:stretch>
            <a:fillRect/>
          </a:stretch>
        </p:blipFill>
        <p:spPr>
          <a:xfrm>
            <a:off x="-267285" y="182880"/>
            <a:ext cx="12084148" cy="6675120"/>
          </a:xfrm>
          <a:prstGeom prst="rect">
            <a:avLst/>
          </a:prstGeom>
        </p:spPr>
      </p:pic>
      <p:sp>
        <p:nvSpPr>
          <p:cNvPr id="7" name="TextBox 6">
            <a:extLst>
              <a:ext uri="{FF2B5EF4-FFF2-40B4-BE49-F238E27FC236}">
                <a16:creationId xmlns:a16="http://schemas.microsoft.com/office/drawing/2014/main" id="{4B328D14-C3D6-4B89-982C-F3DFAA90492B}"/>
              </a:ext>
            </a:extLst>
          </p:cNvPr>
          <p:cNvSpPr txBox="1"/>
          <p:nvPr/>
        </p:nvSpPr>
        <p:spPr>
          <a:xfrm>
            <a:off x="3967090" y="3734413"/>
            <a:ext cx="956603" cy="369332"/>
          </a:xfrm>
          <a:prstGeom prst="rect">
            <a:avLst/>
          </a:prstGeom>
          <a:noFill/>
        </p:spPr>
        <p:txBody>
          <a:bodyPr wrap="square" rtlCol="0">
            <a:spAutoFit/>
          </a:bodyPr>
          <a:lstStyle/>
          <a:p>
            <a:r>
              <a:rPr lang="en-US" dirty="0"/>
              <a:t>390.90</a:t>
            </a:r>
          </a:p>
        </p:txBody>
      </p:sp>
      <p:sp>
        <p:nvSpPr>
          <p:cNvPr id="8" name="TextBox 7">
            <a:extLst>
              <a:ext uri="{FF2B5EF4-FFF2-40B4-BE49-F238E27FC236}">
                <a16:creationId xmlns:a16="http://schemas.microsoft.com/office/drawing/2014/main" id="{1A5B49B8-857E-4506-90F9-9461B18BB90E}"/>
              </a:ext>
            </a:extLst>
          </p:cNvPr>
          <p:cNvSpPr txBox="1"/>
          <p:nvPr/>
        </p:nvSpPr>
        <p:spPr>
          <a:xfrm>
            <a:off x="3866272" y="4926874"/>
            <a:ext cx="956603" cy="369332"/>
          </a:xfrm>
          <a:prstGeom prst="rect">
            <a:avLst/>
          </a:prstGeom>
          <a:noFill/>
        </p:spPr>
        <p:txBody>
          <a:bodyPr wrap="square" rtlCol="0">
            <a:spAutoFit/>
          </a:bodyPr>
          <a:lstStyle/>
          <a:p>
            <a:r>
              <a:rPr lang="en-US" dirty="0"/>
              <a:t>376.05</a:t>
            </a:r>
          </a:p>
        </p:txBody>
      </p:sp>
    </p:spTree>
    <p:extLst>
      <p:ext uri="{BB962C8B-B14F-4D97-AF65-F5344CB8AC3E}">
        <p14:creationId xmlns:p14="http://schemas.microsoft.com/office/powerpoint/2010/main" val="4047017678"/>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 4">
            <a:extLst>
              <a:ext uri="{FF2B5EF4-FFF2-40B4-BE49-F238E27FC236}">
                <a16:creationId xmlns:a16="http://schemas.microsoft.com/office/drawing/2014/main" id="{541632F0-D860-400C-9AB0-6092E26EF593}"/>
              </a:ext>
            </a:extLst>
          </p:cNvPr>
          <p:cNvGraphicFramePr>
            <a:graphicFrameLocks noGrp="1"/>
          </p:cNvGraphicFramePr>
          <p:nvPr/>
        </p:nvGraphicFramePr>
        <p:xfrm>
          <a:off x="562708" y="506437"/>
          <a:ext cx="11338560" cy="5417001"/>
        </p:xfrm>
        <a:graphic>
          <a:graphicData uri="http://schemas.openxmlformats.org/drawingml/2006/table">
            <a:tbl>
              <a:tblPr/>
              <a:tblGrid>
                <a:gridCol w="3744197">
                  <a:extLst>
                    <a:ext uri="{9D8B030D-6E8A-4147-A177-3AD203B41FA5}">
                      <a16:colId xmlns:a16="http://schemas.microsoft.com/office/drawing/2014/main" val="201199696"/>
                    </a:ext>
                  </a:extLst>
                </a:gridCol>
                <a:gridCol w="3986640">
                  <a:extLst>
                    <a:ext uri="{9D8B030D-6E8A-4147-A177-3AD203B41FA5}">
                      <a16:colId xmlns:a16="http://schemas.microsoft.com/office/drawing/2014/main" val="3121218657"/>
                    </a:ext>
                  </a:extLst>
                </a:gridCol>
                <a:gridCol w="1173941">
                  <a:extLst>
                    <a:ext uri="{9D8B030D-6E8A-4147-A177-3AD203B41FA5}">
                      <a16:colId xmlns:a16="http://schemas.microsoft.com/office/drawing/2014/main" val="4151238240"/>
                    </a:ext>
                  </a:extLst>
                </a:gridCol>
                <a:gridCol w="1378705">
                  <a:extLst>
                    <a:ext uri="{9D8B030D-6E8A-4147-A177-3AD203B41FA5}">
                      <a16:colId xmlns:a16="http://schemas.microsoft.com/office/drawing/2014/main" val="2754500505"/>
                    </a:ext>
                  </a:extLst>
                </a:gridCol>
                <a:gridCol w="1055077">
                  <a:extLst>
                    <a:ext uri="{9D8B030D-6E8A-4147-A177-3AD203B41FA5}">
                      <a16:colId xmlns:a16="http://schemas.microsoft.com/office/drawing/2014/main" val="2816580662"/>
                    </a:ext>
                  </a:extLst>
                </a:gridCol>
              </a:tblGrid>
              <a:tr h="550662">
                <a:tc>
                  <a:txBody>
                    <a:bodyPr/>
                    <a:lstStyle/>
                    <a:p>
                      <a:pPr algn="l" fontAlgn="b"/>
                      <a:r>
                        <a:rPr lang="en-US" sz="1800" b="1" i="0" u="none" strike="noStrike" dirty="0">
                          <a:solidFill>
                            <a:srgbClr val="000000"/>
                          </a:solidFill>
                          <a:effectLst/>
                          <a:latin typeface="Calibri" panose="020F0502020204030204" pitchFamily="34" charset="0"/>
                        </a:rPr>
                        <a:t>Company</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800" b="1" i="0" u="none" strike="noStrike" dirty="0">
                          <a:solidFill>
                            <a:srgbClr val="000000"/>
                          </a:solidFill>
                          <a:effectLst/>
                          <a:latin typeface="Calibri" panose="020F0502020204030204" pitchFamily="34" charset="0"/>
                        </a:rPr>
                        <a:t>Purpose</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800" b="1" i="0" u="none" strike="noStrike" dirty="0">
                          <a:solidFill>
                            <a:srgbClr val="000000"/>
                          </a:solidFill>
                          <a:effectLst/>
                          <a:latin typeface="Calibri" panose="020F0502020204030204" pitchFamily="34" charset="0"/>
                        </a:rPr>
                        <a:t>Ex-Date</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800" b="1" i="0" u="none" strike="noStrike" dirty="0">
                          <a:solidFill>
                            <a:srgbClr val="000000"/>
                          </a:solidFill>
                          <a:effectLst/>
                          <a:latin typeface="Calibri" panose="020F0502020204030204" pitchFamily="34" charset="0"/>
                        </a:rPr>
                        <a:t>Record Date</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800" b="1" i="0" u="none" strike="noStrike" dirty="0">
                          <a:solidFill>
                            <a:srgbClr val="000000"/>
                          </a:solidFill>
                          <a:effectLst/>
                          <a:latin typeface="Calibri" panose="020F0502020204030204" pitchFamily="34" charset="0"/>
                        </a:rPr>
                        <a:t>Difference</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71387386"/>
                  </a:ext>
                </a:extLst>
              </a:tr>
              <a:tr h="550662">
                <a:tc>
                  <a:txBody>
                    <a:bodyPr/>
                    <a:lstStyle/>
                    <a:p>
                      <a:pPr algn="l" fontAlgn="b"/>
                      <a:r>
                        <a:rPr lang="en-US" sz="1800" b="0" i="0" u="none" strike="noStrike" dirty="0">
                          <a:solidFill>
                            <a:srgbClr val="000000"/>
                          </a:solidFill>
                          <a:effectLst/>
                          <a:latin typeface="Calibri" panose="020F0502020204030204" pitchFamily="34" charset="0"/>
                        </a:rPr>
                        <a:t>Kewal Kiran Clothing Limited</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800" b="0" i="0" u="none" strike="noStrike" dirty="0">
                          <a:solidFill>
                            <a:srgbClr val="000000"/>
                          </a:solidFill>
                          <a:effectLst/>
                          <a:latin typeface="Calibri" panose="020F0502020204030204" pitchFamily="34" charset="0"/>
                        </a:rPr>
                        <a:t> Interim Dividend - Rs 9.50 Per Share</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800" b="0" i="0" u="none" strike="noStrike" dirty="0">
                          <a:solidFill>
                            <a:srgbClr val="000000"/>
                          </a:solidFill>
                          <a:effectLst/>
                          <a:latin typeface="Calibri" panose="020F0502020204030204" pitchFamily="34" charset="0"/>
                        </a:rPr>
                        <a:t>30-Jan-18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800" b="0" i="0" u="none" strike="noStrike" dirty="0">
                          <a:solidFill>
                            <a:srgbClr val="000000"/>
                          </a:solidFill>
                          <a:effectLst/>
                          <a:latin typeface="Calibri" panose="020F0502020204030204" pitchFamily="34" charset="0"/>
                        </a:rPr>
                        <a:t>31-Jan-18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800" b="0" i="0" u="none" strike="noStrike" dirty="0">
                          <a:solidFill>
                            <a:srgbClr val="000000"/>
                          </a:solidFill>
                          <a:effectLst/>
                          <a:latin typeface="Calibri" panose="020F0502020204030204" pitchFamily="34" charset="0"/>
                        </a:rPr>
                        <a:t>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258368689"/>
                  </a:ext>
                </a:extLst>
              </a:tr>
              <a:tr h="550662">
                <a:tc>
                  <a:txBody>
                    <a:bodyPr/>
                    <a:lstStyle/>
                    <a:p>
                      <a:pPr algn="l" fontAlgn="b"/>
                      <a:r>
                        <a:rPr lang="en-US" sz="1800" b="0" i="0" u="none" strike="noStrike" dirty="0">
                          <a:solidFill>
                            <a:srgbClr val="000000"/>
                          </a:solidFill>
                          <a:effectLst/>
                          <a:latin typeface="Calibri" panose="020F0502020204030204" pitchFamily="34" charset="0"/>
                        </a:rPr>
                        <a:t>Zensar Technologies Limited</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800" b="0" i="0" u="none" strike="noStrike" dirty="0">
                          <a:solidFill>
                            <a:srgbClr val="000000"/>
                          </a:solidFill>
                          <a:effectLst/>
                          <a:latin typeface="Calibri" panose="020F0502020204030204" pitchFamily="34" charset="0"/>
                        </a:rPr>
                        <a:t> Interim Dividend - Rs 5 Per Share</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800" b="0" i="0" u="none" strike="noStrike" dirty="0">
                          <a:solidFill>
                            <a:srgbClr val="000000"/>
                          </a:solidFill>
                          <a:effectLst/>
                          <a:latin typeface="Calibri" panose="020F0502020204030204" pitchFamily="34" charset="0"/>
                        </a:rPr>
                        <a:t>30-Jan-18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800" b="0" i="0" u="none" strike="noStrike" dirty="0">
                          <a:solidFill>
                            <a:srgbClr val="000000"/>
                          </a:solidFill>
                          <a:effectLst/>
                          <a:latin typeface="Calibri" panose="020F0502020204030204" pitchFamily="34" charset="0"/>
                        </a:rPr>
                        <a:t>31-Jan-18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800" b="0" i="0" u="none" strike="noStrike" dirty="0">
                          <a:solidFill>
                            <a:srgbClr val="000000"/>
                          </a:solidFill>
                          <a:effectLst/>
                          <a:latin typeface="Calibri" panose="020F0502020204030204" pitchFamily="34" charset="0"/>
                        </a:rPr>
                        <a:t>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548713474"/>
                  </a:ext>
                </a:extLst>
              </a:tr>
              <a:tr h="550662">
                <a:tc>
                  <a:txBody>
                    <a:bodyPr/>
                    <a:lstStyle/>
                    <a:p>
                      <a:pPr algn="l" fontAlgn="b"/>
                      <a:r>
                        <a:rPr lang="en-US" sz="1800" b="0" i="0" u="none" strike="noStrike" dirty="0">
                          <a:solidFill>
                            <a:srgbClr val="000000"/>
                          </a:solidFill>
                          <a:effectLst/>
                          <a:latin typeface="Calibri" panose="020F0502020204030204" pitchFamily="34" charset="0"/>
                        </a:rPr>
                        <a:t>Cyient Limited</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800" b="0" i="0" u="none" strike="noStrike" dirty="0">
                          <a:solidFill>
                            <a:srgbClr val="000000"/>
                          </a:solidFill>
                          <a:effectLst/>
                          <a:latin typeface="Calibri" panose="020F0502020204030204" pitchFamily="34" charset="0"/>
                        </a:rPr>
                        <a:t> Interim Dividend - Rs 4 Per Share</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800" b="0" i="0" u="none" strike="noStrike" dirty="0">
                          <a:solidFill>
                            <a:srgbClr val="000000"/>
                          </a:solidFill>
                          <a:effectLst/>
                          <a:latin typeface="Calibri" panose="020F0502020204030204" pitchFamily="34" charset="0"/>
                        </a:rPr>
                        <a:t>30-Jan-18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800" b="0" i="0" u="none" strike="noStrike" dirty="0">
                          <a:solidFill>
                            <a:srgbClr val="000000"/>
                          </a:solidFill>
                          <a:effectLst/>
                          <a:latin typeface="Calibri" panose="020F0502020204030204" pitchFamily="34" charset="0"/>
                        </a:rPr>
                        <a:t>31-Jan-18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800" b="0" i="0" u="none" strike="noStrike" dirty="0">
                          <a:solidFill>
                            <a:srgbClr val="000000"/>
                          </a:solidFill>
                          <a:effectLst/>
                          <a:latin typeface="Calibri" panose="020F0502020204030204" pitchFamily="34" charset="0"/>
                        </a:rPr>
                        <a:t>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717732599"/>
                  </a:ext>
                </a:extLst>
              </a:tr>
              <a:tr h="550662">
                <a:tc>
                  <a:txBody>
                    <a:bodyPr/>
                    <a:lstStyle/>
                    <a:p>
                      <a:pPr algn="l" fontAlgn="b"/>
                      <a:r>
                        <a:rPr lang="en-US" sz="1800" b="0" i="0" u="none" strike="noStrike" dirty="0">
                          <a:solidFill>
                            <a:srgbClr val="000000"/>
                          </a:solidFill>
                          <a:effectLst/>
                          <a:latin typeface="Calibri" panose="020F0502020204030204" pitchFamily="34" charset="0"/>
                        </a:rPr>
                        <a:t>Sasken Technologies Limited</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800" b="0" i="0" u="none" strike="noStrike" dirty="0">
                          <a:solidFill>
                            <a:srgbClr val="000000"/>
                          </a:solidFill>
                          <a:effectLst/>
                          <a:latin typeface="Calibri" panose="020F0502020204030204" pitchFamily="34" charset="0"/>
                        </a:rPr>
                        <a:t> Interim Dividend - Rs 3 Per Share (Purpose Revised)</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800" b="0" i="0" u="none" strike="noStrike" dirty="0">
                          <a:solidFill>
                            <a:srgbClr val="000000"/>
                          </a:solidFill>
                          <a:effectLst/>
                          <a:latin typeface="Calibri" panose="020F0502020204030204" pitchFamily="34" charset="0"/>
                        </a:rPr>
                        <a:t>30-Jan-18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800" b="0" i="0" u="none" strike="noStrike" dirty="0">
                          <a:solidFill>
                            <a:srgbClr val="000000"/>
                          </a:solidFill>
                          <a:effectLst/>
                          <a:latin typeface="Calibri" panose="020F0502020204030204" pitchFamily="34" charset="0"/>
                        </a:rPr>
                        <a:t>31-Jan-18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800" b="0" i="0" u="none" strike="noStrike" dirty="0">
                          <a:solidFill>
                            <a:srgbClr val="000000"/>
                          </a:solidFill>
                          <a:effectLst/>
                          <a:latin typeface="Calibri" panose="020F0502020204030204" pitchFamily="34" charset="0"/>
                        </a:rPr>
                        <a:t>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790378179"/>
                  </a:ext>
                </a:extLst>
              </a:tr>
              <a:tr h="550662">
                <a:tc>
                  <a:txBody>
                    <a:bodyPr/>
                    <a:lstStyle/>
                    <a:p>
                      <a:pPr algn="l" fontAlgn="b"/>
                      <a:r>
                        <a:rPr lang="en-US" sz="1800" b="0" i="0" u="none" strike="noStrike" dirty="0">
                          <a:solidFill>
                            <a:srgbClr val="000000"/>
                          </a:solidFill>
                          <a:effectLst/>
                          <a:latin typeface="Calibri" panose="020F0502020204030204" pitchFamily="34" charset="0"/>
                        </a:rPr>
                        <a:t>Bharti Airtel Limited</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800" b="0" i="0" u="none" strike="noStrike" dirty="0">
                          <a:solidFill>
                            <a:srgbClr val="000000"/>
                          </a:solidFill>
                          <a:effectLst/>
                          <a:latin typeface="Calibri" panose="020F0502020204030204" pitchFamily="34" charset="0"/>
                        </a:rPr>
                        <a:t> Interim Dividend - Rs 2.84 Per Share</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800" b="0" i="0" u="none" strike="noStrike" dirty="0">
                          <a:solidFill>
                            <a:srgbClr val="000000"/>
                          </a:solidFill>
                          <a:effectLst/>
                          <a:latin typeface="Calibri" panose="020F0502020204030204" pitchFamily="34" charset="0"/>
                        </a:rPr>
                        <a:t>30-Jan-18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800" b="0" i="0" u="none" strike="noStrike" dirty="0">
                          <a:solidFill>
                            <a:srgbClr val="000000"/>
                          </a:solidFill>
                          <a:effectLst/>
                          <a:latin typeface="Calibri" panose="020F0502020204030204" pitchFamily="34" charset="0"/>
                        </a:rPr>
                        <a:t>31-Jan-18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800" b="0" i="0" u="none" strike="noStrike" dirty="0">
                          <a:solidFill>
                            <a:srgbClr val="000000"/>
                          </a:solidFill>
                          <a:effectLst/>
                          <a:latin typeface="Calibri" panose="020F0502020204030204" pitchFamily="34" charset="0"/>
                        </a:rPr>
                        <a:t>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58922499"/>
                  </a:ext>
                </a:extLst>
              </a:tr>
              <a:tr h="996699">
                <a:tc>
                  <a:txBody>
                    <a:bodyPr/>
                    <a:lstStyle/>
                    <a:p>
                      <a:pPr algn="l" fontAlgn="b"/>
                      <a:r>
                        <a:rPr lang="en-US" sz="1800" b="0" i="0" u="none" strike="noStrike" dirty="0">
                          <a:solidFill>
                            <a:srgbClr val="000000"/>
                          </a:solidFill>
                          <a:effectLst/>
                          <a:latin typeface="Calibri" panose="020F0502020204030204" pitchFamily="34" charset="0"/>
                        </a:rPr>
                        <a:t>Reliance Nippon Life Asset Management Limited</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800" b="0" i="0" u="none" strike="noStrike" dirty="0">
                          <a:solidFill>
                            <a:srgbClr val="000000"/>
                          </a:solidFill>
                          <a:effectLst/>
                          <a:latin typeface="Calibri" panose="020F0502020204030204" pitchFamily="34" charset="0"/>
                        </a:rPr>
                        <a:t> Interim Dividend - Rs 5 Per Share</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800" b="0" i="0" u="none" strike="noStrike" dirty="0">
                          <a:solidFill>
                            <a:srgbClr val="000000"/>
                          </a:solidFill>
                          <a:effectLst/>
                          <a:latin typeface="Calibri" panose="020F0502020204030204" pitchFamily="34" charset="0"/>
                        </a:rPr>
                        <a:t>31-Jan-18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800" b="0" i="0" u="none" strike="noStrike" dirty="0">
                          <a:solidFill>
                            <a:srgbClr val="000000"/>
                          </a:solidFill>
                          <a:effectLst/>
                          <a:latin typeface="Calibri" panose="020F0502020204030204" pitchFamily="34" charset="0"/>
                        </a:rPr>
                        <a:t>1-Feb-18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800" b="0" i="0" u="none" strike="noStrike" dirty="0">
                          <a:solidFill>
                            <a:srgbClr val="000000"/>
                          </a:solidFill>
                          <a:effectLst/>
                          <a:latin typeface="Calibri" panose="020F0502020204030204" pitchFamily="34" charset="0"/>
                        </a:rPr>
                        <a:t>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336545057"/>
                  </a:ext>
                </a:extLst>
              </a:tr>
              <a:tr h="550662">
                <a:tc>
                  <a:txBody>
                    <a:bodyPr/>
                    <a:lstStyle/>
                    <a:p>
                      <a:pPr algn="l" fontAlgn="b"/>
                      <a:r>
                        <a:rPr lang="en-US" sz="1800" b="0" i="0" u="none" strike="noStrike" dirty="0">
                          <a:solidFill>
                            <a:srgbClr val="000000"/>
                          </a:solidFill>
                          <a:effectLst/>
                          <a:latin typeface="Calibri" panose="020F0502020204030204" pitchFamily="34" charset="0"/>
                        </a:rPr>
                        <a:t>JM Financial Limited</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800" b="0" i="0" u="none" strike="noStrike" dirty="0">
                          <a:solidFill>
                            <a:srgbClr val="000000"/>
                          </a:solidFill>
                          <a:effectLst/>
                          <a:latin typeface="Calibri" panose="020F0502020204030204" pitchFamily="34" charset="0"/>
                        </a:rPr>
                        <a:t> Interim Dividend - Re 0.70 Per Share</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800" b="0" i="0" u="none" strike="noStrike" dirty="0">
                          <a:solidFill>
                            <a:srgbClr val="000000"/>
                          </a:solidFill>
                          <a:effectLst/>
                          <a:latin typeface="Calibri" panose="020F0502020204030204" pitchFamily="34" charset="0"/>
                        </a:rPr>
                        <a:t>31-Jan-18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800" b="0" i="0" u="none" strike="noStrike" dirty="0">
                          <a:solidFill>
                            <a:srgbClr val="000000"/>
                          </a:solidFill>
                          <a:effectLst/>
                          <a:latin typeface="Calibri" panose="020F0502020204030204" pitchFamily="34" charset="0"/>
                        </a:rPr>
                        <a:t>1-Feb-18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800" b="0" i="0" u="none" strike="noStrike" dirty="0">
                          <a:solidFill>
                            <a:srgbClr val="000000"/>
                          </a:solidFill>
                          <a:effectLst/>
                          <a:latin typeface="Calibri" panose="020F0502020204030204" pitchFamily="34" charset="0"/>
                        </a:rPr>
                        <a:t>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497895636"/>
                  </a:ext>
                </a:extLst>
              </a:tr>
              <a:tr h="550662">
                <a:tc>
                  <a:txBody>
                    <a:bodyPr/>
                    <a:lstStyle/>
                    <a:p>
                      <a:pPr algn="l" fontAlgn="b"/>
                      <a:r>
                        <a:rPr lang="en-US" sz="1800" b="0" i="0" u="none" strike="noStrike" dirty="0">
                          <a:solidFill>
                            <a:srgbClr val="000000"/>
                          </a:solidFill>
                          <a:effectLst/>
                          <a:latin typeface="Calibri" panose="020F0502020204030204" pitchFamily="34" charset="0"/>
                        </a:rPr>
                        <a:t>Wipro Limited</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800" b="0" i="0" u="none" strike="noStrike" dirty="0">
                          <a:solidFill>
                            <a:srgbClr val="000000"/>
                          </a:solidFill>
                          <a:effectLst/>
                          <a:latin typeface="Calibri" panose="020F0502020204030204" pitchFamily="34" charset="0"/>
                        </a:rPr>
                        <a:t> Interim Dividend - Re 1 Per Share (Purpose Revised)</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800" b="0" i="0" u="none" strike="noStrike" dirty="0">
                          <a:solidFill>
                            <a:srgbClr val="000000"/>
                          </a:solidFill>
                          <a:effectLst/>
                          <a:latin typeface="Calibri" panose="020F0502020204030204" pitchFamily="34" charset="0"/>
                        </a:rPr>
                        <a:t>31-Jan-18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800" b="0" i="0" u="none" strike="noStrike" dirty="0">
                          <a:solidFill>
                            <a:srgbClr val="000000"/>
                          </a:solidFill>
                          <a:effectLst/>
                          <a:latin typeface="Calibri" panose="020F0502020204030204" pitchFamily="34" charset="0"/>
                        </a:rPr>
                        <a:t>1-Feb-18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800" b="0" i="0" u="none" strike="noStrike" dirty="0">
                          <a:solidFill>
                            <a:srgbClr val="000000"/>
                          </a:solidFill>
                          <a:effectLst/>
                          <a:latin typeface="Calibri" panose="020F0502020204030204" pitchFamily="34" charset="0"/>
                        </a:rPr>
                        <a:t>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326505066"/>
                  </a:ext>
                </a:extLst>
              </a:tr>
            </a:tbl>
          </a:graphicData>
        </a:graphic>
      </p:graphicFrame>
    </p:spTree>
    <p:extLst>
      <p:ext uri="{BB962C8B-B14F-4D97-AF65-F5344CB8AC3E}">
        <p14:creationId xmlns:p14="http://schemas.microsoft.com/office/powerpoint/2010/main" val="3193942281"/>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20D7C7-8B97-439E-ADC2-36E23A239B0F}"/>
              </a:ext>
            </a:extLst>
          </p:cNvPr>
          <p:cNvSpPr>
            <a:spLocks noGrp="1"/>
          </p:cNvSpPr>
          <p:nvPr>
            <p:ph type="title"/>
          </p:nvPr>
        </p:nvSpPr>
        <p:spPr/>
        <p:txBody>
          <a:bodyPr>
            <a:normAutofit/>
          </a:bodyPr>
          <a:lstStyle/>
          <a:p>
            <a:r>
              <a:rPr lang="en-US" sz="3600" dirty="0">
                <a:latin typeface="Times New Roman" panose="02020603050405020304" pitchFamily="18" charset="0"/>
                <a:cs typeface="Times New Roman" panose="02020603050405020304" pitchFamily="18" charset="0"/>
              </a:rPr>
              <a:t>Measures of Dividend policy</a:t>
            </a:r>
          </a:p>
        </p:txBody>
      </p:sp>
      <p:sp>
        <p:nvSpPr>
          <p:cNvPr id="3" name="Content Placeholder 2">
            <a:extLst>
              <a:ext uri="{FF2B5EF4-FFF2-40B4-BE49-F238E27FC236}">
                <a16:creationId xmlns:a16="http://schemas.microsoft.com/office/drawing/2014/main" id="{2E52C1A2-1ECC-4AFD-951C-562F1B57D646}"/>
              </a:ext>
            </a:extLst>
          </p:cNvPr>
          <p:cNvSpPr>
            <a:spLocks noGrp="1"/>
          </p:cNvSpPr>
          <p:nvPr>
            <p:ph idx="1"/>
          </p:nvPr>
        </p:nvSpPr>
        <p:spPr/>
        <p:txBody>
          <a:bodyPr/>
          <a:lstStyle/>
          <a:p>
            <a:r>
              <a:rPr lang="en-US" dirty="0"/>
              <a:t>Dividend Payout=Dividend/Net Income</a:t>
            </a:r>
          </a:p>
          <a:p>
            <a:pPr lvl="1"/>
            <a:r>
              <a:rPr lang="en-US" dirty="0"/>
              <a:t>Measures the percentage of earnings that the firm pays in dividends.</a:t>
            </a:r>
          </a:p>
          <a:p>
            <a:pPr lvl="1"/>
            <a:r>
              <a:rPr lang="en-US" dirty="0"/>
              <a:t>If the net income is negative, the payout ratio cannot be calculated.</a:t>
            </a:r>
          </a:p>
          <a:p>
            <a:pPr marL="457200" lvl="1" indent="0">
              <a:buNone/>
            </a:pPr>
            <a:endParaRPr lang="en-US" dirty="0"/>
          </a:p>
          <a:p>
            <a:r>
              <a:rPr lang="en-US" dirty="0"/>
              <a:t>Dividend Yield=Dividend per share/Stock price</a:t>
            </a:r>
          </a:p>
          <a:p>
            <a:pPr lvl="1"/>
            <a:r>
              <a:rPr lang="en-US" dirty="0"/>
              <a:t>Measures the return that an investor can make from dividend alone.</a:t>
            </a:r>
          </a:p>
          <a:p>
            <a:pPr lvl="1"/>
            <a:r>
              <a:rPr lang="en-US" dirty="0"/>
              <a:t>Expected returns=Capital gain +dividend yield.</a:t>
            </a:r>
          </a:p>
          <a:p>
            <a:pPr marL="0" indent="0">
              <a:buNone/>
            </a:pPr>
            <a:endParaRPr lang="en-US" dirty="0"/>
          </a:p>
        </p:txBody>
      </p:sp>
    </p:spTree>
    <p:extLst>
      <p:ext uri="{BB962C8B-B14F-4D97-AF65-F5344CB8AC3E}">
        <p14:creationId xmlns:p14="http://schemas.microsoft.com/office/powerpoint/2010/main" val="1788543895"/>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1D1D18-2074-4137-B78F-6D5EC39BB5BB}"/>
              </a:ext>
            </a:extLst>
          </p:cNvPr>
          <p:cNvSpPr>
            <a:spLocks noGrp="1"/>
          </p:cNvSpPr>
          <p:nvPr>
            <p:ph type="title"/>
          </p:nvPr>
        </p:nvSpPr>
        <p:spPr/>
        <p:txBody>
          <a:bodyPr>
            <a:normAutofit/>
          </a:bodyPr>
          <a:lstStyle/>
          <a:p>
            <a:r>
              <a:rPr lang="en-US" sz="3600" dirty="0">
                <a:latin typeface="Times New Roman" panose="02020603050405020304" pitchFamily="18" charset="0"/>
                <a:cs typeface="Times New Roman" panose="02020603050405020304" pitchFamily="18" charset="0"/>
              </a:rPr>
              <a:t>Which firms should pay dividends?</a:t>
            </a:r>
          </a:p>
        </p:txBody>
      </p:sp>
      <p:sp>
        <p:nvSpPr>
          <p:cNvPr id="3" name="Content Placeholder 2">
            <a:extLst>
              <a:ext uri="{FF2B5EF4-FFF2-40B4-BE49-F238E27FC236}">
                <a16:creationId xmlns:a16="http://schemas.microsoft.com/office/drawing/2014/main" id="{6906667B-80E6-439B-A8F3-5735F6BD0855}"/>
              </a:ext>
            </a:extLst>
          </p:cNvPr>
          <p:cNvSpPr>
            <a:spLocks noGrp="1"/>
          </p:cNvSpPr>
          <p:nvPr>
            <p:ph idx="1"/>
          </p:nvPr>
        </p:nvSpPr>
        <p:spPr/>
        <p:txBody>
          <a:bodyPr/>
          <a:lstStyle/>
          <a:p>
            <a:r>
              <a:rPr lang="en-US" dirty="0"/>
              <a:t>Firms that have excess cash, but do not have good project (NPV&gt;0).</a:t>
            </a:r>
          </a:p>
          <a:p>
            <a:pPr marL="0" indent="0">
              <a:buNone/>
            </a:pPr>
            <a:r>
              <a:rPr lang="en-US" dirty="0"/>
              <a:t>Example</a:t>
            </a:r>
          </a:p>
          <a:p>
            <a:r>
              <a:rPr lang="en-US" dirty="0"/>
              <a:t>Expected EPS=100</a:t>
            </a:r>
          </a:p>
          <a:p>
            <a:r>
              <a:rPr lang="en-US" dirty="0"/>
              <a:t>Cost of Equity=10%.</a:t>
            </a:r>
          </a:p>
          <a:p>
            <a:r>
              <a:rPr lang="en-US" dirty="0"/>
              <a:t>Internal growth rate=ROE*(1-dividend payout ratio). </a:t>
            </a:r>
          </a:p>
          <a:p>
            <a:r>
              <a:rPr lang="en-US" dirty="0"/>
              <a:t>Value of Equity=Expected Dividend/(Cost of equity-Growth)</a:t>
            </a:r>
          </a:p>
          <a:p>
            <a:endParaRPr lang="en-US" dirty="0"/>
          </a:p>
          <a:p>
            <a:endParaRPr lang="en-US" dirty="0"/>
          </a:p>
        </p:txBody>
      </p:sp>
    </p:spTree>
    <p:extLst>
      <p:ext uri="{BB962C8B-B14F-4D97-AF65-F5344CB8AC3E}">
        <p14:creationId xmlns:p14="http://schemas.microsoft.com/office/powerpoint/2010/main" val="1777720495"/>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B0F2D3-8FD9-400B-B65A-0B32287872A8}"/>
              </a:ext>
            </a:extLst>
          </p:cNvPr>
          <p:cNvSpPr>
            <a:spLocks noGrp="1"/>
          </p:cNvSpPr>
          <p:nvPr>
            <p:ph type="title"/>
          </p:nvPr>
        </p:nvSpPr>
        <p:spPr/>
        <p:txBody>
          <a:bodyPr/>
          <a:lstStyle/>
          <a:p>
            <a:r>
              <a:rPr lang="en-US" dirty="0"/>
              <a:t>Case 1: ROE&gt; Cost of equity</a:t>
            </a:r>
          </a:p>
        </p:txBody>
      </p:sp>
      <p:graphicFrame>
        <p:nvGraphicFramePr>
          <p:cNvPr id="5" name="Table 4">
            <a:extLst>
              <a:ext uri="{FF2B5EF4-FFF2-40B4-BE49-F238E27FC236}">
                <a16:creationId xmlns:a16="http://schemas.microsoft.com/office/drawing/2014/main" id="{E2AC72C8-F1B1-4D98-B0B7-15495B59E385}"/>
              </a:ext>
            </a:extLst>
          </p:cNvPr>
          <p:cNvGraphicFramePr>
            <a:graphicFrameLocks noGrp="1"/>
          </p:cNvGraphicFramePr>
          <p:nvPr>
            <p:extLst>
              <p:ext uri="{D42A27DB-BD31-4B8C-83A1-F6EECF244321}">
                <p14:modId xmlns:p14="http://schemas.microsoft.com/office/powerpoint/2010/main" val="2493766052"/>
              </p:ext>
            </p:extLst>
          </p:nvPr>
        </p:nvGraphicFramePr>
        <p:xfrm>
          <a:off x="838200" y="1507958"/>
          <a:ext cx="10340306" cy="4392089"/>
        </p:xfrm>
        <a:graphic>
          <a:graphicData uri="http://schemas.openxmlformats.org/drawingml/2006/table">
            <a:tbl>
              <a:tblPr>
                <a:tableStyleId>{5940675A-B579-460E-94D1-54222C63F5DA}</a:tableStyleId>
              </a:tblPr>
              <a:tblGrid>
                <a:gridCol w="1735011">
                  <a:extLst>
                    <a:ext uri="{9D8B030D-6E8A-4147-A177-3AD203B41FA5}">
                      <a16:colId xmlns:a16="http://schemas.microsoft.com/office/drawing/2014/main" val="3971504820"/>
                    </a:ext>
                  </a:extLst>
                </a:gridCol>
                <a:gridCol w="843939">
                  <a:extLst>
                    <a:ext uri="{9D8B030D-6E8A-4147-A177-3AD203B41FA5}">
                      <a16:colId xmlns:a16="http://schemas.microsoft.com/office/drawing/2014/main" val="190406541"/>
                    </a:ext>
                  </a:extLst>
                </a:gridCol>
                <a:gridCol w="692462">
                  <a:extLst>
                    <a:ext uri="{9D8B030D-6E8A-4147-A177-3AD203B41FA5}">
                      <a16:colId xmlns:a16="http://schemas.microsoft.com/office/drawing/2014/main" val="2609241765"/>
                    </a:ext>
                  </a:extLst>
                </a:gridCol>
                <a:gridCol w="1384926">
                  <a:extLst>
                    <a:ext uri="{9D8B030D-6E8A-4147-A177-3AD203B41FA5}">
                      <a16:colId xmlns:a16="http://schemas.microsoft.com/office/drawing/2014/main" val="149308602"/>
                    </a:ext>
                  </a:extLst>
                </a:gridCol>
                <a:gridCol w="1384926">
                  <a:extLst>
                    <a:ext uri="{9D8B030D-6E8A-4147-A177-3AD203B41FA5}">
                      <a16:colId xmlns:a16="http://schemas.microsoft.com/office/drawing/2014/main" val="3349341437"/>
                    </a:ext>
                  </a:extLst>
                </a:gridCol>
                <a:gridCol w="2539031">
                  <a:extLst>
                    <a:ext uri="{9D8B030D-6E8A-4147-A177-3AD203B41FA5}">
                      <a16:colId xmlns:a16="http://schemas.microsoft.com/office/drawing/2014/main" val="224047662"/>
                    </a:ext>
                  </a:extLst>
                </a:gridCol>
                <a:gridCol w="1760011">
                  <a:extLst>
                    <a:ext uri="{9D8B030D-6E8A-4147-A177-3AD203B41FA5}">
                      <a16:colId xmlns:a16="http://schemas.microsoft.com/office/drawing/2014/main" val="814210588"/>
                    </a:ext>
                  </a:extLst>
                </a:gridCol>
              </a:tblGrid>
              <a:tr h="639239">
                <a:tc>
                  <a:txBody>
                    <a:bodyPr/>
                    <a:lstStyle/>
                    <a:p>
                      <a:pPr algn="ctr" fontAlgn="b"/>
                      <a:r>
                        <a:rPr lang="en-US" sz="2400" u="none" strike="noStrike" dirty="0">
                          <a:effectLst/>
                        </a:rPr>
                        <a:t>Expected EPS</a:t>
                      </a:r>
                      <a:endParaRPr lang="en-US" sz="24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en-US" sz="2400" u="none" strike="noStrike" dirty="0">
                          <a:effectLst/>
                        </a:rPr>
                        <a:t>DP</a:t>
                      </a:r>
                      <a:endParaRPr lang="en-US" sz="24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en-US" sz="2400" u="none" strike="noStrike" dirty="0">
                          <a:effectLst/>
                        </a:rPr>
                        <a:t>Ke</a:t>
                      </a:r>
                      <a:endParaRPr lang="en-US" sz="24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en-US" sz="2400" u="none" strike="noStrike" dirty="0">
                          <a:effectLst/>
                        </a:rPr>
                        <a:t>ROE</a:t>
                      </a:r>
                      <a:endParaRPr lang="en-US" sz="24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en-US" sz="2400" u="none" strike="noStrike" dirty="0">
                          <a:effectLst/>
                        </a:rPr>
                        <a:t>Growth </a:t>
                      </a:r>
                      <a:endParaRPr lang="en-US" sz="24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en-US" sz="2400" u="none" strike="noStrike" dirty="0">
                          <a:effectLst/>
                        </a:rPr>
                        <a:t>Dividend Amount</a:t>
                      </a:r>
                      <a:endParaRPr lang="en-US" sz="24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en-US" sz="2400" u="none" strike="noStrike" dirty="0">
                          <a:effectLst/>
                        </a:rPr>
                        <a:t>Equity Value</a:t>
                      </a:r>
                      <a:endParaRPr lang="en-US" sz="2400" b="0" i="0" u="none" strike="noStrike" dirty="0">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4226448093"/>
                  </a:ext>
                </a:extLst>
              </a:tr>
              <a:tr h="353171">
                <a:tc>
                  <a:txBody>
                    <a:bodyPr/>
                    <a:lstStyle/>
                    <a:p>
                      <a:pPr algn="ctr" fontAlgn="b"/>
                      <a:r>
                        <a:rPr lang="en-US" sz="2400" u="none" strike="noStrike" dirty="0">
                          <a:effectLst/>
                        </a:rPr>
                        <a:t>100</a:t>
                      </a:r>
                      <a:endParaRPr lang="en-US" sz="24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en-US" sz="2400" u="none" strike="noStrike" dirty="0">
                          <a:effectLst/>
                        </a:rPr>
                        <a:t>10%</a:t>
                      </a:r>
                      <a:endParaRPr lang="en-US" sz="24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en-US" sz="2400" u="none" strike="noStrike" dirty="0">
                          <a:effectLst/>
                        </a:rPr>
                        <a:t>10%</a:t>
                      </a:r>
                      <a:endParaRPr lang="en-US" sz="24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en-US" sz="2400" u="none" strike="noStrike" dirty="0">
                          <a:effectLst/>
                        </a:rPr>
                        <a:t>11%</a:t>
                      </a:r>
                      <a:endParaRPr lang="en-US" sz="24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en-US" sz="2400" u="none" strike="noStrike" dirty="0">
                          <a:effectLst/>
                        </a:rPr>
                        <a:t>9.90%</a:t>
                      </a:r>
                      <a:endParaRPr lang="en-US" sz="24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en-US" sz="2400" u="none" strike="noStrike" dirty="0">
                          <a:effectLst/>
                        </a:rPr>
                        <a:t>10</a:t>
                      </a:r>
                      <a:endParaRPr lang="en-US" sz="24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en-US" sz="2400" u="none" strike="noStrike" dirty="0">
                          <a:effectLst/>
                        </a:rPr>
                        <a:t>10990</a:t>
                      </a:r>
                      <a:endParaRPr lang="en-US" sz="2400" b="0" i="0" u="none" strike="noStrike" dirty="0">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620271151"/>
                  </a:ext>
                </a:extLst>
              </a:tr>
              <a:tr h="353171">
                <a:tc>
                  <a:txBody>
                    <a:bodyPr/>
                    <a:lstStyle/>
                    <a:p>
                      <a:pPr algn="ctr" fontAlgn="b"/>
                      <a:r>
                        <a:rPr lang="en-US" sz="2400" u="none" strike="noStrike" dirty="0">
                          <a:effectLst/>
                        </a:rPr>
                        <a:t>100</a:t>
                      </a:r>
                      <a:endParaRPr lang="en-US" sz="24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en-US" sz="2400" u="none" strike="noStrike" dirty="0">
                          <a:effectLst/>
                        </a:rPr>
                        <a:t>20%</a:t>
                      </a:r>
                      <a:endParaRPr lang="en-US" sz="24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en-US" sz="2400" u="none" strike="noStrike" dirty="0">
                          <a:effectLst/>
                        </a:rPr>
                        <a:t>10%</a:t>
                      </a:r>
                      <a:endParaRPr lang="en-US" sz="24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en-US" sz="2400" u="none" strike="noStrike" dirty="0">
                          <a:effectLst/>
                        </a:rPr>
                        <a:t>11%</a:t>
                      </a:r>
                      <a:endParaRPr lang="en-US" sz="24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en-US" sz="2400" u="none" strike="noStrike" dirty="0">
                          <a:effectLst/>
                        </a:rPr>
                        <a:t>8.80%</a:t>
                      </a:r>
                      <a:endParaRPr lang="en-US" sz="24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en-US" sz="2400" u="none" strike="noStrike" dirty="0">
                          <a:effectLst/>
                        </a:rPr>
                        <a:t>20</a:t>
                      </a:r>
                      <a:endParaRPr lang="en-US" sz="24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en-US" sz="2400" u="none" strike="noStrike" dirty="0">
                          <a:effectLst/>
                        </a:rPr>
                        <a:t>1813</a:t>
                      </a:r>
                      <a:endParaRPr lang="en-US" sz="2400" b="0" i="0" u="none" strike="noStrike" dirty="0">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3875567309"/>
                  </a:ext>
                </a:extLst>
              </a:tr>
              <a:tr h="353171">
                <a:tc>
                  <a:txBody>
                    <a:bodyPr/>
                    <a:lstStyle/>
                    <a:p>
                      <a:pPr algn="ctr" fontAlgn="b"/>
                      <a:r>
                        <a:rPr lang="en-US" sz="2400" u="none" strike="noStrike" dirty="0">
                          <a:effectLst/>
                        </a:rPr>
                        <a:t>100</a:t>
                      </a:r>
                      <a:endParaRPr lang="en-US" sz="24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en-US" sz="2400" u="none" strike="noStrike" dirty="0">
                          <a:effectLst/>
                        </a:rPr>
                        <a:t>30%</a:t>
                      </a:r>
                      <a:endParaRPr lang="en-US" sz="24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en-US" sz="2400" u="none" strike="noStrike" dirty="0">
                          <a:effectLst/>
                        </a:rPr>
                        <a:t>10%</a:t>
                      </a:r>
                      <a:endParaRPr lang="en-US" sz="24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en-US" sz="2400" u="none" strike="noStrike" dirty="0">
                          <a:effectLst/>
                        </a:rPr>
                        <a:t>11%</a:t>
                      </a:r>
                      <a:endParaRPr lang="en-US" sz="24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en-US" sz="2400" u="none" strike="noStrike" dirty="0">
                          <a:effectLst/>
                        </a:rPr>
                        <a:t>7.70%</a:t>
                      </a:r>
                      <a:endParaRPr lang="en-US" sz="24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en-US" sz="2400" u="none" strike="noStrike" dirty="0">
                          <a:effectLst/>
                        </a:rPr>
                        <a:t>30</a:t>
                      </a:r>
                      <a:endParaRPr lang="en-US" sz="24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en-US" sz="2400" u="none" strike="noStrike" dirty="0">
                          <a:effectLst/>
                        </a:rPr>
                        <a:t>1405</a:t>
                      </a:r>
                      <a:endParaRPr lang="en-US" sz="2400" b="0" i="0" u="none" strike="noStrike" dirty="0">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3557595190"/>
                  </a:ext>
                </a:extLst>
              </a:tr>
              <a:tr h="353171">
                <a:tc>
                  <a:txBody>
                    <a:bodyPr/>
                    <a:lstStyle/>
                    <a:p>
                      <a:pPr algn="ctr" fontAlgn="b"/>
                      <a:r>
                        <a:rPr lang="en-US" sz="2400" u="none" strike="noStrike" dirty="0">
                          <a:effectLst/>
                        </a:rPr>
                        <a:t>100</a:t>
                      </a:r>
                      <a:endParaRPr lang="en-US" sz="24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en-US" sz="2400" u="none" strike="noStrike" dirty="0">
                          <a:effectLst/>
                        </a:rPr>
                        <a:t>40%</a:t>
                      </a:r>
                      <a:endParaRPr lang="en-US" sz="24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en-US" sz="2400" u="none" strike="noStrike" dirty="0">
                          <a:effectLst/>
                        </a:rPr>
                        <a:t>10%</a:t>
                      </a:r>
                      <a:endParaRPr lang="en-US" sz="24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en-US" sz="2400" u="none" strike="noStrike" dirty="0">
                          <a:effectLst/>
                        </a:rPr>
                        <a:t>11%</a:t>
                      </a:r>
                      <a:endParaRPr lang="en-US" sz="24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en-US" sz="2400" u="none" strike="noStrike" dirty="0">
                          <a:effectLst/>
                        </a:rPr>
                        <a:t>6.60%</a:t>
                      </a:r>
                      <a:endParaRPr lang="en-US" sz="24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en-US" sz="2400" u="none" strike="noStrike" dirty="0">
                          <a:effectLst/>
                        </a:rPr>
                        <a:t>40</a:t>
                      </a:r>
                      <a:endParaRPr lang="en-US" sz="24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en-US" sz="2400" u="none" strike="noStrike" dirty="0">
                          <a:effectLst/>
                        </a:rPr>
                        <a:t>1254</a:t>
                      </a:r>
                      <a:endParaRPr lang="en-US" sz="2400" b="0" i="0" u="none" strike="noStrike" dirty="0">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758868707"/>
                  </a:ext>
                </a:extLst>
              </a:tr>
              <a:tr h="353171">
                <a:tc>
                  <a:txBody>
                    <a:bodyPr/>
                    <a:lstStyle/>
                    <a:p>
                      <a:pPr algn="ctr" fontAlgn="b"/>
                      <a:r>
                        <a:rPr lang="en-US" sz="2400" u="none" strike="noStrike" dirty="0">
                          <a:effectLst/>
                        </a:rPr>
                        <a:t>100</a:t>
                      </a:r>
                      <a:endParaRPr lang="en-US" sz="24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en-US" sz="2400" u="none" strike="noStrike" dirty="0">
                          <a:effectLst/>
                        </a:rPr>
                        <a:t>50%</a:t>
                      </a:r>
                      <a:endParaRPr lang="en-US" sz="24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en-US" sz="2400" u="none" strike="noStrike" dirty="0">
                          <a:effectLst/>
                        </a:rPr>
                        <a:t>10%</a:t>
                      </a:r>
                      <a:endParaRPr lang="en-US" sz="24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en-US" sz="2400" u="none" strike="noStrike" dirty="0">
                          <a:effectLst/>
                        </a:rPr>
                        <a:t>11%</a:t>
                      </a:r>
                      <a:endParaRPr lang="en-US" sz="24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en-US" sz="2400" u="none" strike="noStrike" dirty="0">
                          <a:effectLst/>
                        </a:rPr>
                        <a:t>5.50%</a:t>
                      </a:r>
                      <a:endParaRPr lang="en-US" sz="24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en-US" sz="2400" u="none" strike="noStrike" dirty="0">
                          <a:effectLst/>
                        </a:rPr>
                        <a:t>50</a:t>
                      </a:r>
                      <a:endParaRPr lang="en-US" sz="24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en-US" sz="2400" u="none" strike="noStrike" dirty="0">
                          <a:effectLst/>
                        </a:rPr>
                        <a:t>1172</a:t>
                      </a:r>
                      <a:endParaRPr lang="en-US" sz="2400" b="0" i="0" u="none" strike="noStrike" dirty="0">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2070122991"/>
                  </a:ext>
                </a:extLst>
              </a:tr>
              <a:tr h="353171">
                <a:tc>
                  <a:txBody>
                    <a:bodyPr/>
                    <a:lstStyle/>
                    <a:p>
                      <a:pPr algn="ctr" fontAlgn="b"/>
                      <a:r>
                        <a:rPr lang="en-US" sz="2400" u="none" strike="noStrike" dirty="0">
                          <a:effectLst/>
                        </a:rPr>
                        <a:t>100</a:t>
                      </a:r>
                      <a:endParaRPr lang="en-US" sz="24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en-US" sz="2400" u="none" strike="noStrike" dirty="0">
                          <a:effectLst/>
                        </a:rPr>
                        <a:t>60%</a:t>
                      </a:r>
                      <a:endParaRPr lang="en-US" sz="24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en-US" sz="2400" u="none" strike="noStrike" dirty="0">
                          <a:effectLst/>
                        </a:rPr>
                        <a:t>10%</a:t>
                      </a:r>
                      <a:endParaRPr lang="en-US" sz="24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en-US" sz="2400" u="none" strike="noStrike" dirty="0">
                          <a:effectLst/>
                        </a:rPr>
                        <a:t>11%</a:t>
                      </a:r>
                      <a:endParaRPr lang="en-US" sz="24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en-US" sz="2400" u="none" strike="noStrike" dirty="0">
                          <a:effectLst/>
                        </a:rPr>
                        <a:t>4.40%</a:t>
                      </a:r>
                      <a:endParaRPr lang="en-US" sz="24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en-US" sz="2400" u="none" strike="noStrike" dirty="0">
                          <a:effectLst/>
                        </a:rPr>
                        <a:t>60</a:t>
                      </a:r>
                      <a:endParaRPr lang="en-US" sz="24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en-US" sz="2400" u="none" strike="noStrike" dirty="0">
                          <a:effectLst/>
                        </a:rPr>
                        <a:t>1119</a:t>
                      </a:r>
                      <a:endParaRPr lang="en-US" sz="2400" b="0" i="0" u="none" strike="noStrike" dirty="0">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1825616044"/>
                  </a:ext>
                </a:extLst>
              </a:tr>
              <a:tr h="353171">
                <a:tc>
                  <a:txBody>
                    <a:bodyPr/>
                    <a:lstStyle/>
                    <a:p>
                      <a:pPr algn="ctr" fontAlgn="b"/>
                      <a:r>
                        <a:rPr lang="en-US" sz="2400" u="none" strike="noStrike" dirty="0">
                          <a:effectLst/>
                        </a:rPr>
                        <a:t>100</a:t>
                      </a:r>
                      <a:endParaRPr lang="en-US" sz="24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en-US" sz="2400" u="none" strike="noStrike" dirty="0">
                          <a:effectLst/>
                        </a:rPr>
                        <a:t>70%</a:t>
                      </a:r>
                      <a:endParaRPr lang="en-US" sz="24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en-US" sz="2400" u="none" strike="noStrike" dirty="0">
                          <a:effectLst/>
                        </a:rPr>
                        <a:t>10%</a:t>
                      </a:r>
                      <a:endParaRPr lang="en-US" sz="24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en-US" sz="2400" u="none" strike="noStrike" dirty="0">
                          <a:effectLst/>
                        </a:rPr>
                        <a:t>11%</a:t>
                      </a:r>
                      <a:endParaRPr lang="en-US" sz="24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en-US" sz="2400" u="none" strike="noStrike" dirty="0">
                          <a:effectLst/>
                        </a:rPr>
                        <a:t>3.30%</a:t>
                      </a:r>
                      <a:endParaRPr lang="en-US" sz="24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en-US" sz="2400" u="none" strike="noStrike" dirty="0">
                          <a:effectLst/>
                        </a:rPr>
                        <a:t>70</a:t>
                      </a:r>
                      <a:endParaRPr lang="en-US" sz="24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en-US" sz="2400" u="none" strike="noStrike" dirty="0">
                          <a:effectLst/>
                        </a:rPr>
                        <a:t>1079</a:t>
                      </a:r>
                      <a:endParaRPr lang="en-US" sz="2400" b="0" i="0" u="none" strike="noStrike" dirty="0">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740241164"/>
                  </a:ext>
                </a:extLst>
              </a:tr>
              <a:tr h="353171">
                <a:tc>
                  <a:txBody>
                    <a:bodyPr/>
                    <a:lstStyle/>
                    <a:p>
                      <a:pPr algn="ctr" fontAlgn="b"/>
                      <a:r>
                        <a:rPr lang="en-US" sz="2400" u="none" strike="noStrike" dirty="0">
                          <a:effectLst/>
                        </a:rPr>
                        <a:t>100</a:t>
                      </a:r>
                      <a:endParaRPr lang="en-US" sz="24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en-US" sz="2400" u="none" strike="noStrike" dirty="0">
                          <a:effectLst/>
                        </a:rPr>
                        <a:t>80%</a:t>
                      </a:r>
                      <a:endParaRPr lang="en-US" sz="24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en-US" sz="2400" u="none" strike="noStrike" dirty="0">
                          <a:effectLst/>
                        </a:rPr>
                        <a:t>10%</a:t>
                      </a:r>
                      <a:endParaRPr lang="en-US" sz="24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en-US" sz="2400" u="none" strike="noStrike" dirty="0">
                          <a:effectLst/>
                        </a:rPr>
                        <a:t>11%</a:t>
                      </a:r>
                      <a:endParaRPr lang="en-US" sz="24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en-US" sz="2400" u="none" strike="noStrike" dirty="0">
                          <a:effectLst/>
                        </a:rPr>
                        <a:t>2.20%</a:t>
                      </a:r>
                      <a:endParaRPr lang="en-US" sz="24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en-US" sz="2400" u="none" strike="noStrike" dirty="0">
                          <a:effectLst/>
                        </a:rPr>
                        <a:t>80</a:t>
                      </a:r>
                      <a:endParaRPr lang="en-US" sz="24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en-US" sz="2400" u="none" strike="noStrike" dirty="0">
                          <a:effectLst/>
                        </a:rPr>
                        <a:t>1048</a:t>
                      </a:r>
                      <a:endParaRPr lang="en-US" sz="2400" b="0" i="0" u="none" strike="noStrike" dirty="0">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1884924894"/>
                  </a:ext>
                </a:extLst>
              </a:tr>
              <a:tr h="353171">
                <a:tc>
                  <a:txBody>
                    <a:bodyPr/>
                    <a:lstStyle/>
                    <a:p>
                      <a:pPr algn="ctr" fontAlgn="b"/>
                      <a:r>
                        <a:rPr lang="en-US" sz="2400" u="none" strike="noStrike" dirty="0">
                          <a:effectLst/>
                        </a:rPr>
                        <a:t>100</a:t>
                      </a:r>
                      <a:endParaRPr lang="en-US" sz="24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en-US" sz="2400" u="none" strike="noStrike" dirty="0">
                          <a:effectLst/>
                        </a:rPr>
                        <a:t>90%</a:t>
                      </a:r>
                      <a:endParaRPr lang="en-US" sz="24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en-US" sz="2400" u="none" strike="noStrike" dirty="0">
                          <a:effectLst/>
                        </a:rPr>
                        <a:t>10%</a:t>
                      </a:r>
                      <a:endParaRPr lang="en-US" sz="24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en-US" sz="2400" u="none" strike="noStrike" dirty="0">
                          <a:effectLst/>
                        </a:rPr>
                        <a:t>11%</a:t>
                      </a:r>
                      <a:endParaRPr lang="en-US" sz="24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en-US" sz="2400" u="none" strike="noStrike" dirty="0">
                          <a:effectLst/>
                        </a:rPr>
                        <a:t>1.10%</a:t>
                      </a:r>
                      <a:endParaRPr lang="en-US" sz="24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en-US" sz="2400" u="none" strike="noStrike" dirty="0">
                          <a:effectLst/>
                        </a:rPr>
                        <a:t>90</a:t>
                      </a:r>
                      <a:endParaRPr lang="en-US" sz="24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en-US" sz="2400" u="none" strike="noStrike" dirty="0">
                          <a:effectLst/>
                        </a:rPr>
                        <a:t>1022</a:t>
                      </a:r>
                      <a:endParaRPr lang="en-US" sz="2400" b="0" i="0" u="none" strike="noStrike" dirty="0">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1788405000"/>
                  </a:ext>
                </a:extLst>
              </a:tr>
              <a:tr h="353171">
                <a:tc>
                  <a:txBody>
                    <a:bodyPr/>
                    <a:lstStyle/>
                    <a:p>
                      <a:pPr algn="ctr" fontAlgn="b"/>
                      <a:r>
                        <a:rPr lang="en-US" sz="2400" u="none" strike="noStrike" dirty="0">
                          <a:effectLst/>
                        </a:rPr>
                        <a:t>100</a:t>
                      </a:r>
                      <a:endParaRPr lang="en-US" sz="24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en-US" sz="2400" u="none" strike="noStrike" dirty="0">
                          <a:effectLst/>
                        </a:rPr>
                        <a:t>100%</a:t>
                      </a:r>
                      <a:endParaRPr lang="en-US" sz="24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en-US" sz="2400" u="none" strike="noStrike" dirty="0">
                          <a:effectLst/>
                        </a:rPr>
                        <a:t>10%</a:t>
                      </a:r>
                      <a:endParaRPr lang="en-US" sz="24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en-US" sz="2400" u="none" strike="noStrike" dirty="0">
                          <a:effectLst/>
                        </a:rPr>
                        <a:t>11%</a:t>
                      </a:r>
                      <a:endParaRPr lang="en-US" sz="24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en-US" sz="2400" u="none" strike="noStrike" dirty="0">
                          <a:effectLst/>
                        </a:rPr>
                        <a:t>0.00%</a:t>
                      </a:r>
                      <a:endParaRPr lang="en-US" sz="24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en-US" sz="2400" u="none" strike="noStrike" dirty="0">
                          <a:effectLst/>
                        </a:rPr>
                        <a:t>100</a:t>
                      </a:r>
                      <a:endParaRPr lang="en-US" sz="24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en-US" sz="2400" u="none" strike="noStrike" dirty="0">
                          <a:effectLst/>
                        </a:rPr>
                        <a:t>1000</a:t>
                      </a:r>
                      <a:endParaRPr lang="en-US" sz="2400" b="0" i="0" u="none" strike="noStrike" dirty="0">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241679704"/>
                  </a:ext>
                </a:extLst>
              </a:tr>
            </a:tbl>
          </a:graphicData>
        </a:graphic>
      </p:graphicFrame>
    </p:spTree>
    <p:extLst>
      <p:ext uri="{BB962C8B-B14F-4D97-AF65-F5344CB8AC3E}">
        <p14:creationId xmlns:p14="http://schemas.microsoft.com/office/powerpoint/2010/main" val="2788379916"/>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6704A3-1B18-43A5-B423-57AFC5C6EB74}"/>
              </a:ext>
            </a:extLst>
          </p:cNvPr>
          <p:cNvSpPr>
            <a:spLocks noGrp="1"/>
          </p:cNvSpPr>
          <p:nvPr>
            <p:ph type="title"/>
          </p:nvPr>
        </p:nvSpPr>
        <p:spPr/>
        <p:txBody>
          <a:bodyPr/>
          <a:lstStyle/>
          <a:p>
            <a:r>
              <a:rPr lang="en-US" dirty="0"/>
              <a:t>Case 2: Cost of equity&gt;ROE</a:t>
            </a:r>
          </a:p>
        </p:txBody>
      </p:sp>
      <p:graphicFrame>
        <p:nvGraphicFramePr>
          <p:cNvPr id="13" name="Content Placeholder 12">
            <a:extLst>
              <a:ext uri="{FF2B5EF4-FFF2-40B4-BE49-F238E27FC236}">
                <a16:creationId xmlns:a16="http://schemas.microsoft.com/office/drawing/2014/main" id="{0CC5B9DF-4897-4049-A6A4-EE0E5B9F899D}"/>
              </a:ext>
            </a:extLst>
          </p:cNvPr>
          <p:cNvGraphicFramePr>
            <a:graphicFrameLocks noGrp="1"/>
          </p:cNvGraphicFramePr>
          <p:nvPr>
            <p:ph idx="1"/>
            <p:extLst>
              <p:ext uri="{D42A27DB-BD31-4B8C-83A1-F6EECF244321}">
                <p14:modId xmlns:p14="http://schemas.microsoft.com/office/powerpoint/2010/main" val="3877782410"/>
              </p:ext>
            </p:extLst>
          </p:nvPr>
        </p:nvGraphicFramePr>
        <p:xfrm>
          <a:off x="1427747" y="1690688"/>
          <a:ext cx="9694304" cy="4469483"/>
        </p:xfrm>
        <a:graphic>
          <a:graphicData uri="http://schemas.openxmlformats.org/drawingml/2006/table">
            <a:tbl>
              <a:tblPr>
                <a:tableStyleId>{5940675A-B579-460E-94D1-54222C63F5DA}</a:tableStyleId>
              </a:tblPr>
              <a:tblGrid>
                <a:gridCol w="1735011">
                  <a:extLst>
                    <a:ext uri="{9D8B030D-6E8A-4147-A177-3AD203B41FA5}">
                      <a16:colId xmlns:a16="http://schemas.microsoft.com/office/drawing/2014/main" val="1149076593"/>
                    </a:ext>
                  </a:extLst>
                </a:gridCol>
                <a:gridCol w="780584">
                  <a:extLst>
                    <a:ext uri="{9D8B030D-6E8A-4147-A177-3AD203B41FA5}">
                      <a16:colId xmlns:a16="http://schemas.microsoft.com/office/drawing/2014/main" val="1834471953"/>
                    </a:ext>
                  </a:extLst>
                </a:gridCol>
                <a:gridCol w="640480">
                  <a:extLst>
                    <a:ext uri="{9D8B030D-6E8A-4147-A177-3AD203B41FA5}">
                      <a16:colId xmlns:a16="http://schemas.microsoft.com/office/drawing/2014/main" val="1796401973"/>
                    </a:ext>
                  </a:extLst>
                </a:gridCol>
                <a:gridCol w="1280959">
                  <a:extLst>
                    <a:ext uri="{9D8B030D-6E8A-4147-A177-3AD203B41FA5}">
                      <a16:colId xmlns:a16="http://schemas.microsoft.com/office/drawing/2014/main" val="3603355889"/>
                    </a:ext>
                  </a:extLst>
                </a:gridCol>
                <a:gridCol w="1280959">
                  <a:extLst>
                    <a:ext uri="{9D8B030D-6E8A-4147-A177-3AD203B41FA5}">
                      <a16:colId xmlns:a16="http://schemas.microsoft.com/office/drawing/2014/main" val="1356104823"/>
                    </a:ext>
                  </a:extLst>
                </a:gridCol>
                <a:gridCol w="2348425">
                  <a:extLst>
                    <a:ext uri="{9D8B030D-6E8A-4147-A177-3AD203B41FA5}">
                      <a16:colId xmlns:a16="http://schemas.microsoft.com/office/drawing/2014/main" val="2847958025"/>
                    </a:ext>
                  </a:extLst>
                </a:gridCol>
                <a:gridCol w="1627886">
                  <a:extLst>
                    <a:ext uri="{9D8B030D-6E8A-4147-A177-3AD203B41FA5}">
                      <a16:colId xmlns:a16="http://schemas.microsoft.com/office/drawing/2014/main" val="825113869"/>
                    </a:ext>
                  </a:extLst>
                </a:gridCol>
              </a:tblGrid>
              <a:tr h="684993">
                <a:tc>
                  <a:txBody>
                    <a:bodyPr/>
                    <a:lstStyle/>
                    <a:p>
                      <a:pPr algn="ctr" fontAlgn="b"/>
                      <a:r>
                        <a:rPr lang="en-US" sz="2400" u="none" strike="noStrike" dirty="0">
                          <a:effectLst/>
                        </a:rPr>
                        <a:t>Expected EPS</a:t>
                      </a:r>
                      <a:endParaRPr lang="en-US" sz="24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en-US" sz="2400" u="none" strike="noStrike" dirty="0">
                          <a:effectLst/>
                        </a:rPr>
                        <a:t>DP</a:t>
                      </a:r>
                      <a:endParaRPr lang="en-US" sz="24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en-US" sz="2400" u="none" strike="noStrike" dirty="0">
                          <a:effectLst/>
                        </a:rPr>
                        <a:t>Ke</a:t>
                      </a:r>
                      <a:endParaRPr lang="en-US" sz="24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en-US" sz="2400" u="none" strike="noStrike" dirty="0">
                          <a:effectLst/>
                        </a:rPr>
                        <a:t>ROE</a:t>
                      </a:r>
                      <a:endParaRPr lang="en-US" sz="24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en-US" sz="2400" u="none" strike="noStrike" dirty="0">
                          <a:effectLst/>
                        </a:rPr>
                        <a:t>Growth </a:t>
                      </a:r>
                      <a:endParaRPr lang="en-US" sz="24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en-US" sz="2400" u="none" strike="noStrike" dirty="0">
                          <a:effectLst/>
                        </a:rPr>
                        <a:t>Dividend Amount</a:t>
                      </a:r>
                      <a:endParaRPr lang="en-US" sz="24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en-US" sz="2400" u="none" strike="noStrike" dirty="0">
                          <a:effectLst/>
                        </a:rPr>
                        <a:t>Equity Value</a:t>
                      </a:r>
                      <a:endParaRPr lang="en-US" sz="2400" b="0" i="0" u="none" strike="noStrike" dirty="0">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2945499421"/>
                  </a:ext>
                </a:extLst>
              </a:tr>
              <a:tr h="378449">
                <a:tc>
                  <a:txBody>
                    <a:bodyPr/>
                    <a:lstStyle/>
                    <a:p>
                      <a:pPr algn="ctr" fontAlgn="b"/>
                      <a:r>
                        <a:rPr lang="en-US" sz="2400" u="none" strike="noStrike" dirty="0">
                          <a:effectLst/>
                        </a:rPr>
                        <a:t>100</a:t>
                      </a:r>
                      <a:endParaRPr lang="en-US" sz="24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en-US" sz="2400" u="none" strike="noStrike" dirty="0">
                          <a:effectLst/>
                        </a:rPr>
                        <a:t>10%</a:t>
                      </a:r>
                      <a:endParaRPr lang="en-US" sz="24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en-US" sz="2400" u="none" strike="noStrike" dirty="0">
                          <a:effectLst/>
                        </a:rPr>
                        <a:t>10%</a:t>
                      </a:r>
                      <a:endParaRPr lang="en-US" sz="24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en-US" sz="2400" u="none" strike="noStrike" dirty="0">
                          <a:effectLst/>
                        </a:rPr>
                        <a:t>9%</a:t>
                      </a:r>
                      <a:endParaRPr lang="en-US" sz="24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en-US" sz="2400" u="none" strike="noStrike" dirty="0">
                          <a:effectLst/>
                        </a:rPr>
                        <a:t>8.10%</a:t>
                      </a:r>
                      <a:endParaRPr lang="en-US" sz="24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en-US" sz="2400" u="none" strike="noStrike" dirty="0">
                          <a:effectLst/>
                        </a:rPr>
                        <a:t>10</a:t>
                      </a:r>
                      <a:endParaRPr lang="en-US" sz="24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en-US" sz="2400" u="none" strike="noStrike" dirty="0">
                          <a:effectLst/>
                        </a:rPr>
                        <a:t>526</a:t>
                      </a:r>
                      <a:endParaRPr lang="en-US" sz="2400" b="0" i="0" u="none" strike="noStrike" dirty="0">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2300815684"/>
                  </a:ext>
                </a:extLst>
              </a:tr>
              <a:tr h="378449">
                <a:tc>
                  <a:txBody>
                    <a:bodyPr/>
                    <a:lstStyle/>
                    <a:p>
                      <a:pPr algn="ctr" fontAlgn="b"/>
                      <a:r>
                        <a:rPr lang="en-US" sz="2400" u="none" strike="noStrike" dirty="0">
                          <a:effectLst/>
                        </a:rPr>
                        <a:t>100</a:t>
                      </a:r>
                      <a:endParaRPr lang="en-US" sz="24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en-US" sz="2400" u="none" strike="noStrike" dirty="0">
                          <a:effectLst/>
                        </a:rPr>
                        <a:t>20%</a:t>
                      </a:r>
                      <a:endParaRPr lang="en-US" sz="24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en-US" sz="2400" u="none" strike="noStrike" dirty="0">
                          <a:effectLst/>
                        </a:rPr>
                        <a:t>10%</a:t>
                      </a:r>
                      <a:endParaRPr lang="en-US" sz="24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en-US" sz="2400" u="none" strike="noStrike" dirty="0">
                          <a:effectLst/>
                        </a:rPr>
                        <a:t>9%</a:t>
                      </a:r>
                      <a:endParaRPr lang="en-US" sz="24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en-US" sz="2400" u="none" strike="noStrike" dirty="0">
                          <a:effectLst/>
                        </a:rPr>
                        <a:t>7.20%</a:t>
                      </a:r>
                      <a:endParaRPr lang="en-US" sz="24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en-US" sz="2400" u="none" strike="noStrike" dirty="0">
                          <a:effectLst/>
                        </a:rPr>
                        <a:t>20</a:t>
                      </a:r>
                      <a:endParaRPr lang="en-US" sz="24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en-US" sz="2400" u="none" strike="noStrike" dirty="0">
                          <a:effectLst/>
                        </a:rPr>
                        <a:t>714</a:t>
                      </a:r>
                      <a:endParaRPr lang="en-US" sz="2400" b="0" i="0" u="none" strike="noStrike" dirty="0">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2564873064"/>
                  </a:ext>
                </a:extLst>
              </a:tr>
              <a:tr h="378449">
                <a:tc>
                  <a:txBody>
                    <a:bodyPr/>
                    <a:lstStyle/>
                    <a:p>
                      <a:pPr algn="ctr" fontAlgn="b"/>
                      <a:r>
                        <a:rPr lang="en-US" sz="2400" u="none" strike="noStrike" dirty="0">
                          <a:effectLst/>
                        </a:rPr>
                        <a:t>100</a:t>
                      </a:r>
                      <a:endParaRPr lang="en-US" sz="24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en-US" sz="2400" u="none" strike="noStrike" dirty="0">
                          <a:effectLst/>
                        </a:rPr>
                        <a:t>30%</a:t>
                      </a:r>
                      <a:endParaRPr lang="en-US" sz="24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en-US" sz="2400" u="none" strike="noStrike" dirty="0">
                          <a:effectLst/>
                        </a:rPr>
                        <a:t>10%</a:t>
                      </a:r>
                      <a:endParaRPr lang="en-US" sz="24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en-US" sz="2400" u="none" strike="noStrike" dirty="0">
                          <a:effectLst/>
                        </a:rPr>
                        <a:t>9%</a:t>
                      </a:r>
                      <a:endParaRPr lang="en-US" sz="24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en-US" sz="2400" u="none" strike="noStrike" dirty="0">
                          <a:effectLst/>
                        </a:rPr>
                        <a:t>6.30%</a:t>
                      </a:r>
                      <a:endParaRPr lang="en-US" sz="24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en-US" sz="2400" u="none" strike="noStrike" dirty="0">
                          <a:effectLst/>
                        </a:rPr>
                        <a:t>30</a:t>
                      </a:r>
                      <a:endParaRPr lang="en-US" sz="24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en-US" sz="2400" u="none" strike="noStrike" dirty="0">
                          <a:effectLst/>
                        </a:rPr>
                        <a:t>811</a:t>
                      </a:r>
                      <a:endParaRPr lang="en-US" sz="2400" b="0" i="0" u="none" strike="noStrike" dirty="0">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3630696912"/>
                  </a:ext>
                </a:extLst>
              </a:tr>
              <a:tr h="378449">
                <a:tc>
                  <a:txBody>
                    <a:bodyPr/>
                    <a:lstStyle/>
                    <a:p>
                      <a:pPr algn="ctr" fontAlgn="b"/>
                      <a:r>
                        <a:rPr lang="en-US" sz="2400" u="none" strike="noStrike" dirty="0">
                          <a:effectLst/>
                        </a:rPr>
                        <a:t>100</a:t>
                      </a:r>
                      <a:endParaRPr lang="en-US" sz="24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en-US" sz="2400" u="none" strike="noStrike" dirty="0">
                          <a:effectLst/>
                        </a:rPr>
                        <a:t>40%</a:t>
                      </a:r>
                      <a:endParaRPr lang="en-US" sz="24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en-US" sz="2400" u="none" strike="noStrike" dirty="0">
                          <a:effectLst/>
                        </a:rPr>
                        <a:t>10%</a:t>
                      </a:r>
                      <a:endParaRPr lang="en-US" sz="24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en-US" sz="2400" u="none" strike="noStrike" dirty="0">
                          <a:effectLst/>
                        </a:rPr>
                        <a:t>9%</a:t>
                      </a:r>
                      <a:endParaRPr lang="en-US" sz="24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en-US" sz="2400" u="none" strike="noStrike" dirty="0">
                          <a:effectLst/>
                        </a:rPr>
                        <a:t>5.40%</a:t>
                      </a:r>
                      <a:endParaRPr lang="en-US" sz="24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en-US" sz="2400" u="none" strike="noStrike" dirty="0">
                          <a:effectLst/>
                        </a:rPr>
                        <a:t>40</a:t>
                      </a:r>
                      <a:endParaRPr lang="en-US" sz="24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en-US" sz="2400" u="none" strike="noStrike" dirty="0">
                          <a:effectLst/>
                        </a:rPr>
                        <a:t>870</a:t>
                      </a:r>
                      <a:endParaRPr lang="en-US" sz="2400" b="0" i="0" u="none" strike="noStrike" dirty="0">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3815192866"/>
                  </a:ext>
                </a:extLst>
              </a:tr>
              <a:tr h="378449">
                <a:tc>
                  <a:txBody>
                    <a:bodyPr/>
                    <a:lstStyle/>
                    <a:p>
                      <a:pPr algn="ctr" fontAlgn="b"/>
                      <a:r>
                        <a:rPr lang="en-US" sz="2400" u="none" strike="noStrike" dirty="0">
                          <a:effectLst/>
                        </a:rPr>
                        <a:t>100</a:t>
                      </a:r>
                      <a:endParaRPr lang="en-US" sz="24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en-US" sz="2400" u="none" strike="noStrike" dirty="0">
                          <a:effectLst/>
                        </a:rPr>
                        <a:t>50%</a:t>
                      </a:r>
                      <a:endParaRPr lang="en-US" sz="24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en-US" sz="2400" u="none" strike="noStrike" dirty="0">
                          <a:effectLst/>
                        </a:rPr>
                        <a:t>10%</a:t>
                      </a:r>
                      <a:endParaRPr lang="en-US" sz="24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en-US" sz="2400" u="none" strike="noStrike" dirty="0">
                          <a:effectLst/>
                        </a:rPr>
                        <a:t>9%</a:t>
                      </a:r>
                      <a:endParaRPr lang="en-US" sz="24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en-US" sz="2400" u="none" strike="noStrike" dirty="0">
                          <a:effectLst/>
                        </a:rPr>
                        <a:t>4.50%</a:t>
                      </a:r>
                      <a:endParaRPr lang="en-US" sz="24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en-US" sz="2400" u="none" strike="noStrike" dirty="0">
                          <a:effectLst/>
                        </a:rPr>
                        <a:t>50</a:t>
                      </a:r>
                      <a:endParaRPr lang="en-US" sz="24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en-US" sz="2400" u="none" strike="noStrike" dirty="0">
                          <a:effectLst/>
                        </a:rPr>
                        <a:t>909</a:t>
                      </a:r>
                      <a:endParaRPr lang="en-US" sz="2400" b="0" i="0" u="none" strike="noStrike" dirty="0">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1580949552"/>
                  </a:ext>
                </a:extLst>
              </a:tr>
              <a:tr h="378449">
                <a:tc>
                  <a:txBody>
                    <a:bodyPr/>
                    <a:lstStyle/>
                    <a:p>
                      <a:pPr algn="ctr" fontAlgn="b"/>
                      <a:r>
                        <a:rPr lang="en-US" sz="2400" u="none" strike="noStrike" dirty="0">
                          <a:effectLst/>
                        </a:rPr>
                        <a:t>100</a:t>
                      </a:r>
                      <a:endParaRPr lang="en-US" sz="24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en-US" sz="2400" u="none" strike="noStrike" dirty="0">
                          <a:effectLst/>
                        </a:rPr>
                        <a:t>60%</a:t>
                      </a:r>
                      <a:endParaRPr lang="en-US" sz="24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en-US" sz="2400" u="none" strike="noStrike" dirty="0">
                          <a:effectLst/>
                        </a:rPr>
                        <a:t>10%</a:t>
                      </a:r>
                      <a:endParaRPr lang="en-US" sz="24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en-US" sz="2400" u="none" strike="noStrike" dirty="0">
                          <a:effectLst/>
                        </a:rPr>
                        <a:t>9%</a:t>
                      </a:r>
                      <a:endParaRPr lang="en-US" sz="24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en-US" sz="2400" u="none" strike="noStrike" dirty="0">
                          <a:effectLst/>
                        </a:rPr>
                        <a:t>3.60%</a:t>
                      </a:r>
                      <a:endParaRPr lang="en-US" sz="24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en-US" sz="2400" u="none" strike="noStrike" dirty="0">
                          <a:effectLst/>
                        </a:rPr>
                        <a:t>60</a:t>
                      </a:r>
                      <a:endParaRPr lang="en-US" sz="24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en-US" sz="2400" u="none" strike="noStrike" dirty="0">
                          <a:effectLst/>
                        </a:rPr>
                        <a:t>938</a:t>
                      </a:r>
                      <a:endParaRPr lang="en-US" sz="2400" b="0" i="0" u="none" strike="noStrike" dirty="0">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156813007"/>
                  </a:ext>
                </a:extLst>
              </a:tr>
              <a:tr h="378449">
                <a:tc>
                  <a:txBody>
                    <a:bodyPr/>
                    <a:lstStyle/>
                    <a:p>
                      <a:pPr algn="ctr" fontAlgn="b"/>
                      <a:r>
                        <a:rPr lang="en-US" sz="2400" u="none" strike="noStrike" dirty="0">
                          <a:effectLst/>
                        </a:rPr>
                        <a:t>100</a:t>
                      </a:r>
                      <a:endParaRPr lang="en-US" sz="24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en-US" sz="2400" u="none" strike="noStrike" dirty="0">
                          <a:effectLst/>
                        </a:rPr>
                        <a:t>70%</a:t>
                      </a:r>
                      <a:endParaRPr lang="en-US" sz="24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en-US" sz="2400" u="none" strike="noStrike" dirty="0">
                          <a:effectLst/>
                        </a:rPr>
                        <a:t>10%</a:t>
                      </a:r>
                      <a:endParaRPr lang="en-US" sz="24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en-US" sz="2400" u="none" strike="noStrike" dirty="0">
                          <a:effectLst/>
                        </a:rPr>
                        <a:t>9%</a:t>
                      </a:r>
                      <a:endParaRPr lang="en-US" sz="24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en-US" sz="2400" u="none" strike="noStrike" dirty="0">
                          <a:effectLst/>
                        </a:rPr>
                        <a:t>2.70%</a:t>
                      </a:r>
                      <a:endParaRPr lang="en-US" sz="24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en-US" sz="2400" u="none" strike="noStrike" dirty="0">
                          <a:effectLst/>
                        </a:rPr>
                        <a:t>70</a:t>
                      </a:r>
                      <a:endParaRPr lang="en-US" sz="24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en-US" sz="2400" u="none" strike="noStrike" dirty="0">
                          <a:effectLst/>
                        </a:rPr>
                        <a:t>959</a:t>
                      </a:r>
                      <a:endParaRPr lang="en-US" sz="2400" b="0" i="0" u="none" strike="noStrike" dirty="0">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2932664968"/>
                  </a:ext>
                </a:extLst>
              </a:tr>
              <a:tr h="378449">
                <a:tc>
                  <a:txBody>
                    <a:bodyPr/>
                    <a:lstStyle/>
                    <a:p>
                      <a:pPr algn="ctr" fontAlgn="b"/>
                      <a:r>
                        <a:rPr lang="en-US" sz="2400" u="none" strike="noStrike" dirty="0">
                          <a:effectLst/>
                        </a:rPr>
                        <a:t>100</a:t>
                      </a:r>
                      <a:endParaRPr lang="en-US" sz="24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en-US" sz="2400" u="none" strike="noStrike" dirty="0">
                          <a:effectLst/>
                        </a:rPr>
                        <a:t>80%</a:t>
                      </a:r>
                      <a:endParaRPr lang="en-US" sz="24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en-US" sz="2400" u="none" strike="noStrike" dirty="0">
                          <a:effectLst/>
                        </a:rPr>
                        <a:t>10%</a:t>
                      </a:r>
                      <a:endParaRPr lang="en-US" sz="24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en-US" sz="2400" u="none" strike="noStrike" dirty="0">
                          <a:effectLst/>
                        </a:rPr>
                        <a:t>9%</a:t>
                      </a:r>
                      <a:endParaRPr lang="en-US" sz="24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en-US" sz="2400" u="none" strike="noStrike" dirty="0">
                          <a:effectLst/>
                        </a:rPr>
                        <a:t>1.80%</a:t>
                      </a:r>
                      <a:endParaRPr lang="en-US" sz="24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en-US" sz="2400" u="none" strike="noStrike" dirty="0">
                          <a:effectLst/>
                        </a:rPr>
                        <a:t>80</a:t>
                      </a:r>
                      <a:endParaRPr lang="en-US" sz="24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en-US" sz="2400" u="none" strike="noStrike" dirty="0">
                          <a:effectLst/>
                        </a:rPr>
                        <a:t>976</a:t>
                      </a:r>
                      <a:endParaRPr lang="en-US" sz="2400" b="0" i="0" u="none" strike="noStrike" dirty="0">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810623894"/>
                  </a:ext>
                </a:extLst>
              </a:tr>
              <a:tr h="378449">
                <a:tc>
                  <a:txBody>
                    <a:bodyPr/>
                    <a:lstStyle/>
                    <a:p>
                      <a:pPr algn="ctr" fontAlgn="b"/>
                      <a:r>
                        <a:rPr lang="en-US" sz="2400" u="none" strike="noStrike" dirty="0">
                          <a:effectLst/>
                        </a:rPr>
                        <a:t>100</a:t>
                      </a:r>
                      <a:endParaRPr lang="en-US" sz="24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en-US" sz="2400" u="none" strike="noStrike" dirty="0">
                          <a:effectLst/>
                        </a:rPr>
                        <a:t>90%</a:t>
                      </a:r>
                      <a:endParaRPr lang="en-US" sz="24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en-US" sz="2400" u="none" strike="noStrike" dirty="0">
                          <a:effectLst/>
                        </a:rPr>
                        <a:t>10%</a:t>
                      </a:r>
                      <a:endParaRPr lang="en-US" sz="24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en-US" sz="2400" u="none" strike="noStrike" dirty="0">
                          <a:effectLst/>
                        </a:rPr>
                        <a:t>9%</a:t>
                      </a:r>
                      <a:endParaRPr lang="en-US" sz="24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en-US" sz="2400" u="none" strike="noStrike" dirty="0">
                          <a:effectLst/>
                        </a:rPr>
                        <a:t>0.90%</a:t>
                      </a:r>
                      <a:endParaRPr lang="en-US" sz="24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en-US" sz="2400" u="none" strike="noStrike" dirty="0">
                          <a:effectLst/>
                        </a:rPr>
                        <a:t>90</a:t>
                      </a:r>
                      <a:endParaRPr lang="en-US" sz="24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en-US" sz="2400" u="none" strike="noStrike" dirty="0">
                          <a:effectLst/>
                        </a:rPr>
                        <a:t>989</a:t>
                      </a:r>
                      <a:endParaRPr lang="en-US" sz="2400" b="0" i="0" u="none" strike="noStrike" dirty="0">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1951338879"/>
                  </a:ext>
                </a:extLst>
              </a:tr>
              <a:tr h="378449">
                <a:tc>
                  <a:txBody>
                    <a:bodyPr/>
                    <a:lstStyle/>
                    <a:p>
                      <a:pPr algn="ctr" fontAlgn="b"/>
                      <a:r>
                        <a:rPr lang="en-US" sz="2400" u="none" strike="noStrike" dirty="0">
                          <a:effectLst/>
                        </a:rPr>
                        <a:t>100</a:t>
                      </a:r>
                      <a:endParaRPr lang="en-US" sz="24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en-US" sz="2400" u="none" strike="noStrike" dirty="0">
                          <a:effectLst/>
                        </a:rPr>
                        <a:t>100%</a:t>
                      </a:r>
                      <a:endParaRPr lang="en-US" sz="24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en-US" sz="2400" u="none" strike="noStrike" dirty="0">
                          <a:effectLst/>
                        </a:rPr>
                        <a:t>10%</a:t>
                      </a:r>
                      <a:endParaRPr lang="en-US" sz="24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en-US" sz="2400" u="none" strike="noStrike" dirty="0">
                          <a:effectLst/>
                        </a:rPr>
                        <a:t>9%</a:t>
                      </a:r>
                      <a:endParaRPr lang="en-US" sz="24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en-US" sz="2400" u="none" strike="noStrike" dirty="0">
                          <a:effectLst/>
                        </a:rPr>
                        <a:t>0.00%</a:t>
                      </a:r>
                      <a:endParaRPr lang="en-US" sz="24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en-US" sz="2400" u="none" strike="noStrike" dirty="0">
                          <a:effectLst/>
                        </a:rPr>
                        <a:t>100</a:t>
                      </a:r>
                      <a:endParaRPr lang="en-US" sz="24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en-US" sz="2400" u="none" strike="noStrike" dirty="0">
                          <a:effectLst/>
                        </a:rPr>
                        <a:t>1000</a:t>
                      </a:r>
                      <a:endParaRPr lang="en-US" sz="2400" b="0" i="0" u="none" strike="noStrike" dirty="0">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3696937251"/>
                  </a:ext>
                </a:extLst>
              </a:tr>
            </a:tbl>
          </a:graphicData>
        </a:graphic>
      </p:graphicFrame>
    </p:spTree>
    <p:extLst>
      <p:ext uri="{BB962C8B-B14F-4D97-AF65-F5344CB8AC3E}">
        <p14:creationId xmlns:p14="http://schemas.microsoft.com/office/powerpoint/2010/main" val="3504926473"/>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CFE87A-70FE-48B7-90DF-E99240DB34FA}"/>
              </a:ext>
            </a:extLst>
          </p:cNvPr>
          <p:cNvSpPr>
            <a:spLocks noGrp="1"/>
          </p:cNvSpPr>
          <p:nvPr>
            <p:ph type="title"/>
          </p:nvPr>
        </p:nvSpPr>
        <p:spPr/>
        <p:txBody>
          <a:bodyPr/>
          <a:lstStyle/>
          <a:p>
            <a:r>
              <a:rPr lang="en-US" dirty="0"/>
              <a:t>Case 3: Cost of equity= ROE</a:t>
            </a:r>
          </a:p>
        </p:txBody>
      </p:sp>
      <p:graphicFrame>
        <p:nvGraphicFramePr>
          <p:cNvPr id="4" name="Content Placeholder 3">
            <a:extLst>
              <a:ext uri="{FF2B5EF4-FFF2-40B4-BE49-F238E27FC236}">
                <a16:creationId xmlns:a16="http://schemas.microsoft.com/office/drawing/2014/main" id="{103BD0A0-BAA7-489E-9A84-59C14E77146A}"/>
              </a:ext>
            </a:extLst>
          </p:cNvPr>
          <p:cNvGraphicFramePr>
            <a:graphicFrameLocks noGrp="1"/>
          </p:cNvGraphicFramePr>
          <p:nvPr>
            <p:ph idx="1"/>
            <p:extLst>
              <p:ext uri="{D42A27DB-BD31-4B8C-83A1-F6EECF244321}">
                <p14:modId xmlns:p14="http://schemas.microsoft.com/office/powerpoint/2010/main" val="1869598039"/>
              </p:ext>
            </p:extLst>
          </p:nvPr>
        </p:nvGraphicFramePr>
        <p:xfrm>
          <a:off x="838201" y="1540042"/>
          <a:ext cx="10189204" cy="5103489"/>
        </p:xfrm>
        <a:graphic>
          <a:graphicData uri="http://schemas.openxmlformats.org/drawingml/2006/table">
            <a:tbl>
              <a:tblPr>
                <a:tableStyleId>{5940675A-B579-460E-94D1-54222C63F5DA}</a:tableStyleId>
              </a:tblPr>
              <a:tblGrid>
                <a:gridCol w="1735011">
                  <a:extLst>
                    <a:ext uri="{9D8B030D-6E8A-4147-A177-3AD203B41FA5}">
                      <a16:colId xmlns:a16="http://schemas.microsoft.com/office/drawing/2014/main" val="369054621"/>
                    </a:ext>
                  </a:extLst>
                </a:gridCol>
                <a:gridCol w="717761">
                  <a:extLst>
                    <a:ext uri="{9D8B030D-6E8A-4147-A177-3AD203B41FA5}">
                      <a16:colId xmlns:a16="http://schemas.microsoft.com/office/drawing/2014/main" val="1508932782"/>
                    </a:ext>
                  </a:extLst>
                </a:gridCol>
                <a:gridCol w="690240">
                  <a:extLst>
                    <a:ext uri="{9D8B030D-6E8A-4147-A177-3AD203B41FA5}">
                      <a16:colId xmlns:a16="http://schemas.microsoft.com/office/drawing/2014/main" val="2891240980"/>
                    </a:ext>
                  </a:extLst>
                </a:gridCol>
                <a:gridCol w="1380478">
                  <a:extLst>
                    <a:ext uri="{9D8B030D-6E8A-4147-A177-3AD203B41FA5}">
                      <a16:colId xmlns:a16="http://schemas.microsoft.com/office/drawing/2014/main" val="1077898757"/>
                    </a:ext>
                  </a:extLst>
                </a:gridCol>
                <a:gridCol w="1380478">
                  <a:extLst>
                    <a:ext uri="{9D8B030D-6E8A-4147-A177-3AD203B41FA5}">
                      <a16:colId xmlns:a16="http://schemas.microsoft.com/office/drawing/2014/main" val="509454406"/>
                    </a:ext>
                  </a:extLst>
                </a:gridCol>
                <a:gridCol w="2530877">
                  <a:extLst>
                    <a:ext uri="{9D8B030D-6E8A-4147-A177-3AD203B41FA5}">
                      <a16:colId xmlns:a16="http://schemas.microsoft.com/office/drawing/2014/main" val="2660946897"/>
                    </a:ext>
                  </a:extLst>
                </a:gridCol>
                <a:gridCol w="1754359">
                  <a:extLst>
                    <a:ext uri="{9D8B030D-6E8A-4147-A177-3AD203B41FA5}">
                      <a16:colId xmlns:a16="http://schemas.microsoft.com/office/drawing/2014/main" val="216672861"/>
                    </a:ext>
                  </a:extLst>
                </a:gridCol>
              </a:tblGrid>
              <a:tr h="841569">
                <a:tc>
                  <a:txBody>
                    <a:bodyPr/>
                    <a:lstStyle/>
                    <a:p>
                      <a:pPr algn="ctr" fontAlgn="b"/>
                      <a:r>
                        <a:rPr lang="en-US" sz="2400" u="none" strike="noStrike" dirty="0">
                          <a:effectLst/>
                        </a:rPr>
                        <a:t>Expected EPS</a:t>
                      </a:r>
                      <a:endParaRPr lang="en-US" sz="24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en-US" sz="2400" u="none" strike="noStrike" dirty="0">
                          <a:effectLst/>
                        </a:rPr>
                        <a:t>DP</a:t>
                      </a:r>
                      <a:endParaRPr lang="en-US" sz="24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en-US" sz="2400" u="none" strike="noStrike" dirty="0">
                          <a:effectLst/>
                        </a:rPr>
                        <a:t>Ke</a:t>
                      </a:r>
                      <a:endParaRPr lang="en-US" sz="24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en-US" sz="2400" u="none" strike="noStrike" dirty="0">
                          <a:effectLst/>
                        </a:rPr>
                        <a:t>ROE</a:t>
                      </a:r>
                      <a:endParaRPr lang="en-US" sz="24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en-US" sz="2400" u="none" strike="noStrike" dirty="0">
                          <a:effectLst/>
                        </a:rPr>
                        <a:t>Growth </a:t>
                      </a:r>
                      <a:endParaRPr lang="en-US" sz="24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en-US" sz="2400" u="none" strike="noStrike" dirty="0">
                          <a:effectLst/>
                        </a:rPr>
                        <a:t>Dividend Amount</a:t>
                      </a:r>
                      <a:endParaRPr lang="en-US" sz="24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en-US" sz="2400" u="none" strike="noStrike" dirty="0">
                          <a:effectLst/>
                        </a:rPr>
                        <a:t>Equity Value</a:t>
                      </a:r>
                      <a:endParaRPr lang="en-US" sz="2400" b="0" i="0" u="none" strike="noStrike" dirty="0">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306325156"/>
                  </a:ext>
                </a:extLst>
              </a:tr>
              <a:tr h="426192">
                <a:tc>
                  <a:txBody>
                    <a:bodyPr/>
                    <a:lstStyle/>
                    <a:p>
                      <a:pPr algn="ctr" fontAlgn="b"/>
                      <a:r>
                        <a:rPr lang="en-US" sz="2400" u="none" strike="noStrike" dirty="0">
                          <a:effectLst/>
                        </a:rPr>
                        <a:t>100</a:t>
                      </a:r>
                      <a:endParaRPr lang="en-US" sz="24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en-US" sz="2400" u="none" strike="noStrike" dirty="0">
                          <a:effectLst/>
                        </a:rPr>
                        <a:t>10%</a:t>
                      </a:r>
                      <a:endParaRPr lang="en-US" sz="24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en-US" sz="2400" u="none" strike="noStrike" dirty="0">
                          <a:effectLst/>
                        </a:rPr>
                        <a:t>10%</a:t>
                      </a:r>
                      <a:endParaRPr lang="en-US" sz="24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en-US" sz="2400" u="none" strike="noStrike" dirty="0">
                          <a:effectLst/>
                        </a:rPr>
                        <a:t>10%</a:t>
                      </a:r>
                      <a:endParaRPr lang="en-US" sz="24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en-US" sz="2400" u="none" strike="noStrike" dirty="0">
                          <a:effectLst/>
                        </a:rPr>
                        <a:t>9.00%</a:t>
                      </a:r>
                      <a:endParaRPr lang="en-US" sz="24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en-US" sz="2400" u="none" strike="noStrike" dirty="0">
                          <a:effectLst/>
                        </a:rPr>
                        <a:t>10</a:t>
                      </a:r>
                      <a:endParaRPr lang="en-US" sz="24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en-US" sz="2400" u="none" strike="noStrike" dirty="0">
                          <a:effectLst/>
                        </a:rPr>
                        <a:t>1000</a:t>
                      </a:r>
                      <a:endParaRPr lang="en-US" sz="2400" b="0" i="0" u="none" strike="noStrike" dirty="0">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4275198006"/>
                  </a:ext>
                </a:extLst>
              </a:tr>
              <a:tr h="426192">
                <a:tc>
                  <a:txBody>
                    <a:bodyPr/>
                    <a:lstStyle/>
                    <a:p>
                      <a:pPr algn="ctr" fontAlgn="b"/>
                      <a:r>
                        <a:rPr lang="en-US" sz="2400" u="none" strike="noStrike" dirty="0">
                          <a:effectLst/>
                        </a:rPr>
                        <a:t>100</a:t>
                      </a:r>
                      <a:endParaRPr lang="en-US" sz="24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en-US" sz="2400" u="none" strike="noStrike" dirty="0">
                          <a:effectLst/>
                        </a:rPr>
                        <a:t>20%</a:t>
                      </a:r>
                      <a:endParaRPr lang="en-US" sz="24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en-US" sz="2400" u="none" strike="noStrike" dirty="0">
                          <a:effectLst/>
                        </a:rPr>
                        <a:t>10%</a:t>
                      </a:r>
                      <a:endParaRPr lang="en-US" sz="24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en-US" sz="2400" u="none" strike="noStrike" dirty="0">
                          <a:effectLst/>
                        </a:rPr>
                        <a:t>10%</a:t>
                      </a:r>
                      <a:endParaRPr lang="en-US" sz="24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en-US" sz="2400" u="none" strike="noStrike" dirty="0">
                          <a:effectLst/>
                        </a:rPr>
                        <a:t>8.00%</a:t>
                      </a:r>
                      <a:endParaRPr lang="en-US" sz="24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en-US" sz="2400" u="none" strike="noStrike" dirty="0">
                          <a:effectLst/>
                        </a:rPr>
                        <a:t>20</a:t>
                      </a:r>
                      <a:endParaRPr lang="en-US" sz="24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en-US" sz="2400" u="none" strike="noStrike" dirty="0">
                          <a:effectLst/>
                        </a:rPr>
                        <a:t>1000</a:t>
                      </a:r>
                      <a:endParaRPr lang="en-US" sz="2400" b="0" i="0" u="none" strike="noStrike" dirty="0">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3037573905"/>
                  </a:ext>
                </a:extLst>
              </a:tr>
              <a:tr h="426192">
                <a:tc>
                  <a:txBody>
                    <a:bodyPr/>
                    <a:lstStyle/>
                    <a:p>
                      <a:pPr algn="ctr" fontAlgn="b"/>
                      <a:r>
                        <a:rPr lang="en-US" sz="2400" u="none" strike="noStrike" dirty="0">
                          <a:effectLst/>
                        </a:rPr>
                        <a:t>100</a:t>
                      </a:r>
                      <a:endParaRPr lang="en-US" sz="24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en-US" sz="2400" u="none" strike="noStrike" dirty="0">
                          <a:effectLst/>
                        </a:rPr>
                        <a:t>30%</a:t>
                      </a:r>
                      <a:endParaRPr lang="en-US" sz="24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en-US" sz="2400" u="none" strike="noStrike" dirty="0">
                          <a:effectLst/>
                        </a:rPr>
                        <a:t>10%</a:t>
                      </a:r>
                      <a:endParaRPr lang="en-US" sz="24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en-US" sz="2400" u="none" strike="noStrike" dirty="0">
                          <a:effectLst/>
                        </a:rPr>
                        <a:t>10%</a:t>
                      </a:r>
                      <a:endParaRPr lang="en-US" sz="24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en-US" sz="2400" u="none" strike="noStrike" dirty="0">
                          <a:effectLst/>
                        </a:rPr>
                        <a:t>7.00%</a:t>
                      </a:r>
                      <a:endParaRPr lang="en-US" sz="24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en-US" sz="2400" u="none" strike="noStrike" dirty="0">
                          <a:effectLst/>
                        </a:rPr>
                        <a:t>30</a:t>
                      </a:r>
                      <a:endParaRPr lang="en-US" sz="24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en-US" sz="2400" u="none" strike="noStrike" dirty="0">
                          <a:effectLst/>
                        </a:rPr>
                        <a:t>1000</a:t>
                      </a:r>
                      <a:endParaRPr lang="en-US" sz="2400" b="0" i="0" u="none" strike="noStrike" dirty="0">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2411575920"/>
                  </a:ext>
                </a:extLst>
              </a:tr>
              <a:tr h="426192">
                <a:tc>
                  <a:txBody>
                    <a:bodyPr/>
                    <a:lstStyle/>
                    <a:p>
                      <a:pPr algn="ctr" fontAlgn="b"/>
                      <a:r>
                        <a:rPr lang="en-US" sz="2400" u="none" strike="noStrike" dirty="0">
                          <a:effectLst/>
                        </a:rPr>
                        <a:t>100</a:t>
                      </a:r>
                      <a:endParaRPr lang="en-US" sz="24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en-US" sz="2400" u="none" strike="noStrike" dirty="0">
                          <a:effectLst/>
                        </a:rPr>
                        <a:t>40%</a:t>
                      </a:r>
                      <a:endParaRPr lang="en-US" sz="24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en-US" sz="2400" u="none" strike="noStrike" dirty="0">
                          <a:effectLst/>
                        </a:rPr>
                        <a:t>10%</a:t>
                      </a:r>
                      <a:endParaRPr lang="en-US" sz="24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en-US" sz="2400" u="none" strike="noStrike" dirty="0">
                          <a:effectLst/>
                        </a:rPr>
                        <a:t>10%</a:t>
                      </a:r>
                      <a:endParaRPr lang="en-US" sz="24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en-US" sz="2400" u="none" strike="noStrike" dirty="0">
                          <a:effectLst/>
                        </a:rPr>
                        <a:t>6.00%</a:t>
                      </a:r>
                      <a:endParaRPr lang="en-US" sz="24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en-US" sz="2400" u="none" strike="noStrike" dirty="0">
                          <a:effectLst/>
                        </a:rPr>
                        <a:t>40</a:t>
                      </a:r>
                      <a:endParaRPr lang="en-US" sz="24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en-US" sz="2400" u="none" strike="noStrike" dirty="0">
                          <a:effectLst/>
                        </a:rPr>
                        <a:t>1000</a:t>
                      </a:r>
                      <a:endParaRPr lang="en-US" sz="2400" b="0" i="0" u="none" strike="noStrike" dirty="0">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4254171129"/>
                  </a:ext>
                </a:extLst>
              </a:tr>
              <a:tr h="426192">
                <a:tc>
                  <a:txBody>
                    <a:bodyPr/>
                    <a:lstStyle/>
                    <a:p>
                      <a:pPr algn="ctr" fontAlgn="b"/>
                      <a:r>
                        <a:rPr lang="en-US" sz="2400" u="none" strike="noStrike" dirty="0">
                          <a:effectLst/>
                        </a:rPr>
                        <a:t>100</a:t>
                      </a:r>
                      <a:endParaRPr lang="en-US" sz="24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en-US" sz="2400" u="none" strike="noStrike" dirty="0">
                          <a:effectLst/>
                        </a:rPr>
                        <a:t>50%</a:t>
                      </a:r>
                      <a:endParaRPr lang="en-US" sz="24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en-US" sz="2400" u="none" strike="noStrike" dirty="0">
                          <a:effectLst/>
                        </a:rPr>
                        <a:t>10%</a:t>
                      </a:r>
                      <a:endParaRPr lang="en-US" sz="24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en-US" sz="2400" u="none" strike="noStrike" dirty="0">
                          <a:effectLst/>
                        </a:rPr>
                        <a:t>10%</a:t>
                      </a:r>
                      <a:endParaRPr lang="en-US" sz="24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en-US" sz="2400" u="none" strike="noStrike" dirty="0">
                          <a:effectLst/>
                        </a:rPr>
                        <a:t>5.00%</a:t>
                      </a:r>
                      <a:endParaRPr lang="en-US" sz="24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en-US" sz="2400" u="none" strike="noStrike" dirty="0">
                          <a:effectLst/>
                        </a:rPr>
                        <a:t>50</a:t>
                      </a:r>
                      <a:endParaRPr lang="en-US" sz="24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en-US" sz="2400" u="none" strike="noStrike" dirty="0">
                          <a:effectLst/>
                        </a:rPr>
                        <a:t>1000</a:t>
                      </a:r>
                      <a:endParaRPr lang="en-US" sz="2400" b="0" i="0" u="none" strike="noStrike" dirty="0">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3575131972"/>
                  </a:ext>
                </a:extLst>
              </a:tr>
              <a:tr h="426192">
                <a:tc>
                  <a:txBody>
                    <a:bodyPr/>
                    <a:lstStyle/>
                    <a:p>
                      <a:pPr algn="ctr" fontAlgn="b"/>
                      <a:r>
                        <a:rPr lang="en-US" sz="2400" u="none" strike="noStrike" dirty="0">
                          <a:effectLst/>
                        </a:rPr>
                        <a:t>100</a:t>
                      </a:r>
                      <a:endParaRPr lang="en-US" sz="24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en-US" sz="2400" u="none" strike="noStrike" dirty="0">
                          <a:effectLst/>
                        </a:rPr>
                        <a:t>60%</a:t>
                      </a:r>
                      <a:endParaRPr lang="en-US" sz="24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en-US" sz="2400" u="none" strike="noStrike" dirty="0">
                          <a:effectLst/>
                        </a:rPr>
                        <a:t>10%</a:t>
                      </a:r>
                      <a:endParaRPr lang="en-US" sz="24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en-US" sz="2400" u="none" strike="noStrike" dirty="0">
                          <a:effectLst/>
                        </a:rPr>
                        <a:t>10%</a:t>
                      </a:r>
                      <a:endParaRPr lang="en-US" sz="24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en-US" sz="2400" u="none" strike="noStrike" dirty="0">
                          <a:effectLst/>
                        </a:rPr>
                        <a:t>4.00%</a:t>
                      </a:r>
                      <a:endParaRPr lang="en-US" sz="24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en-US" sz="2400" u="none" strike="noStrike" dirty="0">
                          <a:effectLst/>
                        </a:rPr>
                        <a:t>60</a:t>
                      </a:r>
                      <a:endParaRPr lang="en-US" sz="24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en-US" sz="2400" u="none" strike="noStrike" dirty="0">
                          <a:effectLst/>
                        </a:rPr>
                        <a:t>1000</a:t>
                      </a:r>
                      <a:endParaRPr lang="en-US" sz="2400" b="0" i="0" u="none" strike="noStrike" dirty="0">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3493018579"/>
                  </a:ext>
                </a:extLst>
              </a:tr>
              <a:tr h="426192">
                <a:tc>
                  <a:txBody>
                    <a:bodyPr/>
                    <a:lstStyle/>
                    <a:p>
                      <a:pPr algn="ctr" fontAlgn="b"/>
                      <a:r>
                        <a:rPr lang="en-US" sz="2400" u="none" strike="noStrike" dirty="0">
                          <a:effectLst/>
                        </a:rPr>
                        <a:t>100</a:t>
                      </a:r>
                      <a:endParaRPr lang="en-US" sz="24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en-US" sz="2400" u="none" strike="noStrike" dirty="0">
                          <a:effectLst/>
                        </a:rPr>
                        <a:t>70%</a:t>
                      </a:r>
                      <a:endParaRPr lang="en-US" sz="24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en-US" sz="2400" u="none" strike="noStrike" dirty="0">
                          <a:effectLst/>
                        </a:rPr>
                        <a:t>10%</a:t>
                      </a:r>
                      <a:endParaRPr lang="en-US" sz="24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en-US" sz="2400" u="none" strike="noStrike" dirty="0">
                          <a:effectLst/>
                        </a:rPr>
                        <a:t>10%</a:t>
                      </a:r>
                      <a:endParaRPr lang="en-US" sz="24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en-US" sz="2400" u="none" strike="noStrike" dirty="0">
                          <a:effectLst/>
                        </a:rPr>
                        <a:t>3.00%</a:t>
                      </a:r>
                      <a:endParaRPr lang="en-US" sz="24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en-US" sz="2400" u="none" strike="noStrike" dirty="0">
                          <a:effectLst/>
                        </a:rPr>
                        <a:t>70</a:t>
                      </a:r>
                      <a:endParaRPr lang="en-US" sz="24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en-US" sz="2400" u="none" strike="noStrike" dirty="0">
                          <a:effectLst/>
                        </a:rPr>
                        <a:t>1000</a:t>
                      </a:r>
                      <a:endParaRPr lang="en-US" sz="2400" b="0" i="0" u="none" strike="noStrike" dirty="0">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979647671"/>
                  </a:ext>
                </a:extLst>
              </a:tr>
              <a:tr h="426192">
                <a:tc>
                  <a:txBody>
                    <a:bodyPr/>
                    <a:lstStyle/>
                    <a:p>
                      <a:pPr algn="ctr" fontAlgn="b"/>
                      <a:r>
                        <a:rPr lang="en-US" sz="2400" u="none" strike="noStrike" dirty="0">
                          <a:effectLst/>
                        </a:rPr>
                        <a:t>100</a:t>
                      </a:r>
                      <a:endParaRPr lang="en-US" sz="24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en-US" sz="2400" u="none" strike="noStrike" dirty="0">
                          <a:effectLst/>
                        </a:rPr>
                        <a:t>80%</a:t>
                      </a:r>
                      <a:endParaRPr lang="en-US" sz="24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en-US" sz="2400" u="none" strike="noStrike" dirty="0">
                          <a:effectLst/>
                        </a:rPr>
                        <a:t>10%</a:t>
                      </a:r>
                      <a:endParaRPr lang="en-US" sz="24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en-US" sz="2400" u="none" strike="noStrike" dirty="0">
                          <a:effectLst/>
                        </a:rPr>
                        <a:t>10%</a:t>
                      </a:r>
                      <a:endParaRPr lang="en-US" sz="24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en-US" sz="2400" u="none" strike="noStrike" dirty="0">
                          <a:effectLst/>
                        </a:rPr>
                        <a:t>2.00%</a:t>
                      </a:r>
                      <a:endParaRPr lang="en-US" sz="24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en-US" sz="2400" u="none" strike="noStrike" dirty="0">
                          <a:effectLst/>
                        </a:rPr>
                        <a:t>80</a:t>
                      </a:r>
                      <a:endParaRPr lang="en-US" sz="24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en-US" sz="2400" u="none" strike="noStrike" dirty="0">
                          <a:effectLst/>
                        </a:rPr>
                        <a:t>1000</a:t>
                      </a:r>
                      <a:endParaRPr lang="en-US" sz="2400" b="0" i="0" u="none" strike="noStrike" dirty="0">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2966376505"/>
                  </a:ext>
                </a:extLst>
              </a:tr>
              <a:tr h="426192">
                <a:tc>
                  <a:txBody>
                    <a:bodyPr/>
                    <a:lstStyle/>
                    <a:p>
                      <a:pPr algn="ctr" fontAlgn="b"/>
                      <a:r>
                        <a:rPr lang="en-US" sz="2400" u="none" strike="noStrike" dirty="0">
                          <a:effectLst/>
                        </a:rPr>
                        <a:t>100</a:t>
                      </a:r>
                      <a:endParaRPr lang="en-US" sz="24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en-US" sz="2400" u="none" strike="noStrike" dirty="0">
                          <a:effectLst/>
                        </a:rPr>
                        <a:t>90%</a:t>
                      </a:r>
                      <a:endParaRPr lang="en-US" sz="24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en-US" sz="2400" u="none" strike="noStrike" dirty="0">
                          <a:effectLst/>
                        </a:rPr>
                        <a:t>10%</a:t>
                      </a:r>
                      <a:endParaRPr lang="en-US" sz="24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en-US" sz="2400" u="none" strike="noStrike" dirty="0">
                          <a:effectLst/>
                        </a:rPr>
                        <a:t>10%</a:t>
                      </a:r>
                      <a:endParaRPr lang="en-US" sz="24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en-US" sz="2400" u="none" strike="noStrike" dirty="0">
                          <a:effectLst/>
                        </a:rPr>
                        <a:t>1.00%</a:t>
                      </a:r>
                      <a:endParaRPr lang="en-US" sz="24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en-US" sz="2400" u="none" strike="noStrike" dirty="0">
                          <a:effectLst/>
                        </a:rPr>
                        <a:t>90</a:t>
                      </a:r>
                      <a:endParaRPr lang="en-US" sz="24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en-US" sz="2400" u="none" strike="noStrike" dirty="0">
                          <a:effectLst/>
                        </a:rPr>
                        <a:t>1000</a:t>
                      </a:r>
                      <a:endParaRPr lang="en-US" sz="2400" b="0" i="0" u="none" strike="noStrike" dirty="0">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1884501678"/>
                  </a:ext>
                </a:extLst>
              </a:tr>
              <a:tr h="426192">
                <a:tc>
                  <a:txBody>
                    <a:bodyPr/>
                    <a:lstStyle/>
                    <a:p>
                      <a:pPr algn="ctr" fontAlgn="b"/>
                      <a:r>
                        <a:rPr lang="en-US" sz="2400" u="none" strike="noStrike" dirty="0">
                          <a:effectLst/>
                        </a:rPr>
                        <a:t>100</a:t>
                      </a:r>
                      <a:endParaRPr lang="en-US" sz="24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en-US" sz="2400" u="none" strike="noStrike" dirty="0">
                          <a:effectLst/>
                        </a:rPr>
                        <a:t>100%</a:t>
                      </a:r>
                      <a:endParaRPr lang="en-US" sz="24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en-US" sz="2400" u="none" strike="noStrike" dirty="0">
                          <a:effectLst/>
                        </a:rPr>
                        <a:t>10%</a:t>
                      </a:r>
                      <a:endParaRPr lang="en-US" sz="24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en-US" sz="2400" u="none" strike="noStrike" dirty="0">
                          <a:effectLst/>
                        </a:rPr>
                        <a:t>10%</a:t>
                      </a:r>
                      <a:endParaRPr lang="en-US" sz="24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en-US" sz="2400" u="none" strike="noStrike" dirty="0">
                          <a:effectLst/>
                        </a:rPr>
                        <a:t>0.00%</a:t>
                      </a:r>
                      <a:endParaRPr lang="en-US" sz="24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en-US" sz="2400" u="none" strike="noStrike" dirty="0">
                          <a:effectLst/>
                        </a:rPr>
                        <a:t>100</a:t>
                      </a:r>
                      <a:endParaRPr lang="en-US" sz="24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en-US" sz="2400" u="none" strike="noStrike" dirty="0">
                          <a:effectLst/>
                        </a:rPr>
                        <a:t>1000</a:t>
                      </a:r>
                      <a:endParaRPr lang="en-US" sz="2400" b="0" i="0" u="none" strike="noStrike" dirty="0">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3266283279"/>
                  </a:ext>
                </a:extLst>
              </a:tr>
            </a:tbl>
          </a:graphicData>
        </a:graphic>
      </p:graphicFrame>
    </p:spTree>
    <p:extLst>
      <p:ext uri="{BB962C8B-B14F-4D97-AF65-F5344CB8AC3E}">
        <p14:creationId xmlns:p14="http://schemas.microsoft.com/office/powerpoint/2010/main" val="3232883326"/>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7EB4E5-43F1-4883-91B8-9DA751D890C8}"/>
              </a:ext>
            </a:extLst>
          </p:cNvPr>
          <p:cNvSpPr>
            <a:spLocks noGrp="1"/>
          </p:cNvSpPr>
          <p:nvPr>
            <p:ph type="title"/>
          </p:nvPr>
        </p:nvSpPr>
        <p:spPr/>
        <p:txBody>
          <a:bodyPr/>
          <a:lstStyle/>
          <a:p>
            <a:r>
              <a:rPr lang="en-US" dirty="0"/>
              <a:t>Share buyback</a:t>
            </a:r>
          </a:p>
        </p:txBody>
      </p:sp>
      <p:sp>
        <p:nvSpPr>
          <p:cNvPr id="3" name="Content Placeholder 2">
            <a:extLst>
              <a:ext uri="{FF2B5EF4-FFF2-40B4-BE49-F238E27FC236}">
                <a16:creationId xmlns:a16="http://schemas.microsoft.com/office/drawing/2014/main" id="{33AECA2B-D56C-4C22-A6D9-A562B6AABCB4}"/>
              </a:ext>
            </a:extLst>
          </p:cNvPr>
          <p:cNvSpPr>
            <a:spLocks noGrp="1"/>
          </p:cNvSpPr>
          <p:nvPr>
            <p:ph idx="1"/>
          </p:nvPr>
        </p:nvSpPr>
        <p:spPr>
          <a:xfrm>
            <a:off x="838200" y="1477108"/>
            <a:ext cx="10515600" cy="5015767"/>
          </a:xfrm>
        </p:spPr>
        <p:txBody>
          <a:bodyPr>
            <a:normAutofit/>
          </a:bodyPr>
          <a:lstStyle/>
          <a:p>
            <a:r>
              <a:rPr lang="en-US" sz="2000" dirty="0">
                <a:latin typeface="Times New Roman" panose="02020603050405020304" pitchFamily="18" charset="0"/>
                <a:cs typeface="Times New Roman" panose="02020603050405020304" pitchFamily="18" charset="0"/>
              </a:rPr>
              <a:t>Unlike dividend that is paid out every year, share buyback is used to one-time returns of cash to investors.</a:t>
            </a:r>
          </a:p>
          <a:p>
            <a:r>
              <a:rPr lang="en-US" sz="2000" dirty="0">
                <a:latin typeface="Times New Roman" panose="02020603050405020304" pitchFamily="18" charset="0"/>
                <a:cs typeface="Times New Roman" panose="02020603050405020304" pitchFamily="18" charset="0"/>
              </a:rPr>
              <a:t>Motivation for share buyback</a:t>
            </a:r>
          </a:p>
          <a:p>
            <a:pPr lvl="1"/>
            <a:r>
              <a:rPr lang="en-US" sz="2000" dirty="0">
                <a:latin typeface="Times New Roman" panose="02020603050405020304" pitchFamily="18" charset="0"/>
                <a:cs typeface="Times New Roman" panose="02020603050405020304" pitchFamily="18" charset="0"/>
              </a:rPr>
              <a:t>Management compensation (ESOP).</a:t>
            </a:r>
          </a:p>
          <a:p>
            <a:pPr lvl="1"/>
            <a:r>
              <a:rPr lang="en-US" sz="2000" dirty="0">
                <a:latin typeface="Times New Roman" panose="02020603050405020304" pitchFamily="18" charset="0"/>
                <a:cs typeface="Times New Roman" panose="02020603050405020304" pitchFamily="18" charset="0"/>
              </a:rPr>
              <a:t>Under valuation or to support their stock prices. </a:t>
            </a:r>
          </a:p>
          <a:p>
            <a:pPr lvl="1"/>
            <a:r>
              <a:rPr lang="en-US" sz="2000" dirty="0">
                <a:latin typeface="Times New Roman" panose="02020603050405020304" pitchFamily="18" charset="0"/>
                <a:cs typeface="Times New Roman" panose="02020603050405020304" pitchFamily="18" charset="0"/>
              </a:rPr>
              <a:t>Tax benefits to investors.</a:t>
            </a:r>
          </a:p>
          <a:p>
            <a:pPr lvl="1"/>
            <a:r>
              <a:rPr lang="en-US" sz="2000" dirty="0">
                <a:latin typeface="Times New Roman" panose="02020603050405020304" pitchFamily="18" charset="0"/>
                <a:cs typeface="Times New Roman" panose="02020603050405020304" pitchFamily="18" charset="0"/>
              </a:rPr>
              <a:t>To increase insider control. </a:t>
            </a:r>
          </a:p>
          <a:p>
            <a:r>
              <a:rPr lang="en-US" sz="2000" dirty="0">
                <a:latin typeface="Times New Roman" panose="02020603050405020304" pitchFamily="18" charset="0"/>
                <a:cs typeface="Times New Roman" panose="02020603050405020304" pitchFamily="18" charset="0"/>
              </a:rPr>
              <a:t>Process of buying back</a:t>
            </a:r>
          </a:p>
          <a:p>
            <a:pPr lvl="1"/>
            <a:r>
              <a:rPr lang="en-US" sz="2000" dirty="0">
                <a:latin typeface="Times New Roman" panose="02020603050405020304" pitchFamily="18" charset="0"/>
                <a:cs typeface="Times New Roman" panose="02020603050405020304" pitchFamily="18" charset="0"/>
              </a:rPr>
              <a:t>Open Market </a:t>
            </a:r>
          </a:p>
          <a:p>
            <a:pPr lvl="1"/>
            <a:r>
              <a:rPr lang="en-US" sz="2000" dirty="0">
                <a:latin typeface="Times New Roman" panose="02020603050405020304" pitchFamily="18" charset="0"/>
                <a:cs typeface="Times New Roman" panose="02020603050405020304" pitchFamily="18" charset="0"/>
              </a:rPr>
              <a:t>Tender offer</a:t>
            </a:r>
          </a:p>
          <a:p>
            <a:pPr lvl="2"/>
            <a:r>
              <a:rPr lang="en-US" dirty="0">
                <a:latin typeface="Times New Roman" panose="02020603050405020304" pitchFamily="18" charset="0"/>
                <a:cs typeface="Times New Roman" panose="02020603050405020304" pitchFamily="18" charset="0"/>
              </a:rPr>
              <a:t>Fixed-price tender</a:t>
            </a:r>
          </a:p>
          <a:p>
            <a:pPr lvl="2"/>
            <a:r>
              <a:rPr lang="en-US" dirty="0">
                <a:latin typeface="Times New Roman" panose="02020603050405020304" pitchFamily="18" charset="0"/>
                <a:cs typeface="Times New Roman" panose="02020603050405020304" pitchFamily="18" charset="0"/>
              </a:rPr>
              <a:t>Dutch auction</a:t>
            </a:r>
          </a:p>
          <a:p>
            <a:pPr lvl="3"/>
            <a:r>
              <a:rPr lang="en-US" sz="2000" dirty="0">
                <a:latin typeface="Times New Roman" panose="02020603050405020304" pitchFamily="18" charset="0"/>
                <a:cs typeface="Times New Roman" panose="02020603050405020304" pitchFamily="18" charset="0"/>
              </a:rPr>
              <a:t>A Dutch auction offer specifies a price range within which the shares will ultimately be purchased </a:t>
            </a:r>
          </a:p>
        </p:txBody>
      </p:sp>
    </p:spTree>
    <p:extLst>
      <p:ext uri="{BB962C8B-B14F-4D97-AF65-F5344CB8AC3E}">
        <p14:creationId xmlns:p14="http://schemas.microsoft.com/office/powerpoint/2010/main" val="3460143290"/>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046516-3C8E-4B94-8BFB-2F4A7E95B5B8}"/>
              </a:ext>
            </a:extLst>
          </p:cNvPr>
          <p:cNvSpPr>
            <a:spLocks noGrp="1"/>
          </p:cNvSpPr>
          <p:nvPr>
            <p:ph type="title"/>
          </p:nvPr>
        </p:nvSpPr>
        <p:spPr>
          <a:xfrm>
            <a:off x="838200" y="365126"/>
            <a:ext cx="10515600" cy="971306"/>
          </a:xfrm>
        </p:spPr>
        <p:txBody>
          <a:bodyPr>
            <a:normAutofit fontScale="90000"/>
          </a:bodyPr>
          <a:lstStyle/>
          <a:p>
            <a:r>
              <a:rPr lang="en-US" b="1" dirty="0"/>
              <a:t>Dutch auction</a:t>
            </a:r>
            <a:br>
              <a:rPr lang="en-US" b="1" dirty="0"/>
            </a:br>
            <a:endParaRPr lang="en-US" dirty="0"/>
          </a:p>
        </p:txBody>
      </p:sp>
      <p:sp>
        <p:nvSpPr>
          <p:cNvPr id="3" name="Content Placeholder 2">
            <a:extLst>
              <a:ext uri="{FF2B5EF4-FFF2-40B4-BE49-F238E27FC236}">
                <a16:creationId xmlns:a16="http://schemas.microsoft.com/office/drawing/2014/main" id="{63A8B4AA-91F4-49FF-9918-BA9CC2A2EB78}"/>
              </a:ext>
            </a:extLst>
          </p:cNvPr>
          <p:cNvSpPr>
            <a:spLocks noGrp="1"/>
          </p:cNvSpPr>
          <p:nvPr>
            <p:ph idx="1"/>
          </p:nvPr>
        </p:nvSpPr>
        <p:spPr/>
        <p:txBody>
          <a:bodyPr>
            <a:normAutofit/>
          </a:bodyPr>
          <a:lstStyle/>
          <a:p>
            <a:r>
              <a:rPr lang="en-US" sz="2400" dirty="0">
                <a:latin typeface="Times New Roman" panose="02020603050405020304" pitchFamily="18" charset="0"/>
                <a:cs typeface="Times New Roman" panose="02020603050405020304" pitchFamily="18" charset="0"/>
              </a:rPr>
              <a:t>A firms is wishing to buyback 2 million stock at an offered range of Rs 34 to 42 share. In this case, clearing price is Rs. 40, resulting in an Rs. 80 million outlay</a:t>
            </a:r>
          </a:p>
        </p:txBody>
      </p:sp>
      <p:graphicFrame>
        <p:nvGraphicFramePr>
          <p:cNvPr id="4" name="Table 3">
            <a:extLst>
              <a:ext uri="{FF2B5EF4-FFF2-40B4-BE49-F238E27FC236}">
                <a16:creationId xmlns:a16="http://schemas.microsoft.com/office/drawing/2014/main" id="{B82C7912-C5C5-4F20-AA20-9A0550A1685E}"/>
              </a:ext>
            </a:extLst>
          </p:cNvPr>
          <p:cNvGraphicFramePr>
            <a:graphicFrameLocks noGrp="1"/>
          </p:cNvGraphicFramePr>
          <p:nvPr>
            <p:extLst>
              <p:ext uri="{D42A27DB-BD31-4B8C-83A1-F6EECF244321}">
                <p14:modId xmlns:p14="http://schemas.microsoft.com/office/powerpoint/2010/main" val="2718792009"/>
              </p:ext>
            </p:extLst>
          </p:nvPr>
        </p:nvGraphicFramePr>
        <p:xfrm>
          <a:off x="1420837" y="3080825"/>
          <a:ext cx="8947053" cy="3006140"/>
        </p:xfrm>
        <a:graphic>
          <a:graphicData uri="http://schemas.openxmlformats.org/drawingml/2006/table">
            <a:tbl>
              <a:tblPr>
                <a:tableStyleId>{5940675A-B579-460E-94D1-54222C63F5DA}</a:tableStyleId>
              </a:tblPr>
              <a:tblGrid>
                <a:gridCol w="2982351">
                  <a:extLst>
                    <a:ext uri="{9D8B030D-6E8A-4147-A177-3AD203B41FA5}">
                      <a16:colId xmlns:a16="http://schemas.microsoft.com/office/drawing/2014/main" val="3827225768"/>
                    </a:ext>
                  </a:extLst>
                </a:gridCol>
                <a:gridCol w="2982351">
                  <a:extLst>
                    <a:ext uri="{9D8B030D-6E8A-4147-A177-3AD203B41FA5}">
                      <a16:colId xmlns:a16="http://schemas.microsoft.com/office/drawing/2014/main" val="3668305425"/>
                    </a:ext>
                  </a:extLst>
                </a:gridCol>
                <a:gridCol w="2982351">
                  <a:extLst>
                    <a:ext uri="{9D8B030D-6E8A-4147-A177-3AD203B41FA5}">
                      <a16:colId xmlns:a16="http://schemas.microsoft.com/office/drawing/2014/main" val="2807412836"/>
                    </a:ext>
                  </a:extLst>
                </a:gridCol>
              </a:tblGrid>
              <a:tr h="451535">
                <a:tc>
                  <a:txBody>
                    <a:bodyPr/>
                    <a:lstStyle/>
                    <a:p>
                      <a:pPr algn="ctr" fontAlgn="b"/>
                      <a:r>
                        <a:rPr lang="en-US" sz="1800" u="none" strike="noStrike" dirty="0">
                          <a:effectLst/>
                        </a:rPr>
                        <a:t>Price</a:t>
                      </a:r>
                      <a:endParaRPr lang="en-US" sz="18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en-US" sz="1800" u="none" strike="noStrike" dirty="0">
                          <a:effectLst/>
                        </a:rPr>
                        <a:t>Share Tendered (thousands)</a:t>
                      </a:r>
                      <a:endParaRPr lang="en-US" sz="18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en-US" sz="1800" u="none" strike="noStrike" dirty="0">
                          <a:effectLst/>
                        </a:rPr>
                        <a:t>Cumulative share tendered</a:t>
                      </a:r>
                      <a:endParaRPr lang="en-US" sz="1800" b="0" i="0" u="none" strike="noStrike" dirty="0">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1006723719"/>
                  </a:ext>
                </a:extLst>
              </a:tr>
              <a:tr h="229620">
                <a:tc>
                  <a:txBody>
                    <a:bodyPr/>
                    <a:lstStyle/>
                    <a:p>
                      <a:pPr algn="ctr" fontAlgn="b"/>
                      <a:r>
                        <a:rPr lang="en-US" sz="1800" u="none" strike="noStrike" dirty="0">
                          <a:effectLst/>
                        </a:rPr>
                        <a:t>34</a:t>
                      </a:r>
                      <a:endParaRPr lang="en-US" sz="18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en-US" sz="1800" u="none" strike="noStrike" dirty="0">
                          <a:effectLst/>
                        </a:rPr>
                        <a:t>200</a:t>
                      </a:r>
                      <a:endParaRPr lang="en-US" sz="18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en-US" sz="1800" u="none" strike="noStrike" dirty="0">
                          <a:effectLst/>
                        </a:rPr>
                        <a:t>200</a:t>
                      </a:r>
                      <a:endParaRPr lang="en-US" sz="1800" b="0" i="0" u="none" strike="noStrike" dirty="0">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1890457269"/>
                  </a:ext>
                </a:extLst>
              </a:tr>
              <a:tr h="229620">
                <a:tc>
                  <a:txBody>
                    <a:bodyPr/>
                    <a:lstStyle/>
                    <a:p>
                      <a:pPr algn="ctr" fontAlgn="b"/>
                      <a:r>
                        <a:rPr lang="en-US" sz="1800" u="none" strike="noStrike" dirty="0">
                          <a:effectLst/>
                        </a:rPr>
                        <a:t>35.75</a:t>
                      </a:r>
                      <a:endParaRPr lang="en-US" sz="18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en-US" sz="1800" u="none" strike="noStrike" dirty="0">
                          <a:effectLst/>
                        </a:rPr>
                        <a:t>250</a:t>
                      </a:r>
                      <a:endParaRPr lang="en-US" sz="18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en-US" sz="1800" u="none" strike="noStrike" dirty="0">
                          <a:effectLst/>
                        </a:rPr>
                        <a:t>450</a:t>
                      </a:r>
                      <a:endParaRPr lang="en-US" sz="1800" b="0" i="0" u="none" strike="noStrike" dirty="0">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3384491815"/>
                  </a:ext>
                </a:extLst>
              </a:tr>
              <a:tr h="229620">
                <a:tc>
                  <a:txBody>
                    <a:bodyPr/>
                    <a:lstStyle/>
                    <a:p>
                      <a:pPr algn="ctr" fontAlgn="b"/>
                      <a:r>
                        <a:rPr lang="en-US" sz="1800" u="none" strike="noStrike" dirty="0">
                          <a:effectLst/>
                        </a:rPr>
                        <a:t>37</a:t>
                      </a:r>
                      <a:endParaRPr lang="en-US" sz="18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en-US" sz="1800" u="none" strike="noStrike" dirty="0">
                          <a:effectLst/>
                        </a:rPr>
                        <a:t>300</a:t>
                      </a:r>
                      <a:endParaRPr lang="en-US" sz="18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en-US" sz="1800" u="none" strike="noStrike" dirty="0">
                          <a:effectLst/>
                        </a:rPr>
                        <a:t>750</a:t>
                      </a:r>
                      <a:endParaRPr lang="en-US" sz="1800" b="0" i="0" u="none" strike="noStrike" dirty="0">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3777399855"/>
                  </a:ext>
                </a:extLst>
              </a:tr>
              <a:tr h="229620">
                <a:tc>
                  <a:txBody>
                    <a:bodyPr/>
                    <a:lstStyle/>
                    <a:p>
                      <a:pPr algn="ctr" fontAlgn="b"/>
                      <a:r>
                        <a:rPr lang="en-US" sz="1800" u="none" strike="noStrike" dirty="0">
                          <a:effectLst/>
                        </a:rPr>
                        <a:t>38</a:t>
                      </a:r>
                      <a:endParaRPr lang="en-US" sz="18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en-US" sz="1800" u="none" strike="noStrike" dirty="0">
                          <a:effectLst/>
                        </a:rPr>
                        <a:t>350</a:t>
                      </a:r>
                      <a:endParaRPr lang="en-US" sz="18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en-US" sz="1800" u="none" strike="noStrike" dirty="0">
                          <a:effectLst/>
                        </a:rPr>
                        <a:t>1100</a:t>
                      </a:r>
                      <a:endParaRPr lang="en-US" sz="1800" b="0" i="0" u="none" strike="noStrike" dirty="0">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2262705150"/>
                  </a:ext>
                </a:extLst>
              </a:tr>
              <a:tr h="229620">
                <a:tc>
                  <a:txBody>
                    <a:bodyPr/>
                    <a:lstStyle/>
                    <a:p>
                      <a:pPr algn="ctr" fontAlgn="b"/>
                      <a:r>
                        <a:rPr lang="en-US" sz="1800" u="none" strike="noStrike" dirty="0">
                          <a:effectLst/>
                        </a:rPr>
                        <a:t>39.5</a:t>
                      </a:r>
                      <a:endParaRPr lang="en-US" sz="18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buClr>
                          <a:srgbClr val="000000"/>
                        </a:buClr>
                        <a:buSzPts val="1100"/>
                        <a:buFont typeface="Calibri" panose="020F0502020204030204" pitchFamily="34" charset="0"/>
                        <a:buNone/>
                      </a:pPr>
                      <a:r>
                        <a:rPr lang="en-US" sz="1800" u="none" strike="noStrike" dirty="0">
                          <a:effectLst/>
                        </a:rPr>
                        <a:t>400</a:t>
                      </a:r>
                      <a:endParaRPr lang="en-US" sz="18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en-US" sz="1800" u="none" strike="noStrike" dirty="0">
                          <a:effectLst/>
                        </a:rPr>
                        <a:t>1500</a:t>
                      </a:r>
                      <a:endParaRPr lang="en-US" sz="1800" b="0" i="0" u="none" strike="noStrike" dirty="0">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2903291818"/>
                  </a:ext>
                </a:extLst>
              </a:tr>
              <a:tr h="229620">
                <a:tc>
                  <a:txBody>
                    <a:bodyPr/>
                    <a:lstStyle/>
                    <a:p>
                      <a:pPr algn="ctr" fontAlgn="b"/>
                      <a:r>
                        <a:rPr lang="en-US" sz="1800" u="none" strike="noStrike" dirty="0">
                          <a:effectLst/>
                          <a:highlight>
                            <a:srgbClr val="FFFF00"/>
                          </a:highlight>
                        </a:rPr>
                        <a:t>40</a:t>
                      </a:r>
                      <a:endParaRPr lang="en-US" sz="1800" b="0" i="0" u="none" strike="noStrike" dirty="0">
                        <a:solidFill>
                          <a:srgbClr val="000000"/>
                        </a:solidFill>
                        <a:effectLst/>
                        <a:highlight>
                          <a:srgbClr val="FFFF00"/>
                        </a:highlight>
                        <a:latin typeface="Calibri" panose="020F0502020204030204" pitchFamily="34" charset="0"/>
                      </a:endParaRPr>
                    </a:p>
                  </a:txBody>
                  <a:tcPr marL="9525" marR="9525" marT="9525" marB="0" anchor="b"/>
                </a:tc>
                <a:tc>
                  <a:txBody>
                    <a:bodyPr/>
                    <a:lstStyle/>
                    <a:p>
                      <a:pPr algn="ctr" fontAlgn="b"/>
                      <a:r>
                        <a:rPr lang="en-US" sz="1800" u="none" strike="noStrike" dirty="0">
                          <a:effectLst/>
                          <a:highlight>
                            <a:srgbClr val="FFFF00"/>
                          </a:highlight>
                        </a:rPr>
                        <a:t>500</a:t>
                      </a:r>
                      <a:endParaRPr lang="en-US" sz="1800" b="0" i="0" u="none" strike="noStrike" dirty="0">
                        <a:solidFill>
                          <a:srgbClr val="000000"/>
                        </a:solidFill>
                        <a:effectLst/>
                        <a:highlight>
                          <a:srgbClr val="FFFF00"/>
                        </a:highlight>
                        <a:latin typeface="Calibri" panose="020F0502020204030204" pitchFamily="34" charset="0"/>
                      </a:endParaRPr>
                    </a:p>
                  </a:txBody>
                  <a:tcPr marL="9525" marR="9525" marT="9525" marB="0" anchor="b"/>
                </a:tc>
                <a:tc>
                  <a:txBody>
                    <a:bodyPr/>
                    <a:lstStyle/>
                    <a:p>
                      <a:pPr algn="ctr" fontAlgn="b"/>
                      <a:r>
                        <a:rPr lang="en-US" sz="1800" u="none" strike="noStrike" dirty="0">
                          <a:effectLst/>
                          <a:highlight>
                            <a:srgbClr val="FFFF00"/>
                          </a:highlight>
                        </a:rPr>
                        <a:t>2000</a:t>
                      </a:r>
                      <a:endParaRPr lang="en-US" sz="1800" b="0" i="0" u="none" strike="noStrike" dirty="0">
                        <a:solidFill>
                          <a:srgbClr val="000000"/>
                        </a:solidFill>
                        <a:effectLst/>
                        <a:highlight>
                          <a:srgbClr val="FFFF00"/>
                        </a:highlight>
                        <a:latin typeface="Calibri" panose="020F0502020204030204" pitchFamily="34" charset="0"/>
                      </a:endParaRPr>
                    </a:p>
                  </a:txBody>
                  <a:tcPr marL="9525" marR="9525" marT="9525" marB="0" anchor="b"/>
                </a:tc>
                <a:extLst>
                  <a:ext uri="{0D108BD9-81ED-4DB2-BD59-A6C34878D82A}">
                    <a16:rowId xmlns:a16="http://schemas.microsoft.com/office/drawing/2014/main" val="3325210801"/>
                  </a:ext>
                </a:extLst>
              </a:tr>
              <a:tr h="229620">
                <a:tc>
                  <a:txBody>
                    <a:bodyPr/>
                    <a:lstStyle/>
                    <a:p>
                      <a:pPr algn="ctr" fontAlgn="b"/>
                      <a:r>
                        <a:rPr lang="en-US" sz="1800" u="none" strike="noStrike" dirty="0">
                          <a:effectLst/>
                        </a:rPr>
                        <a:t>40.5</a:t>
                      </a:r>
                      <a:endParaRPr lang="en-US" sz="18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en-US" sz="1800" u="none" strike="noStrike" dirty="0">
                          <a:effectLst/>
                        </a:rPr>
                        <a:t>650</a:t>
                      </a:r>
                      <a:endParaRPr lang="en-US" sz="18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en-US" sz="1800" u="none" strike="noStrike" dirty="0">
                          <a:effectLst/>
                        </a:rPr>
                        <a:t>2650</a:t>
                      </a:r>
                      <a:endParaRPr lang="en-US" sz="1800" b="0" i="0" u="none" strike="noStrike" dirty="0">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2742166058"/>
                  </a:ext>
                </a:extLst>
              </a:tr>
              <a:tr h="229620">
                <a:tc>
                  <a:txBody>
                    <a:bodyPr/>
                    <a:lstStyle/>
                    <a:p>
                      <a:pPr algn="ctr" fontAlgn="b"/>
                      <a:r>
                        <a:rPr lang="en-US" sz="1800" u="none" strike="noStrike" dirty="0">
                          <a:effectLst/>
                        </a:rPr>
                        <a:t>41</a:t>
                      </a:r>
                      <a:endParaRPr lang="en-US" sz="18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en-US" sz="1800" u="none" strike="noStrike" dirty="0">
                          <a:effectLst/>
                        </a:rPr>
                        <a:t>500</a:t>
                      </a:r>
                      <a:endParaRPr lang="en-US" sz="18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en-US" sz="1800" u="none" strike="noStrike" dirty="0">
                          <a:effectLst/>
                        </a:rPr>
                        <a:t>3150</a:t>
                      </a:r>
                      <a:endParaRPr lang="en-US" sz="1800" b="0" i="0" u="none" strike="noStrike" dirty="0">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2538006463"/>
                  </a:ext>
                </a:extLst>
              </a:tr>
              <a:tr h="229620">
                <a:tc>
                  <a:txBody>
                    <a:bodyPr/>
                    <a:lstStyle/>
                    <a:p>
                      <a:pPr algn="ctr" fontAlgn="b"/>
                      <a:r>
                        <a:rPr lang="en-US" sz="1800" u="none" strike="noStrike" dirty="0">
                          <a:effectLst/>
                        </a:rPr>
                        <a:t>42</a:t>
                      </a:r>
                      <a:endParaRPr lang="en-US" sz="18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en-US" sz="1800" u="none" strike="noStrike" dirty="0">
                          <a:effectLst/>
                        </a:rPr>
                        <a:t>450</a:t>
                      </a:r>
                      <a:endParaRPr lang="en-US" sz="18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en-US" sz="1800" u="none" strike="noStrike" dirty="0">
                          <a:effectLst/>
                        </a:rPr>
                        <a:t>3600</a:t>
                      </a:r>
                      <a:endParaRPr lang="en-US" sz="1800" b="0" i="0" u="none" strike="noStrike" dirty="0">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667724038"/>
                  </a:ext>
                </a:extLst>
              </a:tr>
            </a:tbl>
          </a:graphicData>
        </a:graphic>
      </p:graphicFrame>
    </p:spTree>
    <p:extLst>
      <p:ext uri="{BB962C8B-B14F-4D97-AF65-F5344CB8AC3E}">
        <p14:creationId xmlns:p14="http://schemas.microsoft.com/office/powerpoint/2010/main" val="3926964919"/>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E8ED70-E1AA-49D1-BC3E-4F87F858AEBC}"/>
              </a:ext>
            </a:extLst>
          </p:cNvPr>
          <p:cNvSpPr>
            <a:spLocks noGrp="1"/>
          </p:cNvSpPr>
          <p:nvPr>
            <p:ph type="title"/>
          </p:nvPr>
        </p:nvSpPr>
        <p:spPr/>
        <p:txBody>
          <a:bodyPr>
            <a:normAutofit/>
          </a:bodyPr>
          <a:lstStyle/>
          <a:p>
            <a:r>
              <a:rPr lang="en-US" sz="3600" dirty="0">
                <a:latin typeface="Times New Roman" panose="02020603050405020304" pitchFamily="18" charset="0"/>
                <a:cs typeface="Times New Roman" panose="02020603050405020304" pitchFamily="18" charset="0"/>
              </a:rPr>
              <a:t>Repurchase share: SJVN ltd (a Mini Ratna)</a:t>
            </a:r>
          </a:p>
        </p:txBody>
      </p:sp>
      <p:sp>
        <p:nvSpPr>
          <p:cNvPr id="3" name="Content Placeholder 2">
            <a:extLst>
              <a:ext uri="{FF2B5EF4-FFF2-40B4-BE49-F238E27FC236}">
                <a16:creationId xmlns:a16="http://schemas.microsoft.com/office/drawing/2014/main" id="{8392C56F-20F1-48A1-8B7E-EB5A08A1D94E}"/>
              </a:ext>
            </a:extLst>
          </p:cNvPr>
          <p:cNvSpPr>
            <a:spLocks noGrp="1"/>
          </p:cNvSpPr>
          <p:nvPr>
            <p:ph idx="1"/>
          </p:nvPr>
        </p:nvSpPr>
        <p:spPr/>
        <p:txBody>
          <a:bodyPr>
            <a:normAutofit/>
          </a:bodyPr>
          <a:lstStyle/>
          <a:p>
            <a:pPr algn="just"/>
            <a:r>
              <a:rPr lang="en-US" sz="2400" dirty="0">
                <a:latin typeface="Times New Roman" panose="02020603050405020304" pitchFamily="18" charset="0"/>
                <a:cs typeface="Times New Roman" panose="02020603050405020304" pitchFamily="18" charset="0"/>
              </a:rPr>
              <a:t>On Jan 3, 2018, the board announced to buy around 5% stake by tender offer of Rs. 38.75 per share.  </a:t>
            </a:r>
          </a:p>
          <a:p>
            <a:pPr algn="just"/>
            <a:r>
              <a:rPr lang="en-US" sz="2400" dirty="0">
                <a:latin typeface="Times New Roman" panose="02020603050405020304" pitchFamily="18" charset="0"/>
                <a:cs typeface="Times New Roman" panose="02020603050405020304" pitchFamily="18" charset="0"/>
              </a:rPr>
              <a:t>On Jan 4, 2018, stock price increased by nearly 16% (close to offer price), 38.60, whereas BSE Sensex increased by 6.08%. </a:t>
            </a:r>
          </a:p>
          <a:p>
            <a:pPr algn="just"/>
            <a:r>
              <a:rPr lang="en-US" sz="2400" dirty="0">
                <a:latin typeface="Times New Roman" panose="02020603050405020304" pitchFamily="18" charset="0"/>
                <a:cs typeface="Times New Roman" panose="02020603050405020304" pitchFamily="18" charset="0"/>
              </a:rPr>
              <a:t>The firm reported a 16.7 per cent YoY fall in net profit at Rs 434.89 crore for the September quarter. Sales for the quarter declined 14.3 per cent to Rs 727.26 crore during the quarter.</a:t>
            </a:r>
          </a:p>
          <a:p>
            <a:pPr marL="0" indent="0" algn="just">
              <a:buNone/>
            </a:pPr>
            <a:r>
              <a:rPr lang="en-US" sz="2400" dirty="0">
                <a:latin typeface="Times New Roman" panose="02020603050405020304" pitchFamily="18" charset="0"/>
                <a:cs typeface="Times New Roman" panose="02020603050405020304" pitchFamily="18" charset="0"/>
              </a:rPr>
              <a:t> </a:t>
            </a:r>
            <a:br>
              <a:rPr lang="en-US" sz="2400" dirty="0">
                <a:latin typeface="Times New Roman" panose="02020603050405020304" pitchFamily="18" charset="0"/>
                <a:cs typeface="Times New Roman" panose="02020603050405020304" pitchFamily="18" charset="0"/>
              </a:rPr>
            </a:br>
            <a:br>
              <a:rPr lang="en-US" sz="2400" dirty="0">
                <a:latin typeface="Times New Roman" panose="02020603050405020304" pitchFamily="18" charset="0"/>
                <a:cs typeface="Times New Roman" panose="02020603050405020304" pitchFamily="18" charset="0"/>
              </a:rPr>
            </a:br>
            <a:endParaRPr lang="en-US"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618888507"/>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7C47D2-5110-4D24-BF63-44E952F98E08}"/>
              </a:ext>
            </a:extLst>
          </p:cNvPr>
          <p:cNvSpPr>
            <a:spLocks noGrp="1"/>
          </p:cNvSpPr>
          <p:nvPr>
            <p:ph type="title"/>
          </p:nvPr>
        </p:nvSpPr>
        <p:spPr/>
        <p:txBody>
          <a:bodyPr/>
          <a:lstStyle/>
          <a:p>
            <a:r>
              <a:rPr lang="en-US" dirty="0"/>
              <a:t>Cash flow position on March 2017 </a:t>
            </a:r>
          </a:p>
        </p:txBody>
      </p:sp>
      <p:graphicFrame>
        <p:nvGraphicFramePr>
          <p:cNvPr id="5" name="Content Placeholder 4">
            <a:extLst>
              <a:ext uri="{FF2B5EF4-FFF2-40B4-BE49-F238E27FC236}">
                <a16:creationId xmlns:a16="http://schemas.microsoft.com/office/drawing/2014/main" id="{E7854C7C-61F7-48A9-BD12-4201430353B4}"/>
              </a:ext>
            </a:extLst>
          </p:cNvPr>
          <p:cNvGraphicFramePr>
            <a:graphicFrameLocks noGrp="1"/>
          </p:cNvGraphicFramePr>
          <p:nvPr>
            <p:ph idx="1"/>
            <p:extLst>
              <p:ext uri="{D42A27DB-BD31-4B8C-83A1-F6EECF244321}">
                <p14:modId xmlns:p14="http://schemas.microsoft.com/office/powerpoint/2010/main" val="1608303142"/>
              </p:ext>
            </p:extLst>
          </p:nvPr>
        </p:nvGraphicFramePr>
        <p:xfrm>
          <a:off x="618979" y="2152357"/>
          <a:ext cx="9748910" cy="2828925"/>
        </p:xfrm>
        <a:graphic>
          <a:graphicData uri="http://schemas.openxmlformats.org/drawingml/2006/table">
            <a:tbl>
              <a:tblPr>
                <a:tableStyleId>{5940675A-B579-460E-94D1-54222C63F5DA}</a:tableStyleId>
              </a:tblPr>
              <a:tblGrid>
                <a:gridCol w="8157250">
                  <a:extLst>
                    <a:ext uri="{9D8B030D-6E8A-4147-A177-3AD203B41FA5}">
                      <a16:colId xmlns:a16="http://schemas.microsoft.com/office/drawing/2014/main" val="2065157106"/>
                    </a:ext>
                  </a:extLst>
                </a:gridCol>
                <a:gridCol w="1591660">
                  <a:extLst>
                    <a:ext uri="{9D8B030D-6E8A-4147-A177-3AD203B41FA5}">
                      <a16:colId xmlns:a16="http://schemas.microsoft.com/office/drawing/2014/main" val="3090935114"/>
                    </a:ext>
                  </a:extLst>
                </a:gridCol>
              </a:tblGrid>
              <a:tr h="297217">
                <a:tc>
                  <a:txBody>
                    <a:bodyPr/>
                    <a:lstStyle/>
                    <a:p>
                      <a:pPr algn="l" fontAlgn="ctr"/>
                      <a:r>
                        <a:rPr lang="en-US" sz="2000" u="none" strike="noStrike" dirty="0">
                          <a:effectLst/>
                        </a:rPr>
                        <a:t>Cash Flow Summary</a:t>
                      </a:r>
                      <a:endParaRPr lang="en-US" sz="2000" b="0" i="0" u="none" strike="noStrike" dirty="0">
                        <a:solidFill>
                          <a:schemeClr val="tx1"/>
                        </a:solidFill>
                        <a:effectLst/>
                        <a:latin typeface="Arial" panose="020B0604020202020204" pitchFamily="34" charset="0"/>
                        <a:cs typeface="Arial" panose="020B0604020202020204" pitchFamily="34" charset="0"/>
                      </a:endParaRPr>
                    </a:p>
                  </a:txBody>
                  <a:tcPr marL="9525" marR="9525" marT="9525" marB="0" anchor="ctr"/>
                </a:tc>
                <a:tc>
                  <a:txBody>
                    <a:bodyPr/>
                    <a:lstStyle/>
                    <a:p>
                      <a:pPr algn="ctr" fontAlgn="ctr"/>
                      <a:r>
                        <a:rPr lang="en-US" sz="2000" u="none" strike="noStrike" dirty="0">
                          <a:effectLst/>
                        </a:rPr>
                        <a:t> (in crore)</a:t>
                      </a:r>
                      <a:endParaRPr lang="en-US" sz="2000" b="0" i="0" u="none" strike="noStrike" dirty="0">
                        <a:solidFill>
                          <a:schemeClr val="tx1"/>
                        </a:solidFill>
                        <a:effectLst/>
                        <a:latin typeface="Arial" panose="020B0604020202020204" pitchFamily="34" charset="0"/>
                        <a:cs typeface="Arial" panose="020B0604020202020204" pitchFamily="34" charset="0"/>
                      </a:endParaRPr>
                    </a:p>
                  </a:txBody>
                  <a:tcPr marL="9525" marR="9525" marT="9525" marB="0" anchor="ctr"/>
                </a:tc>
                <a:extLst>
                  <a:ext uri="{0D108BD9-81ED-4DB2-BD59-A6C34878D82A}">
                    <a16:rowId xmlns:a16="http://schemas.microsoft.com/office/drawing/2014/main" val="3757899695"/>
                  </a:ext>
                </a:extLst>
              </a:tr>
              <a:tr h="297217">
                <a:tc>
                  <a:txBody>
                    <a:bodyPr/>
                    <a:lstStyle/>
                    <a:p>
                      <a:pPr algn="l" fontAlgn="ctr"/>
                      <a:r>
                        <a:rPr lang="en-US" sz="2000" u="none" strike="noStrike" dirty="0">
                          <a:effectLst/>
                        </a:rPr>
                        <a:t>Cash and Cash Equivalents at Beginning of the year</a:t>
                      </a:r>
                      <a:endParaRPr lang="en-US" sz="2000" b="0" i="0" u="none" strike="noStrike" dirty="0">
                        <a:solidFill>
                          <a:schemeClr val="tx1"/>
                        </a:solidFill>
                        <a:effectLst/>
                        <a:latin typeface="Arial" panose="020B0604020202020204" pitchFamily="34" charset="0"/>
                        <a:cs typeface="Arial" panose="020B0604020202020204" pitchFamily="34" charset="0"/>
                      </a:endParaRPr>
                    </a:p>
                  </a:txBody>
                  <a:tcPr marL="9525" marR="9525" marT="9525" marB="0" anchor="ctr"/>
                </a:tc>
                <a:tc>
                  <a:txBody>
                    <a:bodyPr/>
                    <a:lstStyle/>
                    <a:p>
                      <a:pPr algn="ctr" fontAlgn="ctr"/>
                      <a:r>
                        <a:rPr lang="en-US" sz="2000" u="none" strike="noStrike" dirty="0">
                          <a:effectLst/>
                        </a:rPr>
                        <a:t>1,222.19</a:t>
                      </a:r>
                      <a:endParaRPr lang="en-US" sz="2000" b="0" i="0" u="none" strike="noStrike" dirty="0">
                        <a:solidFill>
                          <a:schemeClr val="tx1"/>
                        </a:solidFill>
                        <a:effectLst/>
                        <a:latin typeface="Arial" panose="020B0604020202020204" pitchFamily="34" charset="0"/>
                        <a:cs typeface="Arial" panose="020B0604020202020204" pitchFamily="34" charset="0"/>
                      </a:endParaRPr>
                    </a:p>
                  </a:txBody>
                  <a:tcPr marL="9525" marR="9525" marT="9525" marB="0" anchor="ctr"/>
                </a:tc>
                <a:extLst>
                  <a:ext uri="{0D108BD9-81ED-4DB2-BD59-A6C34878D82A}">
                    <a16:rowId xmlns:a16="http://schemas.microsoft.com/office/drawing/2014/main" val="2376908608"/>
                  </a:ext>
                </a:extLst>
              </a:tr>
              <a:tr h="308988">
                <a:tc>
                  <a:txBody>
                    <a:bodyPr/>
                    <a:lstStyle/>
                    <a:p>
                      <a:pPr algn="l" fontAlgn="ctr"/>
                      <a:r>
                        <a:rPr lang="en-US" sz="2000" u="none" strike="noStrike" dirty="0">
                          <a:effectLst/>
                        </a:rPr>
                        <a:t>Net Cash from Operating Activities+</a:t>
                      </a:r>
                      <a:endParaRPr lang="en-US" sz="2000" b="0" i="0" u="none" strike="noStrike" dirty="0">
                        <a:solidFill>
                          <a:schemeClr val="tx1"/>
                        </a:solidFill>
                        <a:effectLst/>
                        <a:latin typeface="Arial" panose="020B0604020202020204" pitchFamily="34" charset="0"/>
                        <a:cs typeface="Arial" panose="020B0604020202020204" pitchFamily="34" charset="0"/>
                      </a:endParaRPr>
                    </a:p>
                  </a:txBody>
                  <a:tcPr marL="9525" marR="9525" marT="9525" marB="0" anchor="ctr"/>
                </a:tc>
                <a:tc>
                  <a:txBody>
                    <a:bodyPr/>
                    <a:lstStyle/>
                    <a:p>
                      <a:pPr algn="ctr" fontAlgn="ctr"/>
                      <a:r>
                        <a:rPr lang="en-US" sz="2000" u="none" strike="noStrike" dirty="0">
                          <a:effectLst/>
                        </a:rPr>
                        <a:t>2,376.72</a:t>
                      </a:r>
                      <a:endParaRPr lang="en-US" sz="2000" b="0" i="0" u="none" strike="noStrike" dirty="0">
                        <a:solidFill>
                          <a:schemeClr val="tx1"/>
                        </a:solidFill>
                        <a:effectLst/>
                        <a:latin typeface="Arial" panose="020B0604020202020204" pitchFamily="34" charset="0"/>
                        <a:cs typeface="Arial" panose="020B0604020202020204" pitchFamily="34" charset="0"/>
                      </a:endParaRPr>
                    </a:p>
                  </a:txBody>
                  <a:tcPr marL="9525" marR="9525" marT="9525" marB="0" anchor="ctr"/>
                </a:tc>
                <a:extLst>
                  <a:ext uri="{0D108BD9-81ED-4DB2-BD59-A6C34878D82A}">
                    <a16:rowId xmlns:a16="http://schemas.microsoft.com/office/drawing/2014/main" val="2941802775"/>
                  </a:ext>
                </a:extLst>
              </a:tr>
              <a:tr h="308988">
                <a:tc>
                  <a:txBody>
                    <a:bodyPr/>
                    <a:lstStyle/>
                    <a:p>
                      <a:pPr algn="l" fontAlgn="ctr"/>
                      <a:r>
                        <a:rPr lang="en-US" sz="2000" u="none" strike="noStrike" dirty="0">
                          <a:effectLst/>
                        </a:rPr>
                        <a:t>Net Cash Used in Investing Activities+</a:t>
                      </a:r>
                      <a:endParaRPr lang="en-US" sz="2000" b="0" i="0" u="none" strike="noStrike" dirty="0">
                        <a:solidFill>
                          <a:schemeClr val="tx1"/>
                        </a:solidFill>
                        <a:effectLst/>
                        <a:latin typeface="Arial" panose="020B0604020202020204" pitchFamily="34" charset="0"/>
                        <a:cs typeface="Arial" panose="020B0604020202020204" pitchFamily="34" charset="0"/>
                      </a:endParaRPr>
                    </a:p>
                  </a:txBody>
                  <a:tcPr marL="9525" marR="9525" marT="9525" marB="0" anchor="ctr"/>
                </a:tc>
                <a:tc>
                  <a:txBody>
                    <a:bodyPr/>
                    <a:lstStyle/>
                    <a:p>
                      <a:pPr algn="ctr" fontAlgn="ctr"/>
                      <a:r>
                        <a:rPr lang="en-US" sz="2000" u="none" strike="noStrike" dirty="0">
                          <a:effectLst/>
                        </a:rPr>
                        <a:t>-1,199.54</a:t>
                      </a:r>
                      <a:endParaRPr lang="en-US" sz="2000" b="0" i="0" u="none" strike="noStrike" dirty="0">
                        <a:solidFill>
                          <a:schemeClr val="tx1"/>
                        </a:solidFill>
                        <a:effectLst/>
                        <a:latin typeface="Arial" panose="020B0604020202020204" pitchFamily="34" charset="0"/>
                        <a:cs typeface="Arial" panose="020B0604020202020204" pitchFamily="34" charset="0"/>
                      </a:endParaRPr>
                    </a:p>
                  </a:txBody>
                  <a:tcPr marL="9525" marR="9525" marT="9525" marB="0" anchor="ctr"/>
                </a:tc>
                <a:extLst>
                  <a:ext uri="{0D108BD9-81ED-4DB2-BD59-A6C34878D82A}">
                    <a16:rowId xmlns:a16="http://schemas.microsoft.com/office/drawing/2014/main" val="3843867701"/>
                  </a:ext>
                </a:extLst>
              </a:tr>
              <a:tr h="308988">
                <a:tc>
                  <a:txBody>
                    <a:bodyPr/>
                    <a:lstStyle/>
                    <a:p>
                      <a:pPr algn="l" fontAlgn="ctr"/>
                      <a:r>
                        <a:rPr lang="en-US" sz="2000" u="none" strike="noStrike" dirty="0">
                          <a:effectLst/>
                        </a:rPr>
                        <a:t>Net Cash Used in Financing Activities+</a:t>
                      </a:r>
                      <a:endParaRPr lang="en-US" sz="2000" b="0" i="0" u="none" strike="noStrike" dirty="0">
                        <a:solidFill>
                          <a:schemeClr val="tx1"/>
                        </a:solidFill>
                        <a:effectLst/>
                        <a:latin typeface="Arial" panose="020B0604020202020204" pitchFamily="34" charset="0"/>
                        <a:cs typeface="Arial" panose="020B0604020202020204" pitchFamily="34" charset="0"/>
                      </a:endParaRPr>
                    </a:p>
                  </a:txBody>
                  <a:tcPr marL="9525" marR="9525" marT="9525" marB="0" anchor="ctr"/>
                </a:tc>
                <a:tc>
                  <a:txBody>
                    <a:bodyPr/>
                    <a:lstStyle/>
                    <a:p>
                      <a:pPr algn="ctr" fontAlgn="ctr"/>
                      <a:r>
                        <a:rPr lang="en-US" sz="2000" u="none" strike="noStrike" dirty="0">
                          <a:effectLst/>
                        </a:rPr>
                        <a:t>-1,621.27</a:t>
                      </a:r>
                      <a:endParaRPr lang="en-US" sz="2000" b="0" i="0" u="none" strike="noStrike" dirty="0">
                        <a:solidFill>
                          <a:schemeClr val="tx1"/>
                        </a:solidFill>
                        <a:effectLst/>
                        <a:latin typeface="Arial" panose="020B0604020202020204" pitchFamily="34" charset="0"/>
                        <a:cs typeface="Arial" panose="020B0604020202020204" pitchFamily="34" charset="0"/>
                      </a:endParaRPr>
                    </a:p>
                  </a:txBody>
                  <a:tcPr marL="9525" marR="9525" marT="9525" marB="0" anchor="ctr"/>
                </a:tc>
                <a:extLst>
                  <a:ext uri="{0D108BD9-81ED-4DB2-BD59-A6C34878D82A}">
                    <a16:rowId xmlns:a16="http://schemas.microsoft.com/office/drawing/2014/main" val="1862475435"/>
                  </a:ext>
                </a:extLst>
              </a:tr>
              <a:tr h="297217">
                <a:tc>
                  <a:txBody>
                    <a:bodyPr/>
                    <a:lstStyle/>
                    <a:p>
                      <a:pPr algn="l" fontAlgn="ctr"/>
                      <a:r>
                        <a:rPr lang="en-US" sz="2000" u="none" strike="noStrike" dirty="0">
                          <a:effectLst/>
                        </a:rPr>
                        <a:t>Net Inc/(Dec) in Cash and Cash Equivalent</a:t>
                      </a:r>
                      <a:endParaRPr lang="en-US" sz="2000" b="0" i="0" u="none" strike="noStrike" dirty="0">
                        <a:solidFill>
                          <a:schemeClr val="tx1"/>
                        </a:solidFill>
                        <a:effectLst/>
                        <a:latin typeface="Arial" panose="020B0604020202020204" pitchFamily="34" charset="0"/>
                        <a:cs typeface="Arial" panose="020B0604020202020204" pitchFamily="34" charset="0"/>
                      </a:endParaRPr>
                    </a:p>
                  </a:txBody>
                  <a:tcPr marL="9525" marR="9525" marT="9525" marB="0" anchor="ctr"/>
                </a:tc>
                <a:tc>
                  <a:txBody>
                    <a:bodyPr/>
                    <a:lstStyle/>
                    <a:p>
                      <a:pPr algn="ctr" fontAlgn="ctr"/>
                      <a:r>
                        <a:rPr lang="en-US" sz="2000" u="none" strike="noStrike" dirty="0">
                          <a:effectLst/>
                        </a:rPr>
                        <a:t>-444.09</a:t>
                      </a:r>
                      <a:endParaRPr lang="en-US" sz="2000" b="0" i="0" u="none" strike="noStrike" dirty="0">
                        <a:solidFill>
                          <a:schemeClr val="tx1"/>
                        </a:solidFill>
                        <a:effectLst/>
                        <a:latin typeface="Arial" panose="020B0604020202020204" pitchFamily="34" charset="0"/>
                        <a:cs typeface="Arial" panose="020B0604020202020204" pitchFamily="34" charset="0"/>
                      </a:endParaRPr>
                    </a:p>
                  </a:txBody>
                  <a:tcPr marL="9525" marR="9525" marT="9525" marB="0" anchor="ctr"/>
                </a:tc>
                <a:extLst>
                  <a:ext uri="{0D108BD9-81ED-4DB2-BD59-A6C34878D82A}">
                    <a16:rowId xmlns:a16="http://schemas.microsoft.com/office/drawing/2014/main" val="1747821484"/>
                  </a:ext>
                </a:extLst>
              </a:tr>
              <a:tr h="297217">
                <a:tc>
                  <a:txBody>
                    <a:bodyPr/>
                    <a:lstStyle/>
                    <a:p>
                      <a:pPr algn="l" fontAlgn="ctr"/>
                      <a:r>
                        <a:rPr lang="en-US" sz="2000" u="none" strike="noStrike" dirty="0">
                          <a:effectLst/>
                        </a:rPr>
                        <a:t>Cash and Cash Equivalents at End of the year</a:t>
                      </a:r>
                      <a:endParaRPr lang="en-US" sz="2000" b="0" i="0" u="none" strike="noStrike" dirty="0">
                        <a:solidFill>
                          <a:schemeClr val="tx1"/>
                        </a:solidFill>
                        <a:effectLst/>
                        <a:latin typeface="Arial" panose="020B0604020202020204" pitchFamily="34" charset="0"/>
                        <a:cs typeface="Arial" panose="020B0604020202020204" pitchFamily="34" charset="0"/>
                      </a:endParaRPr>
                    </a:p>
                  </a:txBody>
                  <a:tcPr marL="9525" marR="9525" marT="9525" marB="0" anchor="ctr"/>
                </a:tc>
                <a:tc>
                  <a:txBody>
                    <a:bodyPr/>
                    <a:lstStyle/>
                    <a:p>
                      <a:pPr algn="ctr" fontAlgn="ctr"/>
                      <a:r>
                        <a:rPr lang="en-US" sz="2000" u="none" strike="noStrike" dirty="0">
                          <a:effectLst/>
                        </a:rPr>
                        <a:t>778.1</a:t>
                      </a:r>
                      <a:endParaRPr lang="en-US" sz="2000" b="0" i="0" u="none" strike="noStrike" dirty="0">
                        <a:solidFill>
                          <a:schemeClr val="tx1"/>
                        </a:solidFill>
                        <a:effectLst/>
                        <a:latin typeface="Arial" panose="020B0604020202020204" pitchFamily="34" charset="0"/>
                        <a:cs typeface="Arial" panose="020B0604020202020204" pitchFamily="34" charset="0"/>
                      </a:endParaRPr>
                    </a:p>
                  </a:txBody>
                  <a:tcPr marL="9525" marR="9525" marT="9525" marB="0" anchor="ctr"/>
                </a:tc>
                <a:extLst>
                  <a:ext uri="{0D108BD9-81ED-4DB2-BD59-A6C34878D82A}">
                    <a16:rowId xmlns:a16="http://schemas.microsoft.com/office/drawing/2014/main" val="518287985"/>
                  </a:ext>
                </a:extLst>
              </a:tr>
              <a:tr h="308988">
                <a:tc>
                  <a:txBody>
                    <a:bodyPr/>
                    <a:lstStyle/>
                    <a:p>
                      <a:pPr algn="l" fontAlgn="b"/>
                      <a:r>
                        <a:rPr lang="en-US" sz="2000" u="none" strike="noStrike" dirty="0">
                          <a:effectLst/>
                        </a:rPr>
                        <a:t>Tender offer</a:t>
                      </a:r>
                      <a:endParaRPr lang="en-US" sz="2000" b="0" i="0" u="none" strike="noStrike" dirty="0">
                        <a:solidFill>
                          <a:schemeClr val="tx1"/>
                        </a:solidFill>
                        <a:effectLst/>
                        <a:latin typeface="Arial" panose="020B0604020202020204" pitchFamily="34" charset="0"/>
                        <a:cs typeface="Arial" panose="020B0604020202020204" pitchFamily="34" charset="0"/>
                      </a:endParaRPr>
                    </a:p>
                  </a:txBody>
                  <a:tcPr marL="9525" marR="9525" marT="9525" marB="0" anchor="b"/>
                </a:tc>
                <a:tc>
                  <a:txBody>
                    <a:bodyPr/>
                    <a:lstStyle/>
                    <a:p>
                      <a:pPr algn="ctr" fontAlgn="ctr"/>
                      <a:r>
                        <a:rPr lang="en-US" sz="2000" u="none" strike="noStrike" dirty="0">
                          <a:effectLst/>
                        </a:rPr>
                        <a:t>800.00</a:t>
                      </a:r>
                      <a:endParaRPr lang="en-US" sz="2000" b="0" i="0" u="none" strike="noStrike" dirty="0">
                        <a:solidFill>
                          <a:schemeClr val="tx1"/>
                        </a:solidFill>
                        <a:effectLst/>
                        <a:latin typeface="Arial" panose="020B0604020202020204" pitchFamily="34" charset="0"/>
                        <a:cs typeface="Arial" panose="020B0604020202020204" pitchFamily="34" charset="0"/>
                      </a:endParaRPr>
                    </a:p>
                  </a:txBody>
                  <a:tcPr marL="9525" marR="9525" marT="9525" marB="0" anchor="ctr"/>
                </a:tc>
                <a:extLst>
                  <a:ext uri="{0D108BD9-81ED-4DB2-BD59-A6C34878D82A}">
                    <a16:rowId xmlns:a16="http://schemas.microsoft.com/office/drawing/2014/main" val="3851023414"/>
                  </a:ext>
                </a:extLst>
              </a:tr>
              <a:tr h="308988">
                <a:tc>
                  <a:txBody>
                    <a:bodyPr/>
                    <a:lstStyle/>
                    <a:p>
                      <a:pPr algn="l" fontAlgn="b"/>
                      <a:r>
                        <a:rPr lang="en-US" sz="2000" u="none" strike="noStrike" dirty="0">
                          <a:effectLst/>
                        </a:rPr>
                        <a:t>Debt issued </a:t>
                      </a:r>
                      <a:endParaRPr lang="en-US" sz="2000" b="0" i="0" u="none" strike="noStrike" dirty="0">
                        <a:solidFill>
                          <a:schemeClr val="tx1"/>
                        </a:solidFill>
                        <a:effectLst/>
                        <a:latin typeface="Arial" panose="020B0604020202020204" pitchFamily="34" charset="0"/>
                        <a:cs typeface="Arial" panose="020B0604020202020204" pitchFamily="34" charset="0"/>
                      </a:endParaRPr>
                    </a:p>
                  </a:txBody>
                  <a:tcPr marL="9525" marR="9525" marT="9525" marB="0" anchor="b"/>
                </a:tc>
                <a:tc>
                  <a:txBody>
                    <a:bodyPr/>
                    <a:lstStyle/>
                    <a:p>
                      <a:pPr algn="ctr" fontAlgn="b"/>
                      <a:r>
                        <a:rPr lang="en-US" sz="2000" u="none" strike="noStrike" dirty="0">
                          <a:effectLst/>
                        </a:rPr>
                        <a:t>21.90</a:t>
                      </a:r>
                      <a:endParaRPr lang="en-US" sz="2000" b="0" i="0" u="none" strike="noStrike" dirty="0">
                        <a:solidFill>
                          <a:schemeClr val="tx1"/>
                        </a:solidFill>
                        <a:effectLst/>
                        <a:latin typeface="Arial" panose="020B0604020202020204" pitchFamily="34" charset="0"/>
                        <a:cs typeface="Arial" panose="020B0604020202020204" pitchFamily="34" charset="0"/>
                      </a:endParaRPr>
                    </a:p>
                  </a:txBody>
                  <a:tcPr marL="9525" marR="9525" marT="9525" marB="0" anchor="b"/>
                </a:tc>
                <a:extLst>
                  <a:ext uri="{0D108BD9-81ED-4DB2-BD59-A6C34878D82A}">
                    <a16:rowId xmlns:a16="http://schemas.microsoft.com/office/drawing/2014/main" val="3339163009"/>
                  </a:ext>
                </a:extLst>
              </a:tr>
            </a:tbl>
          </a:graphicData>
        </a:graphic>
      </p:graphicFrame>
    </p:spTree>
    <p:extLst>
      <p:ext uri="{BB962C8B-B14F-4D97-AF65-F5344CB8AC3E}">
        <p14:creationId xmlns:p14="http://schemas.microsoft.com/office/powerpoint/2010/main" val="3375850752"/>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6A7F03-B1DB-405F-A2D1-8F7282526761}"/>
              </a:ext>
            </a:extLst>
          </p:cNvPr>
          <p:cNvSpPr>
            <a:spLocks noGrp="1"/>
          </p:cNvSpPr>
          <p:nvPr>
            <p:ph type="title"/>
          </p:nvPr>
        </p:nvSpPr>
        <p:spPr/>
        <p:txBody>
          <a:bodyPr/>
          <a:lstStyle/>
          <a:p>
            <a:r>
              <a:rPr lang="en-US" dirty="0"/>
              <a:t>SJVN share prices</a:t>
            </a:r>
          </a:p>
        </p:txBody>
      </p:sp>
      <p:pic>
        <p:nvPicPr>
          <p:cNvPr id="7" name="Content Placeholder 6">
            <a:extLst>
              <a:ext uri="{FF2B5EF4-FFF2-40B4-BE49-F238E27FC236}">
                <a16:creationId xmlns:a16="http://schemas.microsoft.com/office/drawing/2014/main" id="{3C19B194-1AFD-4C93-B3B9-FE908289DA29}"/>
              </a:ext>
            </a:extLst>
          </p:cNvPr>
          <p:cNvPicPr>
            <a:picLocks noGrp="1" noChangeAspect="1"/>
          </p:cNvPicPr>
          <p:nvPr>
            <p:ph idx="1"/>
          </p:nvPr>
        </p:nvPicPr>
        <p:blipFill>
          <a:blip r:embed="rId2"/>
          <a:stretch>
            <a:fillRect/>
          </a:stretch>
        </p:blipFill>
        <p:spPr>
          <a:xfrm>
            <a:off x="309490" y="1715731"/>
            <a:ext cx="11226018" cy="4777143"/>
          </a:xfrm>
          <a:prstGeom prst="rect">
            <a:avLst/>
          </a:prstGeom>
        </p:spPr>
      </p:pic>
      <p:sp>
        <p:nvSpPr>
          <p:cNvPr id="10" name="Arrow: Down 9">
            <a:extLst>
              <a:ext uri="{FF2B5EF4-FFF2-40B4-BE49-F238E27FC236}">
                <a16:creationId xmlns:a16="http://schemas.microsoft.com/office/drawing/2014/main" id="{B0BECF7B-10D7-481C-A3A5-0703C53A4446}"/>
              </a:ext>
            </a:extLst>
          </p:cNvPr>
          <p:cNvSpPr/>
          <p:nvPr/>
        </p:nvSpPr>
        <p:spPr>
          <a:xfrm>
            <a:off x="9411286" y="3530991"/>
            <a:ext cx="196948" cy="436098"/>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Arrow: Down 10">
            <a:extLst>
              <a:ext uri="{FF2B5EF4-FFF2-40B4-BE49-F238E27FC236}">
                <a16:creationId xmlns:a16="http://schemas.microsoft.com/office/drawing/2014/main" id="{24720B99-941E-426C-AB88-9D8A3F2EE82A}"/>
              </a:ext>
            </a:extLst>
          </p:cNvPr>
          <p:cNvSpPr/>
          <p:nvPr/>
        </p:nvSpPr>
        <p:spPr>
          <a:xfrm>
            <a:off x="8916572" y="4105050"/>
            <a:ext cx="196948" cy="436098"/>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3702377788"/>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AC8BB2-528F-4D79-8787-8A43F541A3D6}"/>
              </a:ext>
            </a:extLst>
          </p:cNvPr>
          <p:cNvSpPr>
            <a:spLocks noGrp="1"/>
          </p:cNvSpPr>
          <p:nvPr>
            <p:ph type="ctrTitle"/>
          </p:nvPr>
        </p:nvSpPr>
        <p:spPr/>
        <p:txBody>
          <a:bodyPr>
            <a:normAutofit/>
          </a:bodyPr>
          <a:lstStyle/>
          <a:p>
            <a:r>
              <a:rPr lang="en-US" sz="3600" dirty="0">
                <a:latin typeface="Times New Roman" panose="02020603050405020304" pitchFamily="18" charset="0"/>
                <a:cs typeface="Times New Roman" panose="02020603050405020304" pitchFamily="18" charset="0"/>
              </a:rPr>
              <a:t>Thank </a:t>
            </a:r>
            <a:r>
              <a:rPr lang="en-US" sz="3600">
                <a:latin typeface="Times New Roman" panose="02020603050405020304" pitchFamily="18" charset="0"/>
                <a:cs typeface="Times New Roman" panose="02020603050405020304" pitchFamily="18" charset="0"/>
              </a:rPr>
              <a:t>for your time</a:t>
            </a:r>
            <a:endParaRPr lang="en-US" sz="3600" dirty="0">
              <a:latin typeface="Times New Roman" panose="02020603050405020304" pitchFamily="18" charset="0"/>
              <a:cs typeface="Times New Roman" panose="02020603050405020304" pitchFamily="18" charset="0"/>
            </a:endParaRPr>
          </a:p>
        </p:txBody>
      </p:sp>
      <p:sp>
        <p:nvSpPr>
          <p:cNvPr id="3" name="Subtitle 2">
            <a:extLst>
              <a:ext uri="{FF2B5EF4-FFF2-40B4-BE49-F238E27FC236}">
                <a16:creationId xmlns:a16="http://schemas.microsoft.com/office/drawing/2014/main" id="{EBDD505D-A753-4ECC-BCB2-62C4D2EC2BEF}"/>
              </a:ext>
            </a:extLst>
          </p:cNvPr>
          <p:cNvSpPr>
            <a:spLocks noGrp="1"/>
          </p:cNvSpPr>
          <p:nvPr>
            <p:ph type="subTitle" idx="1"/>
          </p:nvPr>
        </p:nvSpPr>
        <p:spPr/>
        <p:txBody>
          <a:bodyPr/>
          <a:lstStyle/>
          <a:p>
            <a:endParaRPr lang="en-US" dirty="0"/>
          </a:p>
        </p:txBody>
      </p:sp>
      <p:sp>
        <p:nvSpPr>
          <p:cNvPr id="4" name="Footer Placeholder 3">
            <a:extLst>
              <a:ext uri="{FF2B5EF4-FFF2-40B4-BE49-F238E27FC236}">
                <a16:creationId xmlns:a16="http://schemas.microsoft.com/office/drawing/2014/main" id="{DE84CE45-3AAE-4222-9249-394810E75AB7}"/>
              </a:ext>
            </a:extLst>
          </p:cNvPr>
          <p:cNvSpPr>
            <a:spLocks noGrp="1"/>
          </p:cNvSpPr>
          <p:nvPr>
            <p:ph type="ftr" sz="quarter" idx="11"/>
          </p:nvPr>
        </p:nvSpPr>
        <p:spPr/>
        <p:txBody>
          <a:bodyPr/>
          <a:lstStyle/>
          <a:p>
            <a:r>
              <a:rPr lang="en-US" dirty="0"/>
              <a:t>Yogesh Chauhan, IIM Raipur</a:t>
            </a:r>
          </a:p>
        </p:txBody>
      </p:sp>
    </p:spTree>
    <p:extLst>
      <p:ext uri="{BB962C8B-B14F-4D97-AF65-F5344CB8AC3E}">
        <p14:creationId xmlns:p14="http://schemas.microsoft.com/office/powerpoint/2010/main" val="53556642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91</TotalTime>
  <Words>7180</Words>
  <Application>Microsoft Office PowerPoint</Application>
  <PresentationFormat>Widescreen</PresentationFormat>
  <Paragraphs>1119</Paragraphs>
  <Slides>85</Slides>
  <Notes>3</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85</vt:i4>
      </vt:variant>
    </vt:vector>
  </HeadingPairs>
  <TitlesOfParts>
    <vt:vector size="92" baseType="lpstr">
      <vt:lpstr>Arial</vt:lpstr>
      <vt:lpstr>Calibri</vt:lpstr>
      <vt:lpstr>Calibri Light</vt:lpstr>
      <vt:lpstr>Cambria Math</vt:lpstr>
      <vt:lpstr>Times New Roman</vt:lpstr>
      <vt:lpstr>Wingdings</vt:lpstr>
      <vt:lpstr>Office Theme</vt:lpstr>
      <vt:lpstr>Financing </vt:lpstr>
      <vt:lpstr>Corporate Finance: The Big Picture</vt:lpstr>
      <vt:lpstr>Raising capital</vt:lpstr>
      <vt:lpstr>Debt versus Equity </vt:lpstr>
      <vt:lpstr>Financing pattern of Indian firms</vt:lpstr>
      <vt:lpstr>Financing an idea</vt:lpstr>
      <vt:lpstr>The role of information</vt:lpstr>
      <vt:lpstr>The role of information</vt:lpstr>
      <vt:lpstr>Problems with a new venture </vt:lpstr>
      <vt:lpstr>Equity financing for a new venture</vt:lpstr>
      <vt:lpstr>Characteristics of VCs</vt:lpstr>
      <vt:lpstr>Equity choices for publicly traded firms </vt:lpstr>
      <vt:lpstr>Tata Motor and Tata Motor (DVR) (stock prices)</vt:lpstr>
      <vt:lpstr>Initial public offering …</vt:lpstr>
      <vt:lpstr>The process of IPO</vt:lpstr>
      <vt:lpstr>PowerPoint Presentation</vt:lpstr>
      <vt:lpstr>Prince Pipes and Fittings Limited</vt:lpstr>
      <vt:lpstr>Prince Pipes and Fittings Limited: Cumulative Demand Details</vt:lpstr>
      <vt:lpstr>The role of investment bankers</vt:lpstr>
      <vt:lpstr>League Tables: Indian IPOs</vt:lpstr>
      <vt:lpstr>Green-shoe option</vt:lpstr>
      <vt:lpstr>PowerPoint Presentation</vt:lpstr>
      <vt:lpstr>SEBI Guidelines </vt:lpstr>
      <vt:lpstr>Underpricing of IPO around the world</vt:lpstr>
      <vt:lpstr>Right issue..</vt:lpstr>
      <vt:lpstr>Right issue..</vt:lpstr>
      <vt:lpstr>PowerPoint Presentation</vt:lpstr>
      <vt:lpstr>Value of right.. </vt:lpstr>
      <vt:lpstr>Follow public offer and offer for sale…</vt:lpstr>
      <vt:lpstr>Borrowing (Debt)</vt:lpstr>
      <vt:lpstr>PowerPoint Presentation</vt:lpstr>
      <vt:lpstr>Why bond rating matters? CRISIL default (%)</vt:lpstr>
      <vt:lpstr>Why bond rating matters?</vt:lpstr>
      <vt:lpstr>Public vs. Private debt</vt:lpstr>
      <vt:lpstr>Two problems with growth, and riskier firms</vt:lpstr>
      <vt:lpstr>Convertible bond</vt:lpstr>
      <vt:lpstr>Convertible bond: some terminologies</vt:lpstr>
      <vt:lpstr>Value of convertible bond</vt:lpstr>
      <vt:lpstr>CFOs’ view on convertible bond</vt:lpstr>
      <vt:lpstr>Financing over corporate life cycle</vt:lpstr>
      <vt:lpstr>How much should a firm borrow? </vt:lpstr>
      <vt:lpstr>Measuring a firm’s financing mix</vt:lpstr>
      <vt:lpstr>The financing mix question</vt:lpstr>
      <vt:lpstr>The illusory benefits of debt</vt:lpstr>
      <vt:lpstr>Determinates of beta (equity risk)</vt:lpstr>
      <vt:lpstr>Costs and benefits of debt</vt:lpstr>
      <vt:lpstr>Costs and benefits of debt</vt:lpstr>
      <vt:lpstr>A pizza size cannot be changed, but I can reduce the share of my brother by borrowing</vt:lpstr>
      <vt:lpstr>PowerPoint Presentation</vt:lpstr>
      <vt:lpstr>Tax benefits of debt</vt:lpstr>
      <vt:lpstr>Corporate tax rate in India</vt:lpstr>
      <vt:lpstr>Tax advantage </vt:lpstr>
      <vt:lpstr>Debt adds discipline to management (Monitoring)</vt:lpstr>
      <vt:lpstr>Debt and discipline </vt:lpstr>
      <vt:lpstr>Bankruptcy cost</vt:lpstr>
      <vt:lpstr>Bankruptcy cost</vt:lpstr>
      <vt:lpstr>Debt &amp; Bankruptcy cost</vt:lpstr>
      <vt:lpstr>Bankruptcy cost</vt:lpstr>
      <vt:lpstr>Agency cost</vt:lpstr>
      <vt:lpstr>Selfish Investment Strategy 1</vt:lpstr>
      <vt:lpstr>Indian Bankruptcy code (NCLT)</vt:lpstr>
      <vt:lpstr>Can debtholders reduce agency problem?</vt:lpstr>
      <vt:lpstr>Debt and Agency Costs </vt:lpstr>
      <vt:lpstr>Loss of future financing flexibility </vt:lpstr>
      <vt:lpstr>The trade off for Dr. Reddy'S Laboratories Ltd, Bajaj Auto Ltd., and Hindustan Unilever Ltd.  </vt:lpstr>
      <vt:lpstr>Debt policy factors</vt:lpstr>
      <vt:lpstr>A firm in a heaven</vt:lpstr>
      <vt:lpstr>What do firms look at in financing? </vt:lpstr>
      <vt:lpstr>Preference rankings long-term finance: Results of a survey </vt:lpstr>
      <vt:lpstr>Analyzing cash return to shareholders</vt:lpstr>
      <vt:lpstr>Corporate Finance: The Big Picture</vt:lpstr>
      <vt:lpstr>Cash Dividend</vt:lpstr>
      <vt:lpstr>PowerPoint Presentation</vt:lpstr>
      <vt:lpstr>PowerPoint Presentation</vt:lpstr>
      <vt:lpstr>Measures of Dividend policy</vt:lpstr>
      <vt:lpstr>Which firms should pay dividends?</vt:lpstr>
      <vt:lpstr>Case 1: ROE&gt; Cost of equity</vt:lpstr>
      <vt:lpstr>Case 2: Cost of equity&gt;ROE</vt:lpstr>
      <vt:lpstr>Case 3: Cost of equity= ROE</vt:lpstr>
      <vt:lpstr>Share buyback</vt:lpstr>
      <vt:lpstr>Dutch auction </vt:lpstr>
      <vt:lpstr>Repurchase share: SJVN ltd (a Mini Ratna)</vt:lpstr>
      <vt:lpstr>Cash flow position on March 2017 </vt:lpstr>
      <vt:lpstr>SJVN share prices</vt:lpstr>
      <vt:lpstr>Thank for your time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Financing </dc:title>
  <dc:creator>Prof. Yogesh Chauhan</dc:creator>
  <cp:lastModifiedBy>Prof. Yogesh Chauhan</cp:lastModifiedBy>
  <cp:revision>25</cp:revision>
  <dcterms:created xsi:type="dcterms:W3CDTF">2020-03-08T05:10:41Z</dcterms:created>
  <dcterms:modified xsi:type="dcterms:W3CDTF">2020-04-10T07:15:31Z</dcterms:modified>
</cp:coreProperties>
</file>