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91"/>
  </p:notesMasterIdLst>
  <p:sldIdLst>
    <p:sldId id="320" r:id="rId3"/>
    <p:sldId id="321" r:id="rId4"/>
    <p:sldId id="392" r:id="rId5"/>
    <p:sldId id="386" r:id="rId6"/>
    <p:sldId id="282" r:id="rId7"/>
    <p:sldId id="391" r:id="rId8"/>
    <p:sldId id="280" r:id="rId9"/>
    <p:sldId id="261" r:id="rId10"/>
    <p:sldId id="262" r:id="rId11"/>
    <p:sldId id="389" r:id="rId12"/>
    <p:sldId id="390" r:id="rId13"/>
    <p:sldId id="322" r:id="rId14"/>
    <p:sldId id="323" r:id="rId15"/>
    <p:sldId id="324" r:id="rId16"/>
    <p:sldId id="385" r:id="rId17"/>
    <p:sldId id="325" r:id="rId18"/>
    <p:sldId id="348" r:id="rId19"/>
    <p:sldId id="353" r:id="rId20"/>
    <p:sldId id="352" r:id="rId21"/>
    <p:sldId id="357" r:id="rId22"/>
    <p:sldId id="365" r:id="rId23"/>
    <p:sldId id="356" r:id="rId24"/>
    <p:sldId id="364" r:id="rId25"/>
    <p:sldId id="355" r:id="rId26"/>
    <p:sldId id="354" r:id="rId27"/>
    <p:sldId id="366" r:id="rId28"/>
    <p:sldId id="368" r:id="rId29"/>
    <p:sldId id="367" r:id="rId30"/>
    <p:sldId id="326" r:id="rId31"/>
    <p:sldId id="393" r:id="rId32"/>
    <p:sldId id="394" r:id="rId33"/>
    <p:sldId id="395" r:id="rId34"/>
    <p:sldId id="257" r:id="rId35"/>
    <p:sldId id="396" r:id="rId36"/>
    <p:sldId id="263" r:id="rId37"/>
    <p:sldId id="339" r:id="rId38"/>
    <p:sldId id="264" r:id="rId39"/>
    <p:sldId id="398" r:id="rId40"/>
    <p:sldId id="338" r:id="rId41"/>
    <p:sldId id="340" r:id="rId42"/>
    <p:sldId id="370" r:id="rId43"/>
    <p:sldId id="371" r:id="rId44"/>
    <p:sldId id="304" r:id="rId45"/>
    <p:sldId id="305" r:id="rId46"/>
    <p:sldId id="295" r:id="rId47"/>
    <p:sldId id="297" r:id="rId48"/>
    <p:sldId id="400" r:id="rId49"/>
    <p:sldId id="401" r:id="rId50"/>
    <p:sldId id="402" r:id="rId51"/>
    <p:sldId id="403" r:id="rId52"/>
    <p:sldId id="399" r:id="rId53"/>
    <p:sldId id="275" r:id="rId54"/>
    <p:sldId id="404" r:id="rId55"/>
    <p:sldId id="405" r:id="rId56"/>
    <p:sldId id="397" r:id="rId57"/>
    <p:sldId id="265" r:id="rId58"/>
    <p:sldId id="372" r:id="rId59"/>
    <p:sldId id="373" r:id="rId60"/>
    <p:sldId id="374" r:id="rId61"/>
    <p:sldId id="375" r:id="rId62"/>
    <p:sldId id="376" r:id="rId63"/>
    <p:sldId id="377" r:id="rId64"/>
    <p:sldId id="293" r:id="rId65"/>
    <p:sldId id="378" r:id="rId66"/>
    <p:sldId id="380" r:id="rId67"/>
    <p:sldId id="379" r:id="rId68"/>
    <p:sldId id="406" r:id="rId69"/>
    <p:sldId id="407" r:id="rId70"/>
    <p:sldId id="266" r:id="rId71"/>
    <p:sldId id="296" r:id="rId72"/>
    <p:sldId id="381" r:id="rId73"/>
    <p:sldId id="382" r:id="rId74"/>
    <p:sldId id="383" r:id="rId75"/>
    <p:sldId id="384" r:id="rId76"/>
    <p:sldId id="409" r:id="rId77"/>
    <p:sldId id="267" r:id="rId78"/>
    <p:sldId id="300" r:id="rId79"/>
    <p:sldId id="308" r:id="rId80"/>
    <p:sldId id="301" r:id="rId81"/>
    <p:sldId id="309" r:id="rId82"/>
    <p:sldId id="299" r:id="rId83"/>
    <p:sldId id="408" r:id="rId84"/>
    <p:sldId id="289" r:id="rId85"/>
    <p:sldId id="341" r:id="rId86"/>
    <p:sldId id="342" r:id="rId87"/>
    <p:sldId id="343" r:id="rId88"/>
    <p:sldId id="344" r:id="rId89"/>
    <p:sldId id="345" r:id="rId9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9" d="100"/>
          <a:sy n="59" d="100"/>
        </p:scale>
        <p:origin x="1500" y="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-405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84" Type="http://schemas.openxmlformats.org/officeDocument/2006/relationships/slide" Target="slides/slide82.xml"/><Relationship Id="rId89" Type="http://schemas.openxmlformats.org/officeDocument/2006/relationships/slide" Target="slides/slide87.xml"/><Relationship Id="rId16" Type="http://schemas.openxmlformats.org/officeDocument/2006/relationships/slide" Target="slides/slide14.xml"/><Relationship Id="rId11" Type="http://schemas.openxmlformats.org/officeDocument/2006/relationships/slide" Target="slides/slide9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74" Type="http://schemas.openxmlformats.org/officeDocument/2006/relationships/slide" Target="slides/slide72.xml"/><Relationship Id="rId79" Type="http://schemas.openxmlformats.org/officeDocument/2006/relationships/slide" Target="slides/slide77.xml"/><Relationship Id="rId5" Type="http://schemas.openxmlformats.org/officeDocument/2006/relationships/slide" Target="slides/slide3.xml"/><Relationship Id="rId90" Type="http://schemas.openxmlformats.org/officeDocument/2006/relationships/slide" Target="slides/slide88.xml"/><Relationship Id="rId95" Type="http://schemas.openxmlformats.org/officeDocument/2006/relationships/tableStyles" Target="tableStyles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80" Type="http://schemas.openxmlformats.org/officeDocument/2006/relationships/slide" Target="slides/slide78.xml"/><Relationship Id="rId85" Type="http://schemas.openxmlformats.org/officeDocument/2006/relationships/slide" Target="slides/slide83.xml"/><Relationship Id="rId93" Type="http://schemas.openxmlformats.org/officeDocument/2006/relationships/viewProps" Target="viewProp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83" Type="http://schemas.openxmlformats.org/officeDocument/2006/relationships/slide" Target="slides/slide81.xml"/><Relationship Id="rId88" Type="http://schemas.openxmlformats.org/officeDocument/2006/relationships/slide" Target="slides/slide86.xml"/><Relationship Id="rId9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81" Type="http://schemas.openxmlformats.org/officeDocument/2006/relationships/slide" Target="slides/slide79.xml"/><Relationship Id="rId86" Type="http://schemas.openxmlformats.org/officeDocument/2006/relationships/slide" Target="slides/slide84.xml"/><Relationship Id="rId94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slide" Target="slides/slide74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9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Relationship Id="rId24" Type="http://schemas.openxmlformats.org/officeDocument/2006/relationships/slide" Target="slides/slide22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66" Type="http://schemas.openxmlformats.org/officeDocument/2006/relationships/slide" Target="slides/slide64.xml"/><Relationship Id="rId87" Type="http://schemas.openxmlformats.org/officeDocument/2006/relationships/slide" Target="slides/slide85.xml"/><Relationship Id="rId61" Type="http://schemas.openxmlformats.org/officeDocument/2006/relationships/slide" Target="slides/slide59.xml"/><Relationship Id="rId82" Type="http://schemas.openxmlformats.org/officeDocument/2006/relationships/slide" Target="slides/slide80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56" Type="http://schemas.openxmlformats.org/officeDocument/2006/relationships/slide" Target="slides/slide54.xml"/><Relationship Id="rId77" Type="http://schemas.openxmlformats.org/officeDocument/2006/relationships/slide" Target="slides/slide7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5FC404-98E7-43E2-856E-DD8FB0A20600}" type="datetimeFigureOut">
              <a:rPr lang="en-US" smtClean="0"/>
              <a:pPr/>
              <a:t>5/3/2025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7203DE-8BCD-4EFF-B772-5475F9981E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11606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7CA59A-1839-4CAA-8E95-AD8BE9370C27}" type="datetimeFigureOut">
              <a:rPr lang="en-US" smtClean="0"/>
              <a:pPr/>
              <a:t>5/3/2025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123A5-EB91-47D7-88C2-D3D5B41F0D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7CA59A-1839-4CAA-8E95-AD8BE9370C27}" type="datetimeFigureOut">
              <a:rPr lang="en-US" smtClean="0"/>
              <a:pPr/>
              <a:t>5/3/2025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123A5-EB91-47D7-88C2-D3D5B41F0D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7CA59A-1839-4CAA-8E95-AD8BE9370C27}" type="datetimeFigureOut">
              <a:rPr lang="en-US" smtClean="0"/>
              <a:pPr/>
              <a:t>5/3/2025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123A5-EB91-47D7-88C2-D3D5B41F0D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7CA59A-1839-4CAA-8E95-AD8BE9370C27}" type="datetimeFigureOut">
              <a:rPr lang="en-US" smtClean="0"/>
              <a:pPr/>
              <a:t>5/3/2025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123A5-EB91-47D7-88C2-D3D5B41F0D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7CA59A-1839-4CAA-8E95-AD8BE9370C27}" type="datetimeFigureOut">
              <a:rPr lang="en-US" smtClean="0"/>
              <a:pPr/>
              <a:t>5/3/2025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123A5-EB91-47D7-88C2-D3D5B41F0D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7CA59A-1839-4CAA-8E95-AD8BE9370C27}" type="datetimeFigureOut">
              <a:rPr lang="en-US" smtClean="0"/>
              <a:pPr/>
              <a:t>5/3/2025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123A5-EB91-47D7-88C2-D3D5B41F0D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7CA59A-1839-4CAA-8E95-AD8BE9370C27}" type="datetimeFigureOut">
              <a:rPr lang="en-US" smtClean="0"/>
              <a:pPr/>
              <a:t>5/3/2025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123A5-EB91-47D7-88C2-D3D5B41F0D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7CA59A-1839-4CAA-8E95-AD8BE9370C27}" type="datetimeFigureOut">
              <a:rPr lang="en-US" smtClean="0"/>
              <a:pPr/>
              <a:t>5/3/2025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123A5-EB91-47D7-88C2-D3D5B41F0D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7CA59A-1839-4CAA-8E95-AD8BE9370C27}" type="datetimeFigureOut">
              <a:rPr lang="en-US" smtClean="0"/>
              <a:pPr/>
              <a:t>5/3/2025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C6F123A5-EB91-47D7-88C2-D3D5B41F0DA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7CA59A-1839-4CAA-8E95-AD8BE9370C27}" type="datetimeFigureOut">
              <a:rPr lang="en-US" smtClean="0"/>
              <a:pPr/>
              <a:t>5/3/2025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123A5-EB91-47D7-88C2-D3D5B41F0D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7CA59A-1839-4CAA-8E95-AD8BE9370C27}" type="datetimeFigureOut">
              <a:rPr lang="en-US" smtClean="0"/>
              <a:pPr/>
              <a:t>5/3/2025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123A5-EB91-47D7-88C2-D3D5B41F0D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B18975-E7C2-8BB2-D879-58E8BEBD3B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A42602E-C366-EA72-6B71-0AD30EBA01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0D55C5-2DA1-0C53-6FCC-5512B30285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1E30C-46BA-4FBC-A61F-852BD39CFFCB}" type="datetimeFigureOut">
              <a:rPr lang="en-US" smtClean="0"/>
              <a:pPr/>
              <a:t>5/4/2025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B7BEC6-E8A7-9CC6-021E-65B73BA036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0440D5-4B56-42CB-79DB-8C3CAC7195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E51AF-3250-4B25-AE70-ED2B82C3FC3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493254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BD86CD-99F2-3A49-332D-8275EA2576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36731F-E48D-3464-B8F3-3752EE4111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BAE5DD-9F72-52A1-63AE-9B5940C2AE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1E30C-46BA-4FBC-A61F-852BD39CFFCB}" type="datetimeFigureOut">
              <a:rPr lang="en-US" smtClean="0"/>
              <a:pPr/>
              <a:t>5/4/2025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4C0203-3759-5D30-E025-A0127E0E19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CA8FD2-7EB9-2E55-CB7F-E56BDB82F9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E51AF-3250-4B25-AE70-ED2B82C3FC3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66897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3DE3E4-88D7-30F2-BA61-6C0A281631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EFA849-5590-2212-09BB-605D926A40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ACFFEA-D35E-B701-5FDC-1ACF1AB2F2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1E30C-46BA-4FBC-A61F-852BD39CFFCB}" type="datetimeFigureOut">
              <a:rPr lang="en-US" smtClean="0"/>
              <a:pPr/>
              <a:t>5/4/2025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D319C7-B22F-E2C1-2F5F-350607D4F3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CADFE1-4F55-C90F-400F-7563807376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E51AF-3250-4B25-AE70-ED2B82C3FC3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731648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9F0AB7-4BD2-26CE-AAFD-570A1C9E5D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93FFF1-C220-57AB-48E5-0D17D8B15AA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9ADC7F-67F1-029A-C39F-D38F6CA2C2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18A901F-FADC-9DC0-B0F7-BFF54D210D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1E30C-46BA-4FBC-A61F-852BD39CFFCB}" type="datetimeFigureOut">
              <a:rPr lang="en-US" smtClean="0"/>
              <a:pPr/>
              <a:t>5/4/2025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7C49A1B-DC92-4C40-577B-899A30B03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0045F24-6276-0B50-C09C-B175F61156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E51AF-3250-4B25-AE70-ED2B82C3FC3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127802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48339B-5438-F80E-8B94-9750B1DAAB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1F90A4-8251-BBB2-C5A3-4533624A48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D3D6D6-B38F-8854-4AA1-0BB89F857E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718E7B4-BCB4-2797-C7BC-98E2A591853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DCF7B52-D3E8-CE91-F921-F1B6D0256B3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C6C3F60-9DDA-A3B1-23E1-E1824EBB5D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1E30C-46BA-4FBC-A61F-852BD39CFFCB}" type="datetimeFigureOut">
              <a:rPr lang="en-US" smtClean="0"/>
              <a:pPr/>
              <a:t>5/4/2025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048808C-E395-91D2-57BA-AAD6E37008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EF6C648-3033-CCBD-806A-E76DBC0048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E51AF-3250-4B25-AE70-ED2B82C3FC3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80574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4BDAF0-4F89-6781-3065-17D27CB84F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4D0E591-6D39-AE46-F43C-CA3AC69B0A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1E30C-46BA-4FBC-A61F-852BD39CFFCB}" type="datetimeFigureOut">
              <a:rPr lang="en-US" smtClean="0"/>
              <a:pPr/>
              <a:t>5/4/2025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B361C46-F850-5170-8EC0-50F698BD3B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69AA22-864A-3F68-912D-38946A96DE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E51AF-3250-4B25-AE70-ED2B82C3FC3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140903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3F80B44-510B-6A03-1DAA-3C67888C8D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1E30C-46BA-4FBC-A61F-852BD39CFFCB}" type="datetimeFigureOut">
              <a:rPr lang="en-US" smtClean="0"/>
              <a:pPr/>
              <a:t>5/4/2025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3387150-B87F-210B-C0E7-225D4D2904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BABE65D-F210-09A9-D8DA-ECE0A546E9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E51AF-3250-4B25-AE70-ED2B82C3FC3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276289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6D722A-E2CF-D2AF-8954-61E09E7991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16EF81-6720-7C69-7689-C51CF377A7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5B0F8B-6257-35EF-53E9-60F369AE3F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80D63EE-730F-0CDB-5F6A-02F00C52B6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1E30C-46BA-4FBC-A61F-852BD39CFFCB}" type="datetimeFigureOut">
              <a:rPr lang="en-US" smtClean="0"/>
              <a:pPr/>
              <a:t>5/4/2025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5DF6623-0075-2D46-7410-D4367370C7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65CE055-97B8-2CFF-EC9C-D34FE50576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E51AF-3250-4B25-AE70-ED2B82C3FC3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506487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5FC1D5-81DE-166D-07D1-E9CB819A94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DD6D5FC-8DE0-E0A7-D46F-9AA15A9E11D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B39229-586C-7BB2-524A-C79566309E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B8E51C-BAF8-38AE-0ADB-35276B9E59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1E30C-46BA-4FBC-A61F-852BD39CFFCB}" type="datetimeFigureOut">
              <a:rPr lang="en-US" smtClean="0"/>
              <a:pPr/>
              <a:t>5/4/2025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1DEC70-2C5C-C9F4-F8D4-2A4662C4D8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DC9774-6422-9955-C942-6A3ADA7AB2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E51AF-3250-4B25-AE70-ED2B82C3FC3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142463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680A56-8E0E-33AA-07CE-BBBCD64C7E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160B23E-2A18-D0FB-513A-ADF992FF337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5EFDAD-3B8F-910D-0B24-7E44EBAE6C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1E30C-46BA-4FBC-A61F-852BD39CFFCB}" type="datetimeFigureOut">
              <a:rPr lang="en-US" smtClean="0"/>
              <a:pPr/>
              <a:t>5/4/2025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A7E788-FCE0-FEFE-0238-1E74C1B0A5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7A77CA-E912-4896-EA10-484A3F4818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E51AF-3250-4B25-AE70-ED2B82C3FC3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441252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12FF95B-5ACE-8405-323E-5CCEE1215A3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807B29B-7540-BF99-7246-F358CF4D5A6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215667-0DC2-EDEC-8666-A3E6BB27A4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1E30C-46BA-4FBC-A61F-852BD39CFFCB}" type="datetimeFigureOut">
              <a:rPr lang="en-US" smtClean="0"/>
              <a:pPr/>
              <a:t>5/4/2025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346684-350A-A5A8-D5FB-481F00745F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6CB5EE-8DE5-64E0-4AFE-B688EC16FE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E51AF-3250-4B25-AE70-ED2B82C3FC3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66817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D27CA59A-1839-4CAA-8E95-AD8BE9370C27}" type="datetimeFigureOut">
              <a:rPr lang="en-US" smtClean="0"/>
              <a:pPr/>
              <a:t>5/3/2025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C6F123A5-EB91-47D7-88C2-D3D5B41F0DA0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68B0EC3-582F-21C3-76C2-1BA40C2520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E41776-F9BF-CC76-525E-29A611729B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E02273-8BCE-D975-E33D-EDC5DA14B4E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851E30C-46BA-4FBC-A61F-852BD39CFFCB}" type="datetimeFigureOut">
              <a:rPr lang="en-US" smtClean="0"/>
              <a:pPr/>
              <a:t>5/4/2025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F7EB5D-68B3-1259-A109-E666067C70F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9173D6-97C5-59A3-06CB-271BC3EBE4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FEE51AF-3250-4B25-AE70-ED2B82C3FC3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62804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Financial Statement Analysis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Dr. Praveena Musunuru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Financial Statement analysis involves </a:t>
            </a:r>
          </a:p>
          <a:p>
            <a:pPr lvl="1"/>
            <a:r>
              <a:rPr lang="en-US" dirty="0"/>
              <a:t>the examination of both the relationships among financial statement numbers  </a:t>
            </a:r>
          </a:p>
          <a:p>
            <a:pPr lvl="1"/>
            <a:r>
              <a:rPr lang="en-US" dirty="0"/>
              <a:t>trends in those numbers over time</a:t>
            </a:r>
          </a:p>
          <a:p>
            <a:r>
              <a:rPr lang="en-US" dirty="0"/>
              <a:t>It is both </a:t>
            </a:r>
          </a:p>
          <a:p>
            <a:pPr lvl="1"/>
            <a:r>
              <a:rPr lang="en-US" dirty="0"/>
              <a:t>Diagnosis (identifying where a firm has problems)</a:t>
            </a:r>
          </a:p>
          <a:p>
            <a:pPr lvl="1"/>
            <a:r>
              <a:rPr lang="en-US" dirty="0"/>
              <a:t>Prognosis ( predicting how a firm will do in the future)</a:t>
            </a:r>
          </a:p>
          <a:p>
            <a:r>
              <a:rPr lang="en-US" dirty="0"/>
              <a:t>Evaluation of the past and prediction of the future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5E6608-D7B4-E166-AA18-E18458FB36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190500"/>
            <a:ext cx="8077200" cy="6477000"/>
          </a:xfrm>
        </p:spPr>
        <p:txBody>
          <a:bodyPr>
            <a:normAutofit/>
          </a:bodyPr>
          <a:lstStyle/>
          <a:p>
            <a:r>
              <a:rPr lang="en-US" sz="2600" b="1" dirty="0"/>
              <a:t>Financial Statements</a:t>
            </a:r>
            <a:br>
              <a:rPr lang="en-US" sz="2600" dirty="0"/>
            </a:br>
            <a:r>
              <a:rPr lang="en-US" sz="2600" dirty="0"/>
              <a:t>Listed below are questions posed by various users of a company’s financial statements.</a:t>
            </a:r>
          </a:p>
          <a:p>
            <a:pPr algn="just">
              <a:buFont typeface="+mj-lt"/>
              <a:buAutoNum type="arabicPeriod"/>
            </a:pPr>
            <a:r>
              <a:rPr lang="en-US" sz="2600" b="1" dirty="0"/>
              <a:t>Stockholder:</a:t>
            </a:r>
            <a:r>
              <a:rPr lang="en-US" sz="2600" dirty="0"/>
              <a:t> “How did this year’s sales figures compare with last year’s sales figures?”</a:t>
            </a:r>
          </a:p>
          <a:p>
            <a:pPr algn="just">
              <a:buFont typeface="+mj-lt"/>
              <a:buAutoNum type="arabicPeriod"/>
            </a:pPr>
            <a:r>
              <a:rPr lang="en-US" sz="2600" b="1" dirty="0"/>
              <a:t>Banker: </a:t>
            </a:r>
            <a:r>
              <a:rPr lang="en-US" sz="2600" dirty="0"/>
              <a:t>“How much in borrowings does the company currently owe?”</a:t>
            </a:r>
          </a:p>
          <a:p>
            <a:pPr algn="just">
              <a:buFont typeface="+mj-lt"/>
              <a:buAutoNum type="arabicPeriod"/>
            </a:pPr>
            <a:r>
              <a:rPr lang="en-US" sz="2600" b="1" dirty="0"/>
              <a:t>Supplier: </a:t>
            </a:r>
            <a:r>
              <a:rPr lang="en-US" sz="2600" dirty="0"/>
              <a:t>“How much does the company owe its suppliers in total?”</a:t>
            </a:r>
          </a:p>
          <a:p>
            <a:pPr algn="just">
              <a:buFont typeface="+mj-lt"/>
              <a:buAutoNum type="arabicPeriod"/>
            </a:pPr>
            <a:r>
              <a:rPr lang="en-US" sz="2600" b="1" dirty="0"/>
              <a:t>Stockholder: </a:t>
            </a:r>
            <a:r>
              <a:rPr lang="en-US" sz="2600" dirty="0"/>
              <a:t>“Did the company have any dividends in the prior year?”</a:t>
            </a:r>
          </a:p>
          <a:p>
            <a:pPr algn="just">
              <a:buFont typeface="+mj-lt"/>
              <a:buAutoNum type="arabicPeriod"/>
            </a:pPr>
            <a:r>
              <a:rPr lang="en-US" sz="2600" b="1" dirty="0"/>
              <a:t>Advertising Agent: </a:t>
            </a:r>
            <a:r>
              <a:rPr lang="en-US" sz="2600" dirty="0"/>
              <a:t>“How much advertising did the company incur in order to generate sales?”</a:t>
            </a:r>
          </a:p>
          <a:p>
            <a:pPr algn="just">
              <a:buFont typeface="+mj-lt"/>
              <a:buAutoNum type="arabicPeriod"/>
            </a:pPr>
            <a:r>
              <a:rPr lang="en-US" sz="2600" b="1" dirty="0"/>
              <a:t>Banker</a:t>
            </a:r>
            <a:r>
              <a:rPr lang="en-US" sz="2600" dirty="0"/>
              <a:t>: “What was the company’s total interest cost last year</a:t>
            </a:r>
            <a:r>
              <a:rPr lang="en-US" dirty="0"/>
              <a:t>?”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529315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9C3EC4-CF54-DE31-D958-345DFD5E9F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dirty="0"/>
              <a:t>Financial Statements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03800F-4CE7-886C-CE0C-76C63C934E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57400"/>
            <a:ext cx="8229600" cy="4389120"/>
          </a:xfrm>
        </p:spPr>
        <p:txBody>
          <a:bodyPr>
            <a:normAutofit/>
          </a:bodyPr>
          <a:lstStyle/>
          <a:p>
            <a:pPr>
              <a:lnSpc>
                <a:spcPct val="200000"/>
              </a:lnSpc>
            </a:pPr>
            <a:r>
              <a:rPr lang="en-IN" dirty="0"/>
              <a:t>Profit and Loss Statement/Income Statement</a:t>
            </a:r>
          </a:p>
          <a:p>
            <a:pPr>
              <a:lnSpc>
                <a:spcPct val="200000"/>
              </a:lnSpc>
            </a:pPr>
            <a:r>
              <a:rPr lang="en-IN" dirty="0"/>
              <a:t>Balance Sheet</a:t>
            </a:r>
          </a:p>
          <a:p>
            <a:pPr>
              <a:lnSpc>
                <a:spcPct val="200000"/>
              </a:lnSpc>
            </a:pPr>
            <a:r>
              <a:rPr lang="en-IN" dirty="0"/>
              <a:t>Cash Flow Statement</a:t>
            </a:r>
          </a:p>
        </p:txBody>
      </p:sp>
    </p:spTree>
    <p:extLst>
      <p:ext uri="{BB962C8B-B14F-4D97-AF65-F5344CB8AC3E}">
        <p14:creationId xmlns:p14="http://schemas.microsoft.com/office/powerpoint/2010/main" val="38575769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Lehman Brothers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dirty="0"/>
              <a:t>In March 2008, Lehman Brothers announced quarterly profits of US$489 million (Dh1.79 billion). Six months later the Wall Street firm filed for bankruptcy. In spite of four consecutive years of record-breaking profits, the firm ran out of cash. It could no longer do business. The end.</a:t>
            </a:r>
          </a:p>
          <a:p>
            <a:pPr algn="just"/>
            <a:r>
              <a:rPr lang="en-US" i="1" dirty="0"/>
              <a:t>Profits are nice, but cash is what counts.”</a:t>
            </a:r>
          </a:p>
          <a:p>
            <a:pPr algn="just">
              <a:buNone/>
            </a:pPr>
            <a:br>
              <a:rPr lang="en-US" i="1" dirty="0"/>
            </a:br>
            <a:r>
              <a:rPr lang="en-US" sz="1800" dirty="0"/>
              <a:t>Source : The National , Feb 2010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>
            <a:extLst>
              <a:ext uri="{FF2B5EF4-FFF2-40B4-BE49-F238E27FC236}">
                <a16:creationId xmlns:a16="http://schemas.microsoft.com/office/drawing/2014/main" id="{14AF0CB7-CC86-D4A7-D5D5-E6B3F419A08E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42900" y="1238309"/>
            <a:ext cx="8458200" cy="39703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altLang="en-US" b="1" dirty="0"/>
              <a:t>Profit ≠ Cash</a:t>
            </a:r>
            <a:br>
              <a:rPr lang="en-US" altLang="en-US" dirty="0"/>
            </a:br>
            <a:r>
              <a:rPr lang="en-US" altLang="en-US" dirty="0"/>
              <a:t>Profits are based on accounting rules—timing differences, estimates, and non-cash items. Cash is real. It’s what you use to pay salaries, suppliers, and debt.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altLang="en-US" dirty="0"/>
              <a:t>The cash flow statement tracks actual cash coming in and going out. It tells you: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altLang="en-US" dirty="0"/>
              <a:t>Are we truly generating cash from operations?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altLang="en-US" dirty="0"/>
              <a:t>Are we spending on assets or getting returns?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altLang="en-US" dirty="0"/>
              <a:t>Are we dependent on loans or able to fund ourselves?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97197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Three heads of Cash Flow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Cash Flow from Operating Activities</a:t>
            </a:r>
          </a:p>
          <a:p>
            <a:r>
              <a:rPr lang="en-US" dirty="0"/>
              <a:t>Cash Flow from Investing Activities</a:t>
            </a:r>
          </a:p>
          <a:p>
            <a:r>
              <a:rPr lang="en-US" dirty="0"/>
              <a:t>Cash Flow from Financing Activities</a:t>
            </a:r>
          </a:p>
          <a:p>
            <a:r>
              <a:rPr lang="en-US" dirty="0"/>
              <a:t>Meaningful grouping assists in understandings trends </a:t>
            </a:r>
            <a:r>
              <a:rPr lang="en-US"/>
              <a:t>and comparison</a:t>
            </a: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Cash and Cash Equivalents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statement of cash flows explains the change during the period in cash and cash equivalents.</a:t>
            </a:r>
          </a:p>
          <a:p>
            <a:r>
              <a:rPr lang="en-US" dirty="0"/>
              <a:t>Cash equivalents consists of short-term highly liquid investments having maturity less than three months, which can be readily converted into cash without decline of its value.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Operating activities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Principal revenue producing activities of the enterprises </a:t>
            </a:r>
          </a:p>
          <a:p>
            <a:pPr lvl="1" algn="just"/>
            <a:r>
              <a:rPr lang="en-US" dirty="0"/>
              <a:t>Cash receipts from sale of goods and the rendering of services</a:t>
            </a:r>
          </a:p>
          <a:p>
            <a:pPr lvl="1" algn="just"/>
            <a:r>
              <a:rPr lang="en-US" dirty="0"/>
              <a:t>Cash receipts from royalties, fees, commissions and other revenue</a:t>
            </a:r>
          </a:p>
          <a:p>
            <a:pPr lvl="1" algn="just"/>
            <a:r>
              <a:rPr lang="en-US" dirty="0"/>
              <a:t>Cash payments to suppliers for goods and service</a:t>
            </a:r>
          </a:p>
          <a:p>
            <a:pPr lvl="1" algn="just"/>
            <a:r>
              <a:rPr lang="en-US" dirty="0"/>
              <a:t>Cash payments to and on behalf of employees</a:t>
            </a:r>
          </a:p>
          <a:p>
            <a:pPr lvl="1" algn="just"/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Investment activities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Acquisition and disposal of long-term assets and other investments not included in cash equivalents</a:t>
            </a:r>
          </a:p>
          <a:p>
            <a:r>
              <a:rPr lang="en-US" dirty="0"/>
              <a:t>Cash Payments to acquire fixed assets including intangibles</a:t>
            </a:r>
          </a:p>
          <a:p>
            <a:r>
              <a:rPr lang="en-US" dirty="0"/>
              <a:t>Cash payments relating to capitalization, R&amp;D costs, self constructed assets</a:t>
            </a:r>
          </a:p>
          <a:p>
            <a:r>
              <a:rPr lang="en-US" dirty="0"/>
              <a:t>Cash receipts from disposal of fixed assets and investments</a:t>
            </a:r>
          </a:p>
          <a:p>
            <a:r>
              <a:rPr lang="en-US" dirty="0"/>
              <a:t>Other receipts from investments such as interest and dividend received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Financing activities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Cash flows from those activities which result in change in size and composition of owner’s capital and borrowing</a:t>
            </a:r>
          </a:p>
          <a:p>
            <a:r>
              <a:rPr lang="en-US" dirty="0"/>
              <a:t>Receipts from issuing shares, debentures , bonds, loans etc</a:t>
            </a:r>
          </a:p>
          <a:p>
            <a:r>
              <a:rPr lang="en-US" dirty="0"/>
              <a:t>Buy back  of shares, Redemption of bonds, preference shares, Payment of loan</a:t>
            </a:r>
          </a:p>
          <a:p>
            <a:r>
              <a:rPr lang="en-US" dirty="0"/>
              <a:t>Dividend and interest paid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Need for Analysis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lnSpc>
                <a:spcPct val="90000"/>
              </a:lnSpc>
            </a:pPr>
            <a:r>
              <a:rPr lang="en-US" sz="2600" dirty="0"/>
              <a:t>How well the business performed during the period </a:t>
            </a:r>
          </a:p>
          <a:p>
            <a:pPr lvl="1">
              <a:lnSpc>
                <a:spcPct val="90000"/>
              </a:lnSpc>
            </a:pPr>
            <a:r>
              <a:rPr lang="en-US" sz="2600" dirty="0"/>
              <a:t>Did the earnings  grow, decline 0r remain unchanged?</a:t>
            </a:r>
          </a:p>
          <a:p>
            <a:pPr lvl="1">
              <a:lnSpc>
                <a:spcPct val="90000"/>
              </a:lnSpc>
            </a:pPr>
            <a:r>
              <a:rPr lang="en-US" sz="2600" dirty="0"/>
              <a:t>How was the profit measured?</a:t>
            </a:r>
          </a:p>
          <a:p>
            <a:pPr lvl="1">
              <a:lnSpc>
                <a:spcPct val="90000"/>
              </a:lnSpc>
            </a:pPr>
            <a:r>
              <a:rPr lang="en-US" sz="2600" dirty="0"/>
              <a:t>How well the firm performed in Comparison  to other firms (competitors) in the industry?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Sources of Information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Company Reports </a:t>
            </a:r>
          </a:p>
          <a:p>
            <a:r>
              <a:rPr lang="en-US" dirty="0"/>
              <a:t>Stock exchanges</a:t>
            </a:r>
          </a:p>
          <a:p>
            <a:r>
              <a:rPr lang="en-US" dirty="0"/>
              <a:t>Business Periodicals, websites  and television</a:t>
            </a:r>
          </a:p>
          <a:p>
            <a:r>
              <a:rPr lang="en-US" dirty="0"/>
              <a:t>Useful database such as Prowess, </a:t>
            </a:r>
            <a:r>
              <a:rPr lang="en-US" dirty="0" err="1"/>
              <a:t>Capitaline</a:t>
            </a: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Standards of comparison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Past performance</a:t>
            </a:r>
          </a:p>
          <a:p>
            <a:r>
              <a:rPr lang="en-US" dirty="0"/>
              <a:t>Industry standards</a:t>
            </a:r>
          </a:p>
          <a:p>
            <a:r>
              <a:rPr lang="en-US" dirty="0"/>
              <a:t>Rule of thumb indicators</a:t>
            </a:r>
          </a:p>
          <a:p>
            <a:r>
              <a:rPr lang="en-US" dirty="0"/>
              <a:t>Internal standards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0E5EDE-C4BC-F2F5-F57B-4CA7523D23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dirty="0"/>
              <a:t>Ratio Analysis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DF3D6B-E819-CECE-608C-FDE52E3B9F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/>
              <a:t>1. Assess Financial Health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Understand the company’s profitability, liquidity, and solvency.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Identify strengths and weaknesses in operations.</a:t>
            </a:r>
          </a:p>
          <a:p>
            <a:pPr>
              <a:buNone/>
            </a:pPr>
            <a:r>
              <a:rPr lang="en-US" dirty="0"/>
              <a:t>2. Support Decision-Making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Helps investors decide whether to buy, hold, or sell shares.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Aids managers in strategic planning and budgeting.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5654705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Techniques of financial Statement Analysis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Horizontal analysis – Comparison of current year with previous year</a:t>
            </a:r>
          </a:p>
          <a:p>
            <a:r>
              <a:rPr lang="en-US" dirty="0"/>
              <a:t>Trend analysis – Extension of Horizontal analysis to many years. Choose a base year whose trend number is 100.Following years are expressed as a % of base year value. 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170A0D-D32D-F19F-52B4-C81C21E145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500" dirty="0"/>
              <a:t>Horizontal Analysis?</a:t>
            </a:r>
            <a:br>
              <a:rPr lang="en-US" sz="4500" dirty="0"/>
            </a:br>
            <a:endParaRPr lang="en-IN" sz="45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283563-235B-C9F6-BEE0-4CD2DD48E0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What is Horizontal Analysis?</a:t>
            </a:r>
          </a:p>
          <a:p>
            <a:pPr marL="274320" lvl="1" indent="-274320">
              <a:buClr>
                <a:schemeClr val="accent3"/>
              </a:buClr>
              <a:buSzPct val="95000"/>
            </a:pPr>
            <a:r>
              <a:rPr lang="en-US" sz="2600" dirty="0"/>
              <a:t>A method of comparing financial statement items across two or more periods to identify trends and growth/decline patterns.</a:t>
            </a:r>
          </a:p>
          <a:p>
            <a:r>
              <a:rPr lang="en-US" b="1" dirty="0"/>
              <a:t>Why Use It?</a:t>
            </a:r>
          </a:p>
          <a:p>
            <a:pPr marL="274320" lvl="1" indent="-274320">
              <a:buClr>
                <a:schemeClr val="accent3"/>
              </a:buClr>
              <a:buSzPct val="95000"/>
            </a:pPr>
            <a:r>
              <a:rPr lang="en-US" sz="2600" dirty="0"/>
              <a:t>Evaluates changes in revenue, expenses, assets, liabilities, etc.</a:t>
            </a:r>
          </a:p>
          <a:p>
            <a:pPr marL="274320" lvl="1" indent="-274320">
              <a:buClr>
                <a:schemeClr val="accent3"/>
              </a:buClr>
              <a:buSzPct val="95000"/>
            </a:pPr>
            <a:r>
              <a:rPr lang="en-US" sz="2600" dirty="0"/>
              <a:t>Helps spot performance trends, highlight potential issues, and guide strategic decisions.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854584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CA4047BB-58EF-A097-6CD4-1CB5A10415F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33400" y="228600"/>
            <a:ext cx="8305800" cy="6142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490869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C17CA0-71C9-2BED-8BD7-F7843B1DF3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3810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Exceptional Items</a:t>
            </a:r>
            <a:br>
              <a:rPr lang="en-US" dirty="0"/>
            </a:b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24A0D6-3ED9-E96E-8501-419B9E2511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0500" y="952500"/>
            <a:ext cx="8458200" cy="5562600"/>
          </a:xfrm>
        </p:spPr>
        <p:txBody>
          <a:bodyPr>
            <a:normAutofit/>
          </a:bodyPr>
          <a:lstStyle/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n-US" sz="3000" dirty="0"/>
              <a:t>Exceptional items are non-recurring, unusual gains or losses that are not part of a company's regular operations.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n-US" sz="3000" dirty="0"/>
              <a:t>Write-off Provision for bad debts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n-US" sz="3000" dirty="0"/>
              <a:t>Restructuring costs or asset impairments.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n-US" sz="3000" dirty="0"/>
              <a:t>Gains/losses from the sale of a business segment or major asset.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n-US" sz="3000" dirty="0"/>
              <a:t>Unusual legal settlements or write-offs.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5192739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C990BF4E-E8A3-9860-D29B-C6CAF4ABF5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Deferred Tax Asset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2519DF53-A85F-6CF3-DC33-69F9A2F8A514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 bwMode="auto">
          <a:xfrm>
            <a:off x="696686" y="1981200"/>
            <a:ext cx="8077200" cy="40626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tantia" panose="02030602050306030303" pitchFamily="18" charset="0"/>
              </a:rPr>
              <a:t>Deferred Tax Asset (DTA):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nstantia" panose="02030602050306030303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tantia" panose="02030602050306030303" pitchFamily="18" charset="0"/>
              </a:rPr>
              <a:t>Occurs when: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tantia" panose="02030602050306030303" pitchFamily="18" charset="0"/>
              </a:rPr>
              <a:t> The company pays more tax now (in the current period)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tantia" panose="02030602050306030303" pitchFamily="18" charset="0"/>
              </a:rPr>
              <a:t>but expects to pay less in the future.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tantia" panose="02030602050306030303" pitchFamily="18" charset="0"/>
              </a:rPr>
              <a:t>Example: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nstantia" panose="02030602050306030303" pitchFamily="18" charset="0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tantia" panose="02030602050306030303" pitchFamily="18" charset="0"/>
              </a:rPr>
              <a:t>If a company </a:t>
            </a:r>
            <a:r>
              <a:rPr kumimoji="0" lang="en-US" alt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tantia" panose="02030602050306030303" pitchFamily="18" charset="0"/>
              </a:rPr>
              <a:t>records a provision for bad debts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tantia" panose="02030602050306030303" pitchFamily="18" charset="0"/>
              </a:rPr>
              <a:t> in financial statements but tax laws allow deduction only when actual write-off happens, a deferred tax asset is created.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tantia" panose="02030602050306030303" pitchFamily="18" charset="0"/>
              </a:rPr>
              <a:t>Impact: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tantia" panose="02030602050306030303" pitchFamily="18" charset="0"/>
              </a:rPr>
              <a:t> Reduces tax payable in future periods.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247669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E9059C-C7AC-7971-69A1-54119B64FF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Deferred Tax liability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F9D8ED-2FBC-CEF2-E46B-51EEC2D7B2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tantia" panose="02030602050306030303" pitchFamily="18" charset="0"/>
              </a:rPr>
              <a:t>Occurs when: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tantia" panose="02030602050306030303" pitchFamily="18" charset="0"/>
              </a:rPr>
              <a:t> The company pays less tax now but expects to pay more in the future.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tantia" panose="02030602050306030303" pitchFamily="18" charset="0"/>
              </a:rPr>
              <a:t>Example: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nstantia" panose="02030602050306030303" pitchFamily="18" charset="0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tantia" panose="02030602050306030303" pitchFamily="18" charset="0"/>
              </a:rPr>
              <a:t>If a company </a:t>
            </a:r>
            <a:r>
              <a:rPr kumimoji="0" lang="en-US" alt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tantia" panose="02030602050306030303" pitchFamily="18" charset="0"/>
              </a:rPr>
              <a:t>uses accelerated depreciation for tax purposes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tantia" panose="02030602050306030303" pitchFamily="18" charset="0"/>
              </a:rPr>
              <a:t> 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tantia" panose="02030602050306030303" pitchFamily="18" charset="0"/>
              </a:rPr>
              <a:t>(higher depreciation now, lower taxable income), the tax savings today result</a:t>
            </a:r>
            <a:r>
              <a:rPr lang="en-US" altLang="en-US" dirty="0">
                <a:latin typeface="Constantia" panose="02030602050306030303" pitchFamily="18" charset="0"/>
              </a:rPr>
              <a:t> 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tantia" panose="02030602050306030303" pitchFamily="18" charset="0"/>
              </a:rPr>
              <a:t>in a deferred tax liability.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tantia" panose="02030602050306030303" pitchFamily="18" charset="0"/>
              </a:rPr>
              <a:t>Impact: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tantia" panose="02030602050306030303" pitchFamily="18" charset="0"/>
              </a:rPr>
              <a:t> Higher tax payable in future periods when depreciation claims decrease.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09203848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DB2A91-A672-73CC-3FE8-9FB0055A9B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Deferred Tax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0B7F599E-E426-42BA-9C95-87288917A97C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228599" y="2057400"/>
            <a:ext cx="8153399" cy="22159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A negative deferred tax in FY18 (-₹2.25 Cr) indicates that the company had a tax benefit in that period.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The shift to ₹12.55 Cr in FY19 suggests that prior deferred tax assets may have been exhausted, or new deferred tax liabilities were recorded.</a:t>
            </a:r>
          </a:p>
        </p:txBody>
      </p:sp>
    </p:spTree>
    <p:extLst>
      <p:ext uri="{BB962C8B-B14F-4D97-AF65-F5344CB8AC3E}">
        <p14:creationId xmlns:p14="http://schemas.microsoft.com/office/powerpoint/2010/main" val="92277813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4875A1-635B-7107-9235-565DFB81EF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698E1D07-D674-6FD9-9F0B-F39EAD6E8D5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33400" y="228600"/>
            <a:ext cx="8305800" cy="6142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365344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0E6CB3-277B-5E48-DF99-32ED1E9CB9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943600"/>
          </a:xfrm>
        </p:spPr>
        <p:txBody>
          <a:bodyPr>
            <a:normAutofit fontScale="85000" lnSpcReduction="20000"/>
          </a:bodyPr>
          <a:lstStyle/>
          <a:p>
            <a:r>
              <a:rPr lang="en-US" b="1" dirty="0"/>
              <a:t>1. Revenue Growth (+11.92%)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Revenue from operations increased by ₹1,102 Cr (+11.75%).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Other income grew by ₹35 Cr (+22.18%).</a:t>
            </a:r>
          </a:p>
          <a:p>
            <a:r>
              <a:rPr lang="en-US" b="1" dirty="0"/>
              <a:t>2. Cost Management &amp; Efficiency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Cost of Materials Consumed increased by ₹540 Cr (+12.25%), aligned with revenue.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Excise duty elimination (-100%) contributed to profitability.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Employee Expenses (+9.08%), Depreciation (+12.73%) remained manageable.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Inventory management (-₹49 Cr change) improved efficiency.</a:t>
            </a:r>
          </a:p>
          <a:p>
            <a:r>
              <a:rPr lang="en-US" b="1" dirty="0"/>
              <a:t>3. Rising Other Expenses (+21.68%)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Increased spending on marketing, distribution, and operations (₹396 Cr rise)..</a:t>
            </a:r>
          </a:p>
          <a:p>
            <a:r>
              <a:rPr lang="en-US" b="1" dirty="0"/>
              <a:t>4. Tax Management &amp; Net Profit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Total tax expense increased by ₹97 Cr (+19.42%).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Deferred tax impact (-657.78%) suggests tax provisions adjustment.</a:t>
            </a:r>
          </a:p>
        </p:txBody>
      </p:sp>
    </p:spTree>
    <p:extLst>
      <p:ext uri="{BB962C8B-B14F-4D97-AF65-F5344CB8AC3E}">
        <p14:creationId xmlns:p14="http://schemas.microsoft.com/office/powerpoint/2010/main" val="35939128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DE4109-F76D-7EC4-3149-9A5B2565D8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E160AE-1E0E-1624-4BC9-DA2B7D2B60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Profit increase primarily due to revenue growth, cost control, and excise duty savings.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Other expenses grew, requiring cost efficiency focus.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Overall, strong operational performance supported the 18.39% profit growth.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5840899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212F555A-C1F7-9E90-BD6C-B37B7E5E1B3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85800" y="304801"/>
            <a:ext cx="8000999" cy="601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916964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9ECD08A2-ED42-8221-217F-33BE892A270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39963663"/>
              </p:ext>
            </p:extLst>
          </p:nvPr>
        </p:nvGraphicFramePr>
        <p:xfrm>
          <a:off x="152400" y="304800"/>
          <a:ext cx="8610599" cy="6019802"/>
        </p:xfrm>
        <a:graphic>
          <a:graphicData uri="http://schemas.openxmlformats.org/drawingml/2006/table">
            <a:tbl>
              <a:tblPr/>
              <a:tblGrid>
                <a:gridCol w="3641184">
                  <a:extLst>
                    <a:ext uri="{9D8B030D-6E8A-4147-A177-3AD203B41FA5}">
                      <a16:colId xmlns:a16="http://schemas.microsoft.com/office/drawing/2014/main" val="2762191537"/>
                    </a:ext>
                  </a:extLst>
                </a:gridCol>
                <a:gridCol w="1499985">
                  <a:extLst>
                    <a:ext uri="{9D8B030D-6E8A-4147-A177-3AD203B41FA5}">
                      <a16:colId xmlns:a16="http://schemas.microsoft.com/office/drawing/2014/main" val="4224323417"/>
                    </a:ext>
                  </a:extLst>
                </a:gridCol>
                <a:gridCol w="1374032">
                  <a:extLst>
                    <a:ext uri="{9D8B030D-6E8A-4147-A177-3AD203B41FA5}">
                      <a16:colId xmlns:a16="http://schemas.microsoft.com/office/drawing/2014/main" val="3143009470"/>
                    </a:ext>
                  </a:extLst>
                </a:gridCol>
                <a:gridCol w="1419833">
                  <a:extLst>
                    <a:ext uri="{9D8B030D-6E8A-4147-A177-3AD203B41FA5}">
                      <a16:colId xmlns:a16="http://schemas.microsoft.com/office/drawing/2014/main" val="293177476"/>
                    </a:ext>
                  </a:extLst>
                </a:gridCol>
                <a:gridCol w="675565">
                  <a:extLst>
                    <a:ext uri="{9D8B030D-6E8A-4147-A177-3AD203B41FA5}">
                      <a16:colId xmlns:a16="http://schemas.microsoft.com/office/drawing/2014/main" val="3874079718"/>
                    </a:ext>
                  </a:extLst>
                </a:gridCol>
              </a:tblGrid>
              <a:tr h="231319">
                <a:tc>
                  <a:txBody>
                    <a:bodyPr/>
                    <a:lstStyle/>
                    <a:p>
                      <a:pPr algn="l" fontAlgn="b"/>
                      <a:r>
                        <a:rPr lang="en-IN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ASSETS</a:t>
                      </a:r>
                    </a:p>
                  </a:txBody>
                  <a:tcPr marL="4016" marR="4016" marT="40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N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16" marR="4016" marT="40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N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16" marR="4016" marT="40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N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16" marR="4016" marT="40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N" sz="900" b="0" i="0" u="none" strike="noStrike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16" marR="4016" marT="40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69425884"/>
                  </a:ext>
                </a:extLst>
              </a:tr>
              <a:tr h="231319">
                <a:tc>
                  <a:txBody>
                    <a:bodyPr/>
                    <a:lstStyle/>
                    <a:p>
                      <a:pPr algn="l" fontAlgn="b"/>
                      <a:r>
                        <a:rPr lang="en-IN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Non-Current Assets :</a:t>
                      </a:r>
                    </a:p>
                  </a:txBody>
                  <a:tcPr marL="4016" marR="4016" marT="40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N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16" marR="4016" marT="40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N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16" marR="4016" marT="40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N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16" marR="4016" marT="40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N" sz="900" b="0" i="0" u="none" strike="noStrike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16" marR="4016" marT="40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66336984"/>
                  </a:ext>
                </a:extLst>
              </a:tr>
              <a:tr h="231319">
                <a:tc>
                  <a:txBody>
                    <a:bodyPr/>
                    <a:lstStyle/>
                    <a:p>
                      <a:pPr algn="l" fontAlgn="b"/>
                      <a:r>
                        <a:rPr lang="en-IN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Property, Plant and Equipment</a:t>
                      </a:r>
                    </a:p>
                  </a:txBody>
                  <a:tcPr marL="4016" marR="4016" marT="40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1283.85</a:t>
                      </a:r>
                    </a:p>
                  </a:txBody>
                  <a:tcPr marL="4016" marR="4016" marT="40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1008.31</a:t>
                      </a:r>
                    </a:p>
                  </a:txBody>
                  <a:tcPr marL="4016" marR="4016" marT="40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275.54</a:t>
                      </a:r>
                    </a:p>
                  </a:txBody>
                  <a:tcPr marL="4016" marR="4016" marT="40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900" b="0" i="0" u="none" strike="noStrike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27.33%</a:t>
                      </a:r>
                    </a:p>
                  </a:txBody>
                  <a:tcPr marL="4016" marR="4016" marT="40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50895334"/>
                  </a:ext>
                </a:extLst>
              </a:tr>
              <a:tr h="231319">
                <a:tc>
                  <a:txBody>
                    <a:bodyPr/>
                    <a:lstStyle/>
                    <a:p>
                      <a:pPr algn="l" fontAlgn="b"/>
                      <a:r>
                        <a:rPr lang="en-IN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Capital Work-in-Progress</a:t>
                      </a:r>
                    </a:p>
                  </a:txBody>
                  <a:tcPr marL="4016" marR="4016" marT="40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64.91</a:t>
                      </a:r>
                    </a:p>
                  </a:txBody>
                  <a:tcPr marL="4016" marR="4016" marT="40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200.28</a:t>
                      </a:r>
                    </a:p>
                  </a:txBody>
                  <a:tcPr marL="4016" marR="4016" marT="40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-135.37</a:t>
                      </a:r>
                    </a:p>
                  </a:txBody>
                  <a:tcPr marL="4016" marR="4016" marT="40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900" b="0" i="0" u="none" strike="noStrike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-67.59%</a:t>
                      </a:r>
                    </a:p>
                  </a:txBody>
                  <a:tcPr marL="4016" marR="4016" marT="40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30291058"/>
                  </a:ext>
                </a:extLst>
              </a:tr>
              <a:tr h="231319">
                <a:tc>
                  <a:txBody>
                    <a:bodyPr/>
                    <a:lstStyle/>
                    <a:p>
                      <a:pPr algn="l" fontAlgn="b"/>
                      <a:r>
                        <a:rPr lang="en-IN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Investment Property</a:t>
                      </a:r>
                    </a:p>
                  </a:txBody>
                  <a:tcPr marL="4016" marR="4016" marT="40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36.13</a:t>
                      </a:r>
                    </a:p>
                  </a:txBody>
                  <a:tcPr marL="4016" marR="4016" marT="40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14.99</a:t>
                      </a:r>
                    </a:p>
                  </a:txBody>
                  <a:tcPr marL="4016" marR="4016" marT="40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21.14</a:t>
                      </a:r>
                    </a:p>
                  </a:txBody>
                  <a:tcPr marL="4016" marR="4016" marT="40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900" b="0" i="0" u="none" strike="noStrike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141.03%</a:t>
                      </a:r>
                    </a:p>
                  </a:txBody>
                  <a:tcPr marL="4016" marR="4016" marT="40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52647196"/>
                  </a:ext>
                </a:extLst>
              </a:tr>
              <a:tr h="231319">
                <a:tc>
                  <a:txBody>
                    <a:bodyPr/>
                    <a:lstStyle/>
                    <a:p>
                      <a:pPr algn="l" fontAlgn="b"/>
                      <a:r>
                        <a:rPr lang="en-IN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Intangible Assets</a:t>
                      </a:r>
                    </a:p>
                  </a:txBody>
                  <a:tcPr marL="4016" marR="4016" marT="40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7.62</a:t>
                      </a:r>
                    </a:p>
                  </a:txBody>
                  <a:tcPr marL="4016" marR="4016" marT="40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7.97</a:t>
                      </a:r>
                    </a:p>
                  </a:txBody>
                  <a:tcPr marL="4016" marR="4016" marT="40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-0.35</a:t>
                      </a:r>
                    </a:p>
                  </a:txBody>
                  <a:tcPr marL="4016" marR="4016" marT="40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900" b="0" i="0" u="none" strike="noStrike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-4.39%</a:t>
                      </a:r>
                    </a:p>
                  </a:txBody>
                  <a:tcPr marL="4016" marR="4016" marT="40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4990289"/>
                  </a:ext>
                </a:extLst>
              </a:tr>
              <a:tr h="231319">
                <a:tc>
                  <a:txBody>
                    <a:bodyPr/>
                    <a:lstStyle/>
                    <a:p>
                      <a:pPr algn="l" fontAlgn="b"/>
                      <a:r>
                        <a:rPr lang="en-IN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Financial Assets</a:t>
                      </a:r>
                    </a:p>
                  </a:txBody>
                  <a:tcPr marL="4016" marR="4016" marT="40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N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16" marR="4016" marT="40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N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16" marR="4016" marT="40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N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16" marR="4016" marT="40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N" sz="900" b="0" i="0" u="none" strike="noStrike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16" marR="4016" marT="40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2557323"/>
                  </a:ext>
                </a:extLst>
              </a:tr>
              <a:tr h="231319">
                <a:tc>
                  <a:txBody>
                    <a:bodyPr/>
                    <a:lstStyle/>
                    <a:p>
                      <a:pPr algn="l" fontAlgn="b"/>
                      <a:r>
                        <a:rPr lang="en-IN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Investments</a:t>
                      </a:r>
                    </a:p>
                  </a:txBody>
                  <a:tcPr marL="4016" marR="4016" marT="40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1050.97</a:t>
                      </a:r>
                    </a:p>
                  </a:txBody>
                  <a:tcPr marL="4016" marR="4016" marT="40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450.65</a:t>
                      </a:r>
                    </a:p>
                  </a:txBody>
                  <a:tcPr marL="4016" marR="4016" marT="40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600.32</a:t>
                      </a:r>
                    </a:p>
                  </a:txBody>
                  <a:tcPr marL="4016" marR="4016" marT="40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900" b="0" i="0" u="none" strike="noStrike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133.21%</a:t>
                      </a:r>
                    </a:p>
                  </a:txBody>
                  <a:tcPr marL="4016" marR="4016" marT="40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29674941"/>
                  </a:ext>
                </a:extLst>
              </a:tr>
              <a:tr h="231319">
                <a:tc>
                  <a:txBody>
                    <a:bodyPr/>
                    <a:lstStyle/>
                    <a:p>
                      <a:pPr algn="l" fontAlgn="b"/>
                      <a:r>
                        <a:rPr lang="en-IN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Loans</a:t>
                      </a:r>
                    </a:p>
                  </a:txBody>
                  <a:tcPr marL="4016" marR="4016" marT="40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15.55</a:t>
                      </a:r>
                    </a:p>
                  </a:txBody>
                  <a:tcPr marL="4016" marR="4016" marT="40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86.74</a:t>
                      </a:r>
                    </a:p>
                  </a:txBody>
                  <a:tcPr marL="4016" marR="4016" marT="40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-71.19</a:t>
                      </a:r>
                    </a:p>
                  </a:txBody>
                  <a:tcPr marL="4016" marR="4016" marT="40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900" b="0" i="0" u="none" strike="noStrike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-82.07%</a:t>
                      </a:r>
                    </a:p>
                  </a:txBody>
                  <a:tcPr marL="4016" marR="4016" marT="40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94262527"/>
                  </a:ext>
                </a:extLst>
              </a:tr>
              <a:tr h="231319">
                <a:tc>
                  <a:txBody>
                    <a:bodyPr/>
                    <a:lstStyle/>
                    <a:p>
                      <a:pPr algn="l" fontAlgn="b"/>
                      <a:r>
                        <a:rPr lang="en-IN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Other financial assets</a:t>
                      </a:r>
                    </a:p>
                  </a:txBody>
                  <a:tcPr marL="4016" marR="4016" marT="40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1.00</a:t>
                      </a:r>
                    </a:p>
                  </a:txBody>
                  <a:tcPr marL="4016" marR="4016" marT="40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</a:t>
                      </a:r>
                    </a:p>
                  </a:txBody>
                  <a:tcPr marL="4016" marR="4016" marT="40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1.00</a:t>
                      </a:r>
                    </a:p>
                  </a:txBody>
                  <a:tcPr marL="4016" marR="4016" marT="40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N" sz="900" b="0" i="0" u="none" strike="noStrike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16" marR="4016" marT="40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69628651"/>
                  </a:ext>
                </a:extLst>
              </a:tr>
              <a:tr h="231319">
                <a:tc>
                  <a:txBody>
                    <a:bodyPr/>
                    <a:lstStyle/>
                    <a:p>
                      <a:pPr algn="l" fontAlgn="b"/>
                      <a:r>
                        <a:rPr lang="en-IN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Deferred tax assets (net)</a:t>
                      </a:r>
                    </a:p>
                  </a:txBody>
                  <a:tcPr marL="4016" marR="4016" marT="40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</a:t>
                      </a:r>
                    </a:p>
                  </a:txBody>
                  <a:tcPr marL="4016" marR="4016" marT="40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8.68</a:t>
                      </a:r>
                    </a:p>
                  </a:txBody>
                  <a:tcPr marL="4016" marR="4016" marT="40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-8.68</a:t>
                      </a:r>
                    </a:p>
                  </a:txBody>
                  <a:tcPr marL="4016" marR="4016" marT="40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900" b="0" i="0" u="none" strike="noStrike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-100.00%</a:t>
                      </a:r>
                    </a:p>
                  </a:txBody>
                  <a:tcPr marL="4016" marR="4016" marT="40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54232299"/>
                  </a:ext>
                </a:extLst>
              </a:tr>
              <a:tr h="231319">
                <a:tc>
                  <a:txBody>
                    <a:bodyPr/>
                    <a:lstStyle/>
                    <a:p>
                      <a:pPr algn="l" fontAlgn="b"/>
                      <a:r>
                        <a:rPr lang="en-IN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Income tax assets (net)</a:t>
                      </a:r>
                    </a:p>
                  </a:txBody>
                  <a:tcPr marL="4016" marR="4016" marT="40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29.52</a:t>
                      </a:r>
                    </a:p>
                  </a:txBody>
                  <a:tcPr marL="4016" marR="4016" marT="40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14.07</a:t>
                      </a:r>
                    </a:p>
                  </a:txBody>
                  <a:tcPr marL="4016" marR="4016" marT="40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15.45</a:t>
                      </a:r>
                    </a:p>
                  </a:txBody>
                  <a:tcPr marL="4016" marR="4016" marT="40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900" b="0" i="0" u="none" strike="noStrike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109.81%</a:t>
                      </a:r>
                    </a:p>
                  </a:txBody>
                  <a:tcPr marL="4016" marR="4016" marT="40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98053174"/>
                  </a:ext>
                </a:extLst>
              </a:tr>
              <a:tr h="231319">
                <a:tc>
                  <a:txBody>
                    <a:bodyPr/>
                    <a:lstStyle/>
                    <a:p>
                      <a:pPr algn="l" fontAlgn="b"/>
                      <a:r>
                        <a:rPr lang="en-IN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Other non-current assets</a:t>
                      </a:r>
                    </a:p>
                  </a:txBody>
                  <a:tcPr marL="4016" marR="4016" marT="40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93.15</a:t>
                      </a:r>
                    </a:p>
                  </a:txBody>
                  <a:tcPr marL="4016" marR="4016" marT="40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68.09</a:t>
                      </a:r>
                    </a:p>
                  </a:txBody>
                  <a:tcPr marL="4016" marR="4016" marT="40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25.06</a:t>
                      </a:r>
                    </a:p>
                  </a:txBody>
                  <a:tcPr marL="4016" marR="4016" marT="40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900" b="0" i="0" u="none" strike="noStrike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36.80%</a:t>
                      </a:r>
                    </a:p>
                  </a:txBody>
                  <a:tcPr marL="4016" marR="4016" marT="40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486416"/>
                  </a:ext>
                </a:extLst>
              </a:tr>
              <a:tr h="231319">
                <a:tc>
                  <a:txBody>
                    <a:bodyPr/>
                    <a:lstStyle/>
                    <a:p>
                      <a:pPr algn="l" fontAlgn="b"/>
                      <a:r>
                        <a:rPr lang="en-IN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</a:p>
                  </a:txBody>
                  <a:tcPr marL="4016" marR="4016" marT="40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2582.70</a:t>
                      </a:r>
                    </a:p>
                  </a:txBody>
                  <a:tcPr marL="4016" marR="4016" marT="40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1859.78</a:t>
                      </a:r>
                    </a:p>
                  </a:txBody>
                  <a:tcPr marL="4016" marR="4016" marT="40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722.92</a:t>
                      </a:r>
                    </a:p>
                  </a:txBody>
                  <a:tcPr marL="4016" marR="4016" marT="40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900" b="0" i="0" u="none" strike="noStrike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38.87%</a:t>
                      </a:r>
                    </a:p>
                  </a:txBody>
                  <a:tcPr marL="4016" marR="4016" marT="40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9219393"/>
                  </a:ext>
                </a:extLst>
              </a:tr>
              <a:tr h="231319">
                <a:tc>
                  <a:txBody>
                    <a:bodyPr/>
                    <a:lstStyle/>
                    <a:p>
                      <a:pPr algn="l" fontAlgn="b"/>
                      <a:r>
                        <a:rPr lang="en-IN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Current Assets:</a:t>
                      </a:r>
                    </a:p>
                  </a:txBody>
                  <a:tcPr marL="4016" marR="4016" marT="40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N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16" marR="4016" marT="40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N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16" marR="4016" marT="40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N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16" marR="4016" marT="40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N" sz="900" b="0" i="0" u="none" strike="noStrike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16" marR="4016" marT="40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38149280"/>
                  </a:ext>
                </a:extLst>
              </a:tr>
              <a:tr h="231319">
                <a:tc>
                  <a:txBody>
                    <a:bodyPr/>
                    <a:lstStyle/>
                    <a:p>
                      <a:pPr algn="l" fontAlgn="b"/>
                      <a:r>
                        <a:rPr lang="en-IN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Inventories</a:t>
                      </a:r>
                    </a:p>
                  </a:txBody>
                  <a:tcPr marL="4016" marR="4016" marT="40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718.89</a:t>
                      </a:r>
                    </a:p>
                  </a:txBody>
                  <a:tcPr marL="4016" marR="4016" marT="40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594.58</a:t>
                      </a:r>
                    </a:p>
                  </a:txBody>
                  <a:tcPr marL="4016" marR="4016" marT="40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124.31</a:t>
                      </a:r>
                    </a:p>
                  </a:txBody>
                  <a:tcPr marL="4016" marR="4016" marT="40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900" b="0" i="0" u="none" strike="noStrike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20.91%</a:t>
                      </a:r>
                    </a:p>
                  </a:txBody>
                  <a:tcPr marL="4016" marR="4016" marT="40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6063368"/>
                  </a:ext>
                </a:extLst>
              </a:tr>
              <a:tr h="231319">
                <a:tc>
                  <a:txBody>
                    <a:bodyPr/>
                    <a:lstStyle/>
                    <a:p>
                      <a:pPr algn="l" fontAlgn="b"/>
                      <a:r>
                        <a:rPr lang="en-IN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Financial Assets</a:t>
                      </a:r>
                    </a:p>
                  </a:txBody>
                  <a:tcPr marL="4016" marR="4016" marT="40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N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16" marR="4016" marT="40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N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16" marR="4016" marT="40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N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16" marR="4016" marT="40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N" sz="900" b="0" i="0" u="none" strike="noStrike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16" marR="4016" marT="40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98012271"/>
                  </a:ext>
                </a:extLst>
              </a:tr>
              <a:tr h="231319">
                <a:tc>
                  <a:txBody>
                    <a:bodyPr/>
                    <a:lstStyle/>
                    <a:p>
                      <a:pPr algn="l" fontAlgn="b"/>
                      <a:r>
                        <a:rPr lang="en-IN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Investments</a:t>
                      </a:r>
                    </a:p>
                  </a:txBody>
                  <a:tcPr marL="4016" marR="4016" marT="40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594.70</a:t>
                      </a:r>
                    </a:p>
                  </a:txBody>
                  <a:tcPr marL="4016" marR="4016" marT="40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735.48</a:t>
                      </a:r>
                    </a:p>
                  </a:txBody>
                  <a:tcPr marL="4016" marR="4016" marT="40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-140.78</a:t>
                      </a:r>
                    </a:p>
                  </a:txBody>
                  <a:tcPr marL="4016" marR="4016" marT="40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900" b="0" i="0" u="none" strike="noStrike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-19.14%</a:t>
                      </a:r>
                    </a:p>
                  </a:txBody>
                  <a:tcPr marL="4016" marR="4016" marT="40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82074251"/>
                  </a:ext>
                </a:extLst>
              </a:tr>
              <a:tr h="231319">
                <a:tc>
                  <a:txBody>
                    <a:bodyPr/>
                    <a:lstStyle/>
                    <a:p>
                      <a:pPr algn="l" fontAlgn="b"/>
                      <a:r>
                        <a:rPr lang="en-IN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Trade Receivables</a:t>
                      </a:r>
                    </a:p>
                  </a:txBody>
                  <a:tcPr marL="4016" marR="4016" marT="40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350.96</a:t>
                      </a:r>
                    </a:p>
                  </a:txBody>
                  <a:tcPr marL="4016" marR="4016" marT="40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230.32</a:t>
                      </a:r>
                    </a:p>
                  </a:txBody>
                  <a:tcPr marL="4016" marR="4016" marT="40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120.64</a:t>
                      </a:r>
                    </a:p>
                  </a:txBody>
                  <a:tcPr marL="4016" marR="4016" marT="40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900" b="0" i="0" u="none" strike="noStrike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52.38%</a:t>
                      </a:r>
                    </a:p>
                  </a:txBody>
                  <a:tcPr marL="4016" marR="4016" marT="40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23153719"/>
                  </a:ext>
                </a:extLst>
              </a:tr>
              <a:tr h="231319">
                <a:tc>
                  <a:txBody>
                    <a:bodyPr/>
                    <a:lstStyle/>
                    <a:p>
                      <a:pPr algn="l" fontAlgn="b"/>
                      <a:r>
                        <a:rPr lang="en-IN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Cash &amp; Cash Equivalents</a:t>
                      </a:r>
                    </a:p>
                  </a:txBody>
                  <a:tcPr marL="4016" marR="4016" marT="40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24.73</a:t>
                      </a:r>
                    </a:p>
                  </a:txBody>
                  <a:tcPr marL="4016" marR="4016" marT="40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88.91</a:t>
                      </a:r>
                    </a:p>
                  </a:txBody>
                  <a:tcPr marL="4016" marR="4016" marT="40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-64.18</a:t>
                      </a:r>
                    </a:p>
                  </a:txBody>
                  <a:tcPr marL="4016" marR="4016" marT="40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900" b="0" i="0" u="none" strike="noStrike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-72.19%</a:t>
                      </a:r>
                    </a:p>
                  </a:txBody>
                  <a:tcPr marL="4016" marR="4016" marT="40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85569298"/>
                  </a:ext>
                </a:extLst>
              </a:tr>
              <a:tr h="231319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Bank bal other than C&amp;CE</a:t>
                      </a:r>
                    </a:p>
                  </a:txBody>
                  <a:tcPr marL="4016" marR="4016" marT="40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15.75</a:t>
                      </a:r>
                    </a:p>
                  </a:txBody>
                  <a:tcPr marL="4016" marR="4016" marT="40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8.34</a:t>
                      </a:r>
                    </a:p>
                  </a:txBody>
                  <a:tcPr marL="4016" marR="4016" marT="40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7.41</a:t>
                      </a:r>
                    </a:p>
                  </a:txBody>
                  <a:tcPr marL="4016" marR="4016" marT="40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900" b="0" i="0" u="none" strike="noStrike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88.85%</a:t>
                      </a:r>
                    </a:p>
                  </a:txBody>
                  <a:tcPr marL="4016" marR="4016" marT="40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39284306"/>
                  </a:ext>
                </a:extLst>
              </a:tr>
              <a:tr h="231319">
                <a:tc>
                  <a:txBody>
                    <a:bodyPr/>
                    <a:lstStyle/>
                    <a:p>
                      <a:pPr algn="l" fontAlgn="b"/>
                      <a:r>
                        <a:rPr lang="en-IN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Loans receivable</a:t>
                      </a:r>
                    </a:p>
                  </a:txBody>
                  <a:tcPr marL="4016" marR="4016" marT="40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1121.41</a:t>
                      </a:r>
                    </a:p>
                  </a:txBody>
                  <a:tcPr marL="4016" marR="4016" marT="40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820.41</a:t>
                      </a:r>
                    </a:p>
                  </a:txBody>
                  <a:tcPr marL="4016" marR="4016" marT="40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301.00</a:t>
                      </a:r>
                    </a:p>
                  </a:txBody>
                  <a:tcPr marL="4016" marR="4016" marT="40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900" b="0" i="0" u="none" strike="noStrike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36.69%</a:t>
                      </a:r>
                    </a:p>
                  </a:txBody>
                  <a:tcPr marL="4016" marR="4016" marT="40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17019229"/>
                  </a:ext>
                </a:extLst>
              </a:tr>
              <a:tr h="231319">
                <a:tc>
                  <a:txBody>
                    <a:bodyPr/>
                    <a:lstStyle/>
                    <a:p>
                      <a:pPr algn="l" fontAlgn="b"/>
                      <a:r>
                        <a:rPr lang="en-IN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Other financial assets</a:t>
                      </a:r>
                    </a:p>
                  </a:txBody>
                  <a:tcPr marL="4016" marR="4016" marT="40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119.54</a:t>
                      </a:r>
                    </a:p>
                  </a:txBody>
                  <a:tcPr marL="4016" marR="4016" marT="40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98.51</a:t>
                      </a:r>
                    </a:p>
                  </a:txBody>
                  <a:tcPr marL="4016" marR="4016" marT="40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21.03</a:t>
                      </a:r>
                    </a:p>
                  </a:txBody>
                  <a:tcPr marL="4016" marR="4016" marT="40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900" b="0" i="0" u="none" strike="noStrike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21.35%</a:t>
                      </a:r>
                    </a:p>
                  </a:txBody>
                  <a:tcPr marL="4016" marR="4016" marT="40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936574"/>
                  </a:ext>
                </a:extLst>
              </a:tr>
              <a:tr h="231319">
                <a:tc>
                  <a:txBody>
                    <a:bodyPr/>
                    <a:lstStyle/>
                    <a:p>
                      <a:pPr algn="l" fontAlgn="b"/>
                      <a:r>
                        <a:rPr lang="en-IN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Other Current Assets</a:t>
                      </a:r>
                    </a:p>
                  </a:txBody>
                  <a:tcPr marL="4016" marR="4016" marT="40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124.29</a:t>
                      </a:r>
                    </a:p>
                  </a:txBody>
                  <a:tcPr marL="4016" marR="4016" marT="40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190.97</a:t>
                      </a:r>
                    </a:p>
                  </a:txBody>
                  <a:tcPr marL="4016" marR="4016" marT="40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-66.68</a:t>
                      </a:r>
                    </a:p>
                  </a:txBody>
                  <a:tcPr marL="4016" marR="4016" marT="40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900" b="0" i="0" u="none" strike="noStrike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-34.92%</a:t>
                      </a:r>
                    </a:p>
                  </a:txBody>
                  <a:tcPr marL="4016" marR="4016" marT="40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21053293"/>
                  </a:ext>
                </a:extLst>
              </a:tr>
              <a:tr h="231319">
                <a:tc>
                  <a:txBody>
                    <a:bodyPr/>
                    <a:lstStyle/>
                    <a:p>
                      <a:pPr algn="l" fontAlgn="b"/>
                      <a:r>
                        <a:rPr lang="en-IN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current asssets</a:t>
                      </a:r>
                    </a:p>
                  </a:txBody>
                  <a:tcPr marL="4016" marR="4016" marT="40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3070.27</a:t>
                      </a:r>
                    </a:p>
                  </a:txBody>
                  <a:tcPr marL="4016" marR="4016" marT="40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2767.52</a:t>
                      </a:r>
                    </a:p>
                  </a:txBody>
                  <a:tcPr marL="4016" marR="4016" marT="40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302.75</a:t>
                      </a:r>
                    </a:p>
                  </a:txBody>
                  <a:tcPr marL="4016" marR="4016" marT="40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900" b="0" i="0" u="none" strike="noStrike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10.94%</a:t>
                      </a:r>
                    </a:p>
                  </a:txBody>
                  <a:tcPr marL="4016" marR="4016" marT="40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6888677"/>
                  </a:ext>
                </a:extLst>
              </a:tr>
              <a:tr h="236827">
                <a:tc>
                  <a:txBody>
                    <a:bodyPr/>
                    <a:lstStyle/>
                    <a:p>
                      <a:pPr algn="l" fontAlgn="b"/>
                      <a:r>
                        <a:rPr lang="en-IN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 ASSETS</a:t>
                      </a:r>
                    </a:p>
                  </a:txBody>
                  <a:tcPr marL="4016" marR="4016" marT="40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5652.97</a:t>
                      </a:r>
                    </a:p>
                  </a:txBody>
                  <a:tcPr marL="4016" marR="4016" marT="401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4627.30</a:t>
                      </a:r>
                    </a:p>
                  </a:txBody>
                  <a:tcPr marL="4016" marR="4016" marT="401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1025.67</a:t>
                      </a:r>
                    </a:p>
                  </a:txBody>
                  <a:tcPr marL="4016" marR="4016" marT="40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900" b="0" i="0" u="none" strike="noStrike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22.17%</a:t>
                      </a:r>
                    </a:p>
                  </a:txBody>
                  <a:tcPr marL="4016" marR="4016" marT="40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93262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7748287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F86E44-BC7F-3987-B5A2-13A985F921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Balance Sheet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3036FE-BA41-422D-B65F-DCD22B367C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905000"/>
            <a:ext cx="8229600" cy="4953000"/>
          </a:xfrm>
        </p:spPr>
        <p:txBody>
          <a:bodyPr>
            <a:normAutofit fontScale="92500" lnSpcReduction="20000"/>
          </a:bodyPr>
          <a:lstStyle/>
          <a:p>
            <a:r>
              <a:rPr lang="en-US" b="1" dirty="0"/>
              <a:t>Positive Indicators: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Strong growth in equity indicates profitability and retained earnings.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Heavy investment in PPE and properties suggests expansion.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Reduced borrowings lower financial risk.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Increase in investments reflects better cash utilization.</a:t>
            </a:r>
          </a:p>
          <a:p>
            <a:r>
              <a:rPr lang="en-US" dirty="0"/>
              <a:t>⚠ </a:t>
            </a:r>
            <a:r>
              <a:rPr lang="en-US" b="1" dirty="0"/>
              <a:t>Areas to Monitor: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Rising trade receivables</a:t>
            </a:r>
            <a:r>
              <a:rPr lang="en-US" dirty="0"/>
              <a:t> can strain cash flow if not managed properly.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Drop in cash &amp; cash equivalents </a:t>
            </a:r>
            <a:r>
              <a:rPr lang="en-US" dirty="0"/>
              <a:t>may indicate aggressive investment or potential liquidity constraints.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Higher trade payables and tax liabilities</a:t>
            </a:r>
            <a:r>
              <a:rPr lang="en-US" dirty="0"/>
              <a:t> require close monitoring.</a:t>
            </a:r>
          </a:p>
        </p:txBody>
      </p:sp>
    </p:spTree>
    <p:extLst>
      <p:ext uri="{BB962C8B-B14F-4D97-AF65-F5344CB8AC3E}">
        <p14:creationId xmlns:p14="http://schemas.microsoft.com/office/powerpoint/2010/main" val="248638171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Common Size statements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Vertical analysis</a:t>
            </a:r>
          </a:p>
          <a:p>
            <a:r>
              <a:rPr lang="en-US" dirty="0"/>
              <a:t>Problem in comparing data of different size, scale etc over periods and between firms</a:t>
            </a:r>
          </a:p>
          <a:p>
            <a:r>
              <a:rPr lang="en-US" dirty="0"/>
              <a:t>Use of Common denominator-  </a:t>
            </a:r>
            <a:r>
              <a:rPr lang="en-US" b="1" dirty="0"/>
              <a:t>Sales in income statement and total in a balance sheet.</a:t>
            </a:r>
          </a:p>
          <a:p>
            <a:r>
              <a:rPr lang="en-US" dirty="0"/>
              <a:t>Facilitate structural analysis of the firm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5F315A-ABB3-3870-BCC9-1270322560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Vertical Analysis – FY 2019 vs FY 2018</a:t>
            </a:r>
            <a:endParaRPr lang="en-IN" dirty="0"/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AD0A304C-798C-D1FD-D1AE-BD7E6A449401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457200" y="2318657"/>
            <a:ext cx="7924800" cy="2893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lang="en-US" b="1" dirty="0"/>
              <a:t>As % of Revenue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en-US" altLang="en-US" dirty="0"/>
              <a:t>Total income rose marginally to 101.82% from 101.66%.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en-US" altLang="en-US" dirty="0"/>
              <a:t>Cost of materials consumed remained stable at ~47%.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en-US" altLang="en-US" dirty="0"/>
              <a:t>Other expenses rose to 21.19% from 19.46%.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en-US" altLang="en-US" dirty="0"/>
              <a:t>Total expenses declined to 85.45% from 86.29%.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en-US" altLang="en-US" dirty="0"/>
              <a:t>Net profit margin increased to 10.71% from 10.10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%.</a:t>
            </a:r>
          </a:p>
        </p:txBody>
      </p:sp>
    </p:spTree>
    <p:extLst>
      <p:ext uri="{BB962C8B-B14F-4D97-AF65-F5344CB8AC3E}">
        <p14:creationId xmlns:p14="http://schemas.microsoft.com/office/powerpoint/2010/main" val="265769002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E8B213-5A4D-BF76-AC35-21075962E0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3810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IN" dirty="0"/>
              <a:t>Key Takeaways – Vertical Analysis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C02059B6-B2AE-BA44-0A41-8DED320C431C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04800" y="1737955"/>
            <a:ext cx="8531503" cy="44012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Equity base strengthened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to 71.46% (up from 69.92%)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Total liabilities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reduced to 28.54% (from 30.08%)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Non-current assets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rose to 45.69% (from 40.19%),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showing a shift toward long-term capital investments.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Non-current investments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jumped significantly to 18.59% (from 9.74%),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reflecting a strategic allocation of surplus funds.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Capital work-in-progress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dropped sharply to 1.15% (from 4.33%),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suggesting completion of major ongoing projects.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Current assets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declined to 54.31% (from 59.81%), mainly due to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reduced cash and short-term investments.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Cash and cash equivalents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fell to 0.44% (from 1.92%), indicating lower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liquidity on hand.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Loans receivable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increased to 19.84% (from 17.73%),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possibly representing higher inter-company or trade loans.</a:t>
            </a:r>
          </a:p>
        </p:txBody>
      </p:sp>
    </p:spTree>
    <p:extLst>
      <p:ext uri="{BB962C8B-B14F-4D97-AF65-F5344CB8AC3E}">
        <p14:creationId xmlns:p14="http://schemas.microsoft.com/office/powerpoint/2010/main" val="378095841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D590EC-CFFF-5CBB-70F8-7AC5DA041C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Overall assessment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B85B0A-0419-EBDA-DFFC-16214BD329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dirty="0"/>
              <a:t>Britannia demonstrates </a:t>
            </a:r>
            <a:r>
              <a:rPr lang="en-US" b="1" dirty="0"/>
              <a:t>excellent financial health</a:t>
            </a:r>
            <a:r>
              <a:rPr lang="en-US" dirty="0"/>
              <a:t> with: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Strong capital structure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Low leverage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Healthy long-term investment focus</a:t>
            </a:r>
          </a:p>
          <a:p>
            <a:pPr>
              <a:buNone/>
            </a:pPr>
            <a:r>
              <a:rPr lang="en-US" dirty="0"/>
              <a:t>However, it should: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Monitor liquidity</a:t>
            </a:r>
            <a:r>
              <a:rPr lang="en-US" dirty="0"/>
              <a:t> more closely (falling cash)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Evaluate credit exposures</a:t>
            </a:r>
            <a:r>
              <a:rPr lang="en-US" dirty="0"/>
              <a:t> (rising loans receivable)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Ensure that investment returns and cash flows are well-aligned with growth plans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64585298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Ratio Analysis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Ratio analysis involves the examination of relationships among financial statement items or group of items to assess the </a:t>
            </a:r>
            <a:r>
              <a:rPr lang="en-US" b="1" dirty="0"/>
              <a:t>financial health </a:t>
            </a:r>
            <a:r>
              <a:rPr lang="en-US" dirty="0"/>
              <a:t>of the company</a:t>
            </a:r>
          </a:p>
          <a:p>
            <a:r>
              <a:rPr lang="en-US" dirty="0"/>
              <a:t>Useful management tool in ascertaining </a:t>
            </a:r>
            <a:r>
              <a:rPr lang="en-US" b="1" dirty="0"/>
              <a:t>strengths and weakness</a:t>
            </a:r>
            <a:r>
              <a:rPr lang="en-US" dirty="0"/>
              <a:t> in the financial status of the company</a:t>
            </a:r>
          </a:p>
          <a:p>
            <a:r>
              <a:rPr lang="en-US" dirty="0"/>
              <a:t>Helps to evaluate of the past performance as well as  current financial health  and predict and chart  the future growth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D29FA6-C4A0-8F0D-DC66-57CB4ACF14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334000"/>
          </a:xfrm>
        </p:spPr>
        <p:txBody>
          <a:bodyPr>
            <a:normAutofit/>
          </a:bodyPr>
          <a:lstStyle/>
          <a:p>
            <a:r>
              <a:rPr lang="en-US" dirty="0"/>
              <a:t>A single ratio is not sufficient to adequately judge the financial situation of the company. </a:t>
            </a:r>
          </a:p>
          <a:p>
            <a:r>
              <a:rPr lang="en-US" dirty="0"/>
              <a:t>Several ratios must be analyzed together and compared with prior-year ratios, or even with other companies in the same industry. </a:t>
            </a:r>
          </a:p>
          <a:p>
            <a:r>
              <a:rPr lang="en-US" dirty="0"/>
              <a:t>This comparative aspect of ratio analysis is extremely important in financial analysis.</a:t>
            </a:r>
          </a:p>
          <a:p>
            <a:r>
              <a:rPr lang="en-US" dirty="0"/>
              <a:t>It is important to note that ratios are parameters and not precise or absolute measurements. Thus, ratios must be interpreted cautiously to avoid erroneous conclusions.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26470902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Ratio Analysis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/>
              <a:t>Ratios help evaluate various aspects of </a:t>
            </a:r>
            <a:r>
              <a:rPr lang="en-US"/>
              <a:t>performance such as</a:t>
            </a:r>
            <a:endParaRPr lang="en-US" dirty="0"/>
          </a:p>
          <a:p>
            <a:r>
              <a:rPr lang="en-US" dirty="0"/>
              <a:t>Profitability</a:t>
            </a:r>
          </a:p>
          <a:p>
            <a:r>
              <a:rPr lang="en-US" dirty="0"/>
              <a:t>Liquidity</a:t>
            </a:r>
          </a:p>
          <a:p>
            <a:r>
              <a:rPr lang="en-US" dirty="0"/>
              <a:t>Activity / Management efficiency</a:t>
            </a:r>
          </a:p>
          <a:p>
            <a:r>
              <a:rPr lang="en-US" dirty="0"/>
              <a:t>Solvency</a:t>
            </a:r>
          </a:p>
          <a:p>
            <a:r>
              <a:rPr lang="en-US" dirty="0"/>
              <a:t>Capital market strength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60EB16-91BD-8BAA-56A9-FBBC22ACDC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What do Investors get?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060B1A-BBC9-54B4-F881-E16893FB09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Capital gain</a:t>
            </a:r>
          </a:p>
          <a:p>
            <a:r>
              <a:rPr lang="en-IN" dirty="0"/>
              <a:t>Dividends</a:t>
            </a:r>
          </a:p>
          <a:p>
            <a:r>
              <a:rPr lang="en-IN" dirty="0"/>
              <a:t>Ratios to assess profitability</a:t>
            </a:r>
          </a:p>
        </p:txBody>
      </p:sp>
    </p:spTree>
    <p:extLst>
      <p:ext uri="{BB962C8B-B14F-4D97-AF65-F5344CB8AC3E}">
        <p14:creationId xmlns:p14="http://schemas.microsoft.com/office/powerpoint/2010/main" val="238649208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Profitability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Gross Margin= Gross Profit/Sales</a:t>
            </a:r>
          </a:p>
          <a:p>
            <a:r>
              <a:rPr lang="en-US" dirty="0"/>
              <a:t>Profit margin or Return on sales = PAT/Sales</a:t>
            </a:r>
          </a:p>
          <a:p>
            <a:r>
              <a:rPr lang="en-US" dirty="0"/>
              <a:t>Return on assets = PAT/ Average total assets</a:t>
            </a:r>
          </a:p>
          <a:p>
            <a:r>
              <a:rPr lang="en-US" dirty="0"/>
              <a:t>Assets turnover = Sales/ Average total assets</a:t>
            </a:r>
          </a:p>
          <a:p>
            <a:r>
              <a:rPr lang="en-US" dirty="0"/>
              <a:t>Earnings per share</a:t>
            </a:r>
          </a:p>
          <a:p>
            <a:r>
              <a:rPr lang="en-US" dirty="0"/>
              <a:t>Sales is the same as Rev from Operations (Net)</a:t>
            </a:r>
          </a:p>
          <a:p>
            <a:pPr>
              <a:buNone/>
            </a:pPr>
            <a:r>
              <a:rPr lang="en-US" dirty="0"/>
              <a:t>                       </a:t>
            </a:r>
          </a:p>
          <a:p>
            <a:pPr>
              <a:buNone/>
            </a:pPr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8E42CB-950E-EEB2-B76A-BE88D35DD9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152400"/>
            <a:ext cx="8229600" cy="1143000"/>
          </a:xfrm>
        </p:spPr>
        <p:txBody>
          <a:bodyPr/>
          <a:lstStyle/>
          <a:p>
            <a:r>
              <a:rPr lang="en-IN" dirty="0"/>
              <a:t>Gross Margin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EE6C46-D2A5-8BE0-1F75-EBF70707BE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935480"/>
            <a:ext cx="8305800" cy="4389120"/>
          </a:xfrm>
        </p:spPr>
        <p:txBody>
          <a:bodyPr>
            <a:normAutofit fontScale="92500" lnSpcReduction="20000"/>
          </a:bodyPr>
          <a:lstStyle/>
          <a:p>
            <a:r>
              <a:rPr lang="en-IN" dirty="0"/>
              <a:t>Gross Margin= Gross Profit / Net Sales </a:t>
            </a:r>
          </a:p>
          <a:p>
            <a:r>
              <a:rPr lang="en-US" dirty="0"/>
              <a:t>Gross Margin can vary drastically between industries. </a:t>
            </a:r>
          </a:p>
          <a:p>
            <a:r>
              <a:rPr lang="en-US" dirty="0"/>
              <a:t>For example, digital products sold online will have extremely high Gross Margin as compared to a company that sells Laptop.</a:t>
            </a:r>
          </a:p>
          <a:p>
            <a:r>
              <a:rPr lang="en-US" dirty="0"/>
              <a:t>Gross margin is extremely useful when we look at the historical trends in the margins.</a:t>
            </a:r>
          </a:p>
          <a:p>
            <a:r>
              <a:rPr lang="en-US" dirty="0"/>
              <a:t>If the Gross Margins has increased historically, then, it could be either because of price increase or control of direct costs.</a:t>
            </a:r>
          </a:p>
          <a:p>
            <a:r>
              <a:rPr lang="en-US" dirty="0"/>
              <a:t>However, if the Gross margins show a declining trend, then it may be because of increased competitiveness and therefore resulting in decreased sales price.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2716534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F78A6A-ABFA-6E01-9EE0-16E1D651B7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Profit margin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5B6C3F-69E2-63DF-3DD1-D908E6BFF4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Formula:</a:t>
            </a:r>
            <a:r>
              <a:rPr lang="en-US" dirty="0"/>
              <a:t> </a:t>
            </a:r>
            <a:r>
              <a:rPr lang="en-US" b="1" dirty="0">
                <a:solidFill>
                  <a:srgbClr val="FF0000"/>
                </a:solidFill>
              </a:rPr>
              <a:t>Net Profit ÷ Revenue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Benchmark</a:t>
            </a:r>
            <a:r>
              <a:rPr lang="en-US" dirty="0"/>
              <a:t>: Typically 5%–15% for many industries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Interpretation: </a:t>
            </a:r>
            <a:r>
              <a:rPr lang="en-US" dirty="0"/>
              <a:t>Indicates what percentage of revenue remains after all expenses. A higher margin reflects efficient cost management and pricing strategies.</a:t>
            </a:r>
          </a:p>
          <a:p>
            <a:pPr algn="l"/>
            <a:r>
              <a:rPr lang="en-US" dirty="0"/>
              <a:t>Net profit is a “noisy” measure, because of the inclusion of other income and exceptional items</a:t>
            </a:r>
          </a:p>
          <a:p>
            <a:pPr algn="l"/>
            <a:r>
              <a:rPr lang="en-US" dirty="0"/>
              <a:t>Indication of the cushion available in the event of an unexpected increase in costs or a drop in selling prices</a:t>
            </a:r>
            <a:r>
              <a:rPr lang="en-US" sz="1800" dirty="0">
                <a:latin typeface="ArialMT"/>
              </a:rPr>
              <a:t>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0512034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0D188D-EDD4-2FCB-184A-8C498C45E3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Return on Assets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F1FC5A-6B00-5110-2DBE-0BA718A5C7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ROA=(Net Income/Total Assets)</a:t>
            </a:r>
          </a:p>
          <a:p>
            <a:r>
              <a:rPr lang="en-US" b="1" dirty="0"/>
              <a:t>Higher ROA</a:t>
            </a:r>
            <a:r>
              <a:rPr lang="en-US" dirty="0"/>
              <a:t> → Better asset utilization and profitability.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Lower ROA</a:t>
            </a:r>
            <a:r>
              <a:rPr lang="en-US" dirty="0"/>
              <a:t> → Inefficiency or capital-intensive operations.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ROA </a:t>
            </a:r>
            <a:r>
              <a:rPr lang="en-US" b="1" dirty="0"/>
              <a:t>varies by industry</a:t>
            </a:r>
            <a:r>
              <a:rPr lang="en-US" dirty="0"/>
              <a:t>; manufacturing firms usually have </a:t>
            </a:r>
            <a:r>
              <a:rPr lang="en-US" b="1" dirty="0"/>
              <a:t>lower ROA</a:t>
            </a:r>
            <a:r>
              <a:rPr lang="en-US" dirty="0"/>
              <a:t> due to asset-heavy businesses.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41710466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E5E28D-0A18-44BA-BF11-91F3C1251C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Asset Turnover Ratio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44EB45-F4D4-082D-2F25-75F962DC26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Asset Turnover Ratio=Net Sales/Average Total Assets</a:t>
            </a:r>
          </a:p>
          <a:p>
            <a:r>
              <a:rPr lang="en-US" dirty="0"/>
              <a:t>A </a:t>
            </a:r>
            <a:r>
              <a:rPr lang="en-US" b="1" dirty="0"/>
              <a:t>higher ratio</a:t>
            </a:r>
            <a:r>
              <a:rPr lang="en-US" dirty="0"/>
              <a:t> suggests better efficiency in utilizing assets to generate revenue.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A </a:t>
            </a:r>
            <a:r>
              <a:rPr lang="en-US" b="1" dirty="0"/>
              <a:t>lower ratio</a:t>
            </a:r>
            <a:r>
              <a:rPr lang="en-US" dirty="0"/>
              <a:t> may indicate </a:t>
            </a:r>
            <a:r>
              <a:rPr lang="en-US" b="1" dirty="0"/>
              <a:t>underutilization of assets</a:t>
            </a:r>
            <a:r>
              <a:rPr lang="en-US" dirty="0"/>
              <a:t> or </a:t>
            </a:r>
            <a:r>
              <a:rPr lang="en-US" b="1" dirty="0"/>
              <a:t>high capital intensity</a:t>
            </a:r>
            <a:r>
              <a:rPr lang="en-US" dirty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Industry Variation:</a:t>
            </a:r>
            <a:r>
              <a:rPr lang="en-US" dirty="0"/>
              <a:t> Retail and service industries tend to have </a:t>
            </a:r>
            <a:r>
              <a:rPr lang="en-US" b="1" dirty="0"/>
              <a:t>higher</a:t>
            </a:r>
            <a:r>
              <a:rPr lang="en-US" dirty="0"/>
              <a:t> asset turnover, while manufacturing companies typically have </a:t>
            </a:r>
            <a:r>
              <a:rPr lang="en-US" b="1" dirty="0"/>
              <a:t>lower</a:t>
            </a:r>
            <a:r>
              <a:rPr lang="en-US" dirty="0"/>
              <a:t> asset turnover due to heavy investments in fixed assets.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48324835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7D88C8-6440-F408-0E58-C29D0DB36E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Return on Equity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5924E0B-79AD-6ED2-BEED-6E93C385530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935163"/>
            <a:ext cx="8229600" cy="4389437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US" altLang="en-US" sz="3200" dirty="0"/>
              <a:t>Net income ÷ Shareholders’ equity</a:t>
            </a:r>
          </a:p>
          <a:p>
            <a:pPr algn="ctr" eaLnBrk="1" hangingPunct="1">
              <a:buFontTx/>
              <a:buNone/>
            </a:pPr>
            <a:endParaRPr lang="en-US" altLang="en-US" sz="3200" b="1" dirty="0"/>
          </a:p>
          <a:p>
            <a:pPr eaLnBrk="1" hangingPunct="1">
              <a:buFont typeface="Symbol" panose="05050102010706020507" pitchFamily="18" charset="2"/>
              <a:buChar char="·"/>
            </a:pPr>
            <a:r>
              <a:rPr lang="en-US" altLang="en-US" sz="2800" dirty="0"/>
              <a:t>Reflects what company has earned on funds invested by shareholders.</a:t>
            </a:r>
          </a:p>
          <a:p>
            <a:pPr eaLnBrk="1" hangingPunct="1">
              <a:buFont typeface="Symbol" panose="05050102010706020507" pitchFamily="18" charset="2"/>
              <a:buChar char="·"/>
            </a:pPr>
            <a:r>
              <a:rPr lang="en-US" altLang="en-US" sz="2800" dirty="0"/>
              <a:t>Of interest to current and prospective shareholders.</a:t>
            </a:r>
          </a:p>
          <a:p>
            <a:pPr eaLnBrk="1" hangingPunct="1">
              <a:buFont typeface="Symbol" panose="05050102010706020507" pitchFamily="18" charset="2"/>
              <a:buChar char="·"/>
            </a:pPr>
            <a:r>
              <a:rPr lang="en-US" altLang="en-US" sz="2800" dirty="0"/>
              <a:t>Important indicator of shareholder value creation.</a:t>
            </a:r>
          </a:p>
          <a:p>
            <a:pPr eaLnBrk="1" hangingPunct="1">
              <a:buFontTx/>
              <a:buNone/>
            </a:pP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23041461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Return on Operating Assets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Focus on operations</a:t>
            </a:r>
          </a:p>
          <a:p>
            <a:r>
              <a:rPr lang="en-IN" dirty="0"/>
              <a:t>Return on Operating Assets =                </a:t>
            </a:r>
            <a:r>
              <a:rPr lang="en-IN" u="sng" dirty="0"/>
              <a:t>NOPAT</a:t>
            </a:r>
          </a:p>
          <a:p>
            <a:pPr>
              <a:buNone/>
            </a:pPr>
            <a:r>
              <a:rPr lang="en-IN" dirty="0"/>
              <a:t>                                                      Average Operating assets</a:t>
            </a:r>
          </a:p>
          <a:p>
            <a:r>
              <a:rPr lang="en-IN" dirty="0"/>
              <a:t>Operating Assets are average assets less investments</a:t>
            </a:r>
          </a:p>
          <a:p>
            <a:r>
              <a:rPr lang="en-IN" dirty="0"/>
              <a:t>NOPAT- Net Operating Profit after Tax</a:t>
            </a:r>
          </a:p>
          <a:p>
            <a:endParaRPr lang="en-IN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NOPAT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IN" dirty="0"/>
              <a:t>PAT</a:t>
            </a:r>
          </a:p>
          <a:p>
            <a:pPr>
              <a:buNone/>
            </a:pPr>
            <a:r>
              <a:rPr lang="en-IN" dirty="0"/>
              <a:t>Adjust : Exceptional items net of tax</a:t>
            </a:r>
          </a:p>
          <a:p>
            <a:pPr>
              <a:buNone/>
            </a:pPr>
            <a:r>
              <a:rPr lang="en-IN" dirty="0"/>
              <a:t>Less: Other income net of tax</a:t>
            </a:r>
          </a:p>
          <a:p>
            <a:pPr>
              <a:buNone/>
            </a:pPr>
            <a:r>
              <a:rPr lang="en-IN" dirty="0"/>
              <a:t>Add: Finance Cost net of tax</a:t>
            </a:r>
          </a:p>
          <a:p>
            <a:pPr>
              <a:buNone/>
            </a:pPr>
            <a:r>
              <a:rPr lang="en-IN" dirty="0"/>
              <a:t>= NOPAT</a:t>
            </a:r>
          </a:p>
          <a:p>
            <a:pPr>
              <a:buNone/>
            </a:pPr>
            <a:r>
              <a:rPr lang="en-IN" dirty="0"/>
              <a:t>Tax rate = Maximum marginal rate 34.9% for current year </a:t>
            </a:r>
          </a:p>
          <a:p>
            <a:pPr>
              <a:buNone/>
            </a:pPr>
            <a:endParaRPr lang="en-IN" dirty="0"/>
          </a:p>
          <a:p>
            <a:pPr>
              <a:buNone/>
            </a:pPr>
            <a:endParaRPr lang="en-IN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Profitability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r>
              <a:rPr lang="en-US" dirty="0"/>
              <a:t>Operating profit margin = NOPAT/ Sales</a:t>
            </a:r>
          </a:p>
          <a:p>
            <a:r>
              <a:rPr lang="en-US" dirty="0"/>
              <a:t> Operating profit on assets = NOPAT/ Average </a:t>
            </a:r>
          </a:p>
          <a:p>
            <a:pPr>
              <a:buNone/>
            </a:pPr>
            <a:r>
              <a:rPr lang="en-US" dirty="0"/>
              <a:t>                                                                     Operating</a:t>
            </a:r>
          </a:p>
          <a:p>
            <a:pPr>
              <a:buNone/>
            </a:pPr>
            <a:r>
              <a:rPr lang="en-US" dirty="0"/>
              <a:t>                                                                       assets</a:t>
            </a:r>
          </a:p>
          <a:p>
            <a:r>
              <a:rPr lang="en-US" dirty="0"/>
              <a:t>Earnings per share= PAT/ WA equity shares</a:t>
            </a:r>
            <a:endParaRPr lang="en-IN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ROCE(Return on capital employed)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pPr algn="l"/>
            <a:r>
              <a:rPr lang="en-US" dirty="0"/>
              <a:t>ROCE= </a:t>
            </a:r>
            <a:r>
              <a:rPr lang="en-IN" dirty="0"/>
              <a:t>Net Operating Income (EBIT) /(Total Assets – Current Liabilities)</a:t>
            </a:r>
            <a:endParaRPr lang="en-US" dirty="0"/>
          </a:p>
          <a:p>
            <a:r>
              <a:rPr lang="en-US" dirty="0"/>
              <a:t>ROCE Company’s ability to utilize its capital employed (Debt &amp; Equity) in </a:t>
            </a:r>
            <a:r>
              <a:rPr lang="en-IN" dirty="0"/>
              <a:t>the business</a:t>
            </a:r>
            <a:endParaRPr lang="en-US" dirty="0"/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688E67-9422-C7D0-0B02-2C33F0ACC1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Let’s Ponder!!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749F31-77FB-3EBF-43B6-4330DB98A5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Return on Total Assets of a company is more than 20% for the last 5 years. Do you think it’s a good measure to invest into the company for future benefits?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41578269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93BE25-B49A-512C-73D8-BAF84CC2CD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Why a High ROA is a Positive Sign</a:t>
            </a:r>
            <a:br>
              <a:rPr lang="en-US" b="1" dirty="0"/>
            </a:b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331615-386C-F531-3EA6-53CBA346E3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998720"/>
          </a:xfrm>
        </p:spPr>
        <p:txBody>
          <a:bodyPr>
            <a:normAutofit fontScale="92500" lnSpcReduction="10000"/>
          </a:bodyPr>
          <a:lstStyle/>
          <a:p>
            <a:pPr algn="just">
              <a:buFont typeface="+mj-lt"/>
              <a:buAutoNum type="arabicPeriod"/>
            </a:pPr>
            <a:r>
              <a:rPr lang="en-US" sz="2800" b="1" dirty="0"/>
              <a:t>Efficient Use of Assets</a:t>
            </a:r>
          </a:p>
          <a:p>
            <a:pPr marL="800100" lvl="1" indent="-342900" algn="just"/>
            <a:r>
              <a:rPr lang="en-US" sz="2800" dirty="0"/>
              <a:t>ROA &gt; 20% indicates the company generates high profits from its asset base, reflecting operational efficiency.</a:t>
            </a:r>
          </a:p>
          <a:p>
            <a:pPr algn="just">
              <a:buFont typeface="+mj-lt"/>
              <a:buAutoNum type="arabicPeriod"/>
            </a:pPr>
            <a:r>
              <a:rPr lang="en-US" sz="2800" b="1" dirty="0"/>
              <a:t>Sustained Performance</a:t>
            </a:r>
          </a:p>
          <a:p>
            <a:pPr marL="800100" lvl="1" indent="-342900" algn="just"/>
            <a:r>
              <a:rPr lang="en-US" sz="2800" dirty="0"/>
              <a:t>Consistency over 5 years suggests resilience and good management practices, even across varying economic conditions.</a:t>
            </a:r>
          </a:p>
          <a:p>
            <a:pPr algn="just">
              <a:buFont typeface="+mj-lt"/>
              <a:buAutoNum type="arabicPeriod"/>
            </a:pPr>
            <a:r>
              <a:rPr lang="en-US" sz="2800" b="1" dirty="0"/>
              <a:t>Low Capital Intensity</a:t>
            </a:r>
          </a:p>
          <a:p>
            <a:pPr marL="800100" lvl="1" indent="-342900" algn="just"/>
            <a:r>
              <a:rPr lang="en-US" sz="2800" dirty="0"/>
              <a:t>Companies with high ROA often operate in low-capex sectors (e.g., tech, FMCG, digital), which is favorable for high returns.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3335307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6D7E27-40BA-3D33-4227-F0855139BE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570" y="201661"/>
            <a:ext cx="8229600" cy="1143000"/>
          </a:xfrm>
        </p:spPr>
        <p:txBody>
          <a:bodyPr/>
          <a:lstStyle/>
          <a:p>
            <a:r>
              <a:rPr lang="en-IN" dirty="0"/>
              <a:t>But Not Sufficient Alone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5199E30F-E426-698F-83C8-E3B5F5E203AF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457201" y="1344661"/>
            <a:ext cx="8382000" cy="55707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en-US" altLang="en-US" dirty="0"/>
              <a:t>ROA Doesn’t Capture </a:t>
            </a:r>
            <a:r>
              <a:rPr lang="en-US" altLang="en-US" b="1" dirty="0"/>
              <a:t>Leverage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en-US" altLang="en-US" dirty="0"/>
              <a:t>May Be Industry-Specific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en-US" altLang="en-US" dirty="0"/>
              <a:t>Other Key Factors Missing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en-US" altLang="en-US" dirty="0"/>
              <a:t>You must also evaluate: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en-US" altLang="en-US" sz="2600" dirty="0"/>
              <a:t>Revenue growth trends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en-US" altLang="en-US" sz="2600" dirty="0"/>
              <a:t>Profit margins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en-US" altLang="en-US" sz="2600" dirty="0"/>
              <a:t>Debt levels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en-US" altLang="en-US" sz="2600" dirty="0"/>
              <a:t>Valuation metrics (P/E, P/B)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en-US" altLang="en-US" dirty="0"/>
              <a:t>Sustainability of ROA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en-US" altLang="en-US" dirty="0"/>
              <a:t>Is the company doing something exceptional or temporary to keep ROA high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lang="en-US" altLang="en-US" dirty="0"/>
              <a:t> (e.g., asset-light strategy, tax advantages, one-time gains)?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293203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3EB9F5-2211-914F-AB68-992D733F4F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Let’s Ponder!!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1736AE-1691-AB47-E1FD-3857939C2F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Return on Equity of a company A is higher than Company B? Should you invest in Company A?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58521275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91F16CA-DE8C-559E-CB47-858D4E8A31C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6200" y="152400"/>
            <a:ext cx="9067799" cy="6400799"/>
          </a:xfrm>
        </p:spPr>
      </p:pic>
    </p:spTree>
    <p:extLst>
      <p:ext uri="{BB962C8B-B14F-4D97-AF65-F5344CB8AC3E}">
        <p14:creationId xmlns:p14="http://schemas.microsoft.com/office/powerpoint/2010/main" val="101234468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Du Pont Model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Aft>
                <a:spcPct val="15000"/>
              </a:spcAft>
            </a:pPr>
            <a:r>
              <a:rPr lang="en-US" dirty="0"/>
              <a:t>ROA= Profit margin X Asset turnover</a:t>
            </a:r>
          </a:p>
          <a:p>
            <a:pPr>
              <a:spcAft>
                <a:spcPct val="15000"/>
              </a:spcAft>
              <a:buNone/>
            </a:pPr>
            <a:endParaRPr lang="en-US" dirty="0"/>
          </a:p>
          <a:p>
            <a:pPr>
              <a:spcAft>
                <a:spcPct val="15000"/>
              </a:spcAft>
            </a:pPr>
            <a:r>
              <a:rPr lang="en-US" dirty="0"/>
              <a:t>Leverage = Assets/equity</a:t>
            </a:r>
          </a:p>
          <a:p>
            <a:pPr>
              <a:spcAft>
                <a:spcPct val="15000"/>
              </a:spcAft>
              <a:buNone/>
            </a:pPr>
            <a:endParaRPr lang="en-US" dirty="0">
              <a:solidFill>
                <a:srgbClr val="0070C0"/>
              </a:solidFill>
            </a:endParaRPr>
          </a:p>
          <a:p>
            <a:pPr>
              <a:spcAft>
                <a:spcPct val="15000"/>
              </a:spcAft>
            </a:pPr>
            <a:r>
              <a:rPr lang="en-US" dirty="0">
                <a:solidFill>
                  <a:srgbClr val="0070C0"/>
                </a:solidFill>
              </a:rPr>
              <a:t>ROE = Profit margin X Asset turnover X Leverage </a:t>
            </a:r>
            <a:endParaRPr lang="en-US" dirty="0">
              <a:solidFill>
                <a:srgbClr val="FF0000"/>
              </a:solidFill>
            </a:endParaRPr>
          </a:p>
          <a:p>
            <a:pPr>
              <a:spcAft>
                <a:spcPct val="15000"/>
              </a:spcAft>
              <a:buNone/>
            </a:pPr>
            <a:endParaRPr lang="en-US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950ABA-81FE-2162-C183-4ED099DC45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Britannia – Profitability Analysis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545D2D-BE26-4F50-3183-26700FBD07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dirty="0"/>
              <a:t>Return on Equity (ROE)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30.85% (↓ from 32.59%) – still very strong, driven by solid margins.</a:t>
            </a:r>
          </a:p>
          <a:p>
            <a:pPr>
              <a:buNone/>
            </a:pPr>
            <a:r>
              <a:rPr lang="en-US" b="1" dirty="0"/>
              <a:t>Profit Margin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Improved to 10.71% from 10.11% – reflects better cost control and pricing power.</a:t>
            </a:r>
          </a:p>
          <a:p>
            <a:pPr>
              <a:buNone/>
            </a:pPr>
            <a:r>
              <a:rPr lang="en-US" b="1" dirty="0"/>
              <a:t>Asset Turnover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Declined to 2.04 from 2.25 – indicates slightly lower efficiency in asset usage.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15276932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9EA3C9-8B19-5101-6104-3C6293FA0B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410200"/>
          </a:xfrm>
        </p:spPr>
        <p:txBody>
          <a:bodyPr/>
          <a:lstStyle/>
          <a:p>
            <a:pPr>
              <a:buNone/>
            </a:pPr>
            <a:r>
              <a:rPr lang="en-US" b="1" dirty="0"/>
              <a:t>Leverage (Assets/Equity)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Marginally reduced to 1.41 from 1.43 – suggests lower financial risk.</a:t>
            </a:r>
          </a:p>
          <a:p>
            <a:pPr>
              <a:buNone/>
            </a:pPr>
            <a:r>
              <a:rPr lang="en-US" b="1" dirty="0"/>
              <a:t>Return on Assets (ROA)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Healthy at 21.83% (vs 22.78%) – consistent operating efficiency.</a:t>
            </a:r>
          </a:p>
          <a:p>
            <a:r>
              <a:rPr lang="en-US" dirty="0"/>
              <a:t>Britannia continues to deliver </a:t>
            </a:r>
            <a:r>
              <a:rPr lang="en-US" b="1" dirty="0"/>
              <a:t>high profitability with conservative leverage</a:t>
            </a:r>
            <a:r>
              <a:rPr lang="en-US" dirty="0"/>
              <a:t>, making it a </a:t>
            </a:r>
            <a:r>
              <a:rPr lang="en-US" b="1" dirty="0"/>
              <a:t>financially sound and operationally efficient</a:t>
            </a:r>
            <a:r>
              <a:rPr lang="en-US" dirty="0"/>
              <a:t> company.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48734070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577CED-3AE1-9DE9-0B29-FB372E6EDF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Liquidity Ratios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77DF9B-B631-0D7D-52A9-A9BF8B068D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Liquidity ratio analysis measure how liquid the company’s assets are (how easily can the assets be converted into cash) as compared to its current liabilities.</a:t>
            </a:r>
          </a:p>
          <a:p>
            <a:pPr marL="0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07740892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Liquidity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Ability to  pay debts in the short run</a:t>
            </a:r>
          </a:p>
          <a:p>
            <a:r>
              <a:rPr lang="en-US" dirty="0"/>
              <a:t>Current Ratio = CA/CL</a:t>
            </a:r>
          </a:p>
          <a:p>
            <a:r>
              <a:rPr lang="en-US" dirty="0"/>
              <a:t>Quick Ratio = CA minus inventory/CL</a:t>
            </a:r>
          </a:p>
          <a:p>
            <a:r>
              <a:rPr lang="en-US" b="1" i="1" dirty="0">
                <a:solidFill>
                  <a:schemeClr val="bg2">
                    <a:lumMod val="50000"/>
                  </a:schemeClr>
                </a:solidFill>
              </a:rPr>
              <a:t>Activity Turnover Ratios</a:t>
            </a:r>
          </a:p>
          <a:p>
            <a:r>
              <a:rPr lang="en-US" dirty="0"/>
              <a:t>Receivable Turnover ratio = Sales/ Average Receivable</a:t>
            </a:r>
          </a:p>
          <a:p>
            <a:r>
              <a:rPr lang="en-US" dirty="0"/>
              <a:t>Average collection period =Average Receivable/sales*365</a:t>
            </a:r>
          </a:p>
          <a:p>
            <a:r>
              <a:rPr lang="en-US" dirty="0"/>
              <a:t>Inventory Turnover =COGS/ Average Inventory</a:t>
            </a:r>
          </a:p>
          <a:p>
            <a:r>
              <a:rPr lang="en-US" dirty="0"/>
              <a:t>Sales can be substituted for COGS in Inventory turnover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5EFC2A-9955-26E7-F23B-A61A86D8F7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Current Ratio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C90A33-9E4D-B1A1-FD3C-D7FF058E68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Measures a company's ability to pay off its short-term liabilities with its short-term assets.</a:t>
            </a:r>
          </a:p>
          <a:p>
            <a:r>
              <a:rPr lang="en-US" dirty="0"/>
              <a:t> Current Ratio = Current Assets / Current Liabilities</a:t>
            </a:r>
          </a:p>
          <a:p>
            <a:r>
              <a:rPr lang="en-US" dirty="0"/>
              <a:t>A higher ratio indicates more financial flexibility. Typically, a ratio above 1 is considered good, but this can vary by industry.</a:t>
            </a:r>
          </a:p>
          <a:p>
            <a:r>
              <a:rPr lang="en-US" dirty="0"/>
              <a:t>Thumb Rule-2:1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4715768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976750-BEEE-0115-AC50-0EE313D010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Quick Ratio or Acid Ratio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739BAD-DCA7-4DA1-7390-F52559D7C0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Assesses a company's ability to meet short-term obligations with its most liquid assets.</a:t>
            </a:r>
          </a:p>
          <a:p>
            <a:r>
              <a:rPr lang="en-US" dirty="0"/>
              <a:t>Quick Ratio = (Current Assets – Inventory- Prepaid Expenses) / Current Liabilities</a:t>
            </a:r>
          </a:p>
          <a:p>
            <a:r>
              <a:rPr lang="en-US" dirty="0"/>
              <a:t>A stricter measure than the current ratio, focusing on more liquid assets. A value of 1 or more is generally seen as satisfactory.</a:t>
            </a:r>
          </a:p>
          <a:p>
            <a:r>
              <a:rPr lang="en-US" dirty="0"/>
              <a:t>Excluding prepaid expenses, non-trade receivables, and employee loans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9206478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434A7F-6416-2662-C2C3-75D60138F1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Receivable Turnover ratio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64A383-36E7-CAF4-3084-5113E6B893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dirty="0"/>
              <a:t>Measures the efficacy of a firm’s credit policy and collection mechanism.</a:t>
            </a:r>
          </a:p>
          <a:p>
            <a:pPr algn="l"/>
            <a:r>
              <a:rPr lang="en-US" dirty="0"/>
              <a:t>It shows the number of times each year the receivables are turned into cash.</a:t>
            </a:r>
          </a:p>
          <a:p>
            <a:pPr algn="l"/>
            <a:r>
              <a:rPr lang="en-US" dirty="0"/>
              <a:t>Receivable Turnover Ratio = Net Credit Sales / Average Accounts Receivable</a:t>
            </a:r>
          </a:p>
          <a:p>
            <a:pPr algn="l"/>
            <a:r>
              <a:rPr lang="en-US" dirty="0"/>
              <a:t>Higher values suggest more efficient credit control and collection processes.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1806786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79825C-1AE9-36A1-3998-D736D1041D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Average Collection Period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1D2391-7D35-63FE-57A3-AA29B62A04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average number of days required to collect receivables from customers.</a:t>
            </a:r>
          </a:p>
          <a:p>
            <a:r>
              <a:rPr lang="en-US" dirty="0"/>
              <a:t>Average Collection Period = (Average Accounts Receivable / Net Credit Sales) * 365</a:t>
            </a:r>
          </a:p>
          <a:p>
            <a:r>
              <a:rPr lang="en-US" dirty="0"/>
              <a:t>= 365/Receivable Turnover Ratio</a:t>
            </a:r>
          </a:p>
          <a:p>
            <a:r>
              <a:rPr lang="en-US" dirty="0"/>
              <a:t>Shorter periods are preferred as they indicate quick collection.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292069367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7ABA15-6EF4-3916-A2B5-0D40A220A8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Inventory Turnover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EEEF59-A4CA-2268-1D09-923DE0C33E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Shows how often a company's inventory is sold and replaced over a period.</a:t>
            </a:r>
          </a:p>
          <a:p>
            <a:r>
              <a:rPr lang="en-US" dirty="0"/>
              <a:t>Inventory Turnover = Cost of Goods Sold / Average Inventory</a:t>
            </a:r>
          </a:p>
          <a:p>
            <a:r>
              <a:rPr lang="en-US" dirty="0"/>
              <a:t>Higher turnover indicates efficient inventory management; varies significantly across different industries.</a:t>
            </a:r>
          </a:p>
        </p:txBody>
      </p:sp>
    </p:spTree>
    <p:extLst>
      <p:ext uri="{BB962C8B-B14F-4D97-AF65-F5344CB8AC3E}">
        <p14:creationId xmlns:p14="http://schemas.microsoft.com/office/powerpoint/2010/main" val="1371429195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40ECA5-8007-FAB4-4F51-F6566FCD85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Average Holding Period (Days Inventory Outstanding)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3BCA9-4043-D059-F127-367E9650F2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Average Holding Period (Days)=365/ Inventory Turnover</a:t>
            </a:r>
          </a:p>
          <a:p>
            <a:pPr algn="just"/>
            <a:r>
              <a:rPr lang="en-US" dirty="0"/>
              <a:t>If the holding period is increasing year over year, it may suggest that inventory is not being sold as quickly as before, which can tie up capital and increase storage costs.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134664772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Liquidity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Average Inventory holding period=</a:t>
            </a:r>
          </a:p>
          <a:p>
            <a:pPr>
              <a:buNone/>
            </a:pPr>
            <a:r>
              <a:rPr lang="en-US" dirty="0"/>
              <a:t>                                             Average Inventory/COGS*365</a:t>
            </a:r>
          </a:p>
          <a:p>
            <a:r>
              <a:rPr lang="en-US" dirty="0"/>
              <a:t>Operating Cycle = Inventory holding period + debtor(receivable) collection period</a:t>
            </a:r>
          </a:p>
          <a:p>
            <a:r>
              <a:rPr lang="en-US" dirty="0"/>
              <a:t>Cash Cycle = Inventory holding period + Receivable collection period- Payable payment period</a:t>
            </a:r>
          </a:p>
          <a:p>
            <a:r>
              <a:rPr lang="en-US" dirty="0"/>
              <a:t>Payable payment period=</a:t>
            </a:r>
          </a:p>
          <a:p>
            <a:pPr>
              <a:buNone/>
            </a:pPr>
            <a:r>
              <a:rPr lang="en-US" dirty="0"/>
              <a:t>                       Average trade payable/Purchases*365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9A81A2-F43D-4307-CF11-ACCAF265A8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Operating Cycle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7611C3-99BA-75E4-063D-CCD2AD64E0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Measures the time it takes for a company to purchase inventory, sell it, and collect the cash from sales.</a:t>
            </a:r>
          </a:p>
          <a:p>
            <a:r>
              <a:rPr lang="en-US" dirty="0"/>
              <a:t>Operating Cycle = Inventory Holding Period + Receivable Collection Period</a:t>
            </a:r>
          </a:p>
          <a:p>
            <a:r>
              <a:rPr lang="en-US" dirty="0"/>
              <a:t>A shorter operating cycle is generally preferable as it indicates that the company is quickly turning its inventory into cash.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15841005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53B336-1D93-9FFB-6F4C-8FFDEF5200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Payable Payment Period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6CA736-5C9B-403C-C4FB-56DA161900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Reflects the average number of days it takes for a company to pay its suppliers.</a:t>
            </a:r>
          </a:p>
          <a:p>
            <a:r>
              <a:rPr lang="en-US" dirty="0"/>
              <a:t>Payable Payment Period = (Average Trade Payables / Purchases) * 365</a:t>
            </a:r>
          </a:p>
          <a:p>
            <a:r>
              <a:rPr lang="en-US" dirty="0"/>
              <a:t>A longer payment period can be beneficial for the company's cash flow, as it indicates that the company retains cash longer.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966852611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451112-E7FC-A422-E8FD-28D8615F98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Cash Cycle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58753F-545D-B8B1-463C-B06508A1F5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Measures the time it takes for a company to convert its investments in inventory and other resources into cash flows from sales.</a:t>
            </a:r>
          </a:p>
          <a:p>
            <a:r>
              <a:rPr lang="en-US" dirty="0"/>
              <a:t>Cash Cycle = Inventory Holding Period + Receivable Collection Period - Payable Payment Period</a:t>
            </a:r>
          </a:p>
          <a:p>
            <a:r>
              <a:rPr lang="en-US" dirty="0"/>
              <a:t>This cycle helps in understanding the company’s efficiency in managing its cash flow. </a:t>
            </a:r>
          </a:p>
          <a:p>
            <a:r>
              <a:rPr lang="en-US" dirty="0"/>
              <a:t>A shorter cash cycle suggests a more efficient cash management.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436107252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038FEB-C11A-9A25-65C4-D52010A013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dirty="0"/>
              <a:t>Britannia – Liquidity Analysis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C590E3-F86D-846C-F69F-9776F9132D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dirty="0"/>
              <a:t>Liquidity Ratios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Current Ratio</a:t>
            </a:r>
            <a:r>
              <a:rPr lang="en-US" dirty="0"/>
              <a:t> declined slightly: </a:t>
            </a:r>
            <a:r>
              <a:rPr lang="en-US" b="1" dirty="0"/>
              <a:t>1.94</a:t>
            </a:r>
            <a:r>
              <a:rPr lang="en-US" dirty="0"/>
              <a:t> vs </a:t>
            </a:r>
            <a:r>
              <a:rPr lang="en-US" b="1" dirty="0"/>
              <a:t>2.03</a:t>
            </a:r>
            <a:r>
              <a:rPr lang="en-US" dirty="0"/>
              <a:t> – still healthy, indicating strong short-term solvency.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Quick Ratio</a:t>
            </a:r>
            <a:r>
              <a:rPr lang="en-US" dirty="0"/>
              <a:t> dipped to </a:t>
            </a:r>
            <a:r>
              <a:rPr lang="en-US" b="1" dirty="0"/>
              <a:t>1.49</a:t>
            </a:r>
            <a:r>
              <a:rPr lang="en-US" dirty="0"/>
              <a:t> (from </a:t>
            </a:r>
            <a:r>
              <a:rPr lang="en-US" b="1" dirty="0"/>
              <a:t>1.59</a:t>
            </a:r>
            <a:r>
              <a:rPr lang="en-US" dirty="0"/>
              <a:t>) – shows slightly tighter liquidity when excluding inventory.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829709044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>
            <a:extLst>
              <a:ext uri="{FF2B5EF4-FFF2-40B4-BE49-F238E27FC236}">
                <a16:creationId xmlns:a16="http://schemas.microsoft.com/office/drawing/2014/main" id="{A3DE41A8-7EC6-D50F-7E75-B8986AC42114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609600" y="1409818"/>
            <a:ext cx="7696200" cy="36933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en-US" altLang="en-US" dirty="0"/>
              <a:t>Inventory Turnover improved to 15.96x (from 15.67x) –better inventory management.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en-US" altLang="en-US" dirty="0"/>
              <a:t>Inventory Holding Period reduced to 22.87 days (from 23.29 days) – quicker stock movement.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en-US" altLang="en-US" dirty="0"/>
              <a:t>Receivables Turnover dropped sharply to 36.07x (from 52.59x) – slower collection efficiency.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en-US" altLang="en-US" dirty="0"/>
              <a:t>Receivables Collection Period increased to 10.12 days (from 6.94 days) – suggests lenient credit or delayed collections.</a:t>
            </a:r>
          </a:p>
        </p:txBody>
      </p:sp>
    </p:spTree>
    <p:extLst>
      <p:ext uri="{BB962C8B-B14F-4D97-AF65-F5344CB8AC3E}">
        <p14:creationId xmlns:p14="http://schemas.microsoft.com/office/powerpoint/2010/main" val="3799840162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Solvency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Solvency – Long-term liquidity, Amount of debt financing and risk.</a:t>
            </a:r>
          </a:p>
          <a:p>
            <a:r>
              <a:rPr lang="en-US" dirty="0"/>
              <a:t>Risk of bankruptcy</a:t>
            </a:r>
          </a:p>
          <a:p>
            <a:pPr algn="l"/>
            <a:r>
              <a:rPr lang="en-US" dirty="0"/>
              <a:t>Long term investors are interested in safety of their principal amount </a:t>
            </a:r>
            <a:r>
              <a:rPr lang="en-IN" dirty="0"/>
              <a:t>and interest</a:t>
            </a:r>
            <a:endParaRPr lang="en-US" dirty="0"/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Solvency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Debt to equity ratio = Debt/Equity</a:t>
            </a:r>
          </a:p>
          <a:p>
            <a:r>
              <a:rPr lang="en-US" dirty="0"/>
              <a:t>Debt= Short term &amp; long term borrowings</a:t>
            </a:r>
          </a:p>
          <a:p>
            <a:r>
              <a:rPr lang="en-US" dirty="0"/>
              <a:t>Interest coverage = EBIT /Interest</a:t>
            </a:r>
          </a:p>
          <a:p>
            <a:r>
              <a:rPr lang="en-US" dirty="0"/>
              <a:t>Debt Service coverage Ratio =                                                                                                                   EBITDA/ (Interest + Principal Installment)</a:t>
            </a:r>
          </a:p>
          <a:p>
            <a:r>
              <a:rPr lang="en-IN" dirty="0"/>
              <a:t>Liabilities to Equity Ratio = All Liabilities/ Equity</a:t>
            </a:r>
          </a:p>
          <a:p>
            <a:pPr>
              <a:buNone/>
            </a:pPr>
            <a:r>
              <a:rPr lang="en-IN" dirty="0"/>
              <a:t>(useful when short term obligations are rolled over)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20DBF1-A94E-A025-63C1-4B8CBF7862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Debt to Equity Ratio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77C42F-F841-3D4C-3DA6-8454864961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Measures a company's financial leverage by comparing its total liabilities to shareholders' equity.</a:t>
            </a:r>
          </a:p>
          <a:p>
            <a:r>
              <a:rPr lang="en-US" dirty="0"/>
              <a:t>Debt to Equity Ratio = Total Debt / Total Equity</a:t>
            </a:r>
          </a:p>
          <a:p>
            <a:r>
              <a:rPr lang="en-US" dirty="0"/>
              <a:t>Indicates the proportion of equity and debt used to finance a company's assets. </a:t>
            </a:r>
          </a:p>
          <a:p>
            <a:r>
              <a:rPr lang="en-US" dirty="0"/>
              <a:t>A higher ratio means more debt, which could be riskier.</a:t>
            </a:r>
          </a:p>
          <a:p>
            <a:r>
              <a:rPr lang="en-US" dirty="0"/>
              <a:t>What about no debt? Then what?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950003065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AC3113-C79D-B9B1-8984-1D35046BAA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Interest Coverage Ratio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C5F55A-B2E7-EBEF-62E6-CCE8BD114A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Assesses how easily a company can pay interest expenses on outstanding debt.</a:t>
            </a:r>
          </a:p>
          <a:p>
            <a:r>
              <a:rPr lang="en-US" dirty="0"/>
              <a:t>Interest Coverage Ratio = Earnings Before Interest and Taxes (EBIT) / Interest Expense</a:t>
            </a:r>
          </a:p>
          <a:p>
            <a:r>
              <a:rPr lang="en-US" dirty="0"/>
              <a:t>A higher ratio suggests that the company can easily meet its interest obligations from its earnings.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832259759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D59F6B-B9C6-FA15-32BF-FA24EDE2C9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Debt Service Coverage Ratio (DSCR)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E5B2F8-6D44-EBA8-264C-C4702E1FA0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 Measures a company's ability to use its operating income to repay all its debt obligations, including repayment of principal and interest.</a:t>
            </a:r>
          </a:p>
          <a:p>
            <a:r>
              <a:rPr lang="en-US" dirty="0"/>
              <a:t>DSCR = Earnings Before Interest, Taxes, Depreciation, and Amortization (EBITDA) / (Interest Expense + Principal Repayment)</a:t>
            </a:r>
          </a:p>
          <a:p>
            <a:r>
              <a:rPr lang="en-US" dirty="0"/>
              <a:t>Ratios greater than 1 indicate sufficient earnings to cover debt payments.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31727054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4645B1-28B4-CA51-6793-E29BF75BE7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Liabilities to Equity Ratio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B0DFC0-CBBE-4579-AD0D-857F40666C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Measures the relative proportion of entity’s liabilities to shareholders’ equity.</a:t>
            </a:r>
          </a:p>
          <a:p>
            <a:r>
              <a:rPr lang="en-US" dirty="0"/>
              <a:t>Liabilities to Equity Ratio = Total Liabilities / Total Equity</a:t>
            </a:r>
          </a:p>
          <a:p>
            <a:r>
              <a:rPr lang="en-US" dirty="0"/>
              <a:t>Provides insight into the company's financing structure. </a:t>
            </a:r>
          </a:p>
          <a:p>
            <a:r>
              <a:rPr lang="en-US" dirty="0"/>
              <a:t>A high ratio indicates a heavy reliance on debt for funding.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10698110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18613B-E413-CC2A-911D-5C3027F7FE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Brittania..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521FA9-AF05-CA34-C453-B66E9E9541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1981200"/>
            <a:ext cx="8229600" cy="4389120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b="1" dirty="0"/>
              <a:t>Debt to Equity Ratio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FY 2018–19: 0.00006 (effectively negligible debt) </a:t>
            </a:r>
            <a:r>
              <a:rPr lang="en-US" dirty="0" err="1"/>
              <a:t>vs.FY</a:t>
            </a:r>
            <a:r>
              <a:rPr lang="en-US" dirty="0"/>
              <a:t> 2017–18: 0.0029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indicating extremely low financial risk.</a:t>
            </a:r>
          </a:p>
          <a:p>
            <a:pPr>
              <a:buNone/>
            </a:pPr>
            <a:r>
              <a:rPr lang="en-US" b="1" dirty="0"/>
              <a:t>Liabilities to Equity Ratio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0.40:1 in FY 2019 vs 0.43:1 in FY 2018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total liabilities are well covered by equity</a:t>
            </a:r>
          </a:p>
          <a:p>
            <a:pPr>
              <a:buNone/>
            </a:pPr>
            <a:r>
              <a:rPr lang="en-US" b="1" dirty="0"/>
              <a:t>Interest Coverage Ratio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1,115x in FY 2019 vs 998x in FY 2018</a:t>
            </a:r>
          </a:p>
          <a:p>
            <a:pPr marL="0" indent="0">
              <a:buNone/>
            </a:pPr>
            <a:r>
              <a:rPr lang="en-US" dirty="0"/>
              <a:t> Extremely high ratio confirms ample ability to meet interest obligations, further supported by low debt levels.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835991751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Capital Market Strength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Price Earnings Ratio =  Market price/EPS</a:t>
            </a:r>
          </a:p>
          <a:p>
            <a:r>
              <a:rPr lang="en-US" dirty="0"/>
              <a:t>You can  either use closing market price  or Average market price (average of high and low price) on 31</a:t>
            </a:r>
            <a:r>
              <a:rPr lang="en-US" baseline="30000" dirty="0"/>
              <a:t>st</a:t>
            </a:r>
            <a:r>
              <a:rPr lang="en-US" dirty="0"/>
              <a:t> March (B/s date)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dirty="0"/>
              <a:t>Market price not controlled by company.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dirty="0"/>
              <a:t>Best measure of how investors judge company’s future performance.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dirty="0"/>
              <a:t>Commonly compared to other companies in same industry.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600" dirty="0"/>
              <a:t>Can reflect differing expectations </a:t>
            </a:r>
            <a:r>
              <a:rPr lang="en-US" altLang="en-US" sz="2800" dirty="0"/>
              <a:t>of growth among industries.</a:t>
            </a:r>
            <a:endParaRPr lang="en-US" altLang="en-US" sz="3000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Earnings per Share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Basic EPS =</a:t>
            </a:r>
            <a:r>
              <a:rPr lang="en-IN" u="sng" dirty="0"/>
              <a:t> (Profit after tax – Preference Dividend)</a:t>
            </a:r>
          </a:p>
          <a:p>
            <a:pPr>
              <a:buNone/>
            </a:pPr>
            <a:r>
              <a:rPr lang="en-IN" u="sng" dirty="0"/>
              <a:t> </a:t>
            </a:r>
            <a:r>
              <a:rPr lang="en-IN" dirty="0"/>
              <a:t>                         Weighted number of Equity Shares</a:t>
            </a:r>
          </a:p>
          <a:p>
            <a:r>
              <a:rPr lang="en-IN" dirty="0"/>
              <a:t>If shares are issued or bought back equity shares, then weighted number of shares is based on number of months shares are held.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Basic EPS -example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Infra Limited had 40000 shares on 1</a:t>
            </a:r>
            <a:r>
              <a:rPr lang="en-US" baseline="30000" dirty="0"/>
              <a:t>st</a:t>
            </a:r>
            <a:r>
              <a:rPr lang="en-US" dirty="0"/>
              <a:t> April 2012. On Jan 1</a:t>
            </a:r>
            <a:r>
              <a:rPr lang="en-US" baseline="30000" dirty="0"/>
              <a:t>st</a:t>
            </a:r>
            <a:r>
              <a:rPr lang="en-US" dirty="0"/>
              <a:t> 2013, it issued 10000 equity shares. It had 10% Preference share capital of Rs.80000 throughout the year. The company earned a profit after tax of  Rs. 4,33,000 during the year. Compute the Basic EPS.</a:t>
            </a:r>
          </a:p>
          <a:p>
            <a:r>
              <a:rPr lang="en-US" dirty="0"/>
              <a:t>Weighted average number of shares= 42500</a:t>
            </a:r>
          </a:p>
          <a:p>
            <a:r>
              <a:rPr lang="en-US" dirty="0"/>
              <a:t>Basic EPS = Rs. 10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Diluted EPS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When there are potentially dilutive equity shares</a:t>
            </a:r>
          </a:p>
          <a:p>
            <a:r>
              <a:rPr lang="en-IN" dirty="0"/>
              <a:t>Presence of convertible preference shares, preference debentures, stock options etc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Diluted EPS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Linux Company had 2,00,000 equity shares and 2000 of 8% convertible debentures of Rs.100 convertible into 10 equity shares each. For the year ended 31</a:t>
            </a:r>
            <a:r>
              <a:rPr lang="en-US" baseline="30000" dirty="0"/>
              <a:t>st</a:t>
            </a:r>
            <a:r>
              <a:rPr lang="en-US" dirty="0"/>
              <a:t> December 2012, the company earned a after tax profit of Rs.8,00,000. Calculate Basic and Diluted EPS if the tax rate is 30%.</a:t>
            </a:r>
          </a:p>
          <a:p>
            <a:pPr lvl="0"/>
            <a:r>
              <a:rPr lang="en-US" dirty="0"/>
              <a:t>Basic EPS = Rs.4</a:t>
            </a:r>
          </a:p>
          <a:p>
            <a:pPr lvl="0"/>
            <a:r>
              <a:rPr lang="en-US" dirty="0"/>
              <a:t>Diluted EPS = Rs.3.69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Dividend Yield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Dividend Yield = Dividend per share/ Average Stock price</a:t>
            </a:r>
          </a:p>
          <a:p>
            <a:r>
              <a:rPr lang="en-US" dirty="0"/>
              <a:t>Average stock price= Average price at the bg. of the year and end of the year</a:t>
            </a:r>
          </a:p>
          <a:p>
            <a:r>
              <a:rPr lang="en-US" dirty="0"/>
              <a:t>Total return to shareholder =</a:t>
            </a:r>
          </a:p>
          <a:p>
            <a:pPr>
              <a:buNone/>
            </a:pPr>
            <a:r>
              <a:rPr lang="en-US" dirty="0"/>
              <a:t>       (Change in stock price+ Dividend)/ Stock price at </a:t>
            </a:r>
            <a:r>
              <a:rPr lang="en-US" dirty="0" err="1"/>
              <a:t>bg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IN" dirty="0"/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E68196-31F7-9397-A81E-9977D3ED0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Price to book ratio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E619B5-76FD-7E3D-1430-E53FEDBA22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To compare a company’s market value with its book value.</a:t>
            </a:r>
          </a:p>
          <a:p>
            <a:r>
              <a:rPr lang="en-US" dirty="0"/>
              <a:t>Price to book ratio = Market price per share/book </a:t>
            </a:r>
          </a:p>
          <a:p>
            <a:pPr>
              <a:buNone/>
            </a:pPr>
            <a:r>
              <a:rPr lang="en-US" dirty="0"/>
              <a:t>                                                                       value per share</a:t>
            </a:r>
          </a:p>
          <a:p>
            <a:pPr algn="l"/>
            <a:r>
              <a:rPr lang="en-US" dirty="0"/>
              <a:t>A lower P/B ratio could mean the stock is </a:t>
            </a:r>
            <a:r>
              <a:rPr lang="en-IN" dirty="0"/>
              <a:t>undervalued</a:t>
            </a:r>
          </a:p>
          <a:p>
            <a:pPr marL="0" indent="0">
              <a:buNone/>
            </a:pPr>
            <a:endParaRPr lang="en-US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438857670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Quality of earnings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Earnings trends continue</a:t>
            </a:r>
          </a:p>
          <a:p>
            <a:r>
              <a:rPr lang="en-US" dirty="0"/>
              <a:t>Distributable in cash</a:t>
            </a:r>
          </a:p>
          <a:p>
            <a:r>
              <a:rPr lang="en-US" dirty="0"/>
              <a:t>Conservative practices, choice of accounting policies</a:t>
            </a:r>
          </a:p>
          <a:p>
            <a:r>
              <a:rPr lang="en-US" dirty="0"/>
              <a:t>Primarily operating income and Not volatile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892EC3-4231-3CA5-890F-07708BE1A1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8971" y="6858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Importance of Industry Comparisons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47FC9E-0637-0BD8-2768-CC3340ACB1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b="1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Key Point: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600" dirty="0"/>
              <a:t>Comparing a company’s performance to industry standards helps overcome the limitations of just looking at its own past trends.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Example: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600" dirty="0"/>
              <a:t>If a company’s gross margin is 7% vs. an industry average of 12%, it suggests room for improvement or inefficiencies.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127277823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822D08-50A1-7A6C-FE4F-D0DEE7888B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Advantages of Benchmarking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6F975F-C800-88DE-89F3-7EA1256941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600" dirty="0"/>
              <a:t>Identifies relative strengths and weaknesses.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600" dirty="0"/>
              <a:t>Provides context for setting performance targets.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600" dirty="0"/>
              <a:t>Aids investors in evaluating whether a company outperforms or underperforms peers.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430295099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CD381A-8524-B934-D924-E1820B5826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78159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Challenge #1 – Size &amp; Product Mix</a:t>
            </a:r>
            <a:br>
              <a:rPr lang="en-US" dirty="0"/>
            </a:b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59A4A8-5B3A-9C01-2E68-3562D9B7A6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372688"/>
            <a:ext cx="8229600" cy="4389120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endParaRPr lang="en-US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600" dirty="0"/>
              <a:t>Companies often operate in different segments, making direct comparisons difficult.</a:t>
            </a:r>
          </a:p>
          <a:p>
            <a:pPr marL="457200" lvl="1" indent="0">
              <a:buNone/>
            </a:pPr>
            <a:r>
              <a:rPr lang="en-US" sz="2600" b="1" dirty="0"/>
              <a:t>Examples: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600" dirty="0"/>
              <a:t>Hindustan Unilever: soaps, detergents, toothpaste, food.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600" dirty="0"/>
              <a:t>Procter &amp; Gamble: detergents, plus other products not sold by HUL.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600" dirty="0"/>
              <a:t>ITC: food, hotels, tobacco.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600" dirty="0"/>
              <a:t>Colgate: toothpaste only.</a:t>
            </a:r>
          </a:p>
          <a:p>
            <a:pPr marL="457200" lvl="1" indent="0">
              <a:buNone/>
            </a:pPr>
            <a:r>
              <a:rPr lang="en-US" sz="2600" b="1" dirty="0"/>
              <a:t>Implication: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600" dirty="0"/>
              <a:t>Comparing a multi-product firm to a single-product firm may not be meaningful.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11896240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3E25A6-8E6D-65F5-A3AE-7C3FB08376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dirty="0"/>
              <a:t>Challenge #2 – Accounting Policies</a:t>
            </a:r>
            <a:br>
              <a:rPr lang="en-IN" b="1" dirty="0"/>
            </a:br>
            <a:endParaRPr lang="en-IN" dirty="0"/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EAC74C30-2B38-BAF6-6560-95DD9C471939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609600" y="1862554"/>
            <a:ext cx="7924800" cy="33547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en-US" altLang="en-US" sz="2200" dirty="0"/>
              <a:t>Different companies may follow different accounting methods.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en-US" altLang="en-US" sz="2200" b="1" dirty="0"/>
              <a:t>Examples of Variation: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en-US" altLang="en-US" sz="2200" dirty="0"/>
              <a:t>Inventory valuation (FIFO vs. Weighted Average).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en-US" altLang="en-US" sz="2200" dirty="0"/>
              <a:t>Useful life estimates for assets (straight-line vs. accelerated depreciation).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en-US" altLang="en-US" sz="2200" dirty="0"/>
              <a:t>Revenue recognition timing.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en-US" altLang="en-US" sz="2200" b="1" dirty="0"/>
              <a:t>Implication: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en-US" altLang="en-US" sz="2200" dirty="0"/>
              <a:t>Ratios and metrics may not be strictly comparable across firms.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6216294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E11A84-10BD-A853-06F1-E991B670D8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2954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Challenge #3 – Fiscal Year Differences</a:t>
            </a:r>
            <a:br>
              <a:rPr lang="en-US" b="1" dirty="0"/>
            </a:b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470BA1-C781-9B03-EF09-7060358BAF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6829" y="2057400"/>
            <a:ext cx="8229600" cy="4389120"/>
          </a:xfrm>
        </p:spPr>
        <p:txBody>
          <a:bodyPr>
            <a:normAutofit/>
          </a:bodyPr>
          <a:lstStyle/>
          <a:p>
            <a:r>
              <a:rPr lang="en-US" dirty="0"/>
              <a:t>Not all companies have the same year-end date.</a:t>
            </a:r>
          </a:p>
          <a:p>
            <a:r>
              <a:rPr lang="en-US" dirty="0" err="1"/>
              <a:t>Examples:Ambuja</a:t>
            </a:r>
            <a:r>
              <a:rPr lang="en-US" dirty="0"/>
              <a:t> Cement follows the calendar year (December 31).India Cements follows March 31.</a:t>
            </a:r>
          </a:p>
          <a:p>
            <a:r>
              <a:rPr lang="en-US" dirty="0"/>
              <a:t>Companies Act 2013:Generally requires March 31 year-end unless exempt.</a:t>
            </a:r>
          </a:p>
          <a:p>
            <a:r>
              <a:rPr lang="en-US" dirty="0" err="1"/>
              <a:t>Implication:Seasonality</a:t>
            </a:r>
            <a:r>
              <a:rPr lang="en-US" dirty="0"/>
              <a:t> and economic conditions can vary, complicating direct comparisons.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65334150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5982</TotalTime>
  <Words>4619</Words>
  <Application>Microsoft Office PowerPoint</Application>
  <PresentationFormat>On-screen Show (4:3)</PresentationFormat>
  <Paragraphs>580</Paragraphs>
  <Slides>88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88</vt:i4>
      </vt:variant>
    </vt:vector>
  </HeadingPairs>
  <TitlesOfParts>
    <vt:vector size="98" baseType="lpstr">
      <vt:lpstr>Aptos</vt:lpstr>
      <vt:lpstr>Aptos Display</vt:lpstr>
      <vt:lpstr>Arial</vt:lpstr>
      <vt:lpstr>ArialMT</vt:lpstr>
      <vt:lpstr>Calibri</vt:lpstr>
      <vt:lpstr>Constantia</vt:lpstr>
      <vt:lpstr>Symbol</vt:lpstr>
      <vt:lpstr>Wingdings 2</vt:lpstr>
      <vt:lpstr>Flow</vt:lpstr>
      <vt:lpstr>Office Theme</vt:lpstr>
      <vt:lpstr>Financial Statement Analysis</vt:lpstr>
      <vt:lpstr>Objectives</vt:lpstr>
      <vt:lpstr>PowerPoint Presentation</vt:lpstr>
      <vt:lpstr>Financial Statements</vt:lpstr>
      <vt:lpstr>Lehman Brothers</vt:lpstr>
      <vt:lpstr>PowerPoint Presentation</vt:lpstr>
      <vt:lpstr>Three heads of Cash Flow</vt:lpstr>
      <vt:lpstr>Cash and Cash Equivalents</vt:lpstr>
      <vt:lpstr>Operating activities</vt:lpstr>
      <vt:lpstr>Investment activities</vt:lpstr>
      <vt:lpstr>Financing activities</vt:lpstr>
      <vt:lpstr>Need for Analysis</vt:lpstr>
      <vt:lpstr>Sources of Information</vt:lpstr>
      <vt:lpstr>Standards of comparison</vt:lpstr>
      <vt:lpstr>Ratio Analysis</vt:lpstr>
      <vt:lpstr>Techniques of financial Statement Analysis</vt:lpstr>
      <vt:lpstr>Horizontal Analysis? </vt:lpstr>
      <vt:lpstr>PowerPoint Presentation</vt:lpstr>
      <vt:lpstr>Exceptional Items </vt:lpstr>
      <vt:lpstr>Deferred Tax Asset</vt:lpstr>
      <vt:lpstr>Deferred Tax liability</vt:lpstr>
      <vt:lpstr>Deferred Tax</vt:lpstr>
      <vt:lpstr>PowerPoint Presentation</vt:lpstr>
      <vt:lpstr>PowerPoint Presentation</vt:lpstr>
      <vt:lpstr>Summary</vt:lpstr>
      <vt:lpstr>PowerPoint Presentation</vt:lpstr>
      <vt:lpstr>PowerPoint Presentation</vt:lpstr>
      <vt:lpstr>Balance Sheet </vt:lpstr>
      <vt:lpstr>Common Size statements</vt:lpstr>
      <vt:lpstr>Vertical Analysis – FY 2019 vs FY 2018</vt:lpstr>
      <vt:lpstr>Key Takeaways – Vertical Analysis</vt:lpstr>
      <vt:lpstr>Overall assessment</vt:lpstr>
      <vt:lpstr>Ratio Analysis</vt:lpstr>
      <vt:lpstr>PowerPoint Presentation</vt:lpstr>
      <vt:lpstr>Ratio Analysis</vt:lpstr>
      <vt:lpstr>What do Investors get?</vt:lpstr>
      <vt:lpstr>Profitability</vt:lpstr>
      <vt:lpstr>Gross Margin</vt:lpstr>
      <vt:lpstr>Profit margin</vt:lpstr>
      <vt:lpstr>Return on Assets</vt:lpstr>
      <vt:lpstr>Asset Turnover Ratio</vt:lpstr>
      <vt:lpstr>Return on Equity</vt:lpstr>
      <vt:lpstr>Return on Operating Assets</vt:lpstr>
      <vt:lpstr>NOPAT </vt:lpstr>
      <vt:lpstr>Profitability</vt:lpstr>
      <vt:lpstr>ROCE(Return on capital employed) </vt:lpstr>
      <vt:lpstr>Let’s Ponder!!</vt:lpstr>
      <vt:lpstr>Why a High ROA is a Positive Sign </vt:lpstr>
      <vt:lpstr>But Not Sufficient Alone</vt:lpstr>
      <vt:lpstr>Let’s Ponder!!</vt:lpstr>
      <vt:lpstr>PowerPoint Presentation</vt:lpstr>
      <vt:lpstr>Du Pont Model</vt:lpstr>
      <vt:lpstr>Britannia – Profitability Analysis</vt:lpstr>
      <vt:lpstr>PowerPoint Presentation</vt:lpstr>
      <vt:lpstr>Liquidity Ratios</vt:lpstr>
      <vt:lpstr>Liquidity</vt:lpstr>
      <vt:lpstr>Current Ratio</vt:lpstr>
      <vt:lpstr>Quick Ratio or Acid Ratio</vt:lpstr>
      <vt:lpstr>Receivable Turnover ratio</vt:lpstr>
      <vt:lpstr>Average Collection Period</vt:lpstr>
      <vt:lpstr>Inventory Turnover</vt:lpstr>
      <vt:lpstr>Average Holding Period (Days Inventory Outstanding)</vt:lpstr>
      <vt:lpstr>Liquidity</vt:lpstr>
      <vt:lpstr>Operating Cycle</vt:lpstr>
      <vt:lpstr>Payable Payment Period</vt:lpstr>
      <vt:lpstr>Cash Cycle</vt:lpstr>
      <vt:lpstr>Britannia – Liquidity Analysis</vt:lpstr>
      <vt:lpstr>PowerPoint Presentation</vt:lpstr>
      <vt:lpstr>Solvency</vt:lpstr>
      <vt:lpstr>Solvency</vt:lpstr>
      <vt:lpstr>Debt to Equity Ratio</vt:lpstr>
      <vt:lpstr>Interest Coverage Ratio</vt:lpstr>
      <vt:lpstr>Debt Service Coverage Ratio (DSCR)</vt:lpstr>
      <vt:lpstr>Liabilities to Equity Ratio</vt:lpstr>
      <vt:lpstr>Brittania..</vt:lpstr>
      <vt:lpstr>Capital Market Strength</vt:lpstr>
      <vt:lpstr>Earnings per Share</vt:lpstr>
      <vt:lpstr>Basic EPS -example</vt:lpstr>
      <vt:lpstr>Diluted EPS</vt:lpstr>
      <vt:lpstr>Diluted EPS</vt:lpstr>
      <vt:lpstr>Dividend Yield</vt:lpstr>
      <vt:lpstr>Price to book ratio</vt:lpstr>
      <vt:lpstr>Quality of earnings</vt:lpstr>
      <vt:lpstr>Importance of Industry Comparisons</vt:lpstr>
      <vt:lpstr>Advantages of Benchmarking</vt:lpstr>
      <vt:lpstr>Challenge #1 – Size &amp; Product Mix </vt:lpstr>
      <vt:lpstr>Challenge #2 – Accounting Policies </vt:lpstr>
      <vt:lpstr>Challenge #3 – Fiscal Year Differences </vt:lpstr>
    </vt:vector>
  </TitlesOfParts>
  <Company>IISc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Financial Statement Analysis</dc:title>
  <dc:creator>Srikanthiyer</dc:creator>
  <cp:lastModifiedBy>Praveena Musunuru</cp:lastModifiedBy>
  <cp:revision>223</cp:revision>
  <dcterms:created xsi:type="dcterms:W3CDTF">2009-08-24T06:12:48Z</dcterms:created>
  <dcterms:modified xsi:type="dcterms:W3CDTF">2025-05-04T12:19:40Z</dcterms:modified>
</cp:coreProperties>
</file>