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0" r:id="rId4"/>
    <p:sldId id="281" r:id="rId5"/>
    <p:sldId id="282" r:id="rId6"/>
    <p:sldId id="283" r:id="rId7"/>
    <p:sldId id="28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2053-F93F-494B-9B45-18CD1DD02E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1461B8-77DB-4A74-9270-E91B1BAC93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8BD524-7E64-4003-9561-822B4DEB86AE}"/>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5" name="Footer Placeholder 4">
            <a:extLst>
              <a:ext uri="{FF2B5EF4-FFF2-40B4-BE49-F238E27FC236}">
                <a16:creationId xmlns:a16="http://schemas.microsoft.com/office/drawing/2014/main" id="{27AE31BD-B400-42DA-9355-DF1F727226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AEBD02-944E-47C6-B564-748D72EC51E7}"/>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2344057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CC05B-54A9-4FE9-905B-31F0120BB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B4BC50-BCF5-4F63-9D01-3CB9D11754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5407F6-D69B-423A-92B8-610E091624B7}"/>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5" name="Footer Placeholder 4">
            <a:extLst>
              <a:ext uri="{FF2B5EF4-FFF2-40B4-BE49-F238E27FC236}">
                <a16:creationId xmlns:a16="http://schemas.microsoft.com/office/drawing/2014/main" id="{5A79BC69-323A-43B1-967B-25CC9FED31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EAA525-C1DE-46A5-98FC-F1FE6FC40BFF}"/>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3024453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D5D49-8A57-4C37-8EF8-DA93556992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AAD031-D976-4E3F-B945-3A16E462A9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0AB856-5416-4CA7-934C-5CE0AA6B6595}"/>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5" name="Footer Placeholder 4">
            <a:extLst>
              <a:ext uri="{FF2B5EF4-FFF2-40B4-BE49-F238E27FC236}">
                <a16:creationId xmlns:a16="http://schemas.microsoft.com/office/drawing/2014/main" id="{404A8837-47B8-47A0-944E-A82044A6D6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29CCE-750A-4F6D-BAC4-662C7139DF64}"/>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4176925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2E6D-45B7-4F69-ADD4-6F7DC3681D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E516EE-3808-42DA-B94E-F6B9F8C6D6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9C5C39-2CD4-420D-AFF1-AD72D0C88B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C759B4-F3C1-4BA1-94A5-EEB2632CDA05}"/>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6" name="Footer Placeholder 5">
            <a:extLst>
              <a:ext uri="{FF2B5EF4-FFF2-40B4-BE49-F238E27FC236}">
                <a16:creationId xmlns:a16="http://schemas.microsoft.com/office/drawing/2014/main" id="{D059952F-687C-40DE-81C7-F880B5E59B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C6801A-1790-4FF9-A010-B75CFEA3B418}"/>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653798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1E74B-4E03-4277-BAB6-829D01494A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15F4CF-BE76-406E-99BC-DC7DA580D9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EC29A-04CA-437E-8CD1-AE6B574D4B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744821-251D-49B9-A1BD-D7FDEBB74D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934207-9C57-420B-A79D-4AF2FFBA80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2DCC5-8451-486B-A350-AD699C6F85BE}"/>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8" name="Footer Placeholder 7">
            <a:extLst>
              <a:ext uri="{FF2B5EF4-FFF2-40B4-BE49-F238E27FC236}">
                <a16:creationId xmlns:a16="http://schemas.microsoft.com/office/drawing/2014/main" id="{DE708A4E-7017-49A8-A9E5-BB40F56579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11A6AA-7726-4CAC-8683-BA80EEF27326}"/>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1011587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3592-05AC-4654-B794-1642CB120E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002849-5307-400D-88AF-4E0D4AFBD9F6}"/>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4" name="Footer Placeholder 3">
            <a:extLst>
              <a:ext uri="{FF2B5EF4-FFF2-40B4-BE49-F238E27FC236}">
                <a16:creationId xmlns:a16="http://schemas.microsoft.com/office/drawing/2014/main" id="{600AE590-8EFC-484A-A6DD-E72CF42A74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EA7155-1311-43ED-B580-27BF53932150}"/>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625620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FB51E-46B3-4F44-918E-FE28410CF60E}"/>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3" name="Footer Placeholder 2">
            <a:extLst>
              <a:ext uri="{FF2B5EF4-FFF2-40B4-BE49-F238E27FC236}">
                <a16:creationId xmlns:a16="http://schemas.microsoft.com/office/drawing/2014/main" id="{7DD0FF55-F1C9-4C69-A0AD-676C235728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200AF4-771A-418B-969A-C62A61A6BB38}"/>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341204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A0335-A930-40ED-A121-BC0BBAE6D0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6C435C-05E2-4B95-B33E-97ABBED5FA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C3F9F9-B5F4-45CB-93D3-2828AFEC1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68621-8843-43FE-8111-00932F6507CE}"/>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6" name="Footer Placeholder 5">
            <a:extLst>
              <a:ext uri="{FF2B5EF4-FFF2-40B4-BE49-F238E27FC236}">
                <a16:creationId xmlns:a16="http://schemas.microsoft.com/office/drawing/2014/main" id="{AE1EDBB6-F6AF-4AE4-9B6C-934E4AE65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0473B-0860-4E32-B331-14C3E8D9E96E}"/>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55258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012F7-956F-4DC6-888E-EB90D5EA11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3A66D9-1A84-4BFB-862A-69D0CAE20F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EFC4AD-9804-402E-BC06-46A1BAAB59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578C00-C868-4D22-B008-C64F5EDB0DBF}"/>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6" name="Footer Placeholder 5">
            <a:extLst>
              <a:ext uri="{FF2B5EF4-FFF2-40B4-BE49-F238E27FC236}">
                <a16:creationId xmlns:a16="http://schemas.microsoft.com/office/drawing/2014/main" id="{B2D7B6AF-E471-4A19-98A9-1325FDC627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6BE24E-C25F-4653-ADD5-594E4B213A75}"/>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750838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2073E-2F1F-4EFC-99D9-681DD8A35B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6FFD9C-0F38-48DD-82E3-E24E744E93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C65910-97C1-4A9A-8F50-502B70D17DAF}"/>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5" name="Footer Placeholder 4">
            <a:extLst>
              <a:ext uri="{FF2B5EF4-FFF2-40B4-BE49-F238E27FC236}">
                <a16:creationId xmlns:a16="http://schemas.microsoft.com/office/drawing/2014/main" id="{3378249B-F0EE-447A-BCA1-141B6991B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172641-4BC0-49F0-831C-14EC655B41B0}"/>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167340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22F06E-5A59-4548-975F-967706F255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80BDB6-24F8-4A2A-BF1A-BB91289BEC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87D13D-3734-4A6A-9EA1-F5AD8C2310F5}"/>
              </a:ext>
            </a:extLst>
          </p:cNvPr>
          <p:cNvSpPr>
            <a:spLocks noGrp="1"/>
          </p:cNvSpPr>
          <p:nvPr>
            <p:ph type="dt" sz="half" idx="10"/>
          </p:nvPr>
        </p:nvSpPr>
        <p:spPr/>
        <p:txBody>
          <a:bodyPr/>
          <a:lstStyle/>
          <a:p>
            <a:fld id="{DE7CF082-EA04-4339-8730-6F1787E99814}" type="datetimeFigureOut">
              <a:rPr lang="en-US" smtClean="0"/>
              <a:t>2/2/2020</a:t>
            </a:fld>
            <a:endParaRPr lang="en-US"/>
          </a:p>
        </p:txBody>
      </p:sp>
      <p:sp>
        <p:nvSpPr>
          <p:cNvPr id="5" name="Footer Placeholder 4">
            <a:extLst>
              <a:ext uri="{FF2B5EF4-FFF2-40B4-BE49-F238E27FC236}">
                <a16:creationId xmlns:a16="http://schemas.microsoft.com/office/drawing/2014/main" id="{45692121-9D35-4684-83CD-5866CEC89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071448-ED87-4263-A0EC-59282F90C9F6}"/>
              </a:ext>
            </a:extLst>
          </p:cNvPr>
          <p:cNvSpPr>
            <a:spLocks noGrp="1"/>
          </p:cNvSpPr>
          <p:nvPr>
            <p:ph type="sldNum" sz="quarter" idx="12"/>
          </p:nvPr>
        </p:nvSpPr>
        <p:spPr/>
        <p:txBody>
          <a:bodyPr/>
          <a:lstStyle/>
          <a:p>
            <a:fld id="{FD1AA909-7058-402A-9BC3-1339120321F0}" type="slidenum">
              <a:rPr lang="en-US" smtClean="0"/>
              <a:t>‹#›</a:t>
            </a:fld>
            <a:endParaRPr lang="en-US"/>
          </a:p>
        </p:txBody>
      </p:sp>
    </p:spTree>
    <p:extLst>
      <p:ext uri="{BB962C8B-B14F-4D97-AF65-F5344CB8AC3E}">
        <p14:creationId xmlns:p14="http://schemas.microsoft.com/office/powerpoint/2010/main" val="3801329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CF2837-86ED-45C9-8C34-62750C6083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6D4DDD-9BB3-4AA4-9731-288DB5D50C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9E280-04CB-421D-8F40-68529E7939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7CF082-EA04-4339-8730-6F1787E99814}" type="datetimeFigureOut">
              <a:rPr lang="en-US" smtClean="0"/>
              <a:t>2/2/2020</a:t>
            </a:fld>
            <a:endParaRPr lang="en-US"/>
          </a:p>
        </p:txBody>
      </p:sp>
      <p:sp>
        <p:nvSpPr>
          <p:cNvPr id="5" name="Footer Placeholder 4">
            <a:extLst>
              <a:ext uri="{FF2B5EF4-FFF2-40B4-BE49-F238E27FC236}">
                <a16:creationId xmlns:a16="http://schemas.microsoft.com/office/drawing/2014/main" id="{CA8CEC49-BA3B-4238-B9B5-4F1094427E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DFB41B-0264-4885-98E2-C945EF03E2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AA909-7058-402A-9BC3-1339120321F0}" type="slidenum">
              <a:rPr lang="en-US" smtClean="0"/>
              <a:t>‹#›</a:t>
            </a:fld>
            <a:endParaRPr lang="en-US"/>
          </a:p>
        </p:txBody>
      </p:sp>
    </p:spTree>
    <p:extLst>
      <p:ext uri="{BB962C8B-B14F-4D97-AF65-F5344CB8AC3E}">
        <p14:creationId xmlns:p14="http://schemas.microsoft.com/office/powerpoint/2010/main" val="2697084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1721-3C22-472A-ACCD-FA40C9264AFC}"/>
              </a:ext>
            </a:extLst>
          </p:cNvPr>
          <p:cNvSpPr>
            <a:spLocks noGrp="1"/>
          </p:cNvSpPr>
          <p:nvPr>
            <p:ph type="ctrTitle"/>
          </p:nvPr>
        </p:nvSpPr>
        <p:spPr/>
        <p:txBody>
          <a:bodyPr/>
          <a:lstStyle/>
          <a:p>
            <a:r>
              <a:rPr lang="en-IN"/>
              <a:t>Financial Ratio Game</a:t>
            </a:r>
            <a:endParaRPr lang="en-US"/>
          </a:p>
        </p:txBody>
      </p:sp>
      <p:sp>
        <p:nvSpPr>
          <p:cNvPr id="3" name="Subtitle 2">
            <a:extLst>
              <a:ext uri="{FF2B5EF4-FFF2-40B4-BE49-F238E27FC236}">
                <a16:creationId xmlns:a16="http://schemas.microsoft.com/office/drawing/2014/main" id="{EF2AA5EF-CD18-4C2E-A4D8-01E4D2C3B9D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173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8E758-C87D-46A6-BDAA-543BC7DC94B8}"/>
              </a:ext>
            </a:extLst>
          </p:cNvPr>
          <p:cNvSpPr>
            <a:spLocks noGrp="1"/>
          </p:cNvSpPr>
          <p:nvPr>
            <p:ph type="title"/>
          </p:nvPr>
        </p:nvSpPr>
        <p:spPr/>
        <p:txBody>
          <a:bodyPr>
            <a:normAutofit fontScale="90000"/>
          </a:bodyPr>
          <a:lstStyle/>
          <a:p>
            <a:r>
              <a:rPr lang="en-US" dirty="0"/>
              <a:t>The first step is to try to group the industries as either manufacturing or services companies. </a:t>
            </a:r>
          </a:p>
        </p:txBody>
      </p:sp>
      <p:sp>
        <p:nvSpPr>
          <p:cNvPr id="3" name="Content Placeholder 2">
            <a:extLst>
              <a:ext uri="{FF2B5EF4-FFF2-40B4-BE49-F238E27FC236}">
                <a16:creationId xmlns:a16="http://schemas.microsoft.com/office/drawing/2014/main" id="{DF936F35-A418-4367-9CD6-E46BC76925CB}"/>
              </a:ext>
            </a:extLst>
          </p:cNvPr>
          <p:cNvSpPr>
            <a:spLocks noGrp="1"/>
          </p:cNvSpPr>
          <p:nvPr>
            <p:ph idx="1"/>
          </p:nvPr>
        </p:nvSpPr>
        <p:spPr/>
        <p:txBody>
          <a:bodyPr>
            <a:normAutofit/>
          </a:bodyPr>
          <a:lstStyle/>
          <a:p>
            <a:r>
              <a:rPr lang="en-US" dirty="0"/>
              <a:t>Companies C, F, G, H, and J have zero or very low inventory. </a:t>
            </a:r>
          </a:p>
          <a:p>
            <a:pPr lvl="1"/>
            <a:r>
              <a:rPr lang="en-US" dirty="0"/>
              <a:t>There are five service industries in the list: telecommunications, hospitality, banking, retail food, and information technology (IT). </a:t>
            </a:r>
          </a:p>
          <a:p>
            <a:pPr lvl="1"/>
            <a:r>
              <a:rPr lang="en-US" dirty="0"/>
              <a:t>Companies G and J must be either IT or banking, because these are the two service sector industries that do not have any inventory. </a:t>
            </a:r>
          </a:p>
          <a:p>
            <a:pPr lvl="1"/>
            <a:r>
              <a:rPr lang="en-US" dirty="0"/>
              <a:t>Of these two, Company G has a profit percentage of around 22.9 per cent, and Company J has a profit percentage of 7.09 per cent. </a:t>
            </a:r>
          </a:p>
          <a:p>
            <a:pPr lvl="1"/>
            <a:r>
              <a:rPr lang="en-US" dirty="0"/>
              <a:t>Company J has a huge cash balance and a very high amount of short-term loans and advances. </a:t>
            </a:r>
          </a:p>
          <a:p>
            <a:pPr lvl="1"/>
            <a:r>
              <a:rPr lang="en-US" dirty="0"/>
              <a:t>With this information, one can infer that Company G is an IT company and Company J is a bank.</a:t>
            </a:r>
          </a:p>
          <a:p>
            <a:endParaRPr lang="en-US" dirty="0"/>
          </a:p>
        </p:txBody>
      </p:sp>
    </p:spTree>
    <p:extLst>
      <p:ext uri="{BB962C8B-B14F-4D97-AF65-F5344CB8AC3E}">
        <p14:creationId xmlns:p14="http://schemas.microsoft.com/office/powerpoint/2010/main" val="2022958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7E59D-2329-4201-A526-B9BC49739E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97AFBA-5DDF-454C-B757-CB404516BFC9}"/>
              </a:ext>
            </a:extLst>
          </p:cNvPr>
          <p:cNvSpPr>
            <a:spLocks noGrp="1"/>
          </p:cNvSpPr>
          <p:nvPr>
            <p:ph idx="1"/>
          </p:nvPr>
        </p:nvSpPr>
        <p:spPr/>
        <p:txBody>
          <a:bodyPr>
            <a:normAutofit fontScale="92500"/>
          </a:bodyPr>
          <a:lstStyle/>
          <a:p>
            <a:r>
              <a:rPr lang="en-GB" dirty="0"/>
              <a:t>Among Companies C, F, and H, H has the lowest collection period (around 2.31 days). This is only possible in a retail outlet, where cash collection is immediate. So, one can identify Company H as a retail food company.</a:t>
            </a:r>
            <a:endParaRPr lang="en-US" dirty="0"/>
          </a:p>
          <a:p>
            <a:r>
              <a:rPr lang="en-GB" dirty="0"/>
              <a:t>Company F is more likely to be a hospitality company because its fixed asset turnover ratio is very high. Also, the days in inventory is higher for Company F than for Company C. Therefore, Company F is identified as hospitality and Company C as telecommunications.</a:t>
            </a:r>
            <a:endParaRPr lang="en-US" dirty="0"/>
          </a:p>
          <a:p>
            <a:r>
              <a:rPr lang="en-GB" dirty="0"/>
              <a:t>Of the remaining five companies, Company B has one of the highest fixed asset turnover ratios (8.75) and a very high collection period of 389.4 days. This helps us in identifying Company B as a heavy engineering company. A high collection period could be due to turnkey projects.</a:t>
            </a:r>
            <a:endParaRPr lang="en-US" dirty="0"/>
          </a:p>
        </p:txBody>
      </p:sp>
    </p:spTree>
    <p:extLst>
      <p:ext uri="{BB962C8B-B14F-4D97-AF65-F5344CB8AC3E}">
        <p14:creationId xmlns:p14="http://schemas.microsoft.com/office/powerpoint/2010/main" val="2330581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472B-C32D-452C-90BD-5B917D75911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C5136E-4861-4AFB-9C02-481773FDF444}"/>
              </a:ext>
            </a:extLst>
          </p:cNvPr>
          <p:cNvSpPr>
            <a:spLocks noGrp="1"/>
          </p:cNvSpPr>
          <p:nvPr>
            <p:ph idx="1"/>
          </p:nvPr>
        </p:nvSpPr>
        <p:spPr/>
        <p:txBody>
          <a:bodyPr/>
          <a:lstStyle/>
          <a:p>
            <a:r>
              <a:rPr lang="en-GB" dirty="0"/>
              <a:t>Among Companies A, D, E, and I, Company D has the highest current ratio and also the highest days in inventory. </a:t>
            </a:r>
          </a:p>
          <a:p>
            <a:endParaRPr lang="en-GB" dirty="0"/>
          </a:p>
          <a:p>
            <a:r>
              <a:rPr lang="en-GB" dirty="0"/>
              <a:t>Companies in the pharmaceutical industry hold a huge amount of inventory as part of their current assets—in India, a pharmaceutical company’s main line of business is bulk drugs and formulations—so Company D can be identified as a pharmaceutical company.</a:t>
            </a:r>
            <a:endParaRPr lang="en-US" dirty="0"/>
          </a:p>
          <a:p>
            <a:endParaRPr lang="en-US" dirty="0"/>
          </a:p>
        </p:txBody>
      </p:sp>
    </p:spTree>
    <p:extLst>
      <p:ext uri="{BB962C8B-B14F-4D97-AF65-F5344CB8AC3E}">
        <p14:creationId xmlns:p14="http://schemas.microsoft.com/office/powerpoint/2010/main" val="930569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040B-60B4-4EFC-808B-C5C369D728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73E54B6-294D-4296-9FE4-326915B0F79D}"/>
              </a:ext>
            </a:extLst>
          </p:cNvPr>
          <p:cNvSpPr>
            <a:spLocks noGrp="1"/>
          </p:cNvSpPr>
          <p:nvPr>
            <p:ph idx="1"/>
          </p:nvPr>
        </p:nvSpPr>
        <p:spPr/>
        <p:txBody>
          <a:bodyPr>
            <a:normAutofit fontScale="85000" lnSpcReduction="20000"/>
          </a:bodyPr>
          <a:lstStyle/>
          <a:p>
            <a:r>
              <a:rPr lang="en-GB" dirty="0"/>
              <a:t>Companies in the oil and gas industry generally have huge amounts of fixed assets and a low fixed asset turnover ratio because of the presence of production properties, capital work in progress, and exploratory/development wells in progress. </a:t>
            </a:r>
          </a:p>
          <a:p>
            <a:endParaRPr lang="en-GB" dirty="0"/>
          </a:p>
          <a:p>
            <a:r>
              <a:rPr lang="en-GB" dirty="0"/>
              <a:t>India’s oil and gas industry is highly regulated by the government, and therefore, has huge cash balances. </a:t>
            </a:r>
          </a:p>
          <a:p>
            <a:endParaRPr lang="en-GB" dirty="0"/>
          </a:p>
          <a:p>
            <a:r>
              <a:rPr lang="en-GB" dirty="0"/>
              <a:t>When we look at the net fixed assets of the remaining companies—A, E, and I—we identify Company I as having the highest value of fixed assets and the highest cash balances. </a:t>
            </a:r>
          </a:p>
          <a:p>
            <a:endParaRPr lang="en-GB" dirty="0"/>
          </a:p>
          <a:p>
            <a:r>
              <a:rPr lang="en-GB" dirty="0"/>
              <a:t>Therefore, Company I is identified as an oil and gas company.</a:t>
            </a:r>
            <a:endParaRPr lang="en-US" dirty="0"/>
          </a:p>
          <a:p>
            <a:endParaRPr lang="en-US" dirty="0"/>
          </a:p>
        </p:txBody>
      </p:sp>
    </p:spTree>
    <p:extLst>
      <p:ext uri="{BB962C8B-B14F-4D97-AF65-F5344CB8AC3E}">
        <p14:creationId xmlns:p14="http://schemas.microsoft.com/office/powerpoint/2010/main" val="52417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183D-2864-48B4-A9D4-4DF1904848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932DF1-C775-4785-A17F-D1EEA37F8DA3}"/>
              </a:ext>
            </a:extLst>
          </p:cNvPr>
          <p:cNvSpPr>
            <a:spLocks noGrp="1"/>
          </p:cNvSpPr>
          <p:nvPr>
            <p:ph idx="1"/>
          </p:nvPr>
        </p:nvSpPr>
        <p:spPr/>
        <p:txBody>
          <a:bodyPr>
            <a:normAutofit fontScale="85000" lnSpcReduction="20000"/>
          </a:bodyPr>
          <a:lstStyle/>
          <a:p>
            <a:r>
              <a:rPr lang="en-GB" dirty="0"/>
              <a:t>Between Companies A and E, A has a higher amount of inventory as a proportion to sales (approximately 9 per cent as compared to 2 per cent for Company E). </a:t>
            </a:r>
          </a:p>
          <a:p>
            <a:endParaRPr lang="en-GB" dirty="0"/>
          </a:p>
          <a:p>
            <a:r>
              <a:rPr lang="en-GB" dirty="0"/>
              <a:t>In India, because cement companies also own the quarries for limestone and gypsum, the amount of inventory in the factory is usually maintained at a substantial level. </a:t>
            </a:r>
          </a:p>
          <a:p>
            <a:endParaRPr lang="en-GB" dirty="0"/>
          </a:p>
          <a:p>
            <a:r>
              <a:rPr lang="en-GB" dirty="0"/>
              <a:t>Hence, we can identify Company A as a cement company; Company E, by default, is identified as belonging to the automobile industry. </a:t>
            </a:r>
          </a:p>
          <a:p>
            <a:endParaRPr lang="en-GB" dirty="0"/>
          </a:p>
          <a:p>
            <a:r>
              <a:rPr lang="en-GB" dirty="0"/>
              <a:t>Company E can also be identified by looking at the inventory days. Due to the supply chain used in the Indian automobile sector, it has the least days in inventory compared to cement.</a:t>
            </a:r>
            <a:endParaRPr lang="en-US" dirty="0"/>
          </a:p>
          <a:p>
            <a:endParaRPr lang="en-US" dirty="0"/>
          </a:p>
        </p:txBody>
      </p:sp>
    </p:spTree>
    <p:extLst>
      <p:ext uri="{BB962C8B-B14F-4D97-AF65-F5344CB8AC3E}">
        <p14:creationId xmlns:p14="http://schemas.microsoft.com/office/powerpoint/2010/main" val="83481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AB5385-4F67-4056-A913-96CE4D49C563}"/>
              </a:ext>
            </a:extLst>
          </p:cNvPr>
          <p:cNvSpPr/>
          <p:nvPr/>
        </p:nvSpPr>
        <p:spPr>
          <a:xfrm>
            <a:off x="670558" y="639805"/>
            <a:ext cx="10963423" cy="452431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Column	Industry				Company</a:t>
            </a:r>
          </a:p>
          <a:p>
            <a:r>
              <a:rPr lang="en-US" sz="2400" dirty="0">
                <a:latin typeface="Times New Roman" panose="02020603050405020304" pitchFamily="18" charset="0"/>
                <a:cs typeface="Times New Roman" panose="02020603050405020304" pitchFamily="18" charset="0"/>
              </a:rPr>
              <a:t>A		Cement			ACC Limited</a:t>
            </a:r>
          </a:p>
          <a:p>
            <a:r>
              <a:rPr lang="en-US" sz="2400" dirty="0">
                <a:latin typeface="Times New Roman" panose="02020603050405020304" pitchFamily="18" charset="0"/>
                <a:cs typeface="Times New Roman" panose="02020603050405020304" pitchFamily="18" charset="0"/>
              </a:rPr>
              <a:t>B		Heavy engineering		Bharat Heavy Electricals Limited (BHEL)</a:t>
            </a:r>
          </a:p>
          <a:p>
            <a:r>
              <a:rPr lang="en-US" sz="2400" dirty="0">
                <a:latin typeface="Times New Roman" panose="02020603050405020304" pitchFamily="18" charset="0"/>
                <a:cs typeface="Times New Roman" panose="02020603050405020304" pitchFamily="18" charset="0"/>
              </a:rPr>
              <a:t>C		Telecommunications		Bharti Airtel Limited</a:t>
            </a:r>
          </a:p>
          <a:p>
            <a:r>
              <a:rPr lang="en-US" sz="2400" dirty="0">
                <a:latin typeface="Times New Roman" panose="02020603050405020304" pitchFamily="18" charset="0"/>
                <a:cs typeface="Times New Roman" panose="02020603050405020304" pitchFamily="18" charset="0"/>
              </a:rPr>
              <a:t>D		Pharmaceutical		Cipla Inc.</a:t>
            </a:r>
          </a:p>
          <a:p>
            <a:r>
              <a:rPr lang="en-US" sz="2400" dirty="0">
                <a:latin typeface="Times New Roman" panose="02020603050405020304" pitchFamily="18" charset="0"/>
                <a:cs typeface="Times New Roman" panose="02020603050405020304" pitchFamily="18" charset="0"/>
              </a:rPr>
              <a:t>E		Automobile (two-wheeler)	Hero </a:t>
            </a:r>
            <a:r>
              <a:rPr lang="en-US" sz="2400" dirty="0" err="1">
                <a:latin typeface="Times New Roman" panose="02020603050405020304" pitchFamily="18" charset="0"/>
                <a:cs typeface="Times New Roman" panose="02020603050405020304" pitchFamily="18" charset="0"/>
              </a:rPr>
              <a:t>Motocorp</a:t>
            </a:r>
            <a:r>
              <a:rPr lang="en-US" sz="2400" dirty="0">
                <a:latin typeface="Times New Roman" panose="02020603050405020304" pitchFamily="18" charset="0"/>
                <a:cs typeface="Times New Roman" panose="02020603050405020304" pitchFamily="18" charset="0"/>
              </a:rPr>
              <a:t> Ltd.</a:t>
            </a:r>
          </a:p>
          <a:p>
            <a:r>
              <a:rPr lang="en-US" sz="2400" dirty="0">
                <a:latin typeface="Times New Roman" panose="02020603050405020304" pitchFamily="18" charset="0"/>
                <a:cs typeface="Times New Roman" panose="02020603050405020304" pitchFamily="18" charset="0"/>
              </a:rPr>
              <a:t>F		Hospitality			Indian Hotels Company Limited</a:t>
            </a:r>
          </a:p>
          <a:p>
            <a:r>
              <a:rPr lang="en-US" sz="2400" dirty="0">
                <a:latin typeface="Times New Roman" panose="02020603050405020304" pitchFamily="18" charset="0"/>
                <a:cs typeface="Times New Roman" panose="02020603050405020304" pitchFamily="18" charset="0"/>
              </a:rPr>
              <a:t>G		Information technology	Infosys Limited</a:t>
            </a:r>
          </a:p>
          <a:p>
            <a:r>
              <a:rPr lang="en-US" sz="2400" dirty="0">
                <a:latin typeface="Times New Roman" panose="02020603050405020304" pitchFamily="18" charset="0"/>
                <a:cs typeface="Times New Roman" panose="02020603050405020304" pitchFamily="18" charset="0"/>
              </a:rPr>
              <a:t>H		Retail food			Jubilant </a:t>
            </a:r>
            <a:r>
              <a:rPr lang="en-US" sz="2400" dirty="0" err="1">
                <a:latin typeface="Times New Roman" panose="02020603050405020304" pitchFamily="18" charset="0"/>
                <a:cs typeface="Times New Roman" panose="02020603050405020304" pitchFamily="18" charset="0"/>
              </a:rPr>
              <a:t>Foodworks</a:t>
            </a:r>
            <a:r>
              <a:rPr lang="en-US" sz="2400" dirty="0">
                <a:latin typeface="Times New Roman" panose="02020603050405020304" pitchFamily="18" charset="0"/>
                <a:cs typeface="Times New Roman" panose="02020603050405020304" pitchFamily="18" charset="0"/>
              </a:rPr>
              <a:t> Limited</a:t>
            </a:r>
          </a:p>
          <a:p>
            <a:r>
              <a:rPr lang="en-US" sz="2400" dirty="0">
                <a:latin typeface="Times New Roman" panose="02020603050405020304" pitchFamily="18" charset="0"/>
                <a:cs typeface="Times New Roman" panose="02020603050405020304" pitchFamily="18" charset="0"/>
              </a:rPr>
              <a:t>I		Oil and gas			Oil and Natural Gas Corporation Ltd</a:t>
            </a:r>
            <a:r>
              <a:rPr lang="en-US" sz="240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ONGC)</a:t>
            </a:r>
          </a:p>
          <a:p>
            <a:r>
              <a:rPr lang="en-US" sz="2400" dirty="0">
                <a:latin typeface="Times New Roman" panose="02020603050405020304" pitchFamily="18" charset="0"/>
                <a:cs typeface="Times New Roman" panose="02020603050405020304" pitchFamily="18" charset="0"/>
              </a:rPr>
              <a:t>J		Banking			State Bank of India (SBI)</a:t>
            </a:r>
          </a:p>
        </p:txBody>
      </p:sp>
    </p:spTree>
    <p:extLst>
      <p:ext uri="{BB962C8B-B14F-4D97-AF65-F5344CB8AC3E}">
        <p14:creationId xmlns:p14="http://schemas.microsoft.com/office/powerpoint/2010/main" val="3886184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747</Words>
  <Application>Microsoft Office PowerPoint</Application>
  <PresentationFormat>Widescreen</PresentationFormat>
  <Paragraphs>39</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Financial Ratio Game</vt:lpstr>
      <vt:lpstr>The first step is to try to group the industries as either manufacturing or services companies.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Ratio Game</dc:title>
  <dc:creator>Prof. Vinay Goyal</dc:creator>
  <cp:lastModifiedBy>TRIPTI GOYAL</cp:lastModifiedBy>
  <cp:revision>2</cp:revision>
  <dcterms:created xsi:type="dcterms:W3CDTF">2019-09-01T04:27:02Z</dcterms:created>
  <dcterms:modified xsi:type="dcterms:W3CDTF">2020-02-02T11:17:50Z</dcterms:modified>
</cp:coreProperties>
</file>