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0"/>
  </p:notesMasterIdLst>
  <p:sldIdLst>
    <p:sldId id="697" r:id="rId2"/>
    <p:sldId id="318" r:id="rId3"/>
    <p:sldId id="694" r:id="rId4"/>
    <p:sldId id="272" r:id="rId5"/>
    <p:sldId id="395" r:id="rId6"/>
    <p:sldId id="332" r:id="rId7"/>
    <p:sldId id="335" r:id="rId8"/>
    <p:sldId id="334" r:id="rId9"/>
    <p:sldId id="397" r:id="rId10"/>
    <p:sldId id="398" r:id="rId11"/>
    <p:sldId id="357" r:id="rId12"/>
    <p:sldId id="358" r:id="rId13"/>
    <p:sldId id="340" r:id="rId14"/>
    <p:sldId id="399" r:id="rId15"/>
    <p:sldId id="400" r:id="rId16"/>
    <p:sldId id="401" r:id="rId17"/>
    <p:sldId id="359" r:id="rId18"/>
    <p:sldId id="360" r:id="rId19"/>
    <p:sldId id="275" r:id="rId20"/>
    <p:sldId id="458" r:id="rId21"/>
    <p:sldId id="406" r:id="rId22"/>
    <p:sldId id="407" r:id="rId23"/>
    <p:sldId id="408" r:id="rId24"/>
    <p:sldId id="409" r:id="rId25"/>
    <p:sldId id="410" r:id="rId26"/>
    <p:sldId id="411" r:id="rId27"/>
    <p:sldId id="412" r:id="rId28"/>
    <p:sldId id="413" r:id="rId29"/>
    <p:sldId id="414" r:id="rId30"/>
    <p:sldId id="415" r:id="rId31"/>
    <p:sldId id="416" r:id="rId32"/>
    <p:sldId id="417" r:id="rId33"/>
    <p:sldId id="418" r:id="rId34"/>
    <p:sldId id="419" r:id="rId35"/>
    <p:sldId id="420" r:id="rId36"/>
    <p:sldId id="421" r:id="rId37"/>
    <p:sldId id="422" r:id="rId38"/>
    <p:sldId id="423" r:id="rId39"/>
    <p:sldId id="424" r:id="rId40"/>
    <p:sldId id="426" r:id="rId41"/>
    <p:sldId id="427" r:id="rId42"/>
    <p:sldId id="428" r:id="rId43"/>
    <p:sldId id="429" r:id="rId44"/>
    <p:sldId id="430" r:id="rId45"/>
    <p:sldId id="431" r:id="rId46"/>
    <p:sldId id="432" r:id="rId47"/>
    <p:sldId id="433" r:id="rId48"/>
    <p:sldId id="434" r:id="rId49"/>
    <p:sldId id="435" r:id="rId50"/>
    <p:sldId id="436" r:id="rId51"/>
    <p:sldId id="437" r:id="rId52"/>
    <p:sldId id="438" r:id="rId53"/>
    <p:sldId id="439" r:id="rId54"/>
    <p:sldId id="441" r:id="rId55"/>
    <p:sldId id="442" r:id="rId56"/>
    <p:sldId id="443" r:id="rId57"/>
    <p:sldId id="444" r:id="rId58"/>
    <p:sldId id="445" r:id="rId59"/>
    <p:sldId id="446" r:id="rId60"/>
    <p:sldId id="447" r:id="rId61"/>
    <p:sldId id="448" r:id="rId62"/>
    <p:sldId id="449" r:id="rId63"/>
    <p:sldId id="450" r:id="rId64"/>
    <p:sldId id="451" r:id="rId65"/>
    <p:sldId id="452" r:id="rId66"/>
    <p:sldId id="453" r:id="rId67"/>
    <p:sldId id="454" r:id="rId68"/>
    <p:sldId id="695" r:id="rId69"/>
    <p:sldId id="459" r:id="rId70"/>
    <p:sldId id="336" r:id="rId71"/>
    <p:sldId id="343" r:id="rId72"/>
    <p:sldId id="345" r:id="rId73"/>
    <p:sldId id="346" r:id="rId74"/>
    <p:sldId id="347" r:id="rId75"/>
    <p:sldId id="348" r:id="rId76"/>
    <p:sldId id="349" r:id="rId77"/>
    <p:sldId id="350" r:id="rId78"/>
    <p:sldId id="306" r:id="rId79"/>
    <p:sldId id="308" r:id="rId80"/>
    <p:sldId id="309" r:id="rId81"/>
    <p:sldId id="310" r:id="rId82"/>
    <p:sldId id="311" r:id="rId83"/>
    <p:sldId id="312" r:id="rId84"/>
    <p:sldId id="313" r:id="rId85"/>
    <p:sldId id="314" r:id="rId86"/>
    <p:sldId id="315" r:id="rId87"/>
    <p:sldId id="316" r:id="rId88"/>
    <p:sldId id="317" r:id="rId89"/>
    <p:sldId id="696" r:id="rId90"/>
    <p:sldId id="319" r:id="rId91"/>
    <p:sldId id="321" r:id="rId92"/>
    <p:sldId id="323" r:id="rId93"/>
    <p:sldId id="494" r:id="rId94"/>
    <p:sldId id="495" r:id="rId95"/>
    <p:sldId id="496" r:id="rId96"/>
    <p:sldId id="497" r:id="rId97"/>
    <p:sldId id="498" r:id="rId98"/>
    <p:sldId id="499" r:id="rId99"/>
    <p:sldId id="500" r:id="rId100"/>
    <p:sldId id="501" r:id="rId101"/>
    <p:sldId id="502" r:id="rId102"/>
    <p:sldId id="503" r:id="rId103"/>
    <p:sldId id="504" r:id="rId104"/>
    <p:sldId id="505" r:id="rId105"/>
    <p:sldId id="506" r:id="rId106"/>
    <p:sldId id="507" r:id="rId107"/>
    <p:sldId id="508" r:id="rId108"/>
    <p:sldId id="509" r:id="rId109"/>
    <p:sldId id="510" r:id="rId110"/>
    <p:sldId id="511" r:id="rId111"/>
    <p:sldId id="524" r:id="rId112"/>
    <p:sldId id="525" r:id="rId113"/>
    <p:sldId id="526" r:id="rId114"/>
    <p:sldId id="527" r:id="rId115"/>
    <p:sldId id="528" r:id="rId116"/>
    <p:sldId id="529" r:id="rId117"/>
    <p:sldId id="693" r:id="rId118"/>
    <p:sldId id="460" r:id="rId1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p:cViewPr varScale="1">
        <p:scale>
          <a:sx n="122" d="100"/>
          <a:sy n="122" d="100"/>
        </p:scale>
        <p:origin x="24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CB7B4D-2121-4010-9C25-EFEF95BC3E66}" type="datetimeFigureOut">
              <a:rPr lang="en-IN" smtClean="0"/>
              <a:t>06/12/24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3B1C58-010F-4840-A570-FE4258C4ACE4}" type="slidenum">
              <a:rPr lang="en-IN" smtClean="0"/>
              <a:t>‹#›</a:t>
            </a:fld>
            <a:endParaRPr lang="en-IN"/>
          </a:p>
        </p:txBody>
      </p:sp>
    </p:spTree>
    <p:extLst>
      <p:ext uri="{BB962C8B-B14F-4D97-AF65-F5344CB8AC3E}">
        <p14:creationId xmlns:p14="http://schemas.microsoft.com/office/powerpoint/2010/main" val="3297300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83B1C58-010F-4840-A570-FE4258C4ACE4}" type="slidenum">
              <a:rPr lang="en-IN" smtClean="0"/>
              <a:t>4</a:t>
            </a:fld>
            <a:endParaRPr lang="en-IN"/>
          </a:p>
        </p:txBody>
      </p:sp>
    </p:spTree>
    <p:extLst>
      <p:ext uri="{BB962C8B-B14F-4D97-AF65-F5344CB8AC3E}">
        <p14:creationId xmlns:p14="http://schemas.microsoft.com/office/powerpoint/2010/main" val="1228633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92EFCFE9-26B4-6B46-B267-23CEBD6A8321}" type="slidenum">
              <a:rPr lang="en-US">
                <a:latin typeface="Arial" charset="0"/>
              </a:rPr>
              <a:pPr/>
              <a:t>5</a:t>
            </a:fld>
            <a:endParaRPr lang="en-US">
              <a:latin typeface="Arial" charset="0"/>
            </a:endParaRPr>
          </a:p>
        </p:txBody>
      </p:sp>
      <p:sp>
        <p:nvSpPr>
          <p:cNvPr id="37891" name="Rectangle 2"/>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lIns="90488" tIns="44450" rIns="90488" bIns="44450"/>
          <a:lstStyle/>
          <a:p>
            <a:pPr eaLnBrk="1" hangingPunct="1"/>
            <a:endParaRPr lang="en-US">
              <a:latin typeface="Arial" charset="0"/>
            </a:endParaRPr>
          </a:p>
        </p:txBody>
      </p:sp>
      <p:sp>
        <p:nvSpPr>
          <p:cNvPr id="37892" name="Rectangle 3"/>
          <p:cNvSpPr>
            <a:spLocks noGrp="1" noRot="1" noChangeAspect="1" noChangeArrowheads="1" noTextEdit="1"/>
          </p:cNvSpPr>
          <p:nvPr>
            <p:ph type="sldImg"/>
          </p:nvPr>
        </p:nvSpPr>
        <p:spPr>
          <a:xfrm>
            <a:off x="393700" y="692150"/>
            <a:ext cx="6070600" cy="3416300"/>
          </a:xfrm>
          <a:ln w="12700" cap="flat">
            <a:solidFill>
              <a:schemeClr val="tx1"/>
            </a:solid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800FB922-51D6-9E49-9941-E625E41FEA94}" type="slidenum">
              <a:rPr lang="en-US">
                <a:latin typeface="Arial" charset="0"/>
              </a:rPr>
              <a:pPr/>
              <a:t>6</a:t>
            </a:fld>
            <a:endParaRPr lang="en-US">
              <a:latin typeface="Arial" charset="0"/>
            </a:endParaRPr>
          </a:p>
        </p:txBody>
      </p:sp>
      <p:sp>
        <p:nvSpPr>
          <p:cNvPr id="39939" name="Rectangle 2"/>
          <p:cNvSpPr>
            <a:spLocks noGrp="1" noRot="1" noChangeAspect="1" noChangeArrowheads="1" noTextEdit="1"/>
          </p:cNvSpPr>
          <p:nvPr>
            <p:ph type="sldImg"/>
          </p:nvPr>
        </p:nvSpPr>
        <p:spPr>
          <a:xfrm>
            <a:off x="393700" y="692150"/>
            <a:ext cx="6070600" cy="3416300"/>
          </a:xfrm>
          <a:ln/>
        </p:spPr>
      </p:sp>
      <p:sp>
        <p:nvSpPr>
          <p:cNvPr id="3994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1817335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DBE7B3D6-D3B9-A042-B7D7-4110BB857568}" type="slidenum">
              <a:rPr lang="en-US">
                <a:latin typeface="Arial" charset="0"/>
              </a:rPr>
              <a:pPr/>
              <a:t>7</a:t>
            </a:fld>
            <a:endParaRPr lang="en-US">
              <a:latin typeface="Arial" charset="0"/>
            </a:endParaRPr>
          </a:p>
        </p:txBody>
      </p:sp>
      <p:sp>
        <p:nvSpPr>
          <p:cNvPr id="43011" name="Rectangle 2"/>
          <p:cNvSpPr>
            <a:spLocks noGrp="1" noRot="1" noChangeAspect="1" noChangeArrowheads="1" noTextEdit="1"/>
          </p:cNvSpPr>
          <p:nvPr>
            <p:ph type="sldImg"/>
          </p:nvPr>
        </p:nvSpPr>
        <p:spPr>
          <a:xfrm>
            <a:off x="393700" y="692150"/>
            <a:ext cx="6070600" cy="3416300"/>
          </a:xfrm>
          <a:ln/>
        </p:spPr>
      </p:sp>
      <p:sp>
        <p:nvSpPr>
          <p:cNvPr id="4301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395432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FA82C873-1C91-D24A-82FF-98FB6B8E9FAC}" type="slidenum">
              <a:rPr lang="en-US">
                <a:latin typeface="Arial" charset="0"/>
              </a:rPr>
              <a:pPr/>
              <a:t>8</a:t>
            </a:fld>
            <a:endParaRPr lang="en-US">
              <a:latin typeface="Arial" charset="0"/>
            </a:endParaRPr>
          </a:p>
        </p:txBody>
      </p:sp>
      <p:sp>
        <p:nvSpPr>
          <p:cNvPr id="41987" name="Rectangle 2"/>
          <p:cNvSpPr>
            <a:spLocks noGrp="1" noRot="1" noChangeAspect="1" noChangeArrowheads="1" noTextEdit="1"/>
          </p:cNvSpPr>
          <p:nvPr>
            <p:ph type="sldImg"/>
          </p:nvPr>
        </p:nvSpPr>
        <p:spPr>
          <a:xfrm>
            <a:off x="393700" y="692150"/>
            <a:ext cx="6070600" cy="3416300"/>
          </a:xfrm>
          <a:ln/>
        </p:spPr>
      </p:sp>
      <p:sp>
        <p:nvSpPr>
          <p:cNvPr id="4198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1217559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B1E8814F-5F7E-AB4C-882A-1248928EBF6D}" type="slidenum">
              <a:rPr lang="en-US">
                <a:latin typeface="Arial" charset="0"/>
              </a:rPr>
              <a:pPr/>
              <a:t>9</a:t>
            </a:fld>
            <a:endParaRPr lang="en-US">
              <a:latin typeface="Arial" charset="0"/>
            </a:endParaRPr>
          </a:p>
        </p:txBody>
      </p:sp>
      <p:sp>
        <p:nvSpPr>
          <p:cNvPr id="45059" name="Rectangle 2"/>
          <p:cNvSpPr>
            <a:spLocks noGrp="1" noRot="1" noChangeAspect="1" noChangeArrowheads="1" noTextEdit="1"/>
          </p:cNvSpPr>
          <p:nvPr>
            <p:ph type="sldImg"/>
          </p:nvPr>
        </p:nvSpPr>
        <p:spPr>
          <a:xfrm>
            <a:off x="393700" y="692150"/>
            <a:ext cx="6070600" cy="3416300"/>
          </a:xfrm>
          <a:ln/>
        </p:spPr>
      </p:sp>
      <p:sp>
        <p:nvSpPr>
          <p:cNvPr id="45060" name="Rectangle 3"/>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1CBF3F3D-B3AF-A94B-A914-B6D6385A5A22}" type="slidenum">
              <a:rPr lang="en-US">
                <a:latin typeface="Arial" charset="0"/>
              </a:rPr>
              <a:pPr/>
              <a:t>10</a:t>
            </a:fld>
            <a:endParaRPr lang="en-US">
              <a:latin typeface="Arial" charset="0"/>
            </a:endParaRPr>
          </a:p>
        </p:txBody>
      </p:sp>
      <p:sp>
        <p:nvSpPr>
          <p:cNvPr id="46083" name="Rectangle 2"/>
          <p:cNvSpPr>
            <a:spLocks noGrp="1" noRot="1" noChangeAspect="1" noChangeArrowheads="1" noTextEdit="1"/>
          </p:cNvSpPr>
          <p:nvPr>
            <p:ph type="sldImg"/>
          </p:nvPr>
        </p:nvSpPr>
        <p:spPr>
          <a:xfrm>
            <a:off x="393700" y="692150"/>
            <a:ext cx="6070600" cy="3416300"/>
          </a:xfrm>
          <a:ln/>
        </p:spPr>
      </p:sp>
      <p:sp>
        <p:nvSpPr>
          <p:cNvPr id="46084" name="Rectangle 3"/>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8911D520-3176-A149-BD4B-D8D48CDABD8B}" type="slidenum">
              <a:rPr lang="en-US">
                <a:latin typeface="Arial" charset="0"/>
              </a:rPr>
              <a:pPr/>
              <a:t>13</a:t>
            </a:fld>
            <a:endParaRPr lang="en-US">
              <a:latin typeface="Arial" charset="0"/>
            </a:endParaRPr>
          </a:p>
        </p:txBody>
      </p:sp>
      <p:sp>
        <p:nvSpPr>
          <p:cNvPr id="48131" name="Rectangle 2"/>
          <p:cNvSpPr>
            <a:spLocks noGrp="1" noRot="1" noChangeAspect="1" noChangeArrowheads="1" noTextEdit="1"/>
          </p:cNvSpPr>
          <p:nvPr>
            <p:ph type="sldImg"/>
          </p:nvPr>
        </p:nvSpPr>
        <p:spPr>
          <a:xfrm>
            <a:off x="393700" y="692150"/>
            <a:ext cx="6070600" cy="3416300"/>
          </a:xfrm>
          <a:ln/>
        </p:spPr>
      </p:sp>
      <p:sp>
        <p:nvSpPr>
          <p:cNvPr id="48132" name="Rectangle 3"/>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ln/>
        </p:spPr>
      </p:sp>
      <p:sp>
        <p:nvSpPr>
          <p:cNvPr id="30722"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At the most basic level, a cost may be defined as the sacrifice made, usually measured by the resources given up, to achieve a particular purpose.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ln/>
        </p:spPr>
      </p:sp>
      <p:sp>
        <p:nvSpPr>
          <p:cNvPr id="32770"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A </a:t>
            </a:r>
            <a:r>
              <a:rPr lang="en-US" u="sng" dirty="0">
                <a:latin typeface="Times New Roman" charset="0"/>
              </a:rPr>
              <a:t>product cost</a:t>
            </a:r>
            <a:r>
              <a:rPr lang="en-US" b="1" dirty="0">
                <a:latin typeface="Times New Roman" charset="0"/>
              </a:rPr>
              <a:t> </a:t>
            </a:r>
            <a:r>
              <a:rPr lang="en-US" dirty="0">
                <a:latin typeface="Times New Roman" charset="0"/>
              </a:rPr>
              <a:t>is a cost assigned to goods that were either purchased or manufactured for resale. Another term for product cost is </a:t>
            </a:r>
            <a:r>
              <a:rPr lang="en-US" b="1" dirty="0" err="1">
                <a:latin typeface="Times New Roman" charset="0"/>
              </a:rPr>
              <a:t>inventoriable</a:t>
            </a:r>
            <a:r>
              <a:rPr lang="en-US" b="1" dirty="0">
                <a:latin typeface="Times New Roman" charset="0"/>
              </a:rPr>
              <a:t> cost, </a:t>
            </a:r>
            <a:r>
              <a:rPr lang="en-US" dirty="0">
                <a:latin typeface="Times New Roman" charset="0"/>
              </a:rPr>
              <a:t>since a product cost is stored as the cost of inventory until the goods are sold. In the period of the sale, the product costs are recognized as an expense called cost of goods sold. </a:t>
            </a:r>
          </a:p>
          <a:p>
            <a:r>
              <a:rPr lang="en-US" u="sng" dirty="0">
                <a:latin typeface="Times New Roman" charset="0"/>
              </a:rPr>
              <a:t>Period costs</a:t>
            </a:r>
            <a:r>
              <a:rPr lang="en-US" dirty="0">
                <a:latin typeface="Times New Roman" charset="0"/>
              </a:rPr>
              <a:t> are all costs that are not product costs.  They are expensed in the period they are incurred.</a:t>
            </a:r>
          </a:p>
          <a:p>
            <a:r>
              <a:rPr lang="en-US" dirty="0">
                <a:latin typeface="Times New Roman" charset="0"/>
              </a:rPr>
              <a:t>An </a:t>
            </a:r>
            <a:r>
              <a:rPr lang="en-US" u="sng" dirty="0">
                <a:latin typeface="Times New Roman" charset="0"/>
              </a:rPr>
              <a:t>expense</a:t>
            </a:r>
            <a:r>
              <a:rPr lang="en-US" dirty="0">
                <a:latin typeface="Times New Roman" charset="0"/>
              </a:rPr>
              <a:t> is the cost incurred when an asset is used up or sold for the purpose of generating revenue. </a:t>
            </a:r>
          </a:p>
          <a:p>
            <a:endParaRPr lang="en-US" dirty="0">
              <a:latin typeface="Times New Roman" charset="0"/>
            </a:endParaRPr>
          </a:p>
          <a:p>
            <a:endParaRPr lang="en-US" dirty="0">
              <a:latin typeface="Times New Roman" charset="0"/>
            </a:endParaRPr>
          </a:p>
          <a:p>
            <a:endParaRPr lang="en-US" dirty="0">
              <a:latin typeface="Times New Roman" charset="0"/>
            </a:endParaRPr>
          </a:p>
          <a:p>
            <a:endParaRPr lang="en-US" dirty="0">
              <a:latin typeface="Times New Roman"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ln/>
        </p:spPr>
      </p:sp>
      <p:sp>
        <p:nvSpPr>
          <p:cNvPr id="4710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Managerial accountants classify costs by the functional area of the organization to which costs relate.  Some examples of functional areas are manufacturing, marketing, administration, and research and development.  Manufacturing costs are further classified into the following three categories: direct material, direct labor, and manufacturing overhead.  </a:t>
            </a:r>
          </a:p>
          <a:p>
            <a:endParaRPr lang="en-US" dirty="0">
              <a:latin typeface="Times New Roman"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ln/>
        </p:spPr>
      </p:sp>
      <p:sp>
        <p:nvSpPr>
          <p:cNvPr id="5017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Raw material that is consumed in the manufacturing process, is physically incorporated in the finished product, and can be traced to products conveniently is called </a:t>
            </a:r>
            <a:r>
              <a:rPr lang="en-US" b="1" dirty="0">
                <a:latin typeface="Times New Roman" charset="0"/>
              </a:rPr>
              <a:t>direct material.  </a:t>
            </a:r>
            <a:endParaRPr lang="en-US" dirty="0">
              <a:latin typeface="Times New Roman" charset="0"/>
            </a:endParaRPr>
          </a:p>
          <a:p>
            <a:endParaRPr lang="en-US" dirty="0">
              <a:latin typeface="Times New Roman"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ln/>
        </p:spPr>
      </p:sp>
      <p:sp>
        <p:nvSpPr>
          <p:cNvPr id="5222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The cost of salaries, wages, and fringe benefits for personnel who work directly on the manufactured products is classified as direct-labor cost.  </a:t>
            </a:r>
          </a:p>
          <a:p>
            <a:endParaRPr lang="en-US" dirty="0">
              <a:latin typeface="Times New Roman"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All other costs of manufacturing are classified as manufacturing overhead, which includes three types of costs: indirect material, indirect labor, and other manufacturing costs. The cost of materials that are required for the production process but do not become an integral part of the finished product are classified as indirect material costs.  Materials that do become an integral part of the finished product but are insignificant in cost are also often classified as indirect material.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ln/>
        </p:spPr>
      </p:sp>
      <p:sp>
        <p:nvSpPr>
          <p:cNvPr id="56322"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The costs of personnel who do not work directly on the product, but whose services are necessary for the manufacturing process, are classified as indirect labor.  </a:t>
            </a:r>
          </a:p>
          <a:p>
            <a:endParaRPr lang="en-US" dirty="0">
              <a:latin typeface="Times New Roman"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ln/>
        </p:spPr>
      </p:sp>
      <p:sp>
        <p:nvSpPr>
          <p:cNvPr id="58370"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All other manufacturing costs that are neither material nor labor costs are classified as manufacturing overhead.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ln/>
        </p:spPr>
      </p:sp>
      <p:sp>
        <p:nvSpPr>
          <p:cNvPr id="6041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Direct material and direct labor are often referred to as prime costs.  Direct labor and overhead are often called conversion costs, since they are the costs of </a:t>
            </a:r>
            <a:r>
              <a:rPr lang="ja-JP" altLang="en-US" dirty="0">
                <a:latin typeface="Times New Roman" charset="0"/>
              </a:rPr>
              <a:t>“</a:t>
            </a:r>
            <a:r>
              <a:rPr lang="en-US" altLang="ja-JP" dirty="0">
                <a:latin typeface="Times New Roman" charset="0"/>
              </a:rPr>
              <a:t>converting</a:t>
            </a:r>
            <a:r>
              <a:rPr lang="ja-JP" altLang="en-US" dirty="0">
                <a:latin typeface="Times New Roman" charset="0"/>
              </a:rPr>
              <a:t>”</a:t>
            </a:r>
            <a:r>
              <a:rPr lang="en-US" altLang="ja-JP" dirty="0">
                <a:latin typeface="Times New Roman" charset="0"/>
              </a:rPr>
              <a:t> raw material into finished products.  </a:t>
            </a:r>
            <a:endParaRPr lang="en-US" dirty="0">
              <a:latin typeface="Times New Roman"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393700" y="692150"/>
            <a:ext cx="6070600" cy="3416300"/>
          </a:xfrm>
          <a:ln/>
        </p:spPr>
      </p:sp>
      <p:sp>
        <p:nvSpPr>
          <p:cNvPr id="5939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How does a managerial accountant determine the cost behavior pattern for a particular cost item? </a:t>
            </a:r>
          </a:p>
          <a:p>
            <a:r>
              <a:rPr lang="en-US" dirty="0">
                <a:latin typeface="Times New Roman" charset="0"/>
              </a:rPr>
              <a:t>The determination of cost behavior, which is often called cost estimation, can be accomplished in a number of ways. </a:t>
            </a:r>
          </a:p>
          <a:p>
            <a:r>
              <a:rPr lang="en-US" dirty="0">
                <a:latin typeface="Times New Roman" charset="0"/>
              </a:rPr>
              <a:t>One way is to analyze historical data concerning costs and activity levels.</a:t>
            </a:r>
          </a:p>
          <a:p>
            <a:r>
              <a:rPr lang="en-US" dirty="0">
                <a:latin typeface="Times New Roman" charset="0"/>
              </a:rPr>
              <a:t>The relationship between cost and activity, called cost behavior, is relevant to the management functions of planning, control, and decision making. </a:t>
            </a:r>
          </a:p>
          <a:p>
            <a:r>
              <a:rPr lang="en-US" dirty="0">
                <a:latin typeface="Times New Roman" charset="0"/>
              </a:rPr>
              <a:t>In order to plan operations and prepare a budget, managers need to predict the costs that will be incurred at different levels of activity.  </a:t>
            </a:r>
          </a:p>
          <a:p>
            <a:r>
              <a:rPr lang="en-US" dirty="0">
                <a:latin typeface="Times New Roman" charset="0"/>
              </a:rPr>
              <a:t>Knowledge of cost behavior will help the manager to make the desired cost prediction.  </a:t>
            </a:r>
          </a:p>
          <a:p>
            <a:r>
              <a:rPr lang="en-US" dirty="0">
                <a:latin typeface="Times New Roman" charset="0"/>
              </a:rPr>
              <a:t>A cost prediction is a forecast of cost at a particular level of activity.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393700" y="692150"/>
            <a:ext cx="6070600" cy="3416300"/>
          </a:xfrm>
          <a:ln/>
        </p:spPr>
      </p:sp>
      <p:sp>
        <p:nvSpPr>
          <p:cNvPr id="61443"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A </a:t>
            </a:r>
            <a:r>
              <a:rPr lang="en-US" b="1" dirty="0">
                <a:latin typeface="Times New Roman" charset="0"/>
              </a:rPr>
              <a:t>variable cost </a:t>
            </a:r>
            <a:r>
              <a:rPr lang="en-US" dirty="0">
                <a:latin typeface="Times New Roman" charset="0"/>
              </a:rPr>
              <a:t>changes </a:t>
            </a:r>
            <a:r>
              <a:rPr lang="en-US" i="1" dirty="0">
                <a:latin typeface="Times New Roman" charset="0"/>
              </a:rPr>
              <a:t>in total </a:t>
            </a:r>
            <a:r>
              <a:rPr lang="en-US" dirty="0">
                <a:latin typeface="Times New Roman" charset="0"/>
              </a:rPr>
              <a:t>in direct proportion to a change in the activity level (or cost driver).  </a:t>
            </a:r>
          </a:p>
          <a:p>
            <a:r>
              <a:rPr lang="en-US" dirty="0">
                <a:latin typeface="Times New Roman" charset="0"/>
              </a:rPr>
              <a:t>For example, assume that you pay $4.95 for each Pay Per View show that you watch.  </a:t>
            </a:r>
          </a:p>
          <a:p>
            <a:r>
              <a:rPr lang="en-US" dirty="0">
                <a:latin typeface="Times New Roman" charset="0"/>
              </a:rPr>
              <a:t>The more shows that you watch, the higher your Pay Per View bill will be.  </a:t>
            </a:r>
          </a:p>
          <a:p>
            <a:r>
              <a:rPr lang="en-US" dirty="0">
                <a:latin typeface="Times New Roman" charset="0"/>
              </a:rPr>
              <a:t>The total cost of the Pay Per View bill increases in direct proportion to the number of shows watched.    </a:t>
            </a:r>
          </a:p>
          <a:p>
            <a:r>
              <a:rPr lang="en-US" dirty="0">
                <a:latin typeface="Times New Roman" charset="0"/>
              </a:rPr>
              <a:t>Your text book describes the raw materials that goes into making </a:t>
            </a:r>
            <a:r>
              <a:rPr lang="en-US" b="1" dirty="0">
                <a:latin typeface="Times New Roman" charset="0"/>
              </a:rPr>
              <a:t>donuts</a:t>
            </a:r>
            <a:r>
              <a:rPr lang="en-US" dirty="0">
                <a:latin typeface="Times New Roman" charset="0"/>
              </a:rPr>
              <a:t> are also variable costs―the more donuts you make the higher the cost of raw materials.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393700" y="692150"/>
            <a:ext cx="6070600" cy="3416300"/>
          </a:xfrm>
          <a:ln/>
        </p:spPr>
      </p:sp>
      <p:sp>
        <p:nvSpPr>
          <p:cNvPr id="62467"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However, the variable cost </a:t>
            </a:r>
            <a:r>
              <a:rPr lang="en-US" i="1" dirty="0">
                <a:latin typeface="Times New Roman" charset="0"/>
              </a:rPr>
              <a:t>per unit </a:t>
            </a:r>
            <a:r>
              <a:rPr lang="en-US" dirty="0">
                <a:latin typeface="Times New Roman" charset="0"/>
              </a:rPr>
              <a:t>is constant as activity changes. In our Pay Per view example, the cost per show remains at $4.95.  To summarize, as activity changes, </a:t>
            </a:r>
            <a:r>
              <a:rPr lang="en-US" b="1" dirty="0">
                <a:latin typeface="Times New Roman" charset="0"/>
              </a:rPr>
              <a:t>total</a:t>
            </a:r>
            <a:r>
              <a:rPr lang="en-US" dirty="0">
                <a:latin typeface="Times New Roman" charset="0"/>
              </a:rPr>
              <a:t> variable cost increases in direct proportion to the change in activity level, but the variable cost </a:t>
            </a:r>
            <a:r>
              <a:rPr lang="en-US" b="1" dirty="0">
                <a:latin typeface="Times New Roman" charset="0"/>
              </a:rPr>
              <a:t>per unit</a:t>
            </a:r>
            <a:r>
              <a:rPr lang="en-US" dirty="0">
                <a:latin typeface="Times New Roman" charset="0"/>
              </a:rPr>
              <a:t> remains constant.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393700" y="692150"/>
            <a:ext cx="6070600" cy="3416300"/>
          </a:xfrm>
          <a:ln/>
        </p:spPr>
      </p:sp>
      <p:sp>
        <p:nvSpPr>
          <p:cNvPr id="63491"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Some costs are nearly variable, but they increase in small steps instead of continuously.  </a:t>
            </a:r>
          </a:p>
          <a:p>
            <a:r>
              <a:rPr lang="en-US" dirty="0">
                <a:latin typeface="Times New Roman" charset="0"/>
              </a:rPr>
              <a:t>Such costs, called </a:t>
            </a:r>
            <a:r>
              <a:rPr lang="en-US" b="1" dirty="0">
                <a:latin typeface="Times New Roman" charset="0"/>
              </a:rPr>
              <a:t>step-variable costs, </a:t>
            </a:r>
            <a:r>
              <a:rPr lang="en-US" dirty="0">
                <a:latin typeface="Times New Roman" charset="0"/>
              </a:rPr>
              <a:t>usually include inputs that are purchased and used in relatively small increments.  </a:t>
            </a:r>
          </a:p>
          <a:p>
            <a:r>
              <a:rPr lang="en-US" dirty="0">
                <a:latin typeface="Times New Roman" charset="0"/>
              </a:rPr>
              <a:t>For a narrow range of activity, the total cost remains the same.  </a:t>
            </a:r>
          </a:p>
          <a:p>
            <a:r>
              <a:rPr lang="en-US" dirty="0">
                <a:latin typeface="Times New Roman" charset="0"/>
              </a:rPr>
              <a:t>For example, the hourly rate for cashiers at a local grocery store is a set amount.</a:t>
            </a:r>
          </a:p>
          <a:p>
            <a:r>
              <a:rPr lang="en-US" dirty="0">
                <a:latin typeface="Times New Roman" charset="0"/>
              </a:rPr>
              <a:t>During hours when there are few customers only three cashiers are needed.  </a:t>
            </a:r>
          </a:p>
          <a:p>
            <a:r>
              <a:rPr lang="en-US" dirty="0">
                <a:latin typeface="Times New Roman" charset="0"/>
              </a:rPr>
              <a:t>Therefore, at these low activity levels, the total cost for cashiers is the same.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393700" y="692150"/>
            <a:ext cx="6070600" cy="3416300"/>
          </a:xfrm>
          <a:ln/>
        </p:spPr>
      </p:sp>
      <p:sp>
        <p:nvSpPr>
          <p:cNvPr id="645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But when the number of customers increases, the number of cashiers required increases.  </a:t>
            </a:r>
          </a:p>
          <a:p>
            <a:r>
              <a:rPr lang="en-US" dirty="0">
                <a:latin typeface="Times New Roman" charset="0"/>
              </a:rPr>
              <a:t>The hourly rate, or </a:t>
            </a:r>
            <a:r>
              <a:rPr lang="en-US" b="1" dirty="0">
                <a:latin typeface="Times New Roman" charset="0"/>
              </a:rPr>
              <a:t>cost per unit</a:t>
            </a:r>
            <a:r>
              <a:rPr lang="en-US" dirty="0">
                <a:latin typeface="Times New Roman" charset="0"/>
              </a:rPr>
              <a:t>, stays the same but the </a:t>
            </a:r>
            <a:r>
              <a:rPr lang="en-US" b="1" dirty="0">
                <a:latin typeface="Times New Roman" charset="0"/>
              </a:rPr>
              <a:t>total cost </a:t>
            </a:r>
            <a:r>
              <a:rPr lang="en-US" dirty="0">
                <a:latin typeface="Times New Roman" charset="0"/>
              </a:rPr>
              <a:t>increases at the next higher range of activity.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393700" y="692150"/>
            <a:ext cx="6070600" cy="3416300"/>
          </a:xfrm>
          <a:ln/>
        </p:spPr>
      </p:sp>
      <p:sp>
        <p:nvSpPr>
          <p:cNvPr id="65539"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A </a:t>
            </a:r>
            <a:r>
              <a:rPr lang="en-US" b="1" dirty="0">
                <a:latin typeface="Times New Roman" charset="0"/>
              </a:rPr>
              <a:t>fixed cost </a:t>
            </a:r>
            <a:r>
              <a:rPr lang="en-US" dirty="0">
                <a:latin typeface="Times New Roman" charset="0"/>
              </a:rPr>
              <a:t>remains unchanged </a:t>
            </a:r>
            <a:r>
              <a:rPr lang="en-US" i="1" dirty="0">
                <a:latin typeface="Times New Roman" charset="0"/>
              </a:rPr>
              <a:t>in total </a:t>
            </a:r>
            <a:r>
              <a:rPr lang="en-US" dirty="0">
                <a:latin typeface="Times New Roman" charset="0"/>
              </a:rPr>
              <a:t>as the activity level varies. </a:t>
            </a:r>
          </a:p>
          <a:p>
            <a:r>
              <a:rPr lang="en-US" dirty="0">
                <a:latin typeface="Times New Roman" charset="0"/>
              </a:rPr>
              <a:t>Examples of fixed costs include facilities costs, which include property taxes, depreciation on buildings and equipment, and the salaries of maintenance personnel. </a:t>
            </a:r>
          </a:p>
          <a:p>
            <a:r>
              <a:rPr lang="en-US" dirty="0">
                <a:latin typeface="Times New Roman" charset="0"/>
              </a:rPr>
              <a:t>The </a:t>
            </a:r>
            <a:r>
              <a:rPr lang="en-US" i="1" dirty="0">
                <a:latin typeface="Times New Roman" charset="0"/>
              </a:rPr>
              <a:t>total </a:t>
            </a:r>
            <a:r>
              <a:rPr lang="en-US" dirty="0">
                <a:latin typeface="Times New Roman" charset="0"/>
              </a:rPr>
              <a:t>cost of fixed costs remains constant, regardless of the level of activity. </a:t>
            </a:r>
          </a:p>
          <a:p>
            <a:endParaRPr lang="en-US" dirty="0">
              <a:latin typeface="Times New Roman"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393700" y="692150"/>
            <a:ext cx="6070600" cy="3416300"/>
          </a:xfrm>
          <a:ln/>
        </p:spPr>
      </p:sp>
      <p:sp>
        <p:nvSpPr>
          <p:cNvPr id="66563"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However, the fixed cost </a:t>
            </a:r>
            <a:r>
              <a:rPr lang="en-US" b="1" i="1" dirty="0">
                <a:latin typeface="Times New Roman" charset="0"/>
              </a:rPr>
              <a:t>per unit</a:t>
            </a:r>
            <a:r>
              <a:rPr lang="en-US" i="1" dirty="0">
                <a:latin typeface="Times New Roman" charset="0"/>
              </a:rPr>
              <a:t> </a:t>
            </a:r>
            <a:r>
              <a:rPr lang="en-US" dirty="0">
                <a:latin typeface="Times New Roman" charset="0"/>
              </a:rPr>
              <a:t>does change as activity varies.  The fixed cost per unit is calculated by dividing the total fixed costs by the number of units.  Therefore, as the activity level increases, total fixed costs does not change, but unit fixed cost declines. For this reason, it is preferable in any cost analysis to work with total fixed cost rather than fixed cost per unit. </a:t>
            </a:r>
          </a:p>
          <a:p>
            <a:endParaRPr lang="en-US" dirty="0">
              <a:latin typeface="Times New Roman"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393700" y="692150"/>
            <a:ext cx="6070600" cy="3416300"/>
          </a:xfrm>
          <a:ln/>
        </p:spPr>
      </p:sp>
      <p:sp>
        <p:nvSpPr>
          <p:cNvPr id="67587"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Some costs remain fixed over a wide range of activity but jump to a different amount for activity levels outside that range. </a:t>
            </a:r>
          </a:p>
          <a:p>
            <a:r>
              <a:rPr lang="en-US" dirty="0">
                <a:latin typeface="Times New Roman" charset="0"/>
              </a:rPr>
              <a:t>Such costs are called </a:t>
            </a:r>
            <a:r>
              <a:rPr lang="en-US" b="1" dirty="0">
                <a:latin typeface="Times New Roman" charset="0"/>
              </a:rPr>
              <a:t>step-fixed costs.   </a:t>
            </a:r>
            <a:endParaRPr lang="en-US" dirty="0">
              <a:latin typeface="Times New Roman" charset="0"/>
            </a:endParaRPr>
          </a:p>
          <a:p>
            <a:endParaRPr lang="en-US" dirty="0">
              <a:latin typeface="Times New Roman" charset="0"/>
            </a:endParaRPr>
          </a:p>
          <a:p>
            <a:endParaRPr lang="en-US" dirty="0">
              <a:latin typeface="Times New Roman"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393700" y="692150"/>
            <a:ext cx="6070600" cy="3416300"/>
          </a:xfrm>
          <a:ln/>
        </p:spPr>
      </p:sp>
      <p:sp>
        <p:nvSpPr>
          <p:cNvPr id="68611"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A company may rent office space at the cost of $30,000 per 1,000 square feet.  </a:t>
            </a:r>
          </a:p>
          <a:p>
            <a:r>
              <a:rPr lang="en-US" dirty="0">
                <a:latin typeface="Times New Roman" charset="0"/>
              </a:rPr>
              <a:t>Extra space is only available in increments of 1,000 square feet.  </a:t>
            </a:r>
          </a:p>
          <a:p>
            <a:r>
              <a:rPr lang="en-US" dirty="0">
                <a:latin typeface="Times New Roman" charset="0"/>
              </a:rPr>
              <a:t>The rent remains $30,000 regardless of activity.  </a:t>
            </a:r>
          </a:p>
          <a:p>
            <a:r>
              <a:rPr lang="en-US" dirty="0">
                <a:latin typeface="Times New Roman" charset="0"/>
              </a:rPr>
              <a:t>As business increases, more square footage is needed.  </a:t>
            </a:r>
          </a:p>
          <a:p>
            <a:r>
              <a:rPr lang="en-US" dirty="0">
                <a:latin typeface="Times New Roman" charset="0"/>
              </a:rPr>
              <a:t>The next 1,000 square feet costs another $30,000.  </a:t>
            </a:r>
          </a:p>
          <a:p>
            <a:r>
              <a:rPr lang="en-US" dirty="0">
                <a:latin typeface="Times New Roman" charset="0"/>
              </a:rPr>
              <a:t>As the company expands, another 1,000 square feet is needed, costing another $30,000.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026"/>
          <p:cNvSpPr>
            <a:spLocks noGrp="1" noRot="1" noChangeAspect="1" noChangeArrowheads="1" noTextEdit="1"/>
          </p:cNvSpPr>
          <p:nvPr>
            <p:ph type="sldImg"/>
          </p:nvPr>
        </p:nvSpPr>
        <p:spPr>
          <a:xfrm>
            <a:off x="393700" y="692150"/>
            <a:ext cx="6070600" cy="3416300"/>
          </a:xfrm>
          <a:ln/>
        </p:spPr>
      </p:sp>
      <p:sp>
        <p:nvSpPr>
          <p:cNvPr id="69635" name="Rectangle 1027"/>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Step-variable costs differ from step-fixed costs in that they can be adjusted more quickly.  </a:t>
            </a:r>
          </a:p>
          <a:p>
            <a:r>
              <a:rPr lang="en-US" dirty="0">
                <a:latin typeface="Times New Roman" charset="0"/>
              </a:rPr>
              <a:t>Also, the width of the steps is much wider for step-fixed costs.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393700" y="692150"/>
            <a:ext cx="6070600" cy="3416300"/>
          </a:xfrm>
          <a:ln/>
        </p:spPr>
      </p:sp>
      <p:sp>
        <p:nvSpPr>
          <p:cNvPr id="70659"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A </a:t>
            </a:r>
            <a:r>
              <a:rPr lang="en-US" b="1" dirty="0" err="1">
                <a:latin typeface="Times New Roman" charset="0"/>
              </a:rPr>
              <a:t>semivariable</a:t>
            </a:r>
            <a:r>
              <a:rPr lang="en-US" b="1" dirty="0">
                <a:latin typeface="Times New Roman" charset="0"/>
              </a:rPr>
              <a:t> </a:t>
            </a:r>
            <a:r>
              <a:rPr lang="en-US" dirty="0">
                <a:latin typeface="Times New Roman" charset="0"/>
              </a:rPr>
              <a:t>(or </a:t>
            </a:r>
            <a:r>
              <a:rPr lang="en-US" b="1" dirty="0">
                <a:latin typeface="Times New Roman" charset="0"/>
              </a:rPr>
              <a:t>mixed</a:t>
            </a:r>
            <a:r>
              <a:rPr lang="en-US" dirty="0">
                <a:latin typeface="Times New Roman" charset="0"/>
              </a:rPr>
              <a:t>) </a:t>
            </a:r>
            <a:r>
              <a:rPr lang="en-US" b="1" dirty="0">
                <a:latin typeface="Times New Roman" charset="0"/>
              </a:rPr>
              <a:t>cost </a:t>
            </a:r>
            <a:r>
              <a:rPr lang="en-US" dirty="0">
                <a:latin typeface="Times New Roman" charset="0"/>
              </a:rPr>
              <a:t>has both a fixed and a variable component.  </a:t>
            </a:r>
          </a:p>
          <a:p>
            <a:r>
              <a:rPr lang="en-US" dirty="0">
                <a:latin typeface="Times New Roman" charset="0"/>
              </a:rPr>
              <a:t>Assume that a construction company leases a bulldozer and incurs a flat fee of $1500 per month, regardless of how many hours the bulldozer is used.  </a:t>
            </a:r>
          </a:p>
          <a:p>
            <a:r>
              <a:rPr lang="en-US" dirty="0">
                <a:latin typeface="Times New Roman" charset="0"/>
              </a:rPr>
              <a:t>The company also incurs a cost of $35 per hour used.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026"/>
          <p:cNvSpPr>
            <a:spLocks noGrp="1" noRot="1" noChangeAspect="1" noChangeArrowheads="1" noTextEdit="1"/>
          </p:cNvSpPr>
          <p:nvPr>
            <p:ph type="sldImg"/>
          </p:nvPr>
        </p:nvSpPr>
        <p:spPr>
          <a:xfrm>
            <a:off x="393700" y="692150"/>
            <a:ext cx="6070600" cy="3416300"/>
          </a:xfrm>
          <a:ln/>
        </p:spPr>
      </p:sp>
      <p:sp>
        <p:nvSpPr>
          <p:cNvPr id="71683" name="Rectangle 1027"/>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The company</a:t>
            </a:r>
            <a:r>
              <a:rPr lang="ja-JP" altLang="en-US" dirty="0">
                <a:latin typeface="Times New Roman" charset="0"/>
              </a:rPr>
              <a:t>’</a:t>
            </a:r>
            <a:r>
              <a:rPr lang="en-US" dirty="0">
                <a:latin typeface="Times New Roman" charset="0"/>
              </a:rPr>
              <a:t>s monthly bill would always be at least $1,500, the fixed portion of the lease.  </a:t>
            </a:r>
          </a:p>
          <a:p>
            <a:r>
              <a:rPr lang="en-US" dirty="0">
                <a:latin typeface="Times New Roman" charset="0"/>
              </a:rPr>
              <a:t>The total cost would rise from $1,500, depending on how hours were used.  </a:t>
            </a:r>
          </a:p>
          <a:p>
            <a:r>
              <a:rPr lang="en-US" dirty="0">
                <a:latin typeface="Times New Roman" charset="0"/>
              </a:rPr>
              <a:t>Therefore, the slope of a total cost line is the variable cost per unit of activity.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393700" y="692150"/>
            <a:ext cx="6070600" cy="3416300"/>
          </a:xfrm>
          <a:ln/>
        </p:spPr>
      </p:sp>
      <p:sp>
        <p:nvSpPr>
          <p:cNvPr id="72707"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The graphs of all of the cost behavior patterns examined so far consist of either straight lines or several straight-line sections. </a:t>
            </a:r>
          </a:p>
          <a:p>
            <a:r>
              <a:rPr lang="en-US" dirty="0">
                <a:latin typeface="Times New Roman" charset="0"/>
              </a:rPr>
              <a:t>A </a:t>
            </a:r>
            <a:r>
              <a:rPr lang="en-US" b="1" dirty="0">
                <a:latin typeface="Times New Roman" charset="0"/>
              </a:rPr>
              <a:t>curvilinear cost </a:t>
            </a:r>
            <a:r>
              <a:rPr lang="en-US" dirty="0">
                <a:latin typeface="Times New Roman" charset="0"/>
              </a:rPr>
              <a:t>behavior pattern has a curved graph.  </a:t>
            </a:r>
          </a:p>
          <a:p>
            <a:r>
              <a:rPr lang="en-US" dirty="0">
                <a:latin typeface="Times New Roman" charset="0"/>
              </a:rPr>
              <a:t>Assume that a company groups its trash collection, telephone and electricity costs together as </a:t>
            </a:r>
            <a:r>
              <a:rPr lang="en-US" i="1" dirty="0">
                <a:latin typeface="Times New Roman" charset="0"/>
              </a:rPr>
              <a:t>utility</a:t>
            </a:r>
            <a:r>
              <a:rPr lang="en-US" dirty="0">
                <a:latin typeface="Times New Roman" charset="0"/>
              </a:rPr>
              <a:t> </a:t>
            </a:r>
            <a:r>
              <a:rPr lang="en-US" i="1" dirty="0">
                <a:latin typeface="Times New Roman" charset="0"/>
              </a:rPr>
              <a:t>costs</a:t>
            </a:r>
            <a:r>
              <a:rPr lang="en-US" dirty="0">
                <a:latin typeface="Times New Roman" charset="0"/>
              </a:rPr>
              <a:t>.  </a:t>
            </a:r>
          </a:p>
          <a:p>
            <a:r>
              <a:rPr lang="en-US" dirty="0">
                <a:latin typeface="Times New Roman" charset="0"/>
              </a:rPr>
              <a:t>The company</a:t>
            </a:r>
            <a:r>
              <a:rPr lang="ja-JP" altLang="en-US" dirty="0">
                <a:latin typeface="Times New Roman" charset="0"/>
              </a:rPr>
              <a:t>’</a:t>
            </a:r>
            <a:r>
              <a:rPr lang="en-US" dirty="0">
                <a:latin typeface="Times New Roman" charset="0"/>
              </a:rPr>
              <a:t>s utilities cost may be a curvilinear cost.  Recall that a marginal cost is the cost of producing the next unit.  </a:t>
            </a:r>
          </a:p>
          <a:p>
            <a:r>
              <a:rPr lang="en-US" dirty="0">
                <a:latin typeface="Times New Roman" charset="0"/>
              </a:rPr>
              <a:t>For low levels of activity, the utilities cost would exhibit decreasing marginal costs because only the electricity costs would increase as production increased</a:t>
            </a:r>
            <a:r>
              <a:rPr lang="en-US" i="1" dirty="0">
                <a:latin typeface="Times New Roman" charset="0"/>
              </a:rPr>
              <a:t>.  </a:t>
            </a:r>
          </a:p>
          <a:p>
            <a:r>
              <a:rPr lang="en-US" dirty="0">
                <a:latin typeface="Times New Roman" charset="0"/>
              </a:rPr>
              <a:t>For high levels of activity the graph would exhibit </a:t>
            </a:r>
            <a:r>
              <a:rPr lang="en-US" i="1" dirty="0">
                <a:latin typeface="Times New Roman" charset="0"/>
              </a:rPr>
              <a:t>increasing marginal costs.  </a:t>
            </a:r>
          </a:p>
          <a:p>
            <a:r>
              <a:rPr lang="en-US" dirty="0">
                <a:latin typeface="Times New Roman" charset="0"/>
              </a:rPr>
              <a:t>If the demand for a particular month is at lower levels of activity, the company can use its modern, energy efficient equipment.  </a:t>
            </a:r>
          </a:p>
          <a:p>
            <a:r>
              <a:rPr lang="en-US" dirty="0">
                <a:latin typeface="Times New Roman" charset="0"/>
              </a:rPr>
              <a:t>But at higher levels of activity, the older equipment must also be used. </a:t>
            </a:r>
          </a:p>
          <a:p>
            <a:r>
              <a:rPr lang="en-US" dirty="0">
                <a:latin typeface="Times New Roman" charset="0"/>
              </a:rPr>
              <a:t>This equipment is less energy-efficient. </a:t>
            </a:r>
          </a:p>
          <a:p>
            <a:r>
              <a:rPr lang="en-US" dirty="0">
                <a:latin typeface="Times New Roman" charset="0"/>
              </a:rPr>
              <a:t>As a result, the marginal utilities cost rises as monthly activity increases.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393700" y="692150"/>
            <a:ext cx="6070600" cy="3416300"/>
          </a:xfrm>
          <a:ln/>
        </p:spPr>
      </p:sp>
      <p:sp>
        <p:nvSpPr>
          <p:cNvPr id="7475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Management need not concern itself with extreme levels of activity if it is unlikely the company will operate at those activity levels. </a:t>
            </a:r>
          </a:p>
          <a:p>
            <a:r>
              <a:rPr lang="en-US" dirty="0">
                <a:latin typeface="Times New Roman" charset="0"/>
              </a:rPr>
              <a:t>Management is interested in cost behavior within the company</a:t>
            </a:r>
            <a:r>
              <a:rPr lang="ja-JP" altLang="en-US" dirty="0">
                <a:latin typeface="Times New Roman" charset="0"/>
              </a:rPr>
              <a:t>’</a:t>
            </a:r>
            <a:r>
              <a:rPr lang="en-US" dirty="0">
                <a:latin typeface="Times New Roman" charset="0"/>
              </a:rPr>
              <a:t>s </a:t>
            </a:r>
            <a:r>
              <a:rPr lang="en-US" b="1" dirty="0">
                <a:latin typeface="Times New Roman" charset="0"/>
              </a:rPr>
              <a:t>relevant range, </a:t>
            </a:r>
            <a:r>
              <a:rPr lang="en-US" dirty="0">
                <a:latin typeface="Times New Roman" charset="0"/>
              </a:rPr>
              <a:t>the range of activity within which management expects the company to operate.  </a:t>
            </a:r>
          </a:p>
          <a:p>
            <a:endParaRPr lang="en-US" dirty="0">
              <a:latin typeface="Times New Roman"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393700" y="692150"/>
            <a:ext cx="6070600" cy="3416300"/>
          </a:xfrm>
          <a:ln/>
        </p:spPr>
      </p:sp>
      <p:sp>
        <p:nvSpPr>
          <p:cNvPr id="76803"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nSpc>
                <a:spcPct val="90000"/>
              </a:lnSpc>
            </a:pPr>
            <a:r>
              <a:rPr lang="en-US" dirty="0">
                <a:latin typeface="Times New Roman" charset="0"/>
              </a:rPr>
              <a:t>In the process of budgeting costs, it is often useful for management to make a distinction between engineered, committed, and discretionary costs. </a:t>
            </a:r>
          </a:p>
          <a:p>
            <a:pPr>
              <a:lnSpc>
                <a:spcPct val="90000"/>
              </a:lnSpc>
            </a:pPr>
            <a:endParaRPr lang="en-US" dirty="0">
              <a:latin typeface="Times New Roman" charset="0"/>
            </a:endParaRPr>
          </a:p>
          <a:p>
            <a:pPr>
              <a:lnSpc>
                <a:spcPct val="90000"/>
              </a:lnSpc>
            </a:pPr>
            <a:r>
              <a:rPr lang="en-US" dirty="0">
                <a:latin typeface="Times New Roman" charset="0"/>
              </a:rPr>
              <a:t>An </a:t>
            </a:r>
            <a:r>
              <a:rPr lang="en-US" b="1" dirty="0">
                <a:latin typeface="Times New Roman" charset="0"/>
              </a:rPr>
              <a:t>engineered cost </a:t>
            </a:r>
            <a:r>
              <a:rPr lang="en-US" dirty="0">
                <a:latin typeface="Times New Roman" charset="0"/>
              </a:rPr>
              <a:t>bears a definitive physical relationship to the activity measure. Direct-material cost is an engineered cost. </a:t>
            </a:r>
          </a:p>
          <a:p>
            <a:pPr>
              <a:lnSpc>
                <a:spcPct val="90000"/>
              </a:lnSpc>
            </a:pPr>
            <a:r>
              <a:rPr lang="en-US" dirty="0">
                <a:latin typeface="Times New Roman" charset="0"/>
              </a:rPr>
              <a:t>A </a:t>
            </a:r>
            <a:r>
              <a:rPr lang="en-US" b="1" dirty="0">
                <a:latin typeface="Times New Roman" charset="0"/>
              </a:rPr>
              <a:t>committed cost </a:t>
            </a:r>
            <a:r>
              <a:rPr lang="en-US" dirty="0">
                <a:latin typeface="Times New Roman" charset="0"/>
              </a:rPr>
              <a:t>results from an organization</a:t>
            </a:r>
            <a:r>
              <a:rPr lang="ja-JP" altLang="en-US" dirty="0">
                <a:latin typeface="Times New Roman" charset="0"/>
              </a:rPr>
              <a:t>’</a:t>
            </a:r>
            <a:r>
              <a:rPr lang="en-US" dirty="0">
                <a:latin typeface="Times New Roman" charset="0"/>
              </a:rPr>
              <a:t>s ownership or use of facilities and its basic organization structure. Property taxes, depreciation on buildings and equipment, costs of  renting facilities or equipment, and the salaries of management personnel are examples of committed fixed costs. </a:t>
            </a:r>
          </a:p>
          <a:p>
            <a:pPr>
              <a:lnSpc>
                <a:spcPct val="90000"/>
              </a:lnSpc>
            </a:pPr>
            <a:r>
              <a:rPr lang="en-US" dirty="0">
                <a:latin typeface="Times New Roman" charset="0"/>
              </a:rPr>
              <a:t>A </a:t>
            </a:r>
            <a:r>
              <a:rPr lang="en-US" b="1" dirty="0">
                <a:latin typeface="Times New Roman" charset="0"/>
              </a:rPr>
              <a:t>discretionary cost </a:t>
            </a:r>
            <a:r>
              <a:rPr lang="en-US" dirty="0">
                <a:latin typeface="Times New Roman" charset="0"/>
              </a:rPr>
              <a:t>arises as a result of a </a:t>
            </a:r>
            <a:r>
              <a:rPr lang="en-US" i="1" dirty="0">
                <a:latin typeface="Times New Roman" charset="0"/>
              </a:rPr>
              <a:t>management decision </a:t>
            </a:r>
            <a:r>
              <a:rPr lang="en-US" dirty="0">
                <a:latin typeface="Times New Roman" charset="0"/>
              </a:rPr>
              <a:t>to spend a particular amount of money for some purpose. Examples of discretionary costs include amounts spent on research and development, advertising and promotion, management development programs, and contributions to charitable organizations.  </a:t>
            </a:r>
          </a:p>
          <a:p>
            <a:pPr>
              <a:lnSpc>
                <a:spcPct val="90000"/>
              </a:lnSpc>
            </a:pPr>
            <a:endParaRPr lang="en-US" dirty="0">
              <a:latin typeface="Times New Roman" charset="0"/>
            </a:endParaRPr>
          </a:p>
          <a:p>
            <a:pPr>
              <a:lnSpc>
                <a:spcPct val="90000"/>
              </a:lnSpc>
            </a:pPr>
            <a:endParaRPr lang="en-US" sz="1000" dirty="0">
              <a:latin typeface="Times New Roman"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8434"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3</a:t>
            </a:r>
          </a:p>
        </p:txBody>
      </p:sp>
      <p:sp>
        <p:nvSpPr>
          <p:cNvPr id="18435"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8436"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8437"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8438"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3</a:t>
            </a:r>
          </a:p>
        </p:txBody>
      </p:sp>
      <p:sp>
        <p:nvSpPr>
          <p:cNvPr id="18439"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8440"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8441" name="Rectangle 10"/>
          <p:cNvSpPr>
            <a:spLocks noGrp="1" noRot="1" noChangeAspect="1" noChangeArrowheads="1" noTextEdit="1"/>
          </p:cNvSpPr>
          <p:nvPr>
            <p:ph type="sldImg"/>
          </p:nvPr>
        </p:nvSpPr>
        <p:spPr>
          <a:xfrm>
            <a:off x="393700" y="692150"/>
            <a:ext cx="6070600" cy="3416300"/>
          </a:xfrm>
          <a:ln cap="flat"/>
        </p:spPr>
      </p:sp>
      <p:sp>
        <p:nvSpPr>
          <p:cNvPr id="18442" name="Rectangle 11"/>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Six steps generally characterize a typical decision-making process. </a:t>
            </a:r>
          </a:p>
          <a:p>
            <a:r>
              <a:rPr lang="en-US">
                <a:latin typeface="Times New Roman" charset="0"/>
              </a:rPr>
              <a:t>Defining the problem, determining the objectives of the decision, identifying alternative courses of action, determining what information is relevant, collecting information to support the decision, then selecting the appropriate alternative.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0482"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8</a:t>
            </a:r>
          </a:p>
        </p:txBody>
      </p:sp>
      <p:sp>
        <p:nvSpPr>
          <p:cNvPr id="20483"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0484"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0485" name="Rectangle 6"/>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Relevance has certain characteristics also.  </a:t>
            </a:r>
          </a:p>
          <a:p>
            <a:r>
              <a:rPr lang="en-US">
                <a:latin typeface="Times New Roman" charset="0"/>
              </a:rPr>
              <a:t>Relevant information is future oriented.  </a:t>
            </a:r>
          </a:p>
          <a:p>
            <a:r>
              <a:rPr lang="en-US">
                <a:latin typeface="Times New Roman" charset="0"/>
              </a:rPr>
              <a:t>To demonstrate this characteristic, you cannot make a decision on what to have for breakfast yesterday. </a:t>
            </a:r>
          </a:p>
          <a:p>
            <a:r>
              <a:rPr lang="en-US">
                <a:latin typeface="Times New Roman" charset="0"/>
              </a:rPr>
              <a:t>Why?  </a:t>
            </a:r>
          </a:p>
          <a:p>
            <a:r>
              <a:rPr lang="en-US">
                <a:latin typeface="Times New Roman" charset="0"/>
              </a:rPr>
              <a:t>Because the decision has already been made! You have either already eaten or skipped yesterday</a:t>
            </a:r>
            <a:r>
              <a:rPr lang="ja-JP" altLang="en-US">
                <a:latin typeface="Times New Roman" charset="0"/>
              </a:rPr>
              <a:t>’</a:t>
            </a:r>
            <a:r>
              <a:rPr lang="en-US" altLang="ja-JP">
                <a:latin typeface="Times New Roman" charset="0"/>
              </a:rPr>
              <a:t>s breakfast.  </a:t>
            </a:r>
          </a:p>
          <a:p>
            <a:r>
              <a:rPr lang="en-US">
                <a:latin typeface="Times New Roman" charset="0"/>
              </a:rPr>
              <a:t>You can make a decision on what to have for breakfast tomorrow, in the future.</a:t>
            </a:r>
          </a:p>
          <a:p>
            <a:endParaRPr lang="en-US">
              <a:latin typeface="Times New Roman" charset="0"/>
            </a:endParaRPr>
          </a:p>
          <a:p>
            <a:r>
              <a:rPr lang="en-US">
                <a:latin typeface="Times New Roman" charset="0"/>
              </a:rPr>
              <a:t>Relevant information differs between the alternatives.  </a:t>
            </a:r>
          </a:p>
          <a:p>
            <a:r>
              <a:rPr lang="en-US">
                <a:latin typeface="Times New Roman" charset="0"/>
              </a:rPr>
              <a:t>This makes a difference in the decision.  If one item costs $100, and the second item costs $100, there is no difference in the cost. In other words, it is not relevant to the decision.  </a:t>
            </a:r>
          </a:p>
          <a:p>
            <a:r>
              <a:rPr lang="en-US">
                <a:latin typeface="Times New Roman" charset="0"/>
              </a:rPr>
              <a:t>If the second item cost $115, there would be a difference, so it would be relevant to the decision.  </a:t>
            </a:r>
          </a:p>
          <a:p>
            <a:endParaRPr lang="en-US">
              <a:latin typeface="Times New Roman" charset="0"/>
            </a:endParaRPr>
          </a:p>
          <a:p>
            <a:r>
              <a:rPr lang="en-US">
                <a:latin typeface="Times New Roman" charset="0"/>
              </a:rPr>
              <a:t>Relevant information makes a difference in a decision.</a:t>
            </a:r>
          </a:p>
        </p:txBody>
      </p:sp>
      <p:sp>
        <p:nvSpPr>
          <p:cNvPr id="20486" name="Rectangle 7"/>
          <p:cNvSpPr>
            <a:spLocks noGrp="1" noRot="1" noChangeAspect="1" noChangeArrowheads="1" noTextEdit="1"/>
          </p:cNvSpPr>
          <p:nvPr>
            <p:ph type="sldImg"/>
          </p:nvPr>
        </p:nvSpPr>
        <p:spPr>
          <a:xfrm>
            <a:off x="393700" y="692150"/>
            <a:ext cx="6070600" cy="3416300"/>
          </a:xfrm>
          <a:ln cap="flat"/>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0"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9</a:t>
            </a:r>
          </a:p>
        </p:txBody>
      </p:sp>
      <p:sp>
        <p:nvSpPr>
          <p:cNvPr id="22531"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2"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3"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4"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11</a:t>
            </a:r>
          </a:p>
        </p:txBody>
      </p:sp>
      <p:sp>
        <p:nvSpPr>
          <p:cNvPr id="22535"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6"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7" name="Rectangle 10"/>
          <p:cNvSpPr>
            <a:spLocks noGrp="1" noRot="1" noChangeAspect="1" noChangeArrowheads="1" noTextEdit="1"/>
          </p:cNvSpPr>
          <p:nvPr>
            <p:ph type="sldImg"/>
          </p:nvPr>
        </p:nvSpPr>
        <p:spPr>
          <a:xfrm>
            <a:off x="393700" y="692150"/>
            <a:ext cx="6070600" cy="3416300"/>
          </a:xfrm>
          <a:ln cap="flat"/>
        </p:spPr>
      </p:sp>
      <p:sp>
        <p:nvSpPr>
          <p:cNvPr id="22538" name="Rectangle 11"/>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Sunk costs are costs that have been incurred in the past, and are not relevant to the future, and not relevant to a future decision.  A decision has already been made, in the past, and that specific decision cannot be changed. A new decision can be made regarding the past decision, but, that is a new decision.  Sunk costs cannot be changed.</a:t>
            </a:r>
          </a:p>
          <a:p>
            <a:endParaRPr lang="en-US">
              <a:latin typeface="Times New Roman" charset="0"/>
            </a:endParaRPr>
          </a:p>
          <a:p>
            <a:r>
              <a:rPr lang="en-US">
                <a:latin typeface="Times New Roman" charset="0"/>
              </a:rPr>
              <a:t>Sunk costs are never relevant to a future decision.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4578"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11</a:t>
            </a:r>
          </a:p>
        </p:txBody>
      </p:sp>
      <p:sp>
        <p:nvSpPr>
          <p:cNvPr id="24579"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4580"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4581"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4582"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17</a:t>
            </a:r>
          </a:p>
        </p:txBody>
      </p:sp>
      <p:sp>
        <p:nvSpPr>
          <p:cNvPr id="24583"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4584"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4585" name="Rectangle 10"/>
          <p:cNvSpPr>
            <a:spLocks noGrp="1" noRot="1" noChangeAspect="1" noChangeArrowheads="1" noTextEdit="1"/>
          </p:cNvSpPr>
          <p:nvPr>
            <p:ph type="sldImg"/>
          </p:nvPr>
        </p:nvSpPr>
        <p:spPr>
          <a:xfrm>
            <a:off x="393700" y="692150"/>
            <a:ext cx="6070600" cy="3416300"/>
          </a:xfrm>
          <a:ln cap="flat"/>
        </p:spPr>
      </p:sp>
      <p:sp>
        <p:nvSpPr>
          <p:cNvPr id="24586" name="Rectangle 11"/>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An example might help clarify relevant costs.  </a:t>
            </a:r>
          </a:p>
          <a:p>
            <a:r>
              <a:rPr lang="en-US">
                <a:latin typeface="Times New Roman" charset="0"/>
              </a:rPr>
              <a:t>In this example, a business is considering the replacement of a loading machine.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26"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12</a:t>
            </a:r>
          </a:p>
        </p:txBody>
      </p:sp>
      <p:sp>
        <p:nvSpPr>
          <p:cNvPr id="26627"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28"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29"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30"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18</a:t>
            </a:r>
          </a:p>
        </p:txBody>
      </p:sp>
      <p:sp>
        <p:nvSpPr>
          <p:cNvPr id="26631"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32"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33" name="Rectangle 10"/>
          <p:cNvSpPr>
            <a:spLocks noGrp="1" noRot="1" noChangeAspect="1" noChangeArrowheads="1" noTextEdit="1"/>
          </p:cNvSpPr>
          <p:nvPr>
            <p:ph type="sldImg"/>
          </p:nvPr>
        </p:nvSpPr>
        <p:spPr>
          <a:xfrm>
            <a:off x="393700" y="692150"/>
            <a:ext cx="6070600" cy="3416300"/>
          </a:xfrm>
          <a:ln cap="flat"/>
        </p:spPr>
      </p:sp>
      <p:sp>
        <p:nvSpPr>
          <p:cNvPr id="26634" name="Rectangle 11"/>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Depreciation of the old loader is not relevant.   </a:t>
            </a:r>
          </a:p>
          <a:p>
            <a:r>
              <a:rPr lang="en-US">
                <a:latin typeface="Times New Roman" charset="0"/>
              </a:rPr>
              <a:t>The cost of the old loader was incurred in the past, and cannot be changed.</a:t>
            </a:r>
          </a:p>
          <a:p>
            <a:endParaRPr lang="en-US">
              <a:latin typeface="Times New Roman" charset="0"/>
            </a:endParaRPr>
          </a:p>
          <a:p>
            <a:r>
              <a:rPr lang="en-US">
                <a:latin typeface="Times New Roman" charset="0"/>
              </a:rPr>
              <a:t>If we decide to replace the old loader, we can sell it for $5,000.  </a:t>
            </a:r>
          </a:p>
          <a:p>
            <a:r>
              <a:rPr lang="en-US">
                <a:latin typeface="Times New Roman" charset="0"/>
              </a:rPr>
              <a:t>This is relevant to the decision because we will only sell the loader in the future, if the decision to replace the machine is made.</a:t>
            </a:r>
          </a:p>
          <a:p>
            <a:endParaRPr lang="en-US">
              <a:latin typeface="Times New Roman" charset="0"/>
            </a:endParaRPr>
          </a:p>
          <a:p>
            <a:r>
              <a:rPr lang="en-US">
                <a:latin typeface="Times New Roman" charset="0"/>
              </a:rPr>
              <a:t>The $5,000 is relevant to the decision to replace the loader.</a:t>
            </a:r>
          </a:p>
          <a:p>
            <a:endParaRPr lang="en-US">
              <a:latin typeface="Times New Roman" charset="0"/>
            </a:endParaRPr>
          </a:p>
          <a:p>
            <a:r>
              <a:rPr lang="en-US">
                <a:latin typeface="Times New Roman" charset="0"/>
              </a:rPr>
              <a:t>We will only have depreciation on the new machine if we replace it.  </a:t>
            </a:r>
          </a:p>
          <a:p>
            <a:r>
              <a:rPr lang="en-US">
                <a:latin typeface="Times New Roman" charset="0"/>
              </a:rPr>
              <a:t>The depreciation cost of the new loader is relevant.</a:t>
            </a:r>
          </a:p>
          <a:p>
            <a:endParaRPr lang="en-US">
              <a:latin typeface="Times New Roman" charset="0"/>
            </a:endParaRPr>
          </a:p>
          <a:p>
            <a:endParaRPr lang="en-US">
              <a:latin typeface="Times New Roman"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xfrm>
            <a:off x="393700" y="692150"/>
            <a:ext cx="6070600" cy="3416300"/>
          </a:xfrm>
          <a:ln/>
        </p:spPr>
      </p:sp>
      <p:sp>
        <p:nvSpPr>
          <p:cNvPr id="28674"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If we buy the new loader, there will be differences between the operating costs of the current loader and the new one.  </a:t>
            </a:r>
          </a:p>
          <a:p>
            <a:r>
              <a:rPr lang="en-US">
                <a:latin typeface="Times New Roman" charset="0"/>
              </a:rPr>
              <a:t>The differences in operating costs is relevant to the decision to replace the old loader.</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22"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30</a:t>
            </a:r>
          </a:p>
        </p:txBody>
      </p:sp>
      <p:sp>
        <p:nvSpPr>
          <p:cNvPr id="30723"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24"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25"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26"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37</a:t>
            </a:r>
          </a:p>
        </p:txBody>
      </p:sp>
      <p:sp>
        <p:nvSpPr>
          <p:cNvPr id="30727"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28"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29" name="Rectangle 10"/>
          <p:cNvSpPr>
            <a:spLocks noGrp="1" noRot="1" noChangeAspect="1" noChangeArrowheads="1" noTextEdit="1"/>
          </p:cNvSpPr>
          <p:nvPr>
            <p:ph type="sldImg"/>
          </p:nvPr>
        </p:nvSpPr>
        <p:spPr>
          <a:xfrm>
            <a:off x="393700" y="692150"/>
            <a:ext cx="6070600" cy="3416300"/>
          </a:xfrm>
          <a:ln cap="flat"/>
        </p:spPr>
      </p:sp>
      <p:sp>
        <p:nvSpPr>
          <p:cNvPr id="30730" name="Rectangle 11"/>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The final analysis of the relevant costs of purchasing the new loader shows that the new loader would have a positive effect of $25,000 to the business.</a:t>
            </a:r>
          </a:p>
          <a:p>
            <a:endParaRPr lang="en-US">
              <a:latin typeface="Times New Roman" charset="0"/>
            </a:endParaRPr>
          </a:p>
          <a:p>
            <a:r>
              <a:rPr lang="en-US">
                <a:latin typeface="Times New Roman" charset="0"/>
              </a:rPr>
              <a:t>The decision to purchase a new loader is appropriate.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xfrm>
            <a:off x="393700" y="692150"/>
            <a:ext cx="6070600" cy="3416300"/>
          </a:xfrm>
          <a:ln/>
        </p:spPr>
      </p:sp>
      <p:sp>
        <p:nvSpPr>
          <p:cNvPr id="32770"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An unexpected order arrived from a potential customer.  </a:t>
            </a:r>
          </a:p>
          <a:p>
            <a:r>
              <a:rPr lang="en-US">
                <a:latin typeface="Times New Roman" charset="0"/>
              </a:rPr>
              <a:t>We need to decide whether or not to accept this special order.</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4818"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59</a:t>
            </a:r>
          </a:p>
        </p:txBody>
      </p:sp>
      <p:sp>
        <p:nvSpPr>
          <p:cNvPr id="34819"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4820"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4821"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4822"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71</a:t>
            </a:r>
          </a:p>
        </p:txBody>
      </p:sp>
      <p:sp>
        <p:nvSpPr>
          <p:cNvPr id="34823"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4824"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4825" name="Rectangle 10"/>
          <p:cNvSpPr>
            <a:spLocks noGrp="1" noRot="1" noChangeAspect="1" noChangeArrowheads="1" noTextEdit="1"/>
          </p:cNvSpPr>
          <p:nvPr>
            <p:ph type="sldImg"/>
          </p:nvPr>
        </p:nvSpPr>
        <p:spPr>
          <a:xfrm>
            <a:off x="393700" y="692150"/>
            <a:ext cx="6070600" cy="3416300"/>
          </a:xfrm>
          <a:ln cap="flat"/>
        </p:spPr>
      </p:sp>
      <p:sp>
        <p:nvSpPr>
          <p:cNvPr id="34826" name="Rectangle 11"/>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A travel agency e-mails us.  They want to charter one of our aircraft for a round trip flight from Japan to Hawaii.  We have two airplanes that could potentially be used to fly this trip.  The managerial accountant prepared some information to help the team make the decision whether or not to accept this offer.</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xfrm>
            <a:off x="393700" y="692150"/>
            <a:ext cx="6070600" cy="3416300"/>
          </a:xfrm>
          <a:ln/>
        </p:spPr>
      </p:sp>
      <p:sp>
        <p:nvSpPr>
          <p:cNvPr id="3686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Normally, we would earn revenues of $280,000 and incur expenses of $190,000 on a trip such as this.  </a:t>
            </a:r>
          </a:p>
          <a:p>
            <a:r>
              <a:rPr lang="en-US">
                <a:latin typeface="Times New Roman" charset="0"/>
              </a:rPr>
              <a:t>However, we would not have to provide ticketing and reservation services and would save $5,000 in these costs.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noTextEdit="1"/>
          </p:cNvSpPr>
          <p:nvPr>
            <p:ph type="sldImg"/>
          </p:nvPr>
        </p:nvSpPr>
        <p:spPr>
          <a:xfrm>
            <a:off x="393700" y="692150"/>
            <a:ext cx="6070600" cy="3416300"/>
          </a:xfrm>
          <a:ln/>
        </p:spPr>
      </p:sp>
      <p:sp>
        <p:nvSpPr>
          <p:cNvPr id="38914"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Since we have two airplanes that are not being used, we only need to consider our variable costs of making the trip.  </a:t>
            </a:r>
          </a:p>
          <a:p>
            <a:r>
              <a:rPr lang="en-US" dirty="0">
                <a:latin typeface="Times New Roman" charset="0"/>
              </a:rPr>
              <a:t>We would also save the ticketing costs, reducing our variable costs by $5,000.</a:t>
            </a:r>
          </a:p>
          <a:p>
            <a:endParaRPr lang="en-US" dirty="0">
              <a:latin typeface="Times New Roman" charset="0"/>
            </a:endParaRPr>
          </a:p>
          <a:p>
            <a:r>
              <a:rPr lang="en-US" dirty="0">
                <a:latin typeface="Times New Roman" charset="0"/>
              </a:rPr>
              <a:t>Even though we would normally receive $250,000 for  a trip such as this, we should accept the offer.  </a:t>
            </a:r>
          </a:p>
          <a:p>
            <a:r>
              <a:rPr lang="en-US" dirty="0">
                <a:latin typeface="Times New Roman" charset="0"/>
              </a:rPr>
              <a:t>The trip would contribute to paying our fixed costs, or, if our fixed costs are already paid, it would contribute this amount directly to profit.</a:t>
            </a:r>
          </a:p>
          <a:p>
            <a:endParaRPr lang="en-US" dirty="0">
              <a:latin typeface="Times New Roman" charset="0"/>
            </a:endParaRPr>
          </a:p>
          <a:p>
            <a:r>
              <a:rPr lang="en-US" dirty="0">
                <a:latin typeface="Times New Roman" charset="0"/>
              </a:rPr>
              <a:t>Worldwide should accept this offer.</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393700" y="692150"/>
            <a:ext cx="6070600" cy="3416300"/>
          </a:xfrm>
          <a:ln/>
        </p:spPr>
      </p:sp>
      <p:sp>
        <p:nvSpPr>
          <p:cNvPr id="40962"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What should we do if all of our airplanes are busy and we would have to pull our airplane from a regular route?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393700" y="692150"/>
            <a:ext cx="6070600" cy="3416300"/>
          </a:xfrm>
          <a:ln/>
        </p:spPr>
      </p:sp>
      <p:sp>
        <p:nvSpPr>
          <p:cNvPr id="43010"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Since we would not earn the revenues from our regular route, we would have to charge for the lost revenue of the route that was not taken, a lost opportunity. </a:t>
            </a:r>
          </a:p>
          <a:p>
            <a:r>
              <a:rPr lang="en-US">
                <a:latin typeface="Times New Roman" charset="0"/>
              </a:rPr>
              <a:t>The total cost to us exceeds the amount of the offer so we should reject the special offer.</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393700" y="692150"/>
            <a:ext cx="6070600" cy="3416300"/>
          </a:xfrm>
          <a:ln/>
        </p:spPr>
      </p:sp>
      <p:sp>
        <p:nvSpPr>
          <p:cNvPr id="4505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The decision to accept or reject a special offer can be summed up like this.  </a:t>
            </a:r>
          </a:p>
          <a:p>
            <a:r>
              <a:rPr lang="en-US">
                <a:latin typeface="Times New Roman" charset="0"/>
              </a:rPr>
              <a:t>If we do have excess capacity, the relevant costs will usually be the variable costs.  </a:t>
            </a:r>
          </a:p>
          <a:p>
            <a:r>
              <a:rPr lang="en-US">
                <a:latin typeface="Times New Roman" charset="0"/>
              </a:rPr>
              <a:t>If we do not have excess capacity, we would have to add the opportunity cost of using our facilities.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7106"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49</a:t>
            </a:r>
          </a:p>
        </p:txBody>
      </p:sp>
      <p:sp>
        <p:nvSpPr>
          <p:cNvPr id="47107"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7108"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7109"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7110"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61</a:t>
            </a:r>
          </a:p>
        </p:txBody>
      </p:sp>
      <p:sp>
        <p:nvSpPr>
          <p:cNvPr id="47111"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7112"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7113" name="Rectangle 10"/>
          <p:cNvSpPr>
            <a:spLocks noGrp="1" noRot="1" noChangeAspect="1" noChangeArrowheads="1" noTextEdit="1"/>
          </p:cNvSpPr>
          <p:nvPr>
            <p:ph type="sldImg"/>
          </p:nvPr>
        </p:nvSpPr>
        <p:spPr>
          <a:xfrm>
            <a:off x="393700" y="692150"/>
            <a:ext cx="6070600" cy="3416300"/>
          </a:xfrm>
          <a:ln cap="flat"/>
        </p:spPr>
      </p:sp>
      <p:sp>
        <p:nvSpPr>
          <p:cNvPr id="47114" name="Rectangle 11"/>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Sometimes the decision is whether we should produce a product, or whether we should have someone else produce that product.</a:t>
            </a:r>
          </a:p>
          <a:p>
            <a:endParaRPr lang="en-US">
              <a:latin typeface="Times New Roman" charset="0"/>
            </a:endParaRPr>
          </a:p>
          <a:p>
            <a:r>
              <a:rPr lang="en-US">
                <a:latin typeface="Times New Roman" charset="0"/>
              </a:rPr>
              <a:t>This is called a make buy decision.</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54"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50</a:t>
            </a:r>
          </a:p>
        </p:txBody>
      </p:sp>
      <p:sp>
        <p:nvSpPr>
          <p:cNvPr id="49155"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56"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57"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58"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62</a:t>
            </a:r>
          </a:p>
        </p:txBody>
      </p:sp>
      <p:sp>
        <p:nvSpPr>
          <p:cNvPr id="49159"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60"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61" name="Rectangle 10"/>
          <p:cNvSpPr>
            <a:spLocks noGrp="1" noRot="1" noChangeAspect="1" noChangeArrowheads="1" noTextEdit="1"/>
          </p:cNvSpPr>
          <p:nvPr>
            <p:ph type="sldImg"/>
          </p:nvPr>
        </p:nvSpPr>
        <p:spPr>
          <a:xfrm>
            <a:off x="393700" y="692150"/>
            <a:ext cx="6070600" cy="3416300"/>
          </a:xfrm>
          <a:ln cap="flat"/>
        </p:spPr>
      </p:sp>
      <p:sp>
        <p:nvSpPr>
          <p:cNvPr id="49162" name="Rectangle 11"/>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We currently make our own desserts that are served on flights.  </a:t>
            </a:r>
          </a:p>
          <a:p>
            <a:r>
              <a:rPr lang="en-US">
                <a:latin typeface="Times New Roman" charset="0"/>
              </a:rPr>
              <a:t>Our cost summary is shown here.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393700" y="692150"/>
            <a:ext cx="6070600" cy="3416300"/>
          </a:xfrm>
          <a:ln/>
        </p:spPr>
      </p:sp>
      <p:sp>
        <p:nvSpPr>
          <p:cNvPr id="51202"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Our variable costs will remain in the analysis, but some of our allocated fixed costs will not be relevant to this decision.  </a:t>
            </a:r>
          </a:p>
          <a:p>
            <a:r>
              <a:rPr lang="en-US">
                <a:latin typeface="Times New Roman" charset="0"/>
              </a:rPr>
              <a:t>We will incur somewhat less in supervisor salaries, but will still have some since someone needs to make sure the desserts are delivered and loaded properly.  </a:t>
            </a:r>
          </a:p>
          <a:p>
            <a:r>
              <a:rPr lang="en-US">
                <a:latin typeface="Times New Roman" charset="0"/>
              </a:rPr>
              <a:t>Our depreciation will not change under either decision, so that cost is not relevant.  </a:t>
            </a:r>
          </a:p>
          <a:p>
            <a:endParaRPr lang="en-US">
              <a:latin typeface="Times New Roman" charset="0"/>
            </a:endParaRPr>
          </a:p>
          <a:p>
            <a:r>
              <a:rPr lang="en-US">
                <a:latin typeface="Times New Roman" charset="0"/>
              </a:rPr>
              <a:t>Our relevant costs are 15 cents per dessert.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xfrm>
            <a:off x="393700" y="692150"/>
            <a:ext cx="6070600" cy="3416300"/>
          </a:xfrm>
          <a:ln/>
        </p:spPr>
      </p:sp>
      <p:sp>
        <p:nvSpPr>
          <p:cNvPr id="53250"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If we bought from the outside source, our cost would be 21 cents, and our relevant cost for this decision are 15 cents.  </a:t>
            </a:r>
          </a:p>
          <a:p>
            <a:endParaRPr lang="en-US" dirty="0">
              <a:latin typeface="Times New Roman" charset="0"/>
            </a:endParaRPr>
          </a:p>
          <a:p>
            <a:r>
              <a:rPr lang="en-US" dirty="0">
                <a:latin typeface="Times New Roman" charset="0"/>
              </a:rPr>
              <a:t>We should not accept this special offer, since we would lose 6 cents per dessert served.</a:t>
            </a:r>
          </a:p>
          <a:p>
            <a:endParaRPr lang="en-US" dirty="0">
              <a:latin typeface="Times New Roman" charset="0"/>
            </a:endParaRPr>
          </a:p>
          <a:p>
            <a:r>
              <a:rPr lang="en-US" sz="1400" dirty="0">
                <a:latin typeface="Times New Roman" charset="0"/>
              </a:rPr>
              <a:t>Beware of Unit-Cost Data</a:t>
            </a:r>
            <a:r>
              <a:rPr lang="en-US" dirty="0">
                <a:latin typeface="Times New Roman" charset="0"/>
              </a:rPr>
              <a:t> for decision-making purposes, unitized fixed costs can be misleading.</a:t>
            </a:r>
          </a:p>
          <a:p>
            <a:endParaRPr lang="en-US" dirty="0">
              <a:latin typeface="Times New Roman" charset="0"/>
            </a:endParaRPr>
          </a:p>
          <a:p>
            <a:r>
              <a:rPr lang="en-US" dirty="0">
                <a:latin typeface="Times New Roman" charset="0"/>
              </a:rPr>
              <a:t>Fixed costs often are allocated to individual units of product or service for product-costing purposes. </a:t>
            </a:r>
          </a:p>
          <a:p>
            <a:r>
              <a:rPr lang="en-US" dirty="0">
                <a:latin typeface="Times New Roman" charset="0"/>
              </a:rPr>
              <a:t>For decision-making purposes, however, unitized fixed costs can be misleading.  </a:t>
            </a:r>
          </a:p>
          <a:p>
            <a:r>
              <a:rPr lang="en-US" dirty="0">
                <a:latin typeface="Times New Roman" charset="0"/>
              </a:rPr>
              <a:t>Remember that fixed costs are fixed in total, not on a per unit basis.  </a:t>
            </a:r>
          </a:p>
          <a:p>
            <a:r>
              <a:rPr lang="en-US" dirty="0">
                <a:latin typeface="Times New Roman" charset="0"/>
              </a:rPr>
              <a:t>Also, many fixed costs remain, regardless of a decision to outsource or to continue to produce.</a:t>
            </a:r>
          </a:p>
          <a:p>
            <a:endParaRPr lang="en-US" dirty="0">
              <a:latin typeface="Times New Roman"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79874"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64</a:t>
            </a:r>
          </a:p>
        </p:txBody>
      </p:sp>
      <p:sp>
        <p:nvSpPr>
          <p:cNvPr id="79875"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79876"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79877"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79878"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76</a:t>
            </a:r>
          </a:p>
        </p:txBody>
      </p:sp>
      <p:sp>
        <p:nvSpPr>
          <p:cNvPr id="79879"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79880"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79881" name="Rectangle 10"/>
          <p:cNvSpPr>
            <a:spLocks noGrp="1" noRot="1" noChangeAspect="1" noChangeArrowheads="1" noTextEdit="1"/>
          </p:cNvSpPr>
          <p:nvPr>
            <p:ph type="sldImg"/>
          </p:nvPr>
        </p:nvSpPr>
        <p:spPr>
          <a:xfrm>
            <a:off x="393700" y="692150"/>
            <a:ext cx="6070600" cy="3416300"/>
          </a:xfrm>
          <a:ln cap="flat"/>
        </p:spPr>
      </p:sp>
      <p:sp>
        <p:nvSpPr>
          <p:cNvPr id="79882" name="Rectangle 11"/>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Organizations typically have limited resources. Limitations on floor space, machine time, labor hours, or raw materials are common.  </a:t>
            </a:r>
          </a:p>
          <a:p>
            <a:r>
              <a:rPr lang="en-US">
                <a:latin typeface="Times New Roman" charset="0"/>
              </a:rPr>
              <a:t>Fixed cost often continue regardless of the decision, so maximizing the contribution margin is most often the appropriate decision.</a:t>
            </a:r>
          </a:p>
          <a:p>
            <a:endParaRPr lang="en-US">
              <a:latin typeface="Times New Roman"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1922"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65</a:t>
            </a:r>
          </a:p>
        </p:txBody>
      </p:sp>
      <p:sp>
        <p:nvSpPr>
          <p:cNvPr id="81923"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1924"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1925"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1926"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77</a:t>
            </a:r>
          </a:p>
        </p:txBody>
      </p:sp>
      <p:sp>
        <p:nvSpPr>
          <p:cNvPr id="81927"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1928"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1929" name="Rectangle 10"/>
          <p:cNvSpPr>
            <a:spLocks noGrp="1" noRot="1" noChangeAspect="1" noChangeArrowheads="1" noTextEdit="1"/>
          </p:cNvSpPr>
          <p:nvPr>
            <p:ph type="sldImg"/>
          </p:nvPr>
        </p:nvSpPr>
        <p:spPr>
          <a:xfrm>
            <a:off x="393700" y="692150"/>
            <a:ext cx="6070600" cy="3416300"/>
          </a:xfrm>
          <a:ln cap="flat"/>
        </p:spPr>
      </p:sp>
      <p:sp>
        <p:nvSpPr>
          <p:cNvPr id="81930" name="Rectangle 11"/>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Martin Company produces two products with the costs shown.</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3970"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66</a:t>
            </a:r>
          </a:p>
        </p:txBody>
      </p:sp>
      <p:sp>
        <p:nvSpPr>
          <p:cNvPr id="83971"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3972"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3973"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3974"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78</a:t>
            </a:r>
          </a:p>
        </p:txBody>
      </p:sp>
      <p:sp>
        <p:nvSpPr>
          <p:cNvPr id="83975"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3976"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3977" name="Rectangle 10"/>
          <p:cNvSpPr>
            <a:spLocks noGrp="1" noRot="1" noChangeAspect="1" noChangeArrowheads="1" noTextEdit="1"/>
          </p:cNvSpPr>
          <p:nvPr>
            <p:ph type="sldImg"/>
          </p:nvPr>
        </p:nvSpPr>
        <p:spPr>
          <a:xfrm>
            <a:off x="393700" y="692150"/>
            <a:ext cx="6070600" cy="3416300"/>
          </a:xfrm>
          <a:ln cap="flat"/>
        </p:spPr>
      </p:sp>
      <p:sp>
        <p:nvSpPr>
          <p:cNvPr id="83978" name="Rectangle 11"/>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The lathe is used 100% of the time in production.  </a:t>
            </a:r>
          </a:p>
          <a:p>
            <a:r>
              <a:rPr lang="en-US">
                <a:latin typeface="Times New Roman" charset="0"/>
              </a:rPr>
              <a:t>It is working at its maximum capacity, and is the scarce, or limited resource.  </a:t>
            </a:r>
          </a:p>
          <a:p>
            <a:r>
              <a:rPr lang="en-US">
                <a:latin typeface="Times New Roman" charset="0"/>
              </a:rPr>
              <a:t>Sometimes this is known as the bottleneck.</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6018"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71</a:t>
            </a:r>
          </a:p>
        </p:txBody>
      </p:sp>
      <p:sp>
        <p:nvSpPr>
          <p:cNvPr id="86019"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6020"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6021"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6022"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83</a:t>
            </a:r>
          </a:p>
        </p:txBody>
      </p:sp>
      <p:sp>
        <p:nvSpPr>
          <p:cNvPr id="86023"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6024"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6025" name="Rectangle 10"/>
          <p:cNvSpPr>
            <a:spLocks noGrp="1" noRot="1" noChangeAspect="1" noChangeArrowheads="1" noTextEdit="1"/>
          </p:cNvSpPr>
          <p:nvPr>
            <p:ph type="sldImg"/>
          </p:nvPr>
        </p:nvSpPr>
        <p:spPr>
          <a:xfrm>
            <a:off x="393700" y="692150"/>
            <a:ext cx="6070600" cy="3416300"/>
          </a:xfrm>
          <a:ln cap="flat"/>
        </p:spPr>
      </p:sp>
      <p:sp>
        <p:nvSpPr>
          <p:cNvPr id="86026" name="Rectangle 11"/>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Webs have a contribution margin of $24 per minute.</a:t>
            </a:r>
          </a:p>
          <a:p>
            <a:endParaRPr lang="en-US">
              <a:latin typeface="Times New Roman" charset="0"/>
            </a:endParaRPr>
          </a:p>
          <a:p>
            <a:r>
              <a:rPr lang="en-US">
                <a:latin typeface="Times New Roman" charset="0"/>
              </a:rPr>
              <a:t>Highs have a contribution margin of $30 per minute.</a:t>
            </a:r>
          </a:p>
          <a:p>
            <a:endParaRPr lang="en-US">
              <a:latin typeface="Times New Roman" charset="0"/>
            </a:endParaRPr>
          </a:p>
          <a:p>
            <a:r>
              <a:rPr lang="en-US">
                <a:latin typeface="Times New Roman" charset="0"/>
              </a:rPr>
              <a:t>All other things being equal, and if the company can sell all the highs it can produce, the company should produce and sell all the highs it can.</a:t>
            </a:r>
          </a:p>
          <a:p>
            <a:endParaRPr lang="en-US">
              <a:latin typeface="Times New Roman" charset="0"/>
            </a:endParaRPr>
          </a:p>
          <a:p>
            <a:r>
              <a:rPr lang="en-US">
                <a:latin typeface="Times New Roman" charset="0"/>
              </a:rPr>
              <a:t>Webs should only be produced when more highs cannot be sold, and they have excess capacity to produce webs.</a:t>
            </a:r>
          </a:p>
          <a:p>
            <a:endParaRPr lang="en-US">
              <a:latin typeface="Times New Roman" charset="0"/>
            </a:endParaRPr>
          </a:p>
          <a:p>
            <a:endParaRPr lang="en-US">
              <a:latin typeface="Times New Roman"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8066"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75</a:t>
            </a:r>
          </a:p>
        </p:txBody>
      </p:sp>
      <p:sp>
        <p:nvSpPr>
          <p:cNvPr id="88067"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8068"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8069"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8070"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87</a:t>
            </a:r>
          </a:p>
        </p:txBody>
      </p:sp>
      <p:sp>
        <p:nvSpPr>
          <p:cNvPr id="88071"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8072"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8073" name="Rectangle 10"/>
          <p:cNvSpPr>
            <a:spLocks noGrp="1" noRot="1" noChangeAspect="1" noChangeArrowheads="1" noTextEdit="1"/>
          </p:cNvSpPr>
          <p:nvPr>
            <p:ph type="sldImg"/>
          </p:nvPr>
        </p:nvSpPr>
        <p:spPr>
          <a:xfrm>
            <a:off x="393700" y="692150"/>
            <a:ext cx="6070600" cy="3416300"/>
          </a:xfrm>
          <a:ln cap="flat"/>
        </p:spPr>
      </p:sp>
      <p:sp>
        <p:nvSpPr>
          <p:cNvPr id="88074" name="Rectangle 11"/>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The weekly demand for highs is 2,200 units and would use 1,100 minutes of lathe time.  </a:t>
            </a:r>
          </a:p>
          <a:p>
            <a:r>
              <a:rPr lang="en-US">
                <a:latin typeface="Times New Roman" charset="0"/>
              </a:rPr>
              <a:t>This leaves 1,300 minutes worth of lathe time to produce Webs.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0114"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76</a:t>
            </a:r>
          </a:p>
        </p:txBody>
      </p:sp>
      <p:sp>
        <p:nvSpPr>
          <p:cNvPr id="90115"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0116"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0117"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0118"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88</a:t>
            </a:r>
          </a:p>
        </p:txBody>
      </p:sp>
      <p:sp>
        <p:nvSpPr>
          <p:cNvPr id="90119"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0120"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0121" name="Rectangle 10"/>
          <p:cNvSpPr>
            <a:spLocks noGrp="1" noRot="1" noChangeAspect="1" noChangeArrowheads="1" noTextEdit="1"/>
          </p:cNvSpPr>
          <p:nvPr>
            <p:ph type="sldImg"/>
          </p:nvPr>
        </p:nvSpPr>
        <p:spPr>
          <a:xfrm>
            <a:off x="393700" y="692150"/>
            <a:ext cx="6070600" cy="3416300"/>
          </a:xfrm>
          <a:ln cap="flat"/>
        </p:spPr>
      </p:sp>
      <p:sp>
        <p:nvSpPr>
          <p:cNvPr id="90122" name="Rectangle 11"/>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Martin would have a total contribution margin of $64,000.  </a:t>
            </a:r>
          </a:p>
          <a:p>
            <a:r>
              <a:rPr lang="en-US">
                <a:latin typeface="Times New Roman" charset="0"/>
              </a:rPr>
              <a:t>If Martin was able to sell more highs, it would increase production of highs to the maximum capacity of the lathe.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80C2796C-803A-43C0-A179-468E1EE064F6}" type="slidenum">
              <a:rPr lang="en-US" sz="1300" smtClean="0"/>
              <a:pPr eaLnBrk="1" hangingPunct="1"/>
              <a:t>117</a:t>
            </a:fld>
            <a:endParaRPr lang="en-US" sz="1300"/>
          </a:p>
        </p:txBody>
      </p:sp>
      <p:sp>
        <p:nvSpPr>
          <p:cNvPr id="48131" name="Rectangle 2"/>
          <p:cNvSpPr>
            <a:spLocks noGrp="1" noRot="1" noChangeAspect="1" noChangeArrowheads="1" noTextEdit="1"/>
          </p:cNvSpPr>
          <p:nvPr>
            <p:ph type="sldImg"/>
          </p:nvPr>
        </p:nvSpPr>
        <p:spPr>
          <a:xfrm>
            <a:off x="381000" y="685800"/>
            <a:ext cx="6096000" cy="3429000"/>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277780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FDEFD21-FCF4-41B7-8CF9-2390161E1778}" type="datetimeFigureOut">
              <a:rPr lang="en-IN" smtClean="0"/>
              <a:t>06/12/24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2710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DEFD21-FCF4-41B7-8CF9-2390161E1778}" type="datetimeFigureOut">
              <a:rPr lang="en-IN" smtClean="0"/>
              <a:t>06/12/24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3959623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FDEFD21-FCF4-41B7-8CF9-2390161E1778}" type="datetimeFigureOut">
              <a:rPr lang="en-IN" smtClean="0"/>
              <a:t>06/12/24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1432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DEFD21-FCF4-41B7-8CF9-2390161E1778}" type="datetimeFigureOut">
              <a:rPr lang="en-IN" smtClean="0"/>
              <a:t>06/12/24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1373252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DEFD21-FCF4-41B7-8CF9-2390161E1778}" type="datetimeFigureOut">
              <a:rPr lang="en-IN" smtClean="0"/>
              <a:t>06/12/24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9952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DEFD21-FCF4-41B7-8CF9-2390161E1778}" type="datetimeFigureOut">
              <a:rPr lang="en-IN" smtClean="0"/>
              <a:t>06/12/24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3090498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FDEFD21-FCF4-41B7-8CF9-2390161E1778}" type="datetimeFigureOut">
              <a:rPr lang="en-IN" smtClean="0"/>
              <a:t>06/12/24</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770262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FDEFD21-FCF4-41B7-8CF9-2390161E1778}" type="datetimeFigureOut">
              <a:rPr lang="en-IN" smtClean="0"/>
              <a:t>06/12/24</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06FC21-F9B9-4D3D-AD6E-3B580E8357D3}" type="slidenum">
              <a:rPr lang="en-IN" smtClean="0"/>
              <a:t>‹#›</a:t>
            </a:fld>
            <a:endParaRPr lang="en-IN"/>
          </a:p>
        </p:txBody>
      </p:sp>
    </p:spTree>
    <p:extLst>
      <p:ext uri="{BB962C8B-B14F-4D97-AF65-F5344CB8AC3E}">
        <p14:creationId xmlns:p14="http://schemas.microsoft.com/office/powerpoint/2010/main" val="505105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FDEFD21-FCF4-41B7-8CF9-2390161E1778}" type="datetimeFigureOut">
              <a:rPr lang="en-IN" smtClean="0"/>
              <a:t>06/12/24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955369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DEFD21-FCF4-41B7-8CF9-2390161E1778}" type="datetimeFigureOut">
              <a:rPr lang="en-IN" smtClean="0"/>
              <a:t>06/12/24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158025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DEFD21-FCF4-41B7-8CF9-2390161E1778}" type="datetimeFigureOut">
              <a:rPr lang="en-IN" smtClean="0"/>
              <a:t>06/12/24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3037145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Table Placeholder 2"/>
          <p:cNvSpPr>
            <a:spLocks noGrp="1"/>
          </p:cNvSpPr>
          <p:nvPr>
            <p:ph type="tbl" idx="1"/>
          </p:nvPr>
        </p:nvSpPr>
        <p:spPr>
          <a:xfrm>
            <a:off x="1576917" y="2017713"/>
            <a:ext cx="10363200" cy="4114800"/>
          </a:xfrm>
        </p:spPr>
        <p:txBody>
          <a:bodyPr/>
          <a:lstStyle/>
          <a:p>
            <a:endParaRPr lang="en-US"/>
          </a:p>
        </p:txBody>
      </p:sp>
      <p:sp>
        <p:nvSpPr>
          <p:cNvPr id="4" name="Date Placeholder 3"/>
          <p:cNvSpPr>
            <a:spLocks noGrp="1"/>
          </p:cNvSpPr>
          <p:nvPr>
            <p:ph type="dt" sz="half" idx="10"/>
          </p:nvPr>
        </p:nvSpPr>
        <p:spPr>
          <a:xfrm>
            <a:off x="1549400" y="6243638"/>
            <a:ext cx="254000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4876800" y="6243638"/>
            <a:ext cx="38608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9389533" y="6243638"/>
            <a:ext cx="2540000" cy="457200"/>
          </a:xfrm>
        </p:spPr>
        <p:txBody>
          <a:bodyPr/>
          <a:lstStyle>
            <a:lvl1pPr>
              <a:defRPr/>
            </a:lvl1pPr>
          </a:lstStyle>
          <a:p>
            <a:fld id="{F9583E88-8561-4279-97D5-5D440122DEE0}" type="slidenum">
              <a:rPr lang="en-US"/>
              <a:pPr/>
              <a:t>‹#›</a:t>
            </a:fld>
            <a:endParaRPr lang="en-US"/>
          </a:p>
        </p:txBody>
      </p:sp>
    </p:spTree>
    <p:extLst>
      <p:ext uri="{BB962C8B-B14F-4D97-AF65-F5344CB8AC3E}">
        <p14:creationId xmlns:p14="http://schemas.microsoft.com/office/powerpoint/2010/main" val="2838454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Content Placeholder 2"/>
          <p:cNvSpPr>
            <a:spLocks noGrp="1"/>
          </p:cNvSpPr>
          <p:nvPr>
            <p:ph sz="half" idx="1"/>
          </p:nvPr>
        </p:nvSpPr>
        <p:spPr>
          <a:xfrm>
            <a:off x="1576917" y="2017713"/>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76917" y="4151313"/>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549400" y="6243638"/>
            <a:ext cx="25400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4876800" y="6243638"/>
            <a:ext cx="38608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9389533" y="6243638"/>
            <a:ext cx="2540000" cy="457200"/>
          </a:xfrm>
        </p:spPr>
        <p:txBody>
          <a:bodyPr/>
          <a:lstStyle>
            <a:lvl1pPr>
              <a:defRPr/>
            </a:lvl1pPr>
          </a:lstStyle>
          <a:p>
            <a:fld id="{04A70C52-D73B-459B-B693-DA3E1D72D93C}" type="slidenum">
              <a:rPr lang="en-US"/>
              <a:pPr/>
              <a:t>‹#›</a:t>
            </a:fld>
            <a:endParaRPr lang="en-US"/>
          </a:p>
        </p:txBody>
      </p:sp>
    </p:spTree>
    <p:extLst>
      <p:ext uri="{BB962C8B-B14F-4D97-AF65-F5344CB8AC3E}">
        <p14:creationId xmlns:p14="http://schemas.microsoft.com/office/powerpoint/2010/main" val="1525182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Text Placeholder 2"/>
          <p:cNvSpPr>
            <a:spLocks noGrp="1"/>
          </p:cNvSpPr>
          <p:nvPr>
            <p:ph type="body" sz="half" idx="1"/>
          </p:nvPr>
        </p:nvSpPr>
        <p:spPr>
          <a:xfrm>
            <a:off x="1576917" y="2017713"/>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576917" y="4151313"/>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549400" y="6243638"/>
            <a:ext cx="25400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4876800" y="6243638"/>
            <a:ext cx="38608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9389533" y="6243638"/>
            <a:ext cx="2540000" cy="457200"/>
          </a:xfrm>
        </p:spPr>
        <p:txBody>
          <a:bodyPr/>
          <a:lstStyle>
            <a:lvl1pPr>
              <a:defRPr/>
            </a:lvl1pPr>
          </a:lstStyle>
          <a:p>
            <a:fld id="{35338856-89DC-41C3-A524-C7EA5844DF7E}" type="slidenum">
              <a:rPr lang="en-US"/>
              <a:pPr/>
              <a:t>‹#›</a:t>
            </a:fld>
            <a:endParaRPr lang="en-US"/>
          </a:p>
        </p:txBody>
      </p:sp>
    </p:spTree>
    <p:extLst>
      <p:ext uri="{BB962C8B-B14F-4D97-AF65-F5344CB8AC3E}">
        <p14:creationId xmlns:p14="http://schemas.microsoft.com/office/powerpoint/2010/main" val="21040092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812800" y="152400"/>
            <a:ext cx="11379200" cy="1219200"/>
          </a:xfrm>
        </p:spPr>
        <p:txBody>
          <a:bodyPr/>
          <a:lstStyle/>
          <a:p>
            <a:r>
              <a:rPr lang="en-US"/>
              <a:t>Click to edit Master title style</a:t>
            </a:r>
          </a:p>
        </p:txBody>
      </p:sp>
      <p:sp>
        <p:nvSpPr>
          <p:cNvPr id="3" name="Text Placeholder 2"/>
          <p:cNvSpPr>
            <a:spLocks noGrp="1"/>
          </p:cNvSpPr>
          <p:nvPr>
            <p:ph type="body" sz="half" idx="1"/>
          </p:nvPr>
        </p:nvSpPr>
        <p:spPr>
          <a:xfrm>
            <a:off x="812800" y="1371600"/>
            <a:ext cx="5588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604000" y="1371600"/>
            <a:ext cx="5588000" cy="5257800"/>
          </a:xfrm>
        </p:spPr>
        <p:txBody>
          <a:bodyPr>
            <a:normAutofit/>
          </a:bodyPr>
          <a:lstStyle/>
          <a:p>
            <a:pPr lvl="0"/>
            <a:endParaRPr lang="en-US" noProof="0" dirty="0"/>
          </a:p>
        </p:txBody>
      </p:sp>
    </p:spTree>
    <p:extLst>
      <p:ext uri="{BB962C8B-B14F-4D97-AF65-F5344CB8AC3E}">
        <p14:creationId xmlns:p14="http://schemas.microsoft.com/office/powerpoint/2010/main" val="2867199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FDEFD21-FCF4-41B7-8CF9-2390161E1778}" type="datetimeFigureOut">
              <a:rPr lang="en-IN" smtClean="0"/>
              <a:t>06/12/24</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806FC21-F9B9-4D3D-AD6E-3B580E8357D3}"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441359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6.wmf"/></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wmf"/></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1.xml"/><Relationship Id="rId1" Type="http://schemas.openxmlformats.org/officeDocument/2006/relationships/slideLayout" Target="../slideLayouts/slideLayout15.xml"/><Relationship Id="rId4" Type="http://schemas.openxmlformats.org/officeDocument/2006/relationships/image" Target="../media/image9.wmf"/></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2.xml"/><Relationship Id="rId1" Type="http://schemas.openxmlformats.org/officeDocument/2006/relationships/slideLayout" Target="../slideLayouts/slideLayout15.xml"/><Relationship Id="rId4" Type="http://schemas.openxmlformats.org/officeDocument/2006/relationships/image" Target="../media/image9.wmf"/></Relationships>
</file>

<file path=ppt/slides/_rels/slide83.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5.xml"/><Relationship Id="rId1" Type="http://schemas.openxmlformats.org/officeDocument/2006/relationships/slideLayout" Target="../slideLayouts/slideLayout15.xml"/><Relationship Id="rId6" Type="http://schemas.openxmlformats.org/officeDocument/2006/relationships/image" Target="../media/image11.wmf"/><Relationship Id="rId5" Type="http://schemas.openxmlformats.org/officeDocument/2006/relationships/oleObject" Target="../embeddings/oleObject6.bin"/><Relationship Id="rId4" Type="http://schemas.openxmlformats.org/officeDocument/2006/relationships/image" Target="../media/image10.emf"/></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13.emf"/><Relationship Id="rId5" Type="http://schemas.openxmlformats.org/officeDocument/2006/relationships/oleObject" Target="../embeddings/oleObject8.bin"/><Relationship Id="rId4" Type="http://schemas.openxmlformats.org/officeDocument/2006/relationships/image" Target="../media/image12.wmf"/></Relationships>
</file>

<file path=ppt/slides/_rels/slide88.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9.bin"/><Relationship Id="rId7" Type="http://schemas.openxmlformats.org/officeDocument/2006/relationships/image" Target="../media/image14.wmf"/><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16.emf"/><Relationship Id="rId5" Type="http://schemas.openxmlformats.org/officeDocument/2006/relationships/oleObject" Target="../embeddings/oleObject10.bin"/><Relationship Id="rId4" Type="http://schemas.openxmlformats.org/officeDocument/2006/relationships/image" Target="../media/image15.emf"/></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8.wmf"/></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20.wmf"/></Relationships>
</file>

<file path=ppt/slides/_rels/slide9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1.wmf"/></Relationships>
</file>

<file path=ppt/slides/_rels/slide100.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23.wmf"/></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image" Target="../media/image24.emf"/></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10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7.wmf"/></Relationships>
</file>

<file path=ppt/slides/_rels/slide10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28.wmf"/></Relationships>
</file>

<file path=ppt/slides/_rels/slide110.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30.wmf"/></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31.emf"/></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2.wmf"/></Relationships>
</file>

<file path=ppt/slides/_rels/slide1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387CE-A87A-45B7-8A56-5561ACD2C8DF}"/>
              </a:ext>
            </a:extLst>
          </p:cNvPr>
          <p:cNvSpPr>
            <a:spLocks noGrp="1"/>
          </p:cNvSpPr>
          <p:nvPr>
            <p:ph type="ctrTitle"/>
          </p:nvPr>
        </p:nvSpPr>
        <p:spPr>
          <a:xfrm>
            <a:off x="3836504" y="758952"/>
            <a:ext cx="7319175" cy="3566160"/>
          </a:xfrm>
        </p:spPr>
        <p:txBody>
          <a:bodyPr>
            <a:normAutofit/>
          </a:bodyPr>
          <a:lstStyle/>
          <a:p>
            <a:pPr algn="ctr"/>
            <a:r>
              <a:rPr lang="en-IN" sz="4400" b="1" i="0" dirty="0">
                <a:solidFill>
                  <a:schemeClr val="accent2"/>
                </a:solidFill>
                <a:effectLst/>
                <a:latin typeface="Segoe UI" panose="020B0502040204020203" pitchFamily="34" charset="0"/>
              </a:rPr>
              <a:t>Financial Decision Making</a:t>
            </a:r>
            <a:br>
              <a:rPr lang="en-IN" sz="4400" b="1" i="0" dirty="0">
                <a:solidFill>
                  <a:srgbClr val="FF0000"/>
                </a:solidFill>
                <a:effectLst/>
                <a:latin typeface="Segoe UI" panose="020B0502040204020203" pitchFamily="34" charset="0"/>
              </a:rPr>
            </a:br>
            <a:r>
              <a:rPr lang="en-IN" sz="2400" i="1" dirty="0">
                <a:latin typeface="Times New Roman" panose="02020603050405020304" pitchFamily="18" charset="0"/>
                <a:cs typeface="Times New Roman" panose="02020603050405020304" pitchFamily="18" charset="0"/>
              </a:rPr>
              <a:t>Numbers </a:t>
            </a:r>
            <a:r>
              <a:rPr lang="en-IN" sz="2400" i="1">
                <a:latin typeface="Times New Roman" panose="02020603050405020304" pitchFamily="18" charset="0"/>
                <a:cs typeface="Times New Roman" panose="02020603050405020304" pitchFamily="18" charset="0"/>
              </a:rPr>
              <a:t>that Support </a:t>
            </a:r>
            <a:r>
              <a:rPr lang="en-IN" sz="2400" i="1" dirty="0">
                <a:latin typeface="Times New Roman" panose="02020603050405020304" pitchFamily="18" charset="0"/>
                <a:cs typeface="Times New Roman" panose="02020603050405020304" pitchFamily="18" charset="0"/>
              </a:rPr>
              <a:t>Decision Making in Businesses</a:t>
            </a:r>
            <a:br>
              <a:rPr lang="en-IN" sz="2400" b="1" i="0" dirty="0">
                <a:solidFill>
                  <a:srgbClr val="D6D6D6"/>
                </a:solidFill>
                <a:effectLst/>
                <a:latin typeface="Segoe UI" panose="020B0502040204020203" pitchFamily="34" charset="0"/>
              </a:rPr>
            </a:br>
            <a:endParaRPr lang="en-IN" sz="54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31B45EC-3292-4C1E-9E71-933F65715681}"/>
              </a:ext>
            </a:extLst>
          </p:cNvPr>
          <p:cNvSpPr>
            <a:spLocks noGrp="1"/>
          </p:cNvSpPr>
          <p:nvPr>
            <p:ph type="subTitle" idx="1"/>
          </p:nvPr>
        </p:nvSpPr>
        <p:spPr>
          <a:xfrm>
            <a:off x="3836503" y="4394393"/>
            <a:ext cx="7755421" cy="1143000"/>
          </a:xfrm>
        </p:spPr>
        <p:txBody>
          <a:bodyPr>
            <a:normAutofit/>
          </a:bodyPr>
          <a:lstStyle/>
          <a:p>
            <a:pPr algn="ctr"/>
            <a:r>
              <a:rPr lang="en-IN" sz="1800" b="0" i="0" dirty="0">
                <a:solidFill>
                  <a:srgbClr val="000000"/>
                </a:solidFill>
                <a:effectLst/>
                <a:latin typeface="Mulish"/>
              </a:rPr>
              <a:t>PG Certificate Program in Digital Transformation Strategy &amp; Leadership</a:t>
            </a:r>
            <a:endParaRPr lang="en-IN" b="0" i="0" dirty="0">
              <a:solidFill>
                <a:srgbClr val="212529"/>
              </a:solidFill>
              <a:effectLst/>
              <a:latin typeface="Poppins" pitchFamily="2" charset="77"/>
            </a:endParaRPr>
          </a:p>
          <a:p>
            <a:pPr algn="l"/>
            <a:endParaRPr lang="en-IN" sz="1800" b="0" i="0" u="none" strike="noStrike" baseline="0" dirty="0">
              <a:solidFill>
                <a:srgbClr val="000000"/>
              </a:solidFill>
              <a:latin typeface="Trebuchet MS" panose="020B0603020202020204" pitchFamily="34" charset="0"/>
            </a:endParaRPr>
          </a:p>
        </p:txBody>
      </p:sp>
      <p:pic>
        <p:nvPicPr>
          <p:cNvPr id="7" name="Graphic 6" descr="Meeting">
            <a:extLst>
              <a:ext uri="{FF2B5EF4-FFF2-40B4-BE49-F238E27FC236}">
                <a16:creationId xmlns:a16="http://schemas.microsoft.com/office/drawing/2014/main" id="{E2E9A9A6-5D71-4F2B-B71C-EE2FA4AB37D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818" y="1944907"/>
            <a:ext cx="2449486" cy="2449486"/>
          </a:xfrm>
          <a:prstGeom prst="rect">
            <a:avLst/>
          </a:prstGeom>
        </p:spPr>
      </p:pic>
    </p:spTree>
    <p:extLst>
      <p:ext uri="{BB962C8B-B14F-4D97-AF65-F5344CB8AC3E}">
        <p14:creationId xmlns:p14="http://schemas.microsoft.com/office/powerpoint/2010/main" val="2176299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8906D-72BC-4D6F-B541-65C51ACBA286}"/>
              </a:ext>
            </a:extLst>
          </p:cNvPr>
          <p:cNvSpPr>
            <a:spLocks noGrp="1"/>
          </p:cNvSpPr>
          <p:nvPr>
            <p:ph type="title"/>
          </p:nvPr>
        </p:nvSpPr>
        <p:spPr/>
        <p:txBody>
          <a:bodyPr>
            <a:normAutofit/>
          </a:bodyPr>
          <a:lstStyle/>
          <a:p>
            <a:r>
              <a:rPr lang="en-IN" sz="3200" b="1" dirty="0"/>
              <a:t>Prof. M Shameem Jawed</a:t>
            </a:r>
            <a:br>
              <a:rPr lang="en-IN" sz="3600" dirty="0"/>
            </a:br>
            <a:r>
              <a:rPr lang="en-IN" sz="2000" i="1" dirty="0"/>
              <a:t>Associate Professor, IIM Visakhapatnam</a:t>
            </a:r>
            <a:endParaRPr lang="en-IN" sz="3600" dirty="0"/>
          </a:p>
        </p:txBody>
      </p:sp>
      <p:sp>
        <p:nvSpPr>
          <p:cNvPr id="3" name="Content Placeholder 2">
            <a:extLst>
              <a:ext uri="{FF2B5EF4-FFF2-40B4-BE49-F238E27FC236}">
                <a16:creationId xmlns:a16="http://schemas.microsoft.com/office/drawing/2014/main" id="{D79433F3-2E9C-297E-B1A6-1BB3565F87D6}"/>
              </a:ext>
            </a:extLst>
          </p:cNvPr>
          <p:cNvSpPr>
            <a:spLocks noGrp="1"/>
          </p:cNvSpPr>
          <p:nvPr>
            <p:ph idx="1"/>
          </p:nvPr>
        </p:nvSpPr>
        <p:spPr>
          <a:xfrm>
            <a:off x="838199" y="1825625"/>
            <a:ext cx="10786241" cy="4667250"/>
          </a:xfrm>
        </p:spPr>
        <p:txBody>
          <a:bodyPr>
            <a:normAutofit fontScale="92500" lnSpcReduction="10000"/>
          </a:bodyPr>
          <a:lstStyle/>
          <a:p>
            <a:pPr>
              <a:buFont typeface="Arial" panose="020B0604020202020204" pitchFamily="34" charset="0"/>
              <a:buChar char="•"/>
            </a:pPr>
            <a:r>
              <a:rPr lang="en-IN" b="1" dirty="0"/>
              <a:t>Education, Background &amp; Pedagogical Excellence</a:t>
            </a:r>
            <a:endParaRPr lang="en-IN" dirty="0"/>
          </a:p>
          <a:p>
            <a:pPr marL="742950" lvl="1" indent="-285750">
              <a:buFont typeface="Arial" panose="020B0604020202020204" pitchFamily="34" charset="0"/>
              <a:buChar char="•"/>
            </a:pPr>
            <a:r>
              <a:rPr lang="en-IN" dirty="0"/>
              <a:t>Alumnus of </a:t>
            </a:r>
            <a:r>
              <a:rPr lang="en-IN" b="1" dirty="0"/>
              <a:t>IIM Indore</a:t>
            </a:r>
            <a:r>
              <a:rPr lang="en-IN" dirty="0"/>
              <a:t> with an FPM (Ph.D.) in Finance &amp; Accounting</a:t>
            </a:r>
          </a:p>
          <a:p>
            <a:pPr marL="742950" lvl="1" indent="-285750">
              <a:buFont typeface="Arial" panose="020B0604020202020204" pitchFamily="34" charset="0"/>
              <a:buChar char="•"/>
            </a:pPr>
            <a:r>
              <a:rPr lang="en-IN" dirty="0"/>
              <a:t>Formerly Consultant at </a:t>
            </a:r>
            <a:r>
              <a:rPr lang="en-IN" b="1" dirty="0"/>
              <a:t>SunGard</a:t>
            </a:r>
            <a:r>
              <a:rPr lang="en-IN" dirty="0"/>
              <a:t> (now FIS) &amp; Assistant Prof. in Finance at </a:t>
            </a:r>
            <a:r>
              <a:rPr lang="en-IN" b="1" dirty="0"/>
              <a:t>MDI.</a:t>
            </a:r>
          </a:p>
          <a:p>
            <a:pPr marL="742950" lvl="1" indent="-285750">
              <a:buFont typeface="Arial" panose="020B0604020202020204" pitchFamily="34" charset="0"/>
              <a:buChar char="•"/>
            </a:pPr>
            <a:r>
              <a:rPr lang="en-IN" dirty="0"/>
              <a:t>Trained twice at </a:t>
            </a:r>
            <a:r>
              <a:rPr lang="en-IN" b="1" dirty="0"/>
              <a:t>Harvard Business School</a:t>
            </a:r>
            <a:r>
              <a:rPr lang="en-IN" dirty="0"/>
              <a:t> in participant-</a:t>
            </a:r>
            <a:r>
              <a:rPr lang="en-IN" dirty="0" err="1"/>
              <a:t>centered</a:t>
            </a:r>
            <a:r>
              <a:rPr lang="en-IN" dirty="0"/>
              <a:t> learning and case study methodologies</a:t>
            </a:r>
          </a:p>
          <a:p>
            <a:pPr marL="742950" lvl="1" indent="-285750">
              <a:buFont typeface="Arial" panose="020B0604020202020204" pitchFamily="34" charset="0"/>
              <a:buChar char="•"/>
            </a:pPr>
            <a:r>
              <a:rPr lang="en-IN" b="1" dirty="0"/>
              <a:t>1,500+ hours of teaching</a:t>
            </a:r>
            <a:r>
              <a:rPr lang="en-IN" dirty="0"/>
              <a:t> experience at Post-Graduate, Doctoral, and executive education levels</a:t>
            </a:r>
          </a:p>
          <a:p>
            <a:pPr>
              <a:buFont typeface="Arial" panose="020B0604020202020204" pitchFamily="34" charset="0"/>
              <a:buChar char="•"/>
            </a:pPr>
            <a:r>
              <a:rPr lang="en-IN" b="1" dirty="0"/>
              <a:t>Teaching &amp; Research Interests</a:t>
            </a:r>
            <a:endParaRPr lang="en-IN" dirty="0"/>
          </a:p>
          <a:p>
            <a:pPr marL="742950" lvl="1" indent="-285750">
              <a:buFont typeface="Arial" panose="020B0604020202020204" pitchFamily="34" charset="0"/>
              <a:buChar char="•"/>
            </a:pPr>
            <a:r>
              <a:rPr lang="en-IN" dirty="0"/>
              <a:t>Corporate Finance | </a:t>
            </a:r>
            <a:r>
              <a:rPr lang="en-IN" b="1" dirty="0"/>
              <a:t>Financial Analytics &amp; Trading Strategies </a:t>
            </a:r>
            <a:r>
              <a:rPr lang="en-IN" dirty="0"/>
              <a:t>| Cost Management | Corporate Governance | </a:t>
            </a:r>
            <a:r>
              <a:rPr lang="en-IN" dirty="0" err="1"/>
              <a:t>Startup</a:t>
            </a:r>
            <a:r>
              <a:rPr lang="en-IN" dirty="0"/>
              <a:t>-Finance and Valuation | Behavioural Finance</a:t>
            </a:r>
          </a:p>
          <a:p>
            <a:pPr>
              <a:buFont typeface="Arial" panose="020B0604020202020204" pitchFamily="34" charset="0"/>
              <a:buChar char="•"/>
            </a:pPr>
            <a:endParaRPr lang="en-IN" dirty="0"/>
          </a:p>
          <a:p>
            <a:pPr>
              <a:buFont typeface="Arial" panose="020B0604020202020204" pitchFamily="34" charset="0"/>
              <a:buChar char="•"/>
            </a:pPr>
            <a:r>
              <a:rPr lang="en-IN" b="1" dirty="0"/>
              <a:t>Academic &amp; Entrepreneurial Leadership</a:t>
            </a:r>
          </a:p>
          <a:p>
            <a:pPr lvl="1"/>
            <a:r>
              <a:rPr lang="en-IN" b="1" dirty="0"/>
              <a:t>Chair Positions Held (Past &amp; Present): </a:t>
            </a:r>
            <a:r>
              <a:rPr lang="en-IN" dirty="0"/>
              <a:t>PGPMCI (DBM/MBA) | MGNF | Entrepreneurship Development</a:t>
            </a:r>
          </a:p>
          <a:p>
            <a:pPr marL="742950" lvl="1" indent="-285750">
              <a:buFont typeface="Arial" panose="020B0604020202020204" pitchFamily="34" charset="0"/>
              <a:buChar char="•"/>
            </a:pPr>
            <a:r>
              <a:rPr lang="en-IN" dirty="0"/>
              <a:t>Founding Director, IIMV FIELD &amp; AIC FIELD</a:t>
            </a:r>
          </a:p>
          <a:p>
            <a:pPr marL="742950" lvl="1" indent="-285750">
              <a:buFont typeface="Arial" panose="020B0604020202020204" pitchFamily="34" charset="0"/>
              <a:buChar char="•"/>
            </a:pPr>
            <a:r>
              <a:rPr lang="en-IN" dirty="0"/>
              <a:t>Established the first incubator at IIMV in 2018, leading it to incubate 180+ </a:t>
            </a:r>
            <a:r>
              <a:rPr lang="en-IN" dirty="0" err="1"/>
              <a:t>startups</a:t>
            </a:r>
            <a:r>
              <a:rPr lang="en-IN" dirty="0"/>
              <a:t> as of date</a:t>
            </a:r>
          </a:p>
          <a:p>
            <a:pPr marL="742950" lvl="1" indent="-285750">
              <a:buFont typeface="Arial" panose="020B0604020202020204" pitchFamily="34" charset="0"/>
              <a:buChar char="•"/>
            </a:pPr>
            <a:r>
              <a:rPr lang="en-IN" dirty="0"/>
              <a:t>Key sponsors: MSDE, DST, NITI Aayog, </a:t>
            </a:r>
            <a:r>
              <a:rPr lang="en-IN" dirty="0" err="1"/>
              <a:t>MeitY</a:t>
            </a:r>
            <a:r>
              <a:rPr lang="en-IN" dirty="0"/>
              <a:t>, NSRCEL (IIMB), MTAR, NBCC, S2Tech, among others</a:t>
            </a:r>
          </a:p>
          <a:p>
            <a:endParaRPr lang="en-US" dirty="0"/>
          </a:p>
        </p:txBody>
      </p:sp>
    </p:spTree>
    <p:extLst>
      <p:ext uri="{BB962C8B-B14F-4D97-AF65-F5344CB8AC3E}">
        <p14:creationId xmlns:p14="http://schemas.microsoft.com/office/powerpoint/2010/main" val="646629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4F63C-FA7B-0F2C-AFB9-BBC07531ED5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FBA8E868-6CF6-7514-FF72-80277E96A718}"/>
              </a:ext>
            </a:extLst>
          </p:cNvPr>
          <p:cNvSpPr>
            <a:spLocks noGrp="1"/>
          </p:cNvSpPr>
          <p:nvPr>
            <p:ph idx="1"/>
          </p:nvPr>
        </p:nvSpPr>
        <p:spPr/>
        <p:txBody>
          <a:bodyPr>
            <a:normAutofit fontScale="92500" lnSpcReduction="10000"/>
          </a:bodyPr>
          <a:lstStyle/>
          <a:p>
            <a:r>
              <a:rPr lang="en-US" sz="2800" u="sng" dirty="0"/>
              <a:t>Today: </a:t>
            </a:r>
          </a:p>
          <a:p>
            <a:pPr>
              <a:buFont typeface="Wingdings" pitchFamily="2" charset="2"/>
              <a:buChar char="v"/>
            </a:pPr>
            <a:r>
              <a:rPr lang="en-US" sz="2800" dirty="0"/>
              <a:t>Strategic Insights for leaders from Financial Statements</a:t>
            </a:r>
          </a:p>
          <a:p>
            <a:pPr marL="0" indent="0">
              <a:buNone/>
            </a:pPr>
            <a:endParaRPr lang="en-US" sz="2800" dirty="0"/>
          </a:p>
          <a:p>
            <a:endParaRPr lang="en-US" sz="2800" dirty="0"/>
          </a:p>
          <a:p>
            <a:endParaRPr lang="en-US" sz="2800" dirty="0"/>
          </a:p>
          <a:p>
            <a:r>
              <a:rPr lang="en-US" sz="2800" u="sng" dirty="0"/>
              <a:t>Next Two Sessions:</a:t>
            </a:r>
          </a:p>
          <a:p>
            <a:pPr>
              <a:buFont typeface="Wingdings" pitchFamily="2" charset="2"/>
              <a:buChar char="q"/>
            </a:pPr>
            <a:r>
              <a:rPr lang="en-US" sz="2800" dirty="0"/>
              <a:t> Cost Analysis for Decision Making</a:t>
            </a:r>
            <a:r>
              <a:rPr lang="en-US" sz="2800" u="sng" dirty="0"/>
              <a:t> </a:t>
            </a:r>
          </a:p>
          <a:p>
            <a:pPr>
              <a:buFont typeface="Wingdings" pitchFamily="2" charset="2"/>
              <a:buChar char="q"/>
            </a:pPr>
            <a:r>
              <a:rPr lang="en-US" sz="2800" dirty="0"/>
              <a:t> Capital Budgeting &amp; project risk analysis</a:t>
            </a:r>
            <a:endParaRPr lang="en-US" dirty="0"/>
          </a:p>
        </p:txBody>
      </p:sp>
    </p:spTree>
    <p:extLst>
      <p:ext uri="{BB962C8B-B14F-4D97-AF65-F5344CB8AC3E}">
        <p14:creationId xmlns:p14="http://schemas.microsoft.com/office/powerpoint/2010/main" val="652700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ADB42-542C-412C-A09D-52052BEF622C}"/>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Business Structure</a:t>
            </a:r>
          </a:p>
        </p:txBody>
      </p:sp>
      <p:pic>
        <p:nvPicPr>
          <p:cNvPr id="4" name="Content Placeholder 3">
            <a:extLst>
              <a:ext uri="{FF2B5EF4-FFF2-40B4-BE49-F238E27FC236}">
                <a16:creationId xmlns:a16="http://schemas.microsoft.com/office/drawing/2014/main" id="{ADA43AF4-F75C-4F8C-B01C-00C2ADE810C4}"/>
              </a:ext>
            </a:extLst>
          </p:cNvPr>
          <p:cNvPicPr>
            <a:picLocks noGrp="1" noChangeAspect="1"/>
          </p:cNvPicPr>
          <p:nvPr>
            <p:ph idx="1"/>
          </p:nvPr>
        </p:nvPicPr>
        <p:blipFill>
          <a:blip r:embed="rId3"/>
          <a:stretch>
            <a:fillRect/>
          </a:stretch>
        </p:blipFill>
        <p:spPr>
          <a:xfrm>
            <a:off x="2556591" y="1846263"/>
            <a:ext cx="7139144" cy="4022725"/>
          </a:xfrm>
          <a:prstGeom prst="rect">
            <a:avLst/>
          </a:prstGeom>
        </p:spPr>
      </p:pic>
    </p:spTree>
    <p:extLst>
      <p:ext uri="{BB962C8B-B14F-4D97-AF65-F5344CB8AC3E}">
        <p14:creationId xmlns:p14="http://schemas.microsoft.com/office/powerpoint/2010/main" val="99804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vert="horz" lIns="90488" tIns="44450" rIns="90488" bIns="44450" rtlCol="0" anchor="b">
            <a:normAutofit/>
          </a:bodyPr>
          <a:lstStyle/>
          <a:p>
            <a:pPr eaLnBrk="1" hangingPunct="1"/>
            <a:r>
              <a:rPr lang="en-US" dirty="0">
                <a:latin typeface="Garamond" charset="0"/>
              </a:rPr>
              <a:t>Accounting</a:t>
            </a:r>
          </a:p>
        </p:txBody>
      </p:sp>
      <p:sp>
        <p:nvSpPr>
          <p:cNvPr id="15363" name="Rectangle 3"/>
          <p:cNvSpPr>
            <a:spLocks noGrp="1" noChangeArrowheads="1"/>
          </p:cNvSpPr>
          <p:nvPr>
            <p:ph type="body" idx="1"/>
          </p:nvPr>
        </p:nvSpPr>
        <p:spPr>
          <a:xfrm>
            <a:off x="965675" y="1991170"/>
            <a:ext cx="9473725" cy="4714430"/>
          </a:xfrm>
        </p:spPr>
        <p:txBody>
          <a:bodyPr vert="horz" lIns="90488" tIns="44450" rIns="90488" bIns="44450" rtlCol="0">
            <a:normAutofit/>
          </a:bodyPr>
          <a:lstStyle/>
          <a:p>
            <a:pPr eaLnBrk="1" hangingPunct="1"/>
            <a:r>
              <a:rPr lang="en-US" sz="3200" dirty="0">
                <a:latin typeface="Garamond" charset="0"/>
              </a:rPr>
              <a:t>The </a:t>
            </a:r>
            <a:r>
              <a:rPr lang="en-US" sz="3200" u="sng" dirty="0">
                <a:solidFill>
                  <a:schemeClr val="accent1"/>
                </a:solidFill>
                <a:latin typeface="Garamond" charset="0"/>
              </a:rPr>
              <a:t>accounting system</a:t>
            </a:r>
            <a:r>
              <a:rPr lang="en-US" sz="3200" dirty="0">
                <a:latin typeface="Garamond" charset="0"/>
              </a:rPr>
              <a:t> is a series of steps  performed to analyze, record, quantify, accumulate, summarize, classify, report, and interpret economic events and their effects on an organization and to prepare the financial statements.</a:t>
            </a:r>
          </a:p>
        </p:txBody>
      </p:sp>
      <p:pic>
        <p:nvPicPr>
          <p:cNvPr id="6148"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7138" y="4535489"/>
            <a:ext cx="2405062" cy="1912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Tree>
    <p:extLst>
      <p:ext uri="{BB962C8B-B14F-4D97-AF65-F5344CB8AC3E}">
        <p14:creationId xmlns:p14="http://schemas.microsoft.com/office/powerpoint/2010/main" val="2584362320"/>
      </p:ext>
    </p:extLst>
  </p:cSld>
  <p:clrMapOvr>
    <a:masterClrMapping/>
  </p:clrMapOvr>
  <p:transition>
    <p:cover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a:xfrm>
            <a:off x="1165123" y="699744"/>
            <a:ext cx="8512277" cy="895123"/>
          </a:xfrm>
        </p:spPr>
        <p:txBody>
          <a:bodyPr vert="horz" lIns="90488" tIns="44450" rIns="90488" bIns="44450" rtlCol="0" anchor="b">
            <a:normAutofit/>
          </a:bodyPr>
          <a:lstStyle/>
          <a:p>
            <a:pPr algn="l" eaLnBrk="1" hangingPunct="1"/>
            <a:r>
              <a:rPr lang="en-US" sz="4000" dirty="0">
                <a:latin typeface="Garamond" charset="0"/>
              </a:rPr>
              <a:t>Accounting as an Aid to Decision Making</a:t>
            </a:r>
          </a:p>
        </p:txBody>
      </p:sp>
      <p:sp>
        <p:nvSpPr>
          <p:cNvPr id="19459" name="Rectangle 3"/>
          <p:cNvSpPr>
            <a:spLocks noGrp="1" noChangeArrowheads="1"/>
          </p:cNvSpPr>
          <p:nvPr>
            <p:ph type="body" idx="1"/>
          </p:nvPr>
        </p:nvSpPr>
        <p:spPr>
          <a:xfrm>
            <a:off x="1165123" y="1371600"/>
            <a:ext cx="10735725" cy="5105400"/>
          </a:xfrm>
        </p:spPr>
        <p:txBody>
          <a:bodyPr vert="horz" lIns="90488" tIns="44450" rIns="90488" bIns="44450" rtlCol="0">
            <a:normAutofit fontScale="92500"/>
          </a:bodyPr>
          <a:lstStyle/>
          <a:p>
            <a:pPr eaLnBrk="1" hangingPunct="1">
              <a:lnSpc>
                <a:spcPct val="90000"/>
              </a:lnSpc>
            </a:pPr>
            <a:endParaRPr lang="en-US" sz="3600" dirty="0">
              <a:latin typeface="Garamond" charset="0"/>
            </a:endParaRPr>
          </a:p>
          <a:p>
            <a:pPr eaLnBrk="1" hangingPunct="1">
              <a:lnSpc>
                <a:spcPct val="90000"/>
              </a:lnSpc>
            </a:pPr>
            <a:r>
              <a:rPr lang="en-US" sz="3600" dirty="0">
                <a:latin typeface="Garamond" charset="0"/>
              </a:rPr>
              <a:t>Accounting information is useful to anyone who makes decisions that have economic results.</a:t>
            </a:r>
          </a:p>
          <a:p>
            <a:pPr lvl="1" eaLnBrk="1" hangingPunct="1">
              <a:lnSpc>
                <a:spcPct val="150000"/>
              </a:lnSpc>
              <a:buFont typeface="Bauhaus 93" charset="0"/>
              <a:buChar char="•"/>
            </a:pPr>
            <a:r>
              <a:rPr lang="en-US" sz="2300" b="1" dirty="0">
                <a:latin typeface="Garamond" charset="0"/>
              </a:rPr>
              <a:t>Managers</a:t>
            </a:r>
            <a:r>
              <a:rPr lang="en-US" sz="2300" dirty="0">
                <a:latin typeface="Garamond" charset="0"/>
              </a:rPr>
              <a:t> want to know if a </a:t>
            </a:r>
            <a:r>
              <a:rPr lang="en-US" sz="2300" b="1" dirty="0">
                <a:latin typeface="Garamond" charset="0"/>
              </a:rPr>
              <a:t>new product will be profitable.</a:t>
            </a:r>
          </a:p>
          <a:p>
            <a:pPr lvl="1" eaLnBrk="1" hangingPunct="1">
              <a:lnSpc>
                <a:spcPct val="150000"/>
              </a:lnSpc>
              <a:buFont typeface="Bauhaus 93" charset="0"/>
              <a:buChar char="•"/>
            </a:pPr>
            <a:r>
              <a:rPr lang="en-US" sz="2300" b="1" dirty="0">
                <a:latin typeface="Garamond" charset="0"/>
              </a:rPr>
              <a:t>Owners</a:t>
            </a:r>
            <a:r>
              <a:rPr lang="en-US" sz="2300" dirty="0">
                <a:latin typeface="Garamond" charset="0"/>
              </a:rPr>
              <a:t> want to know which </a:t>
            </a:r>
            <a:r>
              <a:rPr lang="en-US" sz="2300" b="1" dirty="0">
                <a:latin typeface="Garamond" charset="0"/>
              </a:rPr>
              <a:t>divisions are productive</a:t>
            </a:r>
            <a:r>
              <a:rPr lang="en-US" sz="2300" dirty="0">
                <a:latin typeface="Garamond" charset="0"/>
              </a:rPr>
              <a:t>.</a:t>
            </a:r>
          </a:p>
          <a:p>
            <a:pPr lvl="1" eaLnBrk="1" hangingPunct="1">
              <a:lnSpc>
                <a:spcPct val="150000"/>
              </a:lnSpc>
              <a:buFont typeface="Bauhaus 93" charset="0"/>
              <a:buChar char="•"/>
            </a:pPr>
            <a:r>
              <a:rPr lang="en-US" sz="2300" b="1" dirty="0">
                <a:latin typeface="Garamond" charset="0"/>
              </a:rPr>
              <a:t>Investors</a:t>
            </a:r>
            <a:r>
              <a:rPr lang="en-US" sz="2300" dirty="0">
                <a:latin typeface="Garamond" charset="0"/>
              </a:rPr>
              <a:t> want to know if a </a:t>
            </a:r>
            <a:r>
              <a:rPr lang="en-US" sz="2300" b="1" dirty="0">
                <a:latin typeface="Garamond" charset="0"/>
              </a:rPr>
              <a:t>company is a good investment.</a:t>
            </a:r>
          </a:p>
          <a:p>
            <a:pPr lvl="1" eaLnBrk="1" hangingPunct="1">
              <a:lnSpc>
                <a:spcPct val="150000"/>
              </a:lnSpc>
              <a:buFont typeface="Bauhaus 93" charset="0"/>
              <a:buChar char="•"/>
            </a:pPr>
            <a:r>
              <a:rPr lang="en-US" sz="2300" b="1" dirty="0">
                <a:latin typeface="Garamond" charset="0"/>
              </a:rPr>
              <a:t>Creditors</a:t>
            </a:r>
            <a:r>
              <a:rPr lang="en-US" sz="2300" dirty="0">
                <a:latin typeface="Garamond" charset="0"/>
              </a:rPr>
              <a:t> want to know if they </a:t>
            </a:r>
            <a:r>
              <a:rPr lang="en-US" sz="2300" b="1" dirty="0">
                <a:latin typeface="Garamond" charset="0"/>
              </a:rPr>
              <a:t>should extend credit</a:t>
            </a:r>
            <a:r>
              <a:rPr lang="en-US" sz="2300" dirty="0">
                <a:latin typeface="Garamond" charset="0"/>
              </a:rPr>
              <a:t>, how much to extend, and for how long.</a:t>
            </a:r>
          </a:p>
          <a:p>
            <a:pPr lvl="1" eaLnBrk="1" hangingPunct="1">
              <a:lnSpc>
                <a:spcPct val="150000"/>
              </a:lnSpc>
              <a:buFont typeface="Bauhaus 93" charset="0"/>
              <a:buChar char="•"/>
            </a:pPr>
            <a:r>
              <a:rPr lang="en-US" sz="2300" b="1" dirty="0">
                <a:latin typeface="Garamond" charset="0"/>
              </a:rPr>
              <a:t>Government/regulators</a:t>
            </a:r>
            <a:r>
              <a:rPr lang="en-US" sz="2300" dirty="0">
                <a:latin typeface="Garamond" charset="0"/>
              </a:rPr>
              <a:t> want to know if financial statements </a:t>
            </a:r>
            <a:r>
              <a:rPr lang="en-US" sz="2300" b="1" dirty="0">
                <a:latin typeface="Garamond" charset="0"/>
              </a:rPr>
              <a:t>conform to requirements</a:t>
            </a:r>
            <a:r>
              <a:rPr lang="en-US" sz="2300" dirty="0">
                <a:latin typeface="Garamond" charset="0"/>
              </a:rPr>
              <a:t>.</a:t>
            </a:r>
          </a:p>
        </p:txBody>
      </p:sp>
    </p:spTree>
    <p:extLst>
      <p:ext uri="{BB962C8B-B14F-4D97-AF65-F5344CB8AC3E}">
        <p14:creationId xmlns:p14="http://schemas.microsoft.com/office/powerpoint/2010/main" val="338936117"/>
      </p:ext>
    </p:extLst>
  </p:cSld>
  <p:clrMapOvr>
    <a:masterClrMapping/>
  </p:clrMapOvr>
  <p:transition>
    <p:cover dir="d"/>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vert="horz" lIns="90488" tIns="44450" rIns="90488" bIns="44450" rtlCol="0" anchor="b">
            <a:normAutofit/>
          </a:bodyPr>
          <a:lstStyle/>
          <a:p>
            <a:pPr eaLnBrk="1" hangingPunct="1"/>
            <a:r>
              <a:rPr lang="en-US" sz="4800" dirty="0">
                <a:latin typeface="Garamond" charset="0"/>
              </a:rPr>
              <a:t>Accounting as an Aid to Decision Making</a:t>
            </a:r>
            <a:endParaRPr lang="en-US" dirty="0">
              <a:latin typeface="Garamond" charset="0"/>
            </a:endParaRPr>
          </a:p>
        </p:txBody>
      </p:sp>
      <p:sp>
        <p:nvSpPr>
          <p:cNvPr id="25603" name="Rectangle 3"/>
          <p:cNvSpPr>
            <a:spLocks noGrp="1" noChangeArrowheads="1"/>
          </p:cNvSpPr>
          <p:nvPr>
            <p:ph type="body" idx="1"/>
          </p:nvPr>
        </p:nvSpPr>
        <p:spPr>
          <a:xfrm>
            <a:off x="1097280" y="1917290"/>
            <a:ext cx="9342120" cy="3873910"/>
          </a:xfrm>
        </p:spPr>
        <p:txBody>
          <a:bodyPr vert="horz" lIns="90488" tIns="44450" rIns="90488" bIns="44450" rtlCol="0">
            <a:normAutofit lnSpcReduction="10000"/>
          </a:bodyPr>
          <a:lstStyle/>
          <a:p>
            <a:pPr eaLnBrk="1" hangingPunct="1">
              <a:spcAft>
                <a:spcPct val="50000"/>
              </a:spcAft>
              <a:buFont typeface="Wingdings" charset="0"/>
              <a:buNone/>
            </a:pPr>
            <a:endParaRPr lang="en-US" sz="3200" dirty="0">
              <a:solidFill>
                <a:schemeClr val="accent2"/>
              </a:solidFill>
              <a:latin typeface="Garamond" charset="0"/>
            </a:endParaRPr>
          </a:p>
          <a:p>
            <a:pPr>
              <a:spcAft>
                <a:spcPct val="50000"/>
              </a:spcAft>
              <a:buFont typeface="Wingdings" pitchFamily="2" charset="2"/>
              <a:buChar char="v"/>
            </a:pPr>
            <a:r>
              <a:rPr lang="en-US" sz="3200" dirty="0">
                <a:solidFill>
                  <a:schemeClr val="accent2"/>
                </a:solidFill>
                <a:latin typeface="Garamond" charset="0"/>
              </a:rPr>
              <a:t>	What is the financial picture of the organization on a given day?</a:t>
            </a:r>
          </a:p>
          <a:p>
            <a:pPr marL="0" indent="0">
              <a:spcAft>
                <a:spcPct val="50000"/>
              </a:spcAft>
              <a:buNone/>
            </a:pPr>
            <a:endParaRPr lang="en-US" sz="3200" dirty="0">
              <a:solidFill>
                <a:schemeClr val="accent2"/>
              </a:solidFill>
              <a:latin typeface="Garamond" charset="0"/>
            </a:endParaRPr>
          </a:p>
          <a:p>
            <a:pPr>
              <a:buFont typeface="Wingdings" pitchFamily="2" charset="2"/>
              <a:buChar char="v"/>
            </a:pPr>
            <a:r>
              <a:rPr lang="en-US" sz="3200" dirty="0">
                <a:solidFill>
                  <a:schemeClr val="accent2"/>
                </a:solidFill>
                <a:latin typeface="Garamond" charset="0"/>
              </a:rPr>
              <a:t>	How well did the organization do during a given period?</a:t>
            </a:r>
            <a:endParaRPr lang="en-US" sz="2800" dirty="0">
              <a:solidFill>
                <a:schemeClr val="accent2"/>
              </a:solidFill>
              <a:latin typeface="Garamond" charset="0"/>
            </a:endParaRPr>
          </a:p>
        </p:txBody>
      </p:sp>
    </p:spTree>
    <p:extLst>
      <p:ext uri="{BB962C8B-B14F-4D97-AF65-F5344CB8AC3E}">
        <p14:creationId xmlns:p14="http://schemas.microsoft.com/office/powerpoint/2010/main" val="3058400332"/>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03">
                                            <p:txEl>
                                              <p:pRg st="1" end="1"/>
                                            </p:txEl>
                                          </p:spTgt>
                                        </p:tgtEl>
                                        <p:attrNameLst>
                                          <p:attrName>style.visibility</p:attrName>
                                        </p:attrNameLst>
                                      </p:cBhvr>
                                      <p:to>
                                        <p:strVal val="visible"/>
                                      </p:to>
                                    </p:set>
                                    <p:anim calcmode="lin" valueType="num">
                                      <p:cBhvr additive="base">
                                        <p:cTn id="7" dur="500" fill="hold"/>
                                        <p:tgtEl>
                                          <p:spTgt spid="2560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6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603">
                                            <p:txEl>
                                              <p:pRg st="3" end="3"/>
                                            </p:txEl>
                                          </p:spTgt>
                                        </p:tgtEl>
                                        <p:attrNameLst>
                                          <p:attrName>style.visibility</p:attrName>
                                        </p:attrNameLst>
                                      </p:cBhvr>
                                      <p:to>
                                        <p:strVal val="visible"/>
                                      </p:to>
                                    </p:set>
                                    <p:anim calcmode="lin" valueType="num">
                                      <p:cBhvr additive="base">
                                        <p:cTn id="13" dur="500" fill="hold"/>
                                        <p:tgtEl>
                                          <p:spTgt spid="25603">
                                            <p:txEl>
                                              <p:pRg st="3" end="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560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vert="horz" lIns="90488" tIns="44450" rIns="90488" bIns="44450" rtlCol="0" anchor="b">
            <a:normAutofit/>
          </a:bodyPr>
          <a:lstStyle/>
          <a:p>
            <a:pPr eaLnBrk="1" hangingPunct="1"/>
            <a:r>
              <a:rPr lang="en-US">
                <a:latin typeface="Garamond" charset="0"/>
              </a:rPr>
              <a:t>Financial and Management Accounting</a:t>
            </a:r>
          </a:p>
        </p:txBody>
      </p:sp>
      <p:sp>
        <p:nvSpPr>
          <p:cNvPr id="23555" name="Rectangle 3"/>
          <p:cNvSpPr>
            <a:spLocks noGrp="1" noChangeArrowheads="1"/>
          </p:cNvSpPr>
          <p:nvPr>
            <p:ph type="body" idx="1"/>
          </p:nvPr>
        </p:nvSpPr>
        <p:spPr>
          <a:xfrm>
            <a:off x="1097280" y="2201862"/>
            <a:ext cx="9113520" cy="3217864"/>
          </a:xfrm>
        </p:spPr>
        <p:txBody>
          <a:bodyPr vert="horz" lIns="90488" tIns="44450" rIns="90488" bIns="44450" rtlCol="0">
            <a:normAutofit/>
          </a:bodyPr>
          <a:lstStyle/>
          <a:p>
            <a:pPr lvl="1" eaLnBrk="1" hangingPunct="1">
              <a:buClr>
                <a:schemeClr val="accent1"/>
              </a:buClr>
            </a:pPr>
            <a:r>
              <a:rPr lang="en-US" sz="2800" b="1" u="sng" dirty="0">
                <a:solidFill>
                  <a:schemeClr val="accent1"/>
                </a:solidFill>
                <a:latin typeface="Garamond" charset="0"/>
              </a:rPr>
              <a:t>Financial accounting</a:t>
            </a:r>
            <a:r>
              <a:rPr lang="en-US" sz="2800" b="1" dirty="0">
                <a:latin typeface="Garamond" charset="0"/>
              </a:rPr>
              <a:t> </a:t>
            </a:r>
            <a:r>
              <a:rPr lang="en-US" sz="2800" dirty="0">
                <a:latin typeface="Garamond" charset="0"/>
              </a:rPr>
              <a:t>serves external users.</a:t>
            </a:r>
          </a:p>
          <a:p>
            <a:pPr lvl="1" eaLnBrk="1" hangingPunct="1">
              <a:buClr>
                <a:schemeClr val="accent1"/>
              </a:buClr>
            </a:pPr>
            <a:endParaRPr lang="en-US" sz="2800" dirty="0">
              <a:latin typeface="Garamond" charset="0"/>
            </a:endParaRPr>
          </a:p>
          <a:p>
            <a:pPr lvl="1" eaLnBrk="1" hangingPunct="1">
              <a:buClr>
                <a:schemeClr val="accent1"/>
              </a:buClr>
            </a:pPr>
            <a:r>
              <a:rPr lang="en-US" sz="2800" b="1" u="sng" dirty="0">
                <a:solidFill>
                  <a:schemeClr val="accent1"/>
                </a:solidFill>
                <a:latin typeface="Garamond" charset="0"/>
              </a:rPr>
              <a:t>Management accounting</a:t>
            </a:r>
            <a:r>
              <a:rPr lang="en-US" sz="2800" b="1" dirty="0">
                <a:solidFill>
                  <a:schemeClr val="accent1"/>
                </a:solidFill>
                <a:latin typeface="Garamond" charset="0"/>
              </a:rPr>
              <a:t> </a:t>
            </a:r>
            <a:r>
              <a:rPr lang="en-US" sz="2800" dirty="0">
                <a:latin typeface="Garamond" charset="0"/>
              </a:rPr>
              <a:t>serves internal users, such as top executives, management, and administrators within organizations.</a:t>
            </a:r>
            <a:endParaRPr lang="en-US" dirty="0">
              <a:latin typeface="Garamond" charset="0"/>
            </a:endParaRPr>
          </a:p>
        </p:txBody>
      </p:sp>
      <p:pic>
        <p:nvPicPr>
          <p:cNvPr id="10244"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7088" y="4656138"/>
            <a:ext cx="3490913" cy="2201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Tree>
    <p:extLst>
      <p:ext uri="{BB962C8B-B14F-4D97-AF65-F5344CB8AC3E}">
        <p14:creationId xmlns:p14="http://schemas.microsoft.com/office/powerpoint/2010/main" val="1280292940"/>
      </p:ext>
    </p:extLst>
  </p:cSld>
  <p:clrMapOvr>
    <a:masterClrMapping/>
  </p:clrMapOvr>
  <p:transition>
    <p:cover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vert="horz" lIns="90488" tIns="44450" rIns="90488" bIns="44450" rtlCol="0" anchor="b">
            <a:normAutofit/>
          </a:bodyPr>
          <a:lstStyle/>
          <a:p>
            <a:r>
              <a:rPr lang="en-US" dirty="0">
                <a:latin typeface="Garamond" charset="0"/>
              </a:rPr>
              <a:t>The Annual Report</a:t>
            </a:r>
          </a:p>
        </p:txBody>
      </p:sp>
      <p:sp>
        <p:nvSpPr>
          <p:cNvPr id="29699" name="Rectangle 3"/>
          <p:cNvSpPr>
            <a:spLocks noGrp="1" noChangeArrowheads="1"/>
          </p:cNvSpPr>
          <p:nvPr>
            <p:ph type="body" idx="1"/>
          </p:nvPr>
        </p:nvSpPr>
        <p:spPr>
          <a:xfrm>
            <a:off x="1097280" y="1982708"/>
            <a:ext cx="9113520" cy="4075191"/>
          </a:xfrm>
        </p:spPr>
        <p:txBody>
          <a:bodyPr vert="horz" lIns="90488" tIns="44450" rIns="90488" bIns="44450" rtlCol="0">
            <a:normAutofit/>
          </a:bodyPr>
          <a:lstStyle/>
          <a:p>
            <a:pPr eaLnBrk="1" hangingPunct="1"/>
            <a:r>
              <a:rPr lang="en-US" sz="2800" u="sng" dirty="0">
                <a:solidFill>
                  <a:schemeClr val="accent1"/>
                </a:solidFill>
                <a:latin typeface="Garamond" charset="0"/>
              </a:rPr>
              <a:t>Annual report</a:t>
            </a:r>
            <a:r>
              <a:rPr lang="en-US" sz="2800" dirty="0">
                <a:latin typeface="Garamond" charset="0"/>
              </a:rPr>
              <a:t> -  a document prepared by management and distributed to current and potential investors to inform them about the company</a:t>
            </a:r>
            <a:r>
              <a:rPr lang="ja-JP" altLang="en-US" sz="2800" dirty="0">
                <a:latin typeface="Garamond" charset="0"/>
              </a:rPr>
              <a:t>’</a:t>
            </a:r>
            <a:r>
              <a:rPr lang="en-US" sz="2800" dirty="0">
                <a:latin typeface="Garamond" charset="0"/>
              </a:rPr>
              <a:t>s past performance and future prospects.</a:t>
            </a:r>
          </a:p>
          <a:p>
            <a:pPr eaLnBrk="1" hangingPunct="1"/>
            <a:endParaRPr lang="en-US" sz="2800" dirty="0">
              <a:latin typeface="Garamond" charset="0"/>
            </a:endParaRPr>
          </a:p>
          <a:p>
            <a:pPr lvl="1" eaLnBrk="1" hangingPunct="1"/>
            <a:r>
              <a:rPr lang="en-US" sz="2800" dirty="0">
                <a:latin typeface="Garamond" charset="0"/>
              </a:rPr>
              <a:t>The annual report is one of the most common sources of financial information used by investors and managers.</a:t>
            </a:r>
          </a:p>
        </p:txBody>
      </p:sp>
    </p:spTree>
    <p:extLst>
      <p:ext uri="{BB962C8B-B14F-4D97-AF65-F5344CB8AC3E}">
        <p14:creationId xmlns:p14="http://schemas.microsoft.com/office/powerpoint/2010/main" val="3091039745"/>
      </p:ext>
    </p:extLst>
  </p:cSld>
  <p:clrMapOvr>
    <a:masterClrMapping/>
  </p:clrMapOvr>
  <p:transition>
    <p:cover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1149927" y="457200"/>
            <a:ext cx="8229600" cy="1143000"/>
          </a:xfrm>
        </p:spPr>
        <p:txBody>
          <a:bodyPr vert="horz" lIns="90488" tIns="44450" rIns="90488" bIns="44450" rtlCol="0" anchor="b">
            <a:normAutofit/>
          </a:bodyPr>
          <a:lstStyle/>
          <a:p>
            <a:r>
              <a:rPr lang="en-US" dirty="0">
                <a:latin typeface="Garamond" charset="0"/>
              </a:rPr>
              <a:t>The Annual Report</a:t>
            </a:r>
          </a:p>
        </p:txBody>
      </p:sp>
      <p:sp>
        <p:nvSpPr>
          <p:cNvPr id="31747" name="Rectangle 3"/>
          <p:cNvSpPr>
            <a:spLocks noGrp="1" noChangeArrowheads="1"/>
          </p:cNvSpPr>
          <p:nvPr>
            <p:ph type="body" idx="1"/>
          </p:nvPr>
        </p:nvSpPr>
        <p:spPr>
          <a:xfrm>
            <a:off x="1149927" y="1447800"/>
            <a:ext cx="9289473" cy="4953000"/>
          </a:xfrm>
        </p:spPr>
        <p:txBody>
          <a:bodyPr vert="horz" lIns="90488" tIns="44450" rIns="90488" bIns="44450" rtlCol="0">
            <a:normAutofit lnSpcReduction="10000"/>
          </a:bodyPr>
          <a:lstStyle/>
          <a:p>
            <a:pPr eaLnBrk="1" hangingPunct="1"/>
            <a:endParaRPr lang="en-US" dirty="0">
              <a:latin typeface="Garamond" charset="0"/>
            </a:endParaRPr>
          </a:p>
          <a:p>
            <a:pPr marL="0" indent="0" eaLnBrk="1" hangingPunct="1">
              <a:buNone/>
            </a:pPr>
            <a:r>
              <a:rPr lang="en-US" sz="3200" dirty="0">
                <a:latin typeface="Garamond" charset="0"/>
              </a:rPr>
              <a:t>Typically, along with the key financial statements, any annual report would have:</a:t>
            </a:r>
          </a:p>
          <a:p>
            <a:pPr lvl="1" eaLnBrk="1" hangingPunct="1">
              <a:buClr>
                <a:schemeClr val="accent1"/>
              </a:buClr>
            </a:pPr>
            <a:r>
              <a:rPr lang="en-US" sz="2800" dirty="0">
                <a:latin typeface="Garamond" charset="0"/>
              </a:rPr>
              <a:t>a letter from corporate management</a:t>
            </a:r>
          </a:p>
          <a:p>
            <a:pPr lvl="1" eaLnBrk="1" hangingPunct="1">
              <a:buClr>
                <a:schemeClr val="accent1"/>
              </a:buClr>
            </a:pPr>
            <a:r>
              <a:rPr lang="en-US" sz="2800" dirty="0">
                <a:latin typeface="Garamond" charset="0"/>
              </a:rPr>
              <a:t>a discussion and analysis of recent economic events by management</a:t>
            </a:r>
          </a:p>
          <a:p>
            <a:pPr lvl="1" eaLnBrk="1" hangingPunct="1">
              <a:buClr>
                <a:schemeClr val="accent1"/>
              </a:buClr>
            </a:pPr>
            <a:r>
              <a:rPr lang="en-US" sz="2800" dirty="0">
                <a:latin typeface="Garamond" charset="0"/>
              </a:rPr>
              <a:t>footnotes that explain many elements of the financial statements in more detail</a:t>
            </a:r>
          </a:p>
          <a:p>
            <a:pPr lvl="1" eaLnBrk="1" hangingPunct="1">
              <a:buClr>
                <a:schemeClr val="accent1"/>
              </a:buClr>
            </a:pPr>
            <a:r>
              <a:rPr lang="en-US" sz="2800" dirty="0">
                <a:latin typeface="Garamond" charset="0"/>
              </a:rPr>
              <a:t>the report of the independent auditors</a:t>
            </a:r>
          </a:p>
          <a:p>
            <a:pPr lvl="1" eaLnBrk="1" hangingPunct="1">
              <a:buClr>
                <a:schemeClr val="accent1"/>
              </a:buClr>
            </a:pPr>
            <a:r>
              <a:rPr lang="en-US" sz="2800" dirty="0">
                <a:latin typeface="Garamond" charset="0"/>
              </a:rPr>
              <a:t>a statement of management</a:t>
            </a:r>
            <a:r>
              <a:rPr lang="en-US" altLang="ja-JP" sz="2800" dirty="0">
                <a:latin typeface="Garamond" charset="0"/>
              </a:rPr>
              <a:t>’</a:t>
            </a:r>
            <a:r>
              <a:rPr lang="en-US" sz="2800" dirty="0">
                <a:latin typeface="Garamond" charset="0"/>
              </a:rPr>
              <a:t>s responsibility for preparation of the financial statements</a:t>
            </a:r>
          </a:p>
          <a:p>
            <a:pPr lvl="1" eaLnBrk="1" hangingPunct="1">
              <a:buClr>
                <a:schemeClr val="accent1"/>
              </a:buClr>
            </a:pPr>
            <a:r>
              <a:rPr lang="en-US" sz="2800" dirty="0">
                <a:latin typeface="Garamond" charset="0"/>
              </a:rPr>
              <a:t>other corporate information</a:t>
            </a:r>
          </a:p>
        </p:txBody>
      </p:sp>
    </p:spTree>
    <p:extLst>
      <p:ext uri="{BB962C8B-B14F-4D97-AF65-F5344CB8AC3E}">
        <p14:creationId xmlns:p14="http://schemas.microsoft.com/office/powerpoint/2010/main" val="2380187858"/>
      </p:ext>
    </p:extLst>
  </p:cSld>
  <p:clrMapOvr>
    <a:masterClrMapping/>
  </p:clrMapOvr>
  <p:transition>
    <p:cover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The Key Financial Statements</a:t>
            </a:r>
            <a:r>
              <a:rPr lang="en-US" dirty="0">
                <a:effectLst/>
              </a:rPr>
              <a:t> </a:t>
            </a:r>
            <a:endParaRPr lang="en-US" dirty="0"/>
          </a:p>
        </p:txBody>
      </p:sp>
      <p:sp>
        <p:nvSpPr>
          <p:cNvPr id="3" name="Content Placeholder 2"/>
          <p:cNvSpPr>
            <a:spLocks noGrp="1"/>
          </p:cNvSpPr>
          <p:nvPr>
            <p:ph idx="1"/>
          </p:nvPr>
        </p:nvSpPr>
        <p:spPr/>
        <p:txBody>
          <a:bodyPr>
            <a:normAutofit/>
          </a:bodyPr>
          <a:lstStyle/>
          <a:p>
            <a:r>
              <a:rPr lang="en-US" sz="2800" b="1" dirty="0"/>
              <a:t>Balance sheet</a:t>
            </a:r>
            <a:r>
              <a:rPr lang="en-US" sz="2800" dirty="0">
                <a:effectLst/>
              </a:rPr>
              <a:t> </a:t>
            </a:r>
          </a:p>
          <a:p>
            <a:r>
              <a:rPr lang="en-US" sz="2800" b="1" dirty="0"/>
              <a:t>Income statement</a:t>
            </a:r>
            <a:r>
              <a:rPr lang="en-US" sz="2800" dirty="0">
                <a:effectLst/>
              </a:rPr>
              <a:t> </a:t>
            </a:r>
            <a:endParaRPr lang="en-US" sz="2800" b="1" dirty="0"/>
          </a:p>
          <a:p>
            <a:r>
              <a:rPr lang="en-US" sz="2800" b="1" dirty="0"/>
              <a:t>Cash flow statement</a:t>
            </a:r>
            <a:r>
              <a:rPr lang="en-US" sz="2800" dirty="0">
                <a:effectLst/>
              </a:rPr>
              <a:t> </a:t>
            </a:r>
          </a:p>
          <a:p>
            <a:endParaRPr lang="en-US" sz="2800" dirty="0"/>
          </a:p>
          <a:p>
            <a:endParaRPr lang="en-US" sz="2800" dirty="0">
              <a:effectLst/>
            </a:endParaRPr>
          </a:p>
          <a:p>
            <a:pPr lvl="0"/>
            <a:r>
              <a:rPr lang="en-US" sz="2800" dirty="0"/>
              <a:t>Together these financial statements can help you understand what is going on in your company—or in any other business </a:t>
            </a:r>
          </a:p>
          <a:p>
            <a:endParaRPr lang="en-US" dirty="0">
              <a:effectLst/>
            </a:endParaRPr>
          </a:p>
          <a:p>
            <a:endParaRPr lang="en-US" dirty="0"/>
          </a:p>
        </p:txBody>
      </p:sp>
    </p:spTree>
    <p:extLst>
      <p:ext uri="{BB962C8B-B14F-4D97-AF65-F5344CB8AC3E}">
        <p14:creationId xmlns:p14="http://schemas.microsoft.com/office/powerpoint/2010/main" val="2646222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Balance sheet</a:t>
            </a:r>
            <a:endParaRPr lang="en-US" dirty="0"/>
          </a:p>
        </p:txBody>
      </p:sp>
      <p:sp>
        <p:nvSpPr>
          <p:cNvPr id="3" name="Content Placeholder 2"/>
          <p:cNvSpPr>
            <a:spLocks noGrp="1"/>
          </p:cNvSpPr>
          <p:nvPr>
            <p:ph idx="1"/>
          </p:nvPr>
        </p:nvSpPr>
        <p:spPr/>
        <p:txBody>
          <a:bodyPr>
            <a:normAutofit/>
          </a:bodyPr>
          <a:lstStyle/>
          <a:p>
            <a:pPr lvl="0"/>
            <a:r>
              <a:rPr lang="en-US" sz="2800" dirty="0"/>
              <a:t>The </a:t>
            </a:r>
            <a:r>
              <a:rPr lang="en-US" sz="2800" b="1" dirty="0"/>
              <a:t>balance sheet </a:t>
            </a:r>
            <a:r>
              <a:rPr lang="en-US" sz="2800" dirty="0"/>
              <a:t>shows a company’s financial position at a specific point in time. It provides a snapshot of its assets, liabilities, and equity on a given day. </a:t>
            </a:r>
          </a:p>
          <a:p>
            <a:pPr lvl="0"/>
            <a:r>
              <a:rPr lang="en-US" sz="2800" dirty="0"/>
              <a:t>Assets = Liabilities + Owners’ Equity</a:t>
            </a:r>
          </a:p>
          <a:p>
            <a:endParaRPr lang="en-US" sz="2800" dirty="0"/>
          </a:p>
        </p:txBody>
      </p:sp>
    </p:spTree>
    <p:extLst>
      <p:ext uri="{BB962C8B-B14F-4D97-AF65-F5344CB8AC3E}">
        <p14:creationId xmlns:p14="http://schemas.microsoft.com/office/powerpoint/2010/main" val="3911235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vert="horz" lIns="90488" tIns="44450" rIns="90488" bIns="44450" rtlCol="0" anchor="b">
            <a:normAutofit/>
          </a:bodyPr>
          <a:lstStyle/>
          <a:p>
            <a:pPr eaLnBrk="1" hangingPunct="1"/>
            <a:r>
              <a:rPr lang="en-US" sz="4000" dirty="0">
                <a:latin typeface="Garamond" charset="0"/>
              </a:rPr>
              <a:t>The Balance Sheet</a:t>
            </a:r>
          </a:p>
        </p:txBody>
      </p:sp>
      <p:sp>
        <p:nvSpPr>
          <p:cNvPr id="35843" name="Rectangle 3"/>
          <p:cNvSpPr>
            <a:spLocks noGrp="1" noChangeArrowheads="1"/>
          </p:cNvSpPr>
          <p:nvPr>
            <p:ph type="body" idx="1"/>
          </p:nvPr>
        </p:nvSpPr>
        <p:spPr>
          <a:xfrm>
            <a:off x="1097280" y="1874066"/>
            <a:ext cx="9113520" cy="4183833"/>
          </a:xfrm>
        </p:spPr>
        <p:txBody>
          <a:bodyPr vert="horz" lIns="90488" tIns="44450" rIns="90488" bIns="44450" rtlCol="0">
            <a:normAutofit/>
          </a:bodyPr>
          <a:lstStyle/>
          <a:p>
            <a:pPr eaLnBrk="1" hangingPunct="1">
              <a:buFont typeface="Wingdings" charset="0"/>
              <a:buNone/>
            </a:pPr>
            <a:r>
              <a:rPr lang="en-US" sz="2400" b="1" dirty="0">
                <a:latin typeface="Garamond" charset="0"/>
              </a:rPr>
              <a:t>Sections of the balance sheet:</a:t>
            </a:r>
          </a:p>
          <a:p>
            <a:pPr eaLnBrk="1" hangingPunct="1"/>
            <a:r>
              <a:rPr lang="en-US" sz="2800" u="sng" dirty="0">
                <a:solidFill>
                  <a:schemeClr val="accent2"/>
                </a:solidFill>
                <a:latin typeface="Garamond" charset="0"/>
              </a:rPr>
              <a:t>Assets</a:t>
            </a:r>
            <a:r>
              <a:rPr lang="en-US" sz="2800" dirty="0">
                <a:latin typeface="Garamond" charset="0"/>
              </a:rPr>
              <a:t> - resources of the firm that are expected to increase or cause future cash flows (everything the firm owns)</a:t>
            </a:r>
          </a:p>
          <a:p>
            <a:pPr eaLnBrk="1" hangingPunct="1"/>
            <a:r>
              <a:rPr lang="en-US" sz="2800" u="sng" dirty="0">
                <a:solidFill>
                  <a:schemeClr val="accent2"/>
                </a:solidFill>
                <a:latin typeface="Garamond" charset="0"/>
              </a:rPr>
              <a:t>Liabilities</a:t>
            </a:r>
            <a:r>
              <a:rPr lang="en-US" sz="2800" dirty="0">
                <a:latin typeface="Garamond" charset="0"/>
              </a:rPr>
              <a:t> - obligations of the firm to outsiders or claims against its assets by outsiders (debts of the firm)</a:t>
            </a:r>
          </a:p>
          <a:p>
            <a:pPr eaLnBrk="1" hangingPunct="1"/>
            <a:r>
              <a:rPr lang="en-US" sz="2800" u="sng" dirty="0">
                <a:solidFill>
                  <a:schemeClr val="accent2"/>
                </a:solidFill>
                <a:latin typeface="Garamond" charset="0"/>
              </a:rPr>
              <a:t>Owners</a:t>
            </a:r>
            <a:r>
              <a:rPr lang="ja-JP" altLang="en-US" sz="2800" u="sng" dirty="0">
                <a:solidFill>
                  <a:schemeClr val="accent2"/>
                </a:solidFill>
                <a:latin typeface="Garamond" charset="0"/>
              </a:rPr>
              <a:t>’</a:t>
            </a:r>
            <a:r>
              <a:rPr lang="en-US" sz="2800" u="sng" dirty="0">
                <a:solidFill>
                  <a:schemeClr val="accent2"/>
                </a:solidFill>
                <a:latin typeface="Garamond" charset="0"/>
              </a:rPr>
              <a:t> Equity</a:t>
            </a:r>
            <a:r>
              <a:rPr lang="en-US" sz="2800" dirty="0">
                <a:latin typeface="Garamond" charset="0"/>
              </a:rPr>
              <a:t> - the residual interest in, or remaining claims against, the firm</a:t>
            </a:r>
            <a:r>
              <a:rPr lang="ja-JP" altLang="en-US" sz="2800" dirty="0">
                <a:latin typeface="Garamond" charset="0"/>
              </a:rPr>
              <a:t>’</a:t>
            </a:r>
            <a:r>
              <a:rPr lang="en-US" sz="2800" dirty="0">
                <a:latin typeface="Garamond" charset="0"/>
              </a:rPr>
              <a:t>s assets after deducting liabilities (rights of the owners)</a:t>
            </a:r>
          </a:p>
        </p:txBody>
      </p:sp>
    </p:spTree>
    <p:extLst>
      <p:ext uri="{BB962C8B-B14F-4D97-AF65-F5344CB8AC3E}">
        <p14:creationId xmlns:p14="http://schemas.microsoft.com/office/powerpoint/2010/main" val="1794365762"/>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 calcmode="lin" valueType="num">
                                      <p:cBhvr additive="base">
                                        <p:cTn id="7" dur="500" fill="hold"/>
                                        <p:tgtEl>
                                          <p:spTgt spid="358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58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5843">
                                            <p:txEl>
                                              <p:pRg st="1" end="1"/>
                                            </p:txEl>
                                          </p:spTgt>
                                        </p:tgtEl>
                                        <p:attrNameLst>
                                          <p:attrName>style.visibility</p:attrName>
                                        </p:attrNameLst>
                                      </p:cBhvr>
                                      <p:to>
                                        <p:strVal val="visible"/>
                                      </p:to>
                                    </p:set>
                                    <p:anim calcmode="lin" valueType="num">
                                      <p:cBhvr additive="base">
                                        <p:cTn id="13" dur="500" fill="hold"/>
                                        <p:tgtEl>
                                          <p:spTgt spid="3584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58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5843">
                                            <p:txEl>
                                              <p:pRg st="2" end="2"/>
                                            </p:txEl>
                                          </p:spTgt>
                                        </p:tgtEl>
                                        <p:attrNameLst>
                                          <p:attrName>style.visibility</p:attrName>
                                        </p:attrNameLst>
                                      </p:cBhvr>
                                      <p:to>
                                        <p:strVal val="visible"/>
                                      </p:to>
                                    </p:set>
                                    <p:anim calcmode="lin" valueType="num">
                                      <p:cBhvr additive="base">
                                        <p:cTn id="19" dur="500" fill="hold"/>
                                        <p:tgtEl>
                                          <p:spTgt spid="3584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58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5843">
                                            <p:txEl>
                                              <p:pRg st="3" end="3"/>
                                            </p:txEl>
                                          </p:spTgt>
                                        </p:tgtEl>
                                        <p:attrNameLst>
                                          <p:attrName>style.visibility</p:attrName>
                                        </p:attrNameLst>
                                      </p:cBhvr>
                                      <p:to>
                                        <p:strVal val="visible"/>
                                      </p:to>
                                    </p:set>
                                    <p:anim calcmode="lin" valueType="num">
                                      <p:cBhvr additive="base">
                                        <p:cTn id="25" dur="500" fill="hold"/>
                                        <p:tgtEl>
                                          <p:spTgt spid="3584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584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fld id="{EB6E729A-5461-A149-8A69-C26A64BFBB97}" type="slidenum">
              <a:rPr lang="en-GB"/>
              <a:pPr/>
              <a:t>14</a:t>
            </a:fld>
            <a:endParaRPr lang="en-GB"/>
          </a:p>
        </p:txBody>
      </p:sp>
      <p:sp>
        <p:nvSpPr>
          <p:cNvPr id="35842" name="Rectangle 2"/>
          <p:cNvSpPr>
            <a:spLocks noGrp="1" noChangeArrowheads="1"/>
          </p:cNvSpPr>
          <p:nvPr>
            <p:ph type="title"/>
          </p:nvPr>
        </p:nvSpPr>
        <p:spPr>
          <a:xfrm>
            <a:off x="1108364" y="935525"/>
            <a:ext cx="8873835" cy="685800"/>
          </a:xfrm>
        </p:spPr>
        <p:txBody>
          <a:bodyPr>
            <a:normAutofit/>
          </a:bodyPr>
          <a:lstStyle/>
          <a:p>
            <a:r>
              <a:rPr lang="en-GB" sz="4000" dirty="0">
                <a:latin typeface="Garamond" charset="0"/>
              </a:rPr>
              <a:t>Assets</a:t>
            </a:r>
          </a:p>
        </p:txBody>
      </p:sp>
      <p:sp>
        <p:nvSpPr>
          <p:cNvPr id="35843" name="Rectangle 3"/>
          <p:cNvSpPr>
            <a:spLocks noGrp="1" noChangeArrowheads="1"/>
          </p:cNvSpPr>
          <p:nvPr>
            <p:ph type="body" idx="1"/>
          </p:nvPr>
        </p:nvSpPr>
        <p:spPr>
          <a:xfrm>
            <a:off x="1108365" y="1828800"/>
            <a:ext cx="9710526" cy="4419600"/>
          </a:xfrm>
        </p:spPr>
        <p:txBody>
          <a:bodyPr>
            <a:normAutofit/>
          </a:bodyPr>
          <a:lstStyle/>
          <a:p>
            <a:pPr>
              <a:buFont typeface="Wingdings" charset="0"/>
              <a:buChar char="§"/>
            </a:pPr>
            <a:r>
              <a:rPr lang="en-GB" sz="2400" dirty="0">
                <a:solidFill>
                  <a:srgbClr val="000000"/>
                </a:solidFill>
              </a:rPr>
              <a:t>Probable future economic benefits</a:t>
            </a:r>
          </a:p>
          <a:p>
            <a:pPr lvl="1">
              <a:buFont typeface="Wingdings" charset="0"/>
              <a:buChar char="§"/>
            </a:pPr>
            <a:r>
              <a:rPr lang="en-GB" sz="2000" dirty="0">
                <a:solidFill>
                  <a:srgbClr val="000000"/>
                </a:solidFill>
              </a:rPr>
              <a:t>Owned by the organisation</a:t>
            </a:r>
          </a:p>
          <a:p>
            <a:pPr lvl="1">
              <a:buFont typeface="Wingdings" charset="0"/>
              <a:buChar char="§"/>
            </a:pPr>
            <a:r>
              <a:rPr lang="en-GB" sz="2000" dirty="0">
                <a:solidFill>
                  <a:srgbClr val="000000"/>
                </a:solidFill>
              </a:rPr>
              <a:t>Has current or future value to the organisation</a:t>
            </a:r>
          </a:p>
          <a:p>
            <a:pPr lvl="1">
              <a:buFont typeface="Wingdings" charset="0"/>
              <a:buChar char="§"/>
            </a:pPr>
            <a:r>
              <a:rPr lang="en-GB" sz="2000" dirty="0">
                <a:solidFill>
                  <a:srgbClr val="000000"/>
                </a:solidFill>
              </a:rPr>
              <a:t>Has been acquired at a cost that can be measured.</a:t>
            </a:r>
          </a:p>
          <a:p>
            <a:pPr>
              <a:buFont typeface="Wingdings" charset="0"/>
              <a:buChar char="§"/>
            </a:pPr>
            <a:r>
              <a:rPr lang="en-GB" sz="2400" dirty="0">
                <a:solidFill>
                  <a:srgbClr val="000000"/>
                </a:solidFill>
              </a:rPr>
              <a:t>What a business “</a:t>
            </a:r>
            <a:r>
              <a:rPr lang="en-GB" sz="2400" dirty="0">
                <a:solidFill>
                  <a:srgbClr val="FF0000"/>
                </a:solidFill>
              </a:rPr>
              <a:t>owns</a:t>
            </a:r>
            <a:r>
              <a:rPr lang="en-GB" sz="2400" dirty="0">
                <a:solidFill>
                  <a:srgbClr val="000000"/>
                </a:solidFill>
              </a:rPr>
              <a:t>”!</a:t>
            </a:r>
          </a:p>
          <a:p>
            <a:pPr>
              <a:buFont typeface="Wingdings" charset="0"/>
              <a:buChar char="§"/>
            </a:pPr>
            <a:r>
              <a:rPr lang="en-GB" sz="2400" dirty="0">
                <a:solidFill>
                  <a:srgbClr val="000000"/>
                </a:solidFill>
              </a:rPr>
              <a:t>Examples</a:t>
            </a:r>
          </a:p>
          <a:p>
            <a:pPr lvl="1">
              <a:buFont typeface="Wingdings" charset="0"/>
              <a:buChar char="§"/>
            </a:pPr>
            <a:r>
              <a:rPr lang="en-GB" sz="2000" dirty="0">
                <a:solidFill>
                  <a:srgbClr val="000000"/>
                </a:solidFill>
              </a:rPr>
              <a:t>Cash, Investments, Buildings, Plant and machinery, Patents and copyrights</a:t>
            </a:r>
          </a:p>
          <a:p>
            <a:pPr lvl="1">
              <a:buFont typeface="Wingdings" charset="0"/>
              <a:buChar char="§"/>
            </a:pPr>
            <a:endParaRPr lang="en-GB" sz="2000" dirty="0">
              <a:solidFill>
                <a:srgbClr val="000000"/>
              </a:solidFill>
            </a:endParaRPr>
          </a:p>
          <a:p>
            <a:pPr>
              <a:buFont typeface="Wingdings" charset="0"/>
              <a:buChar char="§"/>
            </a:pPr>
            <a:r>
              <a:rPr lang="en-GB" sz="2400" dirty="0">
                <a:solidFill>
                  <a:srgbClr val="000000"/>
                </a:solidFill>
              </a:rPr>
              <a:t>Current vs Non-Current Assets &amp; the,</a:t>
            </a:r>
          </a:p>
          <a:p>
            <a:pPr>
              <a:buFont typeface="Wingdings" charset="0"/>
              <a:buChar char="§"/>
            </a:pPr>
            <a:r>
              <a:rPr lang="en-GB" sz="2400" dirty="0">
                <a:solidFill>
                  <a:srgbClr val="000000"/>
                </a:solidFill>
              </a:rPr>
              <a:t> Concept of Depreciation &amp; Amortization. </a:t>
            </a:r>
          </a:p>
        </p:txBody>
      </p:sp>
      <p:sp>
        <p:nvSpPr>
          <p:cNvPr id="35845" name="Rectangle 5"/>
          <p:cNvSpPr>
            <a:spLocks noChangeArrowheads="1"/>
          </p:cNvSpPr>
          <p:nvPr/>
        </p:nvSpPr>
        <p:spPr bwMode="auto">
          <a:xfrm>
            <a:off x="8839200" y="0"/>
            <a:ext cx="1828800" cy="381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457200" indent="-457200">
              <a:spcBef>
                <a:spcPct val="20000"/>
              </a:spcBef>
            </a:pPr>
            <a:r>
              <a:rPr lang="en-US" sz="2800">
                <a:solidFill>
                  <a:schemeClr val="bg1"/>
                </a:solidFill>
              </a:rPr>
              <a:t>Chapter 1</a:t>
            </a:r>
            <a:endParaRPr lang="en-GB" sz="2800">
              <a:solidFill>
                <a:schemeClr val="bg1"/>
              </a:solidFill>
            </a:endParaRPr>
          </a:p>
        </p:txBody>
      </p:sp>
    </p:spTree>
    <p:extLst>
      <p:ext uri="{BB962C8B-B14F-4D97-AF65-F5344CB8AC3E}">
        <p14:creationId xmlns:p14="http://schemas.microsoft.com/office/powerpoint/2010/main" val="1262292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fld id="{C48D746A-A19F-334F-845F-F5B856B684BB}" type="slidenum">
              <a:rPr lang="en-GB"/>
              <a:pPr/>
              <a:t>15</a:t>
            </a:fld>
            <a:endParaRPr lang="en-GB"/>
          </a:p>
        </p:txBody>
      </p:sp>
      <p:sp>
        <p:nvSpPr>
          <p:cNvPr id="79874" name="Rectangle 2"/>
          <p:cNvSpPr>
            <a:spLocks noGrp="1" noChangeArrowheads="1"/>
          </p:cNvSpPr>
          <p:nvPr>
            <p:ph type="title"/>
          </p:nvPr>
        </p:nvSpPr>
        <p:spPr>
          <a:xfrm>
            <a:off x="1210340" y="1147836"/>
            <a:ext cx="7772400" cy="533400"/>
          </a:xfrm>
        </p:spPr>
        <p:txBody>
          <a:bodyPr>
            <a:noAutofit/>
          </a:bodyPr>
          <a:lstStyle/>
          <a:p>
            <a:r>
              <a:rPr lang="en-GB" sz="4000" dirty="0">
                <a:latin typeface="Garamond" charset="0"/>
              </a:rPr>
              <a:t>Liabilities</a:t>
            </a:r>
          </a:p>
        </p:txBody>
      </p:sp>
      <p:sp>
        <p:nvSpPr>
          <p:cNvPr id="79875" name="Rectangle 3"/>
          <p:cNvSpPr>
            <a:spLocks noGrp="1" noChangeArrowheads="1"/>
          </p:cNvSpPr>
          <p:nvPr>
            <p:ph type="body" idx="1"/>
          </p:nvPr>
        </p:nvSpPr>
        <p:spPr>
          <a:xfrm>
            <a:off x="1210340" y="2011224"/>
            <a:ext cx="7772400" cy="4118572"/>
          </a:xfrm>
        </p:spPr>
        <p:txBody>
          <a:bodyPr/>
          <a:lstStyle/>
          <a:p>
            <a:pPr>
              <a:lnSpc>
                <a:spcPct val="90000"/>
              </a:lnSpc>
              <a:buFont typeface="Wingdings" charset="0"/>
              <a:buChar char="§"/>
            </a:pPr>
            <a:r>
              <a:rPr lang="en-US" dirty="0">
                <a:solidFill>
                  <a:srgbClr val="000000"/>
                </a:solidFill>
              </a:rPr>
              <a:t> </a:t>
            </a:r>
            <a:r>
              <a:rPr lang="en-US" sz="2800" dirty="0">
                <a:solidFill>
                  <a:srgbClr val="000000"/>
                </a:solidFill>
              </a:rPr>
              <a:t>Probable future sacrifices of economic benefits</a:t>
            </a:r>
          </a:p>
          <a:p>
            <a:pPr>
              <a:lnSpc>
                <a:spcPct val="90000"/>
              </a:lnSpc>
              <a:buFont typeface="Wingdings" charset="0"/>
              <a:buChar char="§"/>
            </a:pPr>
            <a:r>
              <a:rPr lang="en-GB" sz="2800" dirty="0">
                <a:solidFill>
                  <a:srgbClr val="000000"/>
                </a:solidFill>
              </a:rPr>
              <a:t> What a business “</a:t>
            </a:r>
            <a:r>
              <a:rPr lang="en-GB" sz="2800" dirty="0">
                <a:solidFill>
                  <a:srgbClr val="FF0000"/>
                </a:solidFill>
              </a:rPr>
              <a:t>owes</a:t>
            </a:r>
            <a:r>
              <a:rPr lang="en-GB" sz="2800" dirty="0">
                <a:solidFill>
                  <a:srgbClr val="000000"/>
                </a:solidFill>
              </a:rPr>
              <a:t>”</a:t>
            </a:r>
          </a:p>
          <a:p>
            <a:pPr>
              <a:lnSpc>
                <a:spcPct val="90000"/>
              </a:lnSpc>
              <a:buFont typeface="Wingdings" charset="0"/>
              <a:buChar char="§"/>
            </a:pPr>
            <a:r>
              <a:rPr lang="en-GB" sz="2800" dirty="0">
                <a:solidFill>
                  <a:srgbClr val="000000"/>
                </a:solidFill>
              </a:rPr>
              <a:t> Contractual, statutory, or constructive</a:t>
            </a:r>
          </a:p>
          <a:p>
            <a:pPr>
              <a:lnSpc>
                <a:spcPct val="90000"/>
              </a:lnSpc>
              <a:buFont typeface="Wingdings" charset="0"/>
              <a:buChar char="§"/>
            </a:pPr>
            <a:r>
              <a:rPr lang="en-GB" sz="2800" dirty="0">
                <a:solidFill>
                  <a:srgbClr val="000000"/>
                </a:solidFill>
              </a:rPr>
              <a:t> Examples</a:t>
            </a:r>
          </a:p>
          <a:p>
            <a:pPr lvl="1">
              <a:lnSpc>
                <a:spcPct val="90000"/>
              </a:lnSpc>
              <a:buFont typeface="Wingdings" charset="0"/>
              <a:buChar char="§"/>
            </a:pPr>
            <a:r>
              <a:rPr lang="en-GB" sz="2400" dirty="0">
                <a:solidFill>
                  <a:srgbClr val="000000"/>
                </a:solidFill>
              </a:rPr>
              <a:t>Loans payable, Warranty obligations, Pensions payable, Income tax payable, Account Payables</a:t>
            </a:r>
            <a:endParaRPr lang="en-GB" sz="2000" dirty="0">
              <a:solidFill>
                <a:srgbClr val="000000"/>
              </a:solidFill>
            </a:endParaRPr>
          </a:p>
        </p:txBody>
      </p:sp>
      <p:sp>
        <p:nvSpPr>
          <p:cNvPr id="79877" name="Rectangle 5"/>
          <p:cNvSpPr>
            <a:spLocks noChangeArrowheads="1"/>
          </p:cNvSpPr>
          <p:nvPr/>
        </p:nvSpPr>
        <p:spPr bwMode="auto">
          <a:xfrm>
            <a:off x="8839200" y="0"/>
            <a:ext cx="1828800" cy="381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457200" indent="-457200">
              <a:spcBef>
                <a:spcPct val="20000"/>
              </a:spcBef>
            </a:pPr>
            <a:r>
              <a:rPr lang="en-US" sz="2800">
                <a:solidFill>
                  <a:schemeClr val="bg1"/>
                </a:solidFill>
              </a:rPr>
              <a:t>Chapter 1</a:t>
            </a:r>
            <a:endParaRPr lang="en-GB" sz="2800">
              <a:solidFill>
                <a:schemeClr val="bg1"/>
              </a:solidFill>
            </a:endParaRPr>
          </a:p>
        </p:txBody>
      </p:sp>
    </p:spTree>
    <p:extLst>
      <p:ext uri="{BB962C8B-B14F-4D97-AF65-F5344CB8AC3E}">
        <p14:creationId xmlns:p14="http://schemas.microsoft.com/office/powerpoint/2010/main" val="1228558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fld id="{9D8F369A-557A-6C46-BA75-F285A43D50DE}" type="slidenum">
              <a:rPr lang="en-GB"/>
              <a:pPr/>
              <a:t>16</a:t>
            </a:fld>
            <a:endParaRPr lang="en-GB"/>
          </a:p>
        </p:txBody>
      </p:sp>
      <p:sp>
        <p:nvSpPr>
          <p:cNvPr id="39938" name="Rectangle 2"/>
          <p:cNvSpPr>
            <a:spLocks noGrp="1" noChangeArrowheads="1"/>
          </p:cNvSpPr>
          <p:nvPr>
            <p:ph type="title"/>
          </p:nvPr>
        </p:nvSpPr>
        <p:spPr>
          <a:xfrm>
            <a:off x="1163782" y="990600"/>
            <a:ext cx="8818418" cy="609600"/>
          </a:xfrm>
        </p:spPr>
        <p:txBody>
          <a:bodyPr>
            <a:noAutofit/>
          </a:bodyPr>
          <a:lstStyle/>
          <a:p>
            <a:r>
              <a:rPr lang="en-GB" sz="4000" dirty="0">
                <a:latin typeface="Garamond" charset="0"/>
              </a:rPr>
              <a:t>Equity</a:t>
            </a:r>
          </a:p>
        </p:txBody>
      </p:sp>
      <p:sp>
        <p:nvSpPr>
          <p:cNvPr id="39939" name="Rectangle 3"/>
          <p:cNvSpPr>
            <a:spLocks noGrp="1" noChangeArrowheads="1"/>
          </p:cNvSpPr>
          <p:nvPr>
            <p:ph type="body" idx="1"/>
          </p:nvPr>
        </p:nvSpPr>
        <p:spPr>
          <a:xfrm>
            <a:off x="1163782" y="1955548"/>
            <a:ext cx="8818418" cy="3759451"/>
          </a:xfrm>
        </p:spPr>
        <p:txBody>
          <a:bodyPr>
            <a:normAutofit/>
          </a:bodyPr>
          <a:lstStyle/>
          <a:p>
            <a:pPr>
              <a:lnSpc>
                <a:spcPct val="90000"/>
              </a:lnSpc>
              <a:buFont typeface="Wingdings" charset="0"/>
              <a:buChar char="§"/>
            </a:pPr>
            <a:r>
              <a:rPr lang="en-GB" sz="2800" dirty="0">
                <a:solidFill>
                  <a:srgbClr val="000000"/>
                </a:solidFill>
              </a:rPr>
              <a:t>Residual interest of owners</a:t>
            </a:r>
          </a:p>
          <a:p>
            <a:pPr>
              <a:lnSpc>
                <a:spcPct val="90000"/>
              </a:lnSpc>
              <a:buFont typeface="Wingdings" charset="0"/>
              <a:buChar char="§"/>
            </a:pPr>
            <a:r>
              <a:rPr lang="en-GB" sz="2800" dirty="0">
                <a:solidFill>
                  <a:srgbClr val="000000"/>
                </a:solidFill>
              </a:rPr>
              <a:t>Examples</a:t>
            </a:r>
          </a:p>
          <a:p>
            <a:pPr lvl="1">
              <a:lnSpc>
                <a:spcPct val="90000"/>
              </a:lnSpc>
              <a:buFont typeface="Wingdings" charset="0"/>
              <a:buChar char="§"/>
            </a:pPr>
            <a:r>
              <a:rPr lang="en-GB" sz="2400" dirty="0">
                <a:solidFill>
                  <a:srgbClr val="000000"/>
                </a:solidFill>
              </a:rPr>
              <a:t>Share capital</a:t>
            </a:r>
          </a:p>
          <a:p>
            <a:pPr lvl="1">
              <a:lnSpc>
                <a:spcPct val="90000"/>
              </a:lnSpc>
              <a:buFont typeface="Wingdings" charset="0"/>
              <a:buChar char="§"/>
            </a:pPr>
            <a:r>
              <a:rPr lang="en-GB" sz="2400" dirty="0">
                <a:solidFill>
                  <a:srgbClr val="000000"/>
                </a:solidFill>
              </a:rPr>
              <a:t>Share premium</a:t>
            </a:r>
          </a:p>
          <a:p>
            <a:pPr lvl="1">
              <a:buFont typeface="Wingdings" charset="0"/>
              <a:buChar char="§"/>
            </a:pPr>
            <a:r>
              <a:rPr lang="en-GB" sz="2400" dirty="0">
                <a:solidFill>
                  <a:srgbClr val="000000"/>
                </a:solidFill>
              </a:rPr>
              <a:t>Retained profit</a:t>
            </a:r>
            <a:r>
              <a:rPr lang="en-GB" sz="2000" dirty="0">
                <a:solidFill>
                  <a:srgbClr val="000000"/>
                </a:solidFill>
              </a:rPr>
              <a:t> = </a:t>
            </a:r>
            <a:r>
              <a:rPr lang="en-GB" sz="2400" dirty="0">
                <a:solidFill>
                  <a:srgbClr val="000000"/>
                </a:solidFill>
              </a:rPr>
              <a:t>Revenues – Expense - Dividends</a:t>
            </a:r>
          </a:p>
        </p:txBody>
      </p:sp>
      <p:sp>
        <p:nvSpPr>
          <p:cNvPr id="39941" name="Rectangle 5"/>
          <p:cNvSpPr>
            <a:spLocks noChangeArrowheads="1"/>
          </p:cNvSpPr>
          <p:nvPr/>
        </p:nvSpPr>
        <p:spPr bwMode="auto">
          <a:xfrm>
            <a:off x="8839200" y="0"/>
            <a:ext cx="1828800" cy="381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457200" indent="-457200">
              <a:spcBef>
                <a:spcPct val="20000"/>
              </a:spcBef>
            </a:pPr>
            <a:r>
              <a:rPr lang="en-US" sz="2800">
                <a:solidFill>
                  <a:schemeClr val="bg1"/>
                </a:solidFill>
              </a:rPr>
              <a:t>Chapter 1</a:t>
            </a:r>
            <a:endParaRPr lang="en-GB" sz="2800">
              <a:solidFill>
                <a:schemeClr val="bg1"/>
              </a:solidFill>
            </a:endParaRPr>
          </a:p>
        </p:txBody>
      </p:sp>
    </p:spTree>
    <p:extLst>
      <p:ext uri="{BB962C8B-B14F-4D97-AF65-F5344CB8AC3E}">
        <p14:creationId xmlns:p14="http://schemas.microsoft.com/office/powerpoint/2010/main" val="3812147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400" dirty="0">
                <a:latin typeface="Garamond" charset="0"/>
              </a:rPr>
              <a:t>Income statement </a:t>
            </a:r>
          </a:p>
        </p:txBody>
      </p:sp>
      <p:sp>
        <p:nvSpPr>
          <p:cNvPr id="3" name="Content Placeholder 2"/>
          <p:cNvSpPr>
            <a:spLocks noGrp="1"/>
          </p:cNvSpPr>
          <p:nvPr>
            <p:ph idx="1"/>
          </p:nvPr>
        </p:nvSpPr>
        <p:spPr/>
        <p:txBody>
          <a:bodyPr/>
          <a:lstStyle/>
          <a:p>
            <a:pPr lvl="0"/>
            <a:r>
              <a:rPr lang="en-US" sz="2400" dirty="0"/>
              <a:t>The </a:t>
            </a:r>
            <a:r>
              <a:rPr lang="en-US" sz="2400" b="1" dirty="0"/>
              <a:t>income statement </a:t>
            </a:r>
            <a:r>
              <a:rPr lang="en-US" sz="2400" dirty="0"/>
              <a:t>shows the bottom line. It indicates how much profit or loss was generated over a period of time—usually a month, a quarter, or a Year</a:t>
            </a:r>
          </a:p>
          <a:p>
            <a:pPr lvl="0"/>
            <a:endParaRPr lang="en-US" sz="2400" dirty="0"/>
          </a:p>
          <a:p>
            <a:pPr lvl="0"/>
            <a:r>
              <a:rPr lang="en-US" sz="2400" dirty="0"/>
              <a:t>Net Income = Revenues – Expenses</a:t>
            </a:r>
          </a:p>
          <a:p>
            <a:endParaRPr lang="en-US" dirty="0"/>
          </a:p>
        </p:txBody>
      </p:sp>
    </p:spTree>
    <p:extLst>
      <p:ext uri="{BB962C8B-B14F-4D97-AF65-F5344CB8AC3E}">
        <p14:creationId xmlns:p14="http://schemas.microsoft.com/office/powerpoint/2010/main" val="122685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000" dirty="0">
                <a:latin typeface="Garamond" charset="0"/>
              </a:rPr>
              <a:t>Cash flow statement </a:t>
            </a:r>
          </a:p>
        </p:txBody>
      </p:sp>
      <p:sp>
        <p:nvSpPr>
          <p:cNvPr id="3" name="Content Placeholder 2"/>
          <p:cNvSpPr>
            <a:spLocks noGrp="1"/>
          </p:cNvSpPr>
          <p:nvPr>
            <p:ph idx="1"/>
          </p:nvPr>
        </p:nvSpPr>
        <p:spPr/>
        <p:txBody>
          <a:bodyPr/>
          <a:lstStyle/>
          <a:p>
            <a:pPr lvl="0"/>
            <a:r>
              <a:rPr lang="en-US" sz="2400" dirty="0"/>
              <a:t>The </a:t>
            </a:r>
            <a:r>
              <a:rPr lang="en-US" sz="2400" b="1" dirty="0"/>
              <a:t>cash flow statement </a:t>
            </a:r>
            <a:r>
              <a:rPr lang="en-US" sz="2400" dirty="0"/>
              <a:t>tells where the company’s cash came from and where it went. </a:t>
            </a:r>
          </a:p>
          <a:p>
            <a:pPr lvl="0"/>
            <a:r>
              <a:rPr lang="en-US" sz="2400" dirty="0"/>
              <a:t>It shows the relationship between net profit and the change in cash recorded from one balance sheet to the next. </a:t>
            </a:r>
          </a:p>
          <a:p>
            <a:pPr marL="342900" lvl="1" indent="-342900">
              <a:buFont typeface="Arial"/>
              <a:buChar char="•"/>
            </a:pPr>
            <a:endParaRPr lang="en-US" sz="2000" dirty="0"/>
          </a:p>
          <a:p>
            <a:pPr marL="342900" lvl="1" indent="-342900">
              <a:buFont typeface="Arial"/>
              <a:buChar char="•"/>
            </a:pPr>
            <a:r>
              <a:rPr lang="en-US" sz="2400" dirty="0"/>
              <a:t>Operating Activities + Investing Activities + Financing Activities</a:t>
            </a:r>
            <a:endParaRPr lang="en-US" sz="2800" dirty="0"/>
          </a:p>
          <a:p>
            <a:endParaRPr lang="en-US" dirty="0"/>
          </a:p>
        </p:txBody>
      </p:sp>
    </p:spTree>
    <p:extLst>
      <p:ext uri="{BB962C8B-B14F-4D97-AF65-F5344CB8AC3E}">
        <p14:creationId xmlns:p14="http://schemas.microsoft.com/office/powerpoint/2010/main" val="87424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dissolve">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Garamond" charset="0"/>
              </a:rPr>
              <a:t>Cash or Profit, which is more Important?</a:t>
            </a:r>
          </a:p>
        </p:txBody>
      </p:sp>
      <p:sp>
        <p:nvSpPr>
          <p:cNvPr id="3" name="Content Placeholder 2"/>
          <p:cNvSpPr>
            <a:spLocks noGrp="1"/>
          </p:cNvSpPr>
          <p:nvPr>
            <p:ph idx="1"/>
          </p:nvPr>
        </p:nvSpPr>
        <p:spPr>
          <a:xfrm>
            <a:off x="1097280" y="1919335"/>
            <a:ext cx="9343225" cy="4653871"/>
          </a:xfrm>
        </p:spPr>
        <p:txBody>
          <a:bodyPr>
            <a:normAutofit/>
          </a:bodyPr>
          <a:lstStyle/>
          <a:p>
            <a:r>
              <a:rPr lang="en-US" sz="2800" dirty="0"/>
              <a:t>Let’s understand it with an example.</a:t>
            </a:r>
          </a:p>
          <a:p>
            <a:pPr lvl="1"/>
            <a:r>
              <a:rPr lang="en-US" sz="2400" dirty="0"/>
              <a:t>For the sake of comparison, we’ll say that it, too, begins the period with $10,000 in the bank. </a:t>
            </a:r>
            <a:endParaRPr lang="en-US" sz="2800" dirty="0"/>
          </a:p>
          <a:p>
            <a:pPr lvl="1"/>
            <a:r>
              <a:rPr lang="en-US" sz="2400" b="1" dirty="0"/>
              <a:t>Case1: Fertilizers Shop at </a:t>
            </a:r>
            <a:r>
              <a:rPr lang="en-US" sz="2400" b="1" dirty="0" err="1"/>
              <a:t>Gambheeram</a:t>
            </a:r>
            <a:endParaRPr lang="en-US" sz="2400" b="1" dirty="0"/>
          </a:p>
          <a:p>
            <a:pPr lvl="2"/>
            <a:r>
              <a:rPr lang="en-US" sz="1800" dirty="0"/>
              <a:t>In the first three months the sales are $20,000, $30,000, and $45,000. Cost of goods sold is 60% of sales, and her monthly operating expenses are $10,000. Due to Gov. regulations sells on credit of 75 days the to farmers.</a:t>
            </a:r>
          </a:p>
          <a:p>
            <a:pPr lvl="1"/>
            <a:r>
              <a:rPr lang="en-US" sz="2400" b="1" dirty="0"/>
              <a:t>Case 2: Cigar Shop at RK Beach</a:t>
            </a:r>
          </a:p>
          <a:p>
            <a:pPr lvl="2"/>
            <a:r>
              <a:rPr lang="en-US" sz="1800" dirty="0"/>
              <a:t>Its sales for the first three months are $50,000, $75,000, and $95,000— Its cost of goods is 60% of sales, and its monthly operating expenses are $30,000 (high rent!). </a:t>
            </a:r>
          </a:p>
          <a:p>
            <a:pPr lvl="2"/>
            <a:endParaRPr lang="en-US" sz="1800" dirty="0"/>
          </a:p>
          <a:p>
            <a:pPr lvl="1"/>
            <a:r>
              <a:rPr lang="en-US" sz="2400" dirty="0"/>
              <a:t>Let’s see their profit and cash positions…! </a:t>
            </a:r>
            <a:endParaRPr lang="en-US" sz="2000" dirty="0"/>
          </a:p>
        </p:txBody>
      </p:sp>
    </p:spTree>
    <p:extLst>
      <p:ext uri="{BB962C8B-B14F-4D97-AF65-F5344CB8AC3E}">
        <p14:creationId xmlns:p14="http://schemas.microsoft.com/office/powerpoint/2010/main" val="239111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dissolv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dissolve">
                                      <p:cBhvr>
                                        <p:cTn id="25" dur="500"/>
                                        <p:tgtEl>
                                          <p:spTgt spid="3">
                                            <p:txEl>
                                              <p:pRg st="4" end="4"/>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dissolve">
                                      <p:cBhvr>
                                        <p:cTn id="28" dur="500"/>
                                        <p:tgtEl>
                                          <p:spTgt spid="3">
                                            <p:txEl>
                                              <p:pRg st="5" end="5"/>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dissolve">
                                      <p:cBhvr>
                                        <p:cTn id="3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CAE0-236D-AFBA-711C-EBD0091C8805}"/>
              </a:ext>
            </a:extLst>
          </p:cNvPr>
          <p:cNvSpPr>
            <a:spLocks noGrp="1"/>
          </p:cNvSpPr>
          <p:nvPr>
            <p:ph type="title"/>
          </p:nvPr>
        </p:nvSpPr>
        <p:spPr/>
        <p:txBody>
          <a:bodyPr>
            <a:normAutofit/>
          </a:bodyPr>
          <a:lstStyle/>
          <a:p>
            <a:r>
              <a:rPr lang="en-IN" sz="4000" dirty="0">
                <a:latin typeface="Garamond" charset="0"/>
              </a:rPr>
              <a:t>How access the health of a firm using information published in financial statements? </a:t>
            </a:r>
          </a:p>
        </p:txBody>
      </p:sp>
      <p:sp>
        <p:nvSpPr>
          <p:cNvPr id="3" name="Content Placeholder 2">
            <a:extLst>
              <a:ext uri="{FF2B5EF4-FFF2-40B4-BE49-F238E27FC236}">
                <a16:creationId xmlns:a16="http://schemas.microsoft.com/office/drawing/2014/main" id="{AF89EEFF-CCB5-F837-9BF3-9DD06AA0A973}"/>
              </a:ext>
            </a:extLst>
          </p:cNvPr>
          <p:cNvSpPr>
            <a:spLocks noGrp="1"/>
          </p:cNvSpPr>
          <p:nvPr>
            <p:ph idx="1"/>
          </p:nvPr>
        </p:nvSpPr>
        <p:spPr>
          <a:xfrm>
            <a:off x="1097280" y="1901152"/>
            <a:ext cx="10058400" cy="4023360"/>
          </a:xfrm>
        </p:spPr>
        <p:txBody>
          <a:bodyPr>
            <a:normAutofit/>
          </a:bodyPr>
          <a:lstStyle/>
          <a:p>
            <a:pPr algn="ctr"/>
            <a:endParaRPr lang="en-IN" sz="4000" b="1" dirty="0">
              <a:solidFill>
                <a:srgbClr val="0070C0"/>
              </a:solidFill>
            </a:endParaRPr>
          </a:p>
          <a:p>
            <a:pPr algn="ctr"/>
            <a:endParaRPr lang="en-IN" sz="4000" b="1" dirty="0">
              <a:solidFill>
                <a:srgbClr val="0070C0"/>
              </a:solidFill>
            </a:endParaRPr>
          </a:p>
          <a:p>
            <a:pPr algn="ctr"/>
            <a:r>
              <a:rPr lang="en-IN" sz="4000" b="1" dirty="0">
                <a:solidFill>
                  <a:srgbClr val="FF0000"/>
                </a:solidFill>
              </a:rPr>
              <a:t>Ratio Analysis</a:t>
            </a:r>
            <a:endParaRPr lang="en-IN" sz="4000" dirty="0">
              <a:solidFill>
                <a:srgbClr val="FF0000"/>
              </a:solidFill>
            </a:endParaRPr>
          </a:p>
        </p:txBody>
      </p:sp>
    </p:spTree>
    <p:extLst>
      <p:ext uri="{BB962C8B-B14F-4D97-AF65-F5344CB8AC3E}">
        <p14:creationId xmlns:p14="http://schemas.microsoft.com/office/powerpoint/2010/main" val="795575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EA795DDC-4CD6-48A6-9B0B-5C66635B4741}" type="slidenum">
              <a:rPr lang="en-US"/>
              <a:pPr/>
              <a:t>21</a:t>
            </a:fld>
            <a:endParaRPr lang="en-US"/>
          </a:p>
        </p:txBody>
      </p:sp>
      <p:sp>
        <p:nvSpPr>
          <p:cNvPr id="546818" name="Rectangle 2"/>
          <p:cNvSpPr>
            <a:spLocks noGrp="1" noChangeArrowheads="1"/>
          </p:cNvSpPr>
          <p:nvPr>
            <p:ph type="title"/>
          </p:nvPr>
        </p:nvSpPr>
        <p:spPr/>
        <p:txBody>
          <a:bodyPr>
            <a:normAutofit/>
          </a:bodyPr>
          <a:lstStyle/>
          <a:p>
            <a:r>
              <a:rPr lang="en-US" sz="4000" dirty="0">
                <a:latin typeface="Garamond" charset="0"/>
              </a:rPr>
              <a:t>Ratio Analysis: Overview</a:t>
            </a:r>
          </a:p>
        </p:txBody>
      </p:sp>
      <p:sp>
        <p:nvSpPr>
          <p:cNvPr id="546819" name="Rectangle 3"/>
          <p:cNvSpPr>
            <a:spLocks noGrp="1" noChangeArrowheads="1"/>
          </p:cNvSpPr>
          <p:nvPr>
            <p:ph type="body" idx="1"/>
          </p:nvPr>
        </p:nvSpPr>
        <p:spPr/>
        <p:txBody>
          <a:bodyPr/>
          <a:lstStyle/>
          <a:p>
            <a:r>
              <a:rPr lang="en-US" sz="2800"/>
              <a:t>Ratios facilitate comparison of:</a:t>
            </a:r>
          </a:p>
          <a:p>
            <a:pPr lvl="1"/>
            <a:r>
              <a:rPr lang="en-US" sz="2400"/>
              <a:t>One company over time</a:t>
            </a:r>
          </a:p>
          <a:p>
            <a:pPr lvl="1"/>
            <a:r>
              <a:rPr lang="en-US" sz="2400"/>
              <a:t>One company versus other companies</a:t>
            </a:r>
          </a:p>
          <a:p>
            <a:r>
              <a:rPr lang="en-US" sz="2800"/>
              <a:t>Ratios are used by:</a:t>
            </a:r>
          </a:p>
          <a:p>
            <a:pPr lvl="1"/>
            <a:r>
              <a:rPr lang="en-US" sz="2400"/>
              <a:t>Lenders to determine creditworthiness</a:t>
            </a:r>
          </a:p>
          <a:p>
            <a:pPr lvl="1"/>
            <a:r>
              <a:rPr lang="en-US" sz="2400"/>
              <a:t>Stockholders to estimate future cash flows and risk</a:t>
            </a:r>
          </a:p>
          <a:p>
            <a:pPr lvl="1"/>
            <a:r>
              <a:rPr lang="en-US" sz="2400"/>
              <a:t>Managers to identify areas of weakness and strength</a:t>
            </a:r>
          </a:p>
        </p:txBody>
      </p:sp>
    </p:spTree>
    <p:extLst>
      <p:ext uri="{BB962C8B-B14F-4D97-AF65-F5344CB8AC3E}">
        <p14:creationId xmlns:p14="http://schemas.microsoft.com/office/powerpoint/2010/main" val="37185685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Slide Number Placeholder 5"/>
          <p:cNvSpPr>
            <a:spLocks noGrp="1"/>
          </p:cNvSpPr>
          <p:nvPr>
            <p:ph type="sldNum" sz="quarter" idx="12"/>
          </p:nvPr>
        </p:nvSpPr>
        <p:spPr/>
        <p:txBody>
          <a:bodyPr/>
          <a:lstStyle/>
          <a:p>
            <a:fld id="{1218D684-4825-4727-BDF9-EB0A20FA18C5}" type="slidenum">
              <a:rPr lang="en-US"/>
              <a:pPr/>
              <a:t>22</a:t>
            </a:fld>
            <a:endParaRPr lang="en-US"/>
          </a:p>
        </p:txBody>
      </p:sp>
      <p:sp>
        <p:nvSpPr>
          <p:cNvPr id="131278" name="Rectangle 206"/>
          <p:cNvSpPr>
            <a:spLocks noGrp="1" noChangeArrowheads="1"/>
          </p:cNvSpPr>
          <p:nvPr>
            <p:ph type="title"/>
          </p:nvPr>
        </p:nvSpPr>
        <p:spPr>
          <a:xfrm>
            <a:off x="1538817" y="157162"/>
            <a:ext cx="10390716" cy="1462087"/>
          </a:xfrm>
        </p:spPr>
        <p:txBody>
          <a:bodyPr>
            <a:normAutofit/>
          </a:bodyPr>
          <a:lstStyle/>
          <a:p>
            <a:r>
              <a:rPr lang="en-US" sz="4000" dirty="0">
                <a:latin typeface="Garamond" charset="0"/>
              </a:rPr>
              <a:t>Income Statement</a:t>
            </a:r>
          </a:p>
        </p:txBody>
      </p:sp>
      <p:graphicFrame>
        <p:nvGraphicFramePr>
          <p:cNvPr id="131282" name="Group 210"/>
          <p:cNvGraphicFramePr>
            <a:graphicFrameLocks noGrp="1"/>
          </p:cNvGraphicFramePr>
          <p:nvPr>
            <p:ph type="tbl" idx="1"/>
          </p:nvPr>
        </p:nvGraphicFramePr>
        <p:xfrm>
          <a:off x="2706688" y="2017713"/>
          <a:ext cx="7772400" cy="4358640"/>
        </p:xfrm>
        <a:graphic>
          <a:graphicData uri="http://schemas.openxmlformats.org/drawingml/2006/table">
            <a:tbl>
              <a:tblPr/>
              <a:tblGrid>
                <a:gridCol w="2590800">
                  <a:extLst>
                    <a:ext uri="{9D8B030D-6E8A-4147-A177-3AD203B41FA5}">
                      <a16:colId xmlns:a16="http://schemas.microsoft.com/office/drawing/2014/main" val="20000"/>
                    </a:ext>
                  </a:extLst>
                </a:gridCol>
                <a:gridCol w="2551112">
                  <a:extLst>
                    <a:ext uri="{9D8B030D-6E8A-4147-A177-3AD203B41FA5}">
                      <a16:colId xmlns:a16="http://schemas.microsoft.com/office/drawing/2014/main" val="20001"/>
                    </a:ext>
                  </a:extLst>
                </a:gridCol>
                <a:gridCol w="2630488">
                  <a:extLst>
                    <a:ext uri="{9D8B030D-6E8A-4147-A177-3AD203B41FA5}">
                      <a16:colId xmlns:a16="http://schemas.microsoft.com/office/drawing/2014/main" val="20002"/>
                    </a:ext>
                  </a:extLst>
                </a:gridCol>
              </a:tblGrid>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000" b="0" i="0" u="none" strike="noStrike" cap="none" normalizeH="0" baseline="0" dirty="0">
                        <a:ln>
                          <a:noFill/>
                        </a:ln>
                        <a:solidFill>
                          <a:schemeClr val="tx1"/>
                        </a:solidFill>
                        <a:effectLst/>
                        <a:latin typeface="Tahoma" pitchFamily="34"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Sales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$5,834,400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$7,035,600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COGS except </a:t>
                      </a:r>
                      <a:r>
                        <a:rPr kumimoji="0" lang="en-US" sz="2000" b="0" i="0" u="none" strike="noStrike" cap="none" normalizeH="0" baseline="0" dirty="0" err="1">
                          <a:ln>
                            <a:noFill/>
                          </a:ln>
                          <a:solidFill>
                            <a:schemeClr val="tx1"/>
                          </a:solidFill>
                          <a:effectLst/>
                          <a:latin typeface="Tahoma" pitchFamily="34" charset="0"/>
                        </a:rPr>
                        <a:t>depr</a:t>
                      </a:r>
                      <a:r>
                        <a:rPr kumimoji="0" lang="en-US" sz="2000" b="0" i="0" u="none" strike="noStrike" cap="none" normalizeH="0" baseline="0" dirty="0">
                          <a:ln>
                            <a:noFill/>
                          </a:ln>
                          <a:solidFill>
                            <a:schemeClr val="tx1"/>
                          </a:solidFill>
                          <a:effectLst/>
                          <a:latin typeface="Tahoma" pitchFamily="34" charset="0"/>
                        </a:rPr>
                        <a: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4,980,000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5,800,000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460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Other expenses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720,000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612,960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Deprec.</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116,960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120,000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460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   Tot. op. costs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5,816,960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6,532,960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2385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   EBIT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17,440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502,640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Int. expense</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176,000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80,000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   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(158,560)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422,640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Taxes (40%)</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(63,424)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169,056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9"/>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Net income</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  95,136)</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$ 253,584</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752400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lide Number Placeholder 5"/>
          <p:cNvSpPr>
            <a:spLocks noGrp="1"/>
          </p:cNvSpPr>
          <p:nvPr>
            <p:ph type="sldNum" sz="quarter" idx="12"/>
          </p:nvPr>
        </p:nvSpPr>
        <p:spPr/>
        <p:txBody>
          <a:bodyPr/>
          <a:lstStyle/>
          <a:p>
            <a:fld id="{8646179C-1556-4342-BBD7-4403D843BD05}" type="slidenum">
              <a:rPr lang="en-US"/>
              <a:pPr/>
              <a:t>23</a:t>
            </a:fld>
            <a:endParaRPr lang="en-US"/>
          </a:p>
        </p:txBody>
      </p:sp>
      <p:sp>
        <p:nvSpPr>
          <p:cNvPr id="139424" name="Rectangle 160"/>
          <p:cNvSpPr>
            <a:spLocks noGrp="1" noChangeArrowheads="1"/>
          </p:cNvSpPr>
          <p:nvPr>
            <p:ph type="title"/>
          </p:nvPr>
        </p:nvSpPr>
        <p:spPr>
          <a:xfrm>
            <a:off x="1235482" y="157162"/>
            <a:ext cx="10390716" cy="1462087"/>
          </a:xfrm>
        </p:spPr>
        <p:txBody>
          <a:bodyPr>
            <a:normAutofit/>
          </a:bodyPr>
          <a:lstStyle/>
          <a:p>
            <a:r>
              <a:rPr lang="en-US" sz="4000" dirty="0">
                <a:latin typeface="Garamond" charset="0"/>
              </a:rPr>
              <a:t>Balance Sheets: Assets</a:t>
            </a:r>
          </a:p>
        </p:txBody>
      </p:sp>
      <p:graphicFrame>
        <p:nvGraphicFramePr>
          <p:cNvPr id="139427" name="Group 163"/>
          <p:cNvGraphicFramePr>
            <a:graphicFrameLocks noGrp="1"/>
          </p:cNvGraphicFramePr>
          <p:nvPr>
            <p:ph type="tbl" idx="1"/>
          </p:nvPr>
        </p:nvGraphicFramePr>
        <p:xfrm>
          <a:off x="2706688" y="2017714"/>
          <a:ext cx="7772400" cy="4145280"/>
        </p:xfrm>
        <a:graphic>
          <a:graphicData uri="http://schemas.openxmlformats.org/drawingml/2006/table">
            <a:tbl>
              <a:tblPr/>
              <a:tblGrid>
                <a:gridCol w="2590800">
                  <a:extLst>
                    <a:ext uri="{9D8B030D-6E8A-4147-A177-3AD203B41FA5}">
                      <a16:colId xmlns:a16="http://schemas.microsoft.com/office/drawing/2014/main" val="20000"/>
                    </a:ext>
                  </a:extLst>
                </a:gridCol>
                <a:gridCol w="2551112">
                  <a:extLst>
                    <a:ext uri="{9D8B030D-6E8A-4147-A177-3AD203B41FA5}">
                      <a16:colId xmlns:a16="http://schemas.microsoft.com/office/drawing/2014/main" val="20001"/>
                    </a:ext>
                  </a:extLst>
                </a:gridCol>
                <a:gridCol w="2630488">
                  <a:extLst>
                    <a:ext uri="{9D8B030D-6E8A-4147-A177-3AD203B41FA5}">
                      <a16:colId xmlns:a16="http://schemas.microsoft.com/office/drawing/2014/main" val="20002"/>
                    </a:ext>
                  </a:extLst>
                </a:gridCol>
              </a:tblGrid>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Cash</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7,282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14,000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S-T invest.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71,632</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AR</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632,160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878,000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Inventories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1,287,360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1,716,480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Total CA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1,946,802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2,680,112</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Net FA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939,790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836,840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assets</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$2,886,592</a:t>
                      </a:r>
                      <a:r>
                        <a:rPr kumimoji="0" lang="en-US" sz="2800" b="0" i="0" u="none" strike="noStrike" cap="none" normalizeH="0" baseline="0">
                          <a:ln>
                            <a:noFill/>
                          </a:ln>
                          <a:solidFill>
                            <a:schemeClr val="tx1"/>
                          </a:solidFill>
                          <a:effectLst/>
                          <a:latin typeface="Tahoma" pitchFamily="34" charset="0"/>
                        </a:rPr>
                        <a:t> </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$3,516,952</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973453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lide Number Placeholder 5"/>
          <p:cNvSpPr>
            <a:spLocks noGrp="1"/>
          </p:cNvSpPr>
          <p:nvPr>
            <p:ph type="sldNum" sz="quarter" idx="12"/>
          </p:nvPr>
        </p:nvSpPr>
        <p:spPr/>
        <p:txBody>
          <a:bodyPr/>
          <a:lstStyle/>
          <a:p>
            <a:fld id="{84C63382-2959-463C-BF8C-F05913CCE7CE}" type="slidenum">
              <a:rPr lang="en-US"/>
              <a:pPr/>
              <a:t>24</a:t>
            </a:fld>
            <a:endParaRPr lang="en-US"/>
          </a:p>
        </p:txBody>
      </p:sp>
      <p:sp>
        <p:nvSpPr>
          <p:cNvPr id="144569" name="Rectangle 185"/>
          <p:cNvSpPr>
            <a:spLocks noGrp="1" noChangeArrowheads="1"/>
          </p:cNvSpPr>
          <p:nvPr>
            <p:ph type="title"/>
          </p:nvPr>
        </p:nvSpPr>
        <p:spPr>
          <a:xfrm>
            <a:off x="1832226" y="214314"/>
            <a:ext cx="8635750" cy="1462087"/>
          </a:xfrm>
        </p:spPr>
        <p:txBody>
          <a:bodyPr>
            <a:normAutofit/>
          </a:bodyPr>
          <a:lstStyle/>
          <a:p>
            <a:r>
              <a:rPr lang="en-US" sz="4000" dirty="0">
                <a:latin typeface="Garamond" charset="0"/>
              </a:rPr>
              <a:t>Balance Sheets: Liabilities &amp; Equity</a:t>
            </a:r>
          </a:p>
        </p:txBody>
      </p:sp>
      <p:graphicFrame>
        <p:nvGraphicFramePr>
          <p:cNvPr id="144572" name="Group 188"/>
          <p:cNvGraphicFramePr>
            <a:graphicFrameLocks noGrp="1"/>
          </p:cNvGraphicFramePr>
          <p:nvPr>
            <p:ph type="tbl" idx="1"/>
          </p:nvPr>
        </p:nvGraphicFramePr>
        <p:xfrm>
          <a:off x="2706688" y="1828800"/>
          <a:ext cx="7772400" cy="4572000"/>
        </p:xfrm>
        <a:graphic>
          <a:graphicData uri="http://schemas.openxmlformats.org/drawingml/2006/table">
            <a:tbl>
              <a:tblPr/>
              <a:tblGrid>
                <a:gridCol w="2617787">
                  <a:extLst>
                    <a:ext uri="{9D8B030D-6E8A-4147-A177-3AD203B41FA5}">
                      <a16:colId xmlns:a16="http://schemas.microsoft.com/office/drawing/2014/main" val="20000"/>
                    </a:ext>
                  </a:extLst>
                </a:gridCol>
                <a:gridCol w="2524125">
                  <a:extLst>
                    <a:ext uri="{9D8B030D-6E8A-4147-A177-3AD203B41FA5}">
                      <a16:colId xmlns:a16="http://schemas.microsoft.com/office/drawing/2014/main" val="20001"/>
                    </a:ext>
                  </a:extLst>
                </a:gridCol>
                <a:gridCol w="2630488">
                  <a:extLst>
                    <a:ext uri="{9D8B030D-6E8A-4147-A177-3AD203B41FA5}">
                      <a16:colId xmlns:a16="http://schemas.microsoft.com/office/drawing/2014/main" val="20002"/>
                    </a:ext>
                  </a:extLst>
                </a:gridCol>
              </a:tblGrid>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400" b="0" i="0" u="none" strike="noStrike" cap="none" normalizeH="0" baseline="0" dirty="0">
                        <a:ln>
                          <a:noFill/>
                        </a:ln>
                        <a:solidFill>
                          <a:schemeClr val="tx1"/>
                        </a:solidFill>
                        <a:effectLst/>
                        <a:latin typeface="Tahoma" pitchFamily="34"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Accts. payable</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324,000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359,800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Notes payable</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720,000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300,000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Accruals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284,960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380,000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Total CL</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1,328,960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1,039,800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Long-term debt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1,000,000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500,000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Common stock</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460,000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1,680,936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Ret. earnings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97,632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296,216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Total equity</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557,632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1,977,152</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Total L&amp;E</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$2,886,592</a:t>
                      </a:r>
                      <a:r>
                        <a:rPr kumimoji="0" lang="en-US" sz="2400" b="0" i="0" u="none" strike="noStrike" cap="none" normalizeH="0" baseline="0">
                          <a:ln>
                            <a:noFill/>
                          </a:ln>
                          <a:solidFill>
                            <a:schemeClr val="tx1"/>
                          </a:solidFill>
                          <a:effectLst/>
                          <a:latin typeface="Tahoma" pitchFamily="34" charset="0"/>
                        </a:rPr>
                        <a:t> </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$3,516,952</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22832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lide Number Placeholder 5"/>
          <p:cNvSpPr>
            <a:spLocks noGrp="1"/>
          </p:cNvSpPr>
          <p:nvPr>
            <p:ph type="sldNum" sz="quarter" idx="12"/>
          </p:nvPr>
        </p:nvSpPr>
        <p:spPr/>
        <p:txBody>
          <a:bodyPr/>
          <a:lstStyle/>
          <a:p>
            <a:fld id="{BEE683EC-A854-44C8-A3E1-EE52ED5A7ED9}" type="slidenum">
              <a:rPr lang="en-US"/>
              <a:pPr/>
              <a:t>25</a:t>
            </a:fld>
            <a:endParaRPr lang="en-US"/>
          </a:p>
        </p:txBody>
      </p:sp>
      <p:sp>
        <p:nvSpPr>
          <p:cNvPr id="146601" name="Rectangle 169"/>
          <p:cNvSpPr>
            <a:spLocks noGrp="1" noChangeArrowheads="1"/>
          </p:cNvSpPr>
          <p:nvPr>
            <p:ph type="title"/>
          </p:nvPr>
        </p:nvSpPr>
        <p:spPr/>
        <p:txBody>
          <a:bodyPr>
            <a:normAutofit/>
          </a:bodyPr>
          <a:lstStyle/>
          <a:p>
            <a:r>
              <a:rPr lang="en-US" sz="4000" dirty="0">
                <a:latin typeface="Garamond" charset="0"/>
              </a:rPr>
              <a:t>Other Data</a:t>
            </a:r>
          </a:p>
        </p:txBody>
      </p:sp>
      <p:graphicFrame>
        <p:nvGraphicFramePr>
          <p:cNvPr id="146605" name="Group 173"/>
          <p:cNvGraphicFramePr>
            <a:graphicFrameLocks noGrp="1"/>
          </p:cNvGraphicFramePr>
          <p:nvPr>
            <p:ph type="tbl" idx="1"/>
          </p:nvPr>
        </p:nvGraphicFramePr>
        <p:xfrm>
          <a:off x="2706688" y="2017714"/>
          <a:ext cx="7772400" cy="4145280"/>
        </p:xfrm>
        <a:graphic>
          <a:graphicData uri="http://schemas.openxmlformats.org/drawingml/2006/table">
            <a:tbl>
              <a:tblPr/>
              <a:tblGrid>
                <a:gridCol w="3109912">
                  <a:extLst>
                    <a:ext uri="{9D8B030D-6E8A-4147-A177-3AD203B41FA5}">
                      <a16:colId xmlns:a16="http://schemas.microsoft.com/office/drawing/2014/main" val="20000"/>
                    </a:ext>
                  </a:extLst>
                </a:gridCol>
                <a:gridCol w="2397125">
                  <a:extLst>
                    <a:ext uri="{9D8B030D-6E8A-4147-A177-3AD203B41FA5}">
                      <a16:colId xmlns:a16="http://schemas.microsoft.com/office/drawing/2014/main" val="20001"/>
                    </a:ext>
                  </a:extLst>
                </a:gridCol>
                <a:gridCol w="2265363">
                  <a:extLst>
                    <a:ext uri="{9D8B030D-6E8A-4147-A177-3AD203B41FA5}">
                      <a16:colId xmlns:a16="http://schemas.microsoft.com/office/drawing/2014/main" val="20002"/>
                    </a:ext>
                  </a:extLst>
                </a:gridCol>
              </a:tblGrid>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anchor="b"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anchor="b"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anchor="b"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Stock price</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$6.00</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$12.17</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of shares</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100,000 </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250,000</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EPS</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-$0.95</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$1.01</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DPS</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$0.11</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$0.22</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Book val. per sh.</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$5.58</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$7.91</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492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Lease payments</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$40,000</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$40,000</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476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Tax rate</a:t>
                      </a:r>
                    </a:p>
                  </a:txBody>
                  <a:tcPr anchor="b"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0.4</a:t>
                      </a:r>
                    </a:p>
                  </a:txBody>
                  <a:tcPr anchor="b"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0.4</a:t>
                      </a:r>
                    </a:p>
                  </a:txBody>
                  <a:tcPr anchor="b"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929955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F88C148F-6162-4012-9432-16A1B9CA1A15}" type="slidenum">
              <a:rPr lang="en-US"/>
              <a:pPr/>
              <a:t>26</a:t>
            </a:fld>
            <a:endParaRPr lang="en-US"/>
          </a:p>
        </p:txBody>
      </p:sp>
      <p:sp>
        <p:nvSpPr>
          <p:cNvPr id="16392" name="Rectangle 8"/>
          <p:cNvSpPr>
            <a:spLocks noGrp="1" noChangeArrowheads="1"/>
          </p:cNvSpPr>
          <p:nvPr>
            <p:ph type="title"/>
          </p:nvPr>
        </p:nvSpPr>
        <p:spPr/>
        <p:txBody>
          <a:bodyPr/>
          <a:lstStyle/>
          <a:p>
            <a:r>
              <a:rPr lang="en-US" dirty="0">
                <a:solidFill>
                  <a:srgbClr val="0000FF"/>
                </a:solidFill>
              </a:rPr>
              <a:t>Liquidity Ratios</a:t>
            </a:r>
          </a:p>
        </p:txBody>
      </p:sp>
      <p:sp>
        <p:nvSpPr>
          <p:cNvPr id="16393" name="Rectangle 9"/>
          <p:cNvSpPr>
            <a:spLocks noGrp="1" noChangeArrowheads="1"/>
          </p:cNvSpPr>
          <p:nvPr>
            <p:ph type="body" idx="1"/>
          </p:nvPr>
        </p:nvSpPr>
        <p:spPr/>
        <p:txBody>
          <a:bodyPr>
            <a:normAutofit/>
          </a:bodyPr>
          <a:lstStyle/>
          <a:p>
            <a:r>
              <a:rPr lang="en-US" sz="3200" dirty="0"/>
              <a:t>Can the company meet its short-term obligations using the resources it currently has on hand?</a:t>
            </a:r>
          </a:p>
        </p:txBody>
      </p:sp>
    </p:spTree>
    <p:extLst>
      <p:ext uri="{BB962C8B-B14F-4D97-AF65-F5344CB8AC3E}">
        <p14:creationId xmlns:p14="http://schemas.microsoft.com/office/powerpoint/2010/main" val="209607733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a:spLocks noGrp="1"/>
          </p:cNvSpPr>
          <p:nvPr>
            <p:ph type="sldNum" sz="quarter" idx="12"/>
          </p:nvPr>
        </p:nvSpPr>
        <p:spPr/>
        <p:txBody>
          <a:bodyPr/>
          <a:lstStyle/>
          <a:p>
            <a:fld id="{2A3FFC2B-AB0E-4748-A19B-76C1B72A63EC}" type="slidenum">
              <a:rPr lang="en-US"/>
              <a:pPr/>
              <a:t>27</a:t>
            </a:fld>
            <a:endParaRPr lang="en-US"/>
          </a:p>
        </p:txBody>
      </p:sp>
      <p:sp>
        <p:nvSpPr>
          <p:cNvPr id="20496" name="Rectangle 16"/>
          <p:cNvSpPr>
            <a:spLocks noGrp="1" noChangeArrowheads="1"/>
          </p:cNvSpPr>
          <p:nvPr>
            <p:ph type="title"/>
          </p:nvPr>
        </p:nvSpPr>
        <p:spPr/>
        <p:txBody>
          <a:bodyPr>
            <a:normAutofit/>
          </a:bodyPr>
          <a:lstStyle/>
          <a:p>
            <a:r>
              <a:rPr lang="en-US" sz="4000" dirty="0">
                <a:latin typeface="Garamond" charset="0"/>
              </a:rPr>
              <a:t>Forecasted Current and Quick Ratios for 2014.</a:t>
            </a:r>
          </a:p>
        </p:txBody>
      </p:sp>
      <p:grpSp>
        <p:nvGrpSpPr>
          <p:cNvPr id="20497" name="Group 17"/>
          <p:cNvGrpSpPr>
            <a:grpSpLocks/>
          </p:cNvGrpSpPr>
          <p:nvPr/>
        </p:nvGrpSpPr>
        <p:grpSpPr bwMode="auto">
          <a:xfrm>
            <a:off x="2359025" y="2552701"/>
            <a:ext cx="6550026" cy="3592513"/>
            <a:chOff x="526" y="1608"/>
            <a:chExt cx="4126" cy="2263"/>
          </a:xfrm>
        </p:grpSpPr>
        <p:sp>
          <p:nvSpPr>
            <p:cNvPr id="20488" name="Rectangle 8"/>
            <p:cNvSpPr>
              <a:spLocks noChangeArrowheads="1"/>
            </p:cNvSpPr>
            <p:nvPr/>
          </p:nvSpPr>
          <p:spPr bwMode="auto">
            <a:xfrm>
              <a:off x="527" y="1713"/>
              <a:ext cx="4120" cy="367"/>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CR</a:t>
              </a:r>
              <a:r>
                <a:rPr lang="en-US" sz="3200" baseline="-25000" dirty="0">
                  <a:latin typeface="Tahoma" pitchFamily="34" charset="0"/>
                </a:rPr>
                <a:t>14</a:t>
              </a:r>
              <a:r>
                <a:rPr lang="en-US" sz="3200" dirty="0">
                  <a:latin typeface="Tahoma" pitchFamily="34" charset="0"/>
                </a:rPr>
                <a:t> =           =               = 2.58.</a:t>
              </a:r>
            </a:p>
          </p:txBody>
        </p:sp>
        <p:sp>
          <p:nvSpPr>
            <p:cNvPr id="20489" name="Rectangle 9"/>
            <p:cNvSpPr>
              <a:spLocks noChangeArrowheads="1"/>
            </p:cNvSpPr>
            <p:nvPr/>
          </p:nvSpPr>
          <p:spPr bwMode="auto">
            <a:xfrm>
              <a:off x="526" y="2699"/>
              <a:ext cx="2847" cy="367"/>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QR</a:t>
              </a:r>
              <a:r>
                <a:rPr lang="en-US" sz="3200" baseline="-25000" dirty="0">
                  <a:latin typeface="Tahoma" pitchFamily="34" charset="0"/>
                </a:rPr>
                <a:t>14 </a:t>
              </a:r>
              <a:r>
                <a:rPr lang="en-US" sz="3200" dirty="0">
                  <a:latin typeface="Tahoma" pitchFamily="34" charset="0"/>
                </a:rPr>
                <a:t> (Acid Test Ratio)=</a:t>
              </a:r>
            </a:p>
          </p:txBody>
        </p:sp>
        <p:sp>
          <p:nvSpPr>
            <p:cNvPr id="20490" name="Rectangle 10"/>
            <p:cNvSpPr>
              <a:spLocks noChangeArrowheads="1"/>
            </p:cNvSpPr>
            <p:nvPr/>
          </p:nvSpPr>
          <p:spPr bwMode="auto">
            <a:xfrm>
              <a:off x="1156" y="3391"/>
              <a:ext cx="3496" cy="367"/>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                             = 0.93.</a:t>
              </a:r>
            </a:p>
          </p:txBody>
        </p:sp>
        <p:sp>
          <p:nvSpPr>
            <p:cNvPr id="20491" name="Rectangle 11"/>
            <p:cNvSpPr>
              <a:spLocks noChangeArrowheads="1"/>
            </p:cNvSpPr>
            <p:nvPr/>
          </p:nvSpPr>
          <p:spPr bwMode="auto">
            <a:xfrm>
              <a:off x="1404" y="1615"/>
              <a:ext cx="42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a:latin typeface="Tahoma" pitchFamily="34" charset="0"/>
                </a:rPr>
                <a:t>CA</a:t>
              </a:r>
              <a:endParaRPr lang="en-US" sz="3200">
                <a:latin typeface="Tahoma" pitchFamily="34" charset="0"/>
              </a:endParaRPr>
            </a:p>
            <a:p>
              <a:pPr algn="ctr">
                <a:lnSpc>
                  <a:spcPct val="85000"/>
                </a:lnSpc>
              </a:pPr>
              <a:r>
                <a:rPr lang="en-US" sz="3200">
                  <a:latin typeface="Tahoma" pitchFamily="34" charset="0"/>
                </a:rPr>
                <a:t>CL</a:t>
              </a:r>
            </a:p>
          </p:txBody>
        </p:sp>
        <p:sp>
          <p:nvSpPr>
            <p:cNvPr id="20492" name="Rectangle 12"/>
            <p:cNvSpPr>
              <a:spLocks noChangeArrowheads="1"/>
            </p:cNvSpPr>
            <p:nvPr/>
          </p:nvSpPr>
          <p:spPr bwMode="auto">
            <a:xfrm>
              <a:off x="2363" y="1608"/>
              <a:ext cx="901"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a:latin typeface="Tahoma" pitchFamily="34" charset="0"/>
                </a:rPr>
                <a:t>$2,680</a:t>
              </a:r>
              <a:endParaRPr lang="en-US" sz="3200">
                <a:latin typeface="Tahoma" pitchFamily="34" charset="0"/>
              </a:endParaRPr>
            </a:p>
            <a:p>
              <a:pPr algn="ctr">
                <a:lnSpc>
                  <a:spcPct val="85000"/>
                </a:lnSpc>
              </a:pPr>
              <a:r>
                <a:rPr lang="en-US" sz="3200">
                  <a:latin typeface="Tahoma" pitchFamily="34" charset="0"/>
                </a:rPr>
                <a:t>$1,040</a:t>
              </a:r>
            </a:p>
          </p:txBody>
        </p:sp>
        <p:sp>
          <p:nvSpPr>
            <p:cNvPr id="20493" name="Rectangle 13"/>
            <p:cNvSpPr>
              <a:spLocks noChangeArrowheads="1"/>
            </p:cNvSpPr>
            <p:nvPr/>
          </p:nvSpPr>
          <p:spPr bwMode="auto">
            <a:xfrm>
              <a:off x="1407" y="3287"/>
              <a:ext cx="193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a:latin typeface="Tahoma" pitchFamily="34" charset="0"/>
                </a:rPr>
                <a:t>$2,680 - $1,716</a:t>
              </a:r>
              <a:endParaRPr lang="en-US" sz="3200">
                <a:latin typeface="Tahoma" pitchFamily="34" charset="0"/>
              </a:endParaRPr>
            </a:p>
            <a:p>
              <a:pPr algn="ctr">
                <a:lnSpc>
                  <a:spcPct val="85000"/>
                </a:lnSpc>
              </a:pPr>
              <a:r>
                <a:rPr lang="en-US" sz="3200">
                  <a:latin typeface="Tahoma" pitchFamily="34" charset="0"/>
                </a:rPr>
                <a:t>$1,040</a:t>
              </a:r>
            </a:p>
          </p:txBody>
        </p:sp>
        <p:sp>
          <p:nvSpPr>
            <p:cNvPr id="20494" name="Rectangle 14"/>
            <p:cNvSpPr>
              <a:spLocks noChangeArrowheads="1"/>
            </p:cNvSpPr>
            <p:nvPr/>
          </p:nvSpPr>
          <p:spPr bwMode="auto">
            <a:xfrm>
              <a:off x="3346" y="2610"/>
              <a:ext cx="110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dirty="0">
                  <a:latin typeface="Tahoma" pitchFamily="34" charset="0"/>
                </a:rPr>
                <a:t>CA - Inv.</a:t>
              </a:r>
              <a:endParaRPr lang="en-US" sz="3200" dirty="0">
                <a:latin typeface="Tahoma" pitchFamily="34" charset="0"/>
              </a:endParaRPr>
            </a:p>
            <a:p>
              <a:pPr algn="ctr">
                <a:lnSpc>
                  <a:spcPct val="85000"/>
                </a:lnSpc>
              </a:pPr>
              <a:r>
                <a:rPr lang="en-US" sz="3200" dirty="0">
                  <a:latin typeface="Tahoma" pitchFamily="34" charset="0"/>
                </a:rPr>
                <a:t>CL</a:t>
              </a:r>
            </a:p>
          </p:txBody>
        </p:sp>
      </p:grpSp>
    </p:spTree>
    <p:extLst>
      <p:ext uri="{BB962C8B-B14F-4D97-AF65-F5344CB8AC3E}">
        <p14:creationId xmlns:p14="http://schemas.microsoft.com/office/powerpoint/2010/main" val="172820226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6"/>
          <p:cNvSpPr>
            <a:spLocks noGrp="1"/>
          </p:cNvSpPr>
          <p:nvPr>
            <p:ph type="sldNum" sz="quarter" idx="12"/>
          </p:nvPr>
        </p:nvSpPr>
        <p:spPr/>
        <p:txBody>
          <a:bodyPr/>
          <a:lstStyle/>
          <a:p>
            <a:fld id="{49A57FB3-32EF-47B3-B05E-8E9B905C6CC6}" type="slidenum">
              <a:rPr lang="en-US"/>
              <a:pPr/>
              <a:t>28</a:t>
            </a:fld>
            <a:endParaRPr lang="en-US"/>
          </a:p>
        </p:txBody>
      </p:sp>
      <p:sp>
        <p:nvSpPr>
          <p:cNvPr id="183338" name="Rectangle 42"/>
          <p:cNvSpPr>
            <a:spLocks noGrp="1" noChangeArrowheads="1"/>
          </p:cNvSpPr>
          <p:nvPr>
            <p:ph type="title"/>
          </p:nvPr>
        </p:nvSpPr>
        <p:spPr/>
        <p:txBody>
          <a:bodyPr>
            <a:normAutofit/>
          </a:bodyPr>
          <a:lstStyle/>
          <a:p>
            <a:r>
              <a:rPr lang="en-US" sz="4000" dirty="0">
                <a:latin typeface="Garamond" charset="0"/>
              </a:rPr>
              <a:t>Comments on CR and QR</a:t>
            </a:r>
          </a:p>
        </p:txBody>
      </p:sp>
      <p:graphicFrame>
        <p:nvGraphicFramePr>
          <p:cNvPr id="183340" name="Group 44"/>
          <p:cNvGraphicFramePr>
            <a:graphicFrameLocks noGrp="1"/>
          </p:cNvGraphicFramePr>
          <p:nvPr>
            <p:ph sz="half" idx="1"/>
          </p:nvPr>
        </p:nvGraphicFramePr>
        <p:xfrm>
          <a:off x="2706688" y="2017713"/>
          <a:ext cx="6665912" cy="1981200"/>
        </p:xfrm>
        <a:graphic>
          <a:graphicData uri="http://schemas.openxmlformats.org/drawingml/2006/table">
            <a:tbl>
              <a:tblPr/>
              <a:tblGrid>
                <a:gridCol w="1333500">
                  <a:extLst>
                    <a:ext uri="{9D8B030D-6E8A-4147-A177-3AD203B41FA5}">
                      <a16:colId xmlns:a16="http://schemas.microsoft.com/office/drawing/2014/main" val="20000"/>
                    </a:ext>
                  </a:extLst>
                </a:gridCol>
                <a:gridCol w="1331912">
                  <a:extLst>
                    <a:ext uri="{9D8B030D-6E8A-4147-A177-3AD203B41FA5}">
                      <a16:colId xmlns:a16="http://schemas.microsoft.com/office/drawing/2014/main" val="20001"/>
                    </a:ext>
                  </a:extLst>
                </a:gridCol>
                <a:gridCol w="1335088">
                  <a:extLst>
                    <a:ext uri="{9D8B030D-6E8A-4147-A177-3AD203B41FA5}">
                      <a16:colId xmlns:a16="http://schemas.microsoft.com/office/drawing/2014/main" val="20002"/>
                    </a:ext>
                  </a:extLst>
                </a:gridCol>
                <a:gridCol w="1331912">
                  <a:extLst>
                    <a:ext uri="{9D8B030D-6E8A-4147-A177-3AD203B41FA5}">
                      <a16:colId xmlns:a16="http://schemas.microsoft.com/office/drawing/2014/main" val="20003"/>
                    </a:ext>
                  </a:extLst>
                </a:gridCol>
                <a:gridCol w="1333500">
                  <a:extLst>
                    <a:ext uri="{9D8B030D-6E8A-4147-A177-3AD203B41FA5}">
                      <a16:colId xmlns:a16="http://schemas.microsoft.com/office/drawing/2014/main" val="20004"/>
                    </a:ext>
                  </a:extLst>
                </a:gridCol>
              </a:tblGrid>
              <a:tr h="6604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dirty="0">
                          <a:ln>
                            <a:noFill/>
                          </a:ln>
                          <a:solidFill>
                            <a:schemeClr val="tx1"/>
                          </a:solidFill>
                          <a:effectLst/>
                          <a:latin typeface="Tahoma" pitchFamily="34" charset="0"/>
                        </a:rPr>
                        <a:t>2014E</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dirty="0">
                          <a:ln>
                            <a:noFill/>
                          </a:ln>
                          <a:solidFill>
                            <a:schemeClr val="tx1"/>
                          </a:solidFill>
                          <a:effectLst/>
                          <a:latin typeface="Tahoma" pitchFamily="34" charset="0"/>
                        </a:rPr>
                        <a:t>2013</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dirty="0">
                          <a:ln>
                            <a:noFill/>
                          </a:ln>
                          <a:solidFill>
                            <a:schemeClr val="tx1"/>
                          </a:solidFill>
                          <a:effectLst/>
                          <a:latin typeface="Tahoma" pitchFamily="34" charset="0"/>
                        </a:rPr>
                        <a:t>2012</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Ind.</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604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CR</a:t>
                      </a: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2.58</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1.46</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2.3</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2.7</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04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QR</a:t>
                      </a: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0.93</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0.5</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0.8</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1.0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83341" name="Rectangle 45"/>
          <p:cNvSpPr>
            <a:spLocks noGrp="1" noChangeArrowheads="1"/>
          </p:cNvSpPr>
          <p:nvPr>
            <p:ph type="body" sz="half" idx="2"/>
          </p:nvPr>
        </p:nvSpPr>
        <p:spPr/>
        <p:txBody>
          <a:bodyPr/>
          <a:lstStyle/>
          <a:p>
            <a:r>
              <a:rPr lang="en-US" sz="2800"/>
              <a:t>Expected to improve but still below the industry average.</a:t>
            </a:r>
          </a:p>
          <a:p>
            <a:r>
              <a:rPr lang="en-US" sz="2800"/>
              <a:t>Liquidity position is weak.</a:t>
            </a:r>
          </a:p>
        </p:txBody>
      </p:sp>
    </p:spTree>
    <p:extLst>
      <p:ext uri="{BB962C8B-B14F-4D97-AF65-F5344CB8AC3E}">
        <p14:creationId xmlns:p14="http://schemas.microsoft.com/office/powerpoint/2010/main" val="3627168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652A4E2-2559-4F0B-9DC2-B5D6EEA8D3A2}" type="slidenum">
              <a:rPr lang="en-US"/>
              <a:pPr/>
              <a:t>29</a:t>
            </a:fld>
            <a:endParaRPr lang="en-US"/>
          </a:p>
        </p:txBody>
      </p:sp>
      <p:sp>
        <p:nvSpPr>
          <p:cNvPr id="549890" name="Rectangle 2"/>
          <p:cNvSpPr>
            <a:spLocks noGrp="1" noChangeArrowheads="1"/>
          </p:cNvSpPr>
          <p:nvPr>
            <p:ph type="title"/>
          </p:nvPr>
        </p:nvSpPr>
        <p:spPr/>
        <p:txBody>
          <a:bodyPr/>
          <a:lstStyle/>
          <a:p>
            <a:r>
              <a:rPr lang="en-US" dirty="0">
                <a:solidFill>
                  <a:srgbClr val="0000FF"/>
                </a:solidFill>
              </a:rPr>
              <a:t>Asset Management / Efficiency Ratios</a:t>
            </a:r>
          </a:p>
        </p:txBody>
      </p:sp>
      <p:sp>
        <p:nvSpPr>
          <p:cNvPr id="549891" name="Rectangle 3"/>
          <p:cNvSpPr>
            <a:spLocks noGrp="1" noChangeArrowheads="1"/>
          </p:cNvSpPr>
          <p:nvPr>
            <p:ph type="body" idx="1"/>
          </p:nvPr>
        </p:nvSpPr>
        <p:spPr/>
        <p:txBody>
          <a:bodyPr>
            <a:normAutofit/>
          </a:bodyPr>
          <a:lstStyle/>
          <a:p>
            <a:r>
              <a:rPr lang="en-US" sz="3200" dirty="0"/>
              <a:t>How efficiently does the firm use its assets?</a:t>
            </a:r>
          </a:p>
          <a:p>
            <a:r>
              <a:rPr lang="en-US" sz="3200" dirty="0"/>
              <a:t>How much does the firm have tied up in assets for each dollar of sales?</a:t>
            </a:r>
          </a:p>
        </p:txBody>
      </p:sp>
    </p:spTree>
    <p:extLst>
      <p:ext uri="{BB962C8B-B14F-4D97-AF65-F5344CB8AC3E}">
        <p14:creationId xmlns:p14="http://schemas.microsoft.com/office/powerpoint/2010/main" val="262146587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DA25F18B-C158-4ACF-A341-75EEE1A04772}" type="slidenum">
              <a:rPr lang="en-US"/>
              <a:pPr/>
              <a:t>30</a:t>
            </a:fld>
            <a:endParaRPr lang="en-US"/>
          </a:p>
        </p:txBody>
      </p:sp>
      <p:sp>
        <p:nvSpPr>
          <p:cNvPr id="24592" name="Rectangle 16"/>
          <p:cNvSpPr>
            <a:spLocks noGrp="1" noChangeArrowheads="1"/>
          </p:cNvSpPr>
          <p:nvPr>
            <p:ph type="title"/>
          </p:nvPr>
        </p:nvSpPr>
        <p:spPr/>
        <p:txBody>
          <a:bodyPr>
            <a:normAutofit/>
          </a:bodyPr>
          <a:lstStyle/>
          <a:p>
            <a:r>
              <a:rPr lang="en-US" sz="4000" dirty="0">
                <a:latin typeface="Garamond" charset="0"/>
              </a:rPr>
              <a:t>Inventory Turnover Ratio</a:t>
            </a:r>
          </a:p>
        </p:txBody>
      </p:sp>
      <p:grpSp>
        <p:nvGrpSpPr>
          <p:cNvPr id="24587" name="Group 11"/>
          <p:cNvGrpSpPr>
            <a:grpSpLocks/>
          </p:cNvGrpSpPr>
          <p:nvPr/>
        </p:nvGrpSpPr>
        <p:grpSpPr bwMode="auto">
          <a:xfrm>
            <a:off x="2403476" y="2286002"/>
            <a:ext cx="6472241" cy="1909763"/>
            <a:chOff x="554" y="1440"/>
            <a:chExt cx="4077" cy="1203"/>
          </a:xfrm>
        </p:grpSpPr>
        <p:sp>
          <p:nvSpPr>
            <p:cNvPr id="24582" name="Rectangle 6"/>
            <p:cNvSpPr>
              <a:spLocks noChangeArrowheads="1"/>
            </p:cNvSpPr>
            <p:nvPr/>
          </p:nvSpPr>
          <p:spPr bwMode="auto">
            <a:xfrm>
              <a:off x="554" y="1530"/>
              <a:ext cx="4077" cy="987"/>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Inv. Turnover =</a:t>
              </a:r>
            </a:p>
            <a:p>
              <a:endParaRPr lang="en-US" sz="3200" dirty="0">
                <a:latin typeface="Tahoma" pitchFamily="34" charset="0"/>
              </a:endParaRPr>
            </a:p>
            <a:p>
              <a:r>
                <a:rPr lang="en-US" sz="3200" dirty="0">
                  <a:latin typeface="Tahoma" pitchFamily="34" charset="0"/>
                </a:rPr>
                <a:t>		     =                       =  3.45.</a:t>
              </a:r>
            </a:p>
          </p:txBody>
        </p:sp>
        <p:grpSp>
          <p:nvGrpSpPr>
            <p:cNvPr id="24585" name="Group 9"/>
            <p:cNvGrpSpPr>
              <a:grpSpLocks/>
            </p:cNvGrpSpPr>
            <p:nvPr/>
          </p:nvGrpSpPr>
          <p:grpSpPr bwMode="auto">
            <a:xfrm>
              <a:off x="2438" y="1440"/>
              <a:ext cx="1402" cy="584"/>
              <a:chOff x="2438" y="1440"/>
              <a:chExt cx="1402" cy="584"/>
            </a:xfrm>
          </p:grpSpPr>
          <p:sp>
            <p:nvSpPr>
              <p:cNvPr id="24583" name="Rectangle 7"/>
              <p:cNvSpPr>
                <a:spLocks noChangeArrowheads="1"/>
              </p:cNvSpPr>
              <p:nvPr/>
            </p:nvSpPr>
            <p:spPr bwMode="auto">
              <a:xfrm>
                <a:off x="2448" y="1440"/>
                <a:ext cx="1392"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dirty="0">
                    <a:latin typeface="Tahoma" pitchFamily="34" charset="0"/>
                  </a:rPr>
                  <a:t>COGS</a:t>
                </a:r>
              </a:p>
              <a:p>
                <a:pPr algn="ctr">
                  <a:lnSpc>
                    <a:spcPct val="85000"/>
                  </a:lnSpc>
                </a:pPr>
                <a:r>
                  <a:rPr lang="en-US" sz="3200" dirty="0">
                    <a:latin typeface="Tahoma" pitchFamily="34" charset="0"/>
                  </a:rPr>
                  <a:t>Inventories</a:t>
                </a:r>
              </a:p>
            </p:txBody>
          </p:sp>
          <p:sp>
            <p:nvSpPr>
              <p:cNvPr id="24584" name="Line 8"/>
              <p:cNvSpPr>
                <a:spLocks noChangeShapeType="1"/>
              </p:cNvSpPr>
              <p:nvPr/>
            </p:nvSpPr>
            <p:spPr bwMode="auto">
              <a:xfrm>
                <a:off x="2438" y="1732"/>
                <a:ext cx="1402" cy="0"/>
              </a:xfrm>
              <a:prstGeom prst="line">
                <a:avLst/>
              </a:prstGeom>
              <a:noFill/>
              <a:ln w="25400">
                <a:solidFill>
                  <a:schemeClr val="tx1"/>
                </a:solidFill>
                <a:round/>
                <a:headEnd/>
                <a:tailEnd/>
              </a:ln>
              <a:effectLst/>
            </p:spPr>
            <p:txBody>
              <a:bodyPr wrap="none" anchor="ctr"/>
              <a:lstStyle/>
              <a:p>
                <a:endParaRPr lang="en-US"/>
              </a:p>
            </p:txBody>
          </p:sp>
        </p:grpSp>
        <p:sp>
          <p:nvSpPr>
            <p:cNvPr id="24586" name="Rectangle 10"/>
            <p:cNvSpPr>
              <a:spLocks noChangeArrowheads="1"/>
            </p:cNvSpPr>
            <p:nvPr/>
          </p:nvSpPr>
          <p:spPr bwMode="auto">
            <a:xfrm>
              <a:off x="2352" y="2059"/>
              <a:ext cx="181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dirty="0">
                  <a:latin typeface="Tahoma" pitchFamily="34" charset="0"/>
                </a:rPr>
                <a:t>$5,800 + $120</a:t>
              </a:r>
              <a:endParaRPr lang="en-US" sz="3200" dirty="0">
                <a:latin typeface="Tahoma" pitchFamily="34" charset="0"/>
              </a:endParaRPr>
            </a:p>
            <a:p>
              <a:pPr algn="ctr">
                <a:lnSpc>
                  <a:spcPct val="85000"/>
                </a:lnSpc>
              </a:pPr>
              <a:r>
                <a:rPr lang="en-US" sz="3200" dirty="0">
                  <a:latin typeface="Tahoma" pitchFamily="34" charset="0"/>
                </a:rPr>
                <a:t>$1,716</a:t>
              </a:r>
            </a:p>
          </p:txBody>
        </p:sp>
      </p:grpSp>
      <p:grpSp>
        <p:nvGrpSpPr>
          <p:cNvPr id="24591" name="Group 15"/>
          <p:cNvGrpSpPr>
            <a:grpSpLocks/>
          </p:cNvGrpSpPr>
          <p:nvPr/>
        </p:nvGrpSpPr>
        <p:grpSpPr bwMode="auto">
          <a:xfrm>
            <a:off x="2403476" y="4824413"/>
            <a:ext cx="7751763" cy="1319212"/>
            <a:chOff x="554" y="3039"/>
            <a:chExt cx="4883" cy="831"/>
          </a:xfrm>
        </p:grpSpPr>
        <p:sp>
          <p:nvSpPr>
            <p:cNvPr id="24588" name="Rectangle 12"/>
            <p:cNvSpPr>
              <a:spLocks noChangeArrowheads="1"/>
            </p:cNvSpPr>
            <p:nvPr/>
          </p:nvSpPr>
          <p:spPr bwMode="auto">
            <a:xfrm>
              <a:off x="554" y="3039"/>
              <a:ext cx="4883" cy="824"/>
            </a:xfrm>
            <a:prstGeom prst="rect">
              <a:avLst/>
            </a:prstGeom>
            <a:noFill/>
            <a:ln w="12700">
              <a:noFill/>
              <a:miter lim="800000"/>
              <a:headEnd/>
              <a:tailEnd/>
            </a:ln>
            <a:effectLst/>
          </p:spPr>
          <p:txBody>
            <a:bodyPr lIns="90488" tIns="44450" rIns="90488" bIns="44450">
              <a:spAutoFit/>
            </a:bodyPr>
            <a:lstStyle/>
            <a:p>
              <a:pPr>
                <a:spcBef>
                  <a:spcPct val="50000"/>
                </a:spcBef>
                <a:tabLst>
                  <a:tab pos="1370013" algn="l"/>
                  <a:tab pos="2973388" algn="l"/>
                  <a:tab pos="4576763" algn="l"/>
                  <a:tab pos="6110288" algn="l"/>
                </a:tabLst>
              </a:pPr>
              <a:r>
                <a:rPr lang="en-US" sz="3200" dirty="0">
                  <a:latin typeface="Tahoma" pitchFamily="34" charset="0"/>
                </a:rPr>
                <a:t>	2014E	2013	2012	Ind.</a:t>
              </a:r>
            </a:p>
            <a:p>
              <a:pPr>
                <a:spcBef>
                  <a:spcPct val="50000"/>
                </a:spcBef>
                <a:tabLst>
                  <a:tab pos="1370013" algn="l"/>
                  <a:tab pos="2973388" algn="l"/>
                  <a:tab pos="4576763" algn="l"/>
                  <a:tab pos="6110288" algn="l"/>
                </a:tabLst>
              </a:pPr>
              <a:r>
                <a:rPr lang="en-US" sz="3200" dirty="0">
                  <a:latin typeface="Tahoma" pitchFamily="34" charset="0"/>
                </a:rPr>
                <a:t>Inv. T.	3.45	4.0	4.0	6.1</a:t>
              </a:r>
            </a:p>
          </p:txBody>
        </p:sp>
        <p:sp>
          <p:nvSpPr>
            <p:cNvPr id="24589" name="Line 13"/>
            <p:cNvSpPr>
              <a:spLocks noChangeShapeType="1"/>
            </p:cNvSpPr>
            <p:nvPr/>
          </p:nvSpPr>
          <p:spPr bwMode="auto">
            <a:xfrm>
              <a:off x="1404" y="3409"/>
              <a:ext cx="3637" cy="0"/>
            </a:xfrm>
            <a:prstGeom prst="line">
              <a:avLst/>
            </a:prstGeom>
            <a:noFill/>
            <a:ln w="25400">
              <a:solidFill>
                <a:schemeClr val="tx1"/>
              </a:solidFill>
              <a:round/>
              <a:headEnd/>
              <a:tailEnd/>
            </a:ln>
            <a:effectLst/>
          </p:spPr>
          <p:txBody>
            <a:bodyPr wrap="none" anchor="ctr"/>
            <a:lstStyle/>
            <a:p>
              <a:endParaRPr lang="en-US"/>
            </a:p>
          </p:txBody>
        </p:sp>
        <p:sp>
          <p:nvSpPr>
            <p:cNvPr id="24590" name="Line 14"/>
            <p:cNvSpPr>
              <a:spLocks noChangeShapeType="1"/>
            </p:cNvSpPr>
            <p:nvPr/>
          </p:nvSpPr>
          <p:spPr bwMode="auto">
            <a:xfrm>
              <a:off x="1403" y="3421"/>
              <a:ext cx="0" cy="449"/>
            </a:xfrm>
            <a:prstGeom prst="line">
              <a:avLst/>
            </a:prstGeom>
            <a:noFill/>
            <a:ln w="25400">
              <a:solidFill>
                <a:schemeClr val="tx1"/>
              </a:solidFill>
              <a:round/>
              <a:headEnd/>
              <a:tailEnd/>
            </a:ln>
            <a:effectLst/>
          </p:spPr>
          <p:txBody>
            <a:bodyPr wrap="none" anchor="ctr"/>
            <a:lstStyle/>
            <a:p>
              <a:endParaRPr lang="en-US"/>
            </a:p>
          </p:txBody>
        </p:sp>
      </p:grpSp>
    </p:spTree>
    <p:extLst>
      <p:ext uri="{BB962C8B-B14F-4D97-AF65-F5344CB8AC3E}">
        <p14:creationId xmlns:p14="http://schemas.microsoft.com/office/powerpoint/2010/main" val="207743181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836531A5-0BEB-4757-B80F-CF4D941E2482}" type="slidenum">
              <a:rPr lang="en-US"/>
              <a:pPr/>
              <a:t>31</a:t>
            </a:fld>
            <a:endParaRPr lang="en-US"/>
          </a:p>
        </p:txBody>
      </p:sp>
      <p:sp>
        <p:nvSpPr>
          <p:cNvPr id="26631" name="Rectangle 7"/>
          <p:cNvSpPr>
            <a:spLocks noGrp="1" noChangeArrowheads="1"/>
          </p:cNvSpPr>
          <p:nvPr>
            <p:ph type="title"/>
          </p:nvPr>
        </p:nvSpPr>
        <p:spPr/>
        <p:txBody>
          <a:bodyPr>
            <a:normAutofit/>
          </a:bodyPr>
          <a:lstStyle/>
          <a:p>
            <a:r>
              <a:rPr lang="en-US" sz="4000" dirty="0">
                <a:latin typeface="Garamond" charset="0"/>
              </a:rPr>
              <a:t>Comments on Inventory Turnover</a:t>
            </a:r>
          </a:p>
        </p:txBody>
      </p:sp>
      <p:sp>
        <p:nvSpPr>
          <p:cNvPr id="26632" name="Rectangle 8"/>
          <p:cNvSpPr>
            <a:spLocks noGrp="1" noChangeArrowheads="1"/>
          </p:cNvSpPr>
          <p:nvPr>
            <p:ph type="body" idx="1"/>
          </p:nvPr>
        </p:nvSpPr>
        <p:spPr/>
        <p:txBody>
          <a:bodyPr>
            <a:normAutofit/>
          </a:bodyPr>
          <a:lstStyle/>
          <a:p>
            <a:r>
              <a:rPr lang="en-US" sz="2800" dirty="0"/>
              <a:t>Inventory turnover is below industry average.</a:t>
            </a:r>
          </a:p>
          <a:p>
            <a:r>
              <a:rPr lang="en-US" sz="2800" dirty="0"/>
              <a:t>Firm might have old inventory, or its control might be poor.</a:t>
            </a:r>
          </a:p>
          <a:p>
            <a:r>
              <a:rPr lang="en-US" sz="2800" dirty="0"/>
              <a:t>No improvement is currently forecasted.</a:t>
            </a:r>
          </a:p>
        </p:txBody>
      </p:sp>
    </p:spTree>
    <p:extLst>
      <p:ext uri="{BB962C8B-B14F-4D97-AF65-F5344CB8AC3E}">
        <p14:creationId xmlns:p14="http://schemas.microsoft.com/office/powerpoint/2010/main" val="235748487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2"/>
          </p:nvPr>
        </p:nvSpPr>
        <p:spPr/>
        <p:txBody>
          <a:bodyPr/>
          <a:lstStyle/>
          <a:p>
            <a:fld id="{87D6AFA6-FB8F-4A3E-816F-21FDA0F79C5E}" type="slidenum">
              <a:rPr lang="en-US"/>
              <a:pPr/>
              <a:t>32</a:t>
            </a:fld>
            <a:endParaRPr lang="en-US"/>
          </a:p>
        </p:txBody>
      </p:sp>
      <p:grpSp>
        <p:nvGrpSpPr>
          <p:cNvPr id="28689" name="Group 17"/>
          <p:cNvGrpSpPr>
            <a:grpSpLocks/>
          </p:cNvGrpSpPr>
          <p:nvPr/>
        </p:nvGrpSpPr>
        <p:grpSpPr bwMode="auto">
          <a:xfrm>
            <a:off x="2514600" y="2362201"/>
            <a:ext cx="7010400" cy="3121025"/>
            <a:chOff x="672" y="2160"/>
            <a:chExt cx="4416" cy="1966"/>
          </a:xfrm>
        </p:grpSpPr>
        <p:sp>
          <p:nvSpPr>
            <p:cNvPr id="28681" name="Rectangle 9"/>
            <p:cNvSpPr>
              <a:spLocks noChangeArrowheads="1"/>
            </p:cNvSpPr>
            <p:nvPr/>
          </p:nvSpPr>
          <p:spPr bwMode="auto">
            <a:xfrm>
              <a:off x="672" y="2208"/>
              <a:ext cx="4416" cy="1918"/>
            </a:xfrm>
            <a:prstGeom prst="rect">
              <a:avLst/>
            </a:prstGeom>
            <a:noFill/>
            <a:ln w="12700">
              <a:noFill/>
              <a:miter lim="800000"/>
              <a:headEnd/>
              <a:tailEnd/>
            </a:ln>
            <a:effectLst/>
          </p:spPr>
          <p:txBody>
            <a:bodyPr lIns="90488" tIns="44450" rIns="90488" bIns="44450">
              <a:spAutoFit/>
            </a:bodyPr>
            <a:lstStyle/>
            <a:p>
              <a:pPr>
                <a:tabLst>
                  <a:tab pos="1022350" algn="l"/>
                </a:tabLst>
              </a:pPr>
              <a:r>
                <a:rPr lang="en-US" sz="3200" dirty="0">
                  <a:latin typeface="Tahoma" pitchFamily="34" charset="0"/>
                </a:rPr>
                <a:t>DSO	=</a:t>
              </a:r>
              <a:endParaRPr lang="en-US" sz="3200" u="sng" dirty="0">
                <a:latin typeface="Tahoma" pitchFamily="34" charset="0"/>
              </a:endParaRPr>
            </a:p>
            <a:p>
              <a:pPr>
                <a:tabLst>
                  <a:tab pos="1022350" algn="l"/>
                </a:tabLst>
              </a:pPr>
              <a:endParaRPr lang="en-US" sz="3200" dirty="0">
                <a:latin typeface="Tahoma" pitchFamily="34" charset="0"/>
              </a:endParaRPr>
            </a:p>
            <a:p>
              <a:pPr>
                <a:tabLst>
                  <a:tab pos="1022350" algn="l"/>
                </a:tabLst>
              </a:pPr>
              <a:endParaRPr lang="en-US" sz="3200" dirty="0">
                <a:latin typeface="Tahoma" pitchFamily="34" charset="0"/>
              </a:endParaRPr>
            </a:p>
            <a:p>
              <a:pPr>
                <a:tabLst>
                  <a:tab pos="1022350" algn="l"/>
                </a:tabLst>
              </a:pPr>
              <a:r>
                <a:rPr lang="en-US" sz="3200" dirty="0">
                  <a:latin typeface="Tahoma" pitchFamily="34" charset="0"/>
                </a:rPr>
                <a:t>	=                       =                     </a:t>
              </a:r>
            </a:p>
            <a:p>
              <a:pPr>
                <a:tabLst>
                  <a:tab pos="1022350" algn="l"/>
                </a:tabLst>
              </a:pPr>
              <a:endParaRPr lang="en-US" sz="3200" dirty="0">
                <a:latin typeface="Tahoma" pitchFamily="34" charset="0"/>
              </a:endParaRPr>
            </a:p>
            <a:p>
              <a:pPr>
                <a:tabLst>
                  <a:tab pos="1022350" algn="l"/>
                </a:tabLst>
              </a:pPr>
              <a:r>
                <a:rPr lang="en-US" sz="3200" dirty="0">
                  <a:latin typeface="Tahoma" pitchFamily="34" charset="0"/>
                </a:rPr>
                <a:t>         = 45.5 days. </a:t>
              </a:r>
            </a:p>
          </p:txBody>
        </p:sp>
        <p:sp>
          <p:nvSpPr>
            <p:cNvPr id="28676" name="Rectangle 4"/>
            <p:cNvSpPr>
              <a:spLocks noChangeArrowheads="1"/>
            </p:cNvSpPr>
            <p:nvPr/>
          </p:nvSpPr>
          <p:spPr bwMode="auto">
            <a:xfrm>
              <a:off x="1710" y="2160"/>
              <a:ext cx="2617"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dirty="0">
                  <a:latin typeface="Tahoma" pitchFamily="34" charset="0"/>
                </a:rPr>
                <a:t>Receivables</a:t>
              </a:r>
            </a:p>
            <a:p>
              <a:pPr algn="ctr">
                <a:lnSpc>
                  <a:spcPct val="85000"/>
                </a:lnSpc>
              </a:pPr>
              <a:r>
                <a:rPr lang="en-US" sz="3200" dirty="0">
                  <a:latin typeface="Tahoma" pitchFamily="34" charset="0"/>
                </a:rPr>
                <a:t>Average sales per day</a:t>
              </a:r>
            </a:p>
          </p:txBody>
        </p:sp>
        <p:sp>
          <p:nvSpPr>
            <p:cNvPr id="28677" name="Line 5"/>
            <p:cNvSpPr>
              <a:spLocks noChangeShapeType="1"/>
            </p:cNvSpPr>
            <p:nvPr/>
          </p:nvSpPr>
          <p:spPr bwMode="auto">
            <a:xfrm>
              <a:off x="3696" y="3360"/>
              <a:ext cx="1249" cy="0"/>
            </a:xfrm>
            <a:prstGeom prst="line">
              <a:avLst/>
            </a:prstGeom>
            <a:noFill/>
            <a:ln w="25400">
              <a:solidFill>
                <a:schemeClr val="tx1"/>
              </a:solidFill>
              <a:round/>
              <a:headEnd/>
              <a:tailEnd/>
            </a:ln>
            <a:effectLst/>
          </p:spPr>
          <p:txBody>
            <a:bodyPr wrap="none" anchor="ctr"/>
            <a:lstStyle/>
            <a:p>
              <a:endParaRPr lang="en-US"/>
            </a:p>
          </p:txBody>
        </p:sp>
        <p:sp>
          <p:nvSpPr>
            <p:cNvPr id="28678" name="Line 6"/>
            <p:cNvSpPr>
              <a:spLocks noChangeShapeType="1"/>
            </p:cNvSpPr>
            <p:nvPr/>
          </p:nvSpPr>
          <p:spPr bwMode="auto">
            <a:xfrm flipV="1">
              <a:off x="1717" y="2448"/>
              <a:ext cx="2516" cy="1"/>
            </a:xfrm>
            <a:prstGeom prst="line">
              <a:avLst/>
            </a:prstGeom>
            <a:noFill/>
            <a:ln w="25400">
              <a:solidFill>
                <a:schemeClr val="tx1"/>
              </a:solidFill>
              <a:round/>
              <a:headEnd/>
              <a:tailEnd/>
            </a:ln>
            <a:effectLst/>
          </p:spPr>
          <p:txBody>
            <a:bodyPr wrap="none" anchor="ctr"/>
            <a:lstStyle/>
            <a:p>
              <a:endParaRPr lang="en-US"/>
            </a:p>
          </p:txBody>
        </p:sp>
        <p:sp>
          <p:nvSpPr>
            <p:cNvPr id="28683" name="Rectangle 11"/>
            <p:cNvSpPr>
              <a:spLocks noChangeArrowheads="1"/>
            </p:cNvSpPr>
            <p:nvPr/>
          </p:nvSpPr>
          <p:spPr bwMode="auto">
            <a:xfrm>
              <a:off x="3594" y="3070"/>
              <a:ext cx="1405"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dirty="0">
                  <a:latin typeface="Tahoma" pitchFamily="34" charset="0"/>
                </a:rPr>
                <a:t>$878</a:t>
              </a:r>
            </a:p>
            <a:p>
              <a:pPr algn="ctr">
                <a:lnSpc>
                  <a:spcPct val="85000"/>
                </a:lnSpc>
              </a:pPr>
              <a:r>
                <a:rPr lang="en-US" sz="3200" dirty="0">
                  <a:latin typeface="Tahoma" pitchFamily="34" charset="0"/>
                </a:rPr>
                <a:t>$7,036/365</a:t>
              </a:r>
            </a:p>
          </p:txBody>
        </p:sp>
        <p:sp>
          <p:nvSpPr>
            <p:cNvPr id="28682" name="Rectangle 10"/>
            <p:cNvSpPr>
              <a:spLocks noChangeArrowheads="1"/>
            </p:cNvSpPr>
            <p:nvPr/>
          </p:nvSpPr>
          <p:spPr bwMode="auto">
            <a:xfrm>
              <a:off x="1565" y="3120"/>
              <a:ext cx="143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a:latin typeface="Tahoma" pitchFamily="34" charset="0"/>
                </a:rPr>
                <a:t>Receivables</a:t>
              </a:r>
              <a:endParaRPr lang="en-US" sz="3200">
                <a:latin typeface="Tahoma" pitchFamily="34" charset="0"/>
              </a:endParaRPr>
            </a:p>
            <a:p>
              <a:pPr algn="ctr">
                <a:lnSpc>
                  <a:spcPct val="85000"/>
                </a:lnSpc>
              </a:pPr>
              <a:r>
                <a:rPr lang="en-US" sz="3200">
                  <a:latin typeface="Tahoma" pitchFamily="34" charset="0"/>
                </a:rPr>
                <a:t>Sales/365</a:t>
              </a:r>
            </a:p>
          </p:txBody>
        </p:sp>
      </p:grpSp>
      <p:sp>
        <p:nvSpPr>
          <p:cNvPr id="28686" name="Rectangle 14"/>
          <p:cNvSpPr>
            <a:spLocks noGrp="1" noChangeArrowheads="1"/>
          </p:cNvSpPr>
          <p:nvPr>
            <p:ph type="title"/>
          </p:nvPr>
        </p:nvSpPr>
        <p:spPr/>
        <p:txBody>
          <a:bodyPr>
            <a:normAutofit/>
          </a:bodyPr>
          <a:lstStyle/>
          <a:p>
            <a:r>
              <a:rPr lang="en-US" sz="4000" dirty="0">
                <a:latin typeface="Garamond" charset="0"/>
              </a:rPr>
              <a:t>Days Sales Outstanding (or)</a:t>
            </a:r>
            <a:br>
              <a:rPr lang="en-US" sz="4000" dirty="0">
                <a:latin typeface="Garamond" charset="0"/>
              </a:rPr>
            </a:br>
            <a:r>
              <a:rPr lang="en-US" sz="4000" dirty="0">
                <a:latin typeface="Garamond" charset="0"/>
              </a:rPr>
              <a:t>Receivable Turnover Days</a:t>
            </a:r>
          </a:p>
        </p:txBody>
      </p:sp>
    </p:spTree>
    <p:extLst>
      <p:ext uri="{BB962C8B-B14F-4D97-AF65-F5344CB8AC3E}">
        <p14:creationId xmlns:p14="http://schemas.microsoft.com/office/powerpoint/2010/main" val="205260434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fld id="{95401D78-04E7-444A-83B8-946A7107A375}" type="slidenum">
              <a:rPr lang="en-US"/>
              <a:pPr/>
              <a:t>33</a:t>
            </a:fld>
            <a:endParaRPr lang="en-US"/>
          </a:p>
        </p:txBody>
      </p:sp>
      <p:sp>
        <p:nvSpPr>
          <p:cNvPr id="30731" name="Rectangle 11"/>
          <p:cNvSpPr>
            <a:spLocks noGrp="1" noChangeArrowheads="1"/>
          </p:cNvSpPr>
          <p:nvPr>
            <p:ph type="title"/>
          </p:nvPr>
        </p:nvSpPr>
        <p:spPr/>
        <p:txBody>
          <a:bodyPr>
            <a:normAutofit/>
          </a:bodyPr>
          <a:lstStyle/>
          <a:p>
            <a:r>
              <a:rPr lang="en-US" sz="4000" dirty="0">
                <a:latin typeface="Garamond" charset="0"/>
              </a:rPr>
              <a:t>Appraisal of DSO</a:t>
            </a:r>
          </a:p>
        </p:txBody>
      </p:sp>
      <p:sp>
        <p:nvSpPr>
          <p:cNvPr id="30732" name="Rectangle 12"/>
          <p:cNvSpPr>
            <a:spLocks noGrp="1" noChangeArrowheads="1"/>
          </p:cNvSpPr>
          <p:nvPr>
            <p:ph type="body" idx="1"/>
          </p:nvPr>
        </p:nvSpPr>
        <p:spPr/>
        <p:txBody>
          <a:bodyPr>
            <a:normAutofit lnSpcReduction="10000"/>
          </a:bodyPr>
          <a:lstStyle/>
          <a:p>
            <a:r>
              <a:rPr lang="en-US" sz="2800" dirty="0"/>
              <a:t>Firm collects too slowly, and situation is getting worse.</a:t>
            </a:r>
          </a:p>
          <a:p>
            <a:r>
              <a:rPr lang="en-US" sz="2800" dirty="0"/>
              <a:t>Poor credit policy.</a:t>
            </a:r>
          </a:p>
          <a:p>
            <a:endParaRPr lang="en-US" dirty="0"/>
          </a:p>
          <a:p>
            <a:endParaRPr lang="en-US" dirty="0"/>
          </a:p>
          <a:p>
            <a:endParaRPr lang="en-US" dirty="0"/>
          </a:p>
          <a:p>
            <a:endParaRPr lang="en-US" dirty="0"/>
          </a:p>
          <a:p>
            <a:endParaRPr lang="en-US" dirty="0"/>
          </a:p>
          <a:p>
            <a:r>
              <a:rPr lang="en-US" sz="2800" dirty="0"/>
              <a:t>Other important one is </a:t>
            </a:r>
          </a:p>
          <a:p>
            <a:pPr marL="457200" lvl="1" indent="0">
              <a:buNone/>
            </a:pPr>
            <a:r>
              <a:rPr lang="en-US" sz="2400" dirty="0"/>
              <a:t>– Days Payable Outstanding (DPO) = Acc. Payable/COGS per day</a:t>
            </a:r>
          </a:p>
          <a:p>
            <a:endParaRPr lang="en-US" dirty="0"/>
          </a:p>
          <a:p>
            <a:endParaRPr lang="en-US" dirty="0"/>
          </a:p>
        </p:txBody>
      </p:sp>
      <p:grpSp>
        <p:nvGrpSpPr>
          <p:cNvPr id="30733" name="Group 13"/>
          <p:cNvGrpSpPr>
            <a:grpSpLocks/>
          </p:cNvGrpSpPr>
          <p:nvPr/>
        </p:nvGrpSpPr>
        <p:grpSpPr bwMode="auto">
          <a:xfrm>
            <a:off x="2829509" y="2758740"/>
            <a:ext cx="6970713" cy="1162050"/>
            <a:chOff x="768" y="2928"/>
            <a:chExt cx="4391" cy="732"/>
          </a:xfrm>
        </p:grpSpPr>
        <p:sp>
          <p:nvSpPr>
            <p:cNvPr id="30727" name="Rectangle 7"/>
            <p:cNvSpPr>
              <a:spLocks noChangeArrowheads="1"/>
            </p:cNvSpPr>
            <p:nvPr/>
          </p:nvSpPr>
          <p:spPr bwMode="auto">
            <a:xfrm>
              <a:off x="768" y="2928"/>
              <a:ext cx="4391" cy="732"/>
            </a:xfrm>
            <a:prstGeom prst="rect">
              <a:avLst/>
            </a:prstGeom>
            <a:noFill/>
            <a:ln w="12700">
              <a:noFill/>
              <a:miter lim="800000"/>
              <a:headEnd/>
              <a:tailEnd/>
            </a:ln>
            <a:effectLst/>
          </p:spPr>
          <p:txBody>
            <a:bodyPr lIns="90488" tIns="44450" rIns="90488" bIns="44450">
              <a:spAutoFit/>
            </a:bodyPr>
            <a:lstStyle/>
            <a:p>
              <a:pPr>
                <a:lnSpc>
                  <a:spcPct val="110000"/>
                </a:lnSpc>
                <a:tabLst>
                  <a:tab pos="1762125" algn="ctr"/>
                  <a:tab pos="3143250" algn="ctr"/>
                  <a:tab pos="4524375" algn="ctr"/>
                  <a:tab pos="5881688" algn="ctr"/>
                </a:tabLst>
              </a:pPr>
              <a:r>
                <a:rPr lang="en-US" sz="3200" dirty="0">
                  <a:latin typeface="Tahoma" pitchFamily="34" charset="0"/>
                </a:rPr>
                <a:t>	2014	2013	2012	Ind.</a:t>
              </a:r>
            </a:p>
            <a:p>
              <a:pPr>
                <a:lnSpc>
                  <a:spcPct val="110000"/>
                </a:lnSpc>
                <a:tabLst>
                  <a:tab pos="1762125" algn="ctr"/>
                  <a:tab pos="3143250" algn="ctr"/>
                  <a:tab pos="4524375" algn="ctr"/>
                  <a:tab pos="5881688" algn="ctr"/>
                </a:tabLst>
              </a:pPr>
              <a:r>
                <a:rPr lang="en-US" sz="3200" dirty="0">
                  <a:latin typeface="Tahoma" pitchFamily="34" charset="0"/>
                </a:rPr>
                <a:t>DSO	45.5	39.5	37.4	32.0</a:t>
              </a:r>
            </a:p>
          </p:txBody>
        </p:sp>
        <p:sp>
          <p:nvSpPr>
            <p:cNvPr id="30728" name="Line 8"/>
            <p:cNvSpPr>
              <a:spLocks noChangeShapeType="1"/>
            </p:cNvSpPr>
            <p:nvPr/>
          </p:nvSpPr>
          <p:spPr bwMode="auto">
            <a:xfrm>
              <a:off x="1441" y="3276"/>
              <a:ext cx="3478" cy="0"/>
            </a:xfrm>
            <a:prstGeom prst="line">
              <a:avLst/>
            </a:prstGeom>
            <a:noFill/>
            <a:ln w="25400">
              <a:solidFill>
                <a:schemeClr val="tx1"/>
              </a:solidFill>
              <a:round/>
              <a:headEnd/>
              <a:tailEnd/>
            </a:ln>
            <a:effectLst/>
          </p:spPr>
          <p:txBody>
            <a:bodyPr wrap="none" anchor="ctr"/>
            <a:lstStyle/>
            <a:p>
              <a:endParaRPr lang="en-US"/>
            </a:p>
          </p:txBody>
        </p:sp>
        <p:sp>
          <p:nvSpPr>
            <p:cNvPr id="30729" name="Line 9"/>
            <p:cNvSpPr>
              <a:spLocks noChangeShapeType="1"/>
            </p:cNvSpPr>
            <p:nvPr/>
          </p:nvSpPr>
          <p:spPr bwMode="auto">
            <a:xfrm>
              <a:off x="1440" y="3277"/>
              <a:ext cx="0" cy="358"/>
            </a:xfrm>
            <a:prstGeom prst="line">
              <a:avLst/>
            </a:prstGeom>
            <a:noFill/>
            <a:ln w="25400">
              <a:solidFill>
                <a:schemeClr val="tx1"/>
              </a:solidFill>
              <a:round/>
              <a:headEnd/>
              <a:tailEnd/>
            </a:ln>
            <a:effectLst/>
          </p:spPr>
          <p:txBody>
            <a:bodyPr wrap="none" anchor="ctr"/>
            <a:lstStyle/>
            <a:p>
              <a:endParaRPr lang="en-US"/>
            </a:p>
          </p:txBody>
        </p:sp>
      </p:grpSp>
    </p:spTree>
    <p:extLst>
      <p:ext uri="{BB962C8B-B14F-4D97-AF65-F5344CB8AC3E}">
        <p14:creationId xmlns:p14="http://schemas.microsoft.com/office/powerpoint/2010/main" val="191011638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4"/>
          <p:cNvSpPr>
            <a:spLocks noGrp="1"/>
          </p:cNvSpPr>
          <p:nvPr>
            <p:ph type="sldNum" sz="quarter" idx="12"/>
          </p:nvPr>
        </p:nvSpPr>
        <p:spPr/>
        <p:txBody>
          <a:bodyPr/>
          <a:lstStyle/>
          <a:p>
            <a:fld id="{6C5C250F-301C-4B58-B7F0-2DB0901A71D1}" type="slidenum">
              <a:rPr lang="en-US"/>
              <a:pPr/>
              <a:t>34</a:t>
            </a:fld>
            <a:endParaRPr lang="en-US"/>
          </a:p>
        </p:txBody>
      </p:sp>
      <p:sp>
        <p:nvSpPr>
          <p:cNvPr id="32781" name="Rectangle 13"/>
          <p:cNvSpPr>
            <a:spLocks noChangeArrowheads="1"/>
          </p:cNvSpPr>
          <p:nvPr/>
        </p:nvSpPr>
        <p:spPr bwMode="auto">
          <a:xfrm>
            <a:off x="2932213" y="4273551"/>
            <a:ext cx="2296912" cy="1000787"/>
          </a:xfrm>
          <a:prstGeom prst="rect">
            <a:avLst/>
          </a:prstGeom>
          <a:noFill/>
          <a:ln w="12700">
            <a:noFill/>
            <a:miter lim="800000"/>
            <a:headEnd/>
            <a:tailEnd/>
          </a:ln>
          <a:effectLst/>
        </p:spPr>
        <p:txBody>
          <a:bodyPr wrap="none" lIns="90488" tIns="44450" rIns="90488" bIns="44450">
            <a:spAutoFit/>
          </a:bodyPr>
          <a:lstStyle/>
          <a:p>
            <a:pPr algn="ctr"/>
            <a:r>
              <a:rPr lang="en-US" sz="3200">
                <a:latin typeface="Tahoma" pitchFamily="34" charset="0"/>
              </a:rPr>
              <a:t>Total assets</a:t>
            </a:r>
          </a:p>
          <a:p>
            <a:pPr algn="ctr">
              <a:lnSpc>
                <a:spcPct val="85000"/>
              </a:lnSpc>
            </a:pPr>
            <a:r>
              <a:rPr lang="en-US" sz="3200">
                <a:latin typeface="Tahoma" pitchFamily="34" charset="0"/>
              </a:rPr>
              <a:t>turnover</a:t>
            </a:r>
          </a:p>
        </p:txBody>
      </p:sp>
      <p:sp>
        <p:nvSpPr>
          <p:cNvPr id="32783" name="Rectangle 15"/>
          <p:cNvSpPr>
            <a:spLocks noChangeArrowheads="1"/>
          </p:cNvSpPr>
          <p:nvPr/>
        </p:nvSpPr>
        <p:spPr bwMode="auto">
          <a:xfrm>
            <a:off x="5483225" y="4481513"/>
            <a:ext cx="3882474" cy="1567096"/>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a:t>
            </a:r>
          </a:p>
          <a:p>
            <a:endParaRPr lang="en-US" sz="3200">
              <a:latin typeface="Tahoma" pitchFamily="34" charset="0"/>
            </a:endParaRPr>
          </a:p>
          <a:p>
            <a:r>
              <a:rPr lang="en-US" sz="3200">
                <a:latin typeface="Tahoma" pitchFamily="34" charset="0"/>
              </a:rPr>
              <a:t>=                = 2.00.</a:t>
            </a:r>
          </a:p>
        </p:txBody>
      </p:sp>
      <p:sp>
        <p:nvSpPr>
          <p:cNvPr id="32782" name="Rectangle 14"/>
          <p:cNvSpPr>
            <a:spLocks noChangeArrowheads="1"/>
          </p:cNvSpPr>
          <p:nvPr/>
        </p:nvSpPr>
        <p:spPr bwMode="auto">
          <a:xfrm>
            <a:off x="6052166" y="4273551"/>
            <a:ext cx="2499083" cy="1074653"/>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a:t>
            </a:r>
            <a:r>
              <a:rPr lang="en-US" u="sng">
                <a:latin typeface="Tahoma" pitchFamily="34" charset="0"/>
              </a:rPr>
              <a:t>     </a:t>
            </a:r>
            <a:r>
              <a:rPr lang="en-US" sz="3200" u="sng">
                <a:latin typeface="Tahoma" pitchFamily="34" charset="0"/>
              </a:rPr>
              <a:t>Sales</a:t>
            </a:r>
            <a:r>
              <a:rPr lang="en-US" u="sng">
                <a:latin typeface="Tahoma" pitchFamily="34" charset="0"/>
              </a:rPr>
              <a:t>       </a:t>
            </a:r>
            <a:r>
              <a:rPr lang="en-US" sz="3200" u="sng">
                <a:latin typeface="Tahoma" pitchFamily="34" charset="0"/>
              </a:rPr>
              <a:t> </a:t>
            </a:r>
          </a:p>
          <a:p>
            <a:pPr algn="ctr"/>
            <a:r>
              <a:rPr lang="en-US" sz="3200">
                <a:latin typeface="Tahoma" pitchFamily="34" charset="0"/>
              </a:rPr>
              <a:t>Total assets</a:t>
            </a:r>
          </a:p>
        </p:txBody>
      </p:sp>
      <p:sp>
        <p:nvSpPr>
          <p:cNvPr id="32784" name="Rectangle 16"/>
          <p:cNvSpPr>
            <a:spLocks noChangeArrowheads="1"/>
          </p:cNvSpPr>
          <p:nvPr/>
        </p:nvSpPr>
        <p:spPr bwMode="auto">
          <a:xfrm>
            <a:off x="6003360" y="5259389"/>
            <a:ext cx="1429880" cy="1000787"/>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$7,036</a:t>
            </a:r>
            <a:endParaRPr lang="en-US" sz="3200">
              <a:latin typeface="Tahoma" pitchFamily="34" charset="0"/>
            </a:endParaRPr>
          </a:p>
          <a:p>
            <a:pPr algn="ctr">
              <a:lnSpc>
                <a:spcPct val="85000"/>
              </a:lnSpc>
            </a:pPr>
            <a:r>
              <a:rPr lang="en-US" sz="3200">
                <a:latin typeface="Tahoma" pitchFamily="34" charset="0"/>
              </a:rPr>
              <a:t>$3,517</a:t>
            </a:r>
          </a:p>
        </p:txBody>
      </p:sp>
      <p:grpSp>
        <p:nvGrpSpPr>
          <p:cNvPr id="32796" name="Group 28"/>
          <p:cNvGrpSpPr>
            <a:grpSpLocks/>
          </p:cNvGrpSpPr>
          <p:nvPr/>
        </p:nvGrpSpPr>
        <p:grpSpPr bwMode="auto">
          <a:xfrm>
            <a:off x="2935289" y="2209801"/>
            <a:ext cx="6478587" cy="1985963"/>
            <a:chOff x="889" y="1536"/>
            <a:chExt cx="4081" cy="1251"/>
          </a:xfrm>
        </p:grpSpPr>
        <p:sp>
          <p:nvSpPr>
            <p:cNvPr id="32776" name="Rectangle 8"/>
            <p:cNvSpPr>
              <a:spLocks noChangeArrowheads="1"/>
            </p:cNvSpPr>
            <p:nvPr/>
          </p:nvSpPr>
          <p:spPr bwMode="auto">
            <a:xfrm>
              <a:off x="889" y="1536"/>
              <a:ext cx="1499" cy="630"/>
            </a:xfrm>
            <a:prstGeom prst="rect">
              <a:avLst/>
            </a:prstGeom>
            <a:noFill/>
            <a:ln w="12700">
              <a:noFill/>
              <a:miter lim="800000"/>
              <a:headEnd/>
              <a:tailEnd/>
            </a:ln>
            <a:effectLst/>
          </p:spPr>
          <p:txBody>
            <a:bodyPr wrap="none" lIns="90488" tIns="44450" rIns="90488" bIns="44450">
              <a:spAutoFit/>
            </a:bodyPr>
            <a:lstStyle/>
            <a:p>
              <a:pPr algn="ctr"/>
              <a:r>
                <a:rPr lang="en-US" sz="3200" dirty="0">
                  <a:latin typeface="Tahoma" pitchFamily="34" charset="0"/>
                </a:rPr>
                <a:t>Fixed assets</a:t>
              </a:r>
            </a:p>
            <a:p>
              <a:pPr algn="ctr">
                <a:lnSpc>
                  <a:spcPct val="85000"/>
                </a:lnSpc>
              </a:pPr>
              <a:r>
                <a:rPr lang="en-US" sz="3200" dirty="0">
                  <a:latin typeface="Tahoma" pitchFamily="34" charset="0"/>
                </a:rPr>
                <a:t>turnover</a:t>
              </a:r>
            </a:p>
          </p:txBody>
        </p:sp>
        <p:sp>
          <p:nvSpPr>
            <p:cNvPr id="32777" name="Rectangle 9"/>
            <p:cNvSpPr>
              <a:spLocks noChangeArrowheads="1"/>
            </p:cNvSpPr>
            <p:nvPr/>
          </p:nvSpPr>
          <p:spPr bwMode="auto">
            <a:xfrm>
              <a:off x="2922" y="1536"/>
              <a:ext cx="1923" cy="630"/>
            </a:xfrm>
            <a:prstGeom prst="rect">
              <a:avLst/>
            </a:prstGeom>
            <a:noFill/>
            <a:ln w="12700">
              <a:noFill/>
              <a:miter lim="800000"/>
              <a:headEnd/>
              <a:tailEnd/>
            </a:ln>
            <a:effectLst/>
          </p:spPr>
          <p:txBody>
            <a:bodyPr wrap="none" lIns="90488" tIns="44450" rIns="90488" bIns="44450">
              <a:spAutoFit/>
            </a:bodyPr>
            <a:lstStyle/>
            <a:p>
              <a:pPr algn="ctr"/>
              <a:r>
                <a:rPr lang="en-US" u="sng">
                  <a:latin typeface="Tahoma" pitchFamily="34" charset="0"/>
                </a:rPr>
                <a:t>    </a:t>
              </a:r>
              <a:r>
                <a:rPr lang="en-US" sz="3200" u="sng">
                  <a:latin typeface="Tahoma" pitchFamily="34" charset="0"/>
                </a:rPr>
                <a:t>     Sales </a:t>
              </a:r>
              <a:r>
                <a:rPr lang="en-US" u="sng">
                  <a:latin typeface="Tahoma" pitchFamily="34" charset="0"/>
                </a:rPr>
                <a:t>            </a:t>
              </a:r>
              <a:endParaRPr lang="en-US" sz="3200" u="sng">
                <a:latin typeface="Tahoma" pitchFamily="34" charset="0"/>
              </a:endParaRPr>
            </a:p>
            <a:p>
              <a:pPr algn="ctr">
                <a:lnSpc>
                  <a:spcPct val="85000"/>
                </a:lnSpc>
              </a:pPr>
              <a:r>
                <a:rPr lang="en-US" sz="3200">
                  <a:latin typeface="Tahoma" pitchFamily="34" charset="0"/>
                </a:rPr>
                <a:t>Net fixed assets</a:t>
              </a:r>
            </a:p>
          </p:txBody>
        </p:sp>
        <p:sp>
          <p:nvSpPr>
            <p:cNvPr id="32778" name="Rectangle 10"/>
            <p:cNvSpPr>
              <a:spLocks noChangeArrowheads="1"/>
            </p:cNvSpPr>
            <p:nvPr/>
          </p:nvSpPr>
          <p:spPr bwMode="auto">
            <a:xfrm>
              <a:off x="2524" y="1667"/>
              <a:ext cx="2446" cy="987"/>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a:t>
              </a:r>
            </a:p>
            <a:p>
              <a:endParaRPr lang="en-US" sz="3200" dirty="0">
                <a:latin typeface="Tahoma" pitchFamily="34" charset="0"/>
              </a:endParaRPr>
            </a:p>
            <a:p>
              <a:r>
                <a:rPr lang="en-US" sz="3200" dirty="0">
                  <a:latin typeface="Tahoma" pitchFamily="34" charset="0"/>
                </a:rPr>
                <a:t>=                = 8.41.</a:t>
              </a:r>
            </a:p>
          </p:txBody>
        </p:sp>
        <p:sp>
          <p:nvSpPr>
            <p:cNvPr id="32779" name="Rectangle 11"/>
            <p:cNvSpPr>
              <a:spLocks noChangeArrowheads="1"/>
            </p:cNvSpPr>
            <p:nvPr/>
          </p:nvSpPr>
          <p:spPr bwMode="auto">
            <a:xfrm>
              <a:off x="2861" y="2157"/>
              <a:ext cx="88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$7,036</a:t>
              </a:r>
              <a:endParaRPr lang="en-US" sz="3200">
                <a:latin typeface="Tahoma" pitchFamily="34" charset="0"/>
              </a:endParaRPr>
            </a:p>
            <a:p>
              <a:pPr algn="ctr">
                <a:lnSpc>
                  <a:spcPct val="85000"/>
                </a:lnSpc>
              </a:pPr>
              <a:r>
                <a:rPr lang="en-US" sz="3200">
                  <a:latin typeface="Tahoma" pitchFamily="34" charset="0"/>
                </a:rPr>
                <a:t>$837</a:t>
              </a:r>
            </a:p>
          </p:txBody>
        </p:sp>
      </p:grpSp>
      <p:sp>
        <p:nvSpPr>
          <p:cNvPr id="32787" name="Rectangle 19"/>
          <p:cNvSpPr>
            <a:spLocks noChangeArrowheads="1"/>
          </p:cNvSpPr>
          <p:nvPr/>
        </p:nvSpPr>
        <p:spPr bwMode="auto">
          <a:xfrm>
            <a:off x="8993188" y="5945189"/>
            <a:ext cx="1371600" cy="396875"/>
          </a:xfrm>
          <a:prstGeom prst="rect">
            <a:avLst/>
          </a:prstGeom>
          <a:noFill/>
          <a:ln w="12700">
            <a:noFill/>
            <a:miter lim="800000"/>
            <a:headEnd/>
            <a:tailEnd/>
          </a:ln>
          <a:effectLst/>
        </p:spPr>
        <p:txBody>
          <a:bodyPr>
            <a:spAutoFit/>
          </a:bodyPr>
          <a:lstStyle/>
          <a:p>
            <a:r>
              <a:rPr lang="en-US" sz="2000" b="1"/>
              <a:t>(More…)</a:t>
            </a:r>
          </a:p>
        </p:txBody>
      </p:sp>
      <p:sp>
        <p:nvSpPr>
          <p:cNvPr id="32791" name="Rectangle 23"/>
          <p:cNvSpPr>
            <a:spLocks noGrp="1" noChangeArrowheads="1"/>
          </p:cNvSpPr>
          <p:nvPr>
            <p:ph type="title"/>
          </p:nvPr>
        </p:nvSpPr>
        <p:spPr/>
        <p:txBody>
          <a:bodyPr>
            <a:normAutofit/>
          </a:bodyPr>
          <a:lstStyle/>
          <a:p>
            <a:r>
              <a:rPr lang="en-US" sz="4000" dirty="0">
                <a:latin typeface="Garamond" charset="0"/>
              </a:rPr>
              <a:t>Fixed Assets and Total Assets Turnover Ratios</a:t>
            </a:r>
          </a:p>
        </p:txBody>
      </p:sp>
      <p:sp>
        <p:nvSpPr>
          <p:cNvPr id="32792" name="Rectangle 24"/>
          <p:cNvSpPr>
            <a:spLocks noChangeArrowheads="1"/>
          </p:cNvSpPr>
          <p:nvPr/>
        </p:nvSpPr>
        <p:spPr bwMode="auto">
          <a:xfrm>
            <a:off x="5940425" y="3016528"/>
            <a:ext cx="290464" cy="369332"/>
          </a:xfrm>
          <a:prstGeom prst="rect">
            <a:avLst/>
          </a:prstGeom>
          <a:noFill/>
          <a:ln w="12700">
            <a:noFill/>
            <a:miter lim="800000"/>
            <a:headEnd/>
            <a:tailEnd/>
          </a:ln>
          <a:effectLst/>
        </p:spPr>
        <p:txBody>
          <a:bodyPr wrap="none" anchor="ctr">
            <a:spAutoFit/>
          </a:bodyPr>
          <a:lstStyle/>
          <a:p>
            <a:r>
              <a:rPr lang="en-US"/>
              <a:t>  </a:t>
            </a:r>
          </a:p>
        </p:txBody>
      </p:sp>
      <p:sp>
        <p:nvSpPr>
          <p:cNvPr id="32793" name="Rectangle 25"/>
          <p:cNvSpPr>
            <a:spLocks noChangeArrowheads="1"/>
          </p:cNvSpPr>
          <p:nvPr/>
        </p:nvSpPr>
        <p:spPr bwMode="auto">
          <a:xfrm>
            <a:off x="5940425" y="3016528"/>
            <a:ext cx="290464" cy="369332"/>
          </a:xfrm>
          <a:prstGeom prst="rect">
            <a:avLst/>
          </a:prstGeom>
          <a:noFill/>
          <a:ln w="12700">
            <a:noFill/>
            <a:miter lim="800000"/>
            <a:headEnd/>
            <a:tailEnd/>
          </a:ln>
          <a:effectLst/>
        </p:spPr>
        <p:txBody>
          <a:bodyPr wrap="none" anchor="ctr">
            <a:spAutoFit/>
          </a:bodyPr>
          <a:lstStyle/>
          <a:p>
            <a:r>
              <a:rPr lang="en-US"/>
              <a:t>  </a:t>
            </a:r>
          </a:p>
        </p:txBody>
      </p:sp>
      <p:sp>
        <p:nvSpPr>
          <p:cNvPr id="32794" name="Rectangle 26"/>
          <p:cNvSpPr>
            <a:spLocks noChangeArrowheads="1"/>
          </p:cNvSpPr>
          <p:nvPr/>
        </p:nvSpPr>
        <p:spPr bwMode="auto">
          <a:xfrm>
            <a:off x="5940425" y="3016528"/>
            <a:ext cx="290464" cy="369332"/>
          </a:xfrm>
          <a:prstGeom prst="rect">
            <a:avLst/>
          </a:prstGeom>
          <a:noFill/>
          <a:ln w="12700">
            <a:noFill/>
            <a:miter lim="800000"/>
            <a:headEnd/>
            <a:tailEnd/>
          </a:ln>
          <a:effectLst/>
        </p:spPr>
        <p:txBody>
          <a:bodyPr wrap="none" anchor="ctr">
            <a:spAutoFit/>
          </a:bodyPr>
          <a:lstStyle/>
          <a:p>
            <a:r>
              <a:rPr lang="en-US"/>
              <a:t>  </a:t>
            </a:r>
          </a:p>
        </p:txBody>
      </p:sp>
    </p:spTree>
    <p:extLst>
      <p:ext uri="{BB962C8B-B14F-4D97-AF65-F5344CB8AC3E}">
        <p14:creationId xmlns:p14="http://schemas.microsoft.com/office/powerpoint/2010/main" val="203785364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6"/>
          <p:cNvSpPr>
            <a:spLocks noGrp="1"/>
          </p:cNvSpPr>
          <p:nvPr>
            <p:ph type="sldNum" sz="quarter" idx="12"/>
          </p:nvPr>
        </p:nvSpPr>
        <p:spPr/>
        <p:txBody>
          <a:bodyPr/>
          <a:lstStyle/>
          <a:p>
            <a:fld id="{C5097363-75E5-48D4-88D4-BE20A1C0A181}" type="slidenum">
              <a:rPr lang="en-US"/>
              <a:pPr/>
              <a:t>35</a:t>
            </a:fld>
            <a:endParaRPr lang="en-US"/>
          </a:p>
        </p:txBody>
      </p:sp>
      <p:sp>
        <p:nvSpPr>
          <p:cNvPr id="246788" name="Rectangle 4"/>
          <p:cNvSpPr>
            <a:spLocks noGrp="1" noChangeArrowheads="1"/>
          </p:cNvSpPr>
          <p:nvPr>
            <p:ph type="title"/>
          </p:nvPr>
        </p:nvSpPr>
        <p:spPr/>
        <p:txBody>
          <a:bodyPr>
            <a:normAutofit/>
          </a:bodyPr>
          <a:lstStyle/>
          <a:p>
            <a:r>
              <a:rPr lang="en-US" sz="4000" dirty="0">
                <a:latin typeface="Garamond" charset="0"/>
              </a:rPr>
              <a:t>Fixed Assets and Total Assets</a:t>
            </a:r>
            <a:br>
              <a:rPr lang="en-US" sz="4000" dirty="0">
                <a:latin typeface="Garamond" charset="0"/>
              </a:rPr>
            </a:br>
            <a:r>
              <a:rPr lang="en-US" sz="4000" dirty="0">
                <a:latin typeface="Garamond" charset="0"/>
              </a:rPr>
              <a:t>Turnover Ratios</a:t>
            </a:r>
          </a:p>
        </p:txBody>
      </p:sp>
      <p:sp>
        <p:nvSpPr>
          <p:cNvPr id="246789" name="Rectangle 5"/>
          <p:cNvSpPr>
            <a:spLocks noGrp="1" noChangeArrowheads="1"/>
          </p:cNvSpPr>
          <p:nvPr>
            <p:ph type="body" sz="half" idx="1"/>
          </p:nvPr>
        </p:nvSpPr>
        <p:spPr>
          <a:xfrm>
            <a:off x="2706688" y="2017713"/>
            <a:ext cx="7772400" cy="1973262"/>
          </a:xfrm>
        </p:spPr>
        <p:txBody>
          <a:bodyPr/>
          <a:lstStyle/>
          <a:p>
            <a:r>
              <a:rPr lang="en-US" sz="2400"/>
              <a:t>FA turnover is expected to exceed industry average.  Good.</a:t>
            </a:r>
          </a:p>
          <a:p>
            <a:r>
              <a:rPr lang="en-US" sz="2400"/>
              <a:t>TA turnover not up to industry average.  Caused by excessive current assets (A/R and inventory).</a:t>
            </a:r>
          </a:p>
        </p:txBody>
      </p:sp>
      <p:graphicFrame>
        <p:nvGraphicFramePr>
          <p:cNvPr id="246816" name="Group 32"/>
          <p:cNvGraphicFramePr>
            <a:graphicFrameLocks noGrp="1"/>
          </p:cNvGraphicFramePr>
          <p:nvPr>
            <p:ph sz="half" idx="2"/>
          </p:nvPr>
        </p:nvGraphicFramePr>
        <p:xfrm>
          <a:off x="2706688" y="4159251"/>
          <a:ext cx="7772400" cy="1973263"/>
        </p:xfrm>
        <a:graphic>
          <a:graphicData uri="http://schemas.openxmlformats.org/drawingml/2006/table">
            <a:tbl>
              <a:tblPr/>
              <a:tblGrid>
                <a:gridCol w="1554162">
                  <a:extLst>
                    <a:ext uri="{9D8B030D-6E8A-4147-A177-3AD203B41FA5}">
                      <a16:colId xmlns:a16="http://schemas.microsoft.com/office/drawing/2014/main" val="20000"/>
                    </a:ext>
                  </a:extLst>
                </a:gridCol>
                <a:gridCol w="1554163">
                  <a:extLst>
                    <a:ext uri="{9D8B030D-6E8A-4147-A177-3AD203B41FA5}">
                      <a16:colId xmlns:a16="http://schemas.microsoft.com/office/drawing/2014/main" val="20001"/>
                    </a:ext>
                  </a:extLst>
                </a:gridCol>
                <a:gridCol w="1555750">
                  <a:extLst>
                    <a:ext uri="{9D8B030D-6E8A-4147-A177-3AD203B41FA5}">
                      <a16:colId xmlns:a16="http://schemas.microsoft.com/office/drawing/2014/main" val="20002"/>
                    </a:ext>
                  </a:extLst>
                </a:gridCol>
                <a:gridCol w="1554162">
                  <a:extLst>
                    <a:ext uri="{9D8B030D-6E8A-4147-A177-3AD203B41FA5}">
                      <a16:colId xmlns:a16="http://schemas.microsoft.com/office/drawing/2014/main" val="20003"/>
                    </a:ext>
                  </a:extLst>
                </a:gridCol>
                <a:gridCol w="1554163">
                  <a:extLst>
                    <a:ext uri="{9D8B030D-6E8A-4147-A177-3AD203B41FA5}">
                      <a16:colId xmlns:a16="http://schemas.microsoft.com/office/drawing/2014/main" val="20004"/>
                    </a:ext>
                  </a:extLst>
                </a:gridCol>
              </a:tblGrid>
              <a:tr h="6572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dirty="0">
                          <a:ln>
                            <a:noFill/>
                          </a:ln>
                          <a:solidFill>
                            <a:schemeClr val="tx1"/>
                          </a:solidFill>
                          <a:effectLst/>
                          <a:latin typeface="Tahoma" pitchFamily="34" charset="0"/>
                        </a:rPr>
                        <a:t>20</a:t>
                      </a:r>
                      <a:r>
                        <a:rPr kumimoji="0" lang="en-US" sz="2800" b="0" i="0" u="none" strike="noStrike" cap="none" normalizeH="0" baseline="0" dirty="0">
                          <a:ln>
                            <a:noFill/>
                          </a:ln>
                          <a:solidFill>
                            <a:schemeClr val="tx1"/>
                          </a:solidFill>
                          <a:effectLst/>
                          <a:latin typeface="Tahoma" pitchFamily="34" charset="0"/>
                        </a:rPr>
                        <a:t>14</a:t>
                      </a:r>
                      <a:r>
                        <a:rPr kumimoji="0" lang="pl-PL" sz="2800" b="0" i="0" u="none" strike="noStrike" cap="none" normalizeH="0" baseline="0" dirty="0">
                          <a:ln>
                            <a:noFill/>
                          </a:ln>
                          <a:solidFill>
                            <a:schemeClr val="tx1"/>
                          </a:solidFill>
                          <a:effectLst/>
                          <a:latin typeface="Tahoma" pitchFamily="34" charset="0"/>
                        </a:rPr>
                        <a:t>E</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dirty="0">
                          <a:ln>
                            <a:noFill/>
                          </a:ln>
                          <a:solidFill>
                            <a:schemeClr val="tx1"/>
                          </a:solidFill>
                          <a:effectLst/>
                          <a:latin typeface="Tahoma" pitchFamily="34" charset="0"/>
                        </a:rPr>
                        <a:t>20</a:t>
                      </a:r>
                      <a:r>
                        <a:rPr kumimoji="0" lang="en-US" sz="2800" b="0" i="0" u="none" strike="noStrike" cap="none" normalizeH="0" baseline="0" dirty="0">
                          <a:ln>
                            <a:noFill/>
                          </a:ln>
                          <a:solidFill>
                            <a:schemeClr val="tx1"/>
                          </a:solidFill>
                          <a:effectLst/>
                          <a:latin typeface="Tahoma" pitchFamily="34" charset="0"/>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dirty="0">
                          <a:ln>
                            <a:noFill/>
                          </a:ln>
                          <a:solidFill>
                            <a:schemeClr val="tx1"/>
                          </a:solidFill>
                          <a:effectLst/>
                          <a:latin typeface="Tahoma" pitchFamily="34" charset="0"/>
                        </a:rPr>
                        <a:t>20</a:t>
                      </a:r>
                      <a:r>
                        <a:rPr kumimoji="0" lang="en-US" sz="2800" b="0" i="0" u="none" strike="noStrike" cap="none" normalizeH="0" baseline="0" dirty="0">
                          <a:ln>
                            <a:noFill/>
                          </a:ln>
                          <a:solidFill>
                            <a:schemeClr val="tx1"/>
                          </a:solidFill>
                          <a:effectLst/>
                          <a:latin typeface="Tahoma" pitchFamily="34"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Ind.</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588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FA TO</a:t>
                      </a: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8.4</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6.2</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10.0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7.0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572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TA TO</a:t>
                      </a: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2.0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2.0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2.3</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2.5</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546230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6A5FD1F-9BB3-4CEB-8FA8-86616DAF1EEB}" type="slidenum">
              <a:rPr lang="en-US"/>
              <a:pPr/>
              <a:t>36</a:t>
            </a:fld>
            <a:endParaRPr lang="en-US"/>
          </a:p>
        </p:txBody>
      </p:sp>
      <p:sp>
        <p:nvSpPr>
          <p:cNvPr id="553986" name="Rectangle 2"/>
          <p:cNvSpPr>
            <a:spLocks noGrp="1" noChangeArrowheads="1"/>
          </p:cNvSpPr>
          <p:nvPr>
            <p:ph type="title"/>
          </p:nvPr>
        </p:nvSpPr>
        <p:spPr/>
        <p:txBody>
          <a:bodyPr/>
          <a:lstStyle/>
          <a:p>
            <a:r>
              <a:rPr lang="en-US" dirty="0">
                <a:solidFill>
                  <a:srgbClr val="0000FF"/>
                </a:solidFill>
              </a:rPr>
              <a:t>Debt Management Ratios</a:t>
            </a:r>
          </a:p>
        </p:txBody>
      </p:sp>
      <p:sp>
        <p:nvSpPr>
          <p:cNvPr id="553987" name="Rectangle 3"/>
          <p:cNvSpPr>
            <a:spLocks noGrp="1" noChangeArrowheads="1"/>
          </p:cNvSpPr>
          <p:nvPr>
            <p:ph type="body" idx="1"/>
          </p:nvPr>
        </p:nvSpPr>
        <p:spPr/>
        <p:txBody>
          <a:bodyPr>
            <a:normAutofit/>
          </a:bodyPr>
          <a:lstStyle/>
          <a:p>
            <a:r>
              <a:rPr lang="en-US" sz="2800" dirty="0"/>
              <a:t>Does the company have too much debt?</a:t>
            </a:r>
          </a:p>
          <a:p>
            <a:r>
              <a:rPr lang="en-US" sz="2800" dirty="0"/>
              <a:t>Can the company’s earnings meet its debt servicing requirements? </a:t>
            </a:r>
          </a:p>
        </p:txBody>
      </p:sp>
    </p:spTree>
    <p:extLst>
      <p:ext uri="{BB962C8B-B14F-4D97-AF65-F5344CB8AC3E}">
        <p14:creationId xmlns:p14="http://schemas.microsoft.com/office/powerpoint/2010/main" val="338359395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DD89DCB0-A3B6-419C-8C99-6A334CAA51B2}" type="slidenum">
              <a:rPr lang="en-US"/>
              <a:pPr/>
              <a:t>37</a:t>
            </a:fld>
            <a:endParaRPr lang="en-US"/>
          </a:p>
        </p:txBody>
      </p:sp>
      <p:grpSp>
        <p:nvGrpSpPr>
          <p:cNvPr id="39955" name="Group 19"/>
          <p:cNvGrpSpPr>
            <a:grpSpLocks/>
          </p:cNvGrpSpPr>
          <p:nvPr/>
        </p:nvGrpSpPr>
        <p:grpSpPr bwMode="auto">
          <a:xfrm>
            <a:off x="2438400" y="2209800"/>
            <a:ext cx="7820026" cy="3105150"/>
            <a:chOff x="576" y="1392"/>
            <a:chExt cx="4926" cy="1956"/>
          </a:xfrm>
        </p:grpSpPr>
        <p:sp>
          <p:nvSpPr>
            <p:cNvPr id="39942" name="Rectangle 6"/>
            <p:cNvSpPr>
              <a:spLocks noChangeArrowheads="1"/>
            </p:cNvSpPr>
            <p:nvPr/>
          </p:nvSpPr>
          <p:spPr bwMode="auto">
            <a:xfrm>
              <a:off x="576" y="2703"/>
              <a:ext cx="3630" cy="645"/>
            </a:xfrm>
            <a:prstGeom prst="rect">
              <a:avLst/>
            </a:prstGeom>
            <a:noFill/>
            <a:ln w="12700">
              <a:noFill/>
              <a:miter lim="800000"/>
              <a:headEnd/>
              <a:tailEnd/>
            </a:ln>
            <a:effectLst/>
          </p:spPr>
          <p:txBody>
            <a:bodyPr wrap="none" anchor="ctr"/>
            <a:lstStyle/>
            <a:p>
              <a:endParaRPr lang="en-US"/>
            </a:p>
          </p:txBody>
        </p:sp>
        <p:sp>
          <p:nvSpPr>
            <p:cNvPr id="39943" name="Rectangle 7"/>
            <p:cNvSpPr>
              <a:spLocks noChangeArrowheads="1"/>
            </p:cNvSpPr>
            <p:nvPr/>
          </p:nvSpPr>
          <p:spPr bwMode="auto">
            <a:xfrm>
              <a:off x="576" y="1392"/>
              <a:ext cx="4032" cy="645"/>
            </a:xfrm>
            <a:prstGeom prst="rect">
              <a:avLst/>
            </a:prstGeom>
            <a:noFill/>
            <a:ln w="12700">
              <a:noFill/>
              <a:miter lim="800000"/>
              <a:headEnd/>
              <a:tailEnd/>
            </a:ln>
            <a:effectLst/>
          </p:spPr>
          <p:txBody>
            <a:bodyPr wrap="none" anchor="ctr"/>
            <a:lstStyle/>
            <a:p>
              <a:endParaRPr lang="en-US"/>
            </a:p>
          </p:txBody>
        </p:sp>
        <p:sp>
          <p:nvSpPr>
            <p:cNvPr id="39944" name="Rectangle 8"/>
            <p:cNvSpPr>
              <a:spLocks noChangeArrowheads="1"/>
            </p:cNvSpPr>
            <p:nvPr/>
          </p:nvSpPr>
          <p:spPr bwMode="auto">
            <a:xfrm>
              <a:off x="2697" y="1414"/>
              <a:ext cx="1576"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  Total debt  </a:t>
              </a:r>
              <a:endParaRPr lang="en-US" sz="3200" dirty="0">
                <a:latin typeface="Tahoma" pitchFamily="34" charset="0"/>
              </a:endParaRPr>
            </a:p>
            <a:p>
              <a:pPr algn="ctr">
                <a:lnSpc>
                  <a:spcPct val="85000"/>
                </a:lnSpc>
              </a:pPr>
              <a:r>
                <a:rPr lang="en-US" sz="3200" dirty="0">
                  <a:latin typeface="Tahoma" pitchFamily="34" charset="0"/>
                </a:rPr>
                <a:t>Total assets</a:t>
              </a:r>
            </a:p>
          </p:txBody>
        </p:sp>
        <p:sp>
          <p:nvSpPr>
            <p:cNvPr id="39945" name="Rectangle 9"/>
            <p:cNvSpPr>
              <a:spLocks noChangeArrowheads="1"/>
            </p:cNvSpPr>
            <p:nvPr/>
          </p:nvSpPr>
          <p:spPr bwMode="auto">
            <a:xfrm>
              <a:off x="816" y="1558"/>
              <a:ext cx="4686" cy="987"/>
            </a:xfrm>
            <a:prstGeom prst="rect">
              <a:avLst/>
            </a:prstGeom>
            <a:noFill/>
            <a:ln w="12700">
              <a:noFill/>
              <a:miter lim="800000"/>
              <a:headEnd/>
              <a:tailEnd/>
            </a:ln>
            <a:effectLst/>
          </p:spPr>
          <p:txBody>
            <a:bodyPr wrap="none" lIns="90488" tIns="44450" rIns="90488" bIns="44450">
              <a:spAutoFit/>
            </a:bodyPr>
            <a:lstStyle/>
            <a:p>
              <a:pPr>
                <a:tabLst>
                  <a:tab pos="2119313" algn="l"/>
                </a:tabLst>
              </a:pPr>
              <a:r>
                <a:rPr lang="en-US" sz="3200" dirty="0">
                  <a:latin typeface="Tahoma" pitchFamily="34" charset="0"/>
                </a:rPr>
                <a:t>Debt ratio	=</a:t>
              </a:r>
            </a:p>
            <a:p>
              <a:pPr>
                <a:tabLst>
                  <a:tab pos="2119313" algn="l"/>
                </a:tabLst>
              </a:pPr>
              <a:endParaRPr lang="en-US" sz="3200" dirty="0">
                <a:latin typeface="Tahoma" pitchFamily="34" charset="0"/>
              </a:endParaRPr>
            </a:p>
            <a:p>
              <a:pPr>
                <a:tabLst>
                  <a:tab pos="2119313" algn="l"/>
                </a:tabLst>
              </a:pPr>
              <a:r>
                <a:rPr lang="en-US" sz="3200" dirty="0">
                  <a:latin typeface="Tahoma" pitchFamily="34" charset="0"/>
                </a:rPr>
                <a:t>	=                        = 22.7%.</a:t>
              </a:r>
            </a:p>
          </p:txBody>
        </p:sp>
        <p:sp>
          <p:nvSpPr>
            <p:cNvPr id="39946" name="Rectangle 10"/>
            <p:cNvSpPr>
              <a:spLocks noChangeArrowheads="1"/>
            </p:cNvSpPr>
            <p:nvPr/>
          </p:nvSpPr>
          <p:spPr bwMode="auto">
            <a:xfrm>
              <a:off x="2467" y="2035"/>
              <a:ext cx="1595"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$300 + $500</a:t>
              </a:r>
              <a:endParaRPr lang="en-US" sz="3200" dirty="0">
                <a:latin typeface="Tahoma" pitchFamily="34" charset="0"/>
              </a:endParaRPr>
            </a:p>
            <a:p>
              <a:pPr algn="ctr">
                <a:lnSpc>
                  <a:spcPct val="85000"/>
                </a:lnSpc>
              </a:pPr>
              <a:r>
                <a:rPr lang="en-US" sz="3200" dirty="0">
                  <a:latin typeface="Tahoma" pitchFamily="34" charset="0"/>
                </a:rPr>
                <a:t>$3,517</a:t>
              </a:r>
            </a:p>
          </p:txBody>
        </p:sp>
      </p:grpSp>
      <p:sp>
        <p:nvSpPr>
          <p:cNvPr id="39951" name="Rectangle 15"/>
          <p:cNvSpPr>
            <a:spLocks noChangeArrowheads="1"/>
          </p:cNvSpPr>
          <p:nvPr/>
        </p:nvSpPr>
        <p:spPr bwMode="auto">
          <a:xfrm>
            <a:off x="8921750" y="5867400"/>
            <a:ext cx="1086964" cy="400110"/>
          </a:xfrm>
          <a:prstGeom prst="rect">
            <a:avLst/>
          </a:prstGeom>
          <a:noFill/>
          <a:ln w="12700">
            <a:noFill/>
            <a:miter lim="800000"/>
            <a:headEnd/>
            <a:tailEnd/>
          </a:ln>
          <a:effectLst/>
        </p:spPr>
        <p:txBody>
          <a:bodyPr wrap="none">
            <a:spAutoFit/>
          </a:bodyPr>
          <a:lstStyle/>
          <a:p>
            <a:r>
              <a:rPr lang="en-US" sz="2000"/>
              <a:t>(More…)</a:t>
            </a:r>
          </a:p>
        </p:txBody>
      </p:sp>
      <p:sp>
        <p:nvSpPr>
          <p:cNvPr id="39954" name="Rectangle 18"/>
          <p:cNvSpPr>
            <a:spLocks noGrp="1" noChangeArrowheads="1"/>
          </p:cNvSpPr>
          <p:nvPr>
            <p:ph type="title"/>
          </p:nvPr>
        </p:nvSpPr>
        <p:spPr>
          <a:xfrm>
            <a:off x="1097280" y="935665"/>
            <a:ext cx="10058400" cy="801695"/>
          </a:xfrm>
        </p:spPr>
        <p:txBody>
          <a:bodyPr>
            <a:noAutofit/>
          </a:bodyPr>
          <a:lstStyle/>
          <a:p>
            <a:r>
              <a:rPr lang="en-US" sz="4000" dirty="0">
                <a:latin typeface="Garamond" charset="0"/>
              </a:rPr>
              <a:t>Leverage Ratios: Debt Ratio</a:t>
            </a:r>
          </a:p>
        </p:txBody>
      </p:sp>
    </p:spTree>
    <p:extLst>
      <p:ext uri="{BB962C8B-B14F-4D97-AF65-F5344CB8AC3E}">
        <p14:creationId xmlns:p14="http://schemas.microsoft.com/office/powerpoint/2010/main" val="326424462"/>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DD89DCB0-A3B6-419C-8C99-6A334CAA51B2}" type="slidenum">
              <a:rPr lang="en-US"/>
              <a:pPr/>
              <a:t>38</a:t>
            </a:fld>
            <a:endParaRPr lang="en-US"/>
          </a:p>
        </p:txBody>
      </p:sp>
      <p:grpSp>
        <p:nvGrpSpPr>
          <p:cNvPr id="39955" name="Group 19"/>
          <p:cNvGrpSpPr>
            <a:grpSpLocks/>
          </p:cNvGrpSpPr>
          <p:nvPr/>
        </p:nvGrpSpPr>
        <p:grpSpPr bwMode="auto">
          <a:xfrm>
            <a:off x="2362200" y="2209800"/>
            <a:ext cx="7972426" cy="3105150"/>
            <a:chOff x="528" y="1392"/>
            <a:chExt cx="5022" cy="1956"/>
          </a:xfrm>
        </p:grpSpPr>
        <p:sp>
          <p:nvSpPr>
            <p:cNvPr id="39942" name="Rectangle 6"/>
            <p:cNvSpPr>
              <a:spLocks noChangeArrowheads="1"/>
            </p:cNvSpPr>
            <p:nvPr/>
          </p:nvSpPr>
          <p:spPr bwMode="auto">
            <a:xfrm>
              <a:off x="576" y="2703"/>
              <a:ext cx="3630" cy="645"/>
            </a:xfrm>
            <a:prstGeom prst="rect">
              <a:avLst/>
            </a:prstGeom>
            <a:noFill/>
            <a:ln w="12700">
              <a:noFill/>
              <a:miter lim="800000"/>
              <a:headEnd/>
              <a:tailEnd/>
            </a:ln>
            <a:effectLst/>
          </p:spPr>
          <p:txBody>
            <a:bodyPr wrap="none" anchor="ctr"/>
            <a:lstStyle/>
            <a:p>
              <a:endParaRPr lang="en-US"/>
            </a:p>
          </p:txBody>
        </p:sp>
        <p:sp>
          <p:nvSpPr>
            <p:cNvPr id="39943" name="Rectangle 7"/>
            <p:cNvSpPr>
              <a:spLocks noChangeArrowheads="1"/>
            </p:cNvSpPr>
            <p:nvPr/>
          </p:nvSpPr>
          <p:spPr bwMode="auto">
            <a:xfrm>
              <a:off x="576" y="1392"/>
              <a:ext cx="4032" cy="645"/>
            </a:xfrm>
            <a:prstGeom prst="rect">
              <a:avLst/>
            </a:prstGeom>
            <a:noFill/>
            <a:ln w="12700">
              <a:noFill/>
              <a:miter lim="800000"/>
              <a:headEnd/>
              <a:tailEnd/>
            </a:ln>
            <a:effectLst/>
          </p:spPr>
          <p:txBody>
            <a:bodyPr wrap="none" anchor="ctr"/>
            <a:lstStyle/>
            <a:p>
              <a:endParaRPr lang="en-US"/>
            </a:p>
          </p:txBody>
        </p:sp>
        <p:sp>
          <p:nvSpPr>
            <p:cNvPr id="39944" name="Rectangle 8"/>
            <p:cNvSpPr>
              <a:spLocks noChangeArrowheads="1"/>
            </p:cNvSpPr>
            <p:nvPr/>
          </p:nvSpPr>
          <p:spPr bwMode="auto">
            <a:xfrm>
              <a:off x="2990" y="1392"/>
              <a:ext cx="2042"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  Total liabilities  </a:t>
              </a:r>
              <a:endParaRPr lang="en-US" sz="3200" dirty="0">
                <a:latin typeface="Tahoma" pitchFamily="34" charset="0"/>
              </a:endParaRPr>
            </a:p>
            <a:p>
              <a:pPr algn="ctr">
                <a:lnSpc>
                  <a:spcPct val="85000"/>
                </a:lnSpc>
              </a:pPr>
              <a:r>
                <a:rPr lang="en-US" sz="3200" dirty="0">
                  <a:latin typeface="Tahoma" pitchFamily="34" charset="0"/>
                </a:rPr>
                <a:t>Total assets</a:t>
              </a:r>
            </a:p>
          </p:txBody>
        </p:sp>
        <p:sp>
          <p:nvSpPr>
            <p:cNvPr id="39945" name="Rectangle 9"/>
            <p:cNvSpPr>
              <a:spLocks noChangeArrowheads="1"/>
            </p:cNvSpPr>
            <p:nvPr/>
          </p:nvSpPr>
          <p:spPr bwMode="auto">
            <a:xfrm>
              <a:off x="528" y="1488"/>
              <a:ext cx="5022" cy="1608"/>
            </a:xfrm>
            <a:prstGeom prst="rect">
              <a:avLst/>
            </a:prstGeom>
            <a:noFill/>
            <a:ln w="12700">
              <a:noFill/>
              <a:miter lim="800000"/>
              <a:headEnd/>
              <a:tailEnd/>
            </a:ln>
            <a:effectLst/>
          </p:spPr>
          <p:txBody>
            <a:bodyPr wrap="square" lIns="90488" tIns="44450" rIns="90488" bIns="44450">
              <a:spAutoFit/>
            </a:bodyPr>
            <a:lstStyle/>
            <a:p>
              <a:pPr>
                <a:tabLst>
                  <a:tab pos="2119313" algn="l"/>
                </a:tabLst>
              </a:pPr>
              <a:r>
                <a:rPr lang="en-US" sz="3200" dirty="0">
                  <a:latin typeface="Tahoma" pitchFamily="34" charset="0"/>
                </a:rPr>
                <a:t>Liabilities/TA ratio =</a:t>
              </a:r>
            </a:p>
            <a:p>
              <a:pPr>
                <a:tabLst>
                  <a:tab pos="2119313" algn="l"/>
                </a:tabLst>
              </a:pPr>
              <a:endParaRPr lang="en-US" sz="3200" dirty="0">
                <a:latin typeface="Tahoma" pitchFamily="34" charset="0"/>
              </a:endParaRPr>
            </a:p>
            <a:p>
              <a:pPr>
                <a:tabLst>
                  <a:tab pos="2119313" algn="l"/>
                </a:tabLst>
              </a:pPr>
              <a:r>
                <a:rPr lang="en-US" sz="3200" dirty="0">
                  <a:latin typeface="Tahoma" pitchFamily="34" charset="0"/>
                </a:rPr>
                <a:t>	          =                     </a:t>
              </a:r>
            </a:p>
            <a:p>
              <a:pPr>
                <a:tabLst>
                  <a:tab pos="2119313" algn="l"/>
                </a:tabLst>
              </a:pPr>
              <a:endParaRPr lang="en-US" sz="3200" dirty="0">
                <a:latin typeface="Tahoma" pitchFamily="34" charset="0"/>
              </a:endParaRPr>
            </a:p>
            <a:p>
              <a:pPr>
                <a:tabLst>
                  <a:tab pos="2119313" algn="l"/>
                </a:tabLst>
              </a:pPr>
              <a:r>
                <a:rPr lang="en-US" sz="3200" dirty="0">
                  <a:latin typeface="Tahoma" pitchFamily="34" charset="0"/>
                </a:rPr>
                <a:t>                           =43.8%.</a:t>
              </a:r>
            </a:p>
          </p:txBody>
        </p:sp>
        <p:sp>
          <p:nvSpPr>
            <p:cNvPr id="39946" name="Rectangle 10"/>
            <p:cNvSpPr>
              <a:spLocks noChangeArrowheads="1"/>
            </p:cNvSpPr>
            <p:nvPr/>
          </p:nvSpPr>
          <p:spPr bwMode="auto">
            <a:xfrm>
              <a:off x="2979" y="2057"/>
              <a:ext cx="2036"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$1,039.8 + $500</a:t>
              </a:r>
              <a:endParaRPr lang="en-US" sz="3200" dirty="0">
                <a:latin typeface="Tahoma" pitchFamily="34" charset="0"/>
              </a:endParaRPr>
            </a:p>
            <a:p>
              <a:pPr algn="ctr">
                <a:lnSpc>
                  <a:spcPct val="85000"/>
                </a:lnSpc>
              </a:pPr>
              <a:r>
                <a:rPr lang="en-US" sz="3200" dirty="0">
                  <a:latin typeface="Tahoma" pitchFamily="34" charset="0"/>
                </a:rPr>
                <a:t>$3,517</a:t>
              </a:r>
            </a:p>
          </p:txBody>
        </p:sp>
      </p:grpSp>
      <p:sp>
        <p:nvSpPr>
          <p:cNvPr id="39951" name="Rectangle 15"/>
          <p:cNvSpPr>
            <a:spLocks noChangeArrowheads="1"/>
          </p:cNvSpPr>
          <p:nvPr/>
        </p:nvSpPr>
        <p:spPr bwMode="auto">
          <a:xfrm>
            <a:off x="8921750" y="5867400"/>
            <a:ext cx="1086964" cy="400110"/>
          </a:xfrm>
          <a:prstGeom prst="rect">
            <a:avLst/>
          </a:prstGeom>
          <a:noFill/>
          <a:ln w="12700">
            <a:noFill/>
            <a:miter lim="800000"/>
            <a:headEnd/>
            <a:tailEnd/>
          </a:ln>
          <a:effectLst/>
        </p:spPr>
        <p:txBody>
          <a:bodyPr wrap="none">
            <a:spAutoFit/>
          </a:bodyPr>
          <a:lstStyle/>
          <a:p>
            <a:r>
              <a:rPr lang="en-US" sz="2000"/>
              <a:t>(More…)</a:t>
            </a:r>
          </a:p>
        </p:txBody>
      </p:sp>
      <p:sp>
        <p:nvSpPr>
          <p:cNvPr id="39954" name="Rectangle 18"/>
          <p:cNvSpPr>
            <a:spLocks noGrp="1" noChangeArrowheads="1"/>
          </p:cNvSpPr>
          <p:nvPr>
            <p:ph type="title"/>
          </p:nvPr>
        </p:nvSpPr>
        <p:spPr>
          <a:xfrm>
            <a:off x="1097280" y="817315"/>
            <a:ext cx="10058400" cy="920045"/>
          </a:xfrm>
        </p:spPr>
        <p:txBody>
          <a:bodyPr>
            <a:noAutofit/>
          </a:bodyPr>
          <a:lstStyle/>
          <a:p>
            <a:r>
              <a:rPr lang="en-US" sz="4000" dirty="0">
                <a:latin typeface="Garamond" charset="0"/>
              </a:rPr>
              <a:t>Leverage Ratios: Liabilities-to-Assets Ratio</a:t>
            </a:r>
          </a:p>
        </p:txBody>
      </p:sp>
    </p:spTree>
    <p:extLst>
      <p:ext uri="{BB962C8B-B14F-4D97-AF65-F5344CB8AC3E}">
        <p14:creationId xmlns:p14="http://schemas.microsoft.com/office/powerpoint/2010/main" val="57762480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DD89DCB0-A3B6-419C-8C99-6A334CAA51B2}" type="slidenum">
              <a:rPr lang="en-US"/>
              <a:pPr/>
              <a:t>39</a:t>
            </a:fld>
            <a:endParaRPr lang="en-US"/>
          </a:p>
        </p:txBody>
      </p:sp>
      <p:grpSp>
        <p:nvGrpSpPr>
          <p:cNvPr id="39955" name="Group 19"/>
          <p:cNvGrpSpPr>
            <a:grpSpLocks/>
          </p:cNvGrpSpPr>
          <p:nvPr/>
        </p:nvGrpSpPr>
        <p:grpSpPr bwMode="auto">
          <a:xfrm>
            <a:off x="2438400" y="2209800"/>
            <a:ext cx="6400800" cy="3105150"/>
            <a:chOff x="576" y="1392"/>
            <a:chExt cx="4032" cy="1956"/>
          </a:xfrm>
        </p:grpSpPr>
        <p:sp>
          <p:nvSpPr>
            <p:cNvPr id="39942" name="Rectangle 6"/>
            <p:cNvSpPr>
              <a:spLocks noChangeArrowheads="1"/>
            </p:cNvSpPr>
            <p:nvPr/>
          </p:nvSpPr>
          <p:spPr bwMode="auto">
            <a:xfrm>
              <a:off x="576" y="2703"/>
              <a:ext cx="3630" cy="645"/>
            </a:xfrm>
            <a:prstGeom prst="rect">
              <a:avLst/>
            </a:prstGeom>
            <a:noFill/>
            <a:ln w="12700">
              <a:noFill/>
              <a:miter lim="800000"/>
              <a:headEnd/>
              <a:tailEnd/>
            </a:ln>
            <a:effectLst/>
          </p:spPr>
          <p:txBody>
            <a:bodyPr wrap="none" anchor="ctr"/>
            <a:lstStyle/>
            <a:p>
              <a:endParaRPr lang="en-US"/>
            </a:p>
          </p:txBody>
        </p:sp>
        <p:sp>
          <p:nvSpPr>
            <p:cNvPr id="39943" name="Rectangle 7"/>
            <p:cNvSpPr>
              <a:spLocks noChangeArrowheads="1"/>
            </p:cNvSpPr>
            <p:nvPr/>
          </p:nvSpPr>
          <p:spPr bwMode="auto">
            <a:xfrm>
              <a:off x="576" y="1392"/>
              <a:ext cx="4032" cy="645"/>
            </a:xfrm>
            <a:prstGeom prst="rect">
              <a:avLst/>
            </a:prstGeom>
            <a:noFill/>
            <a:ln w="12700">
              <a:noFill/>
              <a:miter lim="800000"/>
              <a:headEnd/>
              <a:tailEnd/>
            </a:ln>
            <a:effectLst/>
          </p:spPr>
          <p:txBody>
            <a:bodyPr wrap="none" anchor="ctr"/>
            <a:lstStyle/>
            <a:p>
              <a:endParaRPr lang="en-US"/>
            </a:p>
          </p:txBody>
        </p:sp>
        <p:sp>
          <p:nvSpPr>
            <p:cNvPr id="39947" name="Rectangle 11"/>
            <p:cNvSpPr>
              <a:spLocks noChangeArrowheads="1"/>
            </p:cNvSpPr>
            <p:nvPr/>
          </p:nvSpPr>
          <p:spPr bwMode="auto">
            <a:xfrm>
              <a:off x="2382" y="1584"/>
              <a:ext cx="1668" cy="630"/>
            </a:xfrm>
            <a:prstGeom prst="rect">
              <a:avLst/>
            </a:prstGeom>
            <a:noFill/>
            <a:ln w="12700">
              <a:noFill/>
              <a:miter lim="800000"/>
              <a:headEnd/>
              <a:tailEnd/>
            </a:ln>
            <a:effectLst/>
          </p:spPr>
          <p:txBody>
            <a:bodyPr lIns="90488" tIns="44450" rIns="90488" bIns="44450">
              <a:spAutoFit/>
            </a:bodyPr>
            <a:lstStyle/>
            <a:p>
              <a:r>
                <a:rPr lang="en-US" u="sng" dirty="0"/>
                <a:t>            </a:t>
              </a:r>
              <a:r>
                <a:rPr lang="en-US" sz="3200" u="sng" dirty="0">
                  <a:latin typeface="Tahoma" pitchFamily="34" charset="0"/>
                </a:rPr>
                <a:t>EBIT</a:t>
              </a:r>
              <a:r>
                <a:rPr lang="en-US" sz="3200" u="sng" dirty="0">
                  <a:latin typeface="Times New Roman" pitchFamily="18" charset="0"/>
                </a:rPr>
                <a:t> </a:t>
              </a:r>
              <a:r>
                <a:rPr lang="en-US" u="sng" dirty="0"/>
                <a:t>       </a:t>
              </a:r>
              <a:r>
                <a:rPr lang="en-US" sz="3200" u="sng" dirty="0">
                  <a:latin typeface="Tahoma" pitchFamily="34" charset="0"/>
                </a:rPr>
                <a:t>       </a:t>
              </a:r>
              <a:endParaRPr lang="en-US" sz="3200" dirty="0">
                <a:latin typeface="Tahoma" pitchFamily="34" charset="0"/>
              </a:endParaRPr>
            </a:p>
            <a:p>
              <a:pPr>
                <a:lnSpc>
                  <a:spcPct val="85000"/>
                </a:lnSpc>
              </a:pPr>
              <a:r>
                <a:rPr lang="en-US" sz="3200" dirty="0">
                  <a:latin typeface="Tahoma" pitchFamily="34" charset="0"/>
                </a:rPr>
                <a:t>Int. expense</a:t>
              </a:r>
            </a:p>
          </p:txBody>
        </p:sp>
        <p:sp>
          <p:nvSpPr>
            <p:cNvPr id="39948" name="Rectangle 12"/>
            <p:cNvSpPr>
              <a:spLocks noChangeArrowheads="1"/>
            </p:cNvSpPr>
            <p:nvPr/>
          </p:nvSpPr>
          <p:spPr bwMode="auto">
            <a:xfrm>
              <a:off x="756" y="1680"/>
              <a:ext cx="3671" cy="987"/>
            </a:xfrm>
            <a:prstGeom prst="rect">
              <a:avLst/>
            </a:prstGeom>
            <a:noFill/>
            <a:ln w="12700">
              <a:noFill/>
              <a:miter lim="800000"/>
              <a:headEnd/>
              <a:tailEnd/>
            </a:ln>
            <a:effectLst/>
          </p:spPr>
          <p:txBody>
            <a:bodyPr lIns="90488" tIns="44450" rIns="90488" bIns="44450">
              <a:spAutoFit/>
            </a:bodyPr>
            <a:lstStyle/>
            <a:p>
              <a:pPr>
                <a:tabLst>
                  <a:tab pos="2119313" algn="l"/>
                </a:tabLst>
              </a:pPr>
              <a:r>
                <a:rPr lang="en-US" sz="3200" dirty="0">
                  <a:latin typeface="Tahoma" pitchFamily="34" charset="0"/>
                </a:rPr>
                <a:t>           TIE	=</a:t>
              </a:r>
            </a:p>
            <a:p>
              <a:pPr>
                <a:tabLst>
                  <a:tab pos="2119313" algn="l"/>
                </a:tabLst>
              </a:pPr>
              <a:endParaRPr lang="en-US" sz="3200" dirty="0">
                <a:latin typeface="Tahoma" pitchFamily="34" charset="0"/>
              </a:endParaRPr>
            </a:p>
            <a:p>
              <a:pPr>
                <a:tabLst>
                  <a:tab pos="2119313" algn="l"/>
                </a:tabLst>
              </a:pPr>
              <a:r>
                <a:rPr lang="en-US" sz="3200" dirty="0">
                  <a:latin typeface="Tahoma" pitchFamily="34" charset="0"/>
                </a:rPr>
                <a:t>	=               = 6.3.</a:t>
              </a:r>
            </a:p>
          </p:txBody>
        </p:sp>
        <p:sp>
          <p:nvSpPr>
            <p:cNvPr id="39949" name="Rectangle 13"/>
            <p:cNvSpPr>
              <a:spLocks noChangeArrowheads="1"/>
            </p:cNvSpPr>
            <p:nvPr/>
          </p:nvSpPr>
          <p:spPr bwMode="auto">
            <a:xfrm>
              <a:off x="2492" y="2219"/>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$502.6</a:t>
              </a:r>
              <a:endParaRPr lang="en-US" sz="3200" dirty="0">
                <a:latin typeface="Tahoma" pitchFamily="34" charset="0"/>
              </a:endParaRPr>
            </a:p>
            <a:p>
              <a:pPr algn="ctr">
                <a:lnSpc>
                  <a:spcPct val="85000"/>
                </a:lnSpc>
              </a:pPr>
              <a:r>
                <a:rPr lang="en-US" sz="3200" dirty="0">
                  <a:latin typeface="Tahoma" pitchFamily="34" charset="0"/>
                </a:rPr>
                <a:t>$80</a:t>
              </a:r>
            </a:p>
          </p:txBody>
        </p:sp>
      </p:grpSp>
      <p:sp>
        <p:nvSpPr>
          <p:cNvPr id="39951" name="Rectangle 15"/>
          <p:cNvSpPr>
            <a:spLocks noChangeArrowheads="1"/>
          </p:cNvSpPr>
          <p:nvPr/>
        </p:nvSpPr>
        <p:spPr bwMode="auto">
          <a:xfrm>
            <a:off x="8921750" y="5867400"/>
            <a:ext cx="1086964" cy="400110"/>
          </a:xfrm>
          <a:prstGeom prst="rect">
            <a:avLst/>
          </a:prstGeom>
          <a:noFill/>
          <a:ln w="12700">
            <a:noFill/>
            <a:miter lim="800000"/>
            <a:headEnd/>
            <a:tailEnd/>
          </a:ln>
          <a:effectLst/>
        </p:spPr>
        <p:txBody>
          <a:bodyPr wrap="none">
            <a:spAutoFit/>
          </a:bodyPr>
          <a:lstStyle/>
          <a:p>
            <a:r>
              <a:rPr lang="en-US" sz="2000"/>
              <a:t>(More…)</a:t>
            </a:r>
          </a:p>
        </p:txBody>
      </p:sp>
      <p:sp>
        <p:nvSpPr>
          <p:cNvPr id="39954" name="Rectangle 18"/>
          <p:cNvSpPr>
            <a:spLocks noGrp="1" noChangeArrowheads="1"/>
          </p:cNvSpPr>
          <p:nvPr>
            <p:ph type="title"/>
          </p:nvPr>
        </p:nvSpPr>
        <p:spPr/>
        <p:txBody>
          <a:bodyPr>
            <a:normAutofit/>
          </a:bodyPr>
          <a:lstStyle/>
          <a:p>
            <a:r>
              <a:rPr lang="en-US" sz="4000" dirty="0">
                <a:latin typeface="Garamond" charset="0"/>
              </a:rPr>
              <a:t>Times Interest Earned Ratio</a:t>
            </a:r>
          </a:p>
        </p:txBody>
      </p:sp>
    </p:spTree>
    <p:extLst>
      <p:ext uri="{BB962C8B-B14F-4D97-AF65-F5344CB8AC3E}">
        <p14:creationId xmlns:p14="http://schemas.microsoft.com/office/powerpoint/2010/main" val="2381808967"/>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7D9C1403-E672-4C80-9713-58BC9DC9B525}" type="slidenum">
              <a:rPr lang="en-US"/>
              <a:pPr/>
              <a:t>40</a:t>
            </a:fld>
            <a:endParaRPr lang="en-US"/>
          </a:p>
        </p:txBody>
      </p:sp>
      <p:sp>
        <p:nvSpPr>
          <p:cNvPr id="44036" name="Rectangle 1028"/>
          <p:cNvSpPr>
            <a:spLocks noChangeArrowheads="1"/>
          </p:cNvSpPr>
          <p:nvPr/>
        </p:nvSpPr>
        <p:spPr bwMode="auto">
          <a:xfrm>
            <a:off x="2501900" y="5264151"/>
            <a:ext cx="7473950" cy="532966"/>
          </a:xfrm>
          <a:prstGeom prst="rect">
            <a:avLst/>
          </a:prstGeom>
          <a:noFill/>
          <a:ln w="12700">
            <a:noFill/>
            <a:miter lim="800000"/>
            <a:headEnd/>
            <a:tailEnd/>
          </a:ln>
          <a:effectLst/>
        </p:spPr>
        <p:txBody>
          <a:bodyPr lIns="90488" tIns="44450" rIns="90488" bIns="44450">
            <a:spAutoFit/>
          </a:bodyPr>
          <a:lstStyle/>
          <a:p>
            <a:pPr>
              <a:lnSpc>
                <a:spcPct val="90000"/>
              </a:lnSpc>
            </a:pPr>
            <a:r>
              <a:rPr lang="en-US" sz="3200" dirty="0"/>
              <a:t>Recapitalization improved situation.</a:t>
            </a:r>
          </a:p>
        </p:txBody>
      </p:sp>
      <p:grpSp>
        <p:nvGrpSpPr>
          <p:cNvPr id="44045" name="Group 1037"/>
          <p:cNvGrpSpPr>
            <a:grpSpLocks/>
          </p:cNvGrpSpPr>
          <p:nvPr/>
        </p:nvGrpSpPr>
        <p:grpSpPr bwMode="auto">
          <a:xfrm>
            <a:off x="2433638" y="2495551"/>
            <a:ext cx="7446962" cy="2609850"/>
            <a:chOff x="573" y="1572"/>
            <a:chExt cx="4691" cy="1644"/>
          </a:xfrm>
        </p:grpSpPr>
        <p:sp>
          <p:nvSpPr>
            <p:cNvPr id="44039" name="Rectangle 1031"/>
            <p:cNvSpPr>
              <a:spLocks noChangeArrowheads="1"/>
            </p:cNvSpPr>
            <p:nvPr/>
          </p:nvSpPr>
          <p:spPr bwMode="auto">
            <a:xfrm>
              <a:off x="573" y="1572"/>
              <a:ext cx="4691" cy="1389"/>
            </a:xfrm>
            <a:prstGeom prst="rect">
              <a:avLst/>
            </a:prstGeom>
            <a:noFill/>
            <a:ln w="12700">
              <a:noFill/>
              <a:miter lim="800000"/>
              <a:headEnd/>
              <a:tailEnd/>
            </a:ln>
            <a:effectLst/>
          </p:spPr>
          <p:txBody>
            <a:bodyPr lIns="90488" tIns="44450" rIns="90488" bIns="44450">
              <a:spAutoFit/>
            </a:bodyPr>
            <a:lstStyle/>
            <a:p>
              <a:pPr>
                <a:lnSpc>
                  <a:spcPct val="110000"/>
                </a:lnSpc>
                <a:tabLst>
                  <a:tab pos="2047875" algn="dec"/>
                  <a:tab pos="3381375" algn="dec"/>
                  <a:tab pos="4738688" algn="dec"/>
                  <a:tab pos="6119813" algn="dec"/>
                </a:tabLst>
              </a:pPr>
              <a:r>
                <a:rPr lang="en-US" sz="3200" b="1" dirty="0">
                  <a:latin typeface="Tahoma" pitchFamily="34" charset="0"/>
                </a:rPr>
                <a:t>	              </a:t>
              </a:r>
              <a:r>
                <a:rPr lang="en-US" sz="3200" dirty="0">
                  <a:latin typeface="Tahoma" pitchFamily="34" charset="0"/>
                </a:rPr>
                <a:t>2014E	   2013   2012	      Ind.</a:t>
              </a:r>
            </a:p>
            <a:p>
              <a:pPr>
                <a:lnSpc>
                  <a:spcPct val="110000"/>
                </a:lnSpc>
                <a:tabLst>
                  <a:tab pos="2047875" algn="dec"/>
                  <a:tab pos="3381375" algn="dec"/>
                  <a:tab pos="4738688" algn="dec"/>
                  <a:tab pos="6119813" algn="dec"/>
                </a:tabLst>
              </a:pPr>
              <a:r>
                <a:rPr lang="en-US" sz="3200" dirty="0">
                  <a:latin typeface="Tahoma" pitchFamily="34" charset="0"/>
                </a:rPr>
                <a:t>D/TA	22.7%	59.6%	35.6%	32.0%</a:t>
              </a:r>
            </a:p>
            <a:p>
              <a:pPr>
                <a:lnSpc>
                  <a:spcPct val="110000"/>
                </a:lnSpc>
                <a:tabLst>
                  <a:tab pos="2047875" algn="dec"/>
                  <a:tab pos="3381375" algn="dec"/>
                  <a:tab pos="4738688" algn="dec"/>
                  <a:tab pos="6119813" algn="dec"/>
                </a:tabLst>
              </a:pPr>
              <a:r>
                <a:rPr lang="en-US" sz="3200" dirty="0">
                  <a:latin typeface="Tahoma" pitchFamily="34" charset="0"/>
                </a:rPr>
                <a:t>TL/TA	43.8%	80.7%	54.8%	50.0%</a:t>
              </a:r>
            </a:p>
            <a:p>
              <a:pPr>
                <a:lnSpc>
                  <a:spcPct val="110000"/>
                </a:lnSpc>
                <a:tabLst>
                  <a:tab pos="2047875" algn="dec"/>
                  <a:tab pos="3381375" algn="dec"/>
                  <a:tab pos="4738688" algn="dec"/>
                  <a:tab pos="6119813" algn="dec"/>
                </a:tabLst>
              </a:pPr>
              <a:r>
                <a:rPr lang="en-US" sz="3200" dirty="0">
                  <a:latin typeface="Tahoma" pitchFamily="34" charset="0"/>
                </a:rPr>
                <a:t>TIE	6.3	0.1	3.3	6.2</a:t>
              </a:r>
            </a:p>
          </p:txBody>
        </p:sp>
        <p:sp>
          <p:nvSpPr>
            <p:cNvPr id="44040" name="Line 1032"/>
            <p:cNvSpPr>
              <a:spLocks noChangeShapeType="1"/>
            </p:cNvSpPr>
            <p:nvPr/>
          </p:nvSpPr>
          <p:spPr bwMode="auto">
            <a:xfrm>
              <a:off x="1534" y="1920"/>
              <a:ext cx="3478" cy="0"/>
            </a:xfrm>
            <a:prstGeom prst="line">
              <a:avLst/>
            </a:prstGeom>
            <a:noFill/>
            <a:ln w="25400">
              <a:solidFill>
                <a:schemeClr val="tx1"/>
              </a:solidFill>
              <a:round/>
              <a:headEnd/>
              <a:tailEnd/>
            </a:ln>
            <a:effectLst/>
          </p:spPr>
          <p:txBody>
            <a:bodyPr wrap="none" anchor="ctr"/>
            <a:lstStyle/>
            <a:p>
              <a:endParaRPr lang="en-US"/>
            </a:p>
          </p:txBody>
        </p:sp>
        <p:sp>
          <p:nvSpPr>
            <p:cNvPr id="44041" name="Line 1033"/>
            <p:cNvSpPr>
              <a:spLocks noChangeShapeType="1"/>
            </p:cNvSpPr>
            <p:nvPr/>
          </p:nvSpPr>
          <p:spPr bwMode="auto">
            <a:xfrm>
              <a:off x="1545" y="1921"/>
              <a:ext cx="0" cy="1295"/>
            </a:xfrm>
            <a:prstGeom prst="line">
              <a:avLst/>
            </a:prstGeom>
            <a:noFill/>
            <a:ln w="25400">
              <a:solidFill>
                <a:schemeClr val="tx1"/>
              </a:solidFill>
              <a:round/>
              <a:headEnd/>
              <a:tailEnd/>
            </a:ln>
            <a:effectLst/>
          </p:spPr>
          <p:txBody>
            <a:bodyPr wrap="none" anchor="ctr"/>
            <a:lstStyle/>
            <a:p>
              <a:endParaRPr lang="en-US"/>
            </a:p>
          </p:txBody>
        </p:sp>
      </p:grpSp>
      <p:sp>
        <p:nvSpPr>
          <p:cNvPr id="44044" name="Rectangle 1036"/>
          <p:cNvSpPr>
            <a:spLocks noGrp="1" noChangeArrowheads="1"/>
          </p:cNvSpPr>
          <p:nvPr>
            <p:ph type="title"/>
          </p:nvPr>
        </p:nvSpPr>
        <p:spPr/>
        <p:txBody>
          <a:bodyPr>
            <a:normAutofit/>
          </a:bodyPr>
          <a:lstStyle/>
          <a:p>
            <a:r>
              <a:rPr lang="en-US" sz="4000" dirty="0">
                <a:latin typeface="Garamond" charset="0"/>
              </a:rPr>
              <a:t>Debt Management Ratios vs. Industry Averages</a:t>
            </a:r>
          </a:p>
        </p:txBody>
      </p:sp>
    </p:spTree>
    <p:extLst>
      <p:ext uri="{BB962C8B-B14F-4D97-AF65-F5344CB8AC3E}">
        <p14:creationId xmlns:p14="http://schemas.microsoft.com/office/powerpoint/2010/main" val="3491331559"/>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FFF49BD5-BB4B-41A2-8CE5-1520E0B7FCA1}" type="slidenum">
              <a:rPr lang="en-US"/>
              <a:pPr/>
              <a:t>41</a:t>
            </a:fld>
            <a:endParaRPr lang="en-US"/>
          </a:p>
        </p:txBody>
      </p:sp>
      <p:sp>
        <p:nvSpPr>
          <p:cNvPr id="559106" name="Rectangle 2"/>
          <p:cNvSpPr>
            <a:spLocks noGrp="1" noChangeArrowheads="1"/>
          </p:cNvSpPr>
          <p:nvPr>
            <p:ph type="title"/>
          </p:nvPr>
        </p:nvSpPr>
        <p:spPr/>
        <p:txBody>
          <a:bodyPr/>
          <a:lstStyle/>
          <a:p>
            <a:r>
              <a:rPr lang="en-US" dirty="0">
                <a:solidFill>
                  <a:srgbClr val="0000FF"/>
                </a:solidFill>
              </a:rPr>
              <a:t>Profitability Ratios</a:t>
            </a:r>
          </a:p>
        </p:txBody>
      </p:sp>
      <p:sp>
        <p:nvSpPr>
          <p:cNvPr id="559107" name="Rectangle 3"/>
          <p:cNvSpPr>
            <a:spLocks noGrp="1" noChangeArrowheads="1"/>
          </p:cNvSpPr>
          <p:nvPr>
            <p:ph type="body" idx="1"/>
          </p:nvPr>
        </p:nvSpPr>
        <p:spPr/>
        <p:txBody>
          <a:bodyPr/>
          <a:lstStyle/>
          <a:p>
            <a:r>
              <a:rPr lang="en-US" sz="3600" dirty="0"/>
              <a:t>What is the company’s rate of return on:</a:t>
            </a:r>
          </a:p>
          <a:p>
            <a:pPr lvl="1"/>
            <a:r>
              <a:rPr lang="en-US" sz="3200" dirty="0"/>
              <a:t>Sales?</a:t>
            </a:r>
          </a:p>
          <a:p>
            <a:pPr lvl="1"/>
            <a:r>
              <a:rPr lang="en-US" sz="3200" dirty="0"/>
              <a:t>Assets?</a:t>
            </a:r>
            <a:endParaRPr lang="en-US" dirty="0"/>
          </a:p>
        </p:txBody>
      </p:sp>
    </p:spTree>
    <p:extLst>
      <p:ext uri="{BB962C8B-B14F-4D97-AF65-F5344CB8AC3E}">
        <p14:creationId xmlns:p14="http://schemas.microsoft.com/office/powerpoint/2010/main" val="169027823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p:txBody>
          <a:bodyPr/>
          <a:lstStyle/>
          <a:p>
            <a:fld id="{1C8A7E8A-2E9B-469E-9584-DBB509E08CCB}" type="slidenum">
              <a:rPr lang="en-US"/>
              <a:pPr/>
              <a:t>42</a:t>
            </a:fld>
            <a:endParaRPr lang="en-US"/>
          </a:p>
        </p:txBody>
      </p:sp>
      <p:sp>
        <p:nvSpPr>
          <p:cNvPr id="48143" name="Rectangle 15"/>
          <p:cNvSpPr>
            <a:spLocks noGrp="1" noChangeArrowheads="1"/>
          </p:cNvSpPr>
          <p:nvPr>
            <p:ph type="title"/>
          </p:nvPr>
        </p:nvSpPr>
        <p:spPr/>
        <p:txBody>
          <a:bodyPr>
            <a:normAutofit/>
          </a:bodyPr>
          <a:lstStyle/>
          <a:p>
            <a:r>
              <a:rPr lang="en-US" sz="4000" dirty="0">
                <a:latin typeface="Garamond" charset="0"/>
              </a:rPr>
              <a:t>Profit Margins</a:t>
            </a:r>
          </a:p>
        </p:txBody>
      </p:sp>
      <p:grpSp>
        <p:nvGrpSpPr>
          <p:cNvPr id="532490" name="Group 10"/>
          <p:cNvGrpSpPr>
            <a:grpSpLocks/>
          </p:cNvGrpSpPr>
          <p:nvPr/>
        </p:nvGrpSpPr>
        <p:grpSpPr bwMode="auto">
          <a:xfrm>
            <a:off x="2667000" y="1981201"/>
            <a:ext cx="7697788" cy="4437063"/>
            <a:chOff x="720" y="1344"/>
            <a:chExt cx="4849" cy="2795"/>
          </a:xfrm>
        </p:grpSpPr>
        <p:grpSp>
          <p:nvGrpSpPr>
            <p:cNvPr id="48141" name="Group 13"/>
            <p:cNvGrpSpPr>
              <a:grpSpLocks/>
            </p:cNvGrpSpPr>
            <p:nvPr/>
          </p:nvGrpSpPr>
          <p:grpSpPr bwMode="auto">
            <a:xfrm>
              <a:off x="720" y="1824"/>
              <a:ext cx="3974" cy="630"/>
              <a:chOff x="753" y="1118"/>
              <a:chExt cx="3974" cy="630"/>
            </a:xfrm>
          </p:grpSpPr>
          <p:sp>
            <p:nvSpPr>
              <p:cNvPr id="48138" name="Rectangle 10"/>
              <p:cNvSpPr>
                <a:spLocks noChangeArrowheads="1"/>
              </p:cNvSpPr>
              <p:nvPr/>
            </p:nvSpPr>
            <p:spPr bwMode="auto">
              <a:xfrm>
                <a:off x="753" y="1257"/>
                <a:ext cx="3974" cy="367"/>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 PM  =          =              = 3.6%.</a:t>
                </a:r>
              </a:p>
            </p:txBody>
          </p:sp>
          <p:sp>
            <p:nvSpPr>
              <p:cNvPr id="48139" name="Rectangle 11"/>
              <p:cNvSpPr>
                <a:spLocks noChangeArrowheads="1"/>
              </p:cNvSpPr>
              <p:nvPr/>
            </p:nvSpPr>
            <p:spPr bwMode="auto">
              <a:xfrm>
                <a:off x="1618" y="1118"/>
                <a:ext cx="770" cy="630"/>
              </a:xfrm>
              <a:prstGeom prst="rect">
                <a:avLst/>
              </a:prstGeom>
              <a:noFill/>
              <a:ln w="12700">
                <a:noFill/>
                <a:miter lim="800000"/>
                <a:headEnd/>
                <a:tailEnd/>
              </a:ln>
              <a:effectLst/>
            </p:spPr>
            <p:txBody>
              <a:bodyPr wrap="none" lIns="90488" tIns="44450" rIns="90488" bIns="44450">
                <a:spAutoFit/>
              </a:bodyPr>
              <a:lstStyle/>
              <a:p>
                <a:pPr algn="ctr" defTabSz="1031875"/>
                <a:r>
                  <a:rPr lang="en-US" sz="3200" u="sng">
                    <a:latin typeface="Tahoma" pitchFamily="34" charset="0"/>
                  </a:rPr>
                  <a:t>   NI 	</a:t>
                </a:r>
                <a:endParaRPr lang="en-US" sz="3200">
                  <a:latin typeface="Tahoma" pitchFamily="34" charset="0"/>
                </a:endParaRPr>
              </a:p>
              <a:p>
                <a:pPr algn="ctr" defTabSz="1031875">
                  <a:lnSpc>
                    <a:spcPct val="85000"/>
                  </a:lnSpc>
                </a:pPr>
                <a:r>
                  <a:rPr lang="en-US" sz="3200">
                    <a:latin typeface="Tahoma" pitchFamily="34" charset="0"/>
                  </a:rPr>
                  <a:t>Sales</a:t>
                </a:r>
              </a:p>
            </p:txBody>
          </p:sp>
          <p:sp>
            <p:nvSpPr>
              <p:cNvPr id="48140" name="Rectangle 12"/>
              <p:cNvSpPr>
                <a:spLocks noChangeArrowheads="1"/>
              </p:cNvSpPr>
              <p:nvPr/>
            </p:nvSpPr>
            <p:spPr bwMode="auto">
              <a:xfrm>
                <a:off x="2693" y="1118"/>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$253.6</a:t>
                </a:r>
                <a:endParaRPr lang="en-US" sz="3200">
                  <a:latin typeface="Tahoma" pitchFamily="34" charset="0"/>
                </a:endParaRPr>
              </a:p>
              <a:p>
                <a:pPr algn="ctr">
                  <a:lnSpc>
                    <a:spcPct val="85000"/>
                  </a:lnSpc>
                </a:pPr>
                <a:r>
                  <a:rPr lang="en-US" sz="3200">
                    <a:latin typeface="Tahoma" pitchFamily="34" charset="0"/>
                  </a:rPr>
                  <a:t>$7,036</a:t>
                </a:r>
              </a:p>
            </p:txBody>
          </p:sp>
        </p:grpSp>
        <p:grpSp>
          <p:nvGrpSpPr>
            <p:cNvPr id="532482" name="Group 2"/>
            <p:cNvGrpSpPr>
              <a:grpSpLocks/>
            </p:cNvGrpSpPr>
            <p:nvPr/>
          </p:nvGrpSpPr>
          <p:grpSpPr bwMode="auto">
            <a:xfrm>
              <a:off x="768" y="2976"/>
              <a:ext cx="3996" cy="630"/>
              <a:chOff x="753" y="1118"/>
              <a:chExt cx="3996" cy="630"/>
            </a:xfrm>
          </p:grpSpPr>
          <p:sp>
            <p:nvSpPr>
              <p:cNvPr id="532483" name="Rectangle 3"/>
              <p:cNvSpPr>
                <a:spLocks noChangeArrowheads="1"/>
              </p:cNvSpPr>
              <p:nvPr/>
            </p:nvSpPr>
            <p:spPr bwMode="auto">
              <a:xfrm>
                <a:off x="753" y="1257"/>
                <a:ext cx="3996" cy="367"/>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 OM  =          =              = 7.1%.</a:t>
                </a:r>
              </a:p>
            </p:txBody>
          </p:sp>
          <p:sp>
            <p:nvSpPr>
              <p:cNvPr id="532484" name="Rectangle 4"/>
              <p:cNvSpPr>
                <a:spLocks noChangeArrowheads="1"/>
              </p:cNvSpPr>
              <p:nvPr/>
            </p:nvSpPr>
            <p:spPr bwMode="auto">
              <a:xfrm>
                <a:off x="1650" y="1118"/>
                <a:ext cx="706" cy="630"/>
              </a:xfrm>
              <a:prstGeom prst="rect">
                <a:avLst/>
              </a:prstGeom>
              <a:noFill/>
              <a:ln w="12700">
                <a:noFill/>
                <a:miter lim="800000"/>
                <a:headEnd/>
                <a:tailEnd/>
              </a:ln>
              <a:effectLst/>
            </p:spPr>
            <p:txBody>
              <a:bodyPr wrap="none" lIns="90488" tIns="44450" rIns="90488" bIns="44450">
                <a:spAutoFit/>
              </a:bodyPr>
              <a:lstStyle/>
              <a:p>
                <a:pPr algn="ctr" defTabSz="1031875"/>
                <a:r>
                  <a:rPr lang="en-US" sz="3200" u="sng">
                    <a:latin typeface="Tahoma" pitchFamily="34" charset="0"/>
                  </a:rPr>
                  <a:t>EBIT</a:t>
                </a:r>
                <a:endParaRPr lang="en-US" sz="3200">
                  <a:latin typeface="Tahoma" pitchFamily="34" charset="0"/>
                </a:endParaRPr>
              </a:p>
              <a:p>
                <a:pPr algn="ctr" defTabSz="1031875">
                  <a:lnSpc>
                    <a:spcPct val="85000"/>
                  </a:lnSpc>
                </a:pPr>
                <a:r>
                  <a:rPr lang="en-US" sz="3200">
                    <a:latin typeface="Tahoma" pitchFamily="34" charset="0"/>
                  </a:rPr>
                  <a:t>Sales</a:t>
                </a:r>
              </a:p>
            </p:txBody>
          </p:sp>
          <p:sp>
            <p:nvSpPr>
              <p:cNvPr id="532485" name="Rectangle 5"/>
              <p:cNvSpPr>
                <a:spLocks noChangeArrowheads="1"/>
              </p:cNvSpPr>
              <p:nvPr/>
            </p:nvSpPr>
            <p:spPr bwMode="auto">
              <a:xfrm>
                <a:off x="2601" y="1118"/>
                <a:ext cx="1084" cy="630"/>
              </a:xfrm>
              <a:prstGeom prst="rect">
                <a:avLst/>
              </a:prstGeom>
              <a:noFill/>
              <a:ln w="12700">
                <a:noFill/>
                <a:miter lim="800000"/>
                <a:headEnd/>
                <a:tailEnd/>
              </a:ln>
              <a:effectLst/>
            </p:spPr>
            <p:txBody>
              <a:bodyPr wrap="none" lIns="90488" tIns="44450" rIns="90488" bIns="44450">
                <a:spAutoFit/>
              </a:bodyPr>
              <a:lstStyle/>
              <a:p>
                <a:pPr algn="ctr"/>
                <a:r>
                  <a:rPr lang="en-US" sz="3200">
                    <a:latin typeface="Tahoma" pitchFamily="34" charset="0"/>
                  </a:rPr>
                  <a:t> </a:t>
                </a:r>
                <a:r>
                  <a:rPr lang="en-US" sz="3200" u="sng">
                    <a:latin typeface="Tahoma" pitchFamily="34" charset="0"/>
                  </a:rPr>
                  <a:t>  $503 </a:t>
                </a:r>
                <a:r>
                  <a:rPr lang="en-US" sz="3200">
                    <a:latin typeface="Tahoma" pitchFamily="34" charset="0"/>
                  </a:rPr>
                  <a:t> </a:t>
                </a:r>
              </a:p>
              <a:p>
                <a:pPr algn="ctr">
                  <a:lnSpc>
                    <a:spcPct val="85000"/>
                  </a:lnSpc>
                </a:pPr>
                <a:r>
                  <a:rPr lang="en-US" sz="3200">
                    <a:latin typeface="Tahoma" pitchFamily="34" charset="0"/>
                  </a:rPr>
                  <a:t>$7,036</a:t>
                </a:r>
              </a:p>
            </p:txBody>
          </p:sp>
        </p:grpSp>
        <p:sp>
          <p:nvSpPr>
            <p:cNvPr id="532486" name="Text Box 6"/>
            <p:cNvSpPr txBox="1">
              <a:spLocks noChangeArrowheads="1"/>
            </p:cNvSpPr>
            <p:nvPr/>
          </p:nvSpPr>
          <p:spPr bwMode="auto">
            <a:xfrm>
              <a:off x="816" y="1344"/>
              <a:ext cx="3216" cy="365"/>
            </a:xfrm>
            <a:prstGeom prst="rect">
              <a:avLst/>
            </a:prstGeom>
            <a:noFill/>
            <a:ln w="12700">
              <a:noFill/>
              <a:miter lim="800000"/>
              <a:headEnd/>
              <a:tailEnd/>
            </a:ln>
            <a:effectLst/>
          </p:spPr>
          <p:txBody>
            <a:bodyPr>
              <a:spAutoFit/>
            </a:bodyPr>
            <a:lstStyle/>
            <a:p>
              <a:pPr>
                <a:spcBef>
                  <a:spcPct val="50000"/>
                </a:spcBef>
              </a:pPr>
              <a:r>
                <a:rPr lang="en-US" sz="3200" dirty="0">
                  <a:latin typeface="Tahoma" pitchFamily="34" charset="0"/>
                </a:rPr>
                <a:t>Net profit margin (PM):</a:t>
              </a:r>
            </a:p>
          </p:txBody>
        </p:sp>
        <p:sp>
          <p:nvSpPr>
            <p:cNvPr id="532487" name="Text Box 7"/>
            <p:cNvSpPr txBox="1">
              <a:spLocks noChangeArrowheads="1"/>
            </p:cNvSpPr>
            <p:nvPr/>
          </p:nvSpPr>
          <p:spPr bwMode="auto">
            <a:xfrm>
              <a:off x="816" y="2544"/>
              <a:ext cx="3792" cy="365"/>
            </a:xfrm>
            <a:prstGeom prst="rect">
              <a:avLst/>
            </a:prstGeom>
            <a:noFill/>
            <a:ln w="12700">
              <a:noFill/>
              <a:miter lim="800000"/>
              <a:headEnd/>
              <a:tailEnd/>
            </a:ln>
            <a:effectLst/>
          </p:spPr>
          <p:txBody>
            <a:bodyPr>
              <a:spAutoFit/>
            </a:bodyPr>
            <a:lstStyle/>
            <a:p>
              <a:pPr>
                <a:spcBef>
                  <a:spcPct val="50000"/>
                </a:spcBef>
              </a:pPr>
              <a:r>
                <a:rPr lang="en-US" sz="3200" dirty="0">
                  <a:latin typeface="Tahoma" pitchFamily="34" charset="0"/>
                </a:rPr>
                <a:t>Operating profit margin (OM):</a:t>
              </a:r>
            </a:p>
          </p:txBody>
        </p:sp>
        <p:sp>
          <p:nvSpPr>
            <p:cNvPr id="532488" name="Rectangle 8"/>
            <p:cNvSpPr>
              <a:spLocks noChangeArrowheads="1"/>
            </p:cNvSpPr>
            <p:nvPr/>
          </p:nvSpPr>
          <p:spPr bwMode="auto">
            <a:xfrm>
              <a:off x="4705" y="3889"/>
              <a:ext cx="864" cy="250"/>
            </a:xfrm>
            <a:prstGeom prst="rect">
              <a:avLst/>
            </a:prstGeom>
            <a:noFill/>
            <a:ln w="12700">
              <a:noFill/>
              <a:miter lim="800000"/>
              <a:headEnd/>
              <a:tailEnd/>
            </a:ln>
            <a:effectLst/>
          </p:spPr>
          <p:txBody>
            <a:bodyPr>
              <a:spAutoFit/>
            </a:bodyPr>
            <a:lstStyle/>
            <a:p>
              <a:r>
                <a:rPr lang="en-US" sz="2000" b="1" dirty="0"/>
                <a:t>(More…)</a:t>
              </a:r>
            </a:p>
          </p:txBody>
        </p:sp>
      </p:grpSp>
    </p:spTree>
    <p:extLst>
      <p:ext uri="{BB962C8B-B14F-4D97-AF65-F5344CB8AC3E}">
        <p14:creationId xmlns:p14="http://schemas.microsoft.com/office/powerpoint/2010/main" val="302250773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2"/>
          </p:nvPr>
        </p:nvSpPr>
        <p:spPr/>
        <p:txBody>
          <a:bodyPr/>
          <a:lstStyle/>
          <a:p>
            <a:fld id="{1442B789-40C2-4092-9A5F-F5EE4BD86661}" type="slidenum">
              <a:rPr lang="en-US"/>
              <a:pPr/>
              <a:t>43</a:t>
            </a:fld>
            <a:endParaRPr lang="en-US"/>
          </a:p>
        </p:txBody>
      </p:sp>
      <p:sp>
        <p:nvSpPr>
          <p:cNvPr id="568326" name="Rectangle 6"/>
          <p:cNvSpPr>
            <a:spLocks noChangeArrowheads="1"/>
          </p:cNvSpPr>
          <p:nvPr/>
        </p:nvSpPr>
        <p:spPr bwMode="auto">
          <a:xfrm>
            <a:off x="3733800" y="2895601"/>
            <a:ext cx="2819400" cy="1000787"/>
          </a:xfrm>
          <a:prstGeom prst="rect">
            <a:avLst/>
          </a:prstGeom>
          <a:noFill/>
          <a:ln w="12700">
            <a:noFill/>
            <a:miter lim="800000"/>
            <a:headEnd/>
            <a:tailEnd/>
          </a:ln>
          <a:effectLst/>
        </p:spPr>
        <p:txBody>
          <a:bodyPr lIns="90488" tIns="44450" rIns="90488" bIns="44450">
            <a:spAutoFit/>
          </a:bodyPr>
          <a:lstStyle/>
          <a:p>
            <a:pPr algn="ctr" defTabSz="1031875"/>
            <a:r>
              <a:rPr lang="en-US" sz="3200" u="sng">
                <a:latin typeface="Tahoma" pitchFamily="34" charset="0"/>
              </a:rPr>
              <a:t>Sales </a:t>
            </a:r>
            <a:r>
              <a:rPr lang="en-US" sz="3200" u="sng">
                <a:latin typeface="Tahoma" pitchFamily="34" charset="0"/>
                <a:cs typeface="Tahoma" pitchFamily="34" charset="0"/>
              </a:rPr>
              <a:t>− COGS</a:t>
            </a:r>
            <a:r>
              <a:rPr lang="en-US" sz="3200" u="sng">
                <a:latin typeface="Tahoma" pitchFamily="34" charset="0"/>
              </a:rPr>
              <a:t> </a:t>
            </a:r>
            <a:endParaRPr lang="en-US" sz="3200">
              <a:latin typeface="Tahoma" pitchFamily="34" charset="0"/>
            </a:endParaRPr>
          </a:p>
          <a:p>
            <a:pPr algn="ctr" defTabSz="1031875">
              <a:lnSpc>
                <a:spcPct val="85000"/>
              </a:lnSpc>
            </a:pPr>
            <a:r>
              <a:rPr lang="en-US" sz="3200">
                <a:latin typeface="Tahoma" pitchFamily="34" charset="0"/>
              </a:rPr>
              <a:t>Sales</a:t>
            </a:r>
          </a:p>
        </p:txBody>
      </p:sp>
      <p:sp>
        <p:nvSpPr>
          <p:cNvPr id="568322" name="Rectangle 2"/>
          <p:cNvSpPr>
            <a:spLocks noGrp="1" noChangeArrowheads="1"/>
          </p:cNvSpPr>
          <p:nvPr>
            <p:ph type="title"/>
          </p:nvPr>
        </p:nvSpPr>
        <p:spPr/>
        <p:txBody>
          <a:bodyPr/>
          <a:lstStyle/>
          <a:p>
            <a:r>
              <a:rPr lang="en-US" sz="4000" dirty="0">
                <a:latin typeface="Garamond" charset="0"/>
              </a:rPr>
              <a:t>Profit Margins </a:t>
            </a:r>
            <a:r>
              <a:rPr lang="en-US" sz="3200" dirty="0"/>
              <a:t>(Continued)</a:t>
            </a:r>
          </a:p>
        </p:txBody>
      </p:sp>
      <p:sp>
        <p:nvSpPr>
          <p:cNvPr id="568325" name="Rectangle 5"/>
          <p:cNvSpPr>
            <a:spLocks noChangeArrowheads="1"/>
          </p:cNvSpPr>
          <p:nvPr/>
        </p:nvSpPr>
        <p:spPr bwMode="auto">
          <a:xfrm>
            <a:off x="2209800" y="3116264"/>
            <a:ext cx="4953000" cy="582211"/>
          </a:xfrm>
          <a:prstGeom prst="rect">
            <a:avLst/>
          </a:prstGeom>
          <a:noFill/>
          <a:ln w="12700">
            <a:noFill/>
            <a:miter lim="800000"/>
            <a:headEnd/>
            <a:tailEnd/>
          </a:ln>
          <a:effectLst/>
        </p:spPr>
        <p:txBody>
          <a:bodyPr lIns="90488" tIns="44450" rIns="90488" bIns="44450">
            <a:spAutoFit/>
          </a:bodyPr>
          <a:lstStyle/>
          <a:p>
            <a:r>
              <a:rPr lang="en-US" sz="3200">
                <a:latin typeface="Tahoma" pitchFamily="34" charset="0"/>
              </a:rPr>
              <a:t> GPM =                        =</a:t>
            </a:r>
          </a:p>
        </p:txBody>
      </p:sp>
      <p:sp>
        <p:nvSpPr>
          <p:cNvPr id="568327" name="Rectangle 7"/>
          <p:cNvSpPr>
            <a:spLocks noChangeArrowheads="1"/>
          </p:cNvSpPr>
          <p:nvPr/>
        </p:nvSpPr>
        <p:spPr bwMode="auto">
          <a:xfrm>
            <a:off x="5912522" y="2895601"/>
            <a:ext cx="182808" cy="582211"/>
          </a:xfrm>
          <a:prstGeom prst="rect">
            <a:avLst/>
          </a:prstGeom>
          <a:noFill/>
          <a:ln w="12700">
            <a:noFill/>
            <a:miter lim="800000"/>
            <a:headEnd/>
            <a:tailEnd/>
          </a:ln>
          <a:effectLst/>
        </p:spPr>
        <p:txBody>
          <a:bodyPr wrap="none" lIns="90488" tIns="44450" rIns="90488" bIns="44450">
            <a:spAutoFit/>
          </a:bodyPr>
          <a:lstStyle/>
          <a:p>
            <a:pPr algn="ctr"/>
            <a:endParaRPr lang="en-US" sz="3200">
              <a:latin typeface="Tahoma" pitchFamily="34" charset="0"/>
            </a:endParaRPr>
          </a:p>
        </p:txBody>
      </p:sp>
      <p:sp>
        <p:nvSpPr>
          <p:cNvPr id="568329" name="Rectangle 9"/>
          <p:cNvSpPr>
            <a:spLocks noChangeArrowheads="1"/>
          </p:cNvSpPr>
          <p:nvPr/>
        </p:nvSpPr>
        <p:spPr bwMode="auto">
          <a:xfrm>
            <a:off x="2286001" y="4487864"/>
            <a:ext cx="4812601" cy="582211"/>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GPM =             = 17.6%.</a:t>
            </a:r>
          </a:p>
        </p:txBody>
      </p:sp>
      <p:sp>
        <p:nvSpPr>
          <p:cNvPr id="568331" name="Rectangle 11"/>
          <p:cNvSpPr>
            <a:spLocks noChangeArrowheads="1"/>
          </p:cNvSpPr>
          <p:nvPr/>
        </p:nvSpPr>
        <p:spPr bwMode="auto">
          <a:xfrm>
            <a:off x="3462469" y="4267201"/>
            <a:ext cx="1942841" cy="1000787"/>
          </a:xfrm>
          <a:prstGeom prst="rect">
            <a:avLst/>
          </a:prstGeom>
          <a:noFill/>
          <a:ln w="12700">
            <a:noFill/>
            <a:miter lim="800000"/>
            <a:headEnd/>
            <a:tailEnd/>
          </a:ln>
          <a:effectLst/>
        </p:spPr>
        <p:txBody>
          <a:bodyPr wrap="none" lIns="90488" tIns="44450" rIns="90488" bIns="44450">
            <a:spAutoFit/>
          </a:bodyPr>
          <a:lstStyle/>
          <a:p>
            <a:pPr algn="ctr"/>
            <a:r>
              <a:rPr lang="en-US" sz="3200">
                <a:latin typeface="Tahoma" pitchFamily="34" charset="0"/>
              </a:rPr>
              <a:t> </a:t>
            </a:r>
            <a:r>
              <a:rPr lang="en-US" sz="3200" u="sng">
                <a:latin typeface="Tahoma" pitchFamily="34" charset="0"/>
              </a:rPr>
              <a:t> $1,236 </a:t>
            </a:r>
            <a:r>
              <a:rPr lang="en-US" sz="3200">
                <a:latin typeface="Tahoma" pitchFamily="34" charset="0"/>
              </a:rPr>
              <a:t> </a:t>
            </a:r>
          </a:p>
          <a:p>
            <a:pPr algn="ctr">
              <a:lnSpc>
                <a:spcPct val="85000"/>
              </a:lnSpc>
            </a:pPr>
            <a:r>
              <a:rPr lang="en-US" sz="3200">
                <a:latin typeface="Tahoma" pitchFamily="34" charset="0"/>
              </a:rPr>
              <a:t>$7,036</a:t>
            </a:r>
          </a:p>
        </p:txBody>
      </p:sp>
      <p:sp>
        <p:nvSpPr>
          <p:cNvPr id="568332" name="Text Box 12"/>
          <p:cNvSpPr txBox="1">
            <a:spLocks noChangeArrowheads="1"/>
          </p:cNvSpPr>
          <p:nvPr/>
        </p:nvSpPr>
        <p:spPr bwMode="auto">
          <a:xfrm>
            <a:off x="2362200" y="2133600"/>
            <a:ext cx="5105400" cy="579438"/>
          </a:xfrm>
          <a:prstGeom prst="rect">
            <a:avLst/>
          </a:prstGeom>
          <a:noFill/>
          <a:ln w="12700">
            <a:noFill/>
            <a:miter lim="800000"/>
            <a:headEnd/>
            <a:tailEnd/>
          </a:ln>
          <a:effectLst/>
        </p:spPr>
        <p:txBody>
          <a:bodyPr>
            <a:spAutoFit/>
          </a:bodyPr>
          <a:lstStyle/>
          <a:p>
            <a:pPr>
              <a:spcBef>
                <a:spcPct val="50000"/>
              </a:spcBef>
            </a:pPr>
            <a:r>
              <a:rPr lang="en-US" sz="3200">
                <a:latin typeface="Tahoma" pitchFamily="34" charset="0"/>
              </a:rPr>
              <a:t>Gross profit margin (GPM):</a:t>
            </a:r>
          </a:p>
        </p:txBody>
      </p:sp>
      <p:sp>
        <p:nvSpPr>
          <p:cNvPr id="568335" name="Rectangle 15"/>
          <p:cNvSpPr>
            <a:spLocks noChangeArrowheads="1"/>
          </p:cNvSpPr>
          <p:nvPr/>
        </p:nvSpPr>
        <p:spPr bwMode="auto">
          <a:xfrm>
            <a:off x="7010400" y="2971801"/>
            <a:ext cx="3200400" cy="1000787"/>
          </a:xfrm>
          <a:prstGeom prst="rect">
            <a:avLst/>
          </a:prstGeom>
          <a:noFill/>
          <a:ln w="12700">
            <a:noFill/>
            <a:miter lim="800000"/>
            <a:headEnd/>
            <a:tailEnd/>
          </a:ln>
          <a:effectLst/>
        </p:spPr>
        <p:txBody>
          <a:bodyPr lIns="90488" tIns="44450" rIns="90488" bIns="44450">
            <a:spAutoFit/>
          </a:bodyPr>
          <a:lstStyle/>
          <a:p>
            <a:pPr algn="ctr" defTabSz="1031875"/>
            <a:r>
              <a:rPr lang="en-US" sz="3200" u="sng">
                <a:latin typeface="Tahoma" pitchFamily="34" charset="0"/>
              </a:rPr>
              <a:t>$7,036 </a:t>
            </a:r>
            <a:r>
              <a:rPr lang="en-US" sz="3200" u="sng">
                <a:latin typeface="Tahoma" pitchFamily="34" charset="0"/>
                <a:cs typeface="Tahoma" pitchFamily="34" charset="0"/>
              </a:rPr>
              <a:t>− $5,800</a:t>
            </a:r>
            <a:r>
              <a:rPr lang="en-US" sz="3200" u="sng">
                <a:latin typeface="Tahoma" pitchFamily="34" charset="0"/>
              </a:rPr>
              <a:t> </a:t>
            </a:r>
            <a:endParaRPr lang="en-US" sz="3200">
              <a:latin typeface="Tahoma" pitchFamily="34" charset="0"/>
            </a:endParaRPr>
          </a:p>
          <a:p>
            <a:pPr algn="ctr" defTabSz="1031875">
              <a:lnSpc>
                <a:spcPct val="85000"/>
              </a:lnSpc>
            </a:pPr>
            <a:r>
              <a:rPr lang="en-US" sz="3200">
                <a:latin typeface="Tahoma" pitchFamily="34" charset="0"/>
              </a:rPr>
              <a:t>$7,036</a:t>
            </a:r>
          </a:p>
        </p:txBody>
      </p:sp>
    </p:spTree>
    <p:extLst>
      <p:ext uri="{BB962C8B-B14F-4D97-AF65-F5344CB8AC3E}">
        <p14:creationId xmlns:p14="http://schemas.microsoft.com/office/powerpoint/2010/main" val="300576417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BFC0ACF8-5969-4E4F-9B2E-173733CD8E76}" type="slidenum">
              <a:rPr lang="en-US"/>
              <a:pPr/>
              <a:t>44</a:t>
            </a:fld>
            <a:endParaRPr lang="en-US"/>
          </a:p>
        </p:txBody>
      </p:sp>
      <p:sp>
        <p:nvSpPr>
          <p:cNvPr id="570370" name="Rectangle 2"/>
          <p:cNvSpPr>
            <a:spLocks noChangeArrowheads="1"/>
          </p:cNvSpPr>
          <p:nvPr/>
        </p:nvSpPr>
        <p:spPr bwMode="auto">
          <a:xfrm>
            <a:off x="2514600" y="4953001"/>
            <a:ext cx="7473950" cy="1419363"/>
          </a:xfrm>
          <a:prstGeom prst="rect">
            <a:avLst/>
          </a:prstGeom>
          <a:noFill/>
          <a:ln w="12700">
            <a:noFill/>
            <a:miter lim="800000"/>
            <a:headEnd/>
            <a:tailEnd/>
          </a:ln>
          <a:effectLst/>
        </p:spPr>
        <p:txBody>
          <a:bodyPr lIns="90488" tIns="44450" rIns="90488" bIns="44450">
            <a:spAutoFit/>
          </a:bodyPr>
          <a:lstStyle/>
          <a:p>
            <a:pPr>
              <a:lnSpc>
                <a:spcPct val="90000"/>
              </a:lnSpc>
            </a:pPr>
            <a:r>
              <a:rPr lang="en-US" sz="3200" dirty="0">
                <a:latin typeface="Tahoma" pitchFamily="34" charset="0"/>
              </a:rPr>
              <a:t>Very bad in 2013, but projected to </a:t>
            </a:r>
          </a:p>
          <a:p>
            <a:pPr>
              <a:lnSpc>
                <a:spcPct val="90000"/>
              </a:lnSpc>
            </a:pPr>
            <a:r>
              <a:rPr lang="en-US" sz="3200" dirty="0">
                <a:latin typeface="Tahoma" pitchFamily="34" charset="0"/>
              </a:rPr>
              <a:t>meet or exceed industry average in 2014.</a:t>
            </a:r>
          </a:p>
        </p:txBody>
      </p:sp>
      <p:grpSp>
        <p:nvGrpSpPr>
          <p:cNvPr id="570371" name="Group 3"/>
          <p:cNvGrpSpPr>
            <a:grpSpLocks/>
          </p:cNvGrpSpPr>
          <p:nvPr/>
        </p:nvGrpSpPr>
        <p:grpSpPr bwMode="auto">
          <a:xfrm>
            <a:off x="2433638" y="2495550"/>
            <a:ext cx="7446962" cy="2235200"/>
            <a:chOff x="573" y="1572"/>
            <a:chExt cx="4691" cy="1408"/>
          </a:xfrm>
        </p:grpSpPr>
        <p:sp>
          <p:nvSpPr>
            <p:cNvPr id="570372" name="Rectangle 4"/>
            <p:cNvSpPr>
              <a:spLocks noChangeArrowheads="1"/>
            </p:cNvSpPr>
            <p:nvPr/>
          </p:nvSpPr>
          <p:spPr bwMode="auto">
            <a:xfrm>
              <a:off x="573" y="1572"/>
              <a:ext cx="4691" cy="1408"/>
            </a:xfrm>
            <a:prstGeom prst="rect">
              <a:avLst/>
            </a:prstGeom>
            <a:noFill/>
            <a:ln w="12700">
              <a:noFill/>
              <a:miter lim="800000"/>
              <a:headEnd/>
              <a:tailEnd/>
            </a:ln>
            <a:effectLst/>
          </p:spPr>
          <p:txBody>
            <a:bodyPr lIns="90488" tIns="44450" rIns="90488" bIns="44450">
              <a:spAutoFit/>
            </a:bodyPr>
            <a:lstStyle/>
            <a:p>
              <a:pPr>
                <a:lnSpc>
                  <a:spcPct val="110000"/>
                </a:lnSpc>
                <a:tabLst>
                  <a:tab pos="2047875" algn="dec"/>
                  <a:tab pos="3381375" algn="dec"/>
                  <a:tab pos="4738688" algn="dec"/>
                  <a:tab pos="6119813" algn="dec"/>
                </a:tabLst>
              </a:pPr>
              <a:r>
                <a:rPr lang="en-US" sz="3200" b="1" dirty="0">
                  <a:latin typeface="Tahoma" pitchFamily="34" charset="0"/>
                </a:rPr>
                <a:t>	              </a:t>
              </a:r>
              <a:r>
                <a:rPr lang="en-US" sz="3200" dirty="0">
                  <a:latin typeface="Tahoma" pitchFamily="34" charset="0"/>
                </a:rPr>
                <a:t>2014E	   2013   2012	      Ind.</a:t>
              </a:r>
            </a:p>
            <a:p>
              <a:pPr>
                <a:lnSpc>
                  <a:spcPct val="110000"/>
                </a:lnSpc>
                <a:tabLst>
                  <a:tab pos="2047875" algn="dec"/>
                  <a:tab pos="3381375" algn="dec"/>
                  <a:tab pos="4738688" algn="dec"/>
                  <a:tab pos="6119813" algn="dec"/>
                </a:tabLst>
              </a:pPr>
              <a:r>
                <a:rPr lang="en-US" sz="3200" dirty="0">
                  <a:latin typeface="Tahoma" pitchFamily="34" charset="0"/>
                </a:rPr>
                <a:t>PM	3.6%	-1.6%	2.6%	3.6%</a:t>
              </a:r>
            </a:p>
            <a:p>
              <a:pPr>
                <a:lnSpc>
                  <a:spcPct val="110000"/>
                </a:lnSpc>
                <a:tabLst>
                  <a:tab pos="2047875" algn="dec"/>
                  <a:tab pos="3381375" algn="dec"/>
                  <a:tab pos="4738688" algn="dec"/>
                  <a:tab pos="6119813" algn="dec"/>
                </a:tabLst>
              </a:pPr>
              <a:r>
                <a:rPr lang="en-US" sz="3200" dirty="0">
                  <a:latin typeface="Tahoma" pitchFamily="34" charset="0"/>
                </a:rPr>
                <a:t>OPM	7.1	0.3	6.1	7.1</a:t>
              </a:r>
            </a:p>
            <a:p>
              <a:pPr>
                <a:lnSpc>
                  <a:spcPct val="110000"/>
                </a:lnSpc>
                <a:tabLst>
                  <a:tab pos="2047875" algn="dec"/>
                  <a:tab pos="3381375" algn="dec"/>
                  <a:tab pos="4738688" algn="dec"/>
                  <a:tab pos="6119813" algn="dec"/>
                </a:tabLst>
              </a:pPr>
              <a:r>
                <a:rPr lang="en-US" sz="3200" dirty="0">
                  <a:latin typeface="Tahoma" pitchFamily="34" charset="0"/>
                </a:rPr>
                <a:t>GPM	17.6	14.6	16.6	15.5</a:t>
              </a:r>
            </a:p>
          </p:txBody>
        </p:sp>
        <p:sp>
          <p:nvSpPr>
            <p:cNvPr id="570373" name="Line 5"/>
            <p:cNvSpPr>
              <a:spLocks noChangeShapeType="1"/>
            </p:cNvSpPr>
            <p:nvPr/>
          </p:nvSpPr>
          <p:spPr bwMode="auto">
            <a:xfrm>
              <a:off x="1534" y="1920"/>
              <a:ext cx="3478" cy="0"/>
            </a:xfrm>
            <a:prstGeom prst="line">
              <a:avLst/>
            </a:prstGeom>
            <a:noFill/>
            <a:ln w="25400">
              <a:solidFill>
                <a:schemeClr val="tx1"/>
              </a:solidFill>
              <a:round/>
              <a:headEnd/>
              <a:tailEnd/>
            </a:ln>
            <a:effectLst/>
          </p:spPr>
          <p:txBody>
            <a:bodyPr wrap="none" anchor="ctr"/>
            <a:lstStyle/>
            <a:p>
              <a:endParaRPr lang="en-US"/>
            </a:p>
          </p:txBody>
        </p:sp>
        <p:sp>
          <p:nvSpPr>
            <p:cNvPr id="570374" name="Line 6"/>
            <p:cNvSpPr>
              <a:spLocks noChangeShapeType="1"/>
            </p:cNvSpPr>
            <p:nvPr/>
          </p:nvSpPr>
          <p:spPr bwMode="auto">
            <a:xfrm>
              <a:off x="1545" y="1921"/>
              <a:ext cx="0" cy="1003"/>
            </a:xfrm>
            <a:prstGeom prst="line">
              <a:avLst/>
            </a:prstGeom>
            <a:noFill/>
            <a:ln w="25400">
              <a:solidFill>
                <a:schemeClr val="tx1"/>
              </a:solidFill>
              <a:round/>
              <a:headEnd/>
              <a:tailEnd/>
            </a:ln>
            <a:effectLst/>
          </p:spPr>
          <p:txBody>
            <a:bodyPr wrap="none" anchor="ctr"/>
            <a:lstStyle/>
            <a:p>
              <a:endParaRPr lang="en-US"/>
            </a:p>
          </p:txBody>
        </p:sp>
      </p:grpSp>
      <p:sp>
        <p:nvSpPr>
          <p:cNvPr id="570375" name="Rectangle 7"/>
          <p:cNvSpPr>
            <a:spLocks noGrp="1" noChangeArrowheads="1"/>
          </p:cNvSpPr>
          <p:nvPr>
            <p:ph type="title"/>
          </p:nvPr>
        </p:nvSpPr>
        <p:spPr/>
        <p:txBody>
          <a:bodyPr>
            <a:normAutofit/>
          </a:bodyPr>
          <a:lstStyle/>
          <a:p>
            <a:r>
              <a:rPr lang="en-US" sz="4000" dirty="0">
                <a:latin typeface="Garamond" charset="0"/>
              </a:rPr>
              <a:t>Profit Margins vs. Industry Averages</a:t>
            </a:r>
          </a:p>
        </p:txBody>
      </p:sp>
    </p:spTree>
    <p:extLst>
      <p:ext uri="{BB962C8B-B14F-4D97-AF65-F5344CB8AC3E}">
        <p14:creationId xmlns:p14="http://schemas.microsoft.com/office/powerpoint/2010/main" val="2896602760"/>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48684E21-86B3-4695-92CE-89D48B813CC1}" type="slidenum">
              <a:rPr lang="en-US"/>
              <a:pPr/>
              <a:t>45</a:t>
            </a:fld>
            <a:endParaRPr lang="en-US"/>
          </a:p>
        </p:txBody>
      </p:sp>
      <p:grpSp>
        <p:nvGrpSpPr>
          <p:cNvPr id="289800" name="Group 8"/>
          <p:cNvGrpSpPr>
            <a:grpSpLocks/>
          </p:cNvGrpSpPr>
          <p:nvPr/>
        </p:nvGrpSpPr>
        <p:grpSpPr bwMode="auto">
          <a:xfrm>
            <a:off x="4114801" y="2536825"/>
            <a:ext cx="5991225" cy="3714750"/>
            <a:chOff x="1632" y="1598"/>
            <a:chExt cx="3774" cy="2340"/>
          </a:xfrm>
        </p:grpSpPr>
        <p:sp>
          <p:nvSpPr>
            <p:cNvPr id="289795" name="Rectangle 3"/>
            <p:cNvSpPr>
              <a:spLocks noChangeArrowheads="1"/>
            </p:cNvSpPr>
            <p:nvPr/>
          </p:nvSpPr>
          <p:spPr bwMode="auto">
            <a:xfrm>
              <a:off x="1632" y="1743"/>
              <a:ext cx="3153" cy="1104"/>
            </a:xfrm>
            <a:prstGeom prst="rect">
              <a:avLst/>
            </a:prstGeom>
            <a:noFill/>
            <a:ln w="12700">
              <a:noFill/>
              <a:miter lim="800000"/>
              <a:headEnd/>
              <a:tailEnd/>
            </a:ln>
            <a:effectLst/>
          </p:spPr>
          <p:txBody>
            <a:bodyPr wrap="none" lIns="90488" tIns="44450" rIns="90488" bIns="44450"/>
            <a:lstStyle/>
            <a:p>
              <a:pPr>
                <a:spcBef>
                  <a:spcPct val="20000"/>
                </a:spcBef>
                <a:buClr>
                  <a:schemeClr val="folHlink"/>
                </a:buClr>
                <a:buSzPct val="60000"/>
                <a:tabLst>
                  <a:tab pos="1023938" algn="l"/>
                </a:tabLst>
              </a:pPr>
              <a:r>
                <a:rPr lang="en-US" sz="3200">
                  <a:latin typeface="Tahoma" pitchFamily="34" charset="0"/>
                </a:rPr>
                <a:t>BEP  =</a:t>
              </a:r>
            </a:p>
            <a:p>
              <a:pPr>
                <a:spcBef>
                  <a:spcPct val="20000"/>
                </a:spcBef>
                <a:buClr>
                  <a:schemeClr val="folHlink"/>
                </a:buClr>
                <a:buSzPct val="60000"/>
                <a:tabLst>
                  <a:tab pos="1023938" algn="l"/>
                </a:tabLst>
              </a:pPr>
              <a:endParaRPr lang="en-US" sz="3200">
                <a:latin typeface="Tahoma" pitchFamily="34" charset="0"/>
              </a:endParaRPr>
            </a:p>
            <a:p>
              <a:pPr>
                <a:spcBef>
                  <a:spcPct val="20000"/>
                </a:spcBef>
                <a:buClr>
                  <a:schemeClr val="folHlink"/>
                </a:buClr>
                <a:buSzPct val="60000"/>
                <a:tabLst>
                  <a:tab pos="1023938" algn="l"/>
                </a:tabLst>
              </a:pPr>
              <a:r>
                <a:rPr lang="en-US" sz="3200">
                  <a:latin typeface="Tahoma" pitchFamily="34" charset="0"/>
                </a:rPr>
                <a:t>	=                = 14.3%.</a:t>
              </a:r>
            </a:p>
          </p:txBody>
        </p:sp>
        <p:sp>
          <p:nvSpPr>
            <p:cNvPr id="289796" name="Rectangle 4"/>
            <p:cNvSpPr>
              <a:spLocks noChangeArrowheads="1"/>
            </p:cNvSpPr>
            <p:nvPr/>
          </p:nvSpPr>
          <p:spPr bwMode="auto">
            <a:xfrm>
              <a:off x="2561" y="1598"/>
              <a:ext cx="1638" cy="677"/>
            </a:xfrm>
            <a:prstGeom prst="rect">
              <a:avLst/>
            </a:prstGeom>
            <a:noFill/>
            <a:ln w="12700">
              <a:noFill/>
              <a:miter lim="800000"/>
              <a:headEnd/>
              <a:tailEnd/>
            </a:ln>
            <a:effectLst/>
          </p:spPr>
          <p:txBody>
            <a:bodyPr wrap="none" lIns="90488" tIns="44450" rIns="90488" bIns="44450">
              <a:spAutoFit/>
            </a:bodyPr>
            <a:lstStyle/>
            <a:p>
              <a:pPr algn="ctr" defTabSz="1374775">
                <a:tabLst>
                  <a:tab pos="2393950" algn="l"/>
                  <a:tab pos="2566988" algn="l"/>
                </a:tabLst>
              </a:pPr>
              <a:r>
                <a:rPr lang="en-US" sz="3200" u="sng">
                  <a:latin typeface="Tahoma" pitchFamily="34" charset="0"/>
                </a:rPr>
                <a:t>       EBIT	</a:t>
              </a:r>
            </a:p>
            <a:p>
              <a:pPr algn="ctr" defTabSz="1374775">
                <a:tabLst>
                  <a:tab pos="2393950" algn="l"/>
                  <a:tab pos="2566988" algn="l"/>
                </a:tabLst>
              </a:pPr>
              <a:r>
                <a:rPr lang="en-US" sz="3200">
                  <a:latin typeface="Tahoma" pitchFamily="34" charset="0"/>
                </a:rPr>
                <a:t>Total assets</a:t>
              </a:r>
            </a:p>
          </p:txBody>
        </p:sp>
        <p:sp>
          <p:nvSpPr>
            <p:cNvPr id="289797" name="Rectangle 5"/>
            <p:cNvSpPr>
              <a:spLocks noChangeArrowheads="1"/>
            </p:cNvSpPr>
            <p:nvPr/>
          </p:nvSpPr>
          <p:spPr bwMode="auto">
            <a:xfrm>
              <a:off x="2524" y="2363"/>
              <a:ext cx="106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$502.6 </a:t>
              </a:r>
              <a:endParaRPr lang="en-US" sz="3200">
                <a:latin typeface="Tahoma" pitchFamily="34" charset="0"/>
              </a:endParaRPr>
            </a:p>
            <a:p>
              <a:pPr algn="ctr">
                <a:lnSpc>
                  <a:spcPct val="85000"/>
                </a:lnSpc>
              </a:pPr>
              <a:r>
                <a:rPr lang="en-US" sz="3200">
                  <a:latin typeface="Tahoma" pitchFamily="34" charset="0"/>
                </a:rPr>
                <a:t>$3,517</a:t>
              </a:r>
            </a:p>
          </p:txBody>
        </p:sp>
        <p:sp>
          <p:nvSpPr>
            <p:cNvPr id="289798" name="Rectangle 6"/>
            <p:cNvSpPr>
              <a:spLocks noChangeArrowheads="1"/>
            </p:cNvSpPr>
            <p:nvPr/>
          </p:nvSpPr>
          <p:spPr bwMode="auto">
            <a:xfrm>
              <a:off x="4708" y="3686"/>
              <a:ext cx="698" cy="252"/>
            </a:xfrm>
            <a:prstGeom prst="rect">
              <a:avLst/>
            </a:prstGeom>
            <a:noFill/>
            <a:ln w="12700">
              <a:noFill/>
              <a:miter lim="800000"/>
              <a:headEnd/>
              <a:tailEnd/>
            </a:ln>
            <a:effectLst/>
          </p:spPr>
          <p:txBody>
            <a:bodyPr wrap="none">
              <a:spAutoFit/>
            </a:bodyPr>
            <a:lstStyle/>
            <a:p>
              <a:r>
                <a:rPr lang="en-US" sz="2000" b="1"/>
                <a:t>(More…)</a:t>
              </a:r>
            </a:p>
          </p:txBody>
        </p:sp>
      </p:grpSp>
      <p:sp>
        <p:nvSpPr>
          <p:cNvPr id="289801" name="Rectangle 9"/>
          <p:cNvSpPr>
            <a:spLocks noGrp="1" noChangeArrowheads="1"/>
          </p:cNvSpPr>
          <p:nvPr>
            <p:ph type="title"/>
          </p:nvPr>
        </p:nvSpPr>
        <p:spPr/>
        <p:txBody>
          <a:bodyPr>
            <a:normAutofit/>
          </a:bodyPr>
          <a:lstStyle/>
          <a:p>
            <a:r>
              <a:rPr lang="en-US" sz="4000" dirty="0">
                <a:latin typeface="Garamond" charset="0"/>
              </a:rPr>
              <a:t>Basic Earning Power (BEP)</a:t>
            </a:r>
          </a:p>
        </p:txBody>
      </p:sp>
    </p:spTree>
    <p:extLst>
      <p:ext uri="{BB962C8B-B14F-4D97-AF65-F5344CB8AC3E}">
        <p14:creationId xmlns:p14="http://schemas.microsoft.com/office/powerpoint/2010/main" val="14599867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fld id="{2A365533-1062-466F-B7F1-B9B8B7AE952D}" type="slidenum">
              <a:rPr lang="en-US"/>
              <a:pPr/>
              <a:t>46</a:t>
            </a:fld>
            <a:endParaRPr lang="en-US"/>
          </a:p>
        </p:txBody>
      </p:sp>
      <p:sp>
        <p:nvSpPr>
          <p:cNvPr id="52236" name="Rectangle 12"/>
          <p:cNvSpPr>
            <a:spLocks noGrp="1" noChangeArrowheads="1"/>
          </p:cNvSpPr>
          <p:nvPr>
            <p:ph type="title"/>
          </p:nvPr>
        </p:nvSpPr>
        <p:spPr/>
        <p:txBody>
          <a:bodyPr>
            <a:normAutofit/>
          </a:bodyPr>
          <a:lstStyle/>
          <a:p>
            <a:r>
              <a:rPr lang="en-US" sz="4000" dirty="0">
                <a:latin typeface="Garamond" charset="0"/>
              </a:rPr>
              <a:t>Basic Earning Power vs. Industry Average</a:t>
            </a:r>
          </a:p>
        </p:txBody>
      </p:sp>
      <p:sp>
        <p:nvSpPr>
          <p:cNvPr id="52237" name="Rectangle 13"/>
          <p:cNvSpPr>
            <a:spLocks noGrp="1" noChangeArrowheads="1"/>
          </p:cNvSpPr>
          <p:nvPr>
            <p:ph type="body" idx="1"/>
          </p:nvPr>
        </p:nvSpPr>
        <p:spPr>
          <a:xfrm>
            <a:off x="1097281" y="1977656"/>
            <a:ext cx="9113520" cy="4148508"/>
          </a:xfrm>
        </p:spPr>
        <p:txBody>
          <a:bodyPr>
            <a:normAutofit/>
          </a:bodyPr>
          <a:lstStyle/>
          <a:p>
            <a:r>
              <a:rPr lang="en-US" sz="3200" dirty="0"/>
              <a:t>-BEP removes effect of taxes and financial leverage.  Useful for comparison.</a:t>
            </a:r>
          </a:p>
          <a:p>
            <a:r>
              <a:rPr lang="en-US" sz="3200" dirty="0"/>
              <a:t>-Projected to be below average.</a:t>
            </a:r>
          </a:p>
          <a:p>
            <a:r>
              <a:rPr lang="en-US" sz="3200" dirty="0"/>
              <a:t>-Room for improvement.</a:t>
            </a:r>
          </a:p>
        </p:txBody>
      </p:sp>
      <p:grpSp>
        <p:nvGrpSpPr>
          <p:cNvPr id="52235" name="Group 11"/>
          <p:cNvGrpSpPr>
            <a:grpSpLocks/>
          </p:cNvGrpSpPr>
          <p:nvPr/>
        </p:nvGrpSpPr>
        <p:grpSpPr bwMode="auto">
          <a:xfrm>
            <a:off x="2590801" y="4724401"/>
            <a:ext cx="6970713" cy="1179513"/>
            <a:chOff x="768" y="1296"/>
            <a:chExt cx="4391" cy="743"/>
          </a:xfrm>
        </p:grpSpPr>
        <p:sp>
          <p:nvSpPr>
            <p:cNvPr id="52229" name="Rectangle 5"/>
            <p:cNvSpPr>
              <a:spLocks noChangeArrowheads="1"/>
            </p:cNvSpPr>
            <p:nvPr/>
          </p:nvSpPr>
          <p:spPr bwMode="auto">
            <a:xfrm>
              <a:off x="768" y="1296"/>
              <a:ext cx="4391" cy="732"/>
            </a:xfrm>
            <a:prstGeom prst="rect">
              <a:avLst/>
            </a:prstGeom>
            <a:noFill/>
            <a:ln w="12700">
              <a:noFill/>
              <a:miter lim="800000"/>
              <a:headEnd/>
              <a:tailEnd/>
            </a:ln>
            <a:effectLst/>
          </p:spPr>
          <p:txBody>
            <a:bodyPr lIns="90488" tIns="44450" rIns="90488" bIns="44450">
              <a:spAutoFit/>
            </a:bodyPr>
            <a:lstStyle/>
            <a:p>
              <a:pPr>
                <a:lnSpc>
                  <a:spcPct val="110000"/>
                </a:lnSpc>
                <a:tabLst>
                  <a:tab pos="1881188" algn="ctr"/>
                  <a:tab pos="3262313" algn="ctr"/>
                  <a:tab pos="4691063" algn="ctr"/>
                  <a:tab pos="6000750" algn="ctr"/>
                </a:tabLst>
              </a:pPr>
              <a:r>
                <a:rPr lang="en-US" sz="3200" dirty="0">
                  <a:latin typeface="Tahoma" pitchFamily="34" charset="0"/>
                </a:rPr>
                <a:t>	2014E	2013	2012	Ind.</a:t>
              </a:r>
            </a:p>
            <a:p>
              <a:pPr>
                <a:lnSpc>
                  <a:spcPct val="110000"/>
                </a:lnSpc>
                <a:tabLst>
                  <a:tab pos="1881188" algn="ctr"/>
                  <a:tab pos="3262313" algn="ctr"/>
                  <a:tab pos="4691063" algn="ctr"/>
                  <a:tab pos="6000750" algn="ctr"/>
                </a:tabLst>
              </a:pPr>
              <a:r>
                <a:rPr lang="en-US" sz="3200" dirty="0">
                  <a:latin typeface="Tahoma" pitchFamily="34" charset="0"/>
                </a:rPr>
                <a:t>BEP	14.3%	0.6%	14.2%	17.8%</a:t>
              </a:r>
            </a:p>
          </p:txBody>
        </p:sp>
        <p:grpSp>
          <p:nvGrpSpPr>
            <p:cNvPr id="52232" name="Group 8"/>
            <p:cNvGrpSpPr>
              <a:grpSpLocks/>
            </p:cNvGrpSpPr>
            <p:nvPr/>
          </p:nvGrpSpPr>
          <p:grpSpPr bwMode="auto">
            <a:xfrm>
              <a:off x="1488" y="1680"/>
              <a:ext cx="3569" cy="359"/>
              <a:chOff x="1365" y="1193"/>
              <a:chExt cx="3569" cy="359"/>
            </a:xfrm>
          </p:grpSpPr>
          <p:sp>
            <p:nvSpPr>
              <p:cNvPr id="52230" name="Line 6"/>
              <p:cNvSpPr>
                <a:spLocks noChangeShapeType="1"/>
              </p:cNvSpPr>
              <p:nvPr/>
            </p:nvSpPr>
            <p:spPr bwMode="auto">
              <a:xfrm>
                <a:off x="1366" y="1193"/>
                <a:ext cx="3568" cy="0"/>
              </a:xfrm>
              <a:prstGeom prst="line">
                <a:avLst/>
              </a:prstGeom>
              <a:noFill/>
              <a:ln w="25400">
                <a:solidFill>
                  <a:schemeClr val="tx1"/>
                </a:solidFill>
                <a:round/>
                <a:headEnd/>
                <a:tailEnd/>
              </a:ln>
              <a:effectLst/>
            </p:spPr>
            <p:txBody>
              <a:bodyPr wrap="none" anchor="ctr"/>
              <a:lstStyle/>
              <a:p>
                <a:endParaRPr lang="en-US"/>
              </a:p>
            </p:txBody>
          </p:sp>
          <p:sp>
            <p:nvSpPr>
              <p:cNvPr id="52231" name="Line 7"/>
              <p:cNvSpPr>
                <a:spLocks noChangeShapeType="1"/>
              </p:cNvSpPr>
              <p:nvPr/>
            </p:nvSpPr>
            <p:spPr bwMode="auto">
              <a:xfrm>
                <a:off x="1365" y="1194"/>
                <a:ext cx="0" cy="358"/>
              </a:xfrm>
              <a:prstGeom prst="line">
                <a:avLst/>
              </a:prstGeom>
              <a:noFill/>
              <a:ln w="25400">
                <a:solidFill>
                  <a:schemeClr val="tx1"/>
                </a:solidFill>
                <a:round/>
                <a:headEnd/>
                <a:tailEnd/>
              </a:ln>
              <a:effectLst/>
            </p:spPr>
            <p:txBody>
              <a:bodyPr wrap="none" anchor="ctr"/>
              <a:lstStyle/>
              <a:p>
                <a:endParaRPr lang="en-US"/>
              </a:p>
            </p:txBody>
          </p:sp>
        </p:grpSp>
      </p:grpSp>
    </p:spTree>
    <p:extLst>
      <p:ext uri="{BB962C8B-B14F-4D97-AF65-F5344CB8AC3E}">
        <p14:creationId xmlns:p14="http://schemas.microsoft.com/office/powerpoint/2010/main" val="195831347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E31D9CC2-87C4-4CCB-8B97-936B52730A3E}" type="slidenum">
              <a:rPr lang="en-US"/>
              <a:pPr/>
              <a:t>47</a:t>
            </a:fld>
            <a:endParaRPr lang="en-US"/>
          </a:p>
        </p:txBody>
      </p:sp>
      <p:grpSp>
        <p:nvGrpSpPr>
          <p:cNvPr id="359426" name="Group 2"/>
          <p:cNvGrpSpPr>
            <a:grpSpLocks/>
          </p:cNvGrpSpPr>
          <p:nvPr/>
        </p:nvGrpSpPr>
        <p:grpSpPr bwMode="auto">
          <a:xfrm>
            <a:off x="4114801" y="2536825"/>
            <a:ext cx="5991225" cy="3714750"/>
            <a:chOff x="1632" y="1598"/>
            <a:chExt cx="3774" cy="2340"/>
          </a:xfrm>
        </p:grpSpPr>
        <p:sp>
          <p:nvSpPr>
            <p:cNvPr id="359427" name="Rectangle 3"/>
            <p:cNvSpPr>
              <a:spLocks noChangeArrowheads="1"/>
            </p:cNvSpPr>
            <p:nvPr/>
          </p:nvSpPr>
          <p:spPr bwMode="auto">
            <a:xfrm>
              <a:off x="1632" y="1743"/>
              <a:ext cx="3153" cy="1104"/>
            </a:xfrm>
            <a:prstGeom prst="rect">
              <a:avLst/>
            </a:prstGeom>
            <a:noFill/>
            <a:ln w="12700">
              <a:noFill/>
              <a:miter lim="800000"/>
              <a:headEnd/>
              <a:tailEnd/>
            </a:ln>
            <a:effectLst/>
          </p:spPr>
          <p:txBody>
            <a:bodyPr wrap="none" lIns="90488" tIns="44450" rIns="90488" bIns="44450"/>
            <a:lstStyle/>
            <a:p>
              <a:pPr>
                <a:spcBef>
                  <a:spcPct val="20000"/>
                </a:spcBef>
                <a:buClr>
                  <a:schemeClr val="folHlink"/>
                </a:buClr>
                <a:buSzPct val="60000"/>
                <a:tabLst>
                  <a:tab pos="1023938" algn="l"/>
                </a:tabLst>
              </a:pPr>
              <a:r>
                <a:rPr lang="en-US" sz="3200">
                  <a:latin typeface="Tahoma" pitchFamily="34" charset="0"/>
                </a:rPr>
                <a:t>ROA  =</a:t>
              </a:r>
            </a:p>
            <a:p>
              <a:pPr>
                <a:spcBef>
                  <a:spcPct val="20000"/>
                </a:spcBef>
                <a:buClr>
                  <a:schemeClr val="folHlink"/>
                </a:buClr>
                <a:buSzPct val="60000"/>
                <a:tabLst>
                  <a:tab pos="1023938" algn="l"/>
                </a:tabLst>
              </a:pPr>
              <a:endParaRPr lang="en-US" sz="3200">
                <a:latin typeface="Tahoma" pitchFamily="34" charset="0"/>
              </a:endParaRPr>
            </a:p>
            <a:p>
              <a:pPr>
                <a:spcBef>
                  <a:spcPct val="20000"/>
                </a:spcBef>
                <a:buClr>
                  <a:schemeClr val="folHlink"/>
                </a:buClr>
                <a:buSzPct val="60000"/>
                <a:tabLst>
                  <a:tab pos="1023938" algn="l"/>
                </a:tabLst>
              </a:pPr>
              <a:r>
                <a:rPr lang="en-US" sz="3200">
                  <a:latin typeface="Tahoma" pitchFamily="34" charset="0"/>
                </a:rPr>
                <a:t>	=                = 7.2%.</a:t>
              </a:r>
            </a:p>
          </p:txBody>
        </p:sp>
        <p:sp>
          <p:nvSpPr>
            <p:cNvPr id="359428" name="Rectangle 4"/>
            <p:cNvSpPr>
              <a:spLocks noChangeArrowheads="1"/>
            </p:cNvSpPr>
            <p:nvPr/>
          </p:nvSpPr>
          <p:spPr bwMode="auto">
            <a:xfrm>
              <a:off x="2561" y="1598"/>
              <a:ext cx="1638" cy="677"/>
            </a:xfrm>
            <a:prstGeom prst="rect">
              <a:avLst/>
            </a:prstGeom>
            <a:noFill/>
            <a:ln w="12700">
              <a:noFill/>
              <a:miter lim="800000"/>
              <a:headEnd/>
              <a:tailEnd/>
            </a:ln>
            <a:effectLst/>
          </p:spPr>
          <p:txBody>
            <a:bodyPr wrap="none" lIns="90488" tIns="44450" rIns="90488" bIns="44450">
              <a:spAutoFit/>
            </a:bodyPr>
            <a:lstStyle/>
            <a:p>
              <a:pPr algn="ctr" defTabSz="1374775">
                <a:tabLst>
                  <a:tab pos="2393950" algn="l"/>
                  <a:tab pos="2566988" algn="l"/>
                </a:tabLst>
              </a:pPr>
              <a:r>
                <a:rPr lang="en-US" sz="3200" u="sng">
                  <a:latin typeface="Tahoma" pitchFamily="34" charset="0"/>
                </a:rPr>
                <a:t>       NI	</a:t>
              </a:r>
            </a:p>
            <a:p>
              <a:pPr algn="ctr" defTabSz="1374775">
                <a:tabLst>
                  <a:tab pos="2393950" algn="l"/>
                  <a:tab pos="2566988" algn="l"/>
                </a:tabLst>
              </a:pPr>
              <a:r>
                <a:rPr lang="en-US" sz="3200">
                  <a:latin typeface="Tahoma" pitchFamily="34" charset="0"/>
                </a:rPr>
                <a:t>Total assets</a:t>
              </a:r>
            </a:p>
          </p:txBody>
        </p:sp>
        <p:sp>
          <p:nvSpPr>
            <p:cNvPr id="359429" name="Rectangle 5"/>
            <p:cNvSpPr>
              <a:spLocks noChangeArrowheads="1"/>
            </p:cNvSpPr>
            <p:nvPr/>
          </p:nvSpPr>
          <p:spPr bwMode="auto">
            <a:xfrm>
              <a:off x="2524" y="2363"/>
              <a:ext cx="106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$253.6 </a:t>
              </a:r>
              <a:endParaRPr lang="en-US" sz="3200">
                <a:latin typeface="Tahoma" pitchFamily="34" charset="0"/>
              </a:endParaRPr>
            </a:p>
            <a:p>
              <a:pPr algn="ctr">
                <a:lnSpc>
                  <a:spcPct val="85000"/>
                </a:lnSpc>
              </a:pPr>
              <a:r>
                <a:rPr lang="en-US" sz="3200">
                  <a:latin typeface="Tahoma" pitchFamily="34" charset="0"/>
                </a:rPr>
                <a:t>$3,517</a:t>
              </a:r>
            </a:p>
          </p:txBody>
        </p:sp>
        <p:sp>
          <p:nvSpPr>
            <p:cNvPr id="359430" name="Rectangle 6"/>
            <p:cNvSpPr>
              <a:spLocks noChangeArrowheads="1"/>
            </p:cNvSpPr>
            <p:nvPr/>
          </p:nvSpPr>
          <p:spPr bwMode="auto">
            <a:xfrm>
              <a:off x="4708" y="3686"/>
              <a:ext cx="698" cy="252"/>
            </a:xfrm>
            <a:prstGeom prst="rect">
              <a:avLst/>
            </a:prstGeom>
            <a:noFill/>
            <a:ln w="12700">
              <a:noFill/>
              <a:miter lim="800000"/>
              <a:headEnd/>
              <a:tailEnd/>
            </a:ln>
            <a:effectLst/>
          </p:spPr>
          <p:txBody>
            <a:bodyPr wrap="none">
              <a:spAutoFit/>
            </a:bodyPr>
            <a:lstStyle/>
            <a:p>
              <a:r>
                <a:rPr lang="en-US" sz="2000" b="1"/>
                <a:t>(More…)</a:t>
              </a:r>
            </a:p>
          </p:txBody>
        </p:sp>
      </p:grpSp>
      <p:sp>
        <p:nvSpPr>
          <p:cNvPr id="359431" name="Rectangle 7"/>
          <p:cNvSpPr>
            <a:spLocks noGrp="1" noChangeArrowheads="1"/>
          </p:cNvSpPr>
          <p:nvPr>
            <p:ph type="title"/>
          </p:nvPr>
        </p:nvSpPr>
        <p:spPr/>
        <p:txBody>
          <a:bodyPr>
            <a:normAutofit/>
          </a:bodyPr>
          <a:lstStyle/>
          <a:p>
            <a:r>
              <a:rPr lang="en-US" sz="4000" dirty="0">
                <a:latin typeface="Garamond" charset="0"/>
              </a:rPr>
              <a:t>Return on Assets (ROA)</a:t>
            </a:r>
            <a:br>
              <a:rPr lang="en-US" sz="4000" dirty="0">
                <a:latin typeface="Garamond" charset="0"/>
              </a:rPr>
            </a:br>
            <a:r>
              <a:rPr lang="en-US" sz="4000" dirty="0">
                <a:latin typeface="Garamond" charset="0"/>
              </a:rPr>
              <a:t>and Return on Equity (ROE)</a:t>
            </a:r>
          </a:p>
        </p:txBody>
      </p:sp>
    </p:spTree>
    <p:extLst>
      <p:ext uri="{BB962C8B-B14F-4D97-AF65-F5344CB8AC3E}">
        <p14:creationId xmlns:p14="http://schemas.microsoft.com/office/powerpoint/2010/main" val="15572639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8377DA46-44ED-46A4-A8BB-8312E5CE814B}" type="slidenum">
              <a:rPr lang="en-US"/>
              <a:pPr/>
              <a:t>48</a:t>
            </a:fld>
            <a:endParaRPr lang="en-US"/>
          </a:p>
        </p:txBody>
      </p:sp>
      <p:grpSp>
        <p:nvGrpSpPr>
          <p:cNvPr id="360457" name="Group 9"/>
          <p:cNvGrpSpPr>
            <a:grpSpLocks/>
          </p:cNvGrpSpPr>
          <p:nvPr/>
        </p:nvGrpSpPr>
        <p:grpSpPr bwMode="auto">
          <a:xfrm>
            <a:off x="4114800" y="2514600"/>
            <a:ext cx="6197600" cy="3729038"/>
            <a:chOff x="1632" y="1584"/>
            <a:chExt cx="3904" cy="2349"/>
          </a:xfrm>
        </p:grpSpPr>
        <p:sp>
          <p:nvSpPr>
            <p:cNvPr id="360451" name="Rectangle 3"/>
            <p:cNvSpPr>
              <a:spLocks noChangeArrowheads="1"/>
            </p:cNvSpPr>
            <p:nvPr/>
          </p:nvSpPr>
          <p:spPr bwMode="auto">
            <a:xfrm>
              <a:off x="1632" y="1743"/>
              <a:ext cx="3153" cy="1104"/>
            </a:xfrm>
            <a:prstGeom prst="rect">
              <a:avLst/>
            </a:prstGeom>
            <a:noFill/>
            <a:ln w="12700">
              <a:noFill/>
              <a:miter lim="800000"/>
              <a:headEnd/>
              <a:tailEnd/>
            </a:ln>
            <a:effectLst/>
          </p:spPr>
          <p:txBody>
            <a:bodyPr wrap="none" lIns="90488" tIns="44450" rIns="90488" bIns="44450"/>
            <a:lstStyle/>
            <a:p>
              <a:pPr>
                <a:spcBef>
                  <a:spcPct val="20000"/>
                </a:spcBef>
                <a:buClr>
                  <a:schemeClr val="folHlink"/>
                </a:buClr>
                <a:buSzPct val="60000"/>
                <a:tabLst>
                  <a:tab pos="1023938" algn="l"/>
                </a:tabLst>
              </a:pPr>
              <a:r>
                <a:rPr lang="en-US" sz="3200">
                  <a:latin typeface="Tahoma" pitchFamily="34" charset="0"/>
                </a:rPr>
                <a:t>ROE  =</a:t>
              </a:r>
            </a:p>
            <a:p>
              <a:pPr>
                <a:spcBef>
                  <a:spcPct val="20000"/>
                </a:spcBef>
                <a:buClr>
                  <a:schemeClr val="folHlink"/>
                </a:buClr>
                <a:buSzPct val="60000"/>
                <a:tabLst>
                  <a:tab pos="1023938" algn="l"/>
                </a:tabLst>
              </a:pPr>
              <a:endParaRPr lang="en-US" sz="3200">
                <a:latin typeface="Tahoma" pitchFamily="34" charset="0"/>
              </a:endParaRPr>
            </a:p>
            <a:p>
              <a:pPr>
                <a:spcBef>
                  <a:spcPct val="20000"/>
                </a:spcBef>
                <a:buClr>
                  <a:schemeClr val="folHlink"/>
                </a:buClr>
                <a:buSzPct val="60000"/>
                <a:tabLst>
                  <a:tab pos="1023938" algn="l"/>
                </a:tabLst>
              </a:pPr>
              <a:r>
                <a:rPr lang="en-US" sz="3200">
                  <a:latin typeface="Tahoma" pitchFamily="34" charset="0"/>
                </a:rPr>
                <a:t>	=                = 12.8%.</a:t>
              </a:r>
            </a:p>
          </p:txBody>
        </p:sp>
        <p:sp>
          <p:nvSpPr>
            <p:cNvPr id="360452" name="Rectangle 4"/>
            <p:cNvSpPr>
              <a:spLocks noChangeArrowheads="1"/>
            </p:cNvSpPr>
            <p:nvPr/>
          </p:nvSpPr>
          <p:spPr bwMode="auto">
            <a:xfrm>
              <a:off x="2719" y="1584"/>
              <a:ext cx="1918" cy="677"/>
            </a:xfrm>
            <a:prstGeom prst="rect">
              <a:avLst/>
            </a:prstGeom>
            <a:noFill/>
            <a:ln w="12700">
              <a:noFill/>
              <a:miter lim="800000"/>
              <a:headEnd/>
              <a:tailEnd/>
            </a:ln>
            <a:effectLst/>
          </p:spPr>
          <p:txBody>
            <a:bodyPr wrap="none" lIns="90488" tIns="44450" rIns="90488" bIns="44450">
              <a:spAutoFit/>
            </a:bodyPr>
            <a:lstStyle/>
            <a:p>
              <a:pPr algn="ctr" defTabSz="1374775">
                <a:tabLst>
                  <a:tab pos="2393950" algn="l"/>
                  <a:tab pos="2566988" algn="l"/>
                </a:tabLst>
              </a:pPr>
              <a:r>
                <a:rPr lang="en-US" sz="3200" u="sng">
                  <a:latin typeface="Tahoma" pitchFamily="34" charset="0"/>
                </a:rPr>
                <a:t>       NI	</a:t>
              </a:r>
            </a:p>
            <a:p>
              <a:pPr algn="ctr" defTabSz="1374775">
                <a:tabLst>
                  <a:tab pos="2393950" algn="l"/>
                  <a:tab pos="2566988" algn="l"/>
                </a:tabLst>
              </a:pPr>
              <a:r>
                <a:rPr lang="en-US" sz="3200">
                  <a:latin typeface="Tahoma" pitchFamily="34" charset="0"/>
                </a:rPr>
                <a:t>Common Equity</a:t>
              </a:r>
            </a:p>
          </p:txBody>
        </p:sp>
        <p:sp>
          <p:nvSpPr>
            <p:cNvPr id="360453" name="Rectangle 5"/>
            <p:cNvSpPr>
              <a:spLocks noChangeArrowheads="1"/>
            </p:cNvSpPr>
            <p:nvPr/>
          </p:nvSpPr>
          <p:spPr bwMode="auto">
            <a:xfrm>
              <a:off x="2524" y="2363"/>
              <a:ext cx="106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$253.6 </a:t>
              </a:r>
              <a:endParaRPr lang="en-US" sz="3200">
                <a:latin typeface="Tahoma" pitchFamily="34" charset="0"/>
              </a:endParaRPr>
            </a:p>
            <a:p>
              <a:pPr algn="ctr">
                <a:lnSpc>
                  <a:spcPct val="85000"/>
                </a:lnSpc>
              </a:pPr>
              <a:r>
                <a:rPr lang="en-US" sz="3200">
                  <a:latin typeface="Tahoma" pitchFamily="34" charset="0"/>
                </a:rPr>
                <a:t>$1,977</a:t>
              </a:r>
            </a:p>
          </p:txBody>
        </p:sp>
        <p:sp>
          <p:nvSpPr>
            <p:cNvPr id="360454" name="Rectangle 6"/>
            <p:cNvSpPr>
              <a:spLocks noChangeArrowheads="1"/>
            </p:cNvSpPr>
            <p:nvPr/>
          </p:nvSpPr>
          <p:spPr bwMode="auto">
            <a:xfrm>
              <a:off x="4708" y="3683"/>
              <a:ext cx="828" cy="250"/>
            </a:xfrm>
            <a:prstGeom prst="rect">
              <a:avLst/>
            </a:prstGeom>
            <a:noFill/>
            <a:ln w="12700">
              <a:noFill/>
              <a:miter lim="800000"/>
              <a:headEnd/>
              <a:tailEnd/>
            </a:ln>
            <a:effectLst/>
          </p:spPr>
          <p:txBody>
            <a:bodyPr wrap="none">
              <a:spAutoFit/>
            </a:bodyPr>
            <a:lstStyle/>
            <a:p>
              <a:r>
                <a:rPr lang="en-US" sz="2000" b="1">
                  <a:latin typeface="Tahoma" pitchFamily="34" charset="0"/>
                </a:rPr>
                <a:t>(More…)</a:t>
              </a:r>
            </a:p>
          </p:txBody>
        </p:sp>
      </p:grpSp>
      <p:sp>
        <p:nvSpPr>
          <p:cNvPr id="360458" name="Rectangle 10"/>
          <p:cNvSpPr>
            <a:spLocks noGrp="1" noChangeArrowheads="1"/>
          </p:cNvSpPr>
          <p:nvPr>
            <p:ph type="title"/>
          </p:nvPr>
        </p:nvSpPr>
        <p:spPr>
          <a:xfrm>
            <a:off x="1154083" y="230391"/>
            <a:ext cx="10058400" cy="1450757"/>
          </a:xfrm>
        </p:spPr>
        <p:txBody>
          <a:bodyPr>
            <a:normAutofit/>
          </a:bodyPr>
          <a:lstStyle/>
          <a:p>
            <a:r>
              <a:rPr lang="en-US" sz="4000" dirty="0">
                <a:latin typeface="Garamond" charset="0"/>
              </a:rPr>
              <a:t>Return on Assets (ROA)</a:t>
            </a:r>
            <a:br>
              <a:rPr lang="en-US" sz="4000" dirty="0">
                <a:latin typeface="Garamond" charset="0"/>
              </a:rPr>
            </a:br>
            <a:r>
              <a:rPr lang="en-US" sz="4000" dirty="0">
                <a:latin typeface="Garamond" charset="0"/>
              </a:rPr>
              <a:t>and Return on Equity (ROE)</a:t>
            </a:r>
          </a:p>
        </p:txBody>
      </p:sp>
    </p:spTree>
    <p:extLst>
      <p:ext uri="{BB962C8B-B14F-4D97-AF65-F5344CB8AC3E}">
        <p14:creationId xmlns:p14="http://schemas.microsoft.com/office/powerpoint/2010/main" val="8001741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994EE583-8042-41A9-BA1C-5BF633A0BA0D}" type="slidenum">
              <a:rPr lang="en-US"/>
              <a:pPr/>
              <a:t>49</a:t>
            </a:fld>
            <a:endParaRPr lang="en-US"/>
          </a:p>
        </p:txBody>
      </p:sp>
      <p:grpSp>
        <p:nvGrpSpPr>
          <p:cNvPr id="56334" name="Group 14"/>
          <p:cNvGrpSpPr>
            <a:grpSpLocks/>
          </p:cNvGrpSpPr>
          <p:nvPr/>
        </p:nvGrpSpPr>
        <p:grpSpPr bwMode="auto">
          <a:xfrm>
            <a:off x="2590801" y="2667001"/>
            <a:ext cx="7446963" cy="1698625"/>
            <a:chOff x="720" y="1968"/>
            <a:chExt cx="4691" cy="1070"/>
          </a:xfrm>
        </p:grpSpPr>
        <p:sp>
          <p:nvSpPr>
            <p:cNvPr id="56329" name="Rectangle 9"/>
            <p:cNvSpPr>
              <a:spLocks noChangeArrowheads="1"/>
            </p:cNvSpPr>
            <p:nvPr/>
          </p:nvSpPr>
          <p:spPr bwMode="auto">
            <a:xfrm>
              <a:off x="720" y="1968"/>
              <a:ext cx="4691" cy="1070"/>
            </a:xfrm>
            <a:prstGeom prst="rect">
              <a:avLst/>
            </a:prstGeom>
            <a:noFill/>
            <a:ln w="12700">
              <a:noFill/>
              <a:miter lim="800000"/>
              <a:headEnd/>
              <a:tailEnd/>
            </a:ln>
            <a:effectLst/>
          </p:spPr>
          <p:txBody>
            <a:bodyPr lIns="90488" tIns="44450" rIns="90488" bIns="44450">
              <a:spAutoFit/>
            </a:bodyPr>
            <a:lstStyle/>
            <a:p>
              <a:pPr>
                <a:lnSpc>
                  <a:spcPct val="110000"/>
                </a:lnSpc>
                <a:tabLst>
                  <a:tab pos="1833563" algn="dec"/>
                  <a:tab pos="3548063" algn="dec"/>
                  <a:tab pos="4857750" algn="dec"/>
                  <a:tab pos="6286500" algn="dec"/>
                </a:tabLst>
              </a:pPr>
              <a:r>
                <a:rPr lang="en-US" sz="3200" dirty="0">
                  <a:latin typeface="Tahoma" pitchFamily="34" charset="0"/>
                </a:rPr>
                <a:t>	             2014E	    2013    2012    Ind.</a:t>
              </a:r>
            </a:p>
            <a:p>
              <a:pPr>
                <a:lnSpc>
                  <a:spcPct val="110000"/>
                </a:lnSpc>
                <a:tabLst>
                  <a:tab pos="1833563" algn="dec"/>
                  <a:tab pos="3548063" algn="dec"/>
                  <a:tab pos="4857750" algn="dec"/>
                  <a:tab pos="6286500" algn="dec"/>
                </a:tabLst>
              </a:pPr>
              <a:r>
                <a:rPr lang="en-US" sz="3200" dirty="0">
                  <a:latin typeface="Tahoma" pitchFamily="34" charset="0"/>
                </a:rPr>
                <a:t>ROA	7.2%	-3.3%	6.0%	9.0%</a:t>
              </a:r>
            </a:p>
            <a:p>
              <a:pPr>
                <a:lnSpc>
                  <a:spcPct val="110000"/>
                </a:lnSpc>
                <a:tabLst>
                  <a:tab pos="1833563" algn="dec"/>
                  <a:tab pos="3548063" algn="dec"/>
                  <a:tab pos="4857750" algn="dec"/>
                  <a:tab pos="6286500" algn="dec"/>
                </a:tabLst>
              </a:pPr>
              <a:r>
                <a:rPr lang="en-US" sz="3200" dirty="0">
                  <a:latin typeface="Tahoma" pitchFamily="34" charset="0"/>
                </a:rPr>
                <a:t>ROE	12.8%	-17.1%	13.3%	18.0%</a:t>
              </a:r>
            </a:p>
          </p:txBody>
        </p:sp>
        <p:sp>
          <p:nvSpPr>
            <p:cNvPr id="56330" name="Line 10"/>
            <p:cNvSpPr>
              <a:spLocks noChangeShapeType="1"/>
            </p:cNvSpPr>
            <p:nvPr/>
          </p:nvSpPr>
          <p:spPr bwMode="auto">
            <a:xfrm>
              <a:off x="1513" y="2316"/>
              <a:ext cx="3798" cy="0"/>
            </a:xfrm>
            <a:prstGeom prst="line">
              <a:avLst/>
            </a:prstGeom>
            <a:noFill/>
            <a:ln w="25400">
              <a:solidFill>
                <a:schemeClr val="tx1"/>
              </a:solidFill>
              <a:round/>
              <a:headEnd/>
              <a:tailEnd/>
            </a:ln>
            <a:effectLst/>
          </p:spPr>
          <p:txBody>
            <a:bodyPr wrap="none" anchor="ctr"/>
            <a:lstStyle/>
            <a:p>
              <a:endParaRPr lang="en-US"/>
            </a:p>
          </p:txBody>
        </p:sp>
        <p:sp>
          <p:nvSpPr>
            <p:cNvPr id="56331" name="Line 11"/>
            <p:cNvSpPr>
              <a:spLocks noChangeShapeType="1"/>
            </p:cNvSpPr>
            <p:nvPr/>
          </p:nvSpPr>
          <p:spPr bwMode="auto">
            <a:xfrm>
              <a:off x="1512" y="2317"/>
              <a:ext cx="0" cy="673"/>
            </a:xfrm>
            <a:prstGeom prst="line">
              <a:avLst/>
            </a:prstGeom>
            <a:noFill/>
            <a:ln w="25400">
              <a:solidFill>
                <a:schemeClr val="tx1"/>
              </a:solidFill>
              <a:round/>
              <a:headEnd/>
              <a:tailEnd/>
            </a:ln>
            <a:effectLst/>
          </p:spPr>
          <p:txBody>
            <a:bodyPr wrap="none" anchor="ctr"/>
            <a:lstStyle/>
            <a:p>
              <a:endParaRPr lang="en-US"/>
            </a:p>
          </p:txBody>
        </p:sp>
      </p:grpSp>
      <p:sp>
        <p:nvSpPr>
          <p:cNvPr id="56332" name="Rectangle 12"/>
          <p:cNvSpPr>
            <a:spLocks noChangeArrowheads="1"/>
          </p:cNvSpPr>
          <p:nvPr/>
        </p:nvSpPr>
        <p:spPr bwMode="auto">
          <a:xfrm>
            <a:off x="2667001" y="5410201"/>
            <a:ext cx="7239355" cy="582211"/>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Both are below average but improving.</a:t>
            </a:r>
          </a:p>
        </p:txBody>
      </p:sp>
      <p:sp>
        <p:nvSpPr>
          <p:cNvPr id="56333" name="Rectangle 13"/>
          <p:cNvSpPr>
            <a:spLocks noGrp="1" noChangeArrowheads="1"/>
          </p:cNvSpPr>
          <p:nvPr>
            <p:ph type="title"/>
          </p:nvPr>
        </p:nvSpPr>
        <p:spPr/>
        <p:txBody>
          <a:bodyPr>
            <a:normAutofit/>
          </a:bodyPr>
          <a:lstStyle/>
          <a:p>
            <a:r>
              <a:rPr lang="en-US" sz="4000" dirty="0">
                <a:latin typeface="Garamond" charset="0"/>
              </a:rPr>
              <a:t>ROA and ROE vs. Industry Averages</a:t>
            </a:r>
          </a:p>
        </p:txBody>
      </p:sp>
    </p:spTree>
    <p:extLst>
      <p:ext uri="{BB962C8B-B14F-4D97-AF65-F5344CB8AC3E}">
        <p14:creationId xmlns:p14="http://schemas.microsoft.com/office/powerpoint/2010/main" val="3299371228"/>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54FFDA8-C699-416F-9D97-BE7B8A54D5AC}" type="slidenum">
              <a:rPr lang="en-US"/>
              <a:pPr/>
              <a:t>50</a:t>
            </a:fld>
            <a:endParaRPr lang="en-US"/>
          </a:p>
        </p:txBody>
      </p:sp>
      <p:sp>
        <p:nvSpPr>
          <p:cNvPr id="58377" name="Rectangle 9"/>
          <p:cNvSpPr>
            <a:spLocks noGrp="1" noChangeArrowheads="1"/>
          </p:cNvSpPr>
          <p:nvPr>
            <p:ph type="title"/>
          </p:nvPr>
        </p:nvSpPr>
        <p:spPr/>
        <p:txBody>
          <a:bodyPr>
            <a:normAutofit/>
          </a:bodyPr>
          <a:lstStyle/>
          <a:p>
            <a:r>
              <a:rPr lang="en-US" sz="4000" dirty="0">
                <a:latin typeface="Garamond" charset="0"/>
              </a:rPr>
              <a:t>Effects of Debt on ROA and ROE</a:t>
            </a:r>
          </a:p>
        </p:txBody>
      </p:sp>
      <p:sp>
        <p:nvSpPr>
          <p:cNvPr id="58378" name="Rectangle 10"/>
          <p:cNvSpPr>
            <a:spLocks noGrp="1" noChangeArrowheads="1"/>
          </p:cNvSpPr>
          <p:nvPr>
            <p:ph type="body" idx="1"/>
          </p:nvPr>
        </p:nvSpPr>
        <p:spPr/>
        <p:txBody>
          <a:bodyPr>
            <a:normAutofit/>
          </a:bodyPr>
          <a:lstStyle/>
          <a:p>
            <a:r>
              <a:rPr lang="en-US" sz="3200" dirty="0"/>
              <a:t>ROA is lowered by debt-</a:t>
            </a:r>
          </a:p>
          <a:p>
            <a:r>
              <a:rPr lang="en-US" sz="3200" dirty="0"/>
              <a:t>-interest expense lowers net income, which also lowers ROA.</a:t>
            </a:r>
          </a:p>
          <a:p>
            <a:r>
              <a:rPr lang="en-US" sz="3200" dirty="0"/>
              <a:t>However, the use of debt lowers equity, and if equity is lowered more than net income, ROE would increase.</a:t>
            </a:r>
          </a:p>
        </p:txBody>
      </p:sp>
    </p:spTree>
    <p:extLst>
      <p:ext uri="{BB962C8B-B14F-4D97-AF65-F5344CB8AC3E}">
        <p14:creationId xmlns:p14="http://schemas.microsoft.com/office/powerpoint/2010/main" val="1699312390"/>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89CB520-7430-4785-9526-BF208A226F0F}" type="slidenum">
              <a:rPr lang="en-US"/>
              <a:pPr/>
              <a:t>51</a:t>
            </a:fld>
            <a:endParaRPr lang="en-US"/>
          </a:p>
        </p:txBody>
      </p:sp>
      <p:sp>
        <p:nvSpPr>
          <p:cNvPr id="560130" name="Rectangle 2"/>
          <p:cNvSpPr>
            <a:spLocks noGrp="1" noChangeArrowheads="1"/>
          </p:cNvSpPr>
          <p:nvPr>
            <p:ph type="title"/>
          </p:nvPr>
        </p:nvSpPr>
        <p:spPr/>
        <p:txBody>
          <a:bodyPr/>
          <a:lstStyle/>
          <a:p>
            <a:r>
              <a:rPr lang="en-US" dirty="0">
                <a:solidFill>
                  <a:srgbClr val="0000FF"/>
                </a:solidFill>
              </a:rPr>
              <a:t>Market Value Ratios</a:t>
            </a:r>
          </a:p>
        </p:txBody>
      </p:sp>
      <p:sp>
        <p:nvSpPr>
          <p:cNvPr id="560131" name="Rectangle 3"/>
          <p:cNvSpPr>
            <a:spLocks noGrp="1" noChangeArrowheads="1"/>
          </p:cNvSpPr>
          <p:nvPr>
            <p:ph type="body" idx="1"/>
          </p:nvPr>
        </p:nvSpPr>
        <p:spPr/>
        <p:txBody>
          <a:bodyPr>
            <a:normAutofit/>
          </a:bodyPr>
          <a:lstStyle/>
          <a:p>
            <a:r>
              <a:rPr lang="en-US" sz="3200" dirty="0"/>
              <a:t>Market value ratios incorporate the:</a:t>
            </a:r>
          </a:p>
          <a:p>
            <a:pPr lvl="1"/>
            <a:r>
              <a:rPr lang="en-US" sz="2800" dirty="0"/>
              <a:t>High current levels of earnings and cash flow </a:t>
            </a:r>
            <a:r>
              <a:rPr lang="en-US" sz="2800" i="1" u="sng" dirty="0"/>
              <a:t>increase</a:t>
            </a:r>
            <a:r>
              <a:rPr lang="en-US" sz="2800" dirty="0"/>
              <a:t> market value ratios</a:t>
            </a:r>
          </a:p>
          <a:p>
            <a:pPr lvl="1"/>
            <a:r>
              <a:rPr lang="en-US" sz="2800" dirty="0"/>
              <a:t>High expected growth in earnings and cash flow </a:t>
            </a:r>
            <a:r>
              <a:rPr lang="en-US" sz="2800" i="1" u="sng" dirty="0"/>
              <a:t>increases</a:t>
            </a:r>
            <a:r>
              <a:rPr lang="en-US" sz="2800" dirty="0"/>
              <a:t> market value ratios</a:t>
            </a:r>
          </a:p>
          <a:p>
            <a:pPr lvl="1"/>
            <a:r>
              <a:rPr lang="en-US" sz="2800" dirty="0"/>
              <a:t>High risk of expected growth in earnings and cash flow </a:t>
            </a:r>
            <a:r>
              <a:rPr lang="en-US" sz="2800" i="1" u="sng" dirty="0"/>
              <a:t>decreases</a:t>
            </a:r>
            <a:r>
              <a:rPr lang="en-US" sz="2800" dirty="0"/>
              <a:t> market value ratios</a:t>
            </a:r>
          </a:p>
        </p:txBody>
      </p:sp>
    </p:spTree>
    <p:extLst>
      <p:ext uri="{BB962C8B-B14F-4D97-AF65-F5344CB8AC3E}">
        <p14:creationId xmlns:p14="http://schemas.microsoft.com/office/powerpoint/2010/main" val="829947778"/>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9BCDDDB7-0079-4E72-81BE-140E292ADB81}" type="slidenum">
              <a:rPr lang="en-US"/>
              <a:pPr/>
              <a:t>52</a:t>
            </a:fld>
            <a:endParaRPr lang="en-US"/>
          </a:p>
        </p:txBody>
      </p:sp>
      <p:sp>
        <p:nvSpPr>
          <p:cNvPr id="407554" name="Rectangle 2"/>
          <p:cNvSpPr>
            <a:spLocks noGrp="1" noChangeArrowheads="1"/>
          </p:cNvSpPr>
          <p:nvPr>
            <p:ph type="title"/>
          </p:nvPr>
        </p:nvSpPr>
        <p:spPr/>
        <p:txBody>
          <a:bodyPr>
            <a:normAutofit/>
          </a:bodyPr>
          <a:lstStyle/>
          <a:p>
            <a:r>
              <a:rPr lang="en-US" sz="4400" dirty="0">
                <a:latin typeface="Garamond" charset="0"/>
              </a:rPr>
              <a:t>Interpreting Market Based Ratios</a:t>
            </a:r>
          </a:p>
        </p:txBody>
      </p:sp>
      <p:sp>
        <p:nvSpPr>
          <p:cNvPr id="407555" name="Rectangle 3"/>
          <p:cNvSpPr>
            <a:spLocks noGrp="1" noChangeArrowheads="1"/>
          </p:cNvSpPr>
          <p:nvPr>
            <p:ph type="body" idx="1"/>
          </p:nvPr>
        </p:nvSpPr>
        <p:spPr/>
        <p:txBody>
          <a:bodyPr>
            <a:normAutofit/>
          </a:bodyPr>
          <a:lstStyle/>
          <a:p>
            <a:r>
              <a:rPr lang="en-US" sz="3200" dirty="0"/>
              <a:t>P/E: How much investors will pay for $1 of earnings.  Higher is better.</a:t>
            </a:r>
          </a:p>
          <a:p>
            <a:r>
              <a:rPr lang="en-US" sz="3200" dirty="0"/>
              <a:t>M/B: How much paid for $1 of book value. Higher is better.</a:t>
            </a:r>
          </a:p>
          <a:p>
            <a:r>
              <a:rPr lang="en-US" sz="3200" dirty="0"/>
              <a:t>P/E and M/B are high if ROE is high, risk is low.</a:t>
            </a:r>
          </a:p>
        </p:txBody>
      </p:sp>
    </p:spTree>
    <p:extLst>
      <p:ext uri="{BB962C8B-B14F-4D97-AF65-F5344CB8AC3E}">
        <p14:creationId xmlns:p14="http://schemas.microsoft.com/office/powerpoint/2010/main" val="28015882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p:cNvSpPr>
            <a:spLocks noGrp="1"/>
          </p:cNvSpPr>
          <p:nvPr>
            <p:ph type="sldNum" sz="quarter" idx="12"/>
          </p:nvPr>
        </p:nvSpPr>
        <p:spPr/>
        <p:txBody>
          <a:bodyPr/>
          <a:lstStyle/>
          <a:p>
            <a:fld id="{8EFD70CA-9F44-44DB-AF8C-B40E96878BC1}" type="slidenum">
              <a:rPr lang="en-US"/>
              <a:pPr/>
              <a:t>53</a:t>
            </a:fld>
            <a:endParaRPr lang="en-US"/>
          </a:p>
        </p:txBody>
      </p:sp>
      <p:grpSp>
        <p:nvGrpSpPr>
          <p:cNvPr id="60428" name="Group 12"/>
          <p:cNvGrpSpPr>
            <a:grpSpLocks/>
          </p:cNvGrpSpPr>
          <p:nvPr/>
        </p:nvGrpSpPr>
        <p:grpSpPr bwMode="auto">
          <a:xfrm>
            <a:off x="2386013" y="2519364"/>
            <a:ext cx="7912100" cy="3214687"/>
            <a:chOff x="543" y="1587"/>
            <a:chExt cx="4984" cy="2025"/>
          </a:xfrm>
        </p:grpSpPr>
        <p:sp>
          <p:nvSpPr>
            <p:cNvPr id="60423" name="Rectangle 7"/>
            <p:cNvSpPr>
              <a:spLocks noChangeArrowheads="1"/>
            </p:cNvSpPr>
            <p:nvPr/>
          </p:nvSpPr>
          <p:spPr bwMode="auto">
            <a:xfrm>
              <a:off x="543" y="1587"/>
              <a:ext cx="4984" cy="1918"/>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Price = $12.17.</a:t>
              </a:r>
            </a:p>
            <a:p>
              <a:endParaRPr lang="en-US" sz="3200">
                <a:latin typeface="Tahoma" pitchFamily="34" charset="0"/>
              </a:endParaRPr>
            </a:p>
            <a:p>
              <a:r>
                <a:rPr lang="en-US" sz="3200">
                  <a:latin typeface="Tahoma" pitchFamily="34" charset="0"/>
                </a:rPr>
                <a:t>EPS =                     =                = $1.01.</a:t>
              </a:r>
            </a:p>
            <a:p>
              <a:endParaRPr lang="en-US" sz="3200">
                <a:latin typeface="Tahoma" pitchFamily="34" charset="0"/>
              </a:endParaRPr>
            </a:p>
            <a:p>
              <a:endParaRPr lang="en-US" sz="3200">
                <a:latin typeface="Tahoma" pitchFamily="34" charset="0"/>
              </a:endParaRPr>
            </a:p>
            <a:p>
              <a:r>
                <a:rPr lang="en-US" sz="3200">
                  <a:latin typeface="Tahoma" pitchFamily="34" charset="0"/>
                </a:rPr>
                <a:t>P/E =                          =                = 12.</a:t>
              </a:r>
            </a:p>
          </p:txBody>
        </p:sp>
        <p:sp>
          <p:nvSpPr>
            <p:cNvPr id="60424" name="Rectangle 8"/>
            <p:cNvSpPr>
              <a:spLocks noChangeArrowheads="1"/>
            </p:cNvSpPr>
            <p:nvPr/>
          </p:nvSpPr>
          <p:spPr bwMode="auto">
            <a:xfrm>
              <a:off x="1364" y="2067"/>
              <a:ext cx="1502" cy="630"/>
            </a:xfrm>
            <a:prstGeom prst="rect">
              <a:avLst/>
            </a:prstGeom>
            <a:noFill/>
            <a:ln w="12700">
              <a:noFill/>
              <a:miter lim="800000"/>
              <a:headEnd/>
              <a:tailEnd/>
            </a:ln>
            <a:effectLst/>
          </p:spPr>
          <p:txBody>
            <a:bodyPr wrap="none" lIns="90488" tIns="44450" rIns="90488" bIns="44450">
              <a:spAutoFit/>
            </a:bodyPr>
            <a:lstStyle/>
            <a:p>
              <a:pPr algn="ctr">
                <a:tabLst>
                  <a:tab pos="2179638" algn="l"/>
                </a:tabLst>
              </a:pPr>
              <a:r>
                <a:rPr lang="en-US" sz="3200" u="sng">
                  <a:latin typeface="Tahoma" pitchFamily="34" charset="0"/>
                </a:rPr>
                <a:t>      NI	</a:t>
              </a:r>
            </a:p>
            <a:p>
              <a:pPr algn="ctr">
                <a:lnSpc>
                  <a:spcPct val="85000"/>
                </a:lnSpc>
                <a:tabLst>
                  <a:tab pos="2179638" algn="l"/>
                </a:tabLst>
              </a:pPr>
              <a:r>
                <a:rPr lang="en-US" sz="3200">
                  <a:latin typeface="Tahoma" pitchFamily="34" charset="0"/>
                </a:rPr>
                <a:t>Shares out.</a:t>
              </a:r>
            </a:p>
          </p:txBody>
        </p:sp>
        <p:sp>
          <p:nvSpPr>
            <p:cNvPr id="60425" name="Rectangle 9"/>
            <p:cNvSpPr>
              <a:spLocks noChangeArrowheads="1"/>
            </p:cNvSpPr>
            <p:nvPr/>
          </p:nvSpPr>
          <p:spPr bwMode="auto">
            <a:xfrm>
              <a:off x="3176" y="2067"/>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$253.6</a:t>
              </a:r>
              <a:endParaRPr lang="en-US" sz="3200">
                <a:latin typeface="Tahoma" pitchFamily="34" charset="0"/>
              </a:endParaRPr>
            </a:p>
            <a:p>
              <a:pPr algn="ctr">
                <a:lnSpc>
                  <a:spcPct val="85000"/>
                </a:lnSpc>
              </a:pPr>
              <a:r>
                <a:rPr lang="en-US" sz="3200">
                  <a:latin typeface="Tahoma" pitchFamily="34" charset="0"/>
                </a:rPr>
                <a:t>250</a:t>
              </a:r>
            </a:p>
          </p:txBody>
        </p:sp>
        <p:sp>
          <p:nvSpPr>
            <p:cNvPr id="60426" name="Rectangle 10"/>
            <p:cNvSpPr>
              <a:spLocks noChangeArrowheads="1"/>
            </p:cNvSpPr>
            <p:nvPr/>
          </p:nvSpPr>
          <p:spPr bwMode="auto">
            <a:xfrm>
              <a:off x="1351" y="2982"/>
              <a:ext cx="182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Price per share</a:t>
              </a:r>
              <a:endParaRPr lang="en-US" sz="3200">
                <a:latin typeface="Tahoma" pitchFamily="34" charset="0"/>
              </a:endParaRPr>
            </a:p>
            <a:p>
              <a:pPr algn="ctr">
                <a:lnSpc>
                  <a:spcPct val="85000"/>
                </a:lnSpc>
              </a:pPr>
              <a:r>
                <a:rPr lang="en-US" sz="3200">
                  <a:latin typeface="Tahoma" pitchFamily="34" charset="0"/>
                </a:rPr>
                <a:t>EPS</a:t>
              </a:r>
            </a:p>
          </p:txBody>
        </p:sp>
        <p:sp>
          <p:nvSpPr>
            <p:cNvPr id="60427" name="Rectangle 11"/>
            <p:cNvSpPr>
              <a:spLocks noChangeArrowheads="1"/>
            </p:cNvSpPr>
            <p:nvPr/>
          </p:nvSpPr>
          <p:spPr bwMode="auto">
            <a:xfrm>
              <a:off x="3491" y="2982"/>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$12.17</a:t>
              </a:r>
              <a:endParaRPr lang="en-US" sz="3200">
                <a:latin typeface="Tahoma" pitchFamily="34" charset="0"/>
              </a:endParaRPr>
            </a:p>
            <a:p>
              <a:pPr algn="ctr">
                <a:lnSpc>
                  <a:spcPct val="85000"/>
                </a:lnSpc>
              </a:pPr>
              <a:r>
                <a:rPr lang="en-US" sz="3200">
                  <a:latin typeface="Tahoma" pitchFamily="34" charset="0"/>
                </a:rPr>
                <a:t>$1.01</a:t>
              </a:r>
            </a:p>
          </p:txBody>
        </p:sp>
      </p:grpSp>
      <p:sp>
        <p:nvSpPr>
          <p:cNvPr id="60432" name="Rectangle 16"/>
          <p:cNvSpPr>
            <a:spLocks noGrp="1" noChangeArrowheads="1"/>
          </p:cNvSpPr>
          <p:nvPr>
            <p:ph type="title"/>
          </p:nvPr>
        </p:nvSpPr>
        <p:spPr/>
        <p:txBody>
          <a:bodyPr>
            <a:normAutofit/>
          </a:bodyPr>
          <a:lstStyle/>
          <a:p>
            <a:r>
              <a:rPr lang="en-US" sz="4000" dirty="0">
                <a:latin typeface="Garamond" charset="0"/>
              </a:rPr>
              <a:t>Calculate and appraise the</a:t>
            </a:r>
            <a:br>
              <a:rPr lang="en-US" sz="4000" dirty="0">
                <a:latin typeface="Garamond" charset="0"/>
              </a:rPr>
            </a:br>
            <a:r>
              <a:rPr lang="en-US" sz="4000" dirty="0">
                <a:latin typeface="Garamond" charset="0"/>
              </a:rPr>
              <a:t>P/E, P/CF, and M/B ratios</a:t>
            </a:r>
            <a:r>
              <a:rPr lang="en-US" dirty="0"/>
              <a:t>.</a:t>
            </a:r>
          </a:p>
        </p:txBody>
      </p:sp>
    </p:spTree>
    <p:extLst>
      <p:ext uri="{BB962C8B-B14F-4D97-AF65-F5344CB8AC3E}">
        <p14:creationId xmlns:p14="http://schemas.microsoft.com/office/powerpoint/2010/main" val="4069393121"/>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2"/>
          </p:nvPr>
        </p:nvSpPr>
        <p:spPr/>
        <p:txBody>
          <a:bodyPr/>
          <a:lstStyle/>
          <a:p>
            <a:fld id="{E62ADDBE-34AC-4405-B4B4-D4D2828F4651}" type="slidenum">
              <a:rPr lang="en-US"/>
              <a:pPr/>
              <a:t>54</a:t>
            </a:fld>
            <a:endParaRPr lang="en-US"/>
          </a:p>
        </p:txBody>
      </p:sp>
      <p:grpSp>
        <p:nvGrpSpPr>
          <p:cNvPr id="62479" name="Group 15"/>
          <p:cNvGrpSpPr>
            <a:grpSpLocks/>
          </p:cNvGrpSpPr>
          <p:nvPr/>
        </p:nvGrpSpPr>
        <p:grpSpPr bwMode="auto">
          <a:xfrm>
            <a:off x="3124201" y="2438401"/>
            <a:ext cx="5851525" cy="1990725"/>
            <a:chOff x="1008" y="2784"/>
            <a:chExt cx="3686" cy="1254"/>
          </a:xfrm>
        </p:grpSpPr>
        <p:sp>
          <p:nvSpPr>
            <p:cNvPr id="62473" name="Rectangle 9"/>
            <p:cNvSpPr>
              <a:spLocks noChangeArrowheads="1"/>
            </p:cNvSpPr>
            <p:nvPr/>
          </p:nvSpPr>
          <p:spPr bwMode="auto">
            <a:xfrm>
              <a:off x="2134" y="2784"/>
              <a:ext cx="2560" cy="677"/>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Mkt. price per share </a:t>
              </a:r>
              <a:endParaRPr lang="en-US" sz="3200">
                <a:latin typeface="Tahoma" pitchFamily="34" charset="0"/>
              </a:endParaRPr>
            </a:p>
            <a:p>
              <a:pPr algn="ctr"/>
              <a:r>
                <a:rPr lang="en-US" sz="3200">
                  <a:latin typeface="Tahoma" pitchFamily="34" charset="0"/>
                </a:rPr>
                <a:t>Book value per share</a:t>
              </a:r>
            </a:p>
          </p:txBody>
        </p:sp>
        <p:sp>
          <p:nvSpPr>
            <p:cNvPr id="62474" name="Rectangle 10"/>
            <p:cNvSpPr>
              <a:spLocks noChangeArrowheads="1"/>
            </p:cNvSpPr>
            <p:nvPr/>
          </p:nvSpPr>
          <p:spPr bwMode="auto">
            <a:xfrm>
              <a:off x="1008" y="2976"/>
              <a:ext cx="3671" cy="987"/>
            </a:xfrm>
            <a:prstGeom prst="rect">
              <a:avLst/>
            </a:prstGeom>
            <a:noFill/>
            <a:ln w="12700">
              <a:noFill/>
              <a:miter lim="800000"/>
              <a:headEnd/>
              <a:tailEnd/>
            </a:ln>
            <a:effectLst/>
          </p:spPr>
          <p:txBody>
            <a:bodyPr lIns="90488" tIns="44450" rIns="90488" bIns="44450">
              <a:spAutoFit/>
            </a:bodyPr>
            <a:lstStyle/>
            <a:p>
              <a:pPr>
                <a:tabLst>
                  <a:tab pos="1262063" algn="l"/>
                </a:tabLst>
              </a:pPr>
              <a:r>
                <a:rPr lang="en-US" sz="3200">
                  <a:latin typeface="Tahoma" pitchFamily="34" charset="0"/>
                </a:rPr>
                <a:t>   M/B	=</a:t>
              </a:r>
            </a:p>
            <a:p>
              <a:pPr>
                <a:tabLst>
                  <a:tab pos="1262063" algn="l"/>
                </a:tabLst>
              </a:pPr>
              <a:endParaRPr lang="en-US" sz="3200">
                <a:latin typeface="Tahoma" pitchFamily="34" charset="0"/>
              </a:endParaRPr>
            </a:p>
            <a:p>
              <a:pPr>
                <a:tabLst>
                  <a:tab pos="1262063" algn="l"/>
                </a:tabLst>
              </a:pPr>
              <a:r>
                <a:rPr lang="en-US" sz="3200">
                  <a:latin typeface="Tahoma" pitchFamily="34" charset="0"/>
                </a:rPr>
                <a:t>	=               = 1.54.</a:t>
              </a:r>
            </a:p>
          </p:txBody>
        </p:sp>
        <p:sp>
          <p:nvSpPr>
            <p:cNvPr id="62475" name="Rectangle 11"/>
            <p:cNvSpPr>
              <a:spLocks noChangeArrowheads="1"/>
            </p:cNvSpPr>
            <p:nvPr/>
          </p:nvSpPr>
          <p:spPr bwMode="auto">
            <a:xfrm>
              <a:off x="2061" y="3408"/>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$12.17</a:t>
              </a:r>
              <a:endParaRPr lang="en-US" sz="3200">
                <a:latin typeface="Tahoma" pitchFamily="34" charset="0"/>
              </a:endParaRPr>
            </a:p>
            <a:p>
              <a:pPr algn="ctr">
                <a:lnSpc>
                  <a:spcPct val="85000"/>
                </a:lnSpc>
              </a:pPr>
              <a:r>
                <a:rPr lang="en-US" sz="3200">
                  <a:latin typeface="Tahoma" pitchFamily="34" charset="0"/>
                </a:rPr>
                <a:t>$7.91</a:t>
              </a:r>
            </a:p>
          </p:txBody>
        </p:sp>
      </p:grpSp>
      <p:sp>
        <p:nvSpPr>
          <p:cNvPr id="62478" name="Rectangle 14"/>
          <p:cNvSpPr>
            <a:spLocks noGrp="1" noChangeArrowheads="1"/>
          </p:cNvSpPr>
          <p:nvPr>
            <p:ph type="title"/>
          </p:nvPr>
        </p:nvSpPr>
        <p:spPr/>
        <p:txBody>
          <a:bodyPr>
            <a:normAutofit/>
          </a:bodyPr>
          <a:lstStyle/>
          <a:p>
            <a:r>
              <a:rPr lang="en-US" sz="4000" dirty="0">
                <a:latin typeface="Garamond" charset="0"/>
              </a:rPr>
              <a:t>Market Based Ratios (Continued)</a:t>
            </a:r>
          </a:p>
        </p:txBody>
      </p:sp>
    </p:spTree>
    <p:extLst>
      <p:ext uri="{BB962C8B-B14F-4D97-AF65-F5344CB8AC3E}">
        <p14:creationId xmlns:p14="http://schemas.microsoft.com/office/powerpoint/2010/main" val="3264455426"/>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2"/>
          </p:nvPr>
        </p:nvSpPr>
        <p:spPr/>
        <p:txBody>
          <a:bodyPr/>
          <a:lstStyle/>
          <a:p>
            <a:fld id="{49287010-46F5-452E-97D1-E61B94D2944B}" type="slidenum">
              <a:rPr lang="en-US"/>
              <a:pPr/>
              <a:t>55</a:t>
            </a:fld>
            <a:endParaRPr lang="en-US"/>
          </a:p>
        </p:txBody>
      </p:sp>
      <p:grpSp>
        <p:nvGrpSpPr>
          <p:cNvPr id="64522" name="Group 10"/>
          <p:cNvGrpSpPr>
            <a:grpSpLocks/>
          </p:cNvGrpSpPr>
          <p:nvPr/>
        </p:nvGrpSpPr>
        <p:grpSpPr bwMode="auto">
          <a:xfrm>
            <a:off x="2667001" y="2484438"/>
            <a:ext cx="7446963" cy="2073275"/>
            <a:chOff x="720" y="1872"/>
            <a:chExt cx="4691" cy="1306"/>
          </a:xfrm>
        </p:grpSpPr>
        <p:sp>
          <p:nvSpPr>
            <p:cNvPr id="64517" name="Rectangle 5"/>
            <p:cNvSpPr>
              <a:spLocks noChangeArrowheads="1"/>
            </p:cNvSpPr>
            <p:nvPr/>
          </p:nvSpPr>
          <p:spPr bwMode="auto">
            <a:xfrm>
              <a:off x="720" y="1872"/>
              <a:ext cx="4691" cy="1075"/>
            </a:xfrm>
            <a:prstGeom prst="rect">
              <a:avLst/>
            </a:prstGeom>
            <a:noFill/>
            <a:ln w="12700">
              <a:noFill/>
              <a:miter lim="800000"/>
              <a:headEnd/>
              <a:tailEnd/>
            </a:ln>
            <a:effectLst/>
          </p:spPr>
          <p:txBody>
            <a:bodyPr lIns="90488" tIns="44450" rIns="90488" bIns="44450">
              <a:spAutoFit/>
            </a:bodyPr>
            <a:lstStyle/>
            <a:p>
              <a:pPr>
                <a:lnSpc>
                  <a:spcPct val="110000"/>
                </a:lnSpc>
                <a:tabLst>
                  <a:tab pos="1833563" algn="dec"/>
                  <a:tab pos="3548063" algn="dec"/>
                  <a:tab pos="4857750" algn="dec"/>
                  <a:tab pos="6286500" algn="dec"/>
                </a:tabLst>
              </a:pPr>
              <a:r>
                <a:rPr lang="en-US" sz="3200" dirty="0">
                  <a:latin typeface="Tahoma" pitchFamily="34" charset="0"/>
                </a:rPr>
                <a:t>	            2014E	    2013    2012      Ind.</a:t>
              </a:r>
            </a:p>
            <a:p>
              <a:pPr>
                <a:lnSpc>
                  <a:spcPct val="110000"/>
                </a:lnSpc>
                <a:tabLst>
                  <a:tab pos="1833563" algn="dec"/>
                  <a:tab pos="3548063" algn="dec"/>
                  <a:tab pos="4857750" algn="dec"/>
                  <a:tab pos="6286500" algn="dec"/>
                </a:tabLst>
              </a:pPr>
              <a:r>
                <a:rPr lang="en-US" sz="3200" dirty="0">
                  <a:latin typeface="Tahoma" pitchFamily="34" charset="0"/>
                </a:rPr>
                <a:t>P/E	12.0	-6.3	9.7	14.2</a:t>
              </a:r>
            </a:p>
            <a:p>
              <a:pPr>
                <a:lnSpc>
                  <a:spcPct val="110000"/>
                </a:lnSpc>
                <a:tabLst>
                  <a:tab pos="1833563" algn="dec"/>
                  <a:tab pos="3548063" algn="dec"/>
                  <a:tab pos="4857750" algn="dec"/>
                  <a:tab pos="6286500" algn="dec"/>
                </a:tabLst>
              </a:pPr>
              <a:r>
                <a:rPr lang="en-US" sz="3200" dirty="0">
                  <a:latin typeface="Tahoma" pitchFamily="34" charset="0"/>
                </a:rPr>
                <a:t>M/B	1.5	1.1	1.3	2.9</a:t>
              </a:r>
            </a:p>
          </p:txBody>
        </p:sp>
        <p:sp>
          <p:nvSpPr>
            <p:cNvPr id="64518" name="Line 6"/>
            <p:cNvSpPr>
              <a:spLocks noChangeShapeType="1"/>
            </p:cNvSpPr>
            <p:nvPr/>
          </p:nvSpPr>
          <p:spPr bwMode="auto">
            <a:xfrm>
              <a:off x="1427" y="2220"/>
              <a:ext cx="3786" cy="0"/>
            </a:xfrm>
            <a:prstGeom prst="line">
              <a:avLst/>
            </a:prstGeom>
            <a:noFill/>
            <a:ln w="25400">
              <a:solidFill>
                <a:schemeClr val="tx1"/>
              </a:solidFill>
              <a:round/>
              <a:headEnd/>
              <a:tailEnd/>
            </a:ln>
            <a:effectLst/>
          </p:spPr>
          <p:txBody>
            <a:bodyPr wrap="none" anchor="ctr"/>
            <a:lstStyle/>
            <a:p>
              <a:endParaRPr lang="en-US"/>
            </a:p>
          </p:txBody>
        </p:sp>
        <p:sp>
          <p:nvSpPr>
            <p:cNvPr id="64520" name="Line 8"/>
            <p:cNvSpPr>
              <a:spLocks noChangeShapeType="1"/>
            </p:cNvSpPr>
            <p:nvPr/>
          </p:nvSpPr>
          <p:spPr bwMode="auto">
            <a:xfrm>
              <a:off x="1415" y="2218"/>
              <a:ext cx="0" cy="960"/>
            </a:xfrm>
            <a:prstGeom prst="line">
              <a:avLst/>
            </a:prstGeom>
            <a:noFill/>
            <a:ln w="25400">
              <a:solidFill>
                <a:schemeClr val="tx1"/>
              </a:solidFill>
              <a:round/>
              <a:headEnd/>
              <a:tailEnd/>
            </a:ln>
            <a:effectLst/>
          </p:spPr>
          <p:txBody>
            <a:bodyPr/>
            <a:lstStyle/>
            <a:p>
              <a:endParaRPr lang="en-US"/>
            </a:p>
          </p:txBody>
        </p:sp>
      </p:grpSp>
      <p:sp>
        <p:nvSpPr>
          <p:cNvPr id="64521" name="Rectangle 9"/>
          <p:cNvSpPr>
            <a:spLocks noGrp="1" noChangeArrowheads="1"/>
          </p:cNvSpPr>
          <p:nvPr>
            <p:ph type="title"/>
          </p:nvPr>
        </p:nvSpPr>
        <p:spPr/>
        <p:txBody>
          <a:bodyPr>
            <a:normAutofit/>
          </a:bodyPr>
          <a:lstStyle/>
          <a:p>
            <a:r>
              <a:rPr lang="en-US" sz="4000" dirty="0">
                <a:latin typeface="Garamond" charset="0"/>
              </a:rPr>
              <a:t>Comparison with Industry Averages</a:t>
            </a:r>
          </a:p>
        </p:txBody>
      </p:sp>
    </p:spTree>
    <p:extLst>
      <p:ext uri="{BB962C8B-B14F-4D97-AF65-F5344CB8AC3E}">
        <p14:creationId xmlns:p14="http://schemas.microsoft.com/office/powerpoint/2010/main" val="2291663847"/>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Slide Number Placeholder 5"/>
          <p:cNvSpPr>
            <a:spLocks noGrp="1"/>
          </p:cNvSpPr>
          <p:nvPr>
            <p:ph type="sldNum" sz="quarter" idx="12"/>
          </p:nvPr>
        </p:nvSpPr>
        <p:spPr/>
        <p:txBody>
          <a:bodyPr/>
          <a:lstStyle/>
          <a:p>
            <a:fld id="{1F415F84-8F43-472D-89AB-4534DBC280D7}" type="slidenum">
              <a:rPr lang="en-US"/>
              <a:pPr/>
              <a:t>56</a:t>
            </a:fld>
            <a:endParaRPr lang="en-US"/>
          </a:p>
        </p:txBody>
      </p:sp>
      <p:sp>
        <p:nvSpPr>
          <p:cNvPr id="409771" name="Rectangle 171"/>
          <p:cNvSpPr>
            <a:spLocks noGrp="1" noChangeArrowheads="1"/>
          </p:cNvSpPr>
          <p:nvPr>
            <p:ph type="title"/>
          </p:nvPr>
        </p:nvSpPr>
        <p:spPr/>
        <p:txBody>
          <a:bodyPr/>
          <a:lstStyle/>
          <a:p>
            <a:r>
              <a:rPr lang="en-US" sz="4000" dirty="0">
                <a:solidFill>
                  <a:srgbClr val="0000FF"/>
                </a:solidFill>
              </a:rPr>
              <a:t>Common Size Balance Sheets</a:t>
            </a:r>
            <a:r>
              <a:rPr lang="en-US" sz="4000" dirty="0"/>
              <a:t>:</a:t>
            </a:r>
            <a:br>
              <a:rPr lang="en-US" sz="4000" dirty="0"/>
            </a:br>
            <a:r>
              <a:rPr lang="en-US" sz="4000" dirty="0">
                <a:latin typeface="Garamond" charset="0"/>
              </a:rPr>
              <a:t>Divide all items by Total Assets</a:t>
            </a:r>
          </a:p>
        </p:txBody>
      </p:sp>
      <p:graphicFrame>
        <p:nvGraphicFramePr>
          <p:cNvPr id="409775" name="Group 175"/>
          <p:cNvGraphicFramePr>
            <a:graphicFrameLocks noGrp="1"/>
          </p:cNvGraphicFramePr>
          <p:nvPr>
            <p:ph type="tbl" idx="1"/>
          </p:nvPr>
        </p:nvGraphicFramePr>
        <p:xfrm>
          <a:off x="2438400" y="2017714"/>
          <a:ext cx="7772400" cy="4145280"/>
        </p:xfrm>
        <a:graphic>
          <a:graphicData uri="http://schemas.openxmlformats.org/drawingml/2006/table">
            <a:tbl>
              <a:tblPr/>
              <a:tblGrid>
                <a:gridCol w="1554162">
                  <a:extLst>
                    <a:ext uri="{9D8B030D-6E8A-4147-A177-3AD203B41FA5}">
                      <a16:colId xmlns:a16="http://schemas.microsoft.com/office/drawing/2014/main" val="20000"/>
                    </a:ext>
                  </a:extLst>
                </a:gridCol>
                <a:gridCol w="1530350">
                  <a:extLst>
                    <a:ext uri="{9D8B030D-6E8A-4147-A177-3AD203B41FA5}">
                      <a16:colId xmlns:a16="http://schemas.microsoft.com/office/drawing/2014/main" val="20001"/>
                    </a:ext>
                  </a:extLst>
                </a:gridCol>
                <a:gridCol w="1579563">
                  <a:extLst>
                    <a:ext uri="{9D8B030D-6E8A-4147-A177-3AD203B41FA5}">
                      <a16:colId xmlns:a16="http://schemas.microsoft.com/office/drawing/2014/main" val="20002"/>
                    </a:ext>
                  </a:extLst>
                </a:gridCol>
                <a:gridCol w="1554162">
                  <a:extLst>
                    <a:ext uri="{9D8B030D-6E8A-4147-A177-3AD203B41FA5}">
                      <a16:colId xmlns:a16="http://schemas.microsoft.com/office/drawing/2014/main" val="20003"/>
                    </a:ext>
                  </a:extLst>
                </a:gridCol>
                <a:gridCol w="1554163">
                  <a:extLst>
                    <a:ext uri="{9D8B030D-6E8A-4147-A177-3AD203B41FA5}">
                      <a16:colId xmlns:a16="http://schemas.microsoft.com/office/drawing/2014/main" val="20004"/>
                    </a:ext>
                  </a:extLst>
                </a:gridCol>
              </a:tblGrid>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1" u="sng" strike="noStrike" cap="none" normalizeH="0" baseline="0" dirty="0">
                          <a:ln>
                            <a:noFill/>
                          </a:ln>
                          <a:solidFill>
                            <a:schemeClr val="tx1"/>
                          </a:solidFill>
                          <a:effectLst/>
                          <a:latin typeface="Tahoma" pitchFamily="34" charset="0"/>
                        </a:rPr>
                        <a:t>Assets</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Ind.</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Cash</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ST Inv.</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AR</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23.9%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21.9%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25.0%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22.4%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Invent.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48.7%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44.6%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48.8%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41.2%</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CA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76.5%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67.4%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76.2%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64.1%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429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Net FA</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23.5%</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32.6%</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23.8%</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35.9%</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429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TA</a:t>
                      </a: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100.0%</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2793541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Slide Number Placeholder 5"/>
          <p:cNvSpPr>
            <a:spLocks noGrp="1"/>
          </p:cNvSpPr>
          <p:nvPr>
            <p:ph type="sldNum" sz="quarter" idx="12"/>
          </p:nvPr>
        </p:nvSpPr>
        <p:spPr/>
        <p:txBody>
          <a:bodyPr/>
          <a:lstStyle/>
          <a:p>
            <a:fld id="{066855EB-5D0C-41E3-8504-DECF5C01ECDA}" type="slidenum">
              <a:rPr lang="en-US"/>
              <a:pPr/>
              <a:t>57</a:t>
            </a:fld>
            <a:endParaRPr lang="en-US"/>
          </a:p>
        </p:txBody>
      </p:sp>
      <p:sp>
        <p:nvSpPr>
          <p:cNvPr id="417891" name="Rectangle 99"/>
          <p:cNvSpPr>
            <a:spLocks noGrp="1" noChangeArrowheads="1"/>
          </p:cNvSpPr>
          <p:nvPr>
            <p:ph type="title"/>
          </p:nvPr>
        </p:nvSpPr>
        <p:spPr/>
        <p:txBody>
          <a:bodyPr>
            <a:normAutofit/>
          </a:bodyPr>
          <a:lstStyle/>
          <a:p>
            <a:r>
              <a:rPr lang="en-US" sz="4000" dirty="0">
                <a:latin typeface="Garamond" charset="0"/>
              </a:rPr>
              <a:t>Divide all items by Total Liabilities &amp; Equity</a:t>
            </a:r>
          </a:p>
        </p:txBody>
      </p:sp>
      <p:graphicFrame>
        <p:nvGraphicFramePr>
          <p:cNvPr id="417894" name="Group 102"/>
          <p:cNvGraphicFramePr>
            <a:graphicFrameLocks noGrp="1"/>
          </p:cNvGraphicFramePr>
          <p:nvPr>
            <p:ph type="tbl" idx="1"/>
          </p:nvPr>
        </p:nvGraphicFramePr>
        <p:xfrm>
          <a:off x="2514600" y="2017714"/>
          <a:ext cx="7772400" cy="4145280"/>
        </p:xfrm>
        <a:graphic>
          <a:graphicData uri="http://schemas.openxmlformats.org/drawingml/2006/table">
            <a:tbl>
              <a:tblPr/>
              <a:tblGrid>
                <a:gridCol w="1847850">
                  <a:extLst>
                    <a:ext uri="{9D8B030D-6E8A-4147-A177-3AD203B41FA5}">
                      <a16:colId xmlns:a16="http://schemas.microsoft.com/office/drawing/2014/main" val="20000"/>
                    </a:ext>
                  </a:extLst>
                </a:gridCol>
                <a:gridCol w="1465262">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57325">
                  <a:extLst>
                    <a:ext uri="{9D8B030D-6E8A-4147-A177-3AD203B41FA5}">
                      <a16:colId xmlns:a16="http://schemas.microsoft.com/office/drawing/2014/main" val="20003"/>
                    </a:ext>
                  </a:extLst>
                </a:gridCol>
                <a:gridCol w="1554163">
                  <a:extLst>
                    <a:ext uri="{9D8B030D-6E8A-4147-A177-3AD203B41FA5}">
                      <a16:colId xmlns:a16="http://schemas.microsoft.com/office/drawing/2014/main" val="20004"/>
                    </a:ext>
                  </a:extLst>
                </a:gridCol>
              </a:tblGrid>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defRPr/>
                      </a:pPr>
                      <a:r>
                        <a:rPr kumimoji="0" lang="en-US" sz="2400" b="0" i="1" u="sng" strike="noStrike" cap="none" normalizeH="0" baseline="0" dirty="0" err="1">
                          <a:ln>
                            <a:noFill/>
                          </a:ln>
                          <a:solidFill>
                            <a:schemeClr val="tx1"/>
                          </a:solidFill>
                          <a:effectLst/>
                          <a:latin typeface="Tahoma" pitchFamily="34" charset="0"/>
                        </a:rPr>
                        <a:t>Liab</a:t>
                      </a:r>
                      <a:r>
                        <a:rPr kumimoji="0" lang="en-US" sz="2400" b="0" i="1" u="sng" strike="noStrike" cap="none" normalizeH="0" baseline="0" dirty="0">
                          <a:ln>
                            <a:noFill/>
                          </a:ln>
                          <a:solidFill>
                            <a:schemeClr val="tx1"/>
                          </a:solidFill>
                          <a:effectLst/>
                          <a:latin typeface="Tahoma" pitchFamily="34" charset="0"/>
                        </a:rPr>
                        <a:t>. &amp; Eq.</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Ind.</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9.9%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11.2%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11.9%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Notes pay.</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13.6%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24.9%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8.5%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Accruals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9.3%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9.9%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10.8%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9.5%</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CL</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32.8%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29.6%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23.7%</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LT Debt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22.0%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34.6%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14.2%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26.3%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eq.</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45.2%</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19.3%</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56.2%</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50.0%</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L&amp;E</a:t>
                      </a: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100.0%</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5606803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76823E9-F26F-46B5-8D41-3F48EF5C667A}" type="slidenum">
              <a:rPr lang="en-US"/>
              <a:pPr/>
              <a:t>58</a:t>
            </a:fld>
            <a:endParaRPr lang="en-US"/>
          </a:p>
        </p:txBody>
      </p:sp>
      <p:sp>
        <p:nvSpPr>
          <p:cNvPr id="108548" name="Rectangle 2052"/>
          <p:cNvSpPr>
            <a:spLocks noGrp="1" noChangeArrowheads="1"/>
          </p:cNvSpPr>
          <p:nvPr>
            <p:ph type="title"/>
          </p:nvPr>
        </p:nvSpPr>
        <p:spPr/>
        <p:txBody>
          <a:bodyPr>
            <a:normAutofit/>
          </a:bodyPr>
          <a:lstStyle/>
          <a:p>
            <a:r>
              <a:rPr lang="en-US" sz="4400" dirty="0">
                <a:latin typeface="Garamond" charset="0"/>
              </a:rPr>
              <a:t>Analysis of Common Size Balance Sheets</a:t>
            </a:r>
          </a:p>
        </p:txBody>
      </p:sp>
      <p:sp>
        <p:nvSpPr>
          <p:cNvPr id="108549" name="Rectangle 2053"/>
          <p:cNvSpPr>
            <a:spLocks noGrp="1" noChangeArrowheads="1"/>
          </p:cNvSpPr>
          <p:nvPr>
            <p:ph type="body" idx="1"/>
          </p:nvPr>
        </p:nvSpPr>
        <p:spPr/>
        <p:txBody>
          <a:bodyPr>
            <a:normAutofit/>
          </a:bodyPr>
          <a:lstStyle/>
          <a:p>
            <a:pPr>
              <a:lnSpc>
                <a:spcPct val="90000"/>
              </a:lnSpc>
            </a:pPr>
            <a:r>
              <a:rPr lang="en-US" sz="3200" dirty="0" err="1"/>
              <a:t>Computron</a:t>
            </a:r>
            <a:r>
              <a:rPr lang="en-US" sz="3200" dirty="0"/>
              <a:t> has higher proportion of inventory and current assets than Industry.</a:t>
            </a:r>
          </a:p>
          <a:p>
            <a:pPr>
              <a:lnSpc>
                <a:spcPct val="90000"/>
              </a:lnSpc>
            </a:pPr>
            <a:r>
              <a:rPr lang="en-US" sz="3200" dirty="0" err="1"/>
              <a:t>Computron</a:t>
            </a:r>
            <a:r>
              <a:rPr lang="en-US" sz="3200" dirty="0"/>
              <a:t> now has more equity (which means LESS debt) than Industry.</a:t>
            </a:r>
          </a:p>
          <a:p>
            <a:pPr>
              <a:lnSpc>
                <a:spcPct val="90000"/>
              </a:lnSpc>
            </a:pPr>
            <a:r>
              <a:rPr lang="en-US" sz="3200" dirty="0" err="1"/>
              <a:t>Computron</a:t>
            </a:r>
            <a:r>
              <a:rPr lang="en-US" sz="3200" dirty="0"/>
              <a:t> has more short-term debt than industry, but less long-term debt than industry.</a:t>
            </a:r>
          </a:p>
        </p:txBody>
      </p:sp>
    </p:spTree>
    <p:extLst>
      <p:ext uri="{BB962C8B-B14F-4D97-AF65-F5344CB8AC3E}">
        <p14:creationId xmlns:p14="http://schemas.microsoft.com/office/powerpoint/2010/main" val="31124853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Slide Number Placeholder 5"/>
          <p:cNvSpPr>
            <a:spLocks noGrp="1"/>
          </p:cNvSpPr>
          <p:nvPr>
            <p:ph type="sldNum" sz="quarter" idx="12"/>
          </p:nvPr>
        </p:nvSpPr>
        <p:spPr/>
        <p:txBody>
          <a:bodyPr/>
          <a:lstStyle/>
          <a:p>
            <a:fld id="{837A1F3C-309F-463F-B30B-91B8A32412EC}" type="slidenum">
              <a:rPr lang="en-US"/>
              <a:pPr/>
              <a:t>59</a:t>
            </a:fld>
            <a:endParaRPr lang="en-US"/>
          </a:p>
        </p:txBody>
      </p:sp>
      <p:sp>
        <p:nvSpPr>
          <p:cNvPr id="419005" name="Rectangle 189"/>
          <p:cNvSpPr>
            <a:spLocks noGrp="1" noChangeArrowheads="1"/>
          </p:cNvSpPr>
          <p:nvPr>
            <p:ph type="title"/>
          </p:nvPr>
        </p:nvSpPr>
        <p:spPr/>
        <p:txBody>
          <a:bodyPr/>
          <a:lstStyle/>
          <a:p>
            <a:r>
              <a:rPr lang="en-US" sz="4000" dirty="0">
                <a:solidFill>
                  <a:srgbClr val="0000FF"/>
                </a:solidFill>
              </a:rPr>
              <a:t>Common Size Income Statement</a:t>
            </a:r>
            <a:r>
              <a:rPr lang="en-US" sz="4000" dirty="0"/>
              <a:t>:</a:t>
            </a:r>
            <a:br>
              <a:rPr lang="en-US" sz="4000" dirty="0"/>
            </a:br>
            <a:r>
              <a:rPr lang="en-US" sz="4000" dirty="0">
                <a:latin typeface="Garamond" charset="0"/>
              </a:rPr>
              <a:t>Divide all items by Sales</a:t>
            </a:r>
          </a:p>
        </p:txBody>
      </p:sp>
      <p:graphicFrame>
        <p:nvGraphicFramePr>
          <p:cNvPr id="419008" name="Group 192"/>
          <p:cNvGraphicFramePr>
            <a:graphicFrameLocks noGrp="1"/>
          </p:cNvGraphicFramePr>
          <p:nvPr>
            <p:ph type="tbl" idx="1"/>
          </p:nvPr>
        </p:nvGraphicFramePr>
        <p:xfrm>
          <a:off x="1905000" y="2017713"/>
          <a:ext cx="8421688" cy="3962400"/>
        </p:xfrm>
        <a:graphic>
          <a:graphicData uri="http://schemas.openxmlformats.org/drawingml/2006/table">
            <a:tbl>
              <a:tblPr/>
              <a:tblGrid>
                <a:gridCol w="1981199">
                  <a:extLst>
                    <a:ext uri="{9D8B030D-6E8A-4147-A177-3AD203B41FA5}">
                      <a16:colId xmlns:a16="http://schemas.microsoft.com/office/drawing/2014/main" val="20000"/>
                    </a:ext>
                  </a:extLst>
                </a:gridCol>
                <a:gridCol w="1386788">
                  <a:extLst>
                    <a:ext uri="{9D8B030D-6E8A-4147-A177-3AD203B41FA5}">
                      <a16:colId xmlns:a16="http://schemas.microsoft.com/office/drawing/2014/main" val="20001"/>
                    </a:ext>
                  </a:extLst>
                </a:gridCol>
                <a:gridCol w="1685714">
                  <a:extLst>
                    <a:ext uri="{9D8B030D-6E8A-4147-A177-3AD203B41FA5}">
                      <a16:colId xmlns:a16="http://schemas.microsoft.com/office/drawing/2014/main" val="20002"/>
                    </a:ext>
                  </a:extLst>
                </a:gridCol>
                <a:gridCol w="1683993">
                  <a:extLst>
                    <a:ext uri="{9D8B030D-6E8A-4147-A177-3AD203B41FA5}">
                      <a16:colId xmlns:a16="http://schemas.microsoft.com/office/drawing/2014/main" val="20003"/>
                    </a:ext>
                  </a:extLst>
                </a:gridCol>
                <a:gridCol w="1683994">
                  <a:extLst>
                    <a:ext uri="{9D8B030D-6E8A-4147-A177-3AD203B41FA5}">
                      <a16:colId xmlns:a16="http://schemas.microsoft.com/office/drawing/2014/main" val="20004"/>
                    </a:ext>
                  </a:extLst>
                </a:gridCol>
              </a:tblGrid>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000" b="0" i="0" u="none" strike="noStrike" cap="none" normalizeH="0" baseline="0" dirty="0">
                        <a:ln>
                          <a:noFill/>
                        </a:ln>
                        <a:solidFill>
                          <a:schemeClr val="tx1"/>
                        </a:solidFill>
                        <a:effectLst/>
                        <a:latin typeface="Tahoma" pitchFamily="34"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2014E</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Ind.</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Sales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100.0%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100.0%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100.0%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COGS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83.4%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85.4%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82.4%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84.5%</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err="1">
                          <a:ln>
                            <a:noFill/>
                          </a:ln>
                          <a:solidFill>
                            <a:schemeClr val="tx1"/>
                          </a:solidFill>
                          <a:effectLst/>
                          <a:latin typeface="Tahoma" pitchFamily="34" charset="0"/>
                        </a:rPr>
                        <a:t>Depr</a:t>
                      </a:r>
                      <a:r>
                        <a:rPr kumimoji="0" lang="en-US" sz="2000" b="0" i="0" u="none" strike="noStrike" cap="none" normalizeH="0" baseline="0" dirty="0">
                          <a:ln>
                            <a:noFill/>
                          </a:ln>
                          <a:solidFill>
                            <a:schemeClr val="tx1"/>
                          </a:solidFill>
                          <a:effectLst/>
                          <a:latin typeface="Tahoma" pitchFamily="34" charset="0"/>
                        </a:rPr>
                        <a: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0.6%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2.0%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1.7%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4.0%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Other exp.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9.9%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12.3%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8.7%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4.4%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   EBIT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6.1%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0.3%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7.1%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7.1%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Int. Exp.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3.0%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   Pre-tax earn.</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4.3%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-2.7%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5.9%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Taxes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NI</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2.6%</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-1.6%</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3.6%</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3.6%</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5555153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B71AF45F-FD2A-48F5-A931-8FEC678F1B0A}" type="slidenum">
              <a:rPr lang="en-US"/>
              <a:pPr/>
              <a:t>60</a:t>
            </a:fld>
            <a:endParaRPr lang="en-US"/>
          </a:p>
        </p:txBody>
      </p:sp>
      <p:sp>
        <p:nvSpPr>
          <p:cNvPr id="110596" name="Rectangle 4"/>
          <p:cNvSpPr>
            <a:spLocks noGrp="1" noChangeArrowheads="1"/>
          </p:cNvSpPr>
          <p:nvPr>
            <p:ph type="title"/>
          </p:nvPr>
        </p:nvSpPr>
        <p:spPr/>
        <p:txBody>
          <a:bodyPr>
            <a:normAutofit/>
          </a:bodyPr>
          <a:lstStyle/>
          <a:p>
            <a:r>
              <a:rPr lang="en-US" sz="4400" dirty="0">
                <a:latin typeface="Garamond" charset="0"/>
              </a:rPr>
              <a:t>Analysis of Common Size Income Statements</a:t>
            </a:r>
            <a:endParaRPr lang="en-US" sz="4000" dirty="0">
              <a:latin typeface="Garamond" charset="0"/>
            </a:endParaRPr>
          </a:p>
        </p:txBody>
      </p:sp>
      <p:sp>
        <p:nvSpPr>
          <p:cNvPr id="110597" name="Rectangle 5"/>
          <p:cNvSpPr>
            <a:spLocks noGrp="1" noChangeArrowheads="1"/>
          </p:cNvSpPr>
          <p:nvPr>
            <p:ph type="body" idx="1"/>
          </p:nvPr>
        </p:nvSpPr>
        <p:spPr/>
        <p:txBody>
          <a:bodyPr>
            <a:normAutofit/>
          </a:bodyPr>
          <a:lstStyle/>
          <a:p>
            <a:r>
              <a:rPr lang="en-US" sz="3600" dirty="0" err="1"/>
              <a:t>Computron</a:t>
            </a:r>
            <a:r>
              <a:rPr lang="en-US" sz="3600" dirty="0"/>
              <a:t> has lower COGS (86.7) than industry (84.5), but higher other expenses.  </a:t>
            </a:r>
          </a:p>
          <a:p>
            <a:r>
              <a:rPr lang="en-US" sz="3600" dirty="0"/>
              <a:t>Result is that </a:t>
            </a:r>
            <a:r>
              <a:rPr lang="en-US" sz="3600" dirty="0" err="1"/>
              <a:t>Computron</a:t>
            </a:r>
            <a:r>
              <a:rPr lang="en-US" sz="3600" dirty="0"/>
              <a:t> has similar EBIT (7.1) as industry.</a:t>
            </a:r>
          </a:p>
        </p:txBody>
      </p:sp>
    </p:spTree>
    <p:extLst>
      <p:ext uri="{BB962C8B-B14F-4D97-AF65-F5344CB8AC3E}">
        <p14:creationId xmlns:p14="http://schemas.microsoft.com/office/powerpoint/2010/main" val="35773820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Slide Number Placeholder 5"/>
          <p:cNvSpPr>
            <a:spLocks noGrp="1"/>
          </p:cNvSpPr>
          <p:nvPr>
            <p:ph type="sldNum" sz="quarter" idx="12"/>
          </p:nvPr>
        </p:nvSpPr>
        <p:spPr/>
        <p:txBody>
          <a:bodyPr/>
          <a:lstStyle/>
          <a:p>
            <a:fld id="{1D2670DA-80A3-4EA9-9A36-BF7F13FEECA4}" type="slidenum">
              <a:rPr lang="en-US"/>
              <a:pPr/>
              <a:t>61</a:t>
            </a:fld>
            <a:endParaRPr lang="en-US"/>
          </a:p>
        </p:txBody>
      </p:sp>
      <p:sp>
        <p:nvSpPr>
          <p:cNvPr id="421022" name="Rectangle 158"/>
          <p:cNvSpPr>
            <a:spLocks noGrp="1" noChangeArrowheads="1"/>
          </p:cNvSpPr>
          <p:nvPr>
            <p:ph type="title"/>
          </p:nvPr>
        </p:nvSpPr>
        <p:spPr/>
        <p:txBody>
          <a:bodyPr>
            <a:normAutofit/>
          </a:bodyPr>
          <a:lstStyle/>
          <a:p>
            <a:r>
              <a:rPr lang="en-US" sz="4000" dirty="0">
                <a:latin typeface="Garamond" charset="0"/>
              </a:rPr>
              <a:t>Percentage Change Analysis: % Change from First Year (2012)</a:t>
            </a:r>
          </a:p>
        </p:txBody>
      </p:sp>
      <p:graphicFrame>
        <p:nvGraphicFramePr>
          <p:cNvPr id="421025" name="Group 161"/>
          <p:cNvGraphicFramePr>
            <a:graphicFrameLocks noGrp="1"/>
          </p:cNvGraphicFramePr>
          <p:nvPr>
            <p:ph type="tbl" idx="1"/>
          </p:nvPr>
        </p:nvGraphicFramePr>
        <p:xfrm>
          <a:off x="2590800" y="1828800"/>
          <a:ext cx="7772400" cy="4572000"/>
        </p:xfrm>
        <a:graphic>
          <a:graphicData uri="http://schemas.openxmlformats.org/drawingml/2006/table">
            <a:tbl>
              <a:tblPr/>
              <a:tblGrid>
                <a:gridCol w="1944687">
                  <a:extLst>
                    <a:ext uri="{9D8B030D-6E8A-4147-A177-3AD203B41FA5}">
                      <a16:colId xmlns:a16="http://schemas.microsoft.com/office/drawing/2014/main" val="20000"/>
                    </a:ext>
                  </a:extLst>
                </a:gridCol>
                <a:gridCol w="1941513">
                  <a:extLst>
                    <a:ext uri="{9D8B030D-6E8A-4147-A177-3AD203B41FA5}">
                      <a16:colId xmlns:a16="http://schemas.microsoft.com/office/drawing/2014/main" val="20001"/>
                    </a:ext>
                  </a:extLst>
                </a:gridCol>
                <a:gridCol w="1944687">
                  <a:extLst>
                    <a:ext uri="{9D8B030D-6E8A-4147-A177-3AD203B41FA5}">
                      <a16:colId xmlns:a16="http://schemas.microsoft.com/office/drawing/2014/main" val="20002"/>
                    </a:ext>
                  </a:extLst>
                </a:gridCol>
                <a:gridCol w="1941513">
                  <a:extLst>
                    <a:ext uri="{9D8B030D-6E8A-4147-A177-3AD203B41FA5}">
                      <a16:colId xmlns:a16="http://schemas.microsoft.com/office/drawing/2014/main" val="20003"/>
                    </a:ext>
                  </a:extLst>
                </a:gridCol>
              </a:tblGrid>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1" u="sng" strike="noStrike" cap="none" normalizeH="0" baseline="0" dirty="0">
                          <a:ln>
                            <a:noFill/>
                          </a:ln>
                          <a:solidFill>
                            <a:schemeClr val="tx1"/>
                          </a:solidFill>
                          <a:effectLst/>
                          <a:latin typeface="Tahoma" pitchFamily="34" charset="0"/>
                        </a:rPr>
                        <a:t>Income St.</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Sales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70.0%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105.0%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COGS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73.9%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102.5%</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err="1">
                          <a:ln>
                            <a:noFill/>
                          </a:ln>
                          <a:solidFill>
                            <a:schemeClr val="tx1"/>
                          </a:solidFill>
                          <a:effectLst/>
                          <a:latin typeface="Tahoma" pitchFamily="34" charset="0"/>
                        </a:rPr>
                        <a:t>Depr</a:t>
                      </a:r>
                      <a:r>
                        <a:rPr kumimoji="0" lang="en-US" sz="2400" b="0" i="0" u="none" strike="noStrike" cap="none" normalizeH="0" baseline="0" dirty="0">
                          <a:ln>
                            <a:noFill/>
                          </a:ln>
                          <a:solidFill>
                            <a:schemeClr val="tx1"/>
                          </a:solidFill>
                          <a:effectLst/>
                          <a:latin typeface="Tahoma" pitchFamily="34" charset="0"/>
                        </a:rPr>
                        <a: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518.8%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534.9%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Other exp.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111.8%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80.3%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   EBIT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-91.7%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140.4%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Int. Exp.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181.6%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28.0%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-208.2%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188.3%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Taxes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-208.2%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188.3%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NI</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-208.2%</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188.3%</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0821426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8C1E57CE-0400-4951-B8FB-8B758B349E6D}" type="slidenum">
              <a:rPr lang="en-US"/>
              <a:pPr/>
              <a:t>62</a:t>
            </a:fld>
            <a:endParaRPr lang="en-US"/>
          </a:p>
        </p:txBody>
      </p:sp>
      <p:sp>
        <p:nvSpPr>
          <p:cNvPr id="112644" name="Rectangle 2052"/>
          <p:cNvSpPr>
            <a:spLocks noGrp="1" noChangeArrowheads="1"/>
          </p:cNvSpPr>
          <p:nvPr>
            <p:ph type="title"/>
          </p:nvPr>
        </p:nvSpPr>
        <p:spPr/>
        <p:txBody>
          <a:bodyPr>
            <a:normAutofit/>
          </a:bodyPr>
          <a:lstStyle/>
          <a:p>
            <a:r>
              <a:rPr lang="en-US" sz="4400" dirty="0">
                <a:latin typeface="Garamond" charset="0"/>
              </a:rPr>
              <a:t>Analysis of Percent Change Income Statement</a:t>
            </a:r>
          </a:p>
        </p:txBody>
      </p:sp>
      <p:sp>
        <p:nvSpPr>
          <p:cNvPr id="112645" name="Rectangle 2053"/>
          <p:cNvSpPr>
            <a:spLocks noGrp="1" noChangeArrowheads="1"/>
          </p:cNvSpPr>
          <p:nvPr>
            <p:ph type="body" idx="1"/>
          </p:nvPr>
        </p:nvSpPr>
        <p:spPr/>
        <p:txBody>
          <a:bodyPr>
            <a:normAutofit/>
          </a:bodyPr>
          <a:lstStyle/>
          <a:p>
            <a:r>
              <a:rPr lang="en-US" sz="3200" dirty="0"/>
              <a:t>We see that 2014 sales grew 105% from 2012, and that NI grew 188% from 2012.</a:t>
            </a:r>
          </a:p>
          <a:p>
            <a:r>
              <a:rPr lang="en-US" sz="3200" dirty="0"/>
              <a:t>So </a:t>
            </a:r>
            <a:r>
              <a:rPr lang="en-US" sz="3200" dirty="0" err="1"/>
              <a:t>Computron</a:t>
            </a:r>
            <a:r>
              <a:rPr lang="en-US" sz="3200" dirty="0"/>
              <a:t> has become more profitable.</a:t>
            </a:r>
          </a:p>
        </p:txBody>
      </p:sp>
    </p:spTree>
    <p:extLst>
      <p:ext uri="{BB962C8B-B14F-4D97-AF65-F5344CB8AC3E}">
        <p14:creationId xmlns:p14="http://schemas.microsoft.com/office/powerpoint/2010/main" val="1071419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lide Number Placeholder 5"/>
          <p:cNvSpPr>
            <a:spLocks noGrp="1"/>
          </p:cNvSpPr>
          <p:nvPr>
            <p:ph type="sldNum" sz="quarter" idx="12"/>
          </p:nvPr>
        </p:nvSpPr>
        <p:spPr/>
        <p:txBody>
          <a:bodyPr/>
          <a:lstStyle/>
          <a:p>
            <a:fld id="{2D795E08-848E-4B11-A065-C4DC92391246}" type="slidenum">
              <a:rPr lang="en-US"/>
              <a:pPr/>
              <a:t>63</a:t>
            </a:fld>
            <a:endParaRPr lang="en-US"/>
          </a:p>
        </p:txBody>
      </p:sp>
      <p:sp>
        <p:nvSpPr>
          <p:cNvPr id="423037" name="Rectangle 125"/>
          <p:cNvSpPr>
            <a:spLocks noGrp="1" noChangeArrowheads="1"/>
          </p:cNvSpPr>
          <p:nvPr>
            <p:ph type="title"/>
          </p:nvPr>
        </p:nvSpPr>
        <p:spPr/>
        <p:txBody>
          <a:bodyPr>
            <a:normAutofit/>
          </a:bodyPr>
          <a:lstStyle/>
          <a:p>
            <a:r>
              <a:rPr lang="en-US" sz="4000" dirty="0">
                <a:latin typeface="Garamond" charset="0"/>
              </a:rPr>
              <a:t>Percentage Change Balance Sheets: Assets</a:t>
            </a:r>
          </a:p>
        </p:txBody>
      </p:sp>
      <p:graphicFrame>
        <p:nvGraphicFramePr>
          <p:cNvPr id="423040" name="Group 128"/>
          <p:cNvGraphicFramePr>
            <a:graphicFrameLocks noGrp="1"/>
          </p:cNvGraphicFramePr>
          <p:nvPr>
            <p:ph type="tbl" idx="1"/>
          </p:nvPr>
        </p:nvGraphicFramePr>
        <p:xfrm>
          <a:off x="2706688" y="2017714"/>
          <a:ext cx="7772400" cy="4145280"/>
        </p:xfrm>
        <a:graphic>
          <a:graphicData uri="http://schemas.openxmlformats.org/drawingml/2006/table">
            <a:tbl>
              <a:tblPr/>
              <a:tblGrid>
                <a:gridCol w="1944687">
                  <a:extLst>
                    <a:ext uri="{9D8B030D-6E8A-4147-A177-3AD203B41FA5}">
                      <a16:colId xmlns:a16="http://schemas.microsoft.com/office/drawing/2014/main" val="20000"/>
                    </a:ext>
                  </a:extLst>
                </a:gridCol>
                <a:gridCol w="1901825">
                  <a:extLst>
                    <a:ext uri="{9D8B030D-6E8A-4147-A177-3AD203B41FA5}">
                      <a16:colId xmlns:a16="http://schemas.microsoft.com/office/drawing/2014/main" val="20001"/>
                    </a:ext>
                  </a:extLst>
                </a:gridCol>
                <a:gridCol w="1984375">
                  <a:extLst>
                    <a:ext uri="{9D8B030D-6E8A-4147-A177-3AD203B41FA5}">
                      <a16:colId xmlns:a16="http://schemas.microsoft.com/office/drawing/2014/main" val="20002"/>
                    </a:ext>
                  </a:extLst>
                </a:gridCol>
                <a:gridCol w="1941513">
                  <a:extLst>
                    <a:ext uri="{9D8B030D-6E8A-4147-A177-3AD203B41FA5}">
                      <a16:colId xmlns:a16="http://schemas.microsoft.com/office/drawing/2014/main" val="20003"/>
                    </a:ext>
                  </a:extLst>
                </a:gridCol>
              </a:tblGrid>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1" u="sng" strike="noStrike" cap="none" normalizeH="0" baseline="0" dirty="0">
                          <a:ln>
                            <a:noFill/>
                          </a:ln>
                          <a:solidFill>
                            <a:schemeClr val="tx1"/>
                          </a:solidFill>
                          <a:effectLst/>
                          <a:latin typeface="Tahoma" pitchFamily="34" charset="0"/>
                        </a:rPr>
                        <a:t>Assets</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Cash</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-19.1%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55.6%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ST Invest.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-58.8%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47.4%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AR</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80.0%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150.0%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Invent.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80.0%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140.0%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CA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73.2%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138.4%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Net FA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172.6%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142.7%</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TA</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96.5%</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139.4%</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015298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lide Number Placeholder 5"/>
          <p:cNvSpPr>
            <a:spLocks noGrp="1"/>
          </p:cNvSpPr>
          <p:nvPr>
            <p:ph type="sldNum" sz="quarter" idx="12"/>
          </p:nvPr>
        </p:nvSpPr>
        <p:spPr/>
        <p:txBody>
          <a:bodyPr/>
          <a:lstStyle/>
          <a:p>
            <a:fld id="{9ECFF013-8FB4-48AC-A548-C8D78E839EDC}" type="slidenum">
              <a:rPr lang="en-US"/>
              <a:pPr/>
              <a:t>64</a:t>
            </a:fld>
            <a:endParaRPr lang="en-US"/>
          </a:p>
        </p:txBody>
      </p:sp>
      <p:sp>
        <p:nvSpPr>
          <p:cNvPr id="425038" name="Rectangle 78"/>
          <p:cNvSpPr>
            <a:spLocks noGrp="1" noChangeArrowheads="1"/>
          </p:cNvSpPr>
          <p:nvPr>
            <p:ph type="title"/>
          </p:nvPr>
        </p:nvSpPr>
        <p:spPr/>
        <p:txBody>
          <a:bodyPr>
            <a:normAutofit/>
          </a:bodyPr>
          <a:lstStyle/>
          <a:p>
            <a:r>
              <a:rPr lang="en-US" sz="4000" dirty="0">
                <a:latin typeface="Garamond" charset="0"/>
              </a:rPr>
              <a:t>Percentage Change Balance Sheets: Liabilities &amp; Equity</a:t>
            </a:r>
          </a:p>
        </p:txBody>
      </p:sp>
      <p:graphicFrame>
        <p:nvGraphicFramePr>
          <p:cNvPr id="425041" name="Group 81"/>
          <p:cNvGraphicFramePr>
            <a:graphicFrameLocks noGrp="1"/>
          </p:cNvGraphicFramePr>
          <p:nvPr>
            <p:ph type="tbl" idx="1"/>
          </p:nvPr>
        </p:nvGraphicFramePr>
        <p:xfrm>
          <a:off x="2590800" y="1905001"/>
          <a:ext cx="7772400" cy="4478020"/>
        </p:xfrm>
        <a:graphic>
          <a:graphicData uri="http://schemas.openxmlformats.org/drawingml/2006/table">
            <a:tbl>
              <a:tblPr/>
              <a:tblGrid>
                <a:gridCol w="1944687">
                  <a:extLst>
                    <a:ext uri="{9D8B030D-6E8A-4147-A177-3AD203B41FA5}">
                      <a16:colId xmlns:a16="http://schemas.microsoft.com/office/drawing/2014/main" val="20000"/>
                    </a:ext>
                  </a:extLst>
                </a:gridCol>
                <a:gridCol w="1941513">
                  <a:extLst>
                    <a:ext uri="{9D8B030D-6E8A-4147-A177-3AD203B41FA5}">
                      <a16:colId xmlns:a16="http://schemas.microsoft.com/office/drawing/2014/main" val="20001"/>
                    </a:ext>
                  </a:extLst>
                </a:gridCol>
                <a:gridCol w="1944687">
                  <a:extLst>
                    <a:ext uri="{9D8B030D-6E8A-4147-A177-3AD203B41FA5}">
                      <a16:colId xmlns:a16="http://schemas.microsoft.com/office/drawing/2014/main" val="20002"/>
                    </a:ext>
                  </a:extLst>
                </a:gridCol>
                <a:gridCol w="1941513">
                  <a:extLst>
                    <a:ext uri="{9D8B030D-6E8A-4147-A177-3AD203B41FA5}">
                      <a16:colId xmlns:a16="http://schemas.microsoft.com/office/drawing/2014/main" val="20003"/>
                    </a:ext>
                  </a:extLst>
                </a:gridCol>
              </a:tblGrid>
              <a:tr h="850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1" u="sng" strike="noStrike" cap="none" normalizeH="0" baseline="0" dirty="0" err="1">
                          <a:ln>
                            <a:noFill/>
                          </a:ln>
                          <a:solidFill>
                            <a:schemeClr val="tx1"/>
                          </a:solidFill>
                          <a:effectLst/>
                          <a:latin typeface="Tahoma" pitchFamily="34" charset="0"/>
                        </a:rPr>
                        <a:t>Liab</a:t>
                      </a:r>
                      <a:r>
                        <a:rPr kumimoji="0" lang="en-US" sz="2800" b="0" i="1" u="sng" strike="noStrike" cap="none" normalizeH="0" baseline="0" dirty="0">
                          <a:ln>
                            <a:noFill/>
                          </a:ln>
                          <a:solidFill>
                            <a:schemeClr val="tx1"/>
                          </a:solidFill>
                          <a:effectLst/>
                          <a:latin typeface="Tahoma" pitchFamily="34" charset="0"/>
                        </a:rPr>
                        <a:t>. &amp; Eq.</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122.5%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147.1%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Notes pay.</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260.0%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Accruals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109.5%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179.4%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CL</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175.9%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115.9%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LT Debt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209.2%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54.6%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eq.</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197.9%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L&amp;E</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96.5%</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139.4%</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1490140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7895C89E-EF93-401A-9CB3-2B8E96B324F3}" type="slidenum">
              <a:rPr lang="en-US"/>
              <a:pPr/>
              <a:t>65</a:t>
            </a:fld>
            <a:endParaRPr lang="en-US"/>
          </a:p>
        </p:txBody>
      </p:sp>
      <p:sp>
        <p:nvSpPr>
          <p:cNvPr id="115716" name="Rectangle 4"/>
          <p:cNvSpPr>
            <a:spLocks noGrp="1" noChangeArrowheads="1"/>
          </p:cNvSpPr>
          <p:nvPr>
            <p:ph type="title"/>
          </p:nvPr>
        </p:nvSpPr>
        <p:spPr/>
        <p:txBody>
          <a:bodyPr>
            <a:normAutofit/>
          </a:bodyPr>
          <a:lstStyle/>
          <a:p>
            <a:r>
              <a:rPr lang="en-US" sz="4000" dirty="0">
                <a:latin typeface="Garamond" charset="0"/>
              </a:rPr>
              <a:t>Analysis of Percent Change Balance Sheets</a:t>
            </a:r>
          </a:p>
        </p:txBody>
      </p:sp>
      <p:sp>
        <p:nvSpPr>
          <p:cNvPr id="115717" name="Rectangle 5"/>
          <p:cNvSpPr>
            <a:spLocks noGrp="1" noChangeArrowheads="1"/>
          </p:cNvSpPr>
          <p:nvPr>
            <p:ph type="body" idx="1"/>
          </p:nvPr>
        </p:nvSpPr>
        <p:spPr/>
        <p:txBody>
          <a:bodyPr>
            <a:normAutofit/>
          </a:bodyPr>
          <a:lstStyle/>
          <a:p>
            <a:r>
              <a:rPr lang="en-US" sz="3600" dirty="0"/>
              <a:t>We see that total assets grew 139%, while sales grew only 105%.  </a:t>
            </a:r>
          </a:p>
          <a:p>
            <a:r>
              <a:rPr lang="en-US" sz="3600" dirty="0"/>
              <a:t>So, asset utilization remains a problem.</a:t>
            </a:r>
            <a:endParaRPr lang="en-US" sz="4000" dirty="0"/>
          </a:p>
        </p:txBody>
      </p:sp>
    </p:spTree>
    <p:extLst>
      <p:ext uri="{BB962C8B-B14F-4D97-AF65-F5344CB8AC3E}">
        <p14:creationId xmlns:p14="http://schemas.microsoft.com/office/powerpoint/2010/main" val="21762780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D7EDC86-199E-49D3-B735-43DD9F486033}" type="slidenum">
              <a:rPr lang="en-US"/>
              <a:pPr/>
              <a:t>66</a:t>
            </a:fld>
            <a:endParaRPr lang="en-US"/>
          </a:p>
        </p:txBody>
      </p:sp>
      <p:sp>
        <p:nvSpPr>
          <p:cNvPr id="85000" name="Rectangle 1032"/>
          <p:cNvSpPr>
            <a:spLocks noGrp="1" noChangeArrowheads="1"/>
          </p:cNvSpPr>
          <p:nvPr>
            <p:ph type="title"/>
          </p:nvPr>
        </p:nvSpPr>
        <p:spPr/>
        <p:txBody>
          <a:bodyPr>
            <a:normAutofit/>
          </a:bodyPr>
          <a:lstStyle/>
          <a:p>
            <a:r>
              <a:rPr lang="en-US" sz="4000" dirty="0">
                <a:latin typeface="Garamond" charset="0"/>
              </a:rPr>
              <a:t>Potential Problems and Limitations of Ratio Analysis</a:t>
            </a:r>
          </a:p>
        </p:txBody>
      </p:sp>
      <p:sp>
        <p:nvSpPr>
          <p:cNvPr id="85001" name="Rectangle 1033"/>
          <p:cNvSpPr>
            <a:spLocks noGrp="1" noChangeArrowheads="1"/>
          </p:cNvSpPr>
          <p:nvPr>
            <p:ph type="body" idx="1"/>
          </p:nvPr>
        </p:nvSpPr>
        <p:spPr/>
        <p:txBody>
          <a:bodyPr>
            <a:normAutofit/>
          </a:bodyPr>
          <a:lstStyle/>
          <a:p>
            <a:pPr>
              <a:lnSpc>
                <a:spcPct val="90000"/>
              </a:lnSpc>
            </a:pPr>
            <a:r>
              <a:rPr lang="en-US" sz="3200" dirty="0"/>
              <a:t>Comparison with industry averages is difficult if the firm operates many different divisions.</a:t>
            </a:r>
          </a:p>
          <a:p>
            <a:pPr>
              <a:lnSpc>
                <a:spcPct val="90000"/>
              </a:lnSpc>
            </a:pPr>
            <a:r>
              <a:rPr lang="en-US" sz="3200" dirty="0"/>
              <a:t>Seasonal factors can distort ratios.</a:t>
            </a:r>
          </a:p>
          <a:p>
            <a:pPr>
              <a:lnSpc>
                <a:spcPct val="90000"/>
              </a:lnSpc>
            </a:pPr>
            <a:r>
              <a:rPr lang="en-US" sz="3200" dirty="0"/>
              <a:t>Window dressing techniques can make statements and ratios look better.</a:t>
            </a:r>
          </a:p>
          <a:p>
            <a:pPr>
              <a:lnSpc>
                <a:spcPct val="90000"/>
              </a:lnSpc>
            </a:pPr>
            <a:r>
              <a:rPr lang="en-US" sz="3200" dirty="0"/>
              <a:t>Different accounting and operating practices can distort comparisons.</a:t>
            </a:r>
          </a:p>
        </p:txBody>
      </p:sp>
    </p:spTree>
    <p:extLst>
      <p:ext uri="{BB962C8B-B14F-4D97-AF65-F5344CB8AC3E}">
        <p14:creationId xmlns:p14="http://schemas.microsoft.com/office/powerpoint/2010/main" val="644447727"/>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C0C164CC-61B7-48F0-A73D-48030E0969B9}" type="slidenum">
              <a:rPr lang="en-US"/>
              <a:pPr/>
              <a:t>67</a:t>
            </a:fld>
            <a:endParaRPr lang="en-US"/>
          </a:p>
        </p:txBody>
      </p:sp>
      <p:sp>
        <p:nvSpPr>
          <p:cNvPr id="91146" name="Rectangle 1034"/>
          <p:cNvSpPr>
            <a:spLocks noGrp="1" noChangeArrowheads="1"/>
          </p:cNvSpPr>
          <p:nvPr>
            <p:ph type="title"/>
          </p:nvPr>
        </p:nvSpPr>
        <p:spPr/>
        <p:txBody>
          <a:bodyPr>
            <a:normAutofit/>
          </a:bodyPr>
          <a:lstStyle/>
          <a:p>
            <a:r>
              <a:rPr lang="en-US" sz="4400" dirty="0">
                <a:latin typeface="Garamond" charset="0"/>
              </a:rPr>
              <a:t>Qualitative Factors</a:t>
            </a:r>
          </a:p>
        </p:txBody>
      </p:sp>
      <p:sp>
        <p:nvSpPr>
          <p:cNvPr id="91147" name="Rectangle 1035"/>
          <p:cNvSpPr>
            <a:spLocks noGrp="1" noChangeArrowheads="1"/>
          </p:cNvSpPr>
          <p:nvPr>
            <p:ph type="body" idx="1"/>
          </p:nvPr>
        </p:nvSpPr>
        <p:spPr>
          <a:xfrm>
            <a:off x="1097279" y="1845734"/>
            <a:ext cx="10298601" cy="4336702"/>
          </a:xfrm>
        </p:spPr>
        <p:txBody>
          <a:bodyPr>
            <a:normAutofit/>
          </a:bodyPr>
          <a:lstStyle/>
          <a:p>
            <a:pPr>
              <a:lnSpc>
                <a:spcPct val="90000"/>
              </a:lnSpc>
            </a:pPr>
            <a:r>
              <a:rPr lang="en-US" sz="3200" dirty="0"/>
              <a:t>There is greater risk if:</a:t>
            </a:r>
          </a:p>
          <a:p>
            <a:pPr lvl="1">
              <a:lnSpc>
                <a:spcPct val="90000"/>
              </a:lnSpc>
            </a:pPr>
            <a:r>
              <a:rPr lang="en-US" sz="2800" dirty="0"/>
              <a:t>revenues tied to a single customer</a:t>
            </a:r>
          </a:p>
          <a:p>
            <a:pPr lvl="1">
              <a:lnSpc>
                <a:spcPct val="90000"/>
              </a:lnSpc>
            </a:pPr>
            <a:r>
              <a:rPr lang="en-US" sz="2800" dirty="0"/>
              <a:t>revenues tied to a single product</a:t>
            </a:r>
          </a:p>
          <a:p>
            <a:pPr lvl="1">
              <a:lnSpc>
                <a:spcPct val="90000"/>
              </a:lnSpc>
            </a:pPr>
            <a:r>
              <a:rPr lang="en-US" sz="2800" dirty="0"/>
              <a:t>reliance on a single supplier?</a:t>
            </a:r>
          </a:p>
          <a:p>
            <a:pPr lvl="1">
              <a:lnSpc>
                <a:spcPct val="90000"/>
              </a:lnSpc>
            </a:pPr>
            <a:r>
              <a:rPr lang="en-US" sz="2800" dirty="0"/>
              <a:t>High percentage of business is generated overseas?</a:t>
            </a:r>
          </a:p>
          <a:p>
            <a:pPr>
              <a:lnSpc>
                <a:spcPct val="90000"/>
              </a:lnSpc>
            </a:pPr>
            <a:r>
              <a:rPr lang="en-US" sz="2800" dirty="0"/>
              <a:t>What is the competitive situation?</a:t>
            </a:r>
          </a:p>
          <a:p>
            <a:pPr>
              <a:lnSpc>
                <a:spcPct val="90000"/>
              </a:lnSpc>
            </a:pPr>
            <a:r>
              <a:rPr lang="en-US" sz="2800" dirty="0"/>
              <a:t>What products are in the pipeline?</a:t>
            </a:r>
          </a:p>
          <a:p>
            <a:pPr>
              <a:lnSpc>
                <a:spcPct val="90000"/>
              </a:lnSpc>
            </a:pPr>
            <a:r>
              <a:rPr lang="en-US" sz="2800" dirty="0"/>
              <a:t>What are the legal and regulatory issues?</a:t>
            </a:r>
          </a:p>
        </p:txBody>
      </p:sp>
    </p:spTree>
    <p:extLst>
      <p:ext uri="{BB962C8B-B14F-4D97-AF65-F5344CB8AC3E}">
        <p14:creationId xmlns:p14="http://schemas.microsoft.com/office/powerpoint/2010/main" val="2119561881"/>
      </p:ext>
    </p:extLst>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387CE-A87A-45B7-8A56-5561ACD2C8DF}"/>
              </a:ext>
            </a:extLst>
          </p:cNvPr>
          <p:cNvSpPr>
            <a:spLocks noGrp="1"/>
          </p:cNvSpPr>
          <p:nvPr>
            <p:ph type="ctrTitle"/>
          </p:nvPr>
        </p:nvSpPr>
        <p:spPr>
          <a:xfrm>
            <a:off x="3836504" y="758952"/>
            <a:ext cx="7319175" cy="3566160"/>
          </a:xfrm>
        </p:spPr>
        <p:txBody>
          <a:bodyPr>
            <a:normAutofit/>
          </a:bodyPr>
          <a:lstStyle/>
          <a:p>
            <a:pPr algn="ctr"/>
            <a:r>
              <a:rPr lang="en-US" sz="6000" dirty="0"/>
              <a:t>Cost Analysis </a:t>
            </a:r>
            <a:br>
              <a:rPr lang="en-US" sz="6000" dirty="0"/>
            </a:br>
            <a:r>
              <a:rPr lang="en-US" sz="6000" dirty="0"/>
              <a:t>for </a:t>
            </a:r>
            <a:br>
              <a:rPr lang="en-US" sz="6000" dirty="0"/>
            </a:br>
            <a:r>
              <a:rPr lang="en-US" sz="6000" dirty="0"/>
              <a:t>Decision Making</a:t>
            </a:r>
            <a:endParaRPr lang="en-IN" sz="5400" dirty="0">
              <a:latin typeface="Times New Roman" panose="02020603050405020304" pitchFamily="18" charset="0"/>
              <a:cs typeface="Times New Roman" panose="02020603050405020304" pitchFamily="18" charset="0"/>
            </a:endParaRPr>
          </a:p>
        </p:txBody>
      </p:sp>
      <p:pic>
        <p:nvPicPr>
          <p:cNvPr id="7" name="Graphic 6" descr="Meeting">
            <a:extLst>
              <a:ext uri="{FF2B5EF4-FFF2-40B4-BE49-F238E27FC236}">
                <a16:creationId xmlns:a16="http://schemas.microsoft.com/office/drawing/2014/main" id="{E2E9A9A6-5D71-4F2B-B71C-EE2FA4AB37D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818" y="1944907"/>
            <a:ext cx="2449486" cy="2449486"/>
          </a:xfrm>
          <a:prstGeom prst="rect">
            <a:avLst/>
          </a:prstGeom>
        </p:spPr>
      </p:pic>
      <p:sp>
        <p:nvSpPr>
          <p:cNvPr id="8" name="Subtitle 7">
            <a:extLst>
              <a:ext uri="{FF2B5EF4-FFF2-40B4-BE49-F238E27FC236}">
                <a16:creationId xmlns:a16="http://schemas.microsoft.com/office/drawing/2014/main" id="{636859D3-2FD9-CDB2-963E-6BF35279565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819936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026"/>
          <p:cNvSpPr>
            <a:spLocks noGrp="1" noChangeArrowheads="1"/>
          </p:cNvSpPr>
          <p:nvPr>
            <p:ph type="title"/>
          </p:nvPr>
        </p:nvSpPr>
        <p:spPr>
          <a:xfrm>
            <a:off x="1828800" y="152400"/>
            <a:ext cx="8534400" cy="1219200"/>
          </a:xfrm>
        </p:spPr>
        <p:txBody>
          <a:bodyPr/>
          <a:lstStyle/>
          <a:p>
            <a:pPr eaLnBrk="1" hangingPunct="1"/>
            <a:r>
              <a:rPr lang="en-US">
                <a:latin typeface="Franklin Gothic Book" charset="0"/>
              </a:rPr>
              <a:t>What Do We Mean By COST?</a:t>
            </a:r>
          </a:p>
        </p:txBody>
      </p:sp>
      <p:sp>
        <p:nvSpPr>
          <p:cNvPr id="11267" name="Oval 1027"/>
          <p:cNvSpPr>
            <a:spLocks noChangeArrowheads="1"/>
          </p:cNvSpPr>
          <p:nvPr/>
        </p:nvSpPr>
        <p:spPr bwMode="auto">
          <a:xfrm>
            <a:off x="2895600" y="1905000"/>
            <a:ext cx="6553200" cy="3886200"/>
          </a:xfrm>
          <a:prstGeom prst="ellipse">
            <a:avLst/>
          </a:prstGeom>
          <a:solidFill>
            <a:srgbClr val="F3B45F"/>
          </a:solidFill>
          <a:ln w="38100">
            <a:solidFill>
              <a:schemeClr val="tx1"/>
            </a:solidFill>
            <a:round/>
            <a:headEnd/>
            <a:tailEnd/>
          </a:ln>
        </p:spPr>
        <p:txBody>
          <a:bodyPr wrap="none" anchor="ctr"/>
          <a:lstStyle/>
          <a:p>
            <a:pPr algn="ctr" eaLnBrk="0" hangingPunct="0"/>
            <a:r>
              <a:rPr lang="en-US" sz="3600" b="1"/>
              <a:t>Cost</a:t>
            </a:r>
            <a:br>
              <a:rPr lang="en-US" sz="3600" b="1"/>
            </a:br>
            <a:r>
              <a:rPr lang="en-US" sz="3600" b="1"/>
              <a:t>is the measure of</a:t>
            </a:r>
            <a:br>
              <a:rPr lang="en-US" sz="3600" b="1"/>
            </a:br>
            <a:r>
              <a:rPr lang="en-US" sz="3600" b="1"/>
              <a:t>resources given</a:t>
            </a:r>
            <a:br>
              <a:rPr lang="en-US" sz="3600" b="1"/>
            </a:br>
            <a:r>
              <a:rPr lang="en-US" sz="3600" b="1"/>
              <a:t>up to achieve a</a:t>
            </a:r>
            <a:br>
              <a:rPr lang="en-US" sz="3600" b="1"/>
            </a:br>
            <a:r>
              <a:rPr lang="en-US" sz="3600" b="1"/>
              <a:t>particular purpose.</a:t>
            </a:r>
          </a:p>
        </p:txBody>
      </p:sp>
      <p:sp>
        <p:nvSpPr>
          <p:cNvPr id="2969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5E81E67A-50F5-D345-B59A-69FE312754D0}" type="slidenum">
              <a:rPr lang="en-US" sz="1000">
                <a:latin typeface="Times New Roman" charset="0"/>
              </a:rPr>
              <a:pPr algn="r" eaLnBrk="1" hangingPunct="1"/>
              <a:t>69</a:t>
            </a:fld>
            <a:endParaRPr lang="en-US" sz="1000">
              <a:latin typeface="Times New Roman" charset="0"/>
            </a:endParaRPr>
          </a:p>
        </p:txBody>
      </p:sp>
    </p:spTree>
    <p:extLst>
      <p:ext uri="{BB962C8B-B14F-4D97-AF65-F5344CB8AC3E}">
        <p14:creationId xmlns:p14="http://schemas.microsoft.com/office/powerpoint/2010/main" val="2632185482"/>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dissolve">
                                      <p:cBhvr>
                                        <p:cTn id="7" dur="500"/>
                                        <p:tgtEl>
                                          <p:spTgt spid="11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1828800" y="152400"/>
            <a:ext cx="8534400" cy="1219200"/>
          </a:xfrm>
        </p:spPr>
        <p:txBody>
          <a:bodyPr/>
          <a:lstStyle/>
          <a:p>
            <a:pPr eaLnBrk="1" hangingPunct="1"/>
            <a:r>
              <a:rPr lang="en-US" sz="3400">
                <a:latin typeface="Franklin Gothic Book" charset="0"/>
              </a:rPr>
              <a:t>Product Costs, Period Costs, and Expenses</a:t>
            </a:r>
          </a:p>
        </p:txBody>
      </p:sp>
      <p:sp>
        <p:nvSpPr>
          <p:cNvPr id="71685" name="Text Box 5"/>
          <p:cNvSpPr txBox="1">
            <a:spLocks noChangeArrowheads="1"/>
          </p:cNvSpPr>
          <p:nvPr/>
        </p:nvSpPr>
        <p:spPr bwMode="auto">
          <a:xfrm>
            <a:off x="2438401" y="1752600"/>
            <a:ext cx="7483475" cy="1200150"/>
          </a:xfrm>
          <a:prstGeom prst="rect">
            <a:avLst/>
          </a:prstGeom>
          <a:solidFill>
            <a:srgbClr val="E1C787"/>
          </a:solidFill>
          <a:ln w="12700">
            <a:solidFill>
              <a:srgbClr val="866922"/>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t>Product costs</a:t>
            </a:r>
            <a:r>
              <a:rPr lang="en-US"/>
              <a:t> are costs associated with goods for sale until the  time period during which the products are sold, at which time the costs become expenses.</a:t>
            </a:r>
          </a:p>
        </p:txBody>
      </p:sp>
      <p:sp>
        <p:nvSpPr>
          <p:cNvPr id="71686" name="Text Box 6"/>
          <p:cNvSpPr txBox="1">
            <a:spLocks noChangeArrowheads="1"/>
          </p:cNvSpPr>
          <p:nvPr/>
        </p:nvSpPr>
        <p:spPr bwMode="auto">
          <a:xfrm>
            <a:off x="2438401" y="3352801"/>
            <a:ext cx="7483475" cy="835025"/>
          </a:xfrm>
          <a:prstGeom prst="rect">
            <a:avLst/>
          </a:prstGeom>
          <a:solidFill>
            <a:srgbClr val="B6C278"/>
          </a:solidFill>
          <a:ln w="12700">
            <a:solidFill>
              <a:srgbClr val="545C2A"/>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t>Period costs</a:t>
            </a:r>
            <a:r>
              <a:rPr lang="en-US"/>
              <a:t> are costs that are expensed during the time period in which they are incurred.</a:t>
            </a:r>
          </a:p>
        </p:txBody>
      </p:sp>
      <p:sp>
        <p:nvSpPr>
          <p:cNvPr id="71687" name="Text Box 7"/>
          <p:cNvSpPr txBox="1">
            <a:spLocks noChangeArrowheads="1"/>
          </p:cNvSpPr>
          <p:nvPr/>
        </p:nvSpPr>
        <p:spPr bwMode="auto">
          <a:xfrm>
            <a:off x="2438401" y="4591051"/>
            <a:ext cx="7483475" cy="835025"/>
          </a:xfrm>
          <a:prstGeom prst="rect">
            <a:avLst/>
          </a:prstGeom>
          <a:solidFill>
            <a:srgbClr val="B2BFCA"/>
          </a:solidFill>
          <a:ln w="12700">
            <a:solidFill>
              <a:srgbClr val="465866"/>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t>Expenses</a:t>
            </a:r>
            <a:r>
              <a:rPr lang="en-US"/>
              <a:t> are the consumption of assets for the purpose of generating revenue.</a:t>
            </a:r>
          </a:p>
        </p:txBody>
      </p:sp>
      <p:sp>
        <p:nvSpPr>
          <p:cNvPr id="3174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2D29256D-8C82-6E48-8A1E-DF3CCBDC9FF7}" type="slidenum">
              <a:rPr lang="en-US" sz="1000">
                <a:latin typeface="Times New Roman" charset="0"/>
              </a:rPr>
              <a:pPr algn="r" eaLnBrk="1" hangingPunct="1"/>
              <a:t>70</a:t>
            </a:fld>
            <a:endParaRPr lang="en-US" sz="1000">
              <a:latin typeface="Times New Roman" charset="0"/>
            </a:endParaRPr>
          </a:p>
        </p:txBody>
      </p:sp>
    </p:spTree>
    <p:extLst>
      <p:ext uri="{BB962C8B-B14F-4D97-AF65-F5344CB8AC3E}">
        <p14:creationId xmlns:p14="http://schemas.microsoft.com/office/powerpoint/2010/main" val="3649387031"/>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685"/>
                                        </p:tgtEl>
                                        <p:attrNameLst>
                                          <p:attrName>style.visibility</p:attrName>
                                        </p:attrNameLst>
                                      </p:cBhvr>
                                      <p:to>
                                        <p:strVal val="visible"/>
                                      </p:to>
                                    </p:set>
                                    <p:animEffect transition="in" filter="wipe(left)">
                                      <p:cBhvr>
                                        <p:cTn id="7" dur="500"/>
                                        <p:tgtEl>
                                          <p:spTgt spid="716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686"/>
                                        </p:tgtEl>
                                        <p:attrNameLst>
                                          <p:attrName>style.visibility</p:attrName>
                                        </p:attrNameLst>
                                      </p:cBhvr>
                                      <p:to>
                                        <p:strVal val="visible"/>
                                      </p:to>
                                    </p:set>
                                    <p:animEffect transition="in" filter="wipe(left)">
                                      <p:cBhvr>
                                        <p:cTn id="12" dur="500"/>
                                        <p:tgtEl>
                                          <p:spTgt spid="716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687"/>
                                        </p:tgtEl>
                                        <p:attrNameLst>
                                          <p:attrName>style.visibility</p:attrName>
                                        </p:attrNameLst>
                                      </p:cBhvr>
                                      <p:to>
                                        <p:strVal val="visible"/>
                                      </p:to>
                                    </p:set>
                                    <p:animEffect transition="in" filter="wipe(left)">
                                      <p:cBhvr>
                                        <p:cTn id="17" dur="500"/>
                                        <p:tgtEl>
                                          <p:spTgt spid="716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5" grpId="0" animBg="1"/>
      <p:bldP spid="71686" grpId="0" animBg="1"/>
      <p:bldP spid="7168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lnSpc>
                <a:spcPct val="85000"/>
              </a:lnSpc>
              <a:defRPr/>
            </a:pPr>
            <a:r>
              <a:rPr lang="en-US" dirty="0">
                <a:solidFill>
                  <a:schemeClr val="accent2"/>
                </a:solidFill>
                <a:effectLst>
                  <a:outerShdw blurRad="38100" dist="38100" dir="2700000" algn="tl">
                    <a:srgbClr val="DDDDDD"/>
                  </a:outerShdw>
                </a:effectLst>
                <a:latin typeface="Franklin Gothic Book" charset="0"/>
                <a:cs typeface="+mj-cs"/>
              </a:rPr>
              <a:t>Manufacturing Costs</a:t>
            </a:r>
          </a:p>
        </p:txBody>
      </p:sp>
      <p:grpSp>
        <p:nvGrpSpPr>
          <p:cNvPr id="46082" name="Group 3"/>
          <p:cNvGrpSpPr>
            <a:grpSpLocks/>
          </p:cNvGrpSpPr>
          <p:nvPr/>
        </p:nvGrpSpPr>
        <p:grpSpPr bwMode="auto">
          <a:xfrm>
            <a:off x="3606800" y="3683000"/>
            <a:ext cx="5130800" cy="2311400"/>
            <a:chOff x="1312" y="2320"/>
            <a:chExt cx="3232" cy="1456"/>
          </a:xfrm>
        </p:grpSpPr>
        <p:sp>
          <p:nvSpPr>
            <p:cNvPr id="46099" name="Oval 4"/>
            <p:cNvSpPr>
              <a:spLocks noChangeArrowheads="1"/>
            </p:cNvSpPr>
            <p:nvPr/>
          </p:nvSpPr>
          <p:spPr bwMode="auto">
            <a:xfrm>
              <a:off x="1312" y="2320"/>
              <a:ext cx="3232" cy="1456"/>
            </a:xfrm>
            <a:prstGeom prst="ellipse">
              <a:avLst/>
            </a:prstGeom>
            <a:solidFill>
              <a:srgbClr val="906CA4"/>
            </a:solidFill>
            <a:ln w="50800">
              <a:solidFill>
                <a:schemeClr val="tx1"/>
              </a:solidFill>
              <a:round/>
              <a:headEnd/>
              <a:tailEnd/>
            </a:ln>
          </p:spPr>
          <p:txBody>
            <a:bodyPr wrap="none" anchor="ctr"/>
            <a:lstStyle/>
            <a:p>
              <a:endParaRPr lang="en-US"/>
            </a:p>
          </p:txBody>
        </p:sp>
        <p:sp>
          <p:nvSpPr>
            <p:cNvPr id="46100" name="Rectangle 5"/>
            <p:cNvSpPr>
              <a:spLocks noChangeArrowheads="1"/>
            </p:cNvSpPr>
            <p:nvPr/>
          </p:nvSpPr>
          <p:spPr bwMode="auto">
            <a:xfrm>
              <a:off x="2065" y="2636"/>
              <a:ext cx="1726" cy="8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4000"/>
                <a:t>The</a:t>
              </a:r>
              <a:br>
                <a:rPr lang="en-US" sz="4000"/>
              </a:br>
              <a:r>
                <a:rPr lang="en-US" sz="4000"/>
                <a:t>Product</a:t>
              </a:r>
            </a:p>
          </p:txBody>
        </p:sp>
      </p:grpSp>
      <p:grpSp>
        <p:nvGrpSpPr>
          <p:cNvPr id="3" name="Group 6"/>
          <p:cNvGrpSpPr>
            <a:grpSpLocks/>
          </p:cNvGrpSpPr>
          <p:nvPr/>
        </p:nvGrpSpPr>
        <p:grpSpPr bwMode="auto">
          <a:xfrm>
            <a:off x="1905000" y="1828800"/>
            <a:ext cx="2362200" cy="2139950"/>
            <a:chOff x="248" y="1160"/>
            <a:chExt cx="1500" cy="1348"/>
          </a:xfrm>
        </p:grpSpPr>
        <p:grpSp>
          <p:nvGrpSpPr>
            <p:cNvPr id="46095" name="Group 7"/>
            <p:cNvGrpSpPr>
              <a:grpSpLocks/>
            </p:cNvGrpSpPr>
            <p:nvPr/>
          </p:nvGrpSpPr>
          <p:grpSpPr bwMode="auto">
            <a:xfrm>
              <a:off x="248" y="1160"/>
              <a:ext cx="1500" cy="1348"/>
              <a:chOff x="248" y="1160"/>
              <a:chExt cx="1500" cy="1348"/>
            </a:xfrm>
          </p:grpSpPr>
          <p:sp>
            <p:nvSpPr>
              <p:cNvPr id="46097" name="Line 8"/>
              <p:cNvSpPr>
                <a:spLocks noChangeShapeType="1"/>
              </p:cNvSpPr>
              <p:nvPr/>
            </p:nvSpPr>
            <p:spPr bwMode="auto">
              <a:xfrm>
                <a:off x="948" y="1900"/>
                <a:ext cx="800" cy="608"/>
              </a:xfrm>
              <a:prstGeom prst="line">
                <a:avLst/>
              </a:prstGeom>
              <a:noFill/>
              <a:ln w="254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46098" name="Oval 9"/>
              <p:cNvSpPr>
                <a:spLocks noChangeArrowheads="1"/>
              </p:cNvSpPr>
              <p:nvPr/>
            </p:nvSpPr>
            <p:spPr bwMode="auto">
              <a:xfrm>
                <a:off x="248" y="1160"/>
                <a:ext cx="1424" cy="752"/>
              </a:xfrm>
              <a:prstGeom prst="ellipse">
                <a:avLst/>
              </a:prstGeom>
              <a:solidFill>
                <a:schemeClr val="hlink"/>
              </a:solidFill>
              <a:ln w="25400">
                <a:solidFill>
                  <a:schemeClr val="tx1"/>
                </a:solidFill>
                <a:round/>
                <a:headEnd/>
                <a:tailEnd/>
              </a:ln>
            </p:spPr>
            <p:txBody>
              <a:bodyPr wrap="none" anchor="ctr"/>
              <a:lstStyle/>
              <a:p>
                <a:endParaRPr lang="en-US"/>
              </a:p>
            </p:txBody>
          </p:sp>
        </p:grpSp>
        <p:sp>
          <p:nvSpPr>
            <p:cNvPr id="46096" name="Rectangle 10"/>
            <p:cNvSpPr>
              <a:spLocks noChangeArrowheads="1"/>
            </p:cNvSpPr>
            <p:nvPr/>
          </p:nvSpPr>
          <p:spPr bwMode="auto">
            <a:xfrm>
              <a:off x="601" y="1278"/>
              <a:ext cx="718"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endParaRPr lang="en-US" sz="2400"/>
            </a:p>
          </p:txBody>
        </p:sp>
      </p:grpSp>
      <p:grpSp>
        <p:nvGrpSpPr>
          <p:cNvPr id="5" name="Group 11"/>
          <p:cNvGrpSpPr>
            <a:grpSpLocks/>
          </p:cNvGrpSpPr>
          <p:nvPr/>
        </p:nvGrpSpPr>
        <p:grpSpPr bwMode="auto">
          <a:xfrm>
            <a:off x="5041900" y="1841500"/>
            <a:ext cx="2260600" cy="1835150"/>
            <a:chOff x="2216" y="1160"/>
            <a:chExt cx="1424" cy="1156"/>
          </a:xfrm>
        </p:grpSpPr>
        <p:sp>
          <p:nvSpPr>
            <p:cNvPr id="46092" name="Line 12"/>
            <p:cNvSpPr>
              <a:spLocks noChangeShapeType="1"/>
            </p:cNvSpPr>
            <p:nvPr/>
          </p:nvSpPr>
          <p:spPr bwMode="auto">
            <a:xfrm>
              <a:off x="2928" y="1900"/>
              <a:ext cx="0" cy="416"/>
            </a:xfrm>
            <a:prstGeom prst="line">
              <a:avLst/>
            </a:prstGeom>
            <a:noFill/>
            <a:ln w="254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46093" name="Oval 13"/>
            <p:cNvSpPr>
              <a:spLocks noChangeArrowheads="1"/>
            </p:cNvSpPr>
            <p:nvPr/>
          </p:nvSpPr>
          <p:spPr bwMode="auto">
            <a:xfrm>
              <a:off x="2216" y="1160"/>
              <a:ext cx="1424" cy="752"/>
            </a:xfrm>
            <a:prstGeom prst="ellipse">
              <a:avLst/>
            </a:prstGeom>
            <a:solidFill>
              <a:srgbClr val="869E60"/>
            </a:solidFill>
            <a:ln w="25400">
              <a:solidFill>
                <a:schemeClr val="tx1"/>
              </a:solidFill>
              <a:round/>
              <a:headEnd/>
              <a:tailEnd/>
            </a:ln>
          </p:spPr>
          <p:txBody>
            <a:bodyPr wrap="none" anchor="ctr"/>
            <a:lstStyle/>
            <a:p>
              <a:endParaRPr lang="en-US"/>
            </a:p>
          </p:txBody>
        </p:sp>
        <p:sp>
          <p:nvSpPr>
            <p:cNvPr id="46094" name="Rectangle 14"/>
            <p:cNvSpPr>
              <a:spLocks noChangeArrowheads="1"/>
            </p:cNvSpPr>
            <p:nvPr/>
          </p:nvSpPr>
          <p:spPr bwMode="auto">
            <a:xfrm>
              <a:off x="2509" y="1278"/>
              <a:ext cx="838" cy="5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a:t>Direct</a:t>
              </a:r>
              <a:br>
                <a:rPr lang="en-US" sz="2400"/>
              </a:br>
              <a:r>
                <a:rPr lang="en-US" sz="2400"/>
                <a:t>Labor</a:t>
              </a:r>
            </a:p>
          </p:txBody>
        </p:sp>
      </p:grpSp>
      <p:grpSp>
        <p:nvGrpSpPr>
          <p:cNvPr id="6" name="Group 15"/>
          <p:cNvGrpSpPr>
            <a:grpSpLocks/>
          </p:cNvGrpSpPr>
          <p:nvPr/>
        </p:nvGrpSpPr>
        <p:grpSpPr bwMode="auto">
          <a:xfrm>
            <a:off x="8013701" y="1841500"/>
            <a:ext cx="2347913" cy="2165350"/>
            <a:chOff x="4088" y="1160"/>
            <a:chExt cx="1479" cy="1364"/>
          </a:xfrm>
        </p:grpSpPr>
        <p:sp>
          <p:nvSpPr>
            <p:cNvPr id="46088" name="Line 16"/>
            <p:cNvSpPr>
              <a:spLocks noChangeShapeType="1"/>
            </p:cNvSpPr>
            <p:nvPr/>
          </p:nvSpPr>
          <p:spPr bwMode="auto">
            <a:xfrm flipV="1">
              <a:off x="4108" y="1884"/>
              <a:ext cx="704" cy="640"/>
            </a:xfrm>
            <a:prstGeom prst="line">
              <a:avLst/>
            </a:prstGeom>
            <a:noFill/>
            <a:ln w="25400">
              <a:solidFill>
                <a:schemeClr val="tx1"/>
              </a:solidFill>
              <a:round/>
              <a:headEnd type="triangle" w="med" len="me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46089" name="Group 17"/>
            <p:cNvGrpSpPr>
              <a:grpSpLocks/>
            </p:cNvGrpSpPr>
            <p:nvPr/>
          </p:nvGrpSpPr>
          <p:grpSpPr bwMode="auto">
            <a:xfrm>
              <a:off x="4088" y="1160"/>
              <a:ext cx="1479" cy="752"/>
              <a:chOff x="4088" y="1160"/>
              <a:chExt cx="1479" cy="752"/>
            </a:xfrm>
          </p:grpSpPr>
          <p:sp>
            <p:nvSpPr>
              <p:cNvPr id="46090" name="Oval 18"/>
              <p:cNvSpPr>
                <a:spLocks noChangeArrowheads="1"/>
              </p:cNvSpPr>
              <p:nvPr/>
            </p:nvSpPr>
            <p:spPr bwMode="auto">
              <a:xfrm>
                <a:off x="4088" y="1160"/>
                <a:ext cx="1424" cy="752"/>
              </a:xfrm>
              <a:prstGeom prst="ellipse">
                <a:avLst/>
              </a:prstGeom>
              <a:solidFill>
                <a:srgbClr val="F0A166"/>
              </a:solidFill>
              <a:ln w="25400">
                <a:solidFill>
                  <a:schemeClr val="tx1"/>
                </a:solidFill>
                <a:round/>
                <a:headEnd/>
                <a:tailEnd/>
              </a:ln>
            </p:spPr>
            <p:txBody>
              <a:bodyPr wrap="none" anchor="ctr"/>
              <a:lstStyle/>
              <a:p>
                <a:endParaRPr lang="en-US"/>
              </a:p>
            </p:txBody>
          </p:sp>
          <p:sp>
            <p:nvSpPr>
              <p:cNvPr id="46091" name="Rectangle 19"/>
              <p:cNvSpPr>
                <a:spLocks noChangeArrowheads="1"/>
              </p:cNvSpPr>
              <p:nvPr/>
            </p:nvSpPr>
            <p:spPr bwMode="auto">
              <a:xfrm>
                <a:off x="4129" y="1350"/>
                <a:ext cx="1438" cy="5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a:t>Manufacturing Overhead</a:t>
                </a:r>
              </a:p>
            </p:txBody>
          </p:sp>
        </p:grpSp>
      </p:grpSp>
      <p:sp>
        <p:nvSpPr>
          <p:cNvPr id="46086" name="Rectangle 20"/>
          <p:cNvSpPr>
            <a:spLocks noChangeArrowheads="1"/>
          </p:cNvSpPr>
          <p:nvPr/>
        </p:nvSpPr>
        <p:spPr bwMode="auto">
          <a:xfrm>
            <a:off x="2362200" y="1981201"/>
            <a:ext cx="12954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p>
            <a:pPr algn="ctr"/>
            <a:r>
              <a:rPr lang="en-US" sz="2400" dirty="0">
                <a:solidFill>
                  <a:srgbClr val="DCE6F2"/>
                </a:solidFill>
              </a:rPr>
              <a:t>Direct</a:t>
            </a:r>
            <a:br>
              <a:rPr lang="en-US" sz="2400" dirty="0">
                <a:solidFill>
                  <a:srgbClr val="DCE6F2"/>
                </a:solidFill>
              </a:rPr>
            </a:br>
            <a:r>
              <a:rPr lang="en-US" sz="2400" dirty="0">
                <a:solidFill>
                  <a:srgbClr val="DCE6F2"/>
                </a:solidFill>
              </a:rPr>
              <a:t>Material</a:t>
            </a:r>
          </a:p>
        </p:txBody>
      </p:sp>
      <p:sp>
        <p:nvSpPr>
          <p:cNvPr id="46087"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15EB7D12-7E68-6D4C-BB97-0A087CE770D5}" type="slidenum">
              <a:rPr lang="en-US" sz="1000">
                <a:latin typeface="Times New Roman" charset="0"/>
              </a:rPr>
              <a:pPr algn="r" eaLnBrk="1" hangingPunct="1"/>
              <a:t>71</a:t>
            </a:fld>
            <a:endParaRPr lang="en-US" sz="1000">
              <a:latin typeface="Times New Roman" charset="0"/>
            </a:endParaRPr>
          </a:p>
        </p:txBody>
      </p:sp>
    </p:spTree>
    <p:extLst>
      <p:ext uri="{BB962C8B-B14F-4D97-AF65-F5344CB8AC3E}">
        <p14:creationId xmlns:p14="http://schemas.microsoft.com/office/powerpoint/2010/main" val="831976751"/>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nodeType="afterGroup">
                            <p:stCondLst>
                              <p:cond delay="500"/>
                            </p:stCondLst>
                            <p:childTnLst>
                              <p:par>
                                <p:cTn id="9" presetID="1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Top)">
                                      <p:cBhvr>
                                        <p:cTn id="11" dur="500"/>
                                        <p:tgtEl>
                                          <p:spTgt spid="5"/>
                                        </p:tgtEl>
                                      </p:cBhvr>
                                    </p:animEffect>
                                  </p:childTnLst>
                                </p:cTn>
                              </p:par>
                            </p:childTnLst>
                          </p:cTn>
                        </p:par>
                        <p:par>
                          <p:cTn id="12" fill="hold" nodeType="afterGroup">
                            <p:stCondLst>
                              <p:cond delay="1000"/>
                            </p:stCondLst>
                            <p:childTnLst>
                              <p:par>
                                <p:cTn id="13" presetID="18" presetClass="entr" presetSubtype="12"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a:solidFill>
                  <a:schemeClr val="accent2"/>
                </a:solidFill>
                <a:effectLst>
                  <a:outerShdw blurRad="38100" dist="38100" dir="2700000" algn="tl">
                    <a:srgbClr val="DDDDDD"/>
                  </a:outerShdw>
                </a:effectLst>
                <a:latin typeface="Franklin Gothic Book" charset="0"/>
                <a:cs typeface="+mj-cs"/>
              </a:rPr>
              <a:t>Direct Material</a:t>
            </a:r>
          </a:p>
        </p:txBody>
      </p:sp>
      <p:sp>
        <p:nvSpPr>
          <p:cNvPr id="49154" name="Rectangle 1027"/>
          <p:cNvSpPr>
            <a:spLocks noChangeArrowheads="1"/>
          </p:cNvSpPr>
          <p:nvPr/>
        </p:nvSpPr>
        <p:spPr bwMode="auto">
          <a:xfrm>
            <a:off x="1901825" y="1333500"/>
            <a:ext cx="8388350" cy="5029200"/>
          </a:xfrm>
          <a:prstGeom prst="rect">
            <a:avLst/>
          </a:prstGeom>
          <a:solidFill>
            <a:schemeClr val="tx1"/>
          </a:solidFill>
          <a:ln w="76200" cmpd="tri">
            <a:solidFill>
              <a:schemeClr val="hlink"/>
            </a:solidFill>
            <a:miter lim="800000"/>
            <a:headEnd/>
            <a:tailEnd/>
          </a:ln>
        </p:spPr>
        <p:txBody>
          <a:bodyPr lIns="90488" tIns="44450" rIns="90488" bIns="44450"/>
          <a:lstStyle/>
          <a:p>
            <a:pPr marL="342900" indent="-342900" algn="ctr" eaLnBrk="0" hangingPunct="0">
              <a:lnSpc>
                <a:spcPct val="90000"/>
              </a:lnSpc>
            </a:pPr>
            <a:br>
              <a:rPr lang="en-US" sz="3200" b="1">
                <a:solidFill>
                  <a:schemeClr val="bg2"/>
                </a:solidFill>
              </a:rPr>
            </a:br>
            <a:endParaRPr lang="en-US" sz="3200" b="1">
              <a:solidFill>
                <a:schemeClr val="bg2"/>
              </a:solidFill>
            </a:endParaRPr>
          </a:p>
        </p:txBody>
      </p:sp>
      <p:graphicFrame>
        <p:nvGraphicFramePr>
          <p:cNvPr id="22532" name="Object 1028"/>
          <p:cNvGraphicFramePr>
            <a:graphicFrameLocks/>
          </p:cNvGraphicFramePr>
          <p:nvPr/>
        </p:nvGraphicFramePr>
        <p:xfrm>
          <a:off x="2438401" y="4779963"/>
          <a:ext cx="5091113" cy="1320800"/>
        </p:xfrm>
        <a:graphic>
          <a:graphicData uri="http://schemas.openxmlformats.org/presentationml/2006/ole">
            <mc:AlternateContent xmlns:mc="http://schemas.openxmlformats.org/markup-compatibility/2006">
              <mc:Choice xmlns:v="urn:schemas-microsoft-com:vml" Requires="v">
                <p:oleObj name="Clip" r:id="rId3" imgW="6545263" imgH="1706563" progId="MS_ClipArt_Gallery.2">
                  <p:embed/>
                </p:oleObj>
              </mc:Choice>
              <mc:Fallback>
                <p:oleObj name="Clip" r:id="rId3" imgW="6545263" imgH="1706563" progId="MS_ClipArt_Gallery.2">
                  <p:embed/>
                  <p:pic>
                    <p:nvPicPr>
                      <p:cNvPr id="22532" name="Object 102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1" y="4779963"/>
                        <a:ext cx="5091113" cy="1320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pSp>
        <p:nvGrpSpPr>
          <p:cNvPr id="2" name="Group 1032"/>
          <p:cNvGrpSpPr>
            <a:grpSpLocks/>
          </p:cNvGrpSpPr>
          <p:nvPr/>
        </p:nvGrpSpPr>
        <p:grpSpPr bwMode="auto">
          <a:xfrm>
            <a:off x="6146800" y="3441700"/>
            <a:ext cx="3746500" cy="1574800"/>
            <a:chOff x="2912" y="2168"/>
            <a:chExt cx="2360" cy="992"/>
          </a:xfrm>
        </p:grpSpPr>
        <p:sp>
          <p:nvSpPr>
            <p:cNvPr id="49159" name="Freeform 1029"/>
            <p:cNvSpPr>
              <a:spLocks/>
            </p:cNvSpPr>
            <p:nvPr/>
          </p:nvSpPr>
          <p:spPr bwMode="auto">
            <a:xfrm>
              <a:off x="2912" y="2608"/>
              <a:ext cx="1105" cy="497"/>
            </a:xfrm>
            <a:custGeom>
              <a:avLst/>
              <a:gdLst>
                <a:gd name="T0" fmla="*/ 86 w 1105"/>
                <a:gd name="T1" fmla="*/ 319 h 497"/>
                <a:gd name="T2" fmla="*/ 110 w 1105"/>
                <a:gd name="T3" fmla="*/ 291 h 497"/>
                <a:gd name="T4" fmla="*/ 149 w 1105"/>
                <a:gd name="T5" fmla="*/ 246 h 497"/>
                <a:gd name="T6" fmla="*/ 194 w 1105"/>
                <a:gd name="T7" fmla="*/ 203 h 497"/>
                <a:gd name="T8" fmla="*/ 244 w 1105"/>
                <a:gd name="T9" fmla="*/ 164 h 497"/>
                <a:gd name="T10" fmla="*/ 296 w 1105"/>
                <a:gd name="T11" fmla="*/ 129 h 497"/>
                <a:gd name="T12" fmla="*/ 353 w 1105"/>
                <a:gd name="T13" fmla="*/ 99 h 497"/>
                <a:gd name="T14" fmla="*/ 411 w 1105"/>
                <a:gd name="T15" fmla="*/ 70 h 497"/>
                <a:gd name="T16" fmla="*/ 476 w 1105"/>
                <a:gd name="T17" fmla="*/ 46 h 497"/>
                <a:gd name="T18" fmla="*/ 541 w 1105"/>
                <a:gd name="T19" fmla="*/ 28 h 497"/>
                <a:gd name="T20" fmla="*/ 608 w 1105"/>
                <a:gd name="T21" fmla="*/ 14 h 497"/>
                <a:gd name="T22" fmla="*/ 674 w 1105"/>
                <a:gd name="T23" fmla="*/ 6 h 497"/>
                <a:gd name="T24" fmla="*/ 744 w 1105"/>
                <a:gd name="T25" fmla="*/ 0 h 497"/>
                <a:gd name="T26" fmla="*/ 814 w 1105"/>
                <a:gd name="T27" fmla="*/ 0 h 497"/>
                <a:gd name="T28" fmla="*/ 882 w 1105"/>
                <a:gd name="T29" fmla="*/ 5 h 497"/>
                <a:gd name="T30" fmla="*/ 951 w 1105"/>
                <a:gd name="T31" fmla="*/ 16 h 497"/>
                <a:gd name="T32" fmla="*/ 1017 w 1105"/>
                <a:gd name="T33" fmla="*/ 30 h 497"/>
                <a:gd name="T34" fmla="*/ 1084 w 1105"/>
                <a:gd name="T35" fmla="*/ 48 h 497"/>
                <a:gd name="T36" fmla="*/ 1104 w 1105"/>
                <a:gd name="T37" fmla="*/ 56 h 497"/>
                <a:gd name="T38" fmla="*/ 1017 w 1105"/>
                <a:gd name="T39" fmla="*/ 36 h 497"/>
                <a:gd name="T40" fmla="*/ 956 w 1105"/>
                <a:gd name="T41" fmla="*/ 29 h 497"/>
                <a:gd name="T42" fmla="*/ 893 w 1105"/>
                <a:gd name="T43" fmla="*/ 30 h 497"/>
                <a:gd name="T44" fmla="*/ 828 w 1105"/>
                <a:gd name="T45" fmla="*/ 38 h 497"/>
                <a:gd name="T46" fmla="*/ 765 w 1105"/>
                <a:gd name="T47" fmla="*/ 49 h 497"/>
                <a:gd name="T48" fmla="*/ 699 w 1105"/>
                <a:gd name="T49" fmla="*/ 67 h 497"/>
                <a:gd name="T50" fmla="*/ 636 w 1105"/>
                <a:gd name="T51" fmla="*/ 90 h 497"/>
                <a:gd name="T52" fmla="*/ 574 w 1105"/>
                <a:gd name="T53" fmla="*/ 119 h 497"/>
                <a:gd name="T54" fmla="*/ 515 w 1105"/>
                <a:gd name="T55" fmla="*/ 155 h 497"/>
                <a:gd name="T56" fmla="*/ 455 w 1105"/>
                <a:gd name="T57" fmla="*/ 195 h 497"/>
                <a:gd name="T58" fmla="*/ 401 w 1105"/>
                <a:gd name="T59" fmla="*/ 239 h 497"/>
                <a:gd name="T60" fmla="*/ 351 w 1105"/>
                <a:gd name="T61" fmla="*/ 287 h 497"/>
                <a:gd name="T62" fmla="*/ 308 w 1105"/>
                <a:gd name="T63" fmla="*/ 337 h 497"/>
                <a:gd name="T64" fmla="*/ 265 w 1105"/>
                <a:gd name="T65" fmla="*/ 391 h 497"/>
                <a:gd name="T66" fmla="*/ 352 w 1105"/>
                <a:gd name="T67" fmla="*/ 428 h 497"/>
                <a:gd name="T68" fmla="*/ 87 w 1105"/>
                <a:gd name="T69" fmla="*/ 496 h 497"/>
                <a:gd name="T70" fmla="*/ 0 w 1105"/>
                <a:gd name="T71" fmla="*/ 285 h 497"/>
                <a:gd name="T72" fmla="*/ 86 w 1105"/>
                <a:gd name="T73" fmla="*/ 319 h 49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05"/>
                <a:gd name="T112" fmla="*/ 0 h 497"/>
                <a:gd name="T113" fmla="*/ 1105 w 1105"/>
                <a:gd name="T114" fmla="*/ 497 h 49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05" h="497">
                  <a:moveTo>
                    <a:pt x="86" y="319"/>
                  </a:moveTo>
                  <a:lnTo>
                    <a:pt x="110" y="291"/>
                  </a:lnTo>
                  <a:lnTo>
                    <a:pt x="149" y="246"/>
                  </a:lnTo>
                  <a:lnTo>
                    <a:pt x="194" y="203"/>
                  </a:lnTo>
                  <a:lnTo>
                    <a:pt x="244" y="164"/>
                  </a:lnTo>
                  <a:lnTo>
                    <a:pt x="296" y="129"/>
                  </a:lnTo>
                  <a:lnTo>
                    <a:pt x="353" y="99"/>
                  </a:lnTo>
                  <a:lnTo>
                    <a:pt x="411" y="70"/>
                  </a:lnTo>
                  <a:lnTo>
                    <a:pt x="476" y="46"/>
                  </a:lnTo>
                  <a:lnTo>
                    <a:pt x="541" y="28"/>
                  </a:lnTo>
                  <a:lnTo>
                    <a:pt x="608" y="14"/>
                  </a:lnTo>
                  <a:lnTo>
                    <a:pt x="674" y="6"/>
                  </a:lnTo>
                  <a:lnTo>
                    <a:pt x="744" y="0"/>
                  </a:lnTo>
                  <a:lnTo>
                    <a:pt x="814" y="0"/>
                  </a:lnTo>
                  <a:lnTo>
                    <a:pt x="882" y="5"/>
                  </a:lnTo>
                  <a:lnTo>
                    <a:pt x="951" y="16"/>
                  </a:lnTo>
                  <a:lnTo>
                    <a:pt x="1017" y="30"/>
                  </a:lnTo>
                  <a:lnTo>
                    <a:pt x="1084" y="48"/>
                  </a:lnTo>
                  <a:lnTo>
                    <a:pt x="1104" y="56"/>
                  </a:lnTo>
                  <a:lnTo>
                    <a:pt x="1017" y="36"/>
                  </a:lnTo>
                  <a:lnTo>
                    <a:pt x="956" y="29"/>
                  </a:lnTo>
                  <a:lnTo>
                    <a:pt x="893" y="30"/>
                  </a:lnTo>
                  <a:lnTo>
                    <a:pt x="828" y="38"/>
                  </a:lnTo>
                  <a:lnTo>
                    <a:pt x="765" y="49"/>
                  </a:lnTo>
                  <a:lnTo>
                    <a:pt x="699" y="67"/>
                  </a:lnTo>
                  <a:lnTo>
                    <a:pt x="636" y="90"/>
                  </a:lnTo>
                  <a:lnTo>
                    <a:pt x="574" y="119"/>
                  </a:lnTo>
                  <a:lnTo>
                    <a:pt x="515" y="155"/>
                  </a:lnTo>
                  <a:lnTo>
                    <a:pt x="455" y="195"/>
                  </a:lnTo>
                  <a:lnTo>
                    <a:pt x="401" y="239"/>
                  </a:lnTo>
                  <a:lnTo>
                    <a:pt x="351" y="287"/>
                  </a:lnTo>
                  <a:lnTo>
                    <a:pt x="308" y="337"/>
                  </a:lnTo>
                  <a:lnTo>
                    <a:pt x="265" y="391"/>
                  </a:lnTo>
                  <a:lnTo>
                    <a:pt x="352" y="428"/>
                  </a:lnTo>
                  <a:lnTo>
                    <a:pt x="87" y="496"/>
                  </a:lnTo>
                  <a:lnTo>
                    <a:pt x="0" y="285"/>
                  </a:lnTo>
                  <a:lnTo>
                    <a:pt x="86" y="319"/>
                  </a:lnTo>
                </a:path>
              </a:pathLst>
            </a:custGeom>
            <a:solidFill>
              <a:srgbClr val="FF0000"/>
            </a:solidFill>
            <a:ln w="12700" cap="rnd" cmpd="sng">
              <a:solidFill>
                <a:srgbClr val="FC0128"/>
              </a:solidFill>
              <a:prstDash val="solid"/>
              <a:round/>
              <a:headEnd type="none" w="med" len="med"/>
              <a:tailEnd type="none" w="med" len="med"/>
            </a:ln>
          </p:spPr>
          <p:txBody>
            <a:bodyPr/>
            <a:lstStyle/>
            <a:p>
              <a:endParaRPr lang="en-US"/>
            </a:p>
          </p:txBody>
        </p:sp>
        <p:sp>
          <p:nvSpPr>
            <p:cNvPr id="24585" name="AutoShape 1030"/>
            <p:cNvSpPr>
              <a:spLocks noChangeArrowheads="1"/>
            </p:cNvSpPr>
            <p:nvPr/>
          </p:nvSpPr>
          <p:spPr bwMode="auto">
            <a:xfrm>
              <a:off x="3464" y="2168"/>
              <a:ext cx="1808" cy="992"/>
            </a:xfrm>
            <a:prstGeom prst="roundRect">
              <a:avLst>
                <a:gd name="adj" fmla="val 12495"/>
              </a:avLst>
            </a:prstGeom>
            <a:solidFill>
              <a:schemeClr val="folHlink"/>
            </a:solidFill>
            <a:ln w="25400">
              <a:solidFill>
                <a:schemeClr val="bg1"/>
              </a:solidFill>
              <a:round/>
              <a:headEnd/>
              <a:tailEnd/>
            </a:ln>
            <a:effectLst>
              <a:outerShdw blurRad="63500" dist="107763" dir="2700000" algn="ctr" rotWithShape="0">
                <a:schemeClr val="bg1">
                  <a:alpha val="74998"/>
                </a:schemeClr>
              </a:outerShdw>
            </a:effectLst>
          </p:spPr>
          <p:txBody>
            <a:bodyPr wrap="none" lIns="90488" tIns="44450" rIns="90488" bIns="44450" anchor="ctr"/>
            <a:lstStyle/>
            <a:p>
              <a:pPr algn="ctr" eaLnBrk="0" hangingPunct="0">
                <a:defRPr/>
              </a:pPr>
              <a:r>
                <a:rPr lang="en-US" sz="2400" b="1" u="sng">
                  <a:solidFill>
                    <a:srgbClr val="414141"/>
                  </a:solidFill>
                </a:rPr>
                <a:t>Example:</a:t>
              </a:r>
              <a:endParaRPr lang="en-US" sz="2400" b="1">
                <a:solidFill>
                  <a:srgbClr val="414141"/>
                </a:solidFill>
              </a:endParaRPr>
            </a:p>
            <a:p>
              <a:pPr algn="ctr" eaLnBrk="0" hangingPunct="0">
                <a:defRPr/>
              </a:pPr>
              <a:r>
                <a:rPr lang="en-US" sz="2400" b="1">
                  <a:solidFill>
                    <a:schemeClr val="bg1"/>
                  </a:solidFill>
                </a:rPr>
                <a:t>Steel used to</a:t>
              </a:r>
              <a:br>
                <a:rPr lang="en-US" sz="2400" b="1">
                  <a:solidFill>
                    <a:schemeClr val="bg1"/>
                  </a:solidFill>
                </a:rPr>
              </a:br>
              <a:r>
                <a:rPr lang="en-US" sz="2400" b="1">
                  <a:solidFill>
                    <a:schemeClr val="bg1"/>
                  </a:solidFill>
                </a:rPr>
                <a:t>manufacture</a:t>
              </a:r>
              <a:br>
                <a:rPr lang="en-US" sz="2400" b="1">
                  <a:solidFill>
                    <a:schemeClr val="bg1"/>
                  </a:solidFill>
                </a:rPr>
              </a:br>
              <a:r>
                <a:rPr lang="en-US" sz="2400" b="1">
                  <a:solidFill>
                    <a:schemeClr val="bg1"/>
                  </a:solidFill>
                </a:rPr>
                <a:t>the automobile.</a:t>
              </a:r>
            </a:p>
          </p:txBody>
        </p:sp>
      </p:grpSp>
      <p:sp>
        <p:nvSpPr>
          <p:cNvPr id="49157" name="Rectangle 1031"/>
          <p:cNvSpPr>
            <a:spLocks noChangeArrowheads="1"/>
          </p:cNvSpPr>
          <p:nvPr/>
        </p:nvSpPr>
        <p:spPr bwMode="auto">
          <a:xfrm>
            <a:off x="3034137" y="1730375"/>
            <a:ext cx="6130077" cy="15670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eaLnBrk="0" hangingPunct="0"/>
            <a:r>
              <a:rPr lang="en-US" sz="3200" b="1">
                <a:solidFill>
                  <a:srgbClr val="F35B1B"/>
                </a:solidFill>
              </a:rPr>
              <a:t>Cost of raw material that is used to</a:t>
            </a:r>
            <a:br>
              <a:rPr lang="en-US" sz="3200" b="1">
                <a:solidFill>
                  <a:srgbClr val="F35B1B"/>
                </a:solidFill>
              </a:rPr>
            </a:br>
            <a:r>
              <a:rPr lang="en-US" sz="3200" b="1">
                <a:solidFill>
                  <a:srgbClr val="F35B1B"/>
                </a:solidFill>
              </a:rPr>
              <a:t>make, and can be conveniently</a:t>
            </a:r>
            <a:br>
              <a:rPr lang="en-US" sz="3200" b="1">
                <a:solidFill>
                  <a:srgbClr val="F35B1B"/>
                </a:solidFill>
              </a:rPr>
            </a:br>
            <a:r>
              <a:rPr lang="en-US" sz="3200" b="1">
                <a:solidFill>
                  <a:srgbClr val="F35B1B"/>
                </a:solidFill>
              </a:rPr>
              <a:t>traced, to the finished product.</a:t>
            </a:r>
          </a:p>
        </p:txBody>
      </p:sp>
      <p:sp>
        <p:nvSpPr>
          <p:cNvPr id="4915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A7116916-F63F-2145-94B5-1C5833439F58}" type="slidenum">
              <a:rPr lang="en-US" sz="1000">
                <a:latin typeface="Times New Roman" charset="0"/>
              </a:rPr>
              <a:pPr algn="r" eaLnBrk="1" hangingPunct="1"/>
              <a:t>72</a:t>
            </a:fld>
            <a:endParaRPr lang="en-US" sz="1000">
              <a:latin typeface="Times New Roman" charset="0"/>
            </a:endParaRPr>
          </a:p>
        </p:txBody>
      </p:sp>
    </p:spTree>
    <p:extLst>
      <p:ext uri="{BB962C8B-B14F-4D97-AF65-F5344CB8AC3E}">
        <p14:creationId xmlns:p14="http://schemas.microsoft.com/office/powerpoint/2010/main" val="3586502204"/>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7" presetClass="entr" presetSubtype="8" fill="hold" nodeType="after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additive="base">
                                        <p:cTn id="7" dur="5000" fill="hold"/>
                                        <p:tgtEl>
                                          <p:spTgt spid="22532"/>
                                        </p:tgtEl>
                                        <p:attrNameLst>
                                          <p:attrName>ppt_x</p:attrName>
                                        </p:attrNameLst>
                                      </p:cBhvr>
                                      <p:tavLst>
                                        <p:tav tm="0">
                                          <p:val>
                                            <p:strVal val="0-#ppt_w/2"/>
                                          </p:val>
                                        </p:tav>
                                        <p:tav tm="100000">
                                          <p:val>
                                            <p:strVal val="#ppt_x"/>
                                          </p:val>
                                        </p:tav>
                                      </p:tavLst>
                                    </p:anim>
                                    <p:anim calcmode="lin" valueType="num">
                                      <p:cBhvr additive="base">
                                        <p:cTn id="8" dur="5000" fill="hold"/>
                                        <p:tgtEl>
                                          <p:spTgt spid="2253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0"/>
                            </p:stCondLst>
                            <p:childTnLst>
                              <p:par>
                                <p:cTn id="10" presetID="1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026"/>
          <p:cNvSpPr>
            <a:spLocks noChangeArrowheads="1"/>
          </p:cNvSpPr>
          <p:nvPr/>
        </p:nvSpPr>
        <p:spPr bwMode="auto">
          <a:xfrm>
            <a:off x="1901825" y="1333500"/>
            <a:ext cx="8388350" cy="5029200"/>
          </a:xfrm>
          <a:prstGeom prst="rect">
            <a:avLst/>
          </a:prstGeom>
          <a:solidFill>
            <a:schemeClr val="tx1"/>
          </a:solidFill>
          <a:ln w="76200" cmpd="tri">
            <a:solidFill>
              <a:schemeClr val="hlink"/>
            </a:solidFill>
            <a:miter lim="800000"/>
            <a:headEnd/>
            <a:tailEnd/>
          </a:ln>
        </p:spPr>
        <p:txBody>
          <a:bodyPr lIns="90488" tIns="44450" rIns="90488" bIns="44450"/>
          <a:lstStyle/>
          <a:p>
            <a:pPr marL="342900" indent="-342900" algn="ctr" eaLnBrk="0" hangingPunct="0">
              <a:lnSpc>
                <a:spcPct val="90000"/>
              </a:lnSpc>
            </a:pPr>
            <a:br>
              <a:rPr lang="en-US" sz="3200" b="1">
                <a:solidFill>
                  <a:schemeClr val="bg2"/>
                </a:solidFill>
              </a:rPr>
            </a:br>
            <a:endParaRPr lang="en-US" sz="3200" b="1">
              <a:solidFill>
                <a:schemeClr val="bg2"/>
              </a:solidFill>
            </a:endParaRPr>
          </a:p>
        </p:txBody>
      </p:sp>
      <p:sp>
        <p:nvSpPr>
          <p:cNvPr id="51202" name="Rectangle 1027"/>
          <p:cNvSpPr>
            <a:spLocks noChangeArrowheads="1"/>
          </p:cNvSpPr>
          <p:nvPr/>
        </p:nvSpPr>
        <p:spPr bwMode="auto">
          <a:xfrm>
            <a:off x="3001402" y="1730375"/>
            <a:ext cx="6189196" cy="15670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eaLnBrk="0" hangingPunct="0"/>
            <a:r>
              <a:rPr lang="en-US" sz="3200" b="1">
                <a:solidFill>
                  <a:srgbClr val="F35B1B"/>
                </a:solidFill>
              </a:rPr>
              <a:t>Cost of salaries, wages, and fringe</a:t>
            </a:r>
            <a:br>
              <a:rPr lang="en-US" sz="3200" b="1">
                <a:solidFill>
                  <a:srgbClr val="F35B1B"/>
                </a:solidFill>
              </a:rPr>
            </a:br>
            <a:r>
              <a:rPr lang="en-US" sz="3200" b="1">
                <a:solidFill>
                  <a:srgbClr val="F35B1B"/>
                </a:solidFill>
              </a:rPr>
              <a:t>benefits for personnel who work</a:t>
            </a:r>
            <a:br>
              <a:rPr lang="en-US" sz="3200" b="1">
                <a:solidFill>
                  <a:srgbClr val="F35B1B"/>
                </a:solidFill>
              </a:rPr>
            </a:br>
            <a:r>
              <a:rPr lang="en-US" sz="3200" b="1">
                <a:solidFill>
                  <a:srgbClr val="F35B1B"/>
                </a:solidFill>
              </a:rPr>
              <a:t>directly on manufactured products.</a:t>
            </a:r>
          </a:p>
        </p:txBody>
      </p:sp>
      <p:sp>
        <p:nvSpPr>
          <p:cNvPr id="23556" name="Rectangle 1028"/>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a:solidFill>
                  <a:schemeClr val="accent2"/>
                </a:solidFill>
                <a:effectLst>
                  <a:outerShdw blurRad="38100" dist="38100" dir="2700000" algn="tl">
                    <a:srgbClr val="DDDDDD"/>
                  </a:outerShdw>
                </a:effectLst>
                <a:latin typeface="Franklin Gothic Book" charset="0"/>
                <a:cs typeface="+mj-cs"/>
              </a:rPr>
              <a:t>Direct Labor</a:t>
            </a:r>
          </a:p>
        </p:txBody>
      </p:sp>
      <p:sp>
        <p:nvSpPr>
          <p:cNvPr id="51204" name="Freeform 1029"/>
          <p:cNvSpPr>
            <a:spLocks/>
          </p:cNvSpPr>
          <p:nvPr/>
        </p:nvSpPr>
        <p:spPr bwMode="auto">
          <a:xfrm>
            <a:off x="5118100" y="4189414"/>
            <a:ext cx="1766888" cy="498475"/>
          </a:xfrm>
          <a:custGeom>
            <a:avLst/>
            <a:gdLst>
              <a:gd name="T0" fmla="*/ 2147483647 w 1113"/>
              <a:gd name="T1" fmla="*/ 2147483647 h 314"/>
              <a:gd name="T2" fmla="*/ 2147483647 w 1113"/>
              <a:gd name="T3" fmla="*/ 2147483647 h 314"/>
              <a:gd name="T4" fmla="*/ 2147483647 w 1113"/>
              <a:gd name="T5" fmla="*/ 2147483647 h 314"/>
              <a:gd name="T6" fmla="*/ 2147483647 w 1113"/>
              <a:gd name="T7" fmla="*/ 2147483647 h 314"/>
              <a:gd name="T8" fmla="*/ 2147483647 w 1113"/>
              <a:gd name="T9" fmla="*/ 2147483647 h 314"/>
              <a:gd name="T10" fmla="*/ 2147483647 w 1113"/>
              <a:gd name="T11" fmla="*/ 2147483647 h 314"/>
              <a:gd name="T12" fmla="*/ 2147483647 w 1113"/>
              <a:gd name="T13" fmla="*/ 2147483647 h 314"/>
              <a:gd name="T14" fmla="*/ 2147483647 w 1113"/>
              <a:gd name="T15" fmla="*/ 0 h 314"/>
              <a:gd name="T16" fmla="*/ 2147483647 w 1113"/>
              <a:gd name="T17" fmla="*/ 2147483647 h 314"/>
              <a:gd name="T18" fmla="*/ 2147483647 w 1113"/>
              <a:gd name="T19" fmla="*/ 2147483647 h 314"/>
              <a:gd name="T20" fmla="*/ 2147483647 w 1113"/>
              <a:gd name="T21" fmla="*/ 2147483647 h 314"/>
              <a:gd name="T22" fmla="*/ 2147483647 w 1113"/>
              <a:gd name="T23" fmla="*/ 2147483647 h 314"/>
              <a:gd name="T24" fmla="*/ 2147483647 w 1113"/>
              <a:gd name="T25" fmla="*/ 2147483647 h 314"/>
              <a:gd name="T26" fmla="*/ 2147483647 w 1113"/>
              <a:gd name="T27" fmla="*/ 2147483647 h 314"/>
              <a:gd name="T28" fmla="*/ 2147483647 w 1113"/>
              <a:gd name="T29" fmla="*/ 2147483647 h 314"/>
              <a:gd name="T30" fmla="*/ 2147483647 w 1113"/>
              <a:gd name="T31" fmla="*/ 2147483647 h 314"/>
              <a:gd name="T32" fmla="*/ 2147483647 w 1113"/>
              <a:gd name="T33" fmla="*/ 2147483647 h 314"/>
              <a:gd name="T34" fmla="*/ 2147483647 w 1113"/>
              <a:gd name="T35" fmla="*/ 2147483647 h 314"/>
              <a:gd name="T36" fmla="*/ 2147483647 w 1113"/>
              <a:gd name="T37" fmla="*/ 2147483647 h 314"/>
              <a:gd name="T38" fmla="*/ 2147483647 w 1113"/>
              <a:gd name="T39" fmla="*/ 2147483647 h 314"/>
              <a:gd name="T40" fmla="*/ 2147483647 w 1113"/>
              <a:gd name="T41" fmla="*/ 2147483647 h 314"/>
              <a:gd name="T42" fmla="*/ 2147483647 w 1113"/>
              <a:gd name="T43" fmla="*/ 2147483647 h 314"/>
              <a:gd name="T44" fmla="*/ 2147483647 w 1113"/>
              <a:gd name="T45" fmla="*/ 2147483647 h 314"/>
              <a:gd name="T46" fmla="*/ 2147483647 w 1113"/>
              <a:gd name="T47" fmla="*/ 2147483647 h 314"/>
              <a:gd name="T48" fmla="*/ 2147483647 w 1113"/>
              <a:gd name="T49" fmla="*/ 2147483647 h 314"/>
              <a:gd name="T50" fmla="*/ 2147483647 w 1113"/>
              <a:gd name="T51" fmla="*/ 2147483647 h 314"/>
              <a:gd name="T52" fmla="*/ 2147483647 w 1113"/>
              <a:gd name="T53" fmla="*/ 2147483647 h 314"/>
              <a:gd name="T54" fmla="*/ 2147483647 w 1113"/>
              <a:gd name="T55" fmla="*/ 2147483647 h 314"/>
              <a:gd name="T56" fmla="*/ 2147483647 w 1113"/>
              <a:gd name="T57" fmla="*/ 2147483647 h 314"/>
              <a:gd name="T58" fmla="*/ 2147483647 w 1113"/>
              <a:gd name="T59" fmla="*/ 2147483647 h 314"/>
              <a:gd name="T60" fmla="*/ 2147483647 w 1113"/>
              <a:gd name="T61" fmla="*/ 2147483647 h 314"/>
              <a:gd name="T62" fmla="*/ 2147483647 w 1113"/>
              <a:gd name="T63" fmla="*/ 2147483647 h 314"/>
              <a:gd name="T64" fmla="*/ 2147483647 w 1113"/>
              <a:gd name="T65" fmla="*/ 2147483647 h 314"/>
              <a:gd name="T66" fmla="*/ 2147483647 w 1113"/>
              <a:gd name="T67" fmla="*/ 2147483647 h 314"/>
              <a:gd name="T68" fmla="*/ 2147483647 w 1113"/>
              <a:gd name="T69" fmla="*/ 2147483647 h 314"/>
              <a:gd name="T70" fmla="*/ 0 w 1113"/>
              <a:gd name="T71" fmla="*/ 2147483647 h 314"/>
              <a:gd name="T72" fmla="*/ 2147483647 w 1113"/>
              <a:gd name="T73" fmla="*/ 2147483647 h 3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13"/>
              <a:gd name="T112" fmla="*/ 0 h 314"/>
              <a:gd name="T113" fmla="*/ 1113 w 1113"/>
              <a:gd name="T114" fmla="*/ 314 h 3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13" h="314">
                <a:moveTo>
                  <a:pt x="68" y="116"/>
                </a:moveTo>
                <a:lnTo>
                  <a:pt x="100" y="99"/>
                </a:lnTo>
                <a:lnTo>
                  <a:pt x="153" y="71"/>
                </a:lnTo>
                <a:lnTo>
                  <a:pt x="210" y="47"/>
                </a:lnTo>
                <a:lnTo>
                  <a:pt x="270" y="29"/>
                </a:lnTo>
                <a:lnTo>
                  <a:pt x="332" y="14"/>
                </a:lnTo>
                <a:lnTo>
                  <a:pt x="395" y="7"/>
                </a:lnTo>
                <a:lnTo>
                  <a:pt x="460" y="0"/>
                </a:lnTo>
                <a:lnTo>
                  <a:pt x="529" y="1"/>
                </a:lnTo>
                <a:lnTo>
                  <a:pt x="597" y="8"/>
                </a:lnTo>
                <a:lnTo>
                  <a:pt x="664" y="19"/>
                </a:lnTo>
                <a:lnTo>
                  <a:pt x="729" y="35"/>
                </a:lnTo>
                <a:lnTo>
                  <a:pt x="796" y="54"/>
                </a:lnTo>
                <a:lnTo>
                  <a:pt x="862" y="79"/>
                </a:lnTo>
                <a:lnTo>
                  <a:pt x="923" y="108"/>
                </a:lnTo>
                <a:lnTo>
                  <a:pt x="983" y="143"/>
                </a:lnTo>
                <a:lnTo>
                  <a:pt x="1040" y="180"/>
                </a:lnTo>
                <a:lnTo>
                  <a:pt x="1097" y="221"/>
                </a:lnTo>
                <a:lnTo>
                  <a:pt x="1112" y="236"/>
                </a:lnTo>
                <a:lnTo>
                  <a:pt x="1038" y="186"/>
                </a:lnTo>
                <a:lnTo>
                  <a:pt x="983" y="158"/>
                </a:lnTo>
                <a:lnTo>
                  <a:pt x="924" y="135"/>
                </a:lnTo>
                <a:lnTo>
                  <a:pt x="861" y="120"/>
                </a:lnTo>
                <a:lnTo>
                  <a:pt x="798" y="107"/>
                </a:lnTo>
                <a:lnTo>
                  <a:pt x="730" y="101"/>
                </a:lnTo>
                <a:lnTo>
                  <a:pt x="663" y="99"/>
                </a:lnTo>
                <a:lnTo>
                  <a:pt x="595" y="105"/>
                </a:lnTo>
                <a:lnTo>
                  <a:pt x="526" y="117"/>
                </a:lnTo>
                <a:lnTo>
                  <a:pt x="456" y="133"/>
                </a:lnTo>
                <a:lnTo>
                  <a:pt x="390" y="155"/>
                </a:lnTo>
                <a:lnTo>
                  <a:pt x="326" y="181"/>
                </a:lnTo>
                <a:lnTo>
                  <a:pt x="268" y="213"/>
                </a:lnTo>
                <a:lnTo>
                  <a:pt x="209" y="247"/>
                </a:lnTo>
                <a:lnTo>
                  <a:pt x="276" y="313"/>
                </a:lnTo>
                <a:lnTo>
                  <a:pt x="5" y="282"/>
                </a:lnTo>
                <a:lnTo>
                  <a:pt x="0" y="54"/>
                </a:lnTo>
                <a:lnTo>
                  <a:pt x="68" y="116"/>
                </a:lnTo>
              </a:path>
            </a:pathLst>
          </a:custGeom>
          <a:solidFill>
            <a:srgbClr val="037C03"/>
          </a:solidFill>
          <a:ln w="12700" cap="rnd" cmpd="sng">
            <a:solidFill>
              <a:srgbClr val="037C03"/>
            </a:solidFill>
            <a:prstDash val="solid"/>
            <a:round/>
            <a:headEnd type="none" w="med" len="med"/>
            <a:tailEnd type="none" w="med" len="med"/>
          </a:ln>
        </p:spPr>
        <p:txBody>
          <a:bodyPr/>
          <a:lstStyle/>
          <a:p>
            <a:endParaRPr lang="en-US"/>
          </a:p>
        </p:txBody>
      </p:sp>
      <p:graphicFrame>
        <p:nvGraphicFramePr>
          <p:cNvPr id="51205" name="Object 1030"/>
          <p:cNvGraphicFramePr>
            <a:graphicFrameLocks/>
          </p:cNvGraphicFramePr>
          <p:nvPr/>
        </p:nvGraphicFramePr>
        <p:xfrm>
          <a:off x="3048001" y="4230689"/>
          <a:ext cx="1743075" cy="1431925"/>
        </p:xfrm>
        <a:graphic>
          <a:graphicData uri="http://schemas.openxmlformats.org/presentationml/2006/ole">
            <mc:AlternateContent xmlns:mc="http://schemas.openxmlformats.org/markup-compatibility/2006">
              <mc:Choice xmlns:v="urn:schemas-microsoft-com:vml" Requires="v">
                <p:oleObj name="Clip" r:id="rId3" imgW="7316470" imgH="6010910" progId="MS_ClipArt_Gallery.2">
                  <p:embed/>
                </p:oleObj>
              </mc:Choice>
              <mc:Fallback>
                <p:oleObj name="Clip" r:id="rId3" imgW="7316470" imgH="6010910" progId="MS_ClipArt_Gallery.2">
                  <p:embed/>
                  <p:pic>
                    <p:nvPicPr>
                      <p:cNvPr id="51205" name="Object 103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1" y="4230689"/>
                        <a:ext cx="1743075" cy="1431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25607" name="AutoShape 1031"/>
          <p:cNvSpPr>
            <a:spLocks noChangeArrowheads="1"/>
          </p:cNvSpPr>
          <p:nvPr/>
        </p:nvSpPr>
        <p:spPr bwMode="auto">
          <a:xfrm>
            <a:off x="5880100" y="3975100"/>
            <a:ext cx="3632200" cy="1727200"/>
          </a:xfrm>
          <a:prstGeom prst="roundRect">
            <a:avLst>
              <a:gd name="adj" fmla="val 12495"/>
            </a:avLst>
          </a:prstGeom>
          <a:solidFill>
            <a:schemeClr val="tx2"/>
          </a:solidFill>
          <a:ln w="25400">
            <a:solidFill>
              <a:srgbClr val="037C03"/>
            </a:solidFill>
            <a:round/>
            <a:headEnd/>
            <a:tailEnd/>
          </a:ln>
          <a:effectLst>
            <a:outerShdw blurRad="63500" dist="107763" dir="2700000" algn="ctr" rotWithShape="0">
              <a:srgbClr val="037C03">
                <a:alpha val="74998"/>
              </a:srgbClr>
            </a:outerShdw>
          </a:effectLst>
        </p:spPr>
        <p:txBody>
          <a:bodyPr wrap="none" lIns="90488" tIns="44450" rIns="90488" bIns="44450" anchor="ctr"/>
          <a:lstStyle/>
          <a:p>
            <a:pPr algn="ctr" eaLnBrk="0" hangingPunct="0">
              <a:defRPr/>
            </a:pPr>
            <a:r>
              <a:rPr lang="en-US" sz="2400" b="1" u="sng">
                <a:solidFill>
                  <a:srgbClr val="414141"/>
                </a:solidFill>
              </a:rPr>
              <a:t>Example:</a:t>
            </a:r>
            <a:endParaRPr lang="en-US" sz="2400" b="1" u="sng">
              <a:solidFill>
                <a:schemeClr val="bg1"/>
              </a:solidFill>
            </a:endParaRPr>
          </a:p>
          <a:p>
            <a:pPr algn="ctr" eaLnBrk="0" hangingPunct="0">
              <a:defRPr/>
            </a:pPr>
            <a:r>
              <a:rPr lang="en-US" sz="2400" b="1">
                <a:solidFill>
                  <a:schemeClr val="bg1"/>
                </a:solidFill>
              </a:rPr>
              <a:t>Wages paid to an</a:t>
            </a:r>
            <a:br>
              <a:rPr lang="en-US" sz="2400" b="1">
                <a:solidFill>
                  <a:schemeClr val="bg1"/>
                </a:solidFill>
              </a:rPr>
            </a:br>
            <a:r>
              <a:rPr lang="en-US" sz="2400" b="1">
                <a:solidFill>
                  <a:schemeClr val="bg1"/>
                </a:solidFill>
              </a:rPr>
              <a:t>automobile assembly</a:t>
            </a:r>
            <a:br>
              <a:rPr lang="en-US" sz="2400" b="1">
                <a:solidFill>
                  <a:schemeClr val="bg1"/>
                </a:solidFill>
              </a:rPr>
            </a:br>
            <a:r>
              <a:rPr lang="en-US" sz="2400" b="1">
                <a:solidFill>
                  <a:schemeClr val="bg1"/>
                </a:solidFill>
              </a:rPr>
              <a:t>worker.</a:t>
            </a:r>
          </a:p>
        </p:txBody>
      </p:sp>
      <p:sp>
        <p:nvSpPr>
          <p:cNvPr id="51207"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F716A608-8644-6345-83C8-CC6AE507BEDB}" type="slidenum">
              <a:rPr lang="en-US" sz="1000">
                <a:latin typeface="Times New Roman" charset="0"/>
              </a:rPr>
              <a:pPr algn="r" eaLnBrk="1" hangingPunct="1"/>
              <a:t>73</a:t>
            </a:fld>
            <a:endParaRPr lang="en-US" sz="1000">
              <a:latin typeface="Times New Roman" charset="0"/>
            </a:endParaRPr>
          </a:p>
        </p:txBody>
      </p:sp>
    </p:spTree>
    <p:extLst>
      <p:ext uri="{BB962C8B-B14F-4D97-AF65-F5344CB8AC3E}">
        <p14:creationId xmlns:p14="http://schemas.microsoft.com/office/powerpoint/2010/main" val="1830867203"/>
      </p:ext>
    </p:extLst>
  </p:cSld>
  <p:clrMapOvr>
    <a:masterClrMapping/>
  </p:clrMapOvr>
  <p:transition>
    <p:wipe dir="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AutoShape 2"/>
          <p:cNvSpPr>
            <a:spLocks noChangeArrowheads="1"/>
          </p:cNvSpPr>
          <p:nvPr/>
        </p:nvSpPr>
        <p:spPr bwMode="auto">
          <a:xfrm rot="-5400000">
            <a:off x="2257425" y="3587750"/>
            <a:ext cx="977900" cy="520700"/>
          </a:xfrm>
          <a:prstGeom prst="rightArrow">
            <a:avLst>
              <a:gd name="adj1" fmla="val 50000"/>
              <a:gd name="adj2" fmla="val 93911"/>
            </a:avLst>
          </a:prstGeom>
          <a:solidFill>
            <a:srgbClr val="004846"/>
          </a:solidFill>
          <a:ln w="12700">
            <a:solidFill>
              <a:schemeClr val="hlink"/>
            </a:solidFill>
            <a:miter lim="800000"/>
            <a:headEnd/>
            <a:tailEnd/>
          </a:ln>
        </p:spPr>
        <p:txBody>
          <a:bodyPr wrap="none" anchor="ctr"/>
          <a:lstStyle/>
          <a:p>
            <a:endParaRPr lang="en-US"/>
          </a:p>
        </p:txBody>
      </p:sp>
      <p:sp>
        <p:nvSpPr>
          <p:cNvPr id="24580" name="Rectangle 4"/>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a:solidFill>
                  <a:schemeClr val="accent2"/>
                </a:solidFill>
                <a:effectLst>
                  <a:outerShdw blurRad="38100" dist="38100" dir="2700000" algn="tl">
                    <a:srgbClr val="DDDDDD"/>
                  </a:outerShdw>
                </a:effectLst>
                <a:latin typeface="Franklin Gothic Book" charset="0"/>
                <a:cs typeface="+mj-cs"/>
              </a:rPr>
              <a:t>Manufacturing Overhead</a:t>
            </a:r>
          </a:p>
        </p:txBody>
      </p:sp>
      <p:sp>
        <p:nvSpPr>
          <p:cNvPr id="53251" name="Rectangle 3"/>
          <p:cNvSpPr>
            <a:spLocks noGrp="1" noChangeArrowheads="1"/>
          </p:cNvSpPr>
          <p:nvPr>
            <p:ph sz="quarter" idx="1"/>
          </p:nvPr>
        </p:nvSpPr>
        <p:spPr>
          <a:xfrm>
            <a:off x="1752600" y="1447800"/>
            <a:ext cx="8686800" cy="9906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400" b="1">
                <a:latin typeface="Perpetua" charset="0"/>
              </a:rPr>
              <a:t>All other manufacturing costs</a:t>
            </a:r>
          </a:p>
        </p:txBody>
      </p:sp>
      <p:sp>
        <p:nvSpPr>
          <p:cNvPr id="53252" name="Rectangle 5"/>
          <p:cNvSpPr>
            <a:spLocks noChangeArrowheads="1"/>
          </p:cNvSpPr>
          <p:nvPr/>
        </p:nvSpPr>
        <p:spPr bwMode="auto">
          <a:xfrm>
            <a:off x="1617663" y="4179888"/>
            <a:ext cx="4337050" cy="1751762"/>
          </a:xfrm>
          <a:prstGeom prst="rect">
            <a:avLst/>
          </a:prstGeom>
          <a:solidFill>
            <a:schemeClr val="tx1"/>
          </a:solidFill>
          <a:ln w="25400">
            <a:solidFill>
              <a:schemeClr val="hlink"/>
            </a:solidFill>
            <a:miter lim="800000"/>
            <a:headEnd/>
            <a:tailEnd/>
          </a:ln>
        </p:spPr>
        <p:txBody>
          <a:bodyPr lIns="90488" tIns="44450" rIns="90488" bIns="44450">
            <a:spAutoFit/>
          </a:bodyPr>
          <a:lstStyle/>
          <a:p>
            <a:pPr algn="ctr" eaLnBrk="0" hangingPunct="0">
              <a:lnSpc>
                <a:spcPct val="90000"/>
              </a:lnSpc>
              <a:spcBef>
                <a:spcPct val="50000"/>
              </a:spcBef>
            </a:pPr>
            <a:r>
              <a:rPr lang="en-US" sz="2400" b="1">
                <a:solidFill>
                  <a:schemeClr val="bg2"/>
                </a:solidFill>
              </a:rPr>
              <a:t>Materials used to support the production process.  </a:t>
            </a:r>
            <a:r>
              <a:rPr lang="en-US" sz="2400" b="1">
                <a:solidFill>
                  <a:srgbClr val="FC0128"/>
                </a:solidFill>
              </a:rPr>
              <a:t>Examples: lubricants and cleaning supplies used in an automobile assembly plant.</a:t>
            </a:r>
          </a:p>
        </p:txBody>
      </p:sp>
      <p:sp>
        <p:nvSpPr>
          <p:cNvPr id="53253" name="Rectangle 6"/>
          <p:cNvSpPr>
            <a:spLocks noChangeArrowheads="1"/>
          </p:cNvSpPr>
          <p:nvPr/>
        </p:nvSpPr>
        <p:spPr bwMode="auto">
          <a:xfrm>
            <a:off x="5351464" y="2351089"/>
            <a:ext cx="1489075" cy="968375"/>
          </a:xfrm>
          <a:prstGeom prst="rect">
            <a:avLst/>
          </a:prstGeom>
          <a:solidFill>
            <a:srgbClr val="F35B1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Labor</a:t>
            </a:r>
          </a:p>
        </p:txBody>
      </p:sp>
      <p:sp>
        <p:nvSpPr>
          <p:cNvPr id="53254" name="Rectangle 7"/>
          <p:cNvSpPr>
            <a:spLocks noChangeArrowheads="1"/>
          </p:cNvSpPr>
          <p:nvPr/>
        </p:nvSpPr>
        <p:spPr bwMode="auto">
          <a:xfrm>
            <a:off x="2009775" y="2351089"/>
            <a:ext cx="1474788" cy="968375"/>
          </a:xfrm>
          <a:prstGeom prst="rect">
            <a:avLst/>
          </a:prstGeom>
          <a:solidFill>
            <a:srgbClr val="9234D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Material</a:t>
            </a:r>
          </a:p>
        </p:txBody>
      </p:sp>
      <p:sp>
        <p:nvSpPr>
          <p:cNvPr id="53255" name="Rectangle 8"/>
          <p:cNvSpPr>
            <a:spLocks noChangeArrowheads="1"/>
          </p:cNvSpPr>
          <p:nvPr/>
        </p:nvSpPr>
        <p:spPr bwMode="auto">
          <a:xfrm>
            <a:off x="8691564" y="2351089"/>
            <a:ext cx="1489075" cy="968375"/>
          </a:xfrm>
          <a:prstGeom prst="rect">
            <a:avLst/>
          </a:prstGeom>
          <a:solidFill>
            <a:srgbClr val="00AE00"/>
          </a:solidFill>
          <a:ln w="25400">
            <a:solidFill>
              <a:schemeClr val="tx1"/>
            </a:solidFill>
            <a:miter lim="800000"/>
            <a:headEnd/>
            <a:tailEnd/>
          </a:ln>
        </p:spPr>
        <p:txBody>
          <a:bodyPr lIns="90488" tIns="44450" rIns="90488" bIns="44450">
            <a:spAutoFit/>
          </a:bodyPr>
          <a:lstStyle/>
          <a:p>
            <a:pPr algn="ctr" eaLnBrk="0" hangingPunct="0"/>
            <a:r>
              <a:rPr lang="en-US" sz="2800"/>
              <a:t>Other</a:t>
            </a:r>
            <a:br>
              <a:rPr lang="en-US" sz="2800"/>
            </a:br>
            <a:r>
              <a:rPr lang="en-US" sz="2800"/>
              <a:t>Costs</a:t>
            </a:r>
          </a:p>
        </p:txBody>
      </p:sp>
      <p:sp>
        <p:nvSpPr>
          <p:cNvPr id="5325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375F640D-4E36-B244-B4AD-00E2E7534D1C}" type="slidenum">
              <a:rPr lang="en-US" sz="1000">
                <a:latin typeface="Times New Roman" charset="0"/>
              </a:rPr>
              <a:pPr algn="r" eaLnBrk="1" hangingPunct="1"/>
              <a:t>74</a:t>
            </a:fld>
            <a:endParaRPr lang="en-US" sz="1000">
              <a:latin typeface="Times New Roman" charset="0"/>
            </a:endParaRPr>
          </a:p>
        </p:txBody>
      </p:sp>
    </p:spTree>
    <p:extLst>
      <p:ext uri="{BB962C8B-B14F-4D97-AF65-F5344CB8AC3E}">
        <p14:creationId xmlns:p14="http://schemas.microsoft.com/office/powerpoint/2010/main" val="2301671009"/>
      </p:ext>
    </p:extLst>
  </p:cSld>
  <p:clrMapOvr>
    <a:masterClrMapping/>
  </p:clrMapOvr>
  <p:transition>
    <p:pull dir="ld"/>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027"/>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a:solidFill>
                  <a:schemeClr val="accent2"/>
                </a:solidFill>
                <a:effectLst>
                  <a:outerShdw blurRad="38100" dist="38100" dir="2700000" algn="tl">
                    <a:srgbClr val="DDDDDD"/>
                  </a:outerShdw>
                </a:effectLst>
                <a:latin typeface="Franklin Gothic Book" charset="0"/>
                <a:cs typeface="+mj-cs"/>
              </a:rPr>
              <a:t>Manufacturing Overhead</a:t>
            </a:r>
          </a:p>
        </p:txBody>
      </p:sp>
      <p:sp>
        <p:nvSpPr>
          <p:cNvPr id="55298" name="Rectangle 1026"/>
          <p:cNvSpPr>
            <a:spLocks noGrp="1" noChangeArrowheads="1"/>
          </p:cNvSpPr>
          <p:nvPr>
            <p:ph sz="quarter" idx="1"/>
          </p:nvPr>
        </p:nvSpPr>
        <p:spPr>
          <a:xfrm>
            <a:off x="1752600" y="1447800"/>
            <a:ext cx="8686800" cy="9906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400" b="1">
                <a:latin typeface="Perpetua" charset="0"/>
              </a:rPr>
              <a:t>All other manufacturing costs</a:t>
            </a:r>
          </a:p>
        </p:txBody>
      </p:sp>
      <p:sp>
        <p:nvSpPr>
          <p:cNvPr id="55299" name="AutoShape 1028"/>
          <p:cNvSpPr>
            <a:spLocks noChangeArrowheads="1"/>
          </p:cNvSpPr>
          <p:nvPr/>
        </p:nvSpPr>
        <p:spPr bwMode="auto">
          <a:xfrm rot="-5400000">
            <a:off x="5607050" y="3609975"/>
            <a:ext cx="977900" cy="520700"/>
          </a:xfrm>
          <a:prstGeom prst="rightArrow">
            <a:avLst>
              <a:gd name="adj1" fmla="val 50000"/>
              <a:gd name="adj2" fmla="val 93911"/>
            </a:avLst>
          </a:prstGeom>
          <a:solidFill>
            <a:srgbClr val="F35B1B"/>
          </a:solidFill>
          <a:ln w="12700">
            <a:solidFill>
              <a:srgbClr val="F35B1B"/>
            </a:solidFill>
            <a:miter lim="800000"/>
            <a:headEnd/>
            <a:tailEnd/>
          </a:ln>
        </p:spPr>
        <p:txBody>
          <a:bodyPr wrap="none" anchor="ctr"/>
          <a:lstStyle/>
          <a:p>
            <a:endParaRPr lang="en-US"/>
          </a:p>
        </p:txBody>
      </p:sp>
      <p:sp>
        <p:nvSpPr>
          <p:cNvPr id="55300" name="Rectangle 1029"/>
          <p:cNvSpPr>
            <a:spLocks noChangeArrowheads="1"/>
          </p:cNvSpPr>
          <p:nvPr/>
        </p:nvSpPr>
        <p:spPr bwMode="auto">
          <a:xfrm>
            <a:off x="4157663" y="4179888"/>
            <a:ext cx="3879850" cy="1751762"/>
          </a:xfrm>
          <a:prstGeom prst="rect">
            <a:avLst/>
          </a:prstGeom>
          <a:solidFill>
            <a:srgbClr val="FCFEB9"/>
          </a:solidFill>
          <a:ln w="25400">
            <a:solidFill>
              <a:srgbClr val="F35B1B"/>
            </a:solidFill>
            <a:miter lim="800000"/>
            <a:headEnd/>
            <a:tailEnd/>
          </a:ln>
        </p:spPr>
        <p:txBody>
          <a:bodyPr lIns="90488" tIns="44450" rIns="90488" bIns="44450">
            <a:spAutoFit/>
          </a:bodyPr>
          <a:lstStyle/>
          <a:p>
            <a:pPr algn="ctr" eaLnBrk="0" hangingPunct="0">
              <a:lnSpc>
                <a:spcPct val="90000"/>
              </a:lnSpc>
              <a:spcBef>
                <a:spcPct val="40000"/>
              </a:spcBef>
            </a:pPr>
            <a:r>
              <a:rPr lang="en-US" sz="2400" b="1"/>
              <a:t>Cost of personnel who do not work directly on the product.</a:t>
            </a:r>
            <a:r>
              <a:rPr lang="en-US" sz="2400" b="1">
                <a:solidFill>
                  <a:schemeClr val="bg1"/>
                </a:solidFill>
              </a:rPr>
              <a:t>  </a:t>
            </a:r>
            <a:r>
              <a:rPr lang="en-US" sz="2400" b="1">
                <a:solidFill>
                  <a:srgbClr val="FC0128"/>
                </a:solidFill>
              </a:rPr>
              <a:t>Examples:  maintenance workers, janitors, and security guards.</a:t>
            </a:r>
          </a:p>
        </p:txBody>
      </p:sp>
      <p:sp>
        <p:nvSpPr>
          <p:cNvPr id="55301" name="Rectangle 1030"/>
          <p:cNvSpPr>
            <a:spLocks noChangeArrowheads="1"/>
          </p:cNvSpPr>
          <p:nvPr/>
        </p:nvSpPr>
        <p:spPr bwMode="auto">
          <a:xfrm>
            <a:off x="5351464" y="2351089"/>
            <a:ext cx="1489075" cy="968375"/>
          </a:xfrm>
          <a:prstGeom prst="rect">
            <a:avLst/>
          </a:prstGeom>
          <a:solidFill>
            <a:srgbClr val="F35B1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Labor</a:t>
            </a:r>
          </a:p>
        </p:txBody>
      </p:sp>
      <p:sp>
        <p:nvSpPr>
          <p:cNvPr id="55302" name="Rectangle 1031"/>
          <p:cNvSpPr>
            <a:spLocks noChangeArrowheads="1"/>
          </p:cNvSpPr>
          <p:nvPr/>
        </p:nvSpPr>
        <p:spPr bwMode="auto">
          <a:xfrm>
            <a:off x="2009775" y="2351089"/>
            <a:ext cx="1474788" cy="968375"/>
          </a:xfrm>
          <a:prstGeom prst="rect">
            <a:avLst/>
          </a:prstGeom>
          <a:solidFill>
            <a:srgbClr val="9234D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Material</a:t>
            </a:r>
          </a:p>
        </p:txBody>
      </p:sp>
      <p:sp>
        <p:nvSpPr>
          <p:cNvPr id="55303" name="Rectangle 1032"/>
          <p:cNvSpPr>
            <a:spLocks noChangeArrowheads="1"/>
          </p:cNvSpPr>
          <p:nvPr/>
        </p:nvSpPr>
        <p:spPr bwMode="auto">
          <a:xfrm>
            <a:off x="8691564" y="2351089"/>
            <a:ext cx="1489075" cy="968375"/>
          </a:xfrm>
          <a:prstGeom prst="rect">
            <a:avLst/>
          </a:prstGeom>
          <a:solidFill>
            <a:srgbClr val="00AE00"/>
          </a:solidFill>
          <a:ln w="25400">
            <a:solidFill>
              <a:schemeClr val="tx1"/>
            </a:solidFill>
            <a:miter lim="800000"/>
            <a:headEnd/>
            <a:tailEnd/>
          </a:ln>
        </p:spPr>
        <p:txBody>
          <a:bodyPr lIns="90488" tIns="44450" rIns="90488" bIns="44450">
            <a:spAutoFit/>
          </a:bodyPr>
          <a:lstStyle/>
          <a:p>
            <a:pPr algn="ctr" eaLnBrk="0" hangingPunct="0"/>
            <a:r>
              <a:rPr lang="en-US" sz="2800"/>
              <a:t>Other</a:t>
            </a:r>
            <a:br>
              <a:rPr lang="en-US" sz="2800"/>
            </a:br>
            <a:r>
              <a:rPr lang="en-US" sz="2800"/>
              <a:t>Costs</a:t>
            </a:r>
          </a:p>
        </p:txBody>
      </p:sp>
      <p:sp>
        <p:nvSpPr>
          <p:cNvPr id="5530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DD9183F1-AC7F-A34E-BC6C-0D3CFA7D0C33}" type="slidenum">
              <a:rPr lang="en-US" sz="1000">
                <a:latin typeface="Times New Roman" charset="0"/>
              </a:rPr>
              <a:pPr algn="r" eaLnBrk="1" hangingPunct="1"/>
              <a:t>75</a:t>
            </a:fld>
            <a:endParaRPr lang="en-US" sz="1000">
              <a:latin typeface="Times New Roman" charset="0"/>
            </a:endParaRPr>
          </a:p>
        </p:txBody>
      </p:sp>
    </p:spTree>
    <p:extLst>
      <p:ext uri="{BB962C8B-B14F-4D97-AF65-F5344CB8AC3E}">
        <p14:creationId xmlns:p14="http://schemas.microsoft.com/office/powerpoint/2010/main" val="235437960"/>
      </p:ext>
    </p:extLst>
  </p:cSld>
  <p:clrMapOvr>
    <a:masterClrMapping/>
  </p:clrMapOvr>
  <p:transition>
    <p:wipe dir="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1027"/>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dirty="0">
                <a:solidFill>
                  <a:schemeClr val="accent2"/>
                </a:solidFill>
                <a:effectLst>
                  <a:outerShdw blurRad="38100" dist="38100" dir="2700000" algn="tl">
                    <a:srgbClr val="DDDDDD"/>
                  </a:outerShdw>
                </a:effectLst>
                <a:latin typeface="Franklin Gothic Book" charset="0"/>
                <a:cs typeface="+mj-cs"/>
              </a:rPr>
              <a:t>Manufacturing Overhead</a:t>
            </a:r>
          </a:p>
        </p:txBody>
      </p:sp>
      <p:sp>
        <p:nvSpPr>
          <p:cNvPr id="57346" name="Rectangle 1026"/>
          <p:cNvSpPr>
            <a:spLocks noGrp="1" noChangeArrowheads="1"/>
          </p:cNvSpPr>
          <p:nvPr>
            <p:ph sz="quarter" idx="1"/>
          </p:nvPr>
        </p:nvSpPr>
        <p:spPr>
          <a:xfrm>
            <a:off x="1752600" y="1447800"/>
            <a:ext cx="8686800" cy="9906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400" b="1" dirty="0">
                <a:latin typeface="Perpetua" charset="0"/>
              </a:rPr>
              <a:t>All other manufacturing costs</a:t>
            </a:r>
          </a:p>
        </p:txBody>
      </p:sp>
      <p:sp>
        <p:nvSpPr>
          <p:cNvPr id="57347" name="AutoShape 1028"/>
          <p:cNvSpPr>
            <a:spLocks noChangeArrowheads="1"/>
          </p:cNvSpPr>
          <p:nvPr/>
        </p:nvSpPr>
        <p:spPr bwMode="auto">
          <a:xfrm rot="-5400000">
            <a:off x="8947150" y="3600450"/>
            <a:ext cx="977900" cy="520700"/>
          </a:xfrm>
          <a:prstGeom prst="rightArrow">
            <a:avLst>
              <a:gd name="adj1" fmla="val 50000"/>
              <a:gd name="adj2" fmla="val 93911"/>
            </a:avLst>
          </a:prstGeom>
          <a:solidFill>
            <a:srgbClr val="006800"/>
          </a:solidFill>
          <a:ln w="12700">
            <a:solidFill>
              <a:srgbClr val="00AE00"/>
            </a:solidFill>
            <a:miter lim="800000"/>
            <a:headEnd/>
            <a:tailEnd/>
          </a:ln>
        </p:spPr>
        <p:txBody>
          <a:bodyPr wrap="none" anchor="ctr"/>
          <a:lstStyle/>
          <a:p>
            <a:endParaRPr lang="en-US"/>
          </a:p>
        </p:txBody>
      </p:sp>
      <p:sp>
        <p:nvSpPr>
          <p:cNvPr id="57348" name="Rectangle 1029"/>
          <p:cNvSpPr>
            <a:spLocks noChangeArrowheads="1"/>
          </p:cNvSpPr>
          <p:nvPr/>
        </p:nvSpPr>
        <p:spPr bwMode="auto">
          <a:xfrm>
            <a:off x="6694488" y="4179888"/>
            <a:ext cx="3879850" cy="1751762"/>
          </a:xfrm>
          <a:prstGeom prst="rect">
            <a:avLst/>
          </a:prstGeom>
          <a:solidFill>
            <a:srgbClr val="C8FEC8"/>
          </a:solidFill>
          <a:ln w="25400">
            <a:solidFill>
              <a:srgbClr val="00AE00"/>
            </a:solidFill>
            <a:miter lim="800000"/>
            <a:headEnd/>
            <a:tailEnd/>
          </a:ln>
        </p:spPr>
        <p:txBody>
          <a:bodyPr lIns="90488" tIns="44450" rIns="90488" bIns="44450">
            <a:spAutoFit/>
          </a:bodyPr>
          <a:lstStyle/>
          <a:p>
            <a:pPr algn="ctr" eaLnBrk="0" hangingPunct="0">
              <a:lnSpc>
                <a:spcPct val="90000"/>
              </a:lnSpc>
              <a:spcBef>
                <a:spcPct val="40000"/>
              </a:spcBef>
            </a:pPr>
            <a:r>
              <a:rPr lang="en-US" sz="2400" b="1">
                <a:solidFill>
                  <a:srgbClr val="FC0128"/>
                </a:solidFill>
              </a:rPr>
              <a:t>Examples:  depreciation on plant and equipment, property taxes, insurance, utilities, overtime premium, and unavoidable idle time.</a:t>
            </a:r>
          </a:p>
        </p:txBody>
      </p:sp>
      <p:sp>
        <p:nvSpPr>
          <p:cNvPr id="57349" name="Rectangle 1030"/>
          <p:cNvSpPr>
            <a:spLocks noChangeArrowheads="1"/>
          </p:cNvSpPr>
          <p:nvPr/>
        </p:nvSpPr>
        <p:spPr bwMode="auto">
          <a:xfrm>
            <a:off x="5351464" y="2351089"/>
            <a:ext cx="1489075" cy="968375"/>
          </a:xfrm>
          <a:prstGeom prst="rect">
            <a:avLst/>
          </a:prstGeom>
          <a:solidFill>
            <a:srgbClr val="F35B1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Labor</a:t>
            </a:r>
          </a:p>
        </p:txBody>
      </p:sp>
      <p:sp>
        <p:nvSpPr>
          <p:cNvPr id="57350" name="Rectangle 1031"/>
          <p:cNvSpPr>
            <a:spLocks noChangeArrowheads="1"/>
          </p:cNvSpPr>
          <p:nvPr/>
        </p:nvSpPr>
        <p:spPr bwMode="auto">
          <a:xfrm>
            <a:off x="2009775" y="2351089"/>
            <a:ext cx="1474788" cy="968375"/>
          </a:xfrm>
          <a:prstGeom prst="rect">
            <a:avLst/>
          </a:prstGeom>
          <a:solidFill>
            <a:srgbClr val="9234D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Material</a:t>
            </a:r>
          </a:p>
        </p:txBody>
      </p:sp>
      <p:sp>
        <p:nvSpPr>
          <p:cNvPr id="57351" name="Rectangle 1032"/>
          <p:cNvSpPr>
            <a:spLocks noChangeArrowheads="1"/>
          </p:cNvSpPr>
          <p:nvPr/>
        </p:nvSpPr>
        <p:spPr bwMode="auto">
          <a:xfrm>
            <a:off x="8691564" y="2351089"/>
            <a:ext cx="1489075" cy="968375"/>
          </a:xfrm>
          <a:prstGeom prst="rect">
            <a:avLst/>
          </a:prstGeom>
          <a:solidFill>
            <a:srgbClr val="00AE00"/>
          </a:solidFill>
          <a:ln w="25400">
            <a:solidFill>
              <a:schemeClr val="tx1"/>
            </a:solidFill>
            <a:miter lim="800000"/>
            <a:headEnd/>
            <a:tailEnd/>
          </a:ln>
        </p:spPr>
        <p:txBody>
          <a:bodyPr lIns="90488" tIns="44450" rIns="90488" bIns="44450">
            <a:spAutoFit/>
          </a:bodyPr>
          <a:lstStyle/>
          <a:p>
            <a:pPr algn="ctr" eaLnBrk="0" hangingPunct="0"/>
            <a:r>
              <a:rPr lang="en-US" sz="2800"/>
              <a:t>Other</a:t>
            </a:r>
            <a:br>
              <a:rPr lang="en-US" sz="2800"/>
            </a:br>
            <a:r>
              <a:rPr lang="en-US" sz="2800"/>
              <a:t>Costs</a:t>
            </a:r>
          </a:p>
        </p:txBody>
      </p:sp>
      <p:sp>
        <p:nvSpPr>
          <p:cNvPr id="57352"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90EE3317-2A27-A643-ADC2-FB3BA5D88D76}" type="slidenum">
              <a:rPr lang="en-US" sz="1000">
                <a:latin typeface="Times New Roman" charset="0"/>
              </a:rPr>
              <a:pPr algn="r" eaLnBrk="1" hangingPunct="1"/>
              <a:t>76</a:t>
            </a:fld>
            <a:endParaRPr lang="en-US" sz="1000">
              <a:latin typeface="Times New Roman" charset="0"/>
            </a:endParaRPr>
          </a:p>
        </p:txBody>
      </p:sp>
    </p:spTree>
    <p:extLst>
      <p:ext uri="{BB962C8B-B14F-4D97-AF65-F5344CB8AC3E}">
        <p14:creationId xmlns:p14="http://schemas.microsoft.com/office/powerpoint/2010/main" val="1682206487"/>
      </p:ext>
    </p:extLst>
  </p:cSld>
  <p:clrMapOvr>
    <a:masterClrMapping/>
  </p:clrMapOvr>
  <p:transition>
    <p:wipe dir="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Line 1026"/>
          <p:cNvSpPr>
            <a:spLocks noChangeShapeType="1"/>
          </p:cNvSpPr>
          <p:nvPr/>
        </p:nvSpPr>
        <p:spPr bwMode="auto">
          <a:xfrm>
            <a:off x="2767013" y="3898900"/>
            <a:ext cx="0" cy="58420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9394" name="Line 1027"/>
          <p:cNvSpPr>
            <a:spLocks noChangeShapeType="1"/>
          </p:cNvSpPr>
          <p:nvPr/>
        </p:nvSpPr>
        <p:spPr bwMode="auto">
          <a:xfrm>
            <a:off x="5486400" y="3898900"/>
            <a:ext cx="0" cy="58420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9395" name="Line 1028"/>
          <p:cNvSpPr>
            <a:spLocks noChangeShapeType="1"/>
          </p:cNvSpPr>
          <p:nvPr/>
        </p:nvSpPr>
        <p:spPr bwMode="auto">
          <a:xfrm>
            <a:off x="9244013" y="3898900"/>
            <a:ext cx="0" cy="58420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9396" name="Line 1029"/>
          <p:cNvSpPr>
            <a:spLocks noChangeShapeType="1"/>
          </p:cNvSpPr>
          <p:nvPr/>
        </p:nvSpPr>
        <p:spPr bwMode="auto">
          <a:xfrm>
            <a:off x="6324600" y="3898900"/>
            <a:ext cx="0" cy="58420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654" name="Rectangle 1030"/>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sz="3600">
                <a:solidFill>
                  <a:schemeClr val="accent2"/>
                </a:solidFill>
                <a:effectLst>
                  <a:outerShdw blurRad="38100" dist="38100" dir="2700000" algn="tl">
                    <a:srgbClr val="DDDDDD"/>
                  </a:outerShdw>
                </a:effectLst>
                <a:latin typeface="Franklin Gothic Book" charset="0"/>
              </a:rPr>
              <a:t>Classifications of Costs in Manufacturing Companies</a:t>
            </a:r>
          </a:p>
        </p:txBody>
      </p:sp>
      <p:sp>
        <p:nvSpPr>
          <p:cNvPr id="59398" name="Rectangle 1037"/>
          <p:cNvSpPr>
            <a:spLocks noGrp="1" noChangeArrowheads="1"/>
          </p:cNvSpPr>
          <p:nvPr>
            <p:ph sz="quarter" idx="1"/>
          </p:nvPr>
        </p:nvSpPr>
        <p:spPr>
          <a:xfrm>
            <a:off x="1524000" y="1752600"/>
            <a:ext cx="8839200" cy="9144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a:latin typeface="Perpetua" charset="0"/>
              </a:rPr>
              <a:t>Manufacturing costs are often</a:t>
            </a:r>
            <a:br>
              <a:rPr lang="en-US">
                <a:latin typeface="Perpetua" charset="0"/>
              </a:rPr>
            </a:br>
            <a:r>
              <a:rPr lang="en-US">
                <a:latin typeface="Perpetua" charset="0"/>
              </a:rPr>
              <a:t>combined as follows:</a:t>
            </a:r>
          </a:p>
        </p:txBody>
      </p:sp>
      <p:sp>
        <p:nvSpPr>
          <p:cNvPr id="59399" name="Line 1031"/>
          <p:cNvSpPr>
            <a:spLocks noChangeShapeType="1"/>
          </p:cNvSpPr>
          <p:nvPr/>
        </p:nvSpPr>
        <p:spPr bwMode="auto">
          <a:xfrm>
            <a:off x="2755900" y="4495800"/>
            <a:ext cx="2717800" cy="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9400" name="Line 1032"/>
          <p:cNvSpPr>
            <a:spLocks noChangeShapeType="1"/>
          </p:cNvSpPr>
          <p:nvPr/>
        </p:nvSpPr>
        <p:spPr bwMode="auto">
          <a:xfrm>
            <a:off x="6337300" y="4495800"/>
            <a:ext cx="2870200" cy="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9401" name="Line 1033"/>
          <p:cNvSpPr>
            <a:spLocks noChangeShapeType="1"/>
          </p:cNvSpPr>
          <p:nvPr/>
        </p:nvSpPr>
        <p:spPr bwMode="auto">
          <a:xfrm>
            <a:off x="4114800" y="4508500"/>
            <a:ext cx="0" cy="584200"/>
          </a:xfrm>
          <a:prstGeom prst="line">
            <a:avLst/>
          </a:prstGeom>
          <a:noFill/>
          <a:ln w="254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59402" name="Line 1034"/>
          <p:cNvSpPr>
            <a:spLocks noChangeShapeType="1"/>
          </p:cNvSpPr>
          <p:nvPr/>
        </p:nvSpPr>
        <p:spPr bwMode="auto">
          <a:xfrm>
            <a:off x="7772400" y="4508500"/>
            <a:ext cx="0" cy="584200"/>
          </a:xfrm>
          <a:prstGeom prst="line">
            <a:avLst/>
          </a:prstGeom>
          <a:noFill/>
          <a:ln w="254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59403" name="Rectangle 1035"/>
          <p:cNvSpPr>
            <a:spLocks noChangeArrowheads="1"/>
          </p:cNvSpPr>
          <p:nvPr/>
        </p:nvSpPr>
        <p:spPr bwMode="auto">
          <a:xfrm>
            <a:off x="3394075" y="5094288"/>
            <a:ext cx="1441450" cy="844550"/>
          </a:xfrm>
          <a:prstGeom prst="rect">
            <a:avLst/>
          </a:prstGeom>
          <a:solidFill>
            <a:srgbClr val="EBD889"/>
          </a:solidFill>
          <a:ln w="25400">
            <a:solidFill>
              <a:schemeClr val="tx1"/>
            </a:solidFill>
            <a:miter lim="800000"/>
            <a:headEnd/>
            <a:tailEnd/>
          </a:ln>
        </p:spPr>
        <p:txBody>
          <a:bodyPr lIns="90488" tIns="44450" rIns="90488" bIns="44450">
            <a:spAutoFit/>
          </a:bodyPr>
          <a:lstStyle/>
          <a:p>
            <a:pPr algn="ctr" eaLnBrk="0" hangingPunct="0">
              <a:spcBef>
                <a:spcPct val="50000"/>
              </a:spcBef>
            </a:pPr>
            <a:r>
              <a:rPr lang="en-US" sz="2400" b="1"/>
              <a:t>Prime</a:t>
            </a:r>
            <a:br>
              <a:rPr lang="en-US" sz="2400" b="1"/>
            </a:br>
            <a:r>
              <a:rPr lang="en-US" sz="2400" b="1"/>
              <a:t>Cost</a:t>
            </a:r>
          </a:p>
        </p:txBody>
      </p:sp>
      <p:sp>
        <p:nvSpPr>
          <p:cNvPr id="59404" name="Rectangle 1036"/>
          <p:cNvSpPr>
            <a:spLocks noChangeArrowheads="1"/>
          </p:cNvSpPr>
          <p:nvPr/>
        </p:nvSpPr>
        <p:spPr bwMode="auto">
          <a:xfrm>
            <a:off x="6888164" y="5094288"/>
            <a:ext cx="1951037" cy="844550"/>
          </a:xfrm>
          <a:prstGeom prst="rect">
            <a:avLst/>
          </a:prstGeom>
          <a:solidFill>
            <a:srgbClr val="906CA4"/>
          </a:solidFill>
          <a:ln w="25400">
            <a:solidFill>
              <a:schemeClr val="tx1"/>
            </a:solidFill>
            <a:miter lim="800000"/>
            <a:headEnd/>
            <a:tailEnd/>
          </a:ln>
        </p:spPr>
        <p:txBody>
          <a:bodyPr lIns="90488" tIns="44450" rIns="90488" bIns="44450">
            <a:spAutoFit/>
          </a:bodyPr>
          <a:lstStyle/>
          <a:p>
            <a:pPr algn="ctr" eaLnBrk="0" hangingPunct="0">
              <a:spcBef>
                <a:spcPct val="50000"/>
              </a:spcBef>
            </a:pPr>
            <a:r>
              <a:rPr lang="en-US" sz="2400" b="1"/>
              <a:t>Conversion</a:t>
            </a:r>
            <a:br>
              <a:rPr lang="en-US" sz="2400" b="1"/>
            </a:br>
            <a:r>
              <a:rPr lang="en-US" sz="2400" b="1"/>
              <a:t>Cost</a:t>
            </a:r>
          </a:p>
        </p:txBody>
      </p:sp>
      <p:sp>
        <p:nvSpPr>
          <p:cNvPr id="59405" name="Rectangle 1038"/>
          <p:cNvSpPr>
            <a:spLocks noChangeArrowheads="1"/>
          </p:cNvSpPr>
          <p:nvPr/>
        </p:nvSpPr>
        <p:spPr bwMode="auto">
          <a:xfrm>
            <a:off x="2046288" y="3036888"/>
            <a:ext cx="1441450" cy="844550"/>
          </a:xfrm>
          <a:prstGeom prst="rect">
            <a:avLst/>
          </a:prstGeom>
          <a:solidFill>
            <a:srgbClr val="009999"/>
          </a:solidFill>
          <a:ln w="25400">
            <a:solidFill>
              <a:schemeClr val="tx1"/>
            </a:solidFill>
            <a:miter lim="800000"/>
            <a:headEnd/>
            <a:tailEnd/>
          </a:ln>
        </p:spPr>
        <p:txBody>
          <a:bodyPr lIns="90488" tIns="44450" rIns="90488" bIns="44450">
            <a:spAutoFit/>
          </a:bodyPr>
          <a:lstStyle/>
          <a:p>
            <a:pPr algn="ctr" eaLnBrk="0" hangingPunct="0">
              <a:spcBef>
                <a:spcPct val="50000"/>
              </a:spcBef>
            </a:pPr>
            <a:r>
              <a:rPr lang="en-US" sz="2400" b="1"/>
              <a:t>Direct</a:t>
            </a:r>
            <a:br>
              <a:rPr lang="en-US" sz="2400" b="1"/>
            </a:br>
            <a:r>
              <a:rPr lang="en-US" sz="2400" b="1"/>
              <a:t>Material</a:t>
            </a:r>
          </a:p>
        </p:txBody>
      </p:sp>
      <p:sp>
        <p:nvSpPr>
          <p:cNvPr id="59406" name="Rectangle 1039"/>
          <p:cNvSpPr>
            <a:spLocks noChangeArrowheads="1"/>
          </p:cNvSpPr>
          <p:nvPr/>
        </p:nvSpPr>
        <p:spPr bwMode="auto">
          <a:xfrm>
            <a:off x="5170488" y="3036888"/>
            <a:ext cx="1441450" cy="844550"/>
          </a:xfrm>
          <a:prstGeom prst="rect">
            <a:avLst/>
          </a:prstGeom>
          <a:solidFill>
            <a:srgbClr val="869C60"/>
          </a:solidFill>
          <a:ln w="25400">
            <a:solidFill>
              <a:schemeClr val="tx1"/>
            </a:solidFill>
            <a:miter lim="800000"/>
            <a:headEnd/>
            <a:tailEnd/>
          </a:ln>
        </p:spPr>
        <p:txBody>
          <a:bodyPr lIns="90488" tIns="44450" rIns="90488" bIns="44450">
            <a:spAutoFit/>
          </a:bodyPr>
          <a:lstStyle/>
          <a:p>
            <a:pPr algn="ctr" eaLnBrk="0" hangingPunct="0">
              <a:spcBef>
                <a:spcPct val="50000"/>
              </a:spcBef>
            </a:pPr>
            <a:r>
              <a:rPr lang="en-US" sz="2400" b="1"/>
              <a:t>Direct</a:t>
            </a:r>
            <a:br>
              <a:rPr lang="en-US" sz="2400" b="1"/>
            </a:br>
            <a:r>
              <a:rPr lang="en-US" sz="2400" b="1"/>
              <a:t>Labor</a:t>
            </a:r>
          </a:p>
        </p:txBody>
      </p:sp>
      <p:sp>
        <p:nvSpPr>
          <p:cNvPr id="59407" name="Rectangle 1040"/>
          <p:cNvSpPr>
            <a:spLocks noChangeArrowheads="1"/>
          </p:cNvSpPr>
          <p:nvPr/>
        </p:nvSpPr>
        <p:spPr bwMode="auto">
          <a:xfrm>
            <a:off x="8001000" y="3048000"/>
            <a:ext cx="2420938" cy="844550"/>
          </a:xfrm>
          <a:prstGeom prst="rect">
            <a:avLst/>
          </a:prstGeom>
          <a:solidFill>
            <a:srgbClr val="F0A166"/>
          </a:solidFill>
          <a:ln w="25400">
            <a:solidFill>
              <a:schemeClr val="tx1"/>
            </a:solidFill>
            <a:miter lim="800000"/>
            <a:headEnd/>
            <a:tailEnd/>
          </a:ln>
        </p:spPr>
        <p:txBody>
          <a:bodyPr lIns="90488" tIns="44450" rIns="90488" bIns="44450">
            <a:spAutoFit/>
          </a:bodyPr>
          <a:lstStyle/>
          <a:p>
            <a:pPr algn="ctr" eaLnBrk="0" hangingPunct="0">
              <a:spcBef>
                <a:spcPct val="50000"/>
              </a:spcBef>
            </a:pPr>
            <a:r>
              <a:rPr lang="en-US" sz="2400" b="1"/>
              <a:t>Manufacturing</a:t>
            </a:r>
            <a:br>
              <a:rPr lang="en-US" sz="2400" b="1"/>
            </a:br>
            <a:r>
              <a:rPr lang="en-US" sz="2400" b="1"/>
              <a:t>Overhead</a:t>
            </a:r>
          </a:p>
        </p:txBody>
      </p:sp>
      <p:sp>
        <p:nvSpPr>
          <p:cNvPr id="5940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DBBA0C99-903D-2F40-8E60-A420C02DC7CC}" type="slidenum">
              <a:rPr lang="en-US" sz="1000">
                <a:latin typeface="Times New Roman" charset="0"/>
              </a:rPr>
              <a:pPr algn="r" eaLnBrk="1" hangingPunct="1"/>
              <a:t>77</a:t>
            </a:fld>
            <a:endParaRPr lang="en-US" sz="1000">
              <a:latin typeface="Times New Roman" charset="0"/>
            </a:endParaRPr>
          </a:p>
        </p:txBody>
      </p:sp>
    </p:spTree>
    <p:extLst>
      <p:ext uri="{BB962C8B-B14F-4D97-AF65-F5344CB8AC3E}">
        <p14:creationId xmlns:p14="http://schemas.microsoft.com/office/powerpoint/2010/main" val="3063751111"/>
      </p:ext>
    </p:extLst>
  </p:cSld>
  <p:clrMapOvr>
    <a:masterClrMapping/>
  </p:clrMapOvr>
  <p:transition>
    <p:wipe dir="d"/>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6746875" y="1863725"/>
            <a:ext cx="3765550" cy="4073526"/>
            <a:chOff x="3290" y="1174"/>
            <a:chExt cx="2372" cy="2566"/>
          </a:xfrm>
        </p:grpSpPr>
        <p:grpSp>
          <p:nvGrpSpPr>
            <p:cNvPr id="9228" name="Group 12"/>
            <p:cNvGrpSpPr>
              <a:grpSpLocks/>
            </p:cNvGrpSpPr>
            <p:nvPr/>
          </p:nvGrpSpPr>
          <p:grpSpPr bwMode="auto">
            <a:xfrm>
              <a:off x="3290" y="1174"/>
              <a:ext cx="2183" cy="599"/>
              <a:chOff x="3290" y="1174"/>
              <a:chExt cx="2183" cy="599"/>
            </a:xfrm>
          </p:grpSpPr>
          <p:sp>
            <p:nvSpPr>
              <p:cNvPr id="9230" name="Line 4"/>
              <p:cNvSpPr>
                <a:spLocks noChangeShapeType="1"/>
              </p:cNvSpPr>
              <p:nvPr/>
            </p:nvSpPr>
            <p:spPr bwMode="auto">
              <a:xfrm>
                <a:off x="3290" y="1483"/>
                <a:ext cx="1040" cy="0"/>
              </a:xfrm>
              <a:prstGeom prst="line">
                <a:avLst/>
              </a:prstGeom>
              <a:noFill/>
              <a:ln w="25400">
                <a:solidFill>
                  <a:srgbClr val="F35B1B"/>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9231" name="Rectangle 7"/>
              <p:cNvSpPr>
                <a:spLocks noChangeArrowheads="1"/>
              </p:cNvSpPr>
              <p:nvPr/>
            </p:nvSpPr>
            <p:spPr bwMode="auto">
              <a:xfrm>
                <a:off x="4396" y="1174"/>
                <a:ext cx="1077" cy="599"/>
              </a:xfrm>
              <a:prstGeom prst="rect">
                <a:avLst/>
              </a:prstGeom>
              <a:solidFill>
                <a:srgbClr val="C8FEC8"/>
              </a:solidFill>
              <a:ln w="38100" cmpd="dbl">
                <a:solidFill>
                  <a:srgbClr val="F35B1B"/>
                </a:solidFill>
                <a:miter lim="800000"/>
                <a:headEnd/>
                <a:tailEnd/>
              </a:ln>
            </p:spPr>
            <p:txBody>
              <a:bodyPr wrap="none" lIns="90488" tIns="44450" rIns="90488" bIns="44450">
                <a:spAutoFit/>
              </a:bodyPr>
              <a:lstStyle/>
              <a:p>
                <a:pPr algn="ctr" eaLnBrk="0" hangingPunct="0"/>
                <a:r>
                  <a:rPr lang="en-US" sz="2800" b="1">
                    <a:solidFill>
                      <a:srgbClr val="414141"/>
                    </a:solidFill>
                  </a:rPr>
                  <a:t>Cost</a:t>
                </a:r>
                <a:br>
                  <a:rPr lang="en-US" sz="2800" b="1">
                    <a:solidFill>
                      <a:srgbClr val="414141"/>
                    </a:solidFill>
                  </a:rPr>
                </a:br>
                <a:r>
                  <a:rPr lang="en-US" sz="2800" b="1">
                    <a:solidFill>
                      <a:srgbClr val="414141"/>
                    </a:solidFill>
                  </a:rPr>
                  <a:t>prediction</a:t>
                </a:r>
              </a:p>
            </p:txBody>
          </p:sp>
        </p:grpSp>
        <p:sp>
          <p:nvSpPr>
            <p:cNvPr id="9229" name="Rectangle 9"/>
            <p:cNvSpPr>
              <a:spLocks noChangeArrowheads="1"/>
            </p:cNvSpPr>
            <p:nvPr/>
          </p:nvSpPr>
          <p:spPr bwMode="auto">
            <a:xfrm>
              <a:off x="4207" y="2055"/>
              <a:ext cx="1455" cy="16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eaLnBrk="0" hangingPunct="0"/>
              <a:r>
                <a:rPr lang="en-US" sz="2400"/>
                <a:t>Using knowledge</a:t>
              </a:r>
              <a:br>
                <a:rPr lang="en-US" sz="2400"/>
              </a:br>
              <a:r>
                <a:rPr lang="en-US" sz="2400"/>
                <a:t>of cost behavior</a:t>
              </a:r>
              <a:br>
                <a:rPr lang="en-US" sz="2400"/>
              </a:br>
              <a:r>
                <a:rPr lang="en-US" sz="2400"/>
                <a:t>to forecast</a:t>
              </a:r>
              <a:br>
                <a:rPr lang="en-US" sz="2400"/>
              </a:br>
              <a:r>
                <a:rPr lang="en-US" sz="2400"/>
                <a:t>level of cost at</a:t>
              </a:r>
              <a:br>
                <a:rPr lang="en-US" sz="2400"/>
              </a:br>
              <a:r>
                <a:rPr lang="en-US" sz="2400"/>
                <a:t>a particular</a:t>
              </a:r>
              <a:br>
                <a:rPr lang="en-US" sz="2400"/>
              </a:br>
              <a:r>
                <a:rPr lang="en-US" sz="2400"/>
                <a:t>activity.  Focus</a:t>
              </a:r>
              <a:br>
                <a:rPr lang="en-US" sz="2400"/>
              </a:br>
              <a:r>
                <a:rPr lang="en-US" sz="2400"/>
                <a:t>is on the future.</a:t>
              </a:r>
            </a:p>
          </p:txBody>
        </p:sp>
      </p:grpSp>
      <p:sp>
        <p:nvSpPr>
          <p:cNvPr id="5122"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endParaRPr lang="en-US" dirty="0">
              <a:solidFill>
                <a:schemeClr val="accent2"/>
              </a:solidFill>
              <a:effectLst>
                <a:outerShdw blurRad="38100" dist="38100" dir="2700000" algn="tl">
                  <a:srgbClr val="DDDDDD"/>
                </a:outerShdw>
              </a:effectLst>
              <a:latin typeface="Franklin Gothic Book" charset="0"/>
            </a:endParaRPr>
          </a:p>
        </p:txBody>
      </p:sp>
      <p:grpSp>
        <p:nvGrpSpPr>
          <p:cNvPr id="4" name="Group 14"/>
          <p:cNvGrpSpPr>
            <a:grpSpLocks/>
          </p:cNvGrpSpPr>
          <p:nvPr/>
        </p:nvGrpSpPr>
        <p:grpSpPr bwMode="auto">
          <a:xfrm>
            <a:off x="3670300" y="1863726"/>
            <a:ext cx="3270250" cy="2965451"/>
            <a:chOff x="1352" y="1174"/>
            <a:chExt cx="2060" cy="1868"/>
          </a:xfrm>
        </p:grpSpPr>
        <p:grpSp>
          <p:nvGrpSpPr>
            <p:cNvPr id="9224" name="Group 11"/>
            <p:cNvGrpSpPr>
              <a:grpSpLocks/>
            </p:cNvGrpSpPr>
            <p:nvPr/>
          </p:nvGrpSpPr>
          <p:grpSpPr bwMode="auto">
            <a:xfrm>
              <a:off x="1352" y="1174"/>
              <a:ext cx="2000" cy="599"/>
              <a:chOff x="1352" y="1174"/>
              <a:chExt cx="2000" cy="599"/>
            </a:xfrm>
          </p:grpSpPr>
          <p:sp>
            <p:nvSpPr>
              <p:cNvPr id="9226" name="Line 3"/>
              <p:cNvSpPr>
                <a:spLocks noChangeShapeType="1"/>
              </p:cNvSpPr>
              <p:nvPr/>
            </p:nvSpPr>
            <p:spPr bwMode="auto">
              <a:xfrm>
                <a:off x="1352" y="1483"/>
                <a:ext cx="992" cy="0"/>
              </a:xfrm>
              <a:prstGeom prst="line">
                <a:avLst/>
              </a:prstGeom>
              <a:noFill/>
              <a:ln w="25400">
                <a:solidFill>
                  <a:srgbClr val="F35B1B"/>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9227" name="Rectangle 6"/>
              <p:cNvSpPr>
                <a:spLocks noChangeArrowheads="1"/>
              </p:cNvSpPr>
              <p:nvPr/>
            </p:nvSpPr>
            <p:spPr bwMode="auto">
              <a:xfrm>
                <a:off x="2407" y="1174"/>
                <a:ext cx="945" cy="599"/>
              </a:xfrm>
              <a:prstGeom prst="rect">
                <a:avLst/>
              </a:prstGeom>
              <a:solidFill>
                <a:srgbClr val="C8FEC8"/>
              </a:solidFill>
              <a:ln w="38100" cmpd="dbl">
                <a:solidFill>
                  <a:srgbClr val="F35B1B"/>
                </a:solidFill>
                <a:miter lim="800000"/>
                <a:headEnd/>
                <a:tailEnd/>
              </a:ln>
            </p:spPr>
            <p:txBody>
              <a:bodyPr wrap="none" lIns="90488" tIns="44450" rIns="90488" bIns="44450">
                <a:spAutoFit/>
              </a:bodyPr>
              <a:lstStyle/>
              <a:p>
                <a:pPr algn="ctr" eaLnBrk="0" hangingPunct="0"/>
                <a:r>
                  <a:rPr lang="en-US" sz="2800" b="1">
                    <a:solidFill>
                      <a:srgbClr val="414141"/>
                    </a:solidFill>
                  </a:rPr>
                  <a:t>Cost</a:t>
                </a:r>
                <a:br>
                  <a:rPr lang="en-US" sz="2800" b="1">
                    <a:solidFill>
                      <a:srgbClr val="414141"/>
                    </a:solidFill>
                  </a:rPr>
                </a:br>
                <a:r>
                  <a:rPr lang="en-US" sz="2800" b="1">
                    <a:solidFill>
                      <a:srgbClr val="414141"/>
                    </a:solidFill>
                  </a:rPr>
                  <a:t>behavior</a:t>
                </a:r>
              </a:p>
            </p:txBody>
          </p:sp>
        </p:grpSp>
        <p:sp>
          <p:nvSpPr>
            <p:cNvPr id="9225" name="Rectangle 8"/>
            <p:cNvSpPr>
              <a:spLocks noChangeArrowheads="1"/>
            </p:cNvSpPr>
            <p:nvPr/>
          </p:nvSpPr>
          <p:spPr bwMode="auto">
            <a:xfrm>
              <a:off x="2326" y="2055"/>
              <a:ext cx="1086" cy="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eaLnBrk="0" hangingPunct="0"/>
              <a:r>
                <a:rPr lang="en-US" sz="2400"/>
                <a:t>Relationship</a:t>
              </a:r>
              <a:br>
                <a:rPr lang="en-US" sz="2400"/>
              </a:br>
              <a:r>
                <a:rPr lang="en-US" sz="2400"/>
                <a:t>between</a:t>
              </a:r>
              <a:br>
                <a:rPr lang="en-US" sz="2400"/>
              </a:br>
              <a:r>
                <a:rPr lang="en-US" sz="2400"/>
                <a:t>cost and</a:t>
              </a:r>
              <a:br>
                <a:rPr lang="en-US" sz="2400"/>
              </a:br>
              <a:r>
                <a:rPr lang="en-US" sz="2400"/>
                <a:t>activity.</a:t>
              </a:r>
            </a:p>
          </p:txBody>
        </p:sp>
      </p:grpSp>
      <p:sp>
        <p:nvSpPr>
          <p:cNvPr id="9221" name="Rectangle 10"/>
          <p:cNvSpPr>
            <a:spLocks noChangeArrowheads="1"/>
          </p:cNvSpPr>
          <p:nvPr/>
        </p:nvSpPr>
        <p:spPr bwMode="auto">
          <a:xfrm>
            <a:off x="1870745" y="3262314"/>
            <a:ext cx="1910011" cy="23057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eaLnBrk="0" hangingPunct="0"/>
            <a:r>
              <a:rPr lang="en-US" sz="2400"/>
              <a:t>Process of</a:t>
            </a:r>
            <a:br>
              <a:rPr lang="en-US" sz="2400"/>
            </a:br>
            <a:r>
              <a:rPr lang="en-US" sz="2400"/>
              <a:t>determining</a:t>
            </a:r>
            <a:br>
              <a:rPr lang="en-US" sz="2400"/>
            </a:br>
            <a:r>
              <a:rPr lang="en-US" sz="2400"/>
              <a:t>cost behavior,</a:t>
            </a:r>
            <a:br>
              <a:rPr lang="en-US" sz="2400"/>
            </a:br>
            <a:r>
              <a:rPr lang="en-US" sz="2400"/>
              <a:t>often focuses</a:t>
            </a:r>
            <a:br>
              <a:rPr lang="en-US" sz="2400"/>
            </a:br>
            <a:r>
              <a:rPr lang="en-US" sz="2400"/>
              <a:t>on historical</a:t>
            </a:r>
            <a:br>
              <a:rPr lang="en-US" sz="2400"/>
            </a:br>
            <a:r>
              <a:rPr lang="en-US" sz="2400"/>
              <a:t>data.</a:t>
            </a:r>
          </a:p>
        </p:txBody>
      </p:sp>
      <p:sp>
        <p:nvSpPr>
          <p:cNvPr id="9222" name="Rectangle 5"/>
          <p:cNvSpPr>
            <a:spLocks noChangeArrowheads="1"/>
          </p:cNvSpPr>
          <p:nvPr/>
        </p:nvSpPr>
        <p:spPr bwMode="auto">
          <a:xfrm>
            <a:off x="1918301" y="1863726"/>
            <a:ext cx="1779975" cy="951543"/>
          </a:xfrm>
          <a:prstGeom prst="rect">
            <a:avLst/>
          </a:prstGeom>
          <a:solidFill>
            <a:srgbClr val="C8FEC8"/>
          </a:solidFill>
          <a:ln w="38100" cmpd="dbl">
            <a:solidFill>
              <a:srgbClr val="F35B1B"/>
            </a:solidFill>
            <a:miter lim="800000"/>
            <a:headEnd/>
            <a:tailEnd/>
          </a:ln>
        </p:spPr>
        <p:txBody>
          <a:bodyPr wrap="none" lIns="90488" tIns="44450" rIns="90488" bIns="44450">
            <a:spAutoFit/>
          </a:bodyPr>
          <a:lstStyle/>
          <a:p>
            <a:pPr algn="ctr" eaLnBrk="0" hangingPunct="0"/>
            <a:r>
              <a:rPr lang="en-US" sz="2800" b="1">
                <a:solidFill>
                  <a:srgbClr val="414141"/>
                </a:solidFill>
              </a:rPr>
              <a:t>Cost</a:t>
            </a:r>
            <a:br>
              <a:rPr lang="en-US" sz="2800" b="1">
                <a:solidFill>
                  <a:srgbClr val="414141"/>
                </a:solidFill>
              </a:rPr>
            </a:br>
            <a:r>
              <a:rPr lang="en-US" sz="2800" b="1">
                <a:solidFill>
                  <a:srgbClr val="414141"/>
                </a:solidFill>
              </a:rPr>
              <a:t>estimation</a:t>
            </a:r>
          </a:p>
        </p:txBody>
      </p:sp>
      <p:sp>
        <p:nvSpPr>
          <p:cNvPr id="9223"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71E99570-B43A-4743-85A2-EE6884701DA3}" type="slidenum">
              <a:rPr lang="en-US" sz="1000">
                <a:latin typeface="Times New Roman" charset="0"/>
              </a:rPr>
              <a:pPr algn="r" eaLnBrk="1" hangingPunct="1"/>
              <a:t>78</a:t>
            </a:fld>
            <a:endParaRPr lang="en-US" sz="1000">
              <a:latin typeface="Times New Roman" charset="0"/>
            </a:endParaRPr>
          </a:p>
        </p:txBody>
      </p:sp>
    </p:spTree>
    <p:extLst>
      <p:ext uri="{BB962C8B-B14F-4D97-AF65-F5344CB8AC3E}">
        <p14:creationId xmlns:p14="http://schemas.microsoft.com/office/powerpoint/2010/main" val="4219988505"/>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strVal val="#ppt_h"/>
                                          </p:val>
                                        </p:tav>
                                        <p:tav tm="100000">
                                          <p:val>
                                            <p:strVal val="#ppt_h"/>
                                          </p:val>
                                        </p:tav>
                                      </p:tavLst>
                                    </p:anim>
                                  </p:childTnLst>
                                </p:cTn>
                              </p:par>
                            </p:childTnLst>
                          </p:cTn>
                        </p:par>
                        <p:par>
                          <p:cTn id="11" fill="hold" nodeType="afterGroup">
                            <p:stCondLst>
                              <p:cond delay="500"/>
                            </p:stCondLst>
                            <p:childTnLst>
                              <p:par>
                                <p:cTn id="12" presetID="17"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ppt_x</p:attrName>
                                        </p:attrNameLst>
                                      </p:cBhvr>
                                      <p:tavLst>
                                        <p:tav tm="0">
                                          <p:val>
                                            <p:strVal val="#ppt_x-#ppt_w/2"/>
                                          </p:val>
                                        </p:tav>
                                        <p:tav tm="100000">
                                          <p:val>
                                            <p:strVal val="#ppt_x"/>
                                          </p:val>
                                        </p:tav>
                                      </p:tavLst>
                                    </p:anim>
                                    <p:anim calcmode="lin" valueType="num">
                                      <p:cBhvr>
                                        <p:cTn id="15" dur="500" fill="hold"/>
                                        <p:tgtEl>
                                          <p:spTgt spid="2"/>
                                        </p:tgtEl>
                                        <p:attrNameLst>
                                          <p:attrName>ppt_y</p:attrName>
                                        </p:attrNameLst>
                                      </p:cBhvr>
                                      <p:tavLst>
                                        <p:tav tm="0">
                                          <p:val>
                                            <p:strVal val="#ppt_y"/>
                                          </p:val>
                                        </p:tav>
                                        <p:tav tm="100000">
                                          <p:val>
                                            <p:strVal val="#ppt_y"/>
                                          </p:val>
                                        </p:tav>
                                      </p:tavLst>
                                    </p:anim>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Total Variable Cost Example</a:t>
            </a:r>
          </a:p>
        </p:txBody>
      </p:sp>
      <p:sp>
        <p:nvSpPr>
          <p:cNvPr id="11267" name="Rectangle 3"/>
          <p:cNvSpPr>
            <a:spLocks noGrp="1" noChangeArrowheads="1"/>
          </p:cNvSpPr>
          <p:nvPr>
            <p:ph sz="quarter" idx="1"/>
          </p:nvPr>
        </p:nvSpPr>
        <p:spPr>
          <a:xfrm>
            <a:off x="1828800" y="1371600"/>
            <a:ext cx="8534400" cy="10668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2800">
                <a:latin typeface="Perpetua" charset="0"/>
              </a:rPr>
              <a:t>  Your total Pay Per View bill is based on how many Pay Per View shows that you watch.</a:t>
            </a:r>
          </a:p>
        </p:txBody>
      </p:sp>
      <p:sp>
        <p:nvSpPr>
          <p:cNvPr id="11268" name="Line 5"/>
          <p:cNvSpPr>
            <a:spLocks noChangeShapeType="1"/>
          </p:cNvSpPr>
          <p:nvPr/>
        </p:nvSpPr>
        <p:spPr bwMode="auto">
          <a:xfrm>
            <a:off x="2819400" y="3060700"/>
            <a:ext cx="0" cy="2717800"/>
          </a:xfrm>
          <a:prstGeom prst="line">
            <a:avLst/>
          </a:prstGeom>
          <a:noFill/>
          <a:ln w="254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269" name="Line 6"/>
          <p:cNvSpPr>
            <a:spLocks noChangeShapeType="1"/>
          </p:cNvSpPr>
          <p:nvPr/>
        </p:nvSpPr>
        <p:spPr bwMode="auto">
          <a:xfrm>
            <a:off x="2806700" y="5810250"/>
            <a:ext cx="2641600" cy="0"/>
          </a:xfrm>
          <a:prstGeom prst="line">
            <a:avLst/>
          </a:prstGeom>
          <a:noFill/>
          <a:ln w="254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270" name="Line 7"/>
          <p:cNvSpPr>
            <a:spLocks noChangeShapeType="1"/>
          </p:cNvSpPr>
          <p:nvPr/>
        </p:nvSpPr>
        <p:spPr bwMode="auto">
          <a:xfrm flipV="1">
            <a:off x="2806700" y="3644900"/>
            <a:ext cx="2108200" cy="2159000"/>
          </a:xfrm>
          <a:prstGeom prst="line">
            <a:avLst/>
          </a:prstGeom>
          <a:noFill/>
          <a:ln w="254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271" name="Rectangle 8"/>
          <p:cNvSpPr>
            <a:spLocks noChangeArrowheads="1"/>
          </p:cNvSpPr>
          <p:nvPr/>
        </p:nvSpPr>
        <p:spPr bwMode="auto">
          <a:xfrm>
            <a:off x="2819400" y="5943601"/>
            <a:ext cx="4495800" cy="766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200">
                <a:solidFill>
                  <a:schemeClr val="accent2"/>
                </a:solidFill>
              </a:rPr>
              <a:t>Number of Pay Per View shows watched</a:t>
            </a:r>
          </a:p>
        </p:txBody>
      </p:sp>
      <p:sp>
        <p:nvSpPr>
          <p:cNvPr id="11272" name="Rectangle 9"/>
          <p:cNvSpPr>
            <a:spLocks noChangeArrowheads="1"/>
          </p:cNvSpPr>
          <p:nvPr/>
        </p:nvSpPr>
        <p:spPr bwMode="auto">
          <a:xfrm rot="-5400000">
            <a:off x="977107" y="4186389"/>
            <a:ext cx="3086100" cy="4283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200">
                <a:solidFill>
                  <a:schemeClr val="accent2"/>
                </a:solidFill>
              </a:rPr>
              <a:t>Total Pay Per View Bill</a:t>
            </a:r>
          </a:p>
        </p:txBody>
      </p:sp>
      <p:pic>
        <p:nvPicPr>
          <p:cNvPr id="11273" name="Picture 10" descr="j015493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1" y="2743200"/>
            <a:ext cx="4024313" cy="2973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27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4132916D-CE73-BF4D-A94D-4959632C2CF5}" type="slidenum">
              <a:rPr lang="en-US" sz="1000">
                <a:latin typeface="Times New Roman" charset="0"/>
              </a:rPr>
              <a:pPr algn="r" eaLnBrk="1" hangingPunct="1"/>
              <a:t>79</a:t>
            </a:fld>
            <a:endParaRPr lang="en-US" sz="1000">
              <a:latin typeface="Times New Roman" charset="0"/>
            </a:endParaRPr>
          </a:p>
        </p:txBody>
      </p:sp>
    </p:spTree>
    <p:extLst>
      <p:ext uri="{BB962C8B-B14F-4D97-AF65-F5344CB8AC3E}">
        <p14:creationId xmlns:p14="http://schemas.microsoft.com/office/powerpoint/2010/main" val="3195072093"/>
      </p:ext>
    </p:extLst>
  </p:cSld>
  <p:clrMapOvr>
    <a:masterClrMapping/>
  </p:clrMapOvr>
  <p:transition>
    <p:blinds dir="vert"/>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Variable Cost Per Unit Example</a:t>
            </a:r>
          </a:p>
        </p:txBody>
      </p:sp>
      <p:sp>
        <p:nvSpPr>
          <p:cNvPr id="12291" name="Rectangle 9"/>
          <p:cNvSpPr>
            <a:spLocks noGrp="1" noChangeArrowheads="1"/>
          </p:cNvSpPr>
          <p:nvPr>
            <p:ph sz="quarter" idx="1"/>
          </p:nvPr>
        </p:nvSpPr>
        <p:spPr>
          <a:xfrm>
            <a:off x="1524000" y="1295400"/>
            <a:ext cx="8763000" cy="10668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marL="0" indent="0" algn="ctr">
              <a:buNone/>
            </a:pPr>
            <a:r>
              <a:rPr lang="en-US" sz="2800">
                <a:latin typeface="Perpetua" charset="0"/>
              </a:rPr>
              <a:t>The cost per Pay Per View show is constant.  For example, $4.95 per show.</a:t>
            </a:r>
          </a:p>
        </p:txBody>
      </p:sp>
      <p:sp>
        <p:nvSpPr>
          <p:cNvPr id="11267" name="Rectangle 3"/>
          <p:cNvSpPr>
            <a:spLocks noChangeArrowheads="1"/>
          </p:cNvSpPr>
          <p:nvPr/>
        </p:nvSpPr>
        <p:spPr bwMode="auto">
          <a:xfrm>
            <a:off x="6477000" y="5945188"/>
            <a:ext cx="3886200" cy="766762"/>
          </a:xfrm>
          <a:prstGeom prst="rect">
            <a:avLst/>
          </a:prstGeom>
          <a:noFill/>
          <a:ln>
            <a:noFill/>
          </a:ln>
          <a:effectLst/>
        </p:spPr>
        <p:txBody>
          <a:bodyPr lIns="90488" tIns="44450" rIns="90488" bIns="44450">
            <a:spAutoFit/>
          </a:bodyPr>
          <a:lstStyle/>
          <a:p>
            <a:pPr algn="ctr" eaLnBrk="0" hangingPunct="0">
              <a:spcBef>
                <a:spcPct val="50000"/>
              </a:spcBef>
              <a:defRPr/>
            </a:pPr>
            <a:r>
              <a:rPr lang="en-US" sz="2200" dirty="0">
                <a:solidFill>
                  <a:schemeClr val="accent6">
                    <a:lumMod val="60000"/>
                    <a:lumOff val="40000"/>
                  </a:schemeClr>
                </a:solidFill>
              </a:rPr>
              <a:t>Number of Pay Per View shows watched</a:t>
            </a:r>
          </a:p>
        </p:txBody>
      </p:sp>
      <p:sp>
        <p:nvSpPr>
          <p:cNvPr id="12293" name="Line 4"/>
          <p:cNvSpPr>
            <a:spLocks noChangeShapeType="1"/>
          </p:cNvSpPr>
          <p:nvPr/>
        </p:nvSpPr>
        <p:spPr bwMode="auto">
          <a:xfrm>
            <a:off x="7315200" y="3060700"/>
            <a:ext cx="0" cy="2794000"/>
          </a:xfrm>
          <a:prstGeom prst="line">
            <a:avLst/>
          </a:prstGeom>
          <a:noFill/>
          <a:ln w="254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294" name="Line 5"/>
          <p:cNvSpPr>
            <a:spLocks noChangeShapeType="1"/>
          </p:cNvSpPr>
          <p:nvPr/>
        </p:nvSpPr>
        <p:spPr bwMode="auto">
          <a:xfrm>
            <a:off x="7327900" y="5867400"/>
            <a:ext cx="2641600" cy="0"/>
          </a:xfrm>
          <a:prstGeom prst="line">
            <a:avLst/>
          </a:prstGeom>
          <a:noFill/>
          <a:ln w="25400">
            <a:solidFill>
              <a:srgbClr val="FFFFFF"/>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295" name="Line 6"/>
          <p:cNvSpPr>
            <a:spLocks noChangeShapeType="1"/>
          </p:cNvSpPr>
          <p:nvPr/>
        </p:nvSpPr>
        <p:spPr bwMode="auto">
          <a:xfrm>
            <a:off x="7327900" y="5867400"/>
            <a:ext cx="2641600" cy="0"/>
          </a:xfrm>
          <a:prstGeom prst="line">
            <a:avLst/>
          </a:prstGeom>
          <a:noFill/>
          <a:ln w="254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271" name="Rectangle 7"/>
          <p:cNvSpPr>
            <a:spLocks noChangeArrowheads="1"/>
          </p:cNvSpPr>
          <p:nvPr/>
        </p:nvSpPr>
        <p:spPr bwMode="auto">
          <a:xfrm rot="16200000">
            <a:off x="5219701" y="3995738"/>
            <a:ext cx="3273425" cy="768350"/>
          </a:xfrm>
          <a:prstGeom prst="rect">
            <a:avLst/>
          </a:prstGeom>
          <a:noFill/>
          <a:ln>
            <a:noFill/>
          </a:ln>
          <a:effectLst/>
        </p:spPr>
        <p:txBody>
          <a:bodyPr lIns="90488" tIns="44450" rIns="90488" bIns="44450">
            <a:spAutoFit/>
          </a:bodyPr>
          <a:lstStyle/>
          <a:p>
            <a:pPr algn="ctr" eaLnBrk="0" hangingPunct="0">
              <a:spcBef>
                <a:spcPct val="50000"/>
              </a:spcBef>
              <a:defRPr/>
            </a:pPr>
            <a:r>
              <a:rPr lang="en-US" sz="2200" dirty="0">
                <a:solidFill>
                  <a:schemeClr val="accent6">
                    <a:lumMod val="60000"/>
                    <a:lumOff val="40000"/>
                  </a:schemeClr>
                </a:solidFill>
              </a:rPr>
              <a:t>Cost per Pay Per View show</a:t>
            </a:r>
          </a:p>
        </p:txBody>
      </p:sp>
      <p:sp>
        <p:nvSpPr>
          <p:cNvPr id="12297" name="Line 8"/>
          <p:cNvSpPr>
            <a:spLocks noChangeShapeType="1"/>
          </p:cNvSpPr>
          <p:nvPr/>
        </p:nvSpPr>
        <p:spPr bwMode="auto">
          <a:xfrm>
            <a:off x="7327900" y="4343400"/>
            <a:ext cx="2260600" cy="0"/>
          </a:xfrm>
          <a:prstGeom prst="line">
            <a:avLst/>
          </a:prstGeom>
          <a:noFill/>
          <a:ln w="25400">
            <a:solidFill>
              <a:srgbClr val="99CC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pic>
        <p:nvPicPr>
          <p:cNvPr id="12298" name="Picture 11" descr="j015493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1" y="2895600"/>
            <a:ext cx="4024313" cy="2973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29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899B6D02-DB19-B44C-8EF2-47569CB1B377}" type="slidenum">
              <a:rPr lang="en-US" sz="1000">
                <a:latin typeface="Times New Roman" charset="0"/>
              </a:rPr>
              <a:pPr algn="r" eaLnBrk="1" hangingPunct="1"/>
              <a:t>80</a:t>
            </a:fld>
            <a:endParaRPr lang="en-US" sz="1000">
              <a:latin typeface="Times New Roman" charset="0"/>
            </a:endParaRPr>
          </a:p>
        </p:txBody>
      </p:sp>
    </p:spTree>
    <p:extLst>
      <p:ext uri="{BB962C8B-B14F-4D97-AF65-F5344CB8AC3E}">
        <p14:creationId xmlns:p14="http://schemas.microsoft.com/office/powerpoint/2010/main" val="4075442896"/>
      </p:ext>
    </p:extLst>
  </p:cSld>
  <p:clrMapOvr>
    <a:masterClrMapping/>
  </p:clrMapOvr>
  <p:transition>
    <p:split orient="vert" dir="in"/>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Line 2"/>
          <p:cNvSpPr>
            <a:spLocks noChangeShapeType="1"/>
          </p:cNvSpPr>
          <p:nvPr/>
        </p:nvSpPr>
        <p:spPr bwMode="auto">
          <a:xfrm>
            <a:off x="3355975" y="3995738"/>
            <a:ext cx="0" cy="2392362"/>
          </a:xfrm>
          <a:prstGeom prst="line">
            <a:avLst/>
          </a:prstGeom>
          <a:noFill/>
          <a:ln w="25400">
            <a:solidFill>
              <a:srgbClr val="FC012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315" name="Object 3"/>
          <p:cNvGraphicFramePr>
            <a:graphicFrameLocks/>
          </p:cNvGraphicFramePr>
          <p:nvPr/>
        </p:nvGraphicFramePr>
        <p:xfrm>
          <a:off x="4535488" y="1455739"/>
          <a:ext cx="5446712" cy="4575175"/>
        </p:xfrm>
        <a:graphic>
          <a:graphicData uri="http://schemas.openxmlformats.org/presentationml/2006/ole">
            <mc:AlternateContent xmlns:mc="http://schemas.openxmlformats.org/markup-compatibility/2006">
              <mc:Choice xmlns:v="urn:schemas-microsoft-com:vml" Requires="v">
                <p:oleObj name="Clip" r:id="rId3" imgW="2362200" imgH="1985963" progId="MS_ClipArt_Gallery.5">
                  <p:embed/>
                </p:oleObj>
              </mc:Choice>
              <mc:Fallback>
                <p:oleObj name="Clip" r:id="rId3" imgW="2362200" imgH="1985963" progId="MS_ClipArt_Gallery.5">
                  <p:embed/>
                  <p:pic>
                    <p:nvPicPr>
                      <p:cNvPr id="13315"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5488" y="1455739"/>
                        <a:ext cx="5446712" cy="4575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1268" name="Rectangle 4"/>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Step-Variable Costs</a:t>
            </a:r>
          </a:p>
        </p:txBody>
      </p:sp>
      <p:sp>
        <p:nvSpPr>
          <p:cNvPr id="13317" name="Rectangle 5"/>
          <p:cNvSpPr>
            <a:spLocks noChangeArrowheads="1"/>
          </p:cNvSpPr>
          <p:nvPr/>
        </p:nvSpPr>
        <p:spPr bwMode="auto">
          <a:xfrm>
            <a:off x="7072314" y="5513388"/>
            <a:ext cx="1595437"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r>
              <a:rPr lang="en-US" sz="2400" b="1"/>
              <a:t>Activity</a:t>
            </a:r>
          </a:p>
        </p:txBody>
      </p:sp>
      <p:sp>
        <p:nvSpPr>
          <p:cNvPr id="13318" name="Line 6"/>
          <p:cNvSpPr>
            <a:spLocks noChangeShapeType="1"/>
          </p:cNvSpPr>
          <p:nvPr/>
        </p:nvSpPr>
        <p:spPr bwMode="auto">
          <a:xfrm>
            <a:off x="8547100" y="5740400"/>
            <a:ext cx="1017588" cy="0"/>
          </a:xfrm>
          <a:prstGeom prst="line">
            <a:avLst/>
          </a:prstGeom>
          <a:noFill/>
          <a:ln w="254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3319" name="Rectangle 7"/>
          <p:cNvSpPr>
            <a:spLocks noChangeArrowheads="1"/>
          </p:cNvSpPr>
          <p:nvPr/>
        </p:nvSpPr>
        <p:spPr bwMode="auto">
          <a:xfrm rot="-5400000">
            <a:off x="8985251" y="4347213"/>
            <a:ext cx="1228725"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t>Cost</a:t>
            </a:r>
          </a:p>
        </p:txBody>
      </p:sp>
      <p:sp>
        <p:nvSpPr>
          <p:cNvPr id="13320" name="Line 8"/>
          <p:cNvSpPr>
            <a:spLocks noChangeShapeType="1"/>
          </p:cNvSpPr>
          <p:nvPr/>
        </p:nvSpPr>
        <p:spPr bwMode="auto">
          <a:xfrm flipV="1">
            <a:off x="9677400" y="2870200"/>
            <a:ext cx="0" cy="1257300"/>
          </a:xfrm>
          <a:prstGeom prst="line">
            <a:avLst/>
          </a:prstGeom>
          <a:noFill/>
          <a:ln w="254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3321" name="Rectangle 9"/>
          <p:cNvSpPr>
            <a:spLocks noChangeArrowheads="1"/>
          </p:cNvSpPr>
          <p:nvPr/>
        </p:nvSpPr>
        <p:spPr bwMode="auto">
          <a:xfrm>
            <a:off x="2111020" y="2411413"/>
            <a:ext cx="2489913" cy="1567096"/>
          </a:xfrm>
          <a:prstGeom prst="rect">
            <a:avLst/>
          </a:prstGeom>
          <a:solidFill>
            <a:srgbClr val="FCFEB9"/>
          </a:solidFill>
          <a:ln w="25400">
            <a:solidFill>
              <a:srgbClr val="FC0128"/>
            </a:solidFill>
            <a:miter lim="800000"/>
            <a:headEnd/>
            <a:tailEnd/>
          </a:ln>
        </p:spPr>
        <p:txBody>
          <a:bodyPr wrap="none" lIns="90488" tIns="44450" rIns="90488" bIns="44450">
            <a:spAutoFit/>
          </a:bodyPr>
          <a:lstStyle/>
          <a:p>
            <a:pPr algn="ctr" eaLnBrk="0" hangingPunct="0"/>
            <a:r>
              <a:rPr lang="en-US" sz="2400" b="1"/>
              <a:t>Total cost remains</a:t>
            </a:r>
            <a:br>
              <a:rPr lang="en-US" sz="2400" b="1"/>
            </a:br>
            <a:r>
              <a:rPr lang="en-US" sz="2400" b="1"/>
              <a:t>constant within a</a:t>
            </a:r>
            <a:br>
              <a:rPr lang="en-US" sz="2400" b="1"/>
            </a:br>
            <a:r>
              <a:rPr lang="en-US" sz="2400" b="1"/>
              <a:t>narrow range of</a:t>
            </a:r>
            <a:br>
              <a:rPr lang="en-US" sz="2400" b="1"/>
            </a:br>
            <a:r>
              <a:rPr lang="en-US" sz="2400" b="1"/>
              <a:t>activity.</a:t>
            </a:r>
          </a:p>
        </p:txBody>
      </p:sp>
      <p:sp>
        <p:nvSpPr>
          <p:cNvPr id="13322" name="Line 10"/>
          <p:cNvSpPr>
            <a:spLocks noChangeShapeType="1"/>
          </p:cNvSpPr>
          <p:nvPr/>
        </p:nvSpPr>
        <p:spPr bwMode="auto">
          <a:xfrm flipV="1">
            <a:off x="6477000" y="5199063"/>
            <a:ext cx="0" cy="1352550"/>
          </a:xfrm>
          <a:prstGeom prst="line">
            <a:avLst/>
          </a:prstGeom>
          <a:noFill/>
          <a:ln w="25400">
            <a:solidFill>
              <a:srgbClr val="FC012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323" name="Line 11"/>
          <p:cNvSpPr>
            <a:spLocks noChangeShapeType="1"/>
          </p:cNvSpPr>
          <p:nvPr/>
        </p:nvSpPr>
        <p:spPr bwMode="auto">
          <a:xfrm flipH="1">
            <a:off x="3340101" y="6415088"/>
            <a:ext cx="2257425" cy="0"/>
          </a:xfrm>
          <a:prstGeom prst="line">
            <a:avLst/>
          </a:prstGeom>
          <a:noFill/>
          <a:ln w="25400">
            <a:solidFill>
              <a:srgbClr val="FC0128"/>
            </a:solidFill>
            <a:round/>
            <a:headEnd type="triangle" w="med" len="me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324" name="Line 12"/>
          <p:cNvSpPr>
            <a:spLocks noChangeShapeType="1"/>
          </p:cNvSpPr>
          <p:nvPr/>
        </p:nvSpPr>
        <p:spPr bwMode="auto">
          <a:xfrm>
            <a:off x="6469064" y="6400800"/>
            <a:ext cx="1017587" cy="0"/>
          </a:xfrm>
          <a:prstGeom prst="line">
            <a:avLst/>
          </a:prstGeom>
          <a:noFill/>
          <a:ln w="25400">
            <a:solidFill>
              <a:srgbClr val="FC0128"/>
            </a:solidFill>
            <a:round/>
            <a:headEnd type="triangle" w="med" len="me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325" name="Line 13"/>
          <p:cNvSpPr>
            <a:spLocks noChangeShapeType="1"/>
          </p:cNvSpPr>
          <p:nvPr/>
        </p:nvSpPr>
        <p:spPr bwMode="auto">
          <a:xfrm flipV="1">
            <a:off x="5583238" y="5199063"/>
            <a:ext cx="0" cy="1352550"/>
          </a:xfrm>
          <a:prstGeom prst="line">
            <a:avLst/>
          </a:prstGeom>
          <a:noFill/>
          <a:ln w="25400">
            <a:solidFill>
              <a:srgbClr val="FC012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32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135F8296-C10C-BC40-A3E5-0315530C7328}" type="slidenum">
              <a:rPr lang="en-US" sz="1000">
                <a:latin typeface="Times New Roman" charset="0"/>
              </a:rPr>
              <a:pPr algn="r" eaLnBrk="1" hangingPunct="1"/>
              <a:t>81</a:t>
            </a:fld>
            <a:endParaRPr lang="en-US" sz="1000">
              <a:latin typeface="Times New Roman" charset="0"/>
            </a:endParaRPr>
          </a:p>
        </p:txBody>
      </p:sp>
    </p:spTree>
    <p:extLst>
      <p:ext uri="{BB962C8B-B14F-4D97-AF65-F5344CB8AC3E}">
        <p14:creationId xmlns:p14="http://schemas.microsoft.com/office/powerpoint/2010/main" val="480897784"/>
      </p:ext>
    </p:extLst>
  </p:cSld>
  <p:clrMapOvr>
    <a:masterClrMapping/>
  </p:clrMapOvr>
  <p:transition>
    <p:split orient="vert"/>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Line 2"/>
          <p:cNvSpPr>
            <a:spLocks noChangeShapeType="1"/>
          </p:cNvSpPr>
          <p:nvPr/>
        </p:nvSpPr>
        <p:spPr bwMode="auto">
          <a:xfrm>
            <a:off x="3733800" y="2901950"/>
            <a:ext cx="0" cy="736600"/>
          </a:xfrm>
          <a:prstGeom prst="line">
            <a:avLst/>
          </a:prstGeom>
          <a:noFill/>
          <a:ln w="25400">
            <a:solidFill>
              <a:srgbClr val="FC0128"/>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4339" name="Object 3"/>
          <p:cNvGraphicFramePr>
            <a:graphicFrameLocks/>
          </p:cNvGraphicFramePr>
          <p:nvPr/>
        </p:nvGraphicFramePr>
        <p:xfrm>
          <a:off x="4535488" y="1455739"/>
          <a:ext cx="5446712" cy="4575175"/>
        </p:xfrm>
        <a:graphic>
          <a:graphicData uri="http://schemas.openxmlformats.org/presentationml/2006/ole">
            <mc:AlternateContent xmlns:mc="http://schemas.openxmlformats.org/markup-compatibility/2006">
              <mc:Choice xmlns:v="urn:schemas-microsoft-com:vml" Requires="v">
                <p:oleObj name="Clip" r:id="rId3" imgW="2362200" imgH="1985963" progId="MS_ClipArt_Gallery.5">
                  <p:embed/>
                </p:oleObj>
              </mc:Choice>
              <mc:Fallback>
                <p:oleObj name="Clip" r:id="rId3" imgW="2362200" imgH="1985963" progId="MS_ClipArt_Gallery.5">
                  <p:embed/>
                  <p:pic>
                    <p:nvPicPr>
                      <p:cNvPr id="14339"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5488" y="1455739"/>
                        <a:ext cx="5446712" cy="4575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2292" name="Rectangle 4"/>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Step-Variable Costs</a:t>
            </a:r>
          </a:p>
        </p:txBody>
      </p:sp>
      <p:sp>
        <p:nvSpPr>
          <p:cNvPr id="14341" name="Rectangle 5"/>
          <p:cNvSpPr>
            <a:spLocks noChangeArrowheads="1"/>
          </p:cNvSpPr>
          <p:nvPr/>
        </p:nvSpPr>
        <p:spPr bwMode="auto">
          <a:xfrm>
            <a:off x="7072314" y="5513388"/>
            <a:ext cx="1595437"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r>
              <a:rPr lang="en-US" sz="2400" b="1"/>
              <a:t>Activity</a:t>
            </a:r>
          </a:p>
        </p:txBody>
      </p:sp>
      <p:sp>
        <p:nvSpPr>
          <p:cNvPr id="14342" name="Line 6"/>
          <p:cNvSpPr>
            <a:spLocks noChangeShapeType="1"/>
          </p:cNvSpPr>
          <p:nvPr/>
        </p:nvSpPr>
        <p:spPr bwMode="auto">
          <a:xfrm>
            <a:off x="8547100" y="5740400"/>
            <a:ext cx="1017588" cy="0"/>
          </a:xfrm>
          <a:prstGeom prst="line">
            <a:avLst/>
          </a:prstGeom>
          <a:noFill/>
          <a:ln w="254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4343" name="Rectangle 7"/>
          <p:cNvSpPr>
            <a:spLocks noChangeArrowheads="1"/>
          </p:cNvSpPr>
          <p:nvPr/>
        </p:nvSpPr>
        <p:spPr bwMode="auto">
          <a:xfrm rot="-5400000">
            <a:off x="9043989" y="4317051"/>
            <a:ext cx="1228725"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t>Cost</a:t>
            </a:r>
          </a:p>
        </p:txBody>
      </p:sp>
      <p:sp>
        <p:nvSpPr>
          <p:cNvPr id="14344" name="Line 8"/>
          <p:cNvSpPr>
            <a:spLocks noChangeShapeType="1"/>
          </p:cNvSpPr>
          <p:nvPr/>
        </p:nvSpPr>
        <p:spPr bwMode="auto">
          <a:xfrm flipV="1">
            <a:off x="9677400" y="2870200"/>
            <a:ext cx="0" cy="1257300"/>
          </a:xfrm>
          <a:prstGeom prst="line">
            <a:avLst/>
          </a:prstGeom>
          <a:noFill/>
          <a:ln w="254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4345" name="Rectangle 9"/>
          <p:cNvSpPr>
            <a:spLocks noChangeArrowheads="1"/>
          </p:cNvSpPr>
          <p:nvPr/>
        </p:nvSpPr>
        <p:spPr bwMode="auto">
          <a:xfrm>
            <a:off x="1846264" y="1450975"/>
            <a:ext cx="4232275" cy="1197764"/>
          </a:xfrm>
          <a:prstGeom prst="rect">
            <a:avLst/>
          </a:prstGeom>
          <a:solidFill>
            <a:srgbClr val="FCFEB9"/>
          </a:solidFill>
          <a:ln w="25400">
            <a:solidFill>
              <a:srgbClr val="FC0128"/>
            </a:solidFill>
            <a:miter lim="800000"/>
            <a:headEnd/>
            <a:tailEnd/>
          </a:ln>
        </p:spPr>
        <p:txBody>
          <a:bodyPr lIns="90488" tIns="44450" rIns="90488" bIns="44450">
            <a:spAutoFit/>
          </a:bodyPr>
          <a:lstStyle/>
          <a:p>
            <a:pPr algn="ctr" eaLnBrk="0" hangingPunct="0"/>
            <a:r>
              <a:rPr lang="en-US" sz="2400" b="1"/>
              <a:t>Total cost increases to a</a:t>
            </a:r>
            <a:br>
              <a:rPr lang="en-US" sz="2400" b="1"/>
            </a:br>
            <a:r>
              <a:rPr lang="en-US" sz="2400" b="1"/>
              <a:t> new higher cost for the next higher range of activity. </a:t>
            </a:r>
          </a:p>
        </p:txBody>
      </p:sp>
      <p:sp>
        <p:nvSpPr>
          <p:cNvPr id="14346" name="Line 10"/>
          <p:cNvSpPr>
            <a:spLocks noChangeShapeType="1"/>
          </p:cNvSpPr>
          <p:nvPr/>
        </p:nvSpPr>
        <p:spPr bwMode="auto">
          <a:xfrm flipH="1">
            <a:off x="3492500" y="3616325"/>
            <a:ext cx="1778000" cy="0"/>
          </a:xfrm>
          <a:prstGeom prst="line">
            <a:avLst/>
          </a:prstGeom>
          <a:noFill/>
          <a:ln w="25400">
            <a:solidFill>
              <a:srgbClr val="FC012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347" name="Line 11"/>
          <p:cNvSpPr>
            <a:spLocks noChangeShapeType="1"/>
          </p:cNvSpPr>
          <p:nvPr/>
        </p:nvSpPr>
        <p:spPr bwMode="auto">
          <a:xfrm flipH="1">
            <a:off x="3492500" y="4267200"/>
            <a:ext cx="939800" cy="0"/>
          </a:xfrm>
          <a:prstGeom prst="line">
            <a:avLst/>
          </a:prstGeom>
          <a:noFill/>
          <a:ln w="25400">
            <a:solidFill>
              <a:srgbClr val="FC0128"/>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348" name="Line 12"/>
          <p:cNvSpPr>
            <a:spLocks noChangeShapeType="1"/>
          </p:cNvSpPr>
          <p:nvPr/>
        </p:nvSpPr>
        <p:spPr bwMode="auto">
          <a:xfrm>
            <a:off x="3733800" y="4279900"/>
            <a:ext cx="0" cy="736600"/>
          </a:xfrm>
          <a:prstGeom prst="line">
            <a:avLst/>
          </a:prstGeom>
          <a:noFill/>
          <a:ln w="25400">
            <a:solidFill>
              <a:srgbClr val="FC0128"/>
            </a:solidFill>
            <a:round/>
            <a:headEnd type="triangle" w="med" len="me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34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1CE3886A-521D-C647-80E2-BB2E22FAD936}" type="slidenum">
              <a:rPr lang="en-US" sz="1000">
                <a:latin typeface="Times New Roman" charset="0"/>
              </a:rPr>
              <a:pPr algn="r" eaLnBrk="1" hangingPunct="1"/>
              <a:t>82</a:t>
            </a:fld>
            <a:endParaRPr lang="en-US" sz="1000">
              <a:latin typeface="Times New Roman" charset="0"/>
            </a:endParaRPr>
          </a:p>
        </p:txBody>
      </p:sp>
    </p:spTree>
    <p:extLst>
      <p:ext uri="{BB962C8B-B14F-4D97-AF65-F5344CB8AC3E}">
        <p14:creationId xmlns:p14="http://schemas.microsoft.com/office/powerpoint/2010/main" val="3420219721"/>
      </p:ext>
    </p:extLst>
  </p:cSld>
  <p:clrMapOvr>
    <a:masterClrMapping/>
  </p:clrMapOvr>
  <p:transition>
    <p:dissolv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Total Fixed Cost Example</a:t>
            </a:r>
          </a:p>
        </p:txBody>
      </p:sp>
      <p:sp>
        <p:nvSpPr>
          <p:cNvPr id="15363" name="Rectangle 3"/>
          <p:cNvSpPr>
            <a:spLocks noGrp="1" noChangeArrowheads="1"/>
          </p:cNvSpPr>
          <p:nvPr>
            <p:ph sz="quarter" idx="1"/>
          </p:nvPr>
        </p:nvSpPr>
        <p:spPr>
          <a:xfrm>
            <a:off x="1524000" y="1447800"/>
            <a:ext cx="9144000" cy="15240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marL="0" indent="0" algn="ctr">
              <a:buNone/>
            </a:pPr>
            <a:r>
              <a:rPr lang="en-US" sz="2800">
                <a:latin typeface="Perpetua" charset="0"/>
              </a:rPr>
              <a:t>Your monthly basic cable TV bill probably does not change no matter how many hours you watch.</a:t>
            </a:r>
            <a:r>
              <a:rPr lang="en-US">
                <a:latin typeface="Perpetua" charset="0"/>
              </a:rPr>
              <a:t>  </a:t>
            </a:r>
          </a:p>
        </p:txBody>
      </p:sp>
      <p:sp>
        <p:nvSpPr>
          <p:cNvPr id="15364" name="Line 4"/>
          <p:cNvSpPr>
            <a:spLocks noChangeShapeType="1"/>
          </p:cNvSpPr>
          <p:nvPr/>
        </p:nvSpPr>
        <p:spPr bwMode="auto">
          <a:xfrm>
            <a:off x="3060700" y="4267200"/>
            <a:ext cx="2794000" cy="0"/>
          </a:xfrm>
          <a:prstGeom prst="line">
            <a:avLst/>
          </a:prstGeom>
          <a:noFill/>
          <a:ln w="25400">
            <a:solidFill>
              <a:srgbClr val="00808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365" name="Line 5"/>
          <p:cNvSpPr>
            <a:spLocks noChangeShapeType="1"/>
          </p:cNvSpPr>
          <p:nvPr/>
        </p:nvSpPr>
        <p:spPr bwMode="auto">
          <a:xfrm>
            <a:off x="3048000" y="2832100"/>
            <a:ext cx="0" cy="3022600"/>
          </a:xfrm>
          <a:prstGeom prst="line">
            <a:avLst/>
          </a:prstGeom>
          <a:noFill/>
          <a:ln w="25400">
            <a:solidFill>
              <a:srgbClr val="00808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366" name="Line 6"/>
          <p:cNvSpPr>
            <a:spLocks noChangeShapeType="1"/>
          </p:cNvSpPr>
          <p:nvPr/>
        </p:nvSpPr>
        <p:spPr bwMode="auto">
          <a:xfrm>
            <a:off x="3060700" y="5867400"/>
            <a:ext cx="3022600" cy="0"/>
          </a:xfrm>
          <a:prstGeom prst="line">
            <a:avLst/>
          </a:prstGeom>
          <a:noFill/>
          <a:ln w="25400">
            <a:solidFill>
              <a:srgbClr val="FFFFFF"/>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367" name="Rectangle 7"/>
          <p:cNvSpPr>
            <a:spLocks noChangeArrowheads="1"/>
          </p:cNvSpPr>
          <p:nvPr/>
        </p:nvSpPr>
        <p:spPr bwMode="auto">
          <a:xfrm>
            <a:off x="3049588" y="5945188"/>
            <a:ext cx="3579812" cy="4283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200">
                <a:solidFill>
                  <a:schemeClr val="hlink"/>
                </a:solidFill>
              </a:rPr>
              <a:t>Number of hours watched</a:t>
            </a:r>
          </a:p>
        </p:txBody>
      </p:sp>
      <p:sp>
        <p:nvSpPr>
          <p:cNvPr id="15368" name="Rectangle 8"/>
          <p:cNvSpPr>
            <a:spLocks noChangeArrowheads="1"/>
          </p:cNvSpPr>
          <p:nvPr/>
        </p:nvSpPr>
        <p:spPr bwMode="auto">
          <a:xfrm rot="-5400000">
            <a:off x="1354139" y="4244125"/>
            <a:ext cx="2549525" cy="766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200">
                <a:solidFill>
                  <a:schemeClr val="hlink"/>
                </a:solidFill>
              </a:rPr>
              <a:t>Monthly Basic Cable Bill</a:t>
            </a:r>
          </a:p>
        </p:txBody>
      </p:sp>
      <p:pic>
        <p:nvPicPr>
          <p:cNvPr id="15369" name="Picture 10" descr="j015493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3276600"/>
            <a:ext cx="3810000" cy="281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37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2C427886-209C-D84A-AF10-6EBA0A8B02E8}" type="slidenum">
              <a:rPr lang="en-US" sz="1000">
                <a:latin typeface="Times New Roman" charset="0"/>
              </a:rPr>
              <a:pPr algn="r" eaLnBrk="1" hangingPunct="1"/>
              <a:t>83</a:t>
            </a:fld>
            <a:endParaRPr lang="en-US" sz="1000">
              <a:latin typeface="Times New Roman" charset="0"/>
            </a:endParaRPr>
          </a:p>
        </p:txBody>
      </p:sp>
    </p:spTree>
    <p:extLst>
      <p:ext uri="{BB962C8B-B14F-4D97-AF65-F5344CB8AC3E}">
        <p14:creationId xmlns:p14="http://schemas.microsoft.com/office/powerpoint/2010/main" val="478607182"/>
      </p:ext>
    </p:extLst>
  </p:cSld>
  <p:clrMapOvr>
    <a:masterClrMapping/>
  </p:clrMapOvr>
  <p:transition>
    <p:split orient="vert"/>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Fixed Cost Per Unit Example</a:t>
            </a:r>
          </a:p>
        </p:txBody>
      </p:sp>
      <p:sp>
        <p:nvSpPr>
          <p:cNvPr id="16387" name="Rectangle 9"/>
          <p:cNvSpPr>
            <a:spLocks noGrp="1" noChangeArrowheads="1"/>
          </p:cNvSpPr>
          <p:nvPr>
            <p:ph sz="quarter" idx="1"/>
          </p:nvPr>
        </p:nvSpPr>
        <p:spPr>
          <a:xfrm>
            <a:off x="1905000" y="1447800"/>
            <a:ext cx="8534400" cy="10668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2800">
                <a:latin typeface="Perpetua" charset="0"/>
              </a:rPr>
              <a:t>The average cost per hour decreases as more hours are spent watching cable television.</a:t>
            </a:r>
          </a:p>
        </p:txBody>
      </p:sp>
      <p:sp>
        <p:nvSpPr>
          <p:cNvPr id="15363" name="Rectangle 3"/>
          <p:cNvSpPr>
            <a:spLocks noChangeArrowheads="1"/>
          </p:cNvSpPr>
          <p:nvPr/>
        </p:nvSpPr>
        <p:spPr bwMode="auto">
          <a:xfrm>
            <a:off x="7010401" y="5945189"/>
            <a:ext cx="3427413" cy="428625"/>
          </a:xfrm>
          <a:prstGeom prst="rect">
            <a:avLst/>
          </a:prstGeom>
          <a:noFill/>
          <a:ln>
            <a:noFill/>
          </a:ln>
          <a:effectLst/>
        </p:spPr>
        <p:txBody>
          <a:bodyPr lIns="90488" tIns="44450" rIns="90488" bIns="44450">
            <a:spAutoFit/>
          </a:bodyPr>
          <a:lstStyle/>
          <a:p>
            <a:pPr eaLnBrk="0" hangingPunct="0">
              <a:spcBef>
                <a:spcPct val="50000"/>
              </a:spcBef>
              <a:defRPr/>
            </a:pPr>
            <a:r>
              <a:rPr lang="en-US" sz="2200" dirty="0">
                <a:solidFill>
                  <a:schemeClr val="accent6">
                    <a:lumMod val="60000"/>
                    <a:lumOff val="40000"/>
                  </a:schemeClr>
                </a:solidFill>
              </a:rPr>
              <a:t>Number of hours watched </a:t>
            </a:r>
          </a:p>
        </p:txBody>
      </p:sp>
      <p:sp>
        <p:nvSpPr>
          <p:cNvPr id="16389" name="Line 4"/>
          <p:cNvSpPr>
            <a:spLocks noChangeShapeType="1"/>
          </p:cNvSpPr>
          <p:nvPr/>
        </p:nvSpPr>
        <p:spPr bwMode="auto">
          <a:xfrm>
            <a:off x="7010400" y="2832100"/>
            <a:ext cx="0" cy="3022600"/>
          </a:xfrm>
          <a:prstGeom prst="line">
            <a:avLst/>
          </a:prstGeom>
          <a:noFill/>
          <a:ln w="25400">
            <a:solidFill>
              <a:srgbClr val="00808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390" name="Line 5"/>
          <p:cNvSpPr>
            <a:spLocks noChangeShapeType="1"/>
          </p:cNvSpPr>
          <p:nvPr/>
        </p:nvSpPr>
        <p:spPr bwMode="auto">
          <a:xfrm>
            <a:off x="7404100" y="5867400"/>
            <a:ext cx="3022600" cy="0"/>
          </a:xfrm>
          <a:prstGeom prst="line">
            <a:avLst/>
          </a:prstGeom>
          <a:noFill/>
          <a:ln w="25400">
            <a:solidFill>
              <a:srgbClr val="00808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391" name="Line 6"/>
          <p:cNvSpPr>
            <a:spLocks noChangeShapeType="1"/>
          </p:cNvSpPr>
          <p:nvPr/>
        </p:nvSpPr>
        <p:spPr bwMode="auto">
          <a:xfrm>
            <a:off x="7035800" y="5867400"/>
            <a:ext cx="2641600" cy="0"/>
          </a:xfrm>
          <a:prstGeom prst="line">
            <a:avLst/>
          </a:prstGeom>
          <a:noFill/>
          <a:ln w="25400">
            <a:solidFill>
              <a:srgbClr val="00808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367" name="Rectangle 7"/>
          <p:cNvSpPr>
            <a:spLocks noChangeArrowheads="1"/>
          </p:cNvSpPr>
          <p:nvPr/>
        </p:nvSpPr>
        <p:spPr bwMode="auto">
          <a:xfrm rot="16200000">
            <a:off x="4896644" y="4166394"/>
            <a:ext cx="3157538" cy="768350"/>
          </a:xfrm>
          <a:prstGeom prst="rect">
            <a:avLst/>
          </a:prstGeom>
          <a:noFill/>
          <a:ln>
            <a:noFill/>
          </a:ln>
          <a:effectLst/>
        </p:spPr>
        <p:txBody>
          <a:bodyPr lIns="90488" tIns="44450" rIns="90488" bIns="44450">
            <a:spAutoFit/>
          </a:bodyPr>
          <a:lstStyle/>
          <a:p>
            <a:pPr algn="ctr" eaLnBrk="0" hangingPunct="0">
              <a:spcBef>
                <a:spcPct val="50000"/>
              </a:spcBef>
              <a:defRPr/>
            </a:pPr>
            <a:r>
              <a:rPr lang="en-US" sz="2200" dirty="0">
                <a:solidFill>
                  <a:schemeClr val="accent6">
                    <a:lumMod val="60000"/>
                    <a:lumOff val="40000"/>
                  </a:schemeClr>
                </a:solidFill>
              </a:rPr>
              <a:t>Monthly Basic cable Bill per hour watched</a:t>
            </a:r>
          </a:p>
        </p:txBody>
      </p:sp>
      <p:sp>
        <p:nvSpPr>
          <p:cNvPr id="15368" name="Arc 8"/>
          <p:cNvSpPr>
            <a:spLocks/>
          </p:cNvSpPr>
          <p:nvPr/>
        </p:nvSpPr>
        <p:spPr bwMode="auto">
          <a:xfrm rot="10800000">
            <a:off x="7162800" y="3367088"/>
            <a:ext cx="2425700" cy="2349500"/>
          </a:xfrm>
          <a:custGeom>
            <a:avLst/>
            <a:gdLst>
              <a:gd name="T0" fmla="*/ 0 w 21600"/>
              <a:gd name="T1" fmla="*/ 0 h 21600"/>
              <a:gd name="T2" fmla="*/ 272408356 w 21600"/>
              <a:gd name="T3" fmla="*/ 255562512 h 21600"/>
              <a:gd name="T4" fmla="*/ 0 w 21600"/>
              <a:gd name="T5" fmla="*/ 255562512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400" cap="rnd">
            <a:solidFill>
              <a:srgbClr val="00FF00"/>
            </a:solidFill>
            <a:round/>
            <a:headEnd/>
            <a:tailEnd/>
          </a:ln>
          <a:effectLst/>
        </p:spPr>
        <p:txBody>
          <a:bodyPr wrap="none" anchor="ctr"/>
          <a:lstStyle/>
          <a:p>
            <a:pPr>
              <a:defRPr/>
            </a:pPr>
            <a:endParaRPr lang="en-US" dirty="0">
              <a:solidFill>
                <a:schemeClr val="accent6">
                  <a:lumMod val="60000"/>
                  <a:lumOff val="40000"/>
                </a:schemeClr>
              </a:solidFill>
            </a:endParaRPr>
          </a:p>
        </p:txBody>
      </p:sp>
      <p:pic>
        <p:nvPicPr>
          <p:cNvPr id="16394" name="Picture 11" descr="j015493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1" y="2971800"/>
            <a:ext cx="4024313" cy="2973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395"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9F11CFA6-9394-924E-BCD0-3A2AA5BD6C5F}" type="slidenum">
              <a:rPr lang="en-US" sz="1000">
                <a:latin typeface="Times New Roman" charset="0"/>
              </a:rPr>
              <a:pPr algn="r" eaLnBrk="1" hangingPunct="1"/>
              <a:t>84</a:t>
            </a:fld>
            <a:endParaRPr lang="en-US" sz="1000">
              <a:latin typeface="Times New Roman" charset="0"/>
            </a:endParaRPr>
          </a:p>
        </p:txBody>
      </p:sp>
    </p:spTree>
    <p:extLst>
      <p:ext uri="{BB962C8B-B14F-4D97-AF65-F5344CB8AC3E}">
        <p14:creationId xmlns:p14="http://schemas.microsoft.com/office/powerpoint/2010/main" val="3175458111"/>
      </p:ext>
    </p:extLst>
  </p:cSld>
  <p:clrMapOvr>
    <a:masterClrMapping/>
  </p:clrMapOvr>
  <p:transition>
    <p:zoom/>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Step-Fixed Costs</a:t>
            </a:r>
          </a:p>
        </p:txBody>
      </p:sp>
      <p:sp>
        <p:nvSpPr>
          <p:cNvPr id="17411" name="Rectangle 2"/>
          <p:cNvSpPr>
            <a:spLocks noGrp="1" noChangeArrowheads="1"/>
          </p:cNvSpPr>
          <p:nvPr>
            <p:ph type="body" sz="half" idx="1"/>
          </p:nvPr>
        </p:nvSpPr>
        <p:spPr>
          <a:xfrm>
            <a:off x="1752601" y="1814513"/>
            <a:ext cx="4583113" cy="4779962"/>
          </a:xfrm>
          <a:gradFill rotWithShape="1">
            <a:gsLst>
              <a:gs pos="0">
                <a:schemeClr val="bg1">
                  <a:alpha val="21999"/>
                </a:schemeClr>
              </a:gs>
              <a:gs pos="100000">
                <a:srgbClr val="C7D4D7">
                  <a:alpha val="60001"/>
                </a:srgbClr>
              </a:gs>
            </a:gsLst>
            <a:path path="shape">
              <a:fillToRect l="50000" t="50000" r="50000" b="50000"/>
            </a:path>
          </a:gradFill>
          <a:extLs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algn="ctr" eaLnBrk="1" hangingPunct="1">
              <a:lnSpc>
                <a:spcPct val="105000"/>
              </a:lnSpc>
              <a:spcBef>
                <a:spcPct val="40000"/>
              </a:spcBef>
              <a:buFontTx/>
              <a:buNone/>
            </a:pPr>
            <a:r>
              <a:rPr lang="en-US">
                <a:solidFill>
                  <a:schemeClr val="accent2"/>
                </a:solidFill>
                <a:latin typeface="Perpetua" charset="0"/>
              </a:rPr>
              <a:t>    </a:t>
            </a:r>
            <a:r>
              <a:rPr lang="en-US" sz="2800">
                <a:solidFill>
                  <a:schemeClr val="accent2"/>
                </a:solidFill>
                <a:latin typeface="Perpetua" charset="0"/>
              </a:rPr>
              <a:t>Example: </a:t>
            </a:r>
            <a:r>
              <a:rPr lang="en-US" sz="2800">
                <a:latin typeface="Perpetua" charset="0"/>
              </a:rPr>
              <a:t>Office</a:t>
            </a:r>
            <a:r>
              <a:rPr lang="en-US" sz="2800">
                <a:solidFill>
                  <a:schemeClr val="accent2"/>
                </a:solidFill>
                <a:latin typeface="Perpetua" charset="0"/>
              </a:rPr>
              <a:t> </a:t>
            </a:r>
            <a:r>
              <a:rPr lang="en-US" sz="2800">
                <a:latin typeface="Perpetua" charset="0"/>
              </a:rPr>
              <a:t>space is available at a rental rate of $30,000 per year in increments of 1,000 square feet.  As the business grows more space is rented, increasing the total cost.</a:t>
            </a:r>
          </a:p>
        </p:txBody>
      </p:sp>
      <p:graphicFrame>
        <p:nvGraphicFramePr>
          <p:cNvPr id="17412" name="Object 4"/>
          <p:cNvGraphicFramePr>
            <a:graphicFrameLocks noGrp="1"/>
          </p:cNvGraphicFramePr>
          <p:nvPr>
            <p:ph type="clipArt" sz="half" idx="2"/>
          </p:nvPr>
        </p:nvGraphicFramePr>
        <p:xfrm>
          <a:off x="6400801" y="2514600"/>
          <a:ext cx="4189413" cy="2971800"/>
        </p:xfrm>
        <a:graphic>
          <a:graphicData uri="http://schemas.openxmlformats.org/presentationml/2006/ole">
            <mc:AlternateContent xmlns:mc="http://schemas.openxmlformats.org/markup-compatibility/2006">
              <mc:Choice xmlns:v="urn:schemas-microsoft-com:vml" Requires="v">
                <p:oleObj name="Clip" r:id="rId3" imgW="5400810" imgH="3819615" progId="MS_ClipArt_Gallery.5">
                  <p:embed/>
                </p:oleObj>
              </mc:Choice>
              <mc:Fallback>
                <p:oleObj name="Clip" r:id="rId3" imgW="5400810" imgH="3819615" progId="MS_ClipArt_Gallery.5">
                  <p:embed/>
                  <p:pic>
                    <p:nvPicPr>
                      <p:cNvPr id="17412" name="Object 4"/>
                      <p:cNvPicPr>
                        <a:picLocks noGrp="1" noChangeArrowheads="1"/>
                      </p:cNvPicPr>
                      <p:nvPr/>
                    </p:nvPicPr>
                    <p:blipFill>
                      <a:blip r:embed="rId4">
                        <a:alphaModFix amt="94000"/>
                        <a:extLst>
                          <a:ext uri="{28A0092B-C50C-407E-A947-70E740481C1C}">
                            <a14:useLocalDpi xmlns:a14="http://schemas.microsoft.com/office/drawing/2010/main" val="0"/>
                          </a:ext>
                        </a:extLst>
                      </a:blip>
                      <a:srcRect/>
                      <a:stretch>
                        <a:fillRect/>
                      </a:stretch>
                    </p:blipFill>
                    <p:spPr bwMode="auto">
                      <a:xfrm>
                        <a:off x="6400801" y="2514600"/>
                        <a:ext cx="4189413" cy="2971800"/>
                      </a:xfrm>
                      <a:prstGeom prst="rect">
                        <a:avLst/>
                      </a:prstGeom>
                      <a:noFill/>
                      <a:ln>
                        <a:noFill/>
                      </a:ln>
                      <a:effectLst/>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12700">
                            <a:solidFill>
                              <a:srgbClr val="3A548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13" name="Rectangle 5"/>
          <p:cNvSpPr>
            <a:spLocks noChangeArrowheads="1"/>
          </p:cNvSpPr>
          <p:nvPr/>
        </p:nvSpPr>
        <p:spPr bwMode="auto">
          <a:xfrm>
            <a:off x="8477251" y="5568950"/>
            <a:ext cx="1342035"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400" b="1">
                <a:solidFill>
                  <a:srgbClr val="FC0128"/>
                </a:solidFill>
              </a:rPr>
              <a:t>Continue</a:t>
            </a:r>
          </a:p>
        </p:txBody>
      </p:sp>
      <p:graphicFrame>
        <p:nvGraphicFramePr>
          <p:cNvPr id="17414" name="Object 6"/>
          <p:cNvGraphicFramePr>
            <a:graphicFrameLocks/>
          </p:cNvGraphicFramePr>
          <p:nvPr/>
        </p:nvGraphicFramePr>
        <p:xfrm>
          <a:off x="7512050" y="2011363"/>
          <a:ext cx="2317750" cy="2870200"/>
        </p:xfrm>
        <a:graphic>
          <a:graphicData uri="http://schemas.openxmlformats.org/presentationml/2006/ole">
            <mc:AlternateContent xmlns:mc="http://schemas.openxmlformats.org/markup-compatibility/2006">
              <mc:Choice xmlns:v="urn:schemas-microsoft-com:vml" Requires="v">
                <p:oleObj name="Clip" r:id="rId5" imgW="2827338" imgH="3497263" progId="MS_ClipArt_Gallery.5">
                  <p:embed/>
                </p:oleObj>
              </mc:Choice>
              <mc:Fallback>
                <p:oleObj name="Clip" r:id="rId5" imgW="2827338" imgH="3497263" progId="MS_ClipArt_Gallery.5">
                  <p:embed/>
                  <p:pic>
                    <p:nvPicPr>
                      <p:cNvPr id="17414" name="Object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12050" y="2011363"/>
                        <a:ext cx="2317750" cy="2870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7415"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55F3E7B7-1D26-C64B-965A-44F618C2DBEF}" type="slidenum">
              <a:rPr lang="en-US" sz="1000">
                <a:latin typeface="Times New Roman" charset="0"/>
              </a:rPr>
              <a:pPr algn="r" eaLnBrk="1" hangingPunct="1"/>
              <a:t>85</a:t>
            </a:fld>
            <a:endParaRPr lang="en-US" sz="1000">
              <a:latin typeface="Times New Roman" charset="0"/>
            </a:endParaRPr>
          </a:p>
        </p:txBody>
      </p:sp>
    </p:spTree>
    <p:extLst>
      <p:ext uri="{BB962C8B-B14F-4D97-AF65-F5344CB8AC3E}">
        <p14:creationId xmlns:p14="http://schemas.microsoft.com/office/powerpoint/2010/main" val="1990460042"/>
      </p:ext>
    </p:extLst>
  </p:cSld>
  <p:clrMapOvr>
    <a:masterClrMapping/>
  </p:clrMapOvr>
  <p:transition>
    <p:blinds dir="vert"/>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Line 2"/>
          <p:cNvSpPr>
            <a:spLocks noChangeShapeType="1"/>
          </p:cNvSpPr>
          <p:nvPr/>
        </p:nvSpPr>
        <p:spPr bwMode="auto">
          <a:xfrm>
            <a:off x="4114800" y="4876800"/>
            <a:ext cx="1549400" cy="0"/>
          </a:xfrm>
          <a:prstGeom prst="line">
            <a:avLst/>
          </a:prstGeom>
          <a:noFill/>
          <a:ln w="508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435" name="Line 3"/>
          <p:cNvSpPr>
            <a:spLocks noChangeShapeType="1"/>
          </p:cNvSpPr>
          <p:nvPr/>
        </p:nvSpPr>
        <p:spPr bwMode="auto">
          <a:xfrm>
            <a:off x="4114800" y="2286000"/>
            <a:ext cx="0" cy="3657600"/>
          </a:xfrm>
          <a:prstGeom prst="line">
            <a:avLst/>
          </a:prstGeom>
          <a:noFill/>
          <a:ln w="508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436" name="Line 4"/>
          <p:cNvSpPr>
            <a:spLocks noChangeShapeType="1"/>
          </p:cNvSpPr>
          <p:nvPr/>
        </p:nvSpPr>
        <p:spPr bwMode="auto">
          <a:xfrm>
            <a:off x="4038600" y="5943600"/>
            <a:ext cx="5232400" cy="0"/>
          </a:xfrm>
          <a:prstGeom prst="line">
            <a:avLst/>
          </a:prstGeom>
          <a:noFill/>
          <a:ln w="508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437" name="Line 5"/>
          <p:cNvSpPr>
            <a:spLocks noChangeShapeType="1"/>
          </p:cNvSpPr>
          <p:nvPr/>
        </p:nvSpPr>
        <p:spPr bwMode="auto">
          <a:xfrm>
            <a:off x="5765800" y="3733800"/>
            <a:ext cx="1701800" cy="0"/>
          </a:xfrm>
          <a:prstGeom prst="line">
            <a:avLst/>
          </a:prstGeom>
          <a:noFill/>
          <a:ln w="508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438" name="Rectangle 6"/>
          <p:cNvSpPr>
            <a:spLocks noChangeArrowheads="1"/>
          </p:cNvSpPr>
          <p:nvPr/>
        </p:nvSpPr>
        <p:spPr bwMode="auto">
          <a:xfrm rot="16200000" flipH="1">
            <a:off x="1478757" y="3988716"/>
            <a:ext cx="3538537" cy="8284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chemeClr val="accent2"/>
                </a:solidFill>
              </a:rPr>
              <a:t>Rent Cost in</a:t>
            </a:r>
            <a:r>
              <a:rPr lang="en-US" sz="2400" b="1">
                <a:solidFill>
                  <a:srgbClr val="FFFFFF"/>
                </a:solidFill>
              </a:rPr>
              <a:t> </a:t>
            </a:r>
            <a:r>
              <a:rPr lang="en-US" sz="2400" b="1">
                <a:solidFill>
                  <a:schemeClr val="accent2"/>
                </a:solidFill>
              </a:rPr>
              <a:t>Thousands of Dollars </a:t>
            </a:r>
          </a:p>
        </p:txBody>
      </p:sp>
      <p:sp>
        <p:nvSpPr>
          <p:cNvPr id="18439" name="Rectangle 7"/>
          <p:cNvSpPr>
            <a:spLocks noChangeArrowheads="1"/>
          </p:cNvSpPr>
          <p:nvPr/>
        </p:nvSpPr>
        <p:spPr bwMode="auto">
          <a:xfrm>
            <a:off x="3889376" y="5943600"/>
            <a:ext cx="6778625" cy="8284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0    1,000            2,000            3,000    </a:t>
            </a:r>
            <a:br>
              <a:rPr lang="en-US" sz="2400" b="1">
                <a:solidFill>
                  <a:schemeClr val="accent2"/>
                </a:solidFill>
              </a:rPr>
            </a:br>
            <a:r>
              <a:rPr lang="en-US" sz="2400" b="1">
                <a:solidFill>
                  <a:schemeClr val="accent2"/>
                </a:solidFill>
              </a:rPr>
              <a:t>          Rented Area (Square Feet)</a:t>
            </a:r>
          </a:p>
        </p:txBody>
      </p:sp>
      <p:sp>
        <p:nvSpPr>
          <p:cNvPr id="18440" name="Rectangle 9"/>
          <p:cNvSpPr>
            <a:spLocks noChangeArrowheads="1"/>
          </p:cNvSpPr>
          <p:nvPr/>
        </p:nvSpPr>
        <p:spPr bwMode="auto">
          <a:xfrm>
            <a:off x="3508376" y="4651375"/>
            <a:ext cx="682625"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chemeClr val="accent2"/>
                </a:solidFill>
              </a:rPr>
              <a:t>30</a:t>
            </a:r>
          </a:p>
        </p:txBody>
      </p:sp>
      <p:sp>
        <p:nvSpPr>
          <p:cNvPr id="18441" name="Rectangle 10"/>
          <p:cNvSpPr>
            <a:spLocks noChangeArrowheads="1"/>
          </p:cNvSpPr>
          <p:nvPr/>
        </p:nvSpPr>
        <p:spPr bwMode="auto">
          <a:xfrm>
            <a:off x="3505201" y="3508375"/>
            <a:ext cx="682625"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chemeClr val="accent2"/>
                </a:solidFill>
              </a:rPr>
              <a:t>60</a:t>
            </a:r>
          </a:p>
        </p:txBody>
      </p:sp>
      <p:sp>
        <p:nvSpPr>
          <p:cNvPr id="18442" name="Rectangle 11"/>
          <p:cNvSpPr>
            <a:spLocks noChangeArrowheads="1"/>
          </p:cNvSpPr>
          <p:nvPr/>
        </p:nvSpPr>
        <p:spPr bwMode="auto">
          <a:xfrm>
            <a:off x="3505201" y="2365375"/>
            <a:ext cx="682625"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chemeClr val="accent2"/>
                </a:solidFill>
              </a:rPr>
              <a:t>90</a:t>
            </a:r>
          </a:p>
        </p:txBody>
      </p:sp>
      <p:sp>
        <p:nvSpPr>
          <p:cNvPr id="18443" name="Line 12"/>
          <p:cNvSpPr>
            <a:spLocks noChangeShapeType="1"/>
          </p:cNvSpPr>
          <p:nvPr/>
        </p:nvSpPr>
        <p:spPr bwMode="auto">
          <a:xfrm>
            <a:off x="7467600" y="2514600"/>
            <a:ext cx="1701800" cy="0"/>
          </a:xfrm>
          <a:prstGeom prst="line">
            <a:avLst/>
          </a:prstGeom>
          <a:noFill/>
          <a:ln w="508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444" name="Rectangle 13"/>
          <p:cNvSpPr>
            <a:spLocks noChangeArrowheads="1"/>
          </p:cNvSpPr>
          <p:nvPr/>
        </p:nvSpPr>
        <p:spPr bwMode="auto">
          <a:xfrm>
            <a:off x="2438400" y="914401"/>
            <a:ext cx="7315200" cy="1209675"/>
          </a:xfrm>
          <a:prstGeom prst="rect">
            <a:avLst/>
          </a:prstGeom>
          <a:solidFill>
            <a:srgbClr val="FCFEB9"/>
          </a:solidFill>
          <a:ln w="25400">
            <a:solidFill>
              <a:srgbClr val="F35B1B"/>
            </a:solidFill>
            <a:miter lim="800000"/>
            <a:headEnd/>
            <a:tailEnd/>
          </a:ln>
        </p:spPr>
        <p:txBody>
          <a:bodyPr lIns="90488" tIns="44450" rIns="90488" bIns="44450">
            <a:spAutoFit/>
          </a:bodyPr>
          <a:lstStyle/>
          <a:p>
            <a:pPr algn="ctr" eaLnBrk="0" hangingPunct="0">
              <a:spcBef>
                <a:spcPct val="50000"/>
              </a:spcBef>
            </a:pPr>
            <a:r>
              <a:rPr lang="en-US" sz="2400"/>
              <a:t>Total cost doesn</a:t>
            </a:r>
            <a:r>
              <a:rPr lang="ja-JP" altLang="en-US" sz="2400"/>
              <a:t>’</a:t>
            </a:r>
            <a:r>
              <a:rPr lang="en-US" sz="2400"/>
              <a:t>t change for a</a:t>
            </a:r>
            <a:r>
              <a:rPr lang="en-US" sz="2400">
                <a:solidFill>
                  <a:srgbClr val="FC0128"/>
                </a:solidFill>
              </a:rPr>
              <a:t> wide </a:t>
            </a:r>
            <a:r>
              <a:rPr lang="en-US" sz="2400"/>
              <a:t>range of activity, and then jumps to a new higher cost for the next higher range of activity.</a:t>
            </a:r>
          </a:p>
        </p:txBody>
      </p:sp>
      <p:sp>
        <p:nvSpPr>
          <p:cNvPr id="15374" name="Rectangle 14"/>
          <p:cNvSpPr>
            <a:spLocks noGrp="1" noChangeArrowheads="1"/>
          </p:cNvSpPr>
          <p:nvPr>
            <p:ph type="title"/>
          </p:nvPr>
        </p:nvSpPr>
        <p:spPr>
          <a:xfrm>
            <a:off x="1803401" y="76200"/>
            <a:ext cx="8583613" cy="685800"/>
          </a:xfrm>
        </p:spPr>
        <p:txBody>
          <a:bodyPr vert="horz" lIns="90488" tIns="44450" rIns="90488" bIns="44450" rtlCol="0" anchor="b">
            <a:normAutofit/>
          </a:bodyPr>
          <a:lstStyle/>
          <a:p>
            <a:pPr eaLnBrk="1" hangingPunct="1"/>
            <a:r>
              <a:rPr lang="en-US" sz="3600">
                <a:solidFill>
                  <a:schemeClr val="accent2"/>
                </a:solidFill>
                <a:effectLst>
                  <a:outerShdw blurRad="38100" dist="38100" dir="2700000" algn="tl">
                    <a:srgbClr val="DDDDDD"/>
                  </a:outerShdw>
                </a:effectLst>
                <a:latin typeface="Franklin Gothic Book" charset="0"/>
              </a:rPr>
              <a:t>Step-Fixed Costs</a:t>
            </a:r>
          </a:p>
        </p:txBody>
      </p:sp>
      <p:sp>
        <p:nvSpPr>
          <p:cNvPr id="1844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46DB9F28-4214-F349-9CB0-DD0104D2D277}" type="slidenum">
              <a:rPr lang="en-US" sz="1000">
                <a:latin typeface="Times New Roman" charset="0"/>
              </a:rPr>
              <a:pPr algn="r" eaLnBrk="1" hangingPunct="1"/>
              <a:t>86</a:t>
            </a:fld>
            <a:endParaRPr lang="en-US" sz="1000">
              <a:latin typeface="Times New Roman" charset="0"/>
            </a:endParaRPr>
          </a:p>
        </p:txBody>
      </p:sp>
    </p:spTree>
    <p:extLst>
      <p:ext uri="{BB962C8B-B14F-4D97-AF65-F5344CB8AC3E}">
        <p14:creationId xmlns:p14="http://schemas.microsoft.com/office/powerpoint/2010/main" val="84013839"/>
      </p:ext>
    </p:extLst>
  </p:cSld>
  <p:clrMapOvr>
    <a:masterClrMapping/>
  </p:clrMapOvr>
  <p:transition>
    <p:zoom/>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917700" y="1689100"/>
            <a:ext cx="3708400" cy="4622800"/>
          </a:xfrm>
          <a:prstGeom prst="rect">
            <a:avLst/>
          </a:prstGeom>
          <a:solidFill>
            <a:schemeClr val="folHlink"/>
          </a:solidFill>
          <a:ln w="25400">
            <a:solidFill>
              <a:srgbClr val="F35B1B"/>
            </a:solidFill>
            <a:miter lim="800000"/>
            <a:headEnd/>
            <a:tailEnd/>
          </a:ln>
        </p:spPr>
        <p:txBody>
          <a:bodyPr wrap="none" anchor="ctr"/>
          <a:lstStyle/>
          <a:p>
            <a:endParaRPr lang="en-US"/>
          </a:p>
        </p:txBody>
      </p:sp>
      <p:graphicFrame>
        <p:nvGraphicFramePr>
          <p:cNvPr id="19459" name="Object 4"/>
          <p:cNvGraphicFramePr>
            <a:graphicFrameLocks/>
          </p:cNvGraphicFramePr>
          <p:nvPr/>
        </p:nvGraphicFramePr>
        <p:xfrm>
          <a:off x="2590800" y="1770064"/>
          <a:ext cx="1968500" cy="2187575"/>
        </p:xfrm>
        <a:graphic>
          <a:graphicData uri="http://schemas.openxmlformats.org/presentationml/2006/ole">
            <mc:AlternateContent xmlns:mc="http://schemas.openxmlformats.org/markup-compatibility/2006">
              <mc:Choice xmlns:v="urn:schemas-microsoft-com:vml" Requires="v">
                <p:oleObj name="Clip" r:id="rId3" imgW="4998085" imgH="5547995" progId="MS_ClipArt_Gallery.5">
                  <p:embed/>
                </p:oleObj>
              </mc:Choice>
              <mc:Fallback>
                <p:oleObj name="Clip" r:id="rId3" imgW="4998085" imgH="5547995" progId="MS_ClipArt_Gallery.5">
                  <p:embed/>
                  <p:pic>
                    <p:nvPicPr>
                      <p:cNvPr id="19459" name="Object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1770064"/>
                        <a:ext cx="1968500" cy="2187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pSp>
        <p:nvGrpSpPr>
          <p:cNvPr id="2" name="Group 9"/>
          <p:cNvGrpSpPr>
            <a:grpSpLocks/>
          </p:cNvGrpSpPr>
          <p:nvPr/>
        </p:nvGrpSpPr>
        <p:grpSpPr bwMode="auto">
          <a:xfrm>
            <a:off x="6173788" y="1689100"/>
            <a:ext cx="4024312" cy="4622800"/>
            <a:chOff x="2929" y="1064"/>
            <a:chExt cx="2535" cy="2912"/>
          </a:xfrm>
        </p:grpSpPr>
        <p:sp>
          <p:nvSpPr>
            <p:cNvPr id="19464" name="Rectangle 3"/>
            <p:cNvSpPr>
              <a:spLocks noChangeArrowheads="1"/>
            </p:cNvSpPr>
            <p:nvPr/>
          </p:nvSpPr>
          <p:spPr bwMode="auto">
            <a:xfrm>
              <a:off x="3128" y="1064"/>
              <a:ext cx="2336" cy="2912"/>
            </a:xfrm>
            <a:prstGeom prst="rect">
              <a:avLst/>
            </a:prstGeom>
            <a:solidFill>
              <a:schemeClr val="folHlink"/>
            </a:solidFill>
            <a:ln w="25400">
              <a:solidFill>
                <a:srgbClr val="F35B1B"/>
              </a:solidFill>
              <a:miter lim="800000"/>
              <a:headEnd/>
              <a:tailEnd/>
            </a:ln>
          </p:spPr>
          <p:txBody>
            <a:bodyPr wrap="none" anchor="ctr"/>
            <a:lstStyle/>
            <a:p>
              <a:endParaRPr lang="en-US"/>
            </a:p>
          </p:txBody>
        </p:sp>
        <p:graphicFrame>
          <p:nvGraphicFramePr>
            <p:cNvPr id="19465" name="Object 5">
              <a:hlinkClick r:id="" action="ppaction://ole?verb=0"/>
            </p:cNvPr>
            <p:cNvGraphicFramePr>
              <a:graphicFrameLocks/>
            </p:cNvGraphicFramePr>
            <p:nvPr/>
          </p:nvGraphicFramePr>
          <p:xfrm>
            <a:off x="3840" y="1126"/>
            <a:ext cx="1104" cy="1157"/>
          </p:xfrm>
          <a:graphic>
            <a:graphicData uri="http://schemas.openxmlformats.org/presentationml/2006/ole">
              <mc:AlternateContent xmlns:mc="http://schemas.openxmlformats.org/markup-compatibility/2006">
                <mc:Choice xmlns:v="urn:schemas-microsoft-com:vml" Requires="v">
                  <p:oleObj name="Clip" r:id="rId5" imgW="3990870" imgH="5467260" progId="MS_ClipArt_Gallery.5">
                    <p:embed/>
                  </p:oleObj>
                </mc:Choice>
                <mc:Fallback>
                  <p:oleObj name="Clip" r:id="rId5" imgW="3990870" imgH="5467260" progId="MS_ClipArt_Gallery.5">
                    <p:embed/>
                    <p:pic>
                      <p:nvPicPr>
                        <p:cNvPr id="19465" name="Object 5">
                          <a:hlinkClick r:id="" action="ppaction://ole?verb=0"/>
                        </p:cNvPr>
                        <p:cNvPicPr>
                          <a:picLocks noChangeArrowheads="1"/>
                        </p:cNvPicPr>
                        <p:nvPr/>
                      </p:nvPicPr>
                      <p:blipFill>
                        <a:blip r:embed="rId6">
                          <a:extLst>
                            <a:ext uri="{28A0092B-C50C-407E-A947-70E740481C1C}">
                              <a14:useLocalDpi xmlns:a14="http://schemas.microsoft.com/office/drawing/2010/main" val="0"/>
                            </a:ext>
                          </a:extLst>
                        </a:blip>
                        <a:srcRect r="362" b="14105"/>
                        <a:stretch>
                          <a:fillRect/>
                        </a:stretch>
                      </p:blipFill>
                      <p:spPr bwMode="auto">
                        <a:xfrm>
                          <a:off x="3840" y="1126"/>
                          <a:ext cx="1104" cy="11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9466" name="Rectangle 6"/>
            <p:cNvSpPr>
              <a:spLocks noChangeArrowheads="1"/>
            </p:cNvSpPr>
            <p:nvPr/>
          </p:nvSpPr>
          <p:spPr bwMode="auto">
            <a:xfrm>
              <a:off x="2929" y="2353"/>
              <a:ext cx="2494" cy="15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lvl="1" algn="ctr" eaLnBrk="0" hangingPunct="0">
                <a:lnSpc>
                  <a:spcPct val="85000"/>
                </a:lnSpc>
                <a:spcBef>
                  <a:spcPct val="40000"/>
                </a:spcBef>
              </a:pPr>
              <a:r>
                <a:rPr lang="en-US" sz="2400" b="1" dirty="0">
                  <a:solidFill>
                    <a:srgbClr val="FFFFFF"/>
                  </a:solidFill>
                </a:rPr>
                <a:t>Step-variable costs can be adjusted more quickly and . . .</a:t>
              </a:r>
            </a:p>
            <a:p>
              <a:pPr lvl="1" algn="ctr" eaLnBrk="0" hangingPunct="0">
                <a:lnSpc>
                  <a:spcPct val="85000"/>
                </a:lnSpc>
                <a:spcBef>
                  <a:spcPct val="40000"/>
                </a:spcBef>
              </a:pPr>
              <a:r>
                <a:rPr lang="en-US" sz="2400" b="1" dirty="0">
                  <a:solidFill>
                    <a:srgbClr val="FFFFFF"/>
                  </a:solidFill>
                </a:rPr>
                <a:t>The width of the activity steps is much wider for the</a:t>
              </a:r>
              <a:br>
                <a:rPr lang="en-US" sz="2400" b="1" dirty="0">
                  <a:solidFill>
                    <a:srgbClr val="FFFFFF"/>
                  </a:solidFill>
                </a:rPr>
              </a:br>
              <a:r>
                <a:rPr lang="en-US" sz="2400" b="1" dirty="0">
                  <a:solidFill>
                    <a:srgbClr val="FFFFFF"/>
                  </a:solidFill>
                </a:rPr>
                <a:t>step-fixed cost.</a:t>
              </a:r>
            </a:p>
          </p:txBody>
        </p:sp>
      </p:grpSp>
      <p:sp>
        <p:nvSpPr>
          <p:cNvPr id="19461" name="Rectangle 7"/>
          <p:cNvSpPr>
            <a:spLocks noChangeArrowheads="1"/>
          </p:cNvSpPr>
          <p:nvPr/>
        </p:nvSpPr>
        <p:spPr bwMode="auto">
          <a:xfrm>
            <a:off x="2211389" y="4268788"/>
            <a:ext cx="3121025" cy="11977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spcBef>
                <a:spcPct val="20000"/>
              </a:spcBef>
            </a:pPr>
            <a:r>
              <a:rPr lang="en-US" sz="2400" b="1" dirty="0">
                <a:solidFill>
                  <a:schemeClr val="bg1"/>
                </a:solidFill>
              </a:rPr>
              <a:t>How does this type of fixed cost differ from a step-variable cost?</a:t>
            </a:r>
          </a:p>
        </p:txBody>
      </p:sp>
      <p:sp>
        <p:nvSpPr>
          <p:cNvPr id="17416" name="Rectangle 8"/>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Step-Fixed Costs</a:t>
            </a:r>
          </a:p>
        </p:txBody>
      </p:sp>
      <p:sp>
        <p:nvSpPr>
          <p:cNvPr id="19463"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7B62FB15-E3F6-4942-B383-A8E94F478C94}" type="slidenum">
              <a:rPr lang="en-US" sz="1000">
                <a:latin typeface="Times New Roman" charset="0"/>
              </a:rPr>
              <a:pPr algn="r" eaLnBrk="1" hangingPunct="1"/>
              <a:t>87</a:t>
            </a:fld>
            <a:endParaRPr lang="en-US" sz="1000">
              <a:latin typeface="Times New Roman" charset="0"/>
            </a:endParaRPr>
          </a:p>
        </p:txBody>
      </p:sp>
    </p:spTree>
    <p:extLst>
      <p:ext uri="{BB962C8B-B14F-4D97-AF65-F5344CB8AC3E}">
        <p14:creationId xmlns:p14="http://schemas.microsoft.com/office/powerpoint/2010/main" val="253294942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Semivariable Cost</a:t>
            </a:r>
            <a:r>
              <a:rPr lang="en-US">
                <a:effectLst>
                  <a:outerShdw blurRad="38100" dist="38100" dir="2700000" algn="tl">
                    <a:srgbClr val="DDDDDD"/>
                  </a:outerShdw>
                </a:effectLst>
                <a:latin typeface="Franklin Gothic Book" charset="0"/>
              </a:rPr>
              <a:t> </a:t>
            </a:r>
          </a:p>
        </p:txBody>
      </p:sp>
      <p:sp>
        <p:nvSpPr>
          <p:cNvPr id="20483" name="Rectangle 2"/>
          <p:cNvSpPr>
            <a:spLocks noGrp="1" noChangeArrowheads="1"/>
          </p:cNvSpPr>
          <p:nvPr>
            <p:ph type="body" sz="half" idx="1"/>
          </p:nvPr>
        </p:nvSpPr>
        <p:spPr>
          <a:xfrm>
            <a:off x="1905000" y="2057400"/>
            <a:ext cx="4191000" cy="37338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algn="ctr" eaLnBrk="1" hangingPunct="1">
              <a:lnSpc>
                <a:spcPct val="105000"/>
              </a:lnSpc>
              <a:spcBef>
                <a:spcPct val="50000"/>
              </a:spcBef>
              <a:buFontTx/>
              <a:buNone/>
            </a:pPr>
            <a:r>
              <a:rPr lang="en-US" sz="4100">
                <a:solidFill>
                  <a:schemeClr val="accent2"/>
                </a:solidFill>
                <a:latin typeface="Perpetua" charset="0"/>
              </a:rPr>
              <a:t>A semivariable cost is partly fixed and partly variable.</a:t>
            </a:r>
          </a:p>
        </p:txBody>
      </p:sp>
      <p:sp>
        <p:nvSpPr>
          <p:cNvPr id="20484" name="Rectangle 5"/>
          <p:cNvSpPr>
            <a:spLocks noChangeArrowheads="1"/>
          </p:cNvSpPr>
          <p:nvPr/>
        </p:nvSpPr>
        <p:spPr bwMode="auto">
          <a:xfrm>
            <a:off x="6707189" y="4421188"/>
            <a:ext cx="3425825" cy="11029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lnSpc>
                <a:spcPct val="105000"/>
              </a:lnSpc>
              <a:spcBef>
                <a:spcPct val="50000"/>
              </a:spcBef>
            </a:pPr>
            <a:r>
              <a:rPr lang="en-US" sz="3200">
                <a:solidFill>
                  <a:srgbClr val="F57B49"/>
                </a:solidFill>
              </a:rPr>
              <a:t>Consider the</a:t>
            </a:r>
            <a:br>
              <a:rPr lang="en-US" sz="3200">
                <a:solidFill>
                  <a:srgbClr val="F57B49"/>
                </a:solidFill>
              </a:rPr>
            </a:br>
            <a:r>
              <a:rPr lang="en-US" sz="3200">
                <a:solidFill>
                  <a:srgbClr val="F57B49"/>
                </a:solidFill>
              </a:rPr>
              <a:t>following example:</a:t>
            </a:r>
            <a:r>
              <a:rPr lang="en-US" sz="3200">
                <a:solidFill>
                  <a:srgbClr val="FFFFFF"/>
                </a:solidFill>
              </a:rPr>
              <a:t>.</a:t>
            </a:r>
          </a:p>
        </p:txBody>
      </p:sp>
      <p:pic>
        <p:nvPicPr>
          <p:cNvPr id="20485" name="Picture 7" descr="j031824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1981200"/>
            <a:ext cx="3048000" cy="210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48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2609C044-2DE9-0141-BA2F-A080D70E1738}" type="slidenum">
              <a:rPr lang="en-US" sz="1000">
                <a:latin typeface="Times New Roman" charset="0"/>
              </a:rPr>
              <a:pPr algn="r" eaLnBrk="1" hangingPunct="1"/>
              <a:t>88</a:t>
            </a:fld>
            <a:endParaRPr lang="en-US" sz="1000">
              <a:latin typeface="Times New Roman" charset="0"/>
            </a:endParaRPr>
          </a:p>
        </p:txBody>
      </p:sp>
    </p:spTree>
    <p:extLst>
      <p:ext uri="{BB962C8B-B14F-4D97-AF65-F5344CB8AC3E}">
        <p14:creationId xmlns:p14="http://schemas.microsoft.com/office/powerpoint/2010/main" val="2951121333"/>
      </p:ext>
    </p:extLst>
  </p:cSld>
  <p:clrMapOvr>
    <a:masterClrMapping/>
  </p:clrMapOvr>
  <p:transition>
    <p:split orient="vert"/>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Line 2"/>
          <p:cNvSpPr>
            <a:spLocks noChangeShapeType="1"/>
          </p:cNvSpPr>
          <p:nvPr/>
        </p:nvSpPr>
        <p:spPr bwMode="auto">
          <a:xfrm flipV="1">
            <a:off x="2895600" y="2895600"/>
            <a:ext cx="3962400" cy="2006600"/>
          </a:xfrm>
          <a:prstGeom prst="line">
            <a:avLst/>
          </a:prstGeom>
          <a:noFill/>
          <a:ln w="508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507" name="Line 3"/>
          <p:cNvSpPr>
            <a:spLocks noChangeShapeType="1"/>
          </p:cNvSpPr>
          <p:nvPr/>
        </p:nvSpPr>
        <p:spPr bwMode="auto">
          <a:xfrm>
            <a:off x="2921000" y="4953000"/>
            <a:ext cx="4445000" cy="0"/>
          </a:xfrm>
          <a:prstGeom prst="line">
            <a:avLst/>
          </a:prstGeom>
          <a:noFill/>
          <a:ln w="508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508" name="Rectangle 4"/>
          <p:cNvSpPr>
            <a:spLocks noChangeArrowheads="1"/>
          </p:cNvSpPr>
          <p:nvPr/>
        </p:nvSpPr>
        <p:spPr bwMode="auto">
          <a:xfrm>
            <a:off x="7621589" y="4872039"/>
            <a:ext cx="2968625" cy="10112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lnSpc>
                <a:spcPct val="130000"/>
              </a:lnSpc>
              <a:spcBef>
                <a:spcPct val="50000"/>
              </a:spcBef>
            </a:pPr>
            <a:r>
              <a:rPr lang="en-US" sz="2400" b="1">
                <a:solidFill>
                  <a:schemeClr val="accent2"/>
                </a:solidFill>
              </a:rPr>
              <a:t>Fixed Monthly</a:t>
            </a:r>
            <a:br>
              <a:rPr lang="en-US" sz="2400" b="1">
                <a:solidFill>
                  <a:schemeClr val="accent2"/>
                </a:solidFill>
              </a:rPr>
            </a:br>
            <a:r>
              <a:rPr lang="en-US" sz="2400" b="1">
                <a:solidFill>
                  <a:schemeClr val="accent2"/>
                </a:solidFill>
              </a:rPr>
              <a:t>Rental Charge</a:t>
            </a:r>
          </a:p>
        </p:txBody>
      </p:sp>
      <p:sp>
        <p:nvSpPr>
          <p:cNvPr id="21509" name="Rectangle 5"/>
          <p:cNvSpPr>
            <a:spLocks noChangeArrowheads="1"/>
          </p:cNvSpPr>
          <p:nvPr/>
        </p:nvSpPr>
        <p:spPr bwMode="auto">
          <a:xfrm>
            <a:off x="7696201" y="3498851"/>
            <a:ext cx="2627313" cy="1050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lnSpc>
                <a:spcPct val="130000"/>
              </a:lnSpc>
              <a:spcBef>
                <a:spcPct val="50000"/>
              </a:spcBef>
            </a:pPr>
            <a:r>
              <a:rPr lang="en-US" sz="2400" b="1">
                <a:solidFill>
                  <a:schemeClr val="accent2"/>
                </a:solidFill>
              </a:rPr>
              <a:t>Variable Lease Charge Per Hour</a:t>
            </a:r>
          </a:p>
        </p:txBody>
      </p:sp>
      <p:sp>
        <p:nvSpPr>
          <p:cNvPr id="21510" name="Line 6"/>
          <p:cNvSpPr>
            <a:spLocks noChangeShapeType="1"/>
          </p:cNvSpPr>
          <p:nvPr/>
        </p:nvSpPr>
        <p:spPr bwMode="auto">
          <a:xfrm flipH="1">
            <a:off x="6818313" y="5405438"/>
            <a:ext cx="3149600" cy="0"/>
          </a:xfrm>
          <a:prstGeom prst="line">
            <a:avLst/>
          </a:prstGeom>
          <a:noFill/>
          <a:ln w="25400">
            <a:solidFill>
              <a:schemeClr val="accent2"/>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1511" name="Line 7"/>
          <p:cNvSpPr>
            <a:spLocks noChangeShapeType="1"/>
          </p:cNvSpPr>
          <p:nvPr/>
        </p:nvSpPr>
        <p:spPr bwMode="auto">
          <a:xfrm flipH="1">
            <a:off x="6818314" y="4038600"/>
            <a:ext cx="3176587" cy="0"/>
          </a:xfrm>
          <a:prstGeom prst="line">
            <a:avLst/>
          </a:prstGeom>
          <a:noFill/>
          <a:ln w="25400">
            <a:solidFill>
              <a:schemeClr val="accent2"/>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1512" name="Line 8"/>
          <p:cNvSpPr>
            <a:spLocks noChangeShapeType="1"/>
          </p:cNvSpPr>
          <p:nvPr/>
        </p:nvSpPr>
        <p:spPr bwMode="auto">
          <a:xfrm>
            <a:off x="2895600" y="2463800"/>
            <a:ext cx="0" cy="3302000"/>
          </a:xfrm>
          <a:prstGeom prst="line">
            <a:avLst/>
          </a:prstGeom>
          <a:noFill/>
          <a:ln w="508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513" name="Line 9"/>
          <p:cNvSpPr>
            <a:spLocks noChangeShapeType="1"/>
          </p:cNvSpPr>
          <p:nvPr/>
        </p:nvSpPr>
        <p:spPr bwMode="auto">
          <a:xfrm>
            <a:off x="2879725" y="5770563"/>
            <a:ext cx="4445000" cy="0"/>
          </a:xfrm>
          <a:prstGeom prst="line">
            <a:avLst/>
          </a:prstGeom>
          <a:noFill/>
          <a:ln w="508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514" name="Rectangle 10"/>
          <p:cNvSpPr>
            <a:spLocks noChangeArrowheads="1"/>
          </p:cNvSpPr>
          <p:nvPr/>
        </p:nvSpPr>
        <p:spPr bwMode="auto">
          <a:xfrm>
            <a:off x="3278189" y="5868989"/>
            <a:ext cx="4035425" cy="458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Rental Charge Per Hour </a:t>
            </a:r>
          </a:p>
        </p:txBody>
      </p:sp>
      <p:sp>
        <p:nvSpPr>
          <p:cNvPr id="21515" name="Rectangle 11"/>
          <p:cNvSpPr>
            <a:spLocks noChangeArrowheads="1"/>
          </p:cNvSpPr>
          <p:nvPr/>
        </p:nvSpPr>
        <p:spPr bwMode="auto">
          <a:xfrm rot="-5400000">
            <a:off x="866776" y="3730626"/>
            <a:ext cx="3425825" cy="46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chemeClr val="accent2"/>
                </a:solidFill>
              </a:rPr>
              <a:t>Total Lease Cost</a:t>
            </a:r>
          </a:p>
        </p:txBody>
      </p:sp>
      <p:graphicFrame>
        <p:nvGraphicFramePr>
          <p:cNvPr id="21516" name="Object 13"/>
          <p:cNvGraphicFramePr>
            <a:graphicFrameLocks/>
          </p:cNvGraphicFramePr>
          <p:nvPr/>
        </p:nvGraphicFramePr>
        <p:xfrm>
          <a:off x="6477001" y="4948238"/>
          <a:ext cx="250825" cy="842962"/>
        </p:xfrm>
        <a:graphic>
          <a:graphicData uri="http://schemas.openxmlformats.org/presentationml/2006/ole">
            <mc:AlternateContent xmlns:mc="http://schemas.openxmlformats.org/markup-compatibility/2006">
              <mc:Choice xmlns:v="urn:schemas-microsoft-com:vml" Requires="v">
                <p:oleObj name="Clip" r:id="rId3" imgW="1743120" imgH="5934165" progId="MS_ClipArt_Gallery.5">
                  <p:embed/>
                </p:oleObj>
              </mc:Choice>
              <mc:Fallback>
                <p:oleObj name="Clip" r:id="rId3" imgW="1743120" imgH="5934165" progId="MS_ClipArt_Gallery.5">
                  <p:embed/>
                  <p:pic>
                    <p:nvPicPr>
                      <p:cNvPr id="21516" name="Object 1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1" y="4948238"/>
                        <a:ext cx="250825" cy="842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1517" name="Object 14"/>
          <p:cNvGraphicFramePr>
            <a:graphicFrameLocks/>
          </p:cNvGraphicFramePr>
          <p:nvPr/>
        </p:nvGraphicFramePr>
        <p:xfrm>
          <a:off x="6416675" y="3124201"/>
          <a:ext cx="304800" cy="1808163"/>
        </p:xfrm>
        <a:graphic>
          <a:graphicData uri="http://schemas.openxmlformats.org/presentationml/2006/ole">
            <mc:AlternateContent xmlns:mc="http://schemas.openxmlformats.org/markup-compatibility/2006">
              <mc:Choice xmlns:v="urn:schemas-microsoft-com:vml" Requires="v">
                <p:oleObj name="Clip" r:id="rId5" imgW="1743120" imgH="5934165" progId="MS_ClipArt_Gallery.5">
                  <p:embed/>
                </p:oleObj>
              </mc:Choice>
              <mc:Fallback>
                <p:oleObj name="Clip" r:id="rId5" imgW="1743120" imgH="5934165" progId="MS_ClipArt_Gallery.5">
                  <p:embed/>
                  <p:pic>
                    <p:nvPicPr>
                      <p:cNvPr id="21517" name="Object 1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16675" y="3124201"/>
                        <a:ext cx="304800" cy="18081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1518" name="Rectangle 15"/>
          <p:cNvSpPr>
            <a:spLocks noChangeArrowheads="1"/>
          </p:cNvSpPr>
          <p:nvPr/>
        </p:nvSpPr>
        <p:spPr bwMode="auto">
          <a:xfrm rot="-1620000">
            <a:off x="2930525" y="3447101"/>
            <a:ext cx="3575050"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Total semivariable cost</a:t>
            </a:r>
          </a:p>
        </p:txBody>
      </p:sp>
      <p:sp>
        <p:nvSpPr>
          <p:cNvPr id="20496" name="Rectangle 16"/>
          <p:cNvSpPr>
            <a:spLocks noGrp="1" noChangeArrowheads="1"/>
          </p:cNvSpPr>
          <p:nvPr>
            <p:ph type="title"/>
          </p:nvPr>
        </p:nvSpPr>
        <p:spPr>
          <a:xfrm>
            <a:off x="1806576" y="228600"/>
            <a:ext cx="8583613" cy="838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Semivariable Cost</a:t>
            </a:r>
            <a:r>
              <a:rPr lang="en-US">
                <a:effectLst>
                  <a:outerShdw blurRad="38100" dist="38100" dir="2700000" algn="tl">
                    <a:srgbClr val="DDDDDD"/>
                  </a:outerShdw>
                </a:effectLst>
                <a:latin typeface="Franklin Gothic Book" charset="0"/>
              </a:rPr>
              <a:t> </a:t>
            </a:r>
          </a:p>
        </p:txBody>
      </p:sp>
      <p:grpSp>
        <p:nvGrpSpPr>
          <p:cNvPr id="3" name="Group 19"/>
          <p:cNvGrpSpPr>
            <a:grpSpLocks/>
          </p:cNvGrpSpPr>
          <p:nvPr/>
        </p:nvGrpSpPr>
        <p:grpSpPr bwMode="auto">
          <a:xfrm>
            <a:off x="4191001" y="1143000"/>
            <a:ext cx="2670175" cy="1790700"/>
            <a:chOff x="1595" y="761"/>
            <a:chExt cx="1682" cy="1128"/>
          </a:xfrm>
        </p:grpSpPr>
        <p:sp>
          <p:nvSpPr>
            <p:cNvPr id="21523" name="Freeform 17"/>
            <p:cNvSpPr>
              <a:spLocks/>
            </p:cNvSpPr>
            <p:nvPr/>
          </p:nvSpPr>
          <p:spPr bwMode="auto">
            <a:xfrm>
              <a:off x="2643" y="1232"/>
              <a:ext cx="634" cy="657"/>
            </a:xfrm>
            <a:custGeom>
              <a:avLst/>
              <a:gdLst>
                <a:gd name="T0" fmla="*/ 570 w 634"/>
                <a:gd name="T1" fmla="*/ 554 h 657"/>
                <a:gd name="T2" fmla="*/ 560 w 634"/>
                <a:gd name="T3" fmla="*/ 528 h 657"/>
                <a:gd name="T4" fmla="*/ 550 w 634"/>
                <a:gd name="T5" fmla="*/ 488 h 657"/>
                <a:gd name="T6" fmla="*/ 532 w 634"/>
                <a:gd name="T7" fmla="*/ 445 h 657"/>
                <a:gd name="T8" fmla="*/ 510 w 634"/>
                <a:gd name="T9" fmla="*/ 403 h 657"/>
                <a:gd name="T10" fmla="*/ 486 w 634"/>
                <a:gd name="T11" fmla="*/ 362 h 657"/>
                <a:gd name="T12" fmla="*/ 459 w 634"/>
                <a:gd name="T13" fmla="*/ 321 h 657"/>
                <a:gd name="T14" fmla="*/ 429 w 634"/>
                <a:gd name="T15" fmla="*/ 282 h 657"/>
                <a:gd name="T16" fmla="*/ 395 w 634"/>
                <a:gd name="T17" fmla="*/ 242 h 657"/>
                <a:gd name="T18" fmla="*/ 359 w 634"/>
                <a:gd name="T19" fmla="*/ 207 h 657"/>
                <a:gd name="T20" fmla="*/ 321 w 634"/>
                <a:gd name="T21" fmla="*/ 173 h 657"/>
                <a:gd name="T22" fmla="*/ 280 w 634"/>
                <a:gd name="T23" fmla="*/ 141 h 657"/>
                <a:gd name="T24" fmla="*/ 240 w 634"/>
                <a:gd name="T25" fmla="*/ 111 h 657"/>
                <a:gd name="T26" fmla="*/ 197 w 634"/>
                <a:gd name="T27" fmla="*/ 82 h 657"/>
                <a:gd name="T28" fmla="*/ 152 w 634"/>
                <a:gd name="T29" fmla="*/ 58 h 657"/>
                <a:gd name="T30" fmla="*/ 107 w 634"/>
                <a:gd name="T31" fmla="*/ 37 h 657"/>
                <a:gd name="T32" fmla="*/ 62 w 634"/>
                <a:gd name="T33" fmla="*/ 20 h 657"/>
                <a:gd name="T34" fmla="*/ 16 w 634"/>
                <a:gd name="T35" fmla="*/ 4 h 657"/>
                <a:gd name="T36" fmla="*/ 0 w 634"/>
                <a:gd name="T37" fmla="*/ 0 h 657"/>
                <a:gd name="T38" fmla="*/ 60 w 634"/>
                <a:gd name="T39" fmla="*/ 23 h 657"/>
                <a:gd name="T40" fmla="*/ 100 w 634"/>
                <a:gd name="T41" fmla="*/ 44 h 657"/>
                <a:gd name="T42" fmla="*/ 139 w 634"/>
                <a:gd name="T43" fmla="*/ 70 h 657"/>
                <a:gd name="T44" fmla="*/ 177 w 634"/>
                <a:gd name="T45" fmla="*/ 98 h 657"/>
                <a:gd name="T46" fmla="*/ 213 w 634"/>
                <a:gd name="T47" fmla="*/ 130 h 657"/>
                <a:gd name="T48" fmla="*/ 252 w 634"/>
                <a:gd name="T49" fmla="*/ 167 h 657"/>
                <a:gd name="T50" fmla="*/ 286 w 634"/>
                <a:gd name="T51" fmla="*/ 206 h 657"/>
                <a:gd name="T52" fmla="*/ 315 w 634"/>
                <a:gd name="T53" fmla="*/ 246 h 657"/>
                <a:gd name="T54" fmla="*/ 345 w 634"/>
                <a:gd name="T55" fmla="*/ 290 h 657"/>
                <a:gd name="T56" fmla="*/ 370 w 634"/>
                <a:gd name="T57" fmla="*/ 337 h 657"/>
                <a:gd name="T58" fmla="*/ 393 w 634"/>
                <a:gd name="T59" fmla="*/ 383 h 657"/>
                <a:gd name="T60" fmla="*/ 413 w 634"/>
                <a:gd name="T61" fmla="*/ 430 h 657"/>
                <a:gd name="T62" fmla="*/ 427 w 634"/>
                <a:gd name="T63" fmla="*/ 477 h 657"/>
                <a:gd name="T64" fmla="*/ 440 w 634"/>
                <a:gd name="T65" fmla="*/ 526 h 657"/>
                <a:gd name="T66" fmla="*/ 377 w 634"/>
                <a:gd name="T67" fmla="*/ 513 h 657"/>
                <a:gd name="T68" fmla="*/ 524 w 634"/>
                <a:gd name="T69" fmla="*/ 656 h 657"/>
                <a:gd name="T70" fmla="*/ 633 w 634"/>
                <a:gd name="T71" fmla="*/ 569 h 657"/>
                <a:gd name="T72" fmla="*/ 570 w 634"/>
                <a:gd name="T73" fmla="*/ 554 h 6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34"/>
                <a:gd name="T112" fmla="*/ 0 h 657"/>
                <a:gd name="T113" fmla="*/ 634 w 634"/>
                <a:gd name="T114" fmla="*/ 657 h 6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34" h="657">
                  <a:moveTo>
                    <a:pt x="570" y="554"/>
                  </a:moveTo>
                  <a:lnTo>
                    <a:pt x="560" y="528"/>
                  </a:lnTo>
                  <a:lnTo>
                    <a:pt x="550" y="488"/>
                  </a:lnTo>
                  <a:lnTo>
                    <a:pt x="532" y="445"/>
                  </a:lnTo>
                  <a:lnTo>
                    <a:pt x="510" y="403"/>
                  </a:lnTo>
                  <a:lnTo>
                    <a:pt x="486" y="362"/>
                  </a:lnTo>
                  <a:lnTo>
                    <a:pt x="459" y="321"/>
                  </a:lnTo>
                  <a:lnTo>
                    <a:pt x="429" y="282"/>
                  </a:lnTo>
                  <a:lnTo>
                    <a:pt x="395" y="242"/>
                  </a:lnTo>
                  <a:lnTo>
                    <a:pt x="359" y="207"/>
                  </a:lnTo>
                  <a:lnTo>
                    <a:pt x="321" y="173"/>
                  </a:lnTo>
                  <a:lnTo>
                    <a:pt x="280" y="141"/>
                  </a:lnTo>
                  <a:lnTo>
                    <a:pt x="240" y="111"/>
                  </a:lnTo>
                  <a:lnTo>
                    <a:pt x="197" y="82"/>
                  </a:lnTo>
                  <a:lnTo>
                    <a:pt x="152" y="58"/>
                  </a:lnTo>
                  <a:lnTo>
                    <a:pt x="107" y="37"/>
                  </a:lnTo>
                  <a:lnTo>
                    <a:pt x="62" y="20"/>
                  </a:lnTo>
                  <a:lnTo>
                    <a:pt x="16" y="4"/>
                  </a:lnTo>
                  <a:lnTo>
                    <a:pt x="0" y="0"/>
                  </a:lnTo>
                  <a:lnTo>
                    <a:pt x="60" y="23"/>
                  </a:lnTo>
                  <a:lnTo>
                    <a:pt x="100" y="44"/>
                  </a:lnTo>
                  <a:lnTo>
                    <a:pt x="139" y="70"/>
                  </a:lnTo>
                  <a:lnTo>
                    <a:pt x="177" y="98"/>
                  </a:lnTo>
                  <a:lnTo>
                    <a:pt x="213" y="130"/>
                  </a:lnTo>
                  <a:lnTo>
                    <a:pt x="252" y="167"/>
                  </a:lnTo>
                  <a:lnTo>
                    <a:pt x="286" y="206"/>
                  </a:lnTo>
                  <a:lnTo>
                    <a:pt x="315" y="246"/>
                  </a:lnTo>
                  <a:lnTo>
                    <a:pt x="345" y="290"/>
                  </a:lnTo>
                  <a:lnTo>
                    <a:pt x="370" y="337"/>
                  </a:lnTo>
                  <a:lnTo>
                    <a:pt x="393" y="383"/>
                  </a:lnTo>
                  <a:lnTo>
                    <a:pt x="413" y="430"/>
                  </a:lnTo>
                  <a:lnTo>
                    <a:pt x="427" y="477"/>
                  </a:lnTo>
                  <a:lnTo>
                    <a:pt x="440" y="526"/>
                  </a:lnTo>
                  <a:lnTo>
                    <a:pt x="377" y="513"/>
                  </a:lnTo>
                  <a:lnTo>
                    <a:pt x="524" y="656"/>
                  </a:lnTo>
                  <a:lnTo>
                    <a:pt x="633" y="569"/>
                  </a:lnTo>
                  <a:lnTo>
                    <a:pt x="570" y="554"/>
                  </a:lnTo>
                </a:path>
              </a:pathLst>
            </a:custGeom>
            <a:solidFill>
              <a:srgbClr val="FC0128"/>
            </a:solidFill>
            <a:ln w="12700" cap="rnd" cmpd="sng">
              <a:solidFill>
                <a:srgbClr val="FC0128"/>
              </a:solidFill>
              <a:prstDash val="solid"/>
              <a:round/>
              <a:headEnd type="none" w="med" len="med"/>
              <a:tailEnd type="none" w="med" len="med"/>
            </a:ln>
          </p:spPr>
          <p:txBody>
            <a:bodyPr/>
            <a:lstStyle/>
            <a:p>
              <a:endParaRPr lang="en-US"/>
            </a:p>
          </p:txBody>
        </p:sp>
        <p:sp>
          <p:nvSpPr>
            <p:cNvPr id="21524" name="Rectangle 18"/>
            <p:cNvSpPr>
              <a:spLocks noChangeArrowheads="1"/>
            </p:cNvSpPr>
            <p:nvPr/>
          </p:nvSpPr>
          <p:spPr bwMode="auto">
            <a:xfrm>
              <a:off x="1595" y="761"/>
              <a:ext cx="1370" cy="987"/>
            </a:xfrm>
            <a:prstGeom prst="rect">
              <a:avLst/>
            </a:prstGeom>
            <a:solidFill>
              <a:srgbClr val="FCFEB9"/>
            </a:solidFill>
            <a:ln w="25400">
              <a:solidFill>
                <a:srgbClr val="FC0128"/>
              </a:solidFill>
              <a:miter lim="800000"/>
              <a:headEnd/>
              <a:tailEnd/>
            </a:ln>
          </p:spPr>
          <p:txBody>
            <a:bodyPr lIns="90488" tIns="44450" rIns="90488" bIns="44450">
              <a:spAutoFit/>
            </a:bodyPr>
            <a:lstStyle/>
            <a:p>
              <a:pPr algn="ctr" eaLnBrk="0" hangingPunct="0">
                <a:spcBef>
                  <a:spcPct val="50000"/>
                </a:spcBef>
              </a:pPr>
              <a:r>
                <a:rPr lang="en-US" sz="2400" b="1"/>
                <a:t>The slope is</a:t>
              </a:r>
              <a:br>
                <a:rPr lang="en-US" sz="2400" b="1"/>
              </a:br>
              <a:r>
                <a:rPr lang="en-US" sz="2400" b="1"/>
                <a:t>the variable cost per unit</a:t>
              </a:r>
              <a:br>
                <a:rPr lang="en-US" sz="2400" b="1"/>
              </a:br>
              <a:r>
                <a:rPr lang="en-US" sz="2400" b="1"/>
                <a:t>of activity.</a:t>
              </a:r>
            </a:p>
          </p:txBody>
        </p:sp>
      </p:grpSp>
      <p:pic>
        <p:nvPicPr>
          <p:cNvPr id="21521" name="Picture 20" descr="j031824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7600" y="1460500"/>
            <a:ext cx="2514600" cy="1739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22"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D16BA12E-ED18-B544-A668-1E35A7D186EB}" type="slidenum">
              <a:rPr lang="en-US" sz="1000">
                <a:latin typeface="Times New Roman" charset="0"/>
              </a:rPr>
              <a:pPr algn="r" eaLnBrk="1" hangingPunct="1"/>
              <a:t>89</a:t>
            </a:fld>
            <a:endParaRPr lang="en-US" sz="1000">
              <a:latin typeface="Times New Roman" charset="0"/>
            </a:endParaRPr>
          </a:p>
        </p:txBody>
      </p:sp>
    </p:spTree>
    <p:extLst>
      <p:ext uri="{BB962C8B-B14F-4D97-AF65-F5344CB8AC3E}">
        <p14:creationId xmlns:p14="http://schemas.microsoft.com/office/powerpoint/2010/main" val="953052381"/>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Curvilinear Cost</a:t>
            </a:r>
          </a:p>
        </p:txBody>
      </p:sp>
      <p:sp>
        <p:nvSpPr>
          <p:cNvPr id="22531" name="Rectangle 13"/>
          <p:cNvSpPr>
            <a:spLocks noChangeArrowheads="1"/>
          </p:cNvSpPr>
          <p:nvPr/>
        </p:nvSpPr>
        <p:spPr bwMode="auto">
          <a:xfrm>
            <a:off x="8378553" y="1052513"/>
            <a:ext cx="1888082" cy="8284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eaLnBrk="0" hangingPunct="0"/>
            <a:r>
              <a:rPr lang="en-US" sz="2400"/>
              <a:t>Curvilinear</a:t>
            </a:r>
            <a:br>
              <a:rPr lang="en-US" sz="2400"/>
            </a:br>
            <a:r>
              <a:rPr lang="en-US" sz="2400"/>
              <a:t>Cost Function</a:t>
            </a:r>
          </a:p>
        </p:txBody>
      </p:sp>
      <p:grpSp>
        <p:nvGrpSpPr>
          <p:cNvPr id="2" name="Group 27"/>
          <p:cNvGrpSpPr>
            <a:grpSpLocks/>
          </p:cNvGrpSpPr>
          <p:nvPr/>
        </p:nvGrpSpPr>
        <p:grpSpPr bwMode="auto">
          <a:xfrm>
            <a:off x="3878264" y="2749550"/>
            <a:ext cx="2968625" cy="3263900"/>
            <a:chOff x="1483" y="1732"/>
            <a:chExt cx="1870" cy="2056"/>
          </a:xfrm>
        </p:grpSpPr>
        <p:sp>
          <p:nvSpPr>
            <p:cNvPr id="22546" name="Rectangle 2"/>
            <p:cNvSpPr>
              <a:spLocks noChangeArrowheads="1"/>
            </p:cNvSpPr>
            <p:nvPr/>
          </p:nvSpPr>
          <p:spPr bwMode="auto">
            <a:xfrm>
              <a:off x="1540" y="1732"/>
              <a:ext cx="1768" cy="2056"/>
            </a:xfrm>
            <a:prstGeom prst="rect">
              <a:avLst/>
            </a:prstGeom>
            <a:solidFill>
              <a:srgbClr val="FDC0E5"/>
            </a:solidFill>
            <a:ln w="12700">
              <a:solidFill>
                <a:srgbClr val="FDC0E5"/>
              </a:solidFill>
              <a:miter lim="800000"/>
              <a:headEnd/>
              <a:tailEnd/>
            </a:ln>
          </p:spPr>
          <p:txBody>
            <a:bodyPr wrap="none" anchor="ctr"/>
            <a:lstStyle/>
            <a:p>
              <a:endParaRPr lang="en-US"/>
            </a:p>
          </p:txBody>
        </p:sp>
        <p:sp>
          <p:nvSpPr>
            <p:cNvPr id="22547" name="Line 15"/>
            <p:cNvSpPr>
              <a:spLocks noChangeShapeType="1"/>
            </p:cNvSpPr>
            <p:nvPr/>
          </p:nvSpPr>
          <p:spPr bwMode="auto">
            <a:xfrm>
              <a:off x="1544" y="3312"/>
              <a:ext cx="1760" cy="0"/>
            </a:xfrm>
            <a:prstGeom prst="line">
              <a:avLst/>
            </a:prstGeom>
            <a:noFill/>
            <a:ln w="25400">
              <a:solidFill>
                <a:srgbClr val="414141"/>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2548" name="Rectangle 16"/>
            <p:cNvSpPr>
              <a:spLocks noChangeArrowheads="1"/>
            </p:cNvSpPr>
            <p:nvPr/>
          </p:nvSpPr>
          <p:spPr bwMode="auto">
            <a:xfrm>
              <a:off x="1483" y="3055"/>
              <a:ext cx="1870"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rgbClr val="414141"/>
                  </a:solidFill>
                </a:rPr>
                <a:t>Relevant Range</a:t>
              </a:r>
            </a:p>
          </p:txBody>
        </p:sp>
      </p:grpSp>
      <p:sp>
        <p:nvSpPr>
          <p:cNvPr id="22533" name="Rectangle 17"/>
          <p:cNvSpPr>
            <a:spLocks noChangeArrowheads="1"/>
          </p:cNvSpPr>
          <p:nvPr/>
        </p:nvSpPr>
        <p:spPr bwMode="auto">
          <a:xfrm>
            <a:off x="5335589" y="6097588"/>
            <a:ext cx="1368425"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Activity</a:t>
            </a:r>
          </a:p>
        </p:txBody>
      </p:sp>
      <p:grpSp>
        <p:nvGrpSpPr>
          <p:cNvPr id="22534" name="Group 18"/>
          <p:cNvGrpSpPr>
            <a:grpSpLocks/>
          </p:cNvGrpSpPr>
          <p:nvPr/>
        </p:nvGrpSpPr>
        <p:grpSpPr bwMode="auto">
          <a:xfrm>
            <a:off x="2549525" y="609600"/>
            <a:ext cx="7716838" cy="5410200"/>
            <a:chOff x="646" y="384"/>
            <a:chExt cx="4861" cy="3408"/>
          </a:xfrm>
        </p:grpSpPr>
        <p:sp>
          <p:nvSpPr>
            <p:cNvPr id="22539" name="Rectangle 19"/>
            <p:cNvSpPr>
              <a:spLocks noChangeArrowheads="1"/>
            </p:cNvSpPr>
            <p:nvPr/>
          </p:nvSpPr>
          <p:spPr bwMode="auto">
            <a:xfrm rot="16200000">
              <a:off x="192" y="2110"/>
              <a:ext cx="1198"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Total Cost</a:t>
              </a:r>
            </a:p>
          </p:txBody>
        </p:sp>
        <p:sp>
          <p:nvSpPr>
            <p:cNvPr id="22540" name="Line 20"/>
            <p:cNvSpPr>
              <a:spLocks noChangeShapeType="1"/>
            </p:cNvSpPr>
            <p:nvPr/>
          </p:nvSpPr>
          <p:spPr bwMode="auto">
            <a:xfrm>
              <a:off x="960" y="1160"/>
              <a:ext cx="0" cy="2624"/>
            </a:xfrm>
            <a:prstGeom prst="line">
              <a:avLst/>
            </a:prstGeom>
            <a:noFill/>
            <a:ln w="254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541" name="Line 21"/>
            <p:cNvSpPr>
              <a:spLocks noChangeShapeType="1"/>
            </p:cNvSpPr>
            <p:nvPr/>
          </p:nvSpPr>
          <p:spPr bwMode="auto">
            <a:xfrm>
              <a:off x="968" y="3792"/>
              <a:ext cx="3872" cy="0"/>
            </a:xfrm>
            <a:prstGeom prst="line">
              <a:avLst/>
            </a:prstGeom>
            <a:noFill/>
            <a:ln w="254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542" name="Arc 22"/>
            <p:cNvSpPr>
              <a:spLocks/>
            </p:cNvSpPr>
            <p:nvPr/>
          </p:nvSpPr>
          <p:spPr bwMode="auto">
            <a:xfrm rot="10800000">
              <a:off x="971" y="2750"/>
              <a:ext cx="1400" cy="1042"/>
            </a:xfrm>
            <a:custGeom>
              <a:avLst/>
              <a:gdLst>
                <a:gd name="T0" fmla="*/ 0 w 21600"/>
                <a:gd name="T1" fmla="*/ 0 h 20434"/>
                <a:gd name="T2" fmla="*/ 0 w 21600"/>
                <a:gd name="T3" fmla="*/ 0 h 20434"/>
                <a:gd name="T4" fmla="*/ 0 w 21600"/>
                <a:gd name="T5" fmla="*/ 0 h 20434"/>
                <a:gd name="T6" fmla="*/ 0 60000 65536"/>
                <a:gd name="T7" fmla="*/ 0 60000 65536"/>
                <a:gd name="T8" fmla="*/ 0 60000 65536"/>
                <a:gd name="T9" fmla="*/ 0 w 21600"/>
                <a:gd name="T10" fmla="*/ 0 h 20434"/>
                <a:gd name="T11" fmla="*/ 21600 w 21600"/>
                <a:gd name="T12" fmla="*/ 20434 h 20434"/>
              </a:gdLst>
              <a:ahLst/>
              <a:cxnLst>
                <a:cxn ang="T6">
                  <a:pos x="T0" y="T1"/>
                </a:cxn>
                <a:cxn ang="T7">
                  <a:pos x="T2" y="T3"/>
                </a:cxn>
                <a:cxn ang="T8">
                  <a:pos x="T4" y="T5"/>
                </a:cxn>
              </a:cxnLst>
              <a:rect l="T9" t="T10" r="T11" b="T12"/>
              <a:pathLst>
                <a:path w="21600" h="20434" fill="none" extrusionOk="0">
                  <a:moveTo>
                    <a:pt x="21599" y="0"/>
                  </a:moveTo>
                  <a:cubicBezTo>
                    <a:pt x="21599" y="6"/>
                    <a:pt x="21600" y="13"/>
                    <a:pt x="21600" y="20"/>
                  </a:cubicBezTo>
                  <a:cubicBezTo>
                    <a:pt x="21600" y="9228"/>
                    <a:pt x="15761" y="17425"/>
                    <a:pt x="7058" y="20434"/>
                  </a:cubicBezTo>
                </a:path>
                <a:path w="21600" h="20434" stroke="0" extrusionOk="0">
                  <a:moveTo>
                    <a:pt x="21599" y="0"/>
                  </a:moveTo>
                  <a:cubicBezTo>
                    <a:pt x="21599" y="6"/>
                    <a:pt x="21600" y="13"/>
                    <a:pt x="21600" y="20"/>
                  </a:cubicBezTo>
                  <a:cubicBezTo>
                    <a:pt x="21600" y="9228"/>
                    <a:pt x="15761" y="17425"/>
                    <a:pt x="7058" y="20434"/>
                  </a:cubicBezTo>
                  <a:lnTo>
                    <a:pt x="0" y="20"/>
                  </a:lnTo>
                  <a:lnTo>
                    <a:pt x="21599" y="0"/>
                  </a:lnTo>
                  <a:close/>
                </a:path>
              </a:pathLst>
            </a:custGeom>
            <a:noFill/>
            <a:ln w="25400" cap="rnd">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2543" name="Line 23"/>
            <p:cNvSpPr>
              <a:spLocks noChangeShapeType="1"/>
            </p:cNvSpPr>
            <p:nvPr/>
          </p:nvSpPr>
          <p:spPr bwMode="auto">
            <a:xfrm flipV="1">
              <a:off x="1593" y="2265"/>
              <a:ext cx="1463" cy="63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544" name="Arc 24"/>
            <p:cNvSpPr>
              <a:spLocks/>
            </p:cNvSpPr>
            <p:nvPr/>
          </p:nvSpPr>
          <p:spPr bwMode="auto">
            <a:xfrm rot="-480000">
              <a:off x="1632" y="384"/>
              <a:ext cx="2705" cy="1996"/>
            </a:xfrm>
            <a:custGeom>
              <a:avLst/>
              <a:gdLst>
                <a:gd name="T0" fmla="*/ 0 w 19437"/>
                <a:gd name="T1" fmla="*/ 0 h 20586"/>
                <a:gd name="T2" fmla="*/ 0 w 19437"/>
                <a:gd name="T3" fmla="*/ 0 h 20586"/>
                <a:gd name="T4" fmla="*/ 0 w 19437"/>
                <a:gd name="T5" fmla="*/ 0 h 20586"/>
                <a:gd name="T6" fmla="*/ 0 60000 65536"/>
                <a:gd name="T7" fmla="*/ 0 60000 65536"/>
                <a:gd name="T8" fmla="*/ 0 60000 65536"/>
                <a:gd name="T9" fmla="*/ 0 w 19437"/>
                <a:gd name="T10" fmla="*/ 0 h 20586"/>
                <a:gd name="T11" fmla="*/ 19437 w 19437"/>
                <a:gd name="T12" fmla="*/ 20586 h 20586"/>
              </a:gdLst>
              <a:ahLst/>
              <a:cxnLst>
                <a:cxn ang="T6">
                  <a:pos x="T0" y="T1"/>
                </a:cxn>
                <a:cxn ang="T7">
                  <a:pos x="T2" y="T3"/>
                </a:cxn>
                <a:cxn ang="T8">
                  <a:pos x="T4" y="T5"/>
                </a:cxn>
              </a:cxnLst>
              <a:rect l="T9" t="T10" r="T11" b="T12"/>
              <a:pathLst>
                <a:path w="19437" h="20586" fill="none" extrusionOk="0">
                  <a:moveTo>
                    <a:pt x="19437" y="9421"/>
                  </a:moveTo>
                  <a:cubicBezTo>
                    <a:pt x="16852" y="14754"/>
                    <a:pt x="12189" y="18791"/>
                    <a:pt x="6540" y="20585"/>
                  </a:cubicBezTo>
                </a:path>
                <a:path w="19437" h="20586" stroke="0" extrusionOk="0">
                  <a:moveTo>
                    <a:pt x="19437" y="9421"/>
                  </a:moveTo>
                  <a:cubicBezTo>
                    <a:pt x="16852" y="14754"/>
                    <a:pt x="12189" y="18791"/>
                    <a:pt x="6540" y="20585"/>
                  </a:cubicBezTo>
                  <a:lnTo>
                    <a:pt x="0" y="0"/>
                  </a:lnTo>
                  <a:lnTo>
                    <a:pt x="19437" y="9421"/>
                  </a:lnTo>
                  <a:close/>
                </a:path>
              </a:pathLst>
            </a:custGeom>
            <a:noFill/>
            <a:ln w="25400" cap="rnd">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2545" name="Rectangle 25"/>
            <p:cNvSpPr>
              <a:spLocks noChangeArrowheads="1"/>
            </p:cNvSpPr>
            <p:nvPr/>
          </p:nvSpPr>
          <p:spPr bwMode="auto">
            <a:xfrm>
              <a:off x="4318" y="663"/>
              <a:ext cx="1189" cy="5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eaLnBrk="0" hangingPunct="0"/>
              <a:r>
                <a:rPr lang="en-US" sz="2400"/>
                <a:t>Curvilinear</a:t>
              </a:r>
              <a:br>
                <a:rPr lang="en-US" sz="2400"/>
              </a:br>
              <a:r>
                <a:rPr lang="en-US" sz="2400"/>
                <a:t>Cost Function</a:t>
              </a:r>
            </a:p>
          </p:txBody>
        </p:sp>
      </p:grpSp>
      <p:grpSp>
        <p:nvGrpSpPr>
          <p:cNvPr id="4" name="Group 30"/>
          <p:cNvGrpSpPr>
            <a:grpSpLocks/>
          </p:cNvGrpSpPr>
          <p:nvPr/>
        </p:nvGrpSpPr>
        <p:grpSpPr bwMode="auto">
          <a:xfrm>
            <a:off x="3060701" y="2730500"/>
            <a:ext cx="7529513" cy="2624138"/>
            <a:chOff x="968" y="1720"/>
            <a:chExt cx="4743" cy="1653"/>
          </a:xfrm>
        </p:grpSpPr>
        <p:sp>
          <p:nvSpPr>
            <p:cNvPr id="22537" name="Rectangle 3"/>
            <p:cNvSpPr>
              <a:spLocks noChangeArrowheads="1"/>
            </p:cNvSpPr>
            <p:nvPr/>
          </p:nvSpPr>
          <p:spPr bwMode="auto">
            <a:xfrm>
              <a:off x="3600" y="1921"/>
              <a:ext cx="2111" cy="14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rgbClr val="FF0000"/>
                  </a:solidFill>
                </a:rPr>
                <a:t>A straight-line</a:t>
              </a:r>
              <a:br>
                <a:rPr lang="en-US" sz="2400" b="1">
                  <a:solidFill>
                    <a:srgbClr val="FF0000"/>
                  </a:solidFill>
                </a:rPr>
              </a:br>
              <a:r>
                <a:rPr lang="en-US" sz="2400" b="1">
                  <a:solidFill>
                    <a:srgbClr val="FF0000"/>
                  </a:solidFill>
                </a:rPr>
                <a:t>(constant unit variable cost) closely approximates a curvilinear line within</a:t>
              </a:r>
              <a:br>
                <a:rPr lang="en-US" sz="2400" b="1">
                  <a:solidFill>
                    <a:srgbClr val="FF0000"/>
                  </a:solidFill>
                </a:rPr>
              </a:br>
              <a:r>
                <a:rPr lang="en-US" sz="2400" b="1">
                  <a:solidFill>
                    <a:srgbClr val="FF0000"/>
                  </a:solidFill>
                </a:rPr>
                <a:t>the relevant range</a:t>
              </a:r>
              <a:r>
                <a:rPr lang="en-US" sz="2400" b="1">
                  <a:solidFill>
                    <a:schemeClr val="folHlink"/>
                  </a:solidFill>
                </a:rPr>
                <a:t>.</a:t>
              </a:r>
            </a:p>
          </p:txBody>
        </p:sp>
        <p:sp>
          <p:nvSpPr>
            <p:cNvPr id="22538" name="Line 14"/>
            <p:cNvSpPr>
              <a:spLocks noChangeShapeType="1"/>
            </p:cNvSpPr>
            <p:nvPr/>
          </p:nvSpPr>
          <p:spPr bwMode="auto">
            <a:xfrm flipV="1">
              <a:off x="968" y="1720"/>
              <a:ext cx="3344" cy="1438"/>
            </a:xfrm>
            <a:prstGeom prst="line">
              <a:avLst/>
            </a:prstGeom>
            <a:noFill/>
            <a:ln w="31750">
              <a:solidFill>
                <a:srgbClr val="7FFF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253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FADB33B4-9174-BD40-8B78-90702FE94D6C}" type="slidenum">
              <a:rPr lang="en-US" sz="1000">
                <a:latin typeface="Times New Roman" charset="0"/>
              </a:rPr>
              <a:pPr algn="r" eaLnBrk="1" hangingPunct="1"/>
              <a:t>90</a:t>
            </a:fld>
            <a:endParaRPr lang="en-US" sz="1000">
              <a:latin typeface="Times New Roman" charset="0"/>
            </a:endParaRPr>
          </a:p>
        </p:txBody>
      </p:sp>
    </p:spTree>
    <p:extLst>
      <p:ext uri="{BB962C8B-B14F-4D97-AF65-F5344CB8AC3E}">
        <p14:creationId xmlns:p14="http://schemas.microsoft.com/office/powerpoint/2010/main" val="157091529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par>
                          <p:cTn id="8" fill="hold" nodeType="afterGroup">
                            <p:stCondLst>
                              <p:cond delay="1500"/>
                            </p:stCondLst>
                            <p:childTnLst>
                              <p:par>
                                <p:cTn id="9" presetID="18" presetClass="entr" presetSubtype="3" fill="hold" nodeType="after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strips(up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Curvilinear Cost</a:t>
            </a:r>
          </a:p>
        </p:txBody>
      </p:sp>
      <p:sp>
        <p:nvSpPr>
          <p:cNvPr id="24579" name="Rectangle 3"/>
          <p:cNvSpPr>
            <a:spLocks noChangeArrowheads="1"/>
          </p:cNvSpPr>
          <p:nvPr/>
        </p:nvSpPr>
        <p:spPr bwMode="auto">
          <a:xfrm>
            <a:off x="8378553" y="1052513"/>
            <a:ext cx="1888082" cy="8284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eaLnBrk="0" hangingPunct="0"/>
            <a:r>
              <a:rPr lang="en-US" sz="2400"/>
              <a:t>Curvilinear</a:t>
            </a:r>
            <a:br>
              <a:rPr lang="en-US" sz="2400"/>
            </a:br>
            <a:r>
              <a:rPr lang="en-US" sz="2400"/>
              <a:t>Cost Function</a:t>
            </a:r>
          </a:p>
        </p:txBody>
      </p:sp>
      <p:sp>
        <p:nvSpPr>
          <p:cNvPr id="24580" name="Rectangle 5"/>
          <p:cNvSpPr>
            <a:spLocks noChangeArrowheads="1"/>
          </p:cNvSpPr>
          <p:nvPr/>
        </p:nvSpPr>
        <p:spPr bwMode="auto">
          <a:xfrm>
            <a:off x="3968750" y="2749550"/>
            <a:ext cx="2806700" cy="3263900"/>
          </a:xfrm>
          <a:prstGeom prst="rect">
            <a:avLst/>
          </a:prstGeom>
          <a:solidFill>
            <a:srgbClr val="FDC0E5"/>
          </a:solidFill>
          <a:ln w="12700">
            <a:solidFill>
              <a:srgbClr val="FDC0E5"/>
            </a:solidFill>
            <a:miter lim="800000"/>
            <a:headEnd/>
            <a:tailEnd/>
          </a:ln>
        </p:spPr>
        <p:txBody>
          <a:bodyPr wrap="none" anchor="ctr"/>
          <a:lstStyle/>
          <a:p>
            <a:endParaRPr lang="en-US"/>
          </a:p>
        </p:txBody>
      </p:sp>
      <p:sp>
        <p:nvSpPr>
          <p:cNvPr id="102406" name="Line 6"/>
          <p:cNvSpPr>
            <a:spLocks noChangeShapeType="1"/>
          </p:cNvSpPr>
          <p:nvPr/>
        </p:nvSpPr>
        <p:spPr bwMode="auto">
          <a:xfrm>
            <a:off x="3975100" y="5257800"/>
            <a:ext cx="2794000" cy="0"/>
          </a:xfrm>
          <a:prstGeom prst="line">
            <a:avLst/>
          </a:prstGeom>
          <a:noFill/>
          <a:ln w="25400">
            <a:solidFill>
              <a:srgbClr val="414141"/>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02407" name="Rectangle 7"/>
          <p:cNvSpPr>
            <a:spLocks noChangeArrowheads="1"/>
          </p:cNvSpPr>
          <p:nvPr/>
        </p:nvSpPr>
        <p:spPr bwMode="auto">
          <a:xfrm>
            <a:off x="4114800" y="4805363"/>
            <a:ext cx="2514600"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rgbClr val="414141"/>
                </a:solidFill>
              </a:rPr>
              <a:t>Relevant Range</a:t>
            </a:r>
          </a:p>
        </p:txBody>
      </p:sp>
      <p:sp>
        <p:nvSpPr>
          <p:cNvPr id="24583" name="Rectangle 8"/>
          <p:cNvSpPr>
            <a:spLocks noChangeArrowheads="1"/>
          </p:cNvSpPr>
          <p:nvPr/>
        </p:nvSpPr>
        <p:spPr bwMode="auto">
          <a:xfrm>
            <a:off x="5335589" y="6097588"/>
            <a:ext cx="1368425" cy="45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Activity</a:t>
            </a:r>
          </a:p>
        </p:txBody>
      </p:sp>
      <p:grpSp>
        <p:nvGrpSpPr>
          <p:cNvPr id="24584" name="Group 9"/>
          <p:cNvGrpSpPr>
            <a:grpSpLocks/>
          </p:cNvGrpSpPr>
          <p:nvPr/>
        </p:nvGrpSpPr>
        <p:grpSpPr bwMode="auto">
          <a:xfrm>
            <a:off x="2549525" y="609600"/>
            <a:ext cx="7716838" cy="5410200"/>
            <a:chOff x="646" y="384"/>
            <a:chExt cx="4861" cy="3408"/>
          </a:xfrm>
        </p:grpSpPr>
        <p:sp>
          <p:nvSpPr>
            <p:cNvPr id="24589" name="Rectangle 10"/>
            <p:cNvSpPr>
              <a:spLocks noChangeArrowheads="1"/>
            </p:cNvSpPr>
            <p:nvPr/>
          </p:nvSpPr>
          <p:spPr bwMode="auto">
            <a:xfrm rot="16200000">
              <a:off x="192" y="2110"/>
              <a:ext cx="1198"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Total Cost</a:t>
              </a:r>
            </a:p>
          </p:txBody>
        </p:sp>
        <p:sp>
          <p:nvSpPr>
            <p:cNvPr id="24590" name="Line 11"/>
            <p:cNvSpPr>
              <a:spLocks noChangeShapeType="1"/>
            </p:cNvSpPr>
            <p:nvPr/>
          </p:nvSpPr>
          <p:spPr bwMode="auto">
            <a:xfrm>
              <a:off x="960" y="1160"/>
              <a:ext cx="0" cy="2624"/>
            </a:xfrm>
            <a:prstGeom prst="line">
              <a:avLst/>
            </a:prstGeom>
            <a:noFill/>
            <a:ln w="254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591" name="Line 12"/>
            <p:cNvSpPr>
              <a:spLocks noChangeShapeType="1"/>
            </p:cNvSpPr>
            <p:nvPr/>
          </p:nvSpPr>
          <p:spPr bwMode="auto">
            <a:xfrm>
              <a:off x="968" y="3792"/>
              <a:ext cx="3872" cy="0"/>
            </a:xfrm>
            <a:prstGeom prst="line">
              <a:avLst/>
            </a:prstGeom>
            <a:noFill/>
            <a:ln w="254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592" name="Arc 13"/>
            <p:cNvSpPr>
              <a:spLocks/>
            </p:cNvSpPr>
            <p:nvPr/>
          </p:nvSpPr>
          <p:spPr bwMode="auto">
            <a:xfrm rot="10800000">
              <a:off x="971" y="2750"/>
              <a:ext cx="1400" cy="1042"/>
            </a:xfrm>
            <a:custGeom>
              <a:avLst/>
              <a:gdLst>
                <a:gd name="T0" fmla="*/ 0 w 21600"/>
                <a:gd name="T1" fmla="*/ 0 h 20434"/>
                <a:gd name="T2" fmla="*/ 0 w 21600"/>
                <a:gd name="T3" fmla="*/ 0 h 20434"/>
                <a:gd name="T4" fmla="*/ 0 w 21600"/>
                <a:gd name="T5" fmla="*/ 0 h 20434"/>
                <a:gd name="T6" fmla="*/ 0 60000 65536"/>
                <a:gd name="T7" fmla="*/ 0 60000 65536"/>
                <a:gd name="T8" fmla="*/ 0 60000 65536"/>
                <a:gd name="T9" fmla="*/ 0 w 21600"/>
                <a:gd name="T10" fmla="*/ 0 h 20434"/>
                <a:gd name="T11" fmla="*/ 21600 w 21600"/>
                <a:gd name="T12" fmla="*/ 20434 h 20434"/>
              </a:gdLst>
              <a:ahLst/>
              <a:cxnLst>
                <a:cxn ang="T6">
                  <a:pos x="T0" y="T1"/>
                </a:cxn>
                <a:cxn ang="T7">
                  <a:pos x="T2" y="T3"/>
                </a:cxn>
                <a:cxn ang="T8">
                  <a:pos x="T4" y="T5"/>
                </a:cxn>
              </a:cxnLst>
              <a:rect l="T9" t="T10" r="T11" b="T12"/>
              <a:pathLst>
                <a:path w="21600" h="20434" fill="none" extrusionOk="0">
                  <a:moveTo>
                    <a:pt x="21599" y="0"/>
                  </a:moveTo>
                  <a:cubicBezTo>
                    <a:pt x="21599" y="6"/>
                    <a:pt x="21600" y="13"/>
                    <a:pt x="21600" y="20"/>
                  </a:cubicBezTo>
                  <a:cubicBezTo>
                    <a:pt x="21600" y="9228"/>
                    <a:pt x="15761" y="17425"/>
                    <a:pt x="7058" y="20434"/>
                  </a:cubicBezTo>
                </a:path>
                <a:path w="21600" h="20434" stroke="0" extrusionOk="0">
                  <a:moveTo>
                    <a:pt x="21599" y="0"/>
                  </a:moveTo>
                  <a:cubicBezTo>
                    <a:pt x="21599" y="6"/>
                    <a:pt x="21600" y="13"/>
                    <a:pt x="21600" y="20"/>
                  </a:cubicBezTo>
                  <a:cubicBezTo>
                    <a:pt x="21600" y="9228"/>
                    <a:pt x="15761" y="17425"/>
                    <a:pt x="7058" y="20434"/>
                  </a:cubicBezTo>
                  <a:lnTo>
                    <a:pt x="0" y="20"/>
                  </a:lnTo>
                  <a:lnTo>
                    <a:pt x="21599" y="0"/>
                  </a:lnTo>
                  <a:close/>
                </a:path>
              </a:pathLst>
            </a:custGeom>
            <a:noFill/>
            <a:ln w="25400" cap="rnd">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4593" name="Line 14"/>
            <p:cNvSpPr>
              <a:spLocks noChangeShapeType="1"/>
            </p:cNvSpPr>
            <p:nvPr/>
          </p:nvSpPr>
          <p:spPr bwMode="auto">
            <a:xfrm flipV="1">
              <a:off x="1593" y="2265"/>
              <a:ext cx="1463" cy="63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594" name="Arc 15"/>
            <p:cNvSpPr>
              <a:spLocks/>
            </p:cNvSpPr>
            <p:nvPr/>
          </p:nvSpPr>
          <p:spPr bwMode="auto">
            <a:xfrm rot="-480000">
              <a:off x="1632" y="384"/>
              <a:ext cx="2705" cy="1996"/>
            </a:xfrm>
            <a:custGeom>
              <a:avLst/>
              <a:gdLst>
                <a:gd name="T0" fmla="*/ 0 w 19437"/>
                <a:gd name="T1" fmla="*/ 0 h 20586"/>
                <a:gd name="T2" fmla="*/ 0 w 19437"/>
                <a:gd name="T3" fmla="*/ 0 h 20586"/>
                <a:gd name="T4" fmla="*/ 0 w 19437"/>
                <a:gd name="T5" fmla="*/ 0 h 20586"/>
                <a:gd name="T6" fmla="*/ 0 60000 65536"/>
                <a:gd name="T7" fmla="*/ 0 60000 65536"/>
                <a:gd name="T8" fmla="*/ 0 60000 65536"/>
                <a:gd name="T9" fmla="*/ 0 w 19437"/>
                <a:gd name="T10" fmla="*/ 0 h 20586"/>
                <a:gd name="T11" fmla="*/ 19437 w 19437"/>
                <a:gd name="T12" fmla="*/ 20586 h 20586"/>
              </a:gdLst>
              <a:ahLst/>
              <a:cxnLst>
                <a:cxn ang="T6">
                  <a:pos x="T0" y="T1"/>
                </a:cxn>
                <a:cxn ang="T7">
                  <a:pos x="T2" y="T3"/>
                </a:cxn>
                <a:cxn ang="T8">
                  <a:pos x="T4" y="T5"/>
                </a:cxn>
              </a:cxnLst>
              <a:rect l="T9" t="T10" r="T11" b="T12"/>
              <a:pathLst>
                <a:path w="19437" h="20586" fill="none" extrusionOk="0">
                  <a:moveTo>
                    <a:pt x="19437" y="9421"/>
                  </a:moveTo>
                  <a:cubicBezTo>
                    <a:pt x="16852" y="14754"/>
                    <a:pt x="12189" y="18791"/>
                    <a:pt x="6540" y="20585"/>
                  </a:cubicBezTo>
                </a:path>
                <a:path w="19437" h="20586" stroke="0" extrusionOk="0">
                  <a:moveTo>
                    <a:pt x="19437" y="9421"/>
                  </a:moveTo>
                  <a:cubicBezTo>
                    <a:pt x="16852" y="14754"/>
                    <a:pt x="12189" y="18791"/>
                    <a:pt x="6540" y="20585"/>
                  </a:cubicBezTo>
                  <a:lnTo>
                    <a:pt x="0" y="0"/>
                  </a:lnTo>
                  <a:lnTo>
                    <a:pt x="19437" y="9421"/>
                  </a:lnTo>
                  <a:close/>
                </a:path>
              </a:pathLst>
            </a:custGeom>
            <a:noFill/>
            <a:ln w="25400" cap="rnd">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4595" name="Rectangle 16"/>
            <p:cNvSpPr>
              <a:spLocks noChangeArrowheads="1"/>
            </p:cNvSpPr>
            <p:nvPr/>
          </p:nvSpPr>
          <p:spPr bwMode="auto">
            <a:xfrm>
              <a:off x="4318" y="663"/>
              <a:ext cx="1189" cy="5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eaLnBrk="0" hangingPunct="0"/>
              <a:r>
                <a:rPr lang="en-US" sz="2400"/>
                <a:t>Curvilinear</a:t>
              </a:r>
              <a:br>
                <a:rPr lang="en-US" sz="2400"/>
              </a:br>
              <a:r>
                <a:rPr lang="en-US" sz="2400"/>
                <a:t>Cost Function</a:t>
              </a:r>
            </a:p>
          </p:txBody>
        </p:sp>
      </p:grpSp>
      <p:grpSp>
        <p:nvGrpSpPr>
          <p:cNvPr id="24585" name="Group 17"/>
          <p:cNvGrpSpPr>
            <a:grpSpLocks/>
          </p:cNvGrpSpPr>
          <p:nvPr/>
        </p:nvGrpSpPr>
        <p:grpSpPr bwMode="auto">
          <a:xfrm>
            <a:off x="3060701" y="2730500"/>
            <a:ext cx="7529513" cy="2624138"/>
            <a:chOff x="968" y="1720"/>
            <a:chExt cx="4743" cy="1653"/>
          </a:xfrm>
        </p:grpSpPr>
        <p:sp>
          <p:nvSpPr>
            <p:cNvPr id="24587" name="Rectangle 18"/>
            <p:cNvSpPr>
              <a:spLocks noChangeArrowheads="1"/>
            </p:cNvSpPr>
            <p:nvPr/>
          </p:nvSpPr>
          <p:spPr bwMode="auto">
            <a:xfrm>
              <a:off x="3600" y="1921"/>
              <a:ext cx="2111" cy="14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rgbClr val="FF0000"/>
                  </a:solidFill>
                </a:rPr>
                <a:t>A straight-Line</a:t>
              </a:r>
              <a:br>
                <a:rPr lang="en-US" sz="2400" b="1">
                  <a:solidFill>
                    <a:srgbClr val="FF0000"/>
                  </a:solidFill>
                </a:rPr>
              </a:br>
              <a:r>
                <a:rPr lang="en-US" sz="2400" b="1">
                  <a:solidFill>
                    <a:srgbClr val="FF0000"/>
                  </a:solidFill>
                </a:rPr>
                <a:t>(constant unit variable cost) closely approximates a curvilinear line within</a:t>
              </a:r>
              <a:br>
                <a:rPr lang="en-US" sz="2400" b="1">
                  <a:solidFill>
                    <a:srgbClr val="FF0000"/>
                  </a:solidFill>
                </a:rPr>
              </a:br>
              <a:r>
                <a:rPr lang="en-US" sz="2400" b="1">
                  <a:solidFill>
                    <a:srgbClr val="FF0000"/>
                  </a:solidFill>
                </a:rPr>
                <a:t>the relevant range.</a:t>
              </a:r>
            </a:p>
          </p:txBody>
        </p:sp>
        <p:sp>
          <p:nvSpPr>
            <p:cNvPr id="24588" name="Line 19"/>
            <p:cNvSpPr>
              <a:spLocks noChangeShapeType="1"/>
            </p:cNvSpPr>
            <p:nvPr/>
          </p:nvSpPr>
          <p:spPr bwMode="auto">
            <a:xfrm flipV="1">
              <a:off x="968" y="1720"/>
              <a:ext cx="3344" cy="1438"/>
            </a:xfrm>
            <a:prstGeom prst="line">
              <a:avLst/>
            </a:prstGeom>
            <a:noFill/>
            <a:ln w="31750">
              <a:solidFill>
                <a:srgbClr val="7FFF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458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E12D1F2E-7F32-1049-8076-FA12165BDF1C}" type="slidenum">
              <a:rPr lang="en-US" sz="1000">
                <a:latin typeface="Times New Roman" charset="0"/>
              </a:rPr>
              <a:pPr algn="r" eaLnBrk="1" hangingPunct="1"/>
              <a:t>91</a:t>
            </a:fld>
            <a:endParaRPr lang="en-US" sz="1000">
              <a:latin typeface="Times New Roman" charset="0"/>
            </a:endParaRPr>
          </a:p>
        </p:txBody>
      </p:sp>
    </p:spTree>
    <p:extLst>
      <p:ext uri="{BB962C8B-B14F-4D97-AF65-F5344CB8AC3E}">
        <p14:creationId xmlns:p14="http://schemas.microsoft.com/office/powerpoint/2010/main" val="355362427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02407"/>
                                        </p:tgtEl>
                                        <p:attrNameLst>
                                          <p:attrName>style.visibility</p:attrName>
                                        </p:attrNameLst>
                                      </p:cBhvr>
                                      <p:to>
                                        <p:strVal val="visible"/>
                                      </p:to>
                                    </p:set>
                                    <p:anim calcmode="lin" valueType="num">
                                      <p:cBhvr>
                                        <p:cTn id="7" dur="500" fill="hold"/>
                                        <p:tgtEl>
                                          <p:spTgt spid="102407"/>
                                        </p:tgtEl>
                                        <p:attrNameLst>
                                          <p:attrName>ppt_w</p:attrName>
                                        </p:attrNameLst>
                                      </p:cBhvr>
                                      <p:tavLst>
                                        <p:tav tm="0">
                                          <p:val>
                                            <p:fltVal val="0"/>
                                          </p:val>
                                        </p:tav>
                                        <p:tav tm="100000">
                                          <p:val>
                                            <p:strVal val="#ppt_w"/>
                                          </p:val>
                                        </p:tav>
                                      </p:tavLst>
                                    </p:anim>
                                    <p:anim calcmode="lin" valueType="num">
                                      <p:cBhvr>
                                        <p:cTn id="8" dur="500" fill="hold"/>
                                        <p:tgtEl>
                                          <p:spTgt spid="102407"/>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102406"/>
                                        </p:tgtEl>
                                        <p:attrNameLst>
                                          <p:attrName>style.visibility</p:attrName>
                                        </p:attrNameLst>
                                      </p:cBhvr>
                                      <p:to>
                                        <p:strVal val="visible"/>
                                      </p:to>
                                    </p:set>
                                    <p:anim calcmode="lin" valueType="num">
                                      <p:cBhvr>
                                        <p:cTn id="11" dur="500" fill="hold"/>
                                        <p:tgtEl>
                                          <p:spTgt spid="102406"/>
                                        </p:tgtEl>
                                        <p:attrNameLst>
                                          <p:attrName>ppt_w</p:attrName>
                                        </p:attrNameLst>
                                      </p:cBhvr>
                                      <p:tavLst>
                                        <p:tav tm="0">
                                          <p:val>
                                            <p:fltVal val="0"/>
                                          </p:val>
                                        </p:tav>
                                        <p:tav tm="100000">
                                          <p:val>
                                            <p:strVal val="#ppt_w"/>
                                          </p:val>
                                        </p:tav>
                                      </p:tavLst>
                                    </p:anim>
                                    <p:anim calcmode="lin" valueType="num">
                                      <p:cBhvr>
                                        <p:cTn id="12" dur="500" fill="hold"/>
                                        <p:tgtEl>
                                          <p:spTgt spid="10240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6" grpId="0" animBg="1"/>
      <p:bldP spid="102407"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sz="3600">
                <a:solidFill>
                  <a:schemeClr val="accent2"/>
                </a:solidFill>
                <a:effectLst>
                  <a:outerShdw blurRad="38100" dist="38100" dir="2700000" algn="tl">
                    <a:srgbClr val="DDDDDD"/>
                  </a:outerShdw>
                </a:effectLst>
                <a:latin typeface="Franklin Gothic Book" charset="0"/>
              </a:rPr>
              <a:t>Engineered, Committed, and Discretionary Costs</a:t>
            </a:r>
          </a:p>
        </p:txBody>
      </p:sp>
      <p:sp>
        <p:nvSpPr>
          <p:cNvPr id="26627" name="Rectangle 3"/>
          <p:cNvSpPr>
            <a:spLocks noChangeArrowheads="1"/>
          </p:cNvSpPr>
          <p:nvPr/>
        </p:nvSpPr>
        <p:spPr bwMode="auto">
          <a:xfrm>
            <a:off x="6723064" y="1574801"/>
            <a:ext cx="3546475" cy="1673225"/>
          </a:xfrm>
          <a:prstGeom prst="rect">
            <a:avLst/>
          </a:prstGeom>
          <a:solidFill>
            <a:srgbClr val="C1CEFF"/>
          </a:solidFill>
          <a:ln w="25400">
            <a:solidFill>
              <a:srgbClr val="F35B1B"/>
            </a:solidFill>
            <a:miter lim="800000"/>
            <a:headEnd/>
            <a:tailEnd/>
          </a:ln>
        </p:spPr>
        <p:txBody>
          <a:bodyPr lIns="90488" tIns="44450" rIns="90488" bIns="44450">
            <a:spAutoFit/>
          </a:bodyPr>
          <a:lstStyle/>
          <a:p>
            <a:pPr algn="ctr" eaLnBrk="0" hangingPunct="0">
              <a:spcBef>
                <a:spcPct val="50000"/>
              </a:spcBef>
            </a:pPr>
            <a:r>
              <a:rPr lang="en-US" sz="2800" b="1" dirty="0">
                <a:solidFill>
                  <a:srgbClr val="FC0128"/>
                </a:solidFill>
              </a:rPr>
              <a:t>Discretionary</a:t>
            </a:r>
          </a:p>
          <a:p>
            <a:pPr algn="ctr" eaLnBrk="0" hangingPunct="0">
              <a:lnSpc>
                <a:spcPct val="90000"/>
              </a:lnSpc>
              <a:spcBef>
                <a:spcPct val="40000"/>
              </a:spcBef>
            </a:pPr>
            <a:r>
              <a:rPr lang="en-US" sz="2400" b="1" dirty="0">
                <a:solidFill>
                  <a:srgbClr val="000000"/>
                </a:solidFill>
              </a:rPr>
              <a:t>May be altered in the short term by current managerial decisions.</a:t>
            </a:r>
          </a:p>
        </p:txBody>
      </p:sp>
      <p:sp>
        <p:nvSpPr>
          <p:cNvPr id="26628" name="Rectangle 4"/>
          <p:cNvSpPr>
            <a:spLocks noChangeArrowheads="1"/>
          </p:cNvSpPr>
          <p:nvPr/>
        </p:nvSpPr>
        <p:spPr bwMode="auto">
          <a:xfrm>
            <a:off x="1922464" y="1574801"/>
            <a:ext cx="3546475" cy="1339341"/>
          </a:xfrm>
          <a:prstGeom prst="rect">
            <a:avLst/>
          </a:prstGeom>
          <a:solidFill>
            <a:srgbClr val="C1CEFF"/>
          </a:solidFill>
          <a:ln w="25400">
            <a:solidFill>
              <a:srgbClr val="F35B1B"/>
            </a:solidFill>
            <a:miter lim="800000"/>
            <a:headEnd/>
            <a:tailEnd/>
          </a:ln>
        </p:spPr>
        <p:txBody>
          <a:bodyPr lIns="90488" tIns="44450" rIns="90488" bIns="44450">
            <a:spAutoFit/>
          </a:bodyPr>
          <a:lstStyle/>
          <a:p>
            <a:pPr algn="ctr" eaLnBrk="0" hangingPunct="0">
              <a:spcBef>
                <a:spcPct val="50000"/>
              </a:spcBef>
            </a:pPr>
            <a:r>
              <a:rPr lang="en-US" sz="2800" b="1" dirty="0">
                <a:solidFill>
                  <a:srgbClr val="FC0128"/>
                </a:solidFill>
              </a:rPr>
              <a:t>Committed</a:t>
            </a:r>
          </a:p>
          <a:p>
            <a:pPr algn="ctr" eaLnBrk="0" hangingPunct="0">
              <a:lnSpc>
                <a:spcPct val="90000"/>
              </a:lnSpc>
              <a:spcBef>
                <a:spcPct val="40000"/>
              </a:spcBef>
            </a:pPr>
            <a:r>
              <a:rPr lang="en-US" sz="2400" b="1" dirty="0"/>
              <a:t>Long-term, cannot be reduced in the short term.</a:t>
            </a:r>
          </a:p>
        </p:txBody>
      </p:sp>
      <p:sp>
        <p:nvSpPr>
          <p:cNvPr id="26629" name="Rectangle 5"/>
          <p:cNvSpPr>
            <a:spLocks noChangeArrowheads="1"/>
          </p:cNvSpPr>
          <p:nvPr/>
        </p:nvSpPr>
        <p:spPr bwMode="auto">
          <a:xfrm>
            <a:off x="4313239" y="3556000"/>
            <a:ext cx="3546475" cy="1454150"/>
          </a:xfrm>
          <a:prstGeom prst="rect">
            <a:avLst/>
          </a:prstGeom>
          <a:solidFill>
            <a:srgbClr val="C1CEFF"/>
          </a:solidFill>
          <a:ln w="25400">
            <a:solidFill>
              <a:srgbClr val="F35B1B"/>
            </a:solidFill>
            <a:miter lim="800000"/>
            <a:headEnd/>
            <a:tailEnd/>
          </a:ln>
        </p:spPr>
        <p:txBody>
          <a:bodyPr lIns="90488" tIns="44450" rIns="90488" bIns="44450">
            <a:spAutoFit/>
          </a:bodyPr>
          <a:lstStyle/>
          <a:p>
            <a:pPr algn="ctr" eaLnBrk="0" hangingPunct="0">
              <a:spcBef>
                <a:spcPct val="50000"/>
              </a:spcBef>
            </a:pPr>
            <a:r>
              <a:rPr lang="en-US" sz="2800" b="1" dirty="0">
                <a:solidFill>
                  <a:srgbClr val="FC0128"/>
                </a:solidFill>
              </a:rPr>
              <a:t>Engineered</a:t>
            </a:r>
          </a:p>
          <a:p>
            <a:pPr algn="ctr" eaLnBrk="0" hangingPunct="0">
              <a:spcBef>
                <a:spcPct val="50000"/>
              </a:spcBef>
            </a:pPr>
            <a:r>
              <a:rPr lang="en-US" sz="2400" b="1" dirty="0">
                <a:solidFill>
                  <a:srgbClr val="000000"/>
                </a:solidFill>
              </a:rPr>
              <a:t>Physical relationship with activity measure.</a:t>
            </a:r>
          </a:p>
        </p:txBody>
      </p:sp>
      <p:grpSp>
        <p:nvGrpSpPr>
          <p:cNvPr id="3" name="Group 12"/>
          <p:cNvGrpSpPr>
            <a:grpSpLocks/>
          </p:cNvGrpSpPr>
          <p:nvPr/>
        </p:nvGrpSpPr>
        <p:grpSpPr bwMode="auto">
          <a:xfrm>
            <a:off x="1703389" y="3289301"/>
            <a:ext cx="8861425" cy="3133725"/>
            <a:chOff x="113" y="2072"/>
            <a:chExt cx="5582" cy="1974"/>
          </a:xfrm>
        </p:grpSpPr>
        <p:sp>
          <p:nvSpPr>
            <p:cNvPr id="26632" name="Line 6"/>
            <p:cNvSpPr>
              <a:spLocks noChangeShapeType="1"/>
            </p:cNvSpPr>
            <p:nvPr/>
          </p:nvSpPr>
          <p:spPr bwMode="auto">
            <a:xfrm>
              <a:off x="4424" y="2072"/>
              <a:ext cx="392" cy="1268"/>
            </a:xfrm>
            <a:prstGeom prst="line">
              <a:avLst/>
            </a:prstGeom>
            <a:noFill/>
            <a:ln w="25400">
              <a:solidFill>
                <a:srgbClr val="F35B1B"/>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6633" name="Line 7"/>
            <p:cNvSpPr>
              <a:spLocks noChangeShapeType="1"/>
            </p:cNvSpPr>
            <p:nvPr/>
          </p:nvSpPr>
          <p:spPr bwMode="auto">
            <a:xfrm flipH="1">
              <a:off x="976" y="2072"/>
              <a:ext cx="376" cy="1262"/>
            </a:xfrm>
            <a:prstGeom prst="line">
              <a:avLst/>
            </a:prstGeom>
            <a:noFill/>
            <a:ln w="25400">
              <a:solidFill>
                <a:srgbClr val="F35B1B"/>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6634" name="Rectangle 8"/>
            <p:cNvSpPr>
              <a:spLocks noChangeArrowheads="1"/>
            </p:cNvSpPr>
            <p:nvPr/>
          </p:nvSpPr>
          <p:spPr bwMode="auto">
            <a:xfrm>
              <a:off x="113" y="3353"/>
              <a:ext cx="1742" cy="693"/>
            </a:xfrm>
            <a:prstGeom prst="rect">
              <a:avLst/>
            </a:prstGeom>
            <a:solidFill>
              <a:srgbClr val="F57B49"/>
            </a:solidFill>
            <a:ln w="25400">
              <a:solidFill>
                <a:schemeClr val="accent2"/>
              </a:solidFill>
              <a:miter lim="800000"/>
              <a:headEnd/>
              <a:tailEnd/>
            </a:ln>
          </p:spPr>
          <p:txBody>
            <a:bodyPr lIns="90488" tIns="44450" rIns="90488" bIns="44450">
              <a:spAutoFit/>
            </a:bodyPr>
            <a:lstStyle/>
            <a:p>
              <a:pPr algn="ctr" eaLnBrk="0" hangingPunct="0">
                <a:lnSpc>
                  <a:spcPct val="90000"/>
                </a:lnSpc>
                <a:spcBef>
                  <a:spcPct val="40000"/>
                </a:spcBef>
              </a:pPr>
              <a:r>
                <a:rPr lang="en-US" sz="2400" b="1"/>
                <a:t>Depreciation on Buildings and equipment</a:t>
              </a:r>
            </a:p>
          </p:txBody>
        </p:sp>
        <p:sp>
          <p:nvSpPr>
            <p:cNvPr id="26635" name="Rectangle 9"/>
            <p:cNvSpPr>
              <a:spLocks noChangeArrowheads="1"/>
            </p:cNvSpPr>
            <p:nvPr/>
          </p:nvSpPr>
          <p:spPr bwMode="auto">
            <a:xfrm>
              <a:off x="3953" y="3353"/>
              <a:ext cx="1742" cy="693"/>
            </a:xfrm>
            <a:prstGeom prst="rect">
              <a:avLst/>
            </a:prstGeom>
            <a:solidFill>
              <a:srgbClr val="F57B49"/>
            </a:solidFill>
            <a:ln w="25400">
              <a:solidFill>
                <a:schemeClr val="accent2"/>
              </a:solidFill>
              <a:miter lim="800000"/>
              <a:headEnd/>
              <a:tailEnd/>
            </a:ln>
          </p:spPr>
          <p:txBody>
            <a:bodyPr lIns="90488" tIns="44450" rIns="90488" bIns="44450">
              <a:spAutoFit/>
            </a:bodyPr>
            <a:lstStyle/>
            <a:p>
              <a:pPr algn="ctr" eaLnBrk="0" hangingPunct="0">
                <a:lnSpc>
                  <a:spcPct val="90000"/>
                </a:lnSpc>
                <a:spcBef>
                  <a:spcPct val="40000"/>
                </a:spcBef>
              </a:pPr>
              <a:r>
                <a:rPr lang="en-US" sz="2400" b="1"/>
                <a:t>Advertising and Research and Development</a:t>
              </a:r>
            </a:p>
          </p:txBody>
        </p:sp>
        <p:sp>
          <p:nvSpPr>
            <p:cNvPr id="26636" name="Rectangle 10"/>
            <p:cNvSpPr>
              <a:spLocks noChangeArrowheads="1"/>
            </p:cNvSpPr>
            <p:nvPr/>
          </p:nvSpPr>
          <p:spPr bwMode="auto">
            <a:xfrm>
              <a:off x="2351" y="3560"/>
              <a:ext cx="1034" cy="486"/>
            </a:xfrm>
            <a:prstGeom prst="rect">
              <a:avLst/>
            </a:prstGeom>
            <a:solidFill>
              <a:srgbClr val="F57B49"/>
            </a:solidFill>
            <a:ln w="25400">
              <a:solidFill>
                <a:schemeClr val="accent2"/>
              </a:solidFill>
              <a:miter lim="800000"/>
              <a:headEnd/>
              <a:tailEnd/>
            </a:ln>
          </p:spPr>
          <p:txBody>
            <a:bodyPr lIns="90488" tIns="44450" rIns="90488" bIns="44450">
              <a:spAutoFit/>
            </a:bodyPr>
            <a:lstStyle/>
            <a:p>
              <a:pPr algn="ctr" eaLnBrk="0" hangingPunct="0">
                <a:lnSpc>
                  <a:spcPct val="90000"/>
                </a:lnSpc>
                <a:spcBef>
                  <a:spcPct val="40000"/>
                </a:spcBef>
              </a:pPr>
              <a:r>
                <a:rPr lang="en-US" sz="2400" b="1"/>
                <a:t>Direct</a:t>
              </a:r>
              <a:br>
                <a:rPr lang="en-US" sz="2400" b="1"/>
              </a:br>
              <a:r>
                <a:rPr lang="en-US" sz="2400" b="1"/>
                <a:t> Materials</a:t>
              </a:r>
            </a:p>
          </p:txBody>
        </p:sp>
        <p:sp>
          <p:nvSpPr>
            <p:cNvPr id="26637" name="Line 11"/>
            <p:cNvSpPr>
              <a:spLocks noChangeShapeType="1"/>
            </p:cNvSpPr>
            <p:nvPr/>
          </p:nvSpPr>
          <p:spPr bwMode="auto">
            <a:xfrm>
              <a:off x="2880" y="3176"/>
              <a:ext cx="0" cy="368"/>
            </a:xfrm>
            <a:prstGeom prst="line">
              <a:avLst/>
            </a:prstGeom>
            <a:noFill/>
            <a:ln w="25400">
              <a:solidFill>
                <a:srgbClr val="F35B1B"/>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6631"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4B5E0EE9-5D49-7946-94CB-8904E2B68F4D}" type="slidenum">
              <a:rPr lang="en-US" sz="1000">
                <a:latin typeface="Times New Roman" charset="0"/>
              </a:rPr>
              <a:pPr algn="r" eaLnBrk="1" hangingPunct="1"/>
              <a:t>92</a:t>
            </a:fld>
            <a:endParaRPr lang="en-US" sz="1000">
              <a:latin typeface="Times New Roman" charset="0"/>
            </a:endParaRPr>
          </a:p>
        </p:txBody>
      </p:sp>
    </p:spTree>
    <p:extLst>
      <p:ext uri="{BB962C8B-B14F-4D97-AF65-F5344CB8AC3E}">
        <p14:creationId xmlns:p14="http://schemas.microsoft.com/office/powerpoint/2010/main" val="1257013101"/>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To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77421" y="152400"/>
            <a:ext cx="11859903" cy="960438"/>
          </a:xfrm>
        </p:spPr>
        <p:txBody>
          <a:bodyPr vert="horz" lIns="90488" tIns="44450" rIns="90488" bIns="44450" rtlCol="0" anchor="b">
            <a:normAutofit fontScale="90000"/>
          </a:bodyPr>
          <a:lstStyle/>
          <a:p>
            <a:pPr algn="ctr" eaLnBrk="1" hangingPunct="1">
              <a:defRPr/>
            </a:pPr>
            <a:r>
              <a:rPr lang="en-US" dirty="0">
                <a:effectLst>
                  <a:outerShdw blurRad="38100" dist="38100" dir="2700000" algn="tl">
                    <a:srgbClr val="DDDDDD"/>
                  </a:outerShdw>
                </a:effectLst>
                <a:latin typeface="Franklin Gothic Book" charset="0"/>
                <a:cs typeface="+mj-cs"/>
              </a:rPr>
              <a:t>Some common Decision-Making involving cost-behaviors</a:t>
            </a:r>
          </a:p>
        </p:txBody>
      </p:sp>
      <p:sp>
        <p:nvSpPr>
          <p:cNvPr id="8195" name="Rectangle 3"/>
          <p:cNvSpPr>
            <a:spLocks noChangeArrowheads="1"/>
          </p:cNvSpPr>
          <p:nvPr/>
        </p:nvSpPr>
        <p:spPr bwMode="auto">
          <a:xfrm>
            <a:off x="5407025" y="1569022"/>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dirty="0">
                <a:solidFill>
                  <a:srgbClr val="FAFD00"/>
                </a:solidFill>
                <a:effectLst>
                  <a:outerShdw blurRad="38100" dist="38100" dir="2700000" algn="tl">
                    <a:srgbClr val="000000"/>
                  </a:outerShdw>
                </a:effectLst>
                <a:cs typeface="Arial" charset="0"/>
              </a:rPr>
              <a:t>1. Clarify the Decision Problem</a:t>
            </a:r>
          </a:p>
        </p:txBody>
      </p:sp>
      <p:sp>
        <p:nvSpPr>
          <p:cNvPr id="8196" name="Rectangle 4"/>
          <p:cNvSpPr>
            <a:spLocks noChangeArrowheads="1"/>
          </p:cNvSpPr>
          <p:nvPr/>
        </p:nvSpPr>
        <p:spPr bwMode="auto">
          <a:xfrm>
            <a:off x="5407025" y="2444279"/>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a:solidFill>
                  <a:srgbClr val="FAFD00"/>
                </a:solidFill>
                <a:effectLst>
                  <a:outerShdw blurRad="38100" dist="38100" dir="2700000" algn="tl">
                    <a:srgbClr val="000000"/>
                  </a:outerShdw>
                </a:effectLst>
                <a:cs typeface="Arial" charset="0"/>
              </a:rPr>
              <a:t>2. Specify the Criterion</a:t>
            </a:r>
          </a:p>
        </p:txBody>
      </p:sp>
      <p:sp>
        <p:nvSpPr>
          <p:cNvPr id="8197" name="Rectangle 5"/>
          <p:cNvSpPr>
            <a:spLocks noChangeArrowheads="1"/>
          </p:cNvSpPr>
          <p:nvPr/>
        </p:nvSpPr>
        <p:spPr bwMode="auto">
          <a:xfrm>
            <a:off x="5407025" y="3350197"/>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a:solidFill>
                  <a:srgbClr val="FAFD00"/>
                </a:solidFill>
                <a:effectLst>
                  <a:outerShdw blurRad="38100" dist="38100" dir="2700000" algn="tl">
                    <a:srgbClr val="000000"/>
                  </a:outerShdw>
                </a:effectLst>
                <a:cs typeface="Arial" charset="0"/>
              </a:rPr>
              <a:t>3. Identify the Alternatives</a:t>
            </a:r>
          </a:p>
        </p:txBody>
      </p:sp>
      <p:sp>
        <p:nvSpPr>
          <p:cNvPr id="8198" name="Rectangle 6"/>
          <p:cNvSpPr>
            <a:spLocks noChangeArrowheads="1"/>
          </p:cNvSpPr>
          <p:nvPr/>
        </p:nvSpPr>
        <p:spPr bwMode="auto">
          <a:xfrm>
            <a:off x="5407025" y="4218560"/>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a:solidFill>
                  <a:srgbClr val="FAFD00"/>
                </a:solidFill>
                <a:effectLst>
                  <a:outerShdw blurRad="38100" dist="38100" dir="2700000" algn="tl">
                    <a:srgbClr val="000000"/>
                  </a:outerShdw>
                </a:effectLst>
                <a:cs typeface="Arial" charset="0"/>
              </a:rPr>
              <a:t>4. Develop a Decision Model</a:t>
            </a:r>
          </a:p>
        </p:txBody>
      </p:sp>
      <p:sp>
        <p:nvSpPr>
          <p:cNvPr id="8199" name="Rectangle 7"/>
          <p:cNvSpPr>
            <a:spLocks noChangeArrowheads="1"/>
          </p:cNvSpPr>
          <p:nvPr/>
        </p:nvSpPr>
        <p:spPr bwMode="auto">
          <a:xfrm>
            <a:off x="5407025" y="5091685"/>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a:solidFill>
                  <a:srgbClr val="FAFD00"/>
                </a:solidFill>
                <a:effectLst>
                  <a:outerShdw blurRad="38100" dist="38100" dir="2700000" algn="tl">
                    <a:srgbClr val="000000"/>
                  </a:outerShdw>
                </a:effectLst>
                <a:cs typeface="Arial" charset="0"/>
              </a:rPr>
              <a:t>5. Collect the Data</a:t>
            </a:r>
          </a:p>
        </p:txBody>
      </p:sp>
      <p:sp>
        <p:nvSpPr>
          <p:cNvPr id="8200" name="Rectangle 8"/>
          <p:cNvSpPr>
            <a:spLocks noChangeArrowheads="1"/>
          </p:cNvSpPr>
          <p:nvPr/>
        </p:nvSpPr>
        <p:spPr bwMode="auto">
          <a:xfrm>
            <a:off x="5407025" y="5821363"/>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a:solidFill>
                  <a:srgbClr val="FAFD00"/>
                </a:solidFill>
                <a:effectLst>
                  <a:outerShdw blurRad="38100" dist="38100" dir="2700000" algn="tl">
                    <a:srgbClr val="000000"/>
                  </a:outerShdw>
                </a:effectLst>
                <a:cs typeface="Arial" charset="0"/>
              </a:rPr>
              <a:t>6. Make a Decision</a:t>
            </a:r>
          </a:p>
        </p:txBody>
      </p:sp>
      <p:sp>
        <p:nvSpPr>
          <p:cNvPr id="17416" name="Line 9"/>
          <p:cNvSpPr>
            <a:spLocks noChangeShapeType="1"/>
          </p:cNvSpPr>
          <p:nvPr/>
        </p:nvSpPr>
        <p:spPr bwMode="auto">
          <a:xfrm>
            <a:off x="7572375" y="2019872"/>
            <a:ext cx="0" cy="381000"/>
          </a:xfrm>
          <a:prstGeom prst="line">
            <a:avLst/>
          </a:prstGeom>
          <a:noFill/>
          <a:ln w="12700">
            <a:solidFill>
              <a:srgbClr val="FAFD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7417" name="Line 10"/>
          <p:cNvSpPr>
            <a:spLocks noChangeShapeType="1"/>
          </p:cNvSpPr>
          <p:nvPr/>
        </p:nvSpPr>
        <p:spPr bwMode="auto">
          <a:xfrm>
            <a:off x="7572375" y="2934272"/>
            <a:ext cx="0" cy="381000"/>
          </a:xfrm>
          <a:prstGeom prst="line">
            <a:avLst/>
          </a:prstGeom>
          <a:noFill/>
          <a:ln w="12700">
            <a:solidFill>
              <a:srgbClr val="FAFD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7418" name="Line 11"/>
          <p:cNvSpPr>
            <a:spLocks noChangeShapeType="1"/>
          </p:cNvSpPr>
          <p:nvPr/>
        </p:nvSpPr>
        <p:spPr bwMode="auto">
          <a:xfrm>
            <a:off x="7572375" y="3813747"/>
            <a:ext cx="0" cy="381000"/>
          </a:xfrm>
          <a:prstGeom prst="line">
            <a:avLst/>
          </a:prstGeom>
          <a:noFill/>
          <a:ln w="12700">
            <a:solidFill>
              <a:srgbClr val="FAFD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7419" name="Line 12"/>
          <p:cNvSpPr>
            <a:spLocks noChangeShapeType="1"/>
          </p:cNvSpPr>
          <p:nvPr/>
        </p:nvSpPr>
        <p:spPr bwMode="auto">
          <a:xfrm>
            <a:off x="7572375" y="4686872"/>
            <a:ext cx="0" cy="381000"/>
          </a:xfrm>
          <a:prstGeom prst="line">
            <a:avLst/>
          </a:prstGeom>
          <a:noFill/>
          <a:ln w="12700">
            <a:solidFill>
              <a:srgbClr val="FAFD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7420" name="Line 13"/>
          <p:cNvSpPr>
            <a:spLocks noChangeShapeType="1"/>
          </p:cNvSpPr>
          <p:nvPr/>
        </p:nvSpPr>
        <p:spPr bwMode="auto">
          <a:xfrm>
            <a:off x="7572375" y="5601272"/>
            <a:ext cx="0" cy="381000"/>
          </a:xfrm>
          <a:prstGeom prst="line">
            <a:avLst/>
          </a:prstGeom>
          <a:noFill/>
          <a:ln w="12700">
            <a:solidFill>
              <a:srgbClr val="FAFD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grpSp>
        <p:nvGrpSpPr>
          <p:cNvPr id="17421" name="Group 19"/>
          <p:cNvGrpSpPr>
            <a:grpSpLocks/>
          </p:cNvGrpSpPr>
          <p:nvPr/>
        </p:nvGrpSpPr>
        <p:grpSpPr bwMode="auto">
          <a:xfrm>
            <a:off x="1676400" y="3467672"/>
            <a:ext cx="2667000" cy="1143000"/>
            <a:chOff x="96" y="2042"/>
            <a:chExt cx="1680" cy="720"/>
          </a:xfrm>
        </p:grpSpPr>
        <p:sp>
          <p:nvSpPr>
            <p:cNvPr id="11281" name="Oval 18"/>
            <p:cNvSpPr>
              <a:spLocks noChangeArrowheads="1"/>
            </p:cNvSpPr>
            <p:nvPr/>
          </p:nvSpPr>
          <p:spPr bwMode="auto">
            <a:xfrm>
              <a:off x="96" y="2042"/>
              <a:ext cx="1680" cy="720"/>
            </a:xfrm>
            <a:prstGeom prst="ellipse">
              <a:avLst/>
            </a:prstGeom>
            <a:solidFill>
              <a:srgbClr val="C0FEF9"/>
            </a:solidFill>
            <a:ln w="12700">
              <a:solidFill>
                <a:srgbClr val="000000"/>
              </a:solidFill>
              <a:round/>
              <a:headEnd/>
              <a:tailEnd/>
            </a:ln>
            <a:effectLst>
              <a:outerShdw blurRad="63500" dist="38099" dir="2700000" algn="ctr" rotWithShape="0">
                <a:srgbClr val="000000">
                  <a:alpha val="74998"/>
                </a:srgbClr>
              </a:outerShdw>
            </a:effectLst>
          </p:spPr>
          <p:txBody>
            <a:bodyPr wrap="none" anchor="ctr"/>
            <a:lstStyle/>
            <a:p>
              <a:pPr algn="ctr" eaLnBrk="0" hangingPunct="0">
                <a:defRPr/>
              </a:pPr>
              <a:endParaRPr lang="en-US" sz="2400">
                <a:solidFill>
                  <a:srgbClr val="F35B1B"/>
                </a:solidFill>
                <a:latin typeface="Times New Roman" charset="0"/>
                <a:cs typeface="Arial" charset="0"/>
              </a:endParaRPr>
            </a:p>
          </p:txBody>
        </p:sp>
        <p:sp>
          <p:nvSpPr>
            <p:cNvPr id="8207" name="Rectangle 15"/>
            <p:cNvSpPr>
              <a:spLocks noChangeArrowheads="1"/>
            </p:cNvSpPr>
            <p:nvPr/>
          </p:nvSpPr>
          <p:spPr bwMode="auto">
            <a:xfrm>
              <a:off x="372" y="2144"/>
              <a:ext cx="1129" cy="522"/>
            </a:xfrm>
            <a:prstGeom prst="rect">
              <a:avLst/>
            </a:prstGeom>
            <a:noFill/>
            <a:ln>
              <a:noFill/>
            </a:ln>
            <a:effectLst/>
          </p:spPr>
          <p:txBody>
            <a:bodyPr wrap="none" lIns="90488" tIns="44450" rIns="90488" bIns="44450">
              <a:spAutoFit/>
            </a:bodyPr>
            <a:lstStyle/>
            <a:p>
              <a:pPr algn="ctr" eaLnBrk="0" hangingPunct="0">
                <a:defRPr/>
              </a:pPr>
              <a:r>
                <a:rPr lang="en-US" sz="2400" b="1" dirty="0">
                  <a:solidFill>
                    <a:srgbClr val="F35B1B"/>
                  </a:solidFill>
                  <a:effectLst>
                    <a:outerShdw blurRad="38100" dist="38100" dir="2700000" algn="tl">
                      <a:srgbClr val="DDDDDD"/>
                    </a:outerShdw>
                  </a:effectLst>
                  <a:cs typeface="Arial" charset="0"/>
                </a:rPr>
                <a:t>Quantitative</a:t>
              </a:r>
            </a:p>
            <a:p>
              <a:pPr algn="ctr" eaLnBrk="0" hangingPunct="0">
                <a:defRPr/>
              </a:pPr>
              <a:r>
                <a:rPr lang="en-US" sz="2400" b="1" dirty="0">
                  <a:solidFill>
                    <a:srgbClr val="F35B1B"/>
                  </a:solidFill>
                  <a:effectLst>
                    <a:outerShdw blurRad="38100" dist="38100" dir="2700000" algn="tl">
                      <a:srgbClr val="DDDDDD"/>
                    </a:outerShdw>
                  </a:effectLst>
                  <a:cs typeface="Arial" charset="0"/>
                </a:rPr>
                <a:t>Analysis</a:t>
              </a:r>
            </a:p>
          </p:txBody>
        </p:sp>
      </p:grpSp>
      <p:sp>
        <p:nvSpPr>
          <p:cNvPr id="11279" name="AutoShape 17"/>
          <p:cNvSpPr>
            <a:spLocks/>
          </p:cNvSpPr>
          <p:nvPr/>
        </p:nvSpPr>
        <p:spPr bwMode="auto">
          <a:xfrm>
            <a:off x="4548188" y="1569021"/>
            <a:ext cx="838200" cy="4866703"/>
          </a:xfrm>
          <a:prstGeom prst="leftBrace">
            <a:avLst>
              <a:gd name="adj1" fmla="val 51515"/>
              <a:gd name="adj2" fmla="val 50000"/>
            </a:avLst>
          </a:prstGeom>
          <a:noFill/>
          <a:ln w="38100">
            <a:solidFill>
              <a:schemeClr val="accent2"/>
            </a:solidFill>
            <a:round/>
            <a:headEnd/>
            <a:tailEnd/>
          </a:ln>
          <a:effectLst>
            <a:outerShdw blurRad="63500" dist="38099" dir="2700000" algn="ctr" rotWithShape="0">
              <a:srgbClr val="000000">
                <a:alpha val="74998"/>
              </a:srgbClr>
            </a:outerShdw>
          </a:effectLst>
          <a:extLst>
            <a:ext uri="{909E8E84-426E-40dd-AFC4-6F175D3DCCD1}">
              <a14:hiddenFill xmlns="" xmlns:a14="http://schemas.microsoft.com/office/drawing/2010/main">
                <a:solidFill>
                  <a:srgbClr val="FFFFFF"/>
                </a:solidFill>
              </a14:hiddenFill>
            </a:ext>
          </a:extLst>
        </p:spPr>
        <p:txBody>
          <a:bodyPr wrap="none" anchor="ctr"/>
          <a:lstStyle/>
          <a:p>
            <a:pPr>
              <a:defRPr/>
            </a:pPr>
            <a:endParaRPr lang="en-US">
              <a:cs typeface="Arial" charset="0"/>
            </a:endParaRPr>
          </a:p>
        </p:txBody>
      </p:sp>
      <p:sp>
        <p:nvSpPr>
          <p:cNvPr id="17423"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E4BF578E-5D8F-3241-94DB-3A5409DEA466}" type="slidenum">
              <a:rPr lang="en-US" sz="1000">
                <a:latin typeface="Times New Roman" charset="0"/>
              </a:rPr>
              <a:pPr algn="r" eaLnBrk="1" hangingPunct="1"/>
              <a:t>93</a:t>
            </a:fld>
            <a:endParaRPr lang="en-US" sz="1000">
              <a:latin typeface="Times New Roman" charset="0"/>
            </a:endParaRPr>
          </a:p>
        </p:txBody>
      </p:sp>
    </p:spTree>
    <p:extLst>
      <p:ext uri="{BB962C8B-B14F-4D97-AF65-F5344CB8AC3E}">
        <p14:creationId xmlns:p14="http://schemas.microsoft.com/office/powerpoint/2010/main" val="2246517360"/>
      </p:ext>
    </p:extLst>
  </p:cSld>
  <p:clrMapOvr>
    <a:masterClrMapping/>
  </p:clrMapOvr>
  <p:transition>
    <p:wip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9458"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9459"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9460"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8438" name="Rectangle 6"/>
          <p:cNvSpPr>
            <a:spLocks noGrp="1" noChangeArrowheads="1"/>
          </p:cNvSpPr>
          <p:nvPr>
            <p:ph type="title"/>
          </p:nvPr>
        </p:nvSpPr>
        <p:spPr>
          <a:xfrm>
            <a:off x="1806576" y="152400"/>
            <a:ext cx="8583613" cy="9144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Relevant Information</a:t>
            </a:r>
          </a:p>
        </p:txBody>
      </p:sp>
      <p:sp>
        <p:nvSpPr>
          <p:cNvPr id="19462" name="Rectangle 7"/>
          <p:cNvSpPr>
            <a:spLocks noGrp="1" noChangeArrowheads="1"/>
          </p:cNvSpPr>
          <p:nvPr>
            <p:ph sz="quarter" idx="1"/>
          </p:nvPr>
        </p:nvSpPr>
        <p:spPr>
          <a:xfrm>
            <a:off x="1828800" y="1371600"/>
            <a:ext cx="8534400" cy="3581400"/>
          </a:xfrm>
          <a:solidFill>
            <a:srgbClr val="FDE3BA">
              <a:alpha val="94116"/>
            </a:srgbClr>
          </a:solidFill>
          <a:ln w="12700">
            <a:solidFill>
              <a:srgbClr val="000000"/>
            </a:solidFill>
            <a:miter lim="800000"/>
            <a:headEnd/>
            <a:tailEnd/>
          </a:ln>
          <a:effectLst>
            <a:outerShdw dist="53882" dir="2700000" algn="ctr" rotWithShape="0">
              <a:srgbClr val="000000"/>
            </a:outerShdw>
          </a:effectLst>
        </p:spPr>
        <p:txBody>
          <a:bodyPr vert="horz" lIns="90488" tIns="44450" rIns="90488" bIns="44450" rtlCol="0">
            <a:normAutofit/>
          </a:bodyPr>
          <a:lstStyle/>
          <a:p>
            <a:pPr marL="609600" indent="-609600" algn="ctr">
              <a:buNone/>
            </a:pPr>
            <a:r>
              <a:rPr lang="en-US" sz="4000">
                <a:solidFill>
                  <a:srgbClr val="000000"/>
                </a:solidFill>
                <a:latin typeface="Perpetua" charset="0"/>
              </a:rPr>
              <a:t>Information is relevant to a decision problem when . . .</a:t>
            </a:r>
          </a:p>
          <a:p>
            <a:pPr marL="609600" indent="-609600" algn="ctr">
              <a:buNone/>
            </a:pPr>
            <a:endParaRPr lang="en-US" sz="3600">
              <a:solidFill>
                <a:srgbClr val="000000"/>
              </a:solidFill>
              <a:latin typeface="Perpetua" charset="0"/>
            </a:endParaRPr>
          </a:p>
          <a:p>
            <a:pPr marL="990600" lvl="1" indent="-533400">
              <a:buClr>
                <a:srgbClr val="006600"/>
              </a:buClr>
              <a:buFont typeface="Monotype Sorts" charset="0"/>
              <a:buAutoNum type="arabicPeriod"/>
            </a:pPr>
            <a:r>
              <a:rPr lang="en-US" sz="4000">
                <a:solidFill>
                  <a:srgbClr val="000000"/>
                </a:solidFill>
                <a:latin typeface="Perpetua" charset="0"/>
              </a:rPr>
              <a:t>It has a bearing on the future, </a:t>
            </a:r>
          </a:p>
          <a:p>
            <a:pPr marL="990600" lvl="1" indent="-533400">
              <a:buClr>
                <a:srgbClr val="006600"/>
              </a:buClr>
              <a:buFont typeface="Monotype Sorts" charset="0"/>
              <a:buAutoNum type="arabicPeriod"/>
            </a:pPr>
            <a:r>
              <a:rPr lang="en-US" sz="4000">
                <a:solidFill>
                  <a:srgbClr val="000000"/>
                </a:solidFill>
                <a:latin typeface="Perpetua" charset="0"/>
              </a:rPr>
              <a:t>It differs among competing alternatives.</a:t>
            </a:r>
            <a:endParaRPr lang="en-US" sz="3200">
              <a:solidFill>
                <a:srgbClr val="000000"/>
              </a:solidFill>
              <a:latin typeface="Perpetua" charset="0"/>
            </a:endParaRPr>
          </a:p>
        </p:txBody>
      </p:sp>
      <p:pic>
        <p:nvPicPr>
          <p:cNvPr id="19463" name="Picture 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1" y="4572000"/>
            <a:ext cx="2894013" cy="2230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1946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34887BE9-CA45-C24D-AB7D-44543EBFB580}" type="slidenum">
              <a:rPr lang="en-US" sz="1000">
                <a:latin typeface="Times New Roman" charset="0"/>
              </a:rPr>
              <a:pPr algn="r" eaLnBrk="1" hangingPunct="1"/>
              <a:t>94</a:t>
            </a:fld>
            <a:endParaRPr lang="en-US" sz="1000">
              <a:latin typeface="Times New Roman" charset="0"/>
            </a:endParaRPr>
          </a:p>
        </p:txBody>
      </p:sp>
    </p:spTree>
    <p:extLst>
      <p:ext uri="{BB962C8B-B14F-4D97-AF65-F5344CB8AC3E}">
        <p14:creationId xmlns:p14="http://schemas.microsoft.com/office/powerpoint/2010/main" val="1576069874"/>
      </p:ext>
    </p:extLst>
  </p:cSld>
  <p:clrMapOvr>
    <a:masterClrMapping/>
  </p:clrMapOvr>
  <p:transition spd="slow">
    <p:strips dir="rd"/>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1506"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1507"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1508"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0486" name="Rectangle 6"/>
          <p:cNvSpPr>
            <a:spLocks noGrp="1" noChangeArrowheads="1"/>
          </p:cNvSpPr>
          <p:nvPr>
            <p:ph type="title"/>
          </p:nvPr>
        </p:nvSpPr>
        <p:spPr>
          <a:xfrm>
            <a:off x="1806576" y="152400"/>
            <a:ext cx="8583613" cy="914400"/>
          </a:xfrm>
        </p:spPr>
        <p:txBody>
          <a:bodyPr vert="horz" lIns="90488" tIns="44450" rIns="90488" bIns="44450" rtlCol="0" anchor="b">
            <a:normAutofit/>
          </a:bodyPr>
          <a:lstStyle/>
          <a:p>
            <a:pPr eaLnBrk="1" hangingPunct="1">
              <a:defRPr/>
            </a:pPr>
            <a:r>
              <a:rPr lang="en-US" sz="3600" dirty="0">
                <a:effectLst>
                  <a:outerShdw blurRad="38100" dist="38100" dir="2700000" algn="tl">
                    <a:srgbClr val="DDDDDD"/>
                  </a:outerShdw>
                </a:effectLst>
                <a:latin typeface="Franklin Gothic Book" charset="0"/>
              </a:rPr>
              <a:t>Identifying Relevant Costs and Benefits</a:t>
            </a:r>
          </a:p>
        </p:txBody>
      </p:sp>
      <p:sp>
        <p:nvSpPr>
          <p:cNvPr id="21510" name="Rectangle 7"/>
          <p:cNvSpPr>
            <a:spLocks noGrp="1" noChangeArrowheads="1"/>
          </p:cNvSpPr>
          <p:nvPr>
            <p:ph sz="quarter" idx="1"/>
          </p:nvPr>
        </p:nvSpPr>
        <p:spPr>
          <a:xfrm>
            <a:off x="1828800" y="1371601"/>
            <a:ext cx="8534400" cy="2500313"/>
          </a:xfrm>
          <a:solidFill>
            <a:schemeClr val="accent1">
              <a:alpha val="94116"/>
            </a:schemeClr>
          </a:solidFill>
          <a:ln w="12700">
            <a:solidFill>
              <a:srgbClr val="000000"/>
            </a:solidFill>
            <a:miter lim="800000"/>
            <a:headEnd/>
            <a:tailEnd/>
          </a:ln>
          <a:effectLst>
            <a:outerShdw dist="53882" dir="2700000" algn="ctr" rotWithShape="0">
              <a:srgbClr val="000000"/>
            </a:outerShdw>
          </a:effectLst>
        </p:spPr>
        <p:txBody>
          <a:bodyPr vert="horz" lIns="90488" tIns="44450" rIns="90488" bIns="44450" rtlCol="0">
            <a:normAutofit/>
          </a:bodyPr>
          <a:lstStyle/>
          <a:p>
            <a:pPr algn="ctr" eaLnBrk="1" hangingPunct="1">
              <a:lnSpc>
                <a:spcPct val="90000"/>
              </a:lnSpc>
              <a:buFontTx/>
              <a:buNone/>
            </a:pPr>
            <a:r>
              <a:rPr lang="en-US" sz="3600">
                <a:solidFill>
                  <a:srgbClr val="FAFD00"/>
                </a:solidFill>
                <a:latin typeface="Perpetua" charset="0"/>
              </a:rPr>
              <a:t>Sunk costs</a:t>
            </a:r>
            <a:br>
              <a:rPr lang="en-US" sz="3600">
                <a:solidFill>
                  <a:schemeClr val="accent2"/>
                </a:solidFill>
                <a:latin typeface="Perpetua" charset="0"/>
              </a:rPr>
            </a:br>
            <a:r>
              <a:rPr lang="en-US" sz="3600">
                <a:latin typeface="Perpetua" charset="0"/>
              </a:rPr>
              <a:t>Costs that have already been incurred.  They do not affect any future cost and cannot be changed by any current or future action.</a:t>
            </a:r>
            <a:endParaRPr lang="en-US">
              <a:latin typeface="Perpetua" charset="0"/>
            </a:endParaRPr>
          </a:p>
        </p:txBody>
      </p:sp>
      <p:graphicFrame>
        <p:nvGraphicFramePr>
          <p:cNvPr id="21511" name="Object 8"/>
          <p:cNvGraphicFramePr>
            <a:graphicFrameLocks/>
          </p:cNvGraphicFramePr>
          <p:nvPr/>
        </p:nvGraphicFramePr>
        <p:xfrm>
          <a:off x="4267201" y="3468689"/>
          <a:ext cx="3876675" cy="2060575"/>
        </p:xfrm>
        <a:graphic>
          <a:graphicData uri="http://schemas.openxmlformats.org/presentationml/2006/ole">
            <mc:AlternateContent xmlns:mc="http://schemas.openxmlformats.org/markup-compatibility/2006">
              <mc:Choice xmlns:v="urn:schemas-microsoft-com:vml" Requires="v">
                <p:oleObj name="Clip" r:id="rId3" imgW="8229600" imgH="4381500" progId="MS_ClipArt_Gallery.2">
                  <p:embed/>
                </p:oleObj>
              </mc:Choice>
              <mc:Fallback>
                <p:oleObj name="Clip" r:id="rId3" imgW="8229600" imgH="4381500" progId="MS_ClipArt_Gallery.2">
                  <p:embed/>
                  <p:pic>
                    <p:nvPicPr>
                      <p:cNvPr id="21511" name="Object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1" y="3468689"/>
                        <a:ext cx="3876675" cy="2060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20489" name="Rectangle 9"/>
          <p:cNvSpPr>
            <a:spLocks noChangeArrowheads="1"/>
          </p:cNvSpPr>
          <p:nvPr/>
        </p:nvSpPr>
        <p:spPr bwMode="auto">
          <a:xfrm>
            <a:off x="2160588" y="5381625"/>
            <a:ext cx="8436606" cy="643766"/>
          </a:xfrm>
          <a:prstGeom prst="rect">
            <a:avLst/>
          </a:prstGeom>
          <a:noFill/>
          <a:ln>
            <a:noFill/>
          </a:ln>
          <a:effectLst/>
        </p:spPr>
        <p:txBody>
          <a:bodyPr wrap="none" lIns="90488" tIns="44450" rIns="90488" bIns="44450">
            <a:spAutoFit/>
          </a:bodyPr>
          <a:lstStyle/>
          <a:p>
            <a:pPr eaLnBrk="0" hangingPunct="0">
              <a:defRPr/>
            </a:pPr>
            <a:r>
              <a:rPr lang="en-US" sz="3600">
                <a:solidFill>
                  <a:srgbClr val="00FF00"/>
                </a:solidFill>
                <a:effectLst>
                  <a:outerShdw blurRad="38100" dist="38100" dir="2700000" algn="tl">
                    <a:srgbClr val="DDDDDD"/>
                  </a:outerShdw>
                </a:effectLst>
                <a:latin typeface="Comic Sans MS" charset="0"/>
                <a:cs typeface="Arial" charset="0"/>
              </a:rPr>
              <a:t>Sunk costs are irrelevant to decisions.</a:t>
            </a:r>
          </a:p>
        </p:txBody>
      </p:sp>
      <p:sp>
        <p:nvSpPr>
          <p:cNvPr id="21513"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CB10FF06-FD6E-8A49-83F8-C0A9BBE35F8F}" type="slidenum">
              <a:rPr lang="en-US" sz="1000">
                <a:latin typeface="Times New Roman" charset="0"/>
              </a:rPr>
              <a:pPr algn="r" eaLnBrk="1" hangingPunct="1"/>
              <a:t>95</a:t>
            </a:fld>
            <a:endParaRPr lang="en-US" sz="1000">
              <a:latin typeface="Times New Roman" charset="0"/>
            </a:endParaRPr>
          </a:p>
        </p:txBody>
      </p:sp>
    </p:spTree>
    <p:extLst>
      <p:ext uri="{BB962C8B-B14F-4D97-AF65-F5344CB8AC3E}">
        <p14:creationId xmlns:p14="http://schemas.microsoft.com/office/powerpoint/2010/main" val="1188880972"/>
      </p:ext>
    </p:extLst>
  </p:cSld>
  <p:clrMapOvr>
    <a:masterClrMapping/>
  </p:clrMapOvr>
  <p:transition>
    <p:strips dir="rd"/>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3554"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3555"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3556"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4582" name="Rectangle 6"/>
          <p:cNvSpPr>
            <a:spLocks noGrp="1" noChangeArrowheads="1"/>
          </p:cNvSpPr>
          <p:nvPr>
            <p:ph type="title"/>
          </p:nvPr>
        </p:nvSpPr>
        <p:spPr>
          <a:xfrm>
            <a:off x="1806576" y="152400"/>
            <a:ext cx="8583613" cy="8382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Relevant Costs - Example</a:t>
            </a:r>
          </a:p>
        </p:txBody>
      </p:sp>
      <p:sp>
        <p:nvSpPr>
          <p:cNvPr id="2056" name="Rectangle 7"/>
          <p:cNvSpPr>
            <a:spLocks noGrp="1" noChangeArrowheads="1"/>
          </p:cNvSpPr>
          <p:nvPr>
            <p:ph sz="quarter" idx="1"/>
          </p:nvPr>
        </p:nvSpPr>
        <p:spPr>
          <a:xfrm>
            <a:off x="1752600" y="1066800"/>
            <a:ext cx="8763000" cy="9906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marL="274320" indent="-274320" algn="ctr">
              <a:spcBef>
                <a:spcPts val="580"/>
              </a:spcBef>
              <a:spcAft>
                <a:spcPts val="0"/>
              </a:spcAft>
              <a:buNone/>
              <a:defRPr/>
            </a:pPr>
            <a:r>
              <a:rPr lang="en-US" sz="3000" dirty="0"/>
              <a:t>Worldwide Airways is thinking about replacing a three-year-old loader with a new, more efficient loader.</a:t>
            </a:r>
          </a:p>
        </p:txBody>
      </p:sp>
      <p:graphicFrame>
        <p:nvGraphicFramePr>
          <p:cNvPr id="23559" name="Object 8"/>
          <p:cNvGraphicFramePr>
            <a:graphicFrameLocks/>
          </p:cNvGraphicFramePr>
          <p:nvPr/>
        </p:nvGraphicFramePr>
        <p:xfrm>
          <a:off x="2684463" y="2303464"/>
          <a:ext cx="7243762" cy="4060825"/>
        </p:xfrm>
        <a:graphic>
          <a:graphicData uri="http://schemas.openxmlformats.org/presentationml/2006/ole">
            <mc:AlternateContent xmlns:mc="http://schemas.openxmlformats.org/markup-compatibility/2006">
              <mc:Choice xmlns:v="urn:schemas-microsoft-com:vml" Requires="v">
                <p:oleObj name="Worksheet" r:id="rId3" imgW="2910840" imgH="1744980" progId="Excel.Sheet.8">
                  <p:embed/>
                </p:oleObj>
              </mc:Choice>
              <mc:Fallback>
                <p:oleObj name="Worksheet" r:id="rId3" imgW="2910840" imgH="1744980" progId="Excel.Sheet.8">
                  <p:embed/>
                  <p:pic>
                    <p:nvPicPr>
                      <p:cNvPr id="23559" name="Object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4463" y="2303464"/>
                        <a:ext cx="7243762" cy="4060825"/>
                      </a:xfrm>
                      <a:prstGeom prst="rect">
                        <a:avLst/>
                      </a:prstGeom>
                      <a:noFill/>
                      <a:ln w="12700">
                        <a:solidFill>
                          <a:srgbClr val="000000"/>
                        </a:solidFill>
                        <a:miter lim="800000"/>
                        <a:headEnd/>
                        <a:tailEnd/>
                      </a:ln>
                      <a:effectLst>
                        <a:outerShdw blurRad="63500" dist="71842" dir="2700000" algn="ctr" rotWithShape="0">
                          <a:srgbClr val="000000">
                            <a:alpha val="74997"/>
                          </a:srgbClr>
                        </a:outerShdw>
                      </a:effectLst>
                      <a:extLst>
                        <a:ext uri="{909E8E84-426E-40dd-AFC4-6F175D3DCCD1}">
                          <a14:hiddenFill xmlns="" xmlns:a14="http://schemas.microsoft.com/office/drawing/2010/main">
                            <a:solidFill>
                              <a:schemeClr val="accent1"/>
                            </a:solidFill>
                          </a14:hiddenFill>
                        </a:ext>
                      </a:extLst>
                    </p:spPr>
                  </p:pic>
                </p:oleObj>
              </mc:Fallback>
            </mc:AlternateContent>
          </a:graphicData>
        </a:graphic>
      </p:graphicFrame>
      <p:sp>
        <p:nvSpPr>
          <p:cNvPr id="2356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22B06BE7-84CC-9045-B616-4E1DCE7D5527}" type="slidenum">
              <a:rPr lang="en-US" sz="1000">
                <a:latin typeface="Times New Roman" charset="0"/>
              </a:rPr>
              <a:pPr algn="r" eaLnBrk="1" hangingPunct="1"/>
              <a:t>96</a:t>
            </a:fld>
            <a:endParaRPr lang="en-US" sz="1000">
              <a:latin typeface="Times New Roman" charset="0"/>
            </a:endParaRPr>
          </a:p>
        </p:txBody>
      </p:sp>
    </p:spTree>
    <p:extLst>
      <p:ext uri="{BB962C8B-B14F-4D97-AF65-F5344CB8AC3E}">
        <p14:creationId xmlns:p14="http://schemas.microsoft.com/office/powerpoint/2010/main" val="2734363091"/>
      </p:ext>
    </p:extLst>
  </p:cSld>
  <p:clrMapOvr>
    <a:masterClrMapping/>
  </p:clrMapOvr>
  <p:transition>
    <p:zoom dir="in"/>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5602"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5603"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30" name="Rectangle 6"/>
          <p:cNvSpPr>
            <a:spLocks noGrp="1" noChangeArrowheads="1"/>
          </p:cNvSpPr>
          <p:nvPr>
            <p:ph type="title"/>
          </p:nvPr>
        </p:nvSpPr>
        <p:spPr>
          <a:xfrm>
            <a:off x="1803401" y="76200"/>
            <a:ext cx="8583613" cy="838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Relevant Costs</a:t>
            </a:r>
          </a:p>
        </p:txBody>
      </p:sp>
      <p:sp>
        <p:nvSpPr>
          <p:cNvPr id="26634" name="Rectangle 10"/>
          <p:cNvSpPr>
            <a:spLocks noChangeArrowheads="1"/>
          </p:cNvSpPr>
          <p:nvPr/>
        </p:nvSpPr>
        <p:spPr bwMode="auto">
          <a:xfrm>
            <a:off x="2133600" y="1143000"/>
            <a:ext cx="7302500" cy="181610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none" lIns="90488" tIns="44450" rIns="90488" bIns="44450" anchor="ctr"/>
          <a:lstStyle/>
          <a:p>
            <a:pPr algn="ctr" eaLnBrk="0" hangingPunct="0">
              <a:defRPr/>
            </a:pPr>
            <a:r>
              <a:rPr lang="en-US" sz="2400" b="1" dirty="0">
                <a:solidFill>
                  <a:srgbClr val="000000"/>
                </a:solidFill>
                <a:effectLst>
                  <a:outerShdw blurRad="38100" dist="38100" dir="2700000" algn="tl">
                    <a:srgbClr val="FFFFFF"/>
                  </a:outerShdw>
                </a:effectLst>
              </a:rPr>
              <a:t>If we keep the old loader, we will have depreciation</a:t>
            </a:r>
          </a:p>
          <a:p>
            <a:pPr algn="ctr" eaLnBrk="0" hangingPunct="0">
              <a:defRPr/>
            </a:pPr>
            <a:r>
              <a:rPr lang="en-US" sz="2400" b="1" dirty="0">
                <a:solidFill>
                  <a:srgbClr val="000000"/>
                </a:solidFill>
                <a:effectLst>
                  <a:outerShdw blurRad="38100" dist="38100" dir="2700000" algn="tl">
                    <a:srgbClr val="FFFFFF"/>
                  </a:outerShdw>
                </a:effectLst>
              </a:rPr>
              <a:t>costs of $25,000.  If we replace the old loader,</a:t>
            </a:r>
          </a:p>
          <a:p>
            <a:pPr algn="ctr" eaLnBrk="0" hangingPunct="0">
              <a:defRPr/>
            </a:pPr>
            <a:r>
              <a:rPr lang="en-US" sz="2400" b="1" dirty="0">
                <a:solidFill>
                  <a:srgbClr val="000000"/>
                </a:solidFill>
                <a:effectLst>
                  <a:outerShdw blurRad="38100" dist="38100" dir="2700000" algn="tl">
                    <a:srgbClr val="FFFFFF"/>
                  </a:outerShdw>
                </a:effectLst>
              </a:rPr>
              <a:t>we will write-off the $25,000 when sold.  There is</a:t>
            </a:r>
          </a:p>
          <a:p>
            <a:pPr algn="ctr" eaLnBrk="0" hangingPunct="0">
              <a:defRPr/>
            </a:pPr>
            <a:r>
              <a:rPr lang="en-US" sz="2400" b="1" dirty="0">
                <a:solidFill>
                  <a:srgbClr val="000000"/>
                </a:solidFill>
                <a:effectLst>
                  <a:outerShdw blurRad="38100" dist="38100" dir="2700000" algn="tl">
                    <a:srgbClr val="FFFFFF"/>
                  </a:outerShdw>
                </a:effectLst>
              </a:rPr>
              <a:t>no difference in the cost, so it is </a:t>
            </a:r>
            <a:r>
              <a:rPr lang="en-US" sz="2400" b="1" dirty="0">
                <a:solidFill>
                  <a:srgbClr val="000000"/>
                </a:solidFill>
                <a:effectLst>
                  <a:outerShdw blurRad="38100" dist="38100" dir="2700000" algn="tl">
                    <a:srgbClr val="000000"/>
                  </a:outerShdw>
                </a:effectLst>
              </a:rPr>
              <a:t>not relevant</a:t>
            </a:r>
            <a:r>
              <a:rPr lang="en-US" sz="2400" b="1" dirty="0">
                <a:solidFill>
                  <a:srgbClr val="000000"/>
                </a:solidFill>
                <a:effectLst>
                  <a:outerShdw blurRad="38100" dist="38100" dir="2700000" algn="tl">
                    <a:srgbClr val="FFFFFF"/>
                  </a:outerShdw>
                </a:effectLst>
              </a:rPr>
              <a:t>.</a:t>
            </a:r>
          </a:p>
        </p:txBody>
      </p:sp>
      <p:sp>
        <p:nvSpPr>
          <p:cNvPr id="21511" name="Text Box 13"/>
          <p:cNvSpPr txBox="1">
            <a:spLocks noChangeArrowheads="1"/>
          </p:cNvSpPr>
          <p:nvPr/>
        </p:nvSpPr>
        <p:spPr bwMode="auto">
          <a:xfrm>
            <a:off x="2286000" y="5867400"/>
            <a:ext cx="7086600" cy="457200"/>
          </a:xfrm>
          <a:prstGeom prst="rect">
            <a:avLst/>
          </a:prstGeom>
          <a:noFill/>
          <a:ln>
            <a:noFill/>
          </a:ln>
          <a:effectLst>
            <a:outerShdw blurRad="63500" dist="38099" dir="2700000" algn="ctr" rotWithShape="0">
              <a:srgbClr val="000000">
                <a:alpha val="74998"/>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spcBef>
                <a:spcPct val="50000"/>
              </a:spcBef>
              <a:defRPr/>
            </a:pPr>
            <a:r>
              <a:rPr lang="en-US" sz="2400">
                <a:latin typeface="Comic Sans MS" charset="0"/>
              </a:rPr>
              <a:t>The new loader will be depreciated in one year.</a:t>
            </a:r>
          </a:p>
        </p:txBody>
      </p:sp>
      <p:sp>
        <p:nvSpPr>
          <p:cNvPr id="26638" name="Rectangle 14"/>
          <p:cNvSpPr>
            <a:spLocks noChangeArrowheads="1"/>
          </p:cNvSpPr>
          <p:nvPr/>
        </p:nvSpPr>
        <p:spPr bwMode="auto">
          <a:xfrm>
            <a:off x="2286000" y="4648200"/>
            <a:ext cx="7302500" cy="113030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lIns="90488" tIns="44450" rIns="90488" bIns="44450" anchor="ctr"/>
          <a:lstStyle/>
          <a:p>
            <a:pPr algn="ctr" eaLnBrk="0" hangingPunct="0">
              <a:defRPr/>
            </a:pPr>
            <a:r>
              <a:rPr lang="en-US" sz="2400" dirty="0">
                <a:solidFill>
                  <a:srgbClr val="000000"/>
                </a:solidFill>
                <a:effectLst>
                  <a:outerShdw blurRad="38100" dist="38100" dir="2700000" algn="tl">
                    <a:srgbClr val="000000"/>
                  </a:outerShdw>
                </a:effectLst>
              </a:rPr>
              <a:t>The $5,000 proceeds will only be realized if we</a:t>
            </a:r>
          </a:p>
          <a:p>
            <a:pPr algn="ctr" eaLnBrk="0" hangingPunct="0">
              <a:defRPr/>
            </a:pPr>
            <a:r>
              <a:rPr lang="en-US" sz="2400" dirty="0">
                <a:solidFill>
                  <a:srgbClr val="000000"/>
                </a:solidFill>
                <a:effectLst>
                  <a:outerShdw blurRad="38100" dist="38100" dir="2700000" algn="tl">
                    <a:srgbClr val="000000"/>
                  </a:outerShdw>
                </a:effectLst>
              </a:rPr>
              <a:t>replace the old loader.  This amount is </a:t>
            </a:r>
            <a:r>
              <a:rPr lang="en-US" sz="2400" b="1" dirty="0">
                <a:solidFill>
                  <a:schemeClr val="accent2"/>
                </a:solidFill>
                <a:effectLst>
                  <a:outerShdw blurRad="38100" dist="38100" dir="2700000" algn="tl">
                    <a:srgbClr val="000000"/>
                  </a:outerShdw>
                </a:effectLst>
              </a:rPr>
              <a:t>relevant</a:t>
            </a:r>
            <a:r>
              <a:rPr lang="en-US" sz="2400" dirty="0">
                <a:solidFill>
                  <a:schemeClr val="bg1"/>
                </a:solidFill>
                <a:effectLst>
                  <a:outerShdw blurRad="38100" dist="38100" dir="2700000" algn="tl">
                    <a:srgbClr val="000000"/>
                  </a:outerShdw>
                </a:effectLst>
              </a:rPr>
              <a:t>.</a:t>
            </a:r>
          </a:p>
        </p:txBody>
      </p:sp>
      <p:sp>
        <p:nvSpPr>
          <p:cNvPr id="26639" name="Rectangle 15"/>
          <p:cNvSpPr>
            <a:spLocks noChangeArrowheads="1"/>
          </p:cNvSpPr>
          <p:nvPr/>
        </p:nvSpPr>
        <p:spPr bwMode="auto">
          <a:xfrm>
            <a:off x="2209800" y="3200400"/>
            <a:ext cx="7302500" cy="11303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lIns="90488" tIns="44450" rIns="90488" bIns="44450" anchor="ctr"/>
          <a:lstStyle/>
          <a:p>
            <a:pPr algn="ctr" eaLnBrk="0" hangingPunct="0">
              <a:defRPr/>
            </a:pPr>
            <a:r>
              <a:rPr lang="en-US" sz="2400" b="1" dirty="0">
                <a:effectLst>
                  <a:outerShdw blurRad="38100" dist="38100" dir="2700000" algn="tl">
                    <a:srgbClr val="FFFFFF"/>
                  </a:outerShdw>
                </a:effectLst>
              </a:rPr>
              <a:t>We will only have depreciation on the new loader</a:t>
            </a:r>
          </a:p>
          <a:p>
            <a:pPr algn="ctr" eaLnBrk="0" hangingPunct="0">
              <a:defRPr/>
            </a:pPr>
            <a:r>
              <a:rPr lang="en-US" sz="2400" b="1" dirty="0">
                <a:effectLst>
                  <a:outerShdw blurRad="38100" dist="38100" dir="2700000" algn="tl">
                    <a:srgbClr val="FFFFFF"/>
                  </a:outerShdw>
                </a:effectLst>
              </a:rPr>
              <a:t>if we replace the old loader.  This cost is </a:t>
            </a:r>
            <a:r>
              <a:rPr lang="en-US" sz="2400" b="1" dirty="0">
                <a:solidFill>
                  <a:schemeClr val="accent2"/>
                </a:solidFill>
                <a:effectLst>
                  <a:outerShdw blurRad="38100" dist="38100" dir="2700000" algn="tl">
                    <a:srgbClr val="000000"/>
                  </a:outerShdw>
                </a:effectLst>
              </a:rPr>
              <a:t>relevant</a:t>
            </a:r>
            <a:r>
              <a:rPr lang="en-US" sz="2400" dirty="0">
                <a:effectLst>
                  <a:outerShdw blurRad="38100" dist="38100" dir="2700000" algn="tl">
                    <a:srgbClr val="FFFFFF"/>
                  </a:outerShdw>
                </a:effectLst>
              </a:rPr>
              <a:t>.</a:t>
            </a:r>
          </a:p>
        </p:txBody>
      </p:sp>
      <p:sp>
        <p:nvSpPr>
          <p:cNvPr id="2560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50FB6852-89FC-2A4A-BFA6-307B5F1B0259}" type="slidenum">
              <a:rPr lang="en-US" sz="1000">
                <a:latin typeface="Times New Roman" charset="0"/>
              </a:rPr>
              <a:pPr algn="r" eaLnBrk="1" hangingPunct="1"/>
              <a:t>97</a:t>
            </a:fld>
            <a:endParaRPr lang="en-US" sz="1000">
              <a:latin typeface="Times New Roman" charset="0"/>
            </a:endParaRPr>
          </a:p>
        </p:txBody>
      </p:sp>
    </p:spTree>
    <p:extLst>
      <p:ext uri="{BB962C8B-B14F-4D97-AF65-F5344CB8AC3E}">
        <p14:creationId xmlns:p14="http://schemas.microsoft.com/office/powerpoint/2010/main" val="1643859137"/>
      </p:ext>
    </p:extLst>
  </p:cSld>
  <p:clrMapOvr>
    <a:masterClrMapping/>
  </p:clrMapOvr>
  <p:transition>
    <p:wipe dir="d"/>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Relevant Costs</a:t>
            </a:r>
          </a:p>
        </p:txBody>
      </p:sp>
      <p:graphicFrame>
        <p:nvGraphicFramePr>
          <p:cNvPr id="27650" name="Object 3"/>
          <p:cNvGraphicFramePr>
            <a:graphicFrameLocks/>
          </p:cNvGraphicFramePr>
          <p:nvPr/>
        </p:nvGraphicFramePr>
        <p:xfrm>
          <a:off x="1752601" y="1447800"/>
          <a:ext cx="8715375" cy="3208338"/>
        </p:xfrm>
        <a:graphic>
          <a:graphicData uri="http://schemas.openxmlformats.org/presentationml/2006/ole">
            <mc:AlternateContent xmlns:mc="http://schemas.openxmlformats.org/markup-compatibility/2006">
              <mc:Choice xmlns:v="urn:schemas-microsoft-com:vml" Requires="v">
                <p:oleObj name="Worksheet" r:id="rId3" imgW="5189220" imgH="1706880" progId="Excel.Sheet.8">
                  <p:embed/>
                </p:oleObj>
              </mc:Choice>
              <mc:Fallback>
                <p:oleObj name="Worksheet" r:id="rId3" imgW="5189220" imgH="1706880" progId="Excel.Sheet.8">
                  <p:embed/>
                  <p:pic>
                    <p:nvPicPr>
                      <p:cNvPr id="27650" name="Object 3"/>
                      <p:cNvPicPr>
                        <a:picLocks noChangeArrowheads="1"/>
                      </p:cNvPicPr>
                      <p:nvPr/>
                    </p:nvPicPr>
                    <p:blipFill>
                      <a:blip r:embed="rId4">
                        <a:extLst>
                          <a:ext uri="{28A0092B-C50C-407E-A947-70E740481C1C}">
                            <a14:useLocalDpi xmlns:a14="http://schemas.microsoft.com/office/drawing/2010/main" val="0"/>
                          </a:ext>
                        </a:extLst>
                      </a:blip>
                      <a:srcRect l="1230" t="7169" r="2286" b="5896"/>
                      <a:stretch>
                        <a:fillRect/>
                      </a:stretch>
                    </p:blipFill>
                    <p:spPr bwMode="auto">
                      <a:xfrm>
                        <a:off x="1752601" y="1447800"/>
                        <a:ext cx="8715375" cy="3208338"/>
                      </a:xfrm>
                      <a:prstGeom prst="rect">
                        <a:avLst/>
                      </a:prstGeom>
                      <a:noFill/>
                      <a:ln w="12700">
                        <a:solidFill>
                          <a:srgbClr val="000000"/>
                        </a:solidFill>
                        <a:miter lim="800000"/>
                        <a:headEnd/>
                        <a:tailEnd/>
                      </a:ln>
                      <a:effectLst>
                        <a:outerShdw blurRad="63500" dist="71842" dir="2700000" algn="ctr" rotWithShape="0">
                          <a:srgbClr val="000000">
                            <a:alpha val="74997"/>
                          </a:srgbClr>
                        </a:outerShdw>
                      </a:effectLst>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31748" name="Rectangle 4"/>
          <p:cNvSpPr>
            <a:spLocks noChangeArrowheads="1"/>
          </p:cNvSpPr>
          <p:nvPr/>
        </p:nvSpPr>
        <p:spPr bwMode="auto">
          <a:xfrm>
            <a:off x="2971800" y="4953000"/>
            <a:ext cx="6629400" cy="1130300"/>
          </a:xfrm>
          <a:prstGeom prst="rect">
            <a:avLst/>
          </a:prstGeom>
          <a:solidFill>
            <a:srgbClr val="414141"/>
          </a:solidFill>
          <a:ln w="12700">
            <a:solidFill>
              <a:srgbClr val="000000"/>
            </a:solidFill>
            <a:miter lim="800000"/>
            <a:headEnd/>
            <a:tailEnd/>
          </a:ln>
          <a:effectLst>
            <a:outerShdw blurRad="63500" dist="89803" dir="2700000" algn="ctr" rotWithShape="0">
              <a:srgbClr val="000000">
                <a:alpha val="74998"/>
              </a:srgbClr>
            </a:outerShdw>
          </a:effectLst>
        </p:spPr>
        <p:txBody>
          <a:bodyPr wrap="none" lIns="90488" tIns="44450" rIns="90488" bIns="44450" anchor="ctr"/>
          <a:lstStyle/>
          <a:p>
            <a:pPr algn="ctr" eaLnBrk="0" hangingPunct="0">
              <a:defRPr/>
            </a:pPr>
            <a:r>
              <a:rPr lang="en-US" sz="2400" dirty="0">
                <a:solidFill>
                  <a:srgbClr val="FFFF00"/>
                </a:solidFill>
                <a:effectLst>
                  <a:outerShdw blurRad="38100" dist="38100" dir="2700000" algn="tl">
                    <a:srgbClr val="000000"/>
                  </a:outerShdw>
                </a:effectLst>
                <a:cs typeface="Arial" charset="0"/>
              </a:rPr>
              <a:t>The difference in operating costs is relevant</a:t>
            </a:r>
          </a:p>
          <a:p>
            <a:pPr algn="ctr" eaLnBrk="0" hangingPunct="0">
              <a:defRPr/>
            </a:pPr>
            <a:r>
              <a:rPr lang="en-US" sz="2400" dirty="0">
                <a:solidFill>
                  <a:srgbClr val="FFFF00"/>
                </a:solidFill>
                <a:effectLst>
                  <a:outerShdw blurRad="38100" dist="38100" dir="2700000" algn="tl">
                    <a:srgbClr val="000000"/>
                  </a:outerShdw>
                </a:effectLst>
                <a:cs typeface="Arial" charset="0"/>
              </a:rPr>
              <a:t>to the immediate decision.</a:t>
            </a:r>
          </a:p>
        </p:txBody>
      </p:sp>
      <p:sp>
        <p:nvSpPr>
          <p:cNvPr id="27652"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1399C796-F1F6-744B-9471-7B958086DAB6}" type="slidenum">
              <a:rPr lang="en-US" sz="1000">
                <a:latin typeface="Times New Roman" charset="0"/>
              </a:rPr>
              <a:pPr algn="r" eaLnBrk="1" hangingPunct="1"/>
              <a:t>98</a:t>
            </a:fld>
            <a:endParaRPr lang="en-US" sz="1000">
              <a:latin typeface="Times New Roman" charset="0"/>
            </a:endParaRPr>
          </a:p>
        </p:txBody>
      </p:sp>
    </p:spTree>
    <p:extLst>
      <p:ext uri="{BB962C8B-B14F-4D97-AF65-F5344CB8AC3E}">
        <p14:creationId xmlns:p14="http://schemas.microsoft.com/office/powerpoint/2010/main" val="883653707"/>
      </p:ext>
    </p:extLst>
  </p:cSld>
  <p:clrMapOvr>
    <a:masterClrMapping/>
  </p:clrMapOvr>
  <p:transition>
    <p:wipe dir="d"/>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9698"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9699"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9700"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2774" name="Rectangle 6"/>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Relevant Costs</a:t>
            </a:r>
          </a:p>
        </p:txBody>
      </p:sp>
      <p:sp>
        <p:nvSpPr>
          <p:cNvPr id="29702" name="Rectangle 7"/>
          <p:cNvSpPr>
            <a:spLocks noGrp="1" noChangeArrowheads="1"/>
          </p:cNvSpPr>
          <p:nvPr>
            <p:ph sz="quarter" idx="1"/>
          </p:nvPr>
        </p:nvSpPr>
        <p:spPr>
          <a:xfrm>
            <a:off x="1905000" y="1752600"/>
            <a:ext cx="8534400" cy="9144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000">
                <a:latin typeface="Perpetua" charset="0"/>
              </a:rPr>
              <a:t>Here is an analysis that includes only </a:t>
            </a:r>
            <a:r>
              <a:rPr lang="en-US" sz="3000">
                <a:solidFill>
                  <a:srgbClr val="0B8083"/>
                </a:solidFill>
                <a:latin typeface="Perpetua" charset="0"/>
              </a:rPr>
              <a:t>relevant costs</a:t>
            </a:r>
            <a:r>
              <a:rPr lang="en-US" sz="3000">
                <a:latin typeface="Perpetua" charset="0"/>
              </a:rPr>
              <a:t>:</a:t>
            </a:r>
          </a:p>
        </p:txBody>
      </p:sp>
      <p:graphicFrame>
        <p:nvGraphicFramePr>
          <p:cNvPr id="29703" name="Object 8"/>
          <p:cNvGraphicFramePr>
            <a:graphicFrameLocks/>
          </p:cNvGraphicFramePr>
          <p:nvPr/>
        </p:nvGraphicFramePr>
        <p:xfrm>
          <a:off x="2057400" y="2949576"/>
          <a:ext cx="8166100" cy="3298825"/>
        </p:xfrm>
        <a:graphic>
          <a:graphicData uri="http://schemas.openxmlformats.org/presentationml/2006/ole">
            <mc:AlternateContent xmlns:mc="http://schemas.openxmlformats.org/markup-compatibility/2006">
              <mc:Choice xmlns:v="urn:schemas-microsoft-com:vml" Requires="v">
                <p:oleObj name="Worksheet" r:id="rId3" imgW="2857500" imgH="1097280" progId="Excel.Sheet.8">
                  <p:embed/>
                </p:oleObj>
              </mc:Choice>
              <mc:Fallback>
                <p:oleObj name="Worksheet" r:id="rId3" imgW="2857500" imgH="1097280" progId="Excel.Sheet.8">
                  <p:embed/>
                  <p:pic>
                    <p:nvPicPr>
                      <p:cNvPr id="29703" name="Object 8"/>
                      <p:cNvPicPr>
                        <a:picLocks noChangeArrowheads="1"/>
                      </p:cNvPicPr>
                      <p:nvPr/>
                    </p:nvPicPr>
                    <p:blipFill>
                      <a:blip r:embed="rId4">
                        <a:extLst>
                          <a:ext uri="{28A0092B-C50C-407E-A947-70E740481C1C}">
                            <a14:useLocalDpi xmlns:a14="http://schemas.microsoft.com/office/drawing/2010/main" val="0"/>
                          </a:ext>
                        </a:extLst>
                      </a:blip>
                      <a:srcRect l="6538" r="6320" b="2762"/>
                      <a:stretch>
                        <a:fillRect/>
                      </a:stretch>
                    </p:blipFill>
                    <p:spPr bwMode="auto">
                      <a:xfrm>
                        <a:off x="2057400" y="2949576"/>
                        <a:ext cx="8166100" cy="3298825"/>
                      </a:xfrm>
                      <a:prstGeom prst="rect">
                        <a:avLst/>
                      </a:prstGeom>
                      <a:solidFill>
                        <a:srgbClr val="414141"/>
                      </a:solidFill>
                      <a:ln w="12700">
                        <a:solidFill>
                          <a:srgbClr val="000000"/>
                        </a:solidFill>
                        <a:miter lim="800000"/>
                        <a:headEnd/>
                        <a:tailEnd/>
                      </a:ln>
                      <a:effectLst>
                        <a:outerShdw blurRad="63500" dist="89803" dir="2700000" algn="ctr" rotWithShape="0">
                          <a:srgbClr val="000000">
                            <a:alpha val="74997"/>
                          </a:srgbClr>
                        </a:outerShdw>
                      </a:effectLst>
                    </p:spPr>
                  </p:pic>
                </p:oleObj>
              </mc:Fallback>
            </mc:AlternateContent>
          </a:graphicData>
        </a:graphic>
      </p:graphicFrame>
      <p:sp>
        <p:nvSpPr>
          <p:cNvPr id="2970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4DE4FF17-CA26-F345-86A8-2956BA1CF10D}" type="slidenum">
              <a:rPr lang="en-US" sz="1000">
                <a:latin typeface="Times New Roman" charset="0"/>
              </a:rPr>
              <a:pPr algn="r" eaLnBrk="1" hangingPunct="1"/>
              <a:t>99</a:t>
            </a:fld>
            <a:endParaRPr lang="en-US" sz="1000">
              <a:latin typeface="Times New Roman" charset="0"/>
            </a:endParaRPr>
          </a:p>
        </p:txBody>
      </p:sp>
    </p:spTree>
    <p:extLst>
      <p:ext uri="{BB962C8B-B14F-4D97-AF65-F5344CB8AC3E}">
        <p14:creationId xmlns:p14="http://schemas.microsoft.com/office/powerpoint/2010/main" val="698138310"/>
      </p:ext>
    </p:extLst>
  </p:cSld>
  <p:clrMapOvr>
    <a:masterClrMapping/>
  </p:clrMapOvr>
  <p:transition>
    <p:strips dir="rd"/>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806576" y="152400"/>
            <a:ext cx="8583613" cy="9144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Analysis of Special Decisions</a:t>
            </a:r>
          </a:p>
        </p:txBody>
      </p:sp>
      <p:sp>
        <p:nvSpPr>
          <p:cNvPr id="31746" name="Rectangle 3"/>
          <p:cNvSpPr>
            <a:spLocks noGrp="1" noChangeArrowheads="1"/>
          </p:cNvSpPr>
          <p:nvPr>
            <p:ph sz="quarter" idx="1"/>
          </p:nvPr>
        </p:nvSpPr>
        <p:spPr>
          <a:xfrm>
            <a:off x="1828800" y="1371600"/>
            <a:ext cx="8534400" cy="12065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600">
                <a:latin typeface="Perpetua" charset="0"/>
              </a:rPr>
              <a:t>Let</a:t>
            </a:r>
            <a:r>
              <a:rPr lang="ja-JP" altLang="en-US" sz="3600">
                <a:latin typeface="Perpetua" charset="0"/>
              </a:rPr>
              <a:t>’</a:t>
            </a:r>
            <a:r>
              <a:rPr lang="en-US" altLang="ja-JP" sz="3600">
                <a:latin typeface="Perpetua" charset="0"/>
              </a:rPr>
              <a:t>s take a close look at some special decisions faced by many businesses.</a:t>
            </a:r>
            <a:endParaRPr lang="en-US" sz="3600">
              <a:latin typeface="Perpetua" charset="0"/>
            </a:endParaRPr>
          </a:p>
        </p:txBody>
      </p:sp>
      <p:pic>
        <p:nvPicPr>
          <p:cNvPr id="31747"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4038601"/>
            <a:ext cx="2725738" cy="2759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5605" name="AutoShape 5"/>
          <p:cNvSpPr>
            <a:spLocks noChangeArrowheads="1"/>
          </p:cNvSpPr>
          <p:nvPr/>
        </p:nvSpPr>
        <p:spPr bwMode="auto">
          <a:xfrm flipH="1">
            <a:off x="3206750" y="2749550"/>
            <a:ext cx="2882900" cy="1512888"/>
          </a:xfrm>
          <a:prstGeom prst="wedgeRoundRectCallout">
            <a:avLst>
              <a:gd name="adj1" fmla="val -41671"/>
              <a:gd name="adj2" fmla="val 66667"/>
              <a:gd name="adj3" fmla="val 16667"/>
            </a:avLst>
          </a:prstGeom>
          <a:solidFill>
            <a:schemeClr val="tx1"/>
          </a:solidFill>
          <a:ln w="12700">
            <a:solidFill>
              <a:schemeClr val="bg1"/>
            </a:solidFill>
            <a:miter lim="800000"/>
            <a:headEnd/>
            <a:tailEnd/>
          </a:ln>
          <a:effectLst>
            <a:outerShdw blurRad="63500" dist="53882" dir="8100000" algn="ctr" rotWithShape="0">
              <a:srgbClr val="000000">
                <a:alpha val="74998"/>
              </a:srgbClr>
            </a:outerShdw>
          </a:effectLst>
        </p:spPr>
        <p:txBody>
          <a:bodyPr wrap="none" anchor="ctr"/>
          <a:lstStyle/>
          <a:p>
            <a:pPr>
              <a:defRPr/>
            </a:pPr>
            <a:endParaRPr lang="en-US">
              <a:cs typeface="Arial" charset="0"/>
            </a:endParaRPr>
          </a:p>
        </p:txBody>
      </p:sp>
      <p:sp>
        <p:nvSpPr>
          <p:cNvPr id="34822" name="Rectangle 6"/>
          <p:cNvSpPr>
            <a:spLocks noChangeArrowheads="1"/>
          </p:cNvSpPr>
          <p:nvPr/>
        </p:nvSpPr>
        <p:spPr bwMode="auto">
          <a:xfrm>
            <a:off x="3449834" y="2838450"/>
            <a:ext cx="2441182" cy="1382430"/>
          </a:xfrm>
          <a:prstGeom prst="rect">
            <a:avLst/>
          </a:prstGeom>
          <a:noFill/>
          <a:ln>
            <a:noFill/>
          </a:ln>
          <a:effectLst/>
        </p:spPr>
        <p:txBody>
          <a:bodyPr wrap="none" lIns="90488" tIns="44450" rIns="90488" bIns="44450">
            <a:spAutoFit/>
          </a:bodyPr>
          <a:lstStyle/>
          <a:p>
            <a:pPr algn="ctr" eaLnBrk="0" hangingPunct="0">
              <a:defRPr/>
            </a:pPr>
            <a:r>
              <a:rPr lang="en-US" sz="2100" b="1" dirty="0">
                <a:solidFill>
                  <a:srgbClr val="FFFF00"/>
                </a:solidFill>
                <a:effectLst>
                  <a:outerShdw blurRad="38100" dist="38100" dir="2700000" algn="tl">
                    <a:srgbClr val="DDDDDD"/>
                  </a:outerShdw>
                </a:effectLst>
                <a:cs typeface="Arial" charset="0"/>
              </a:rPr>
              <a:t>We just received</a:t>
            </a:r>
          </a:p>
          <a:p>
            <a:pPr algn="ctr" eaLnBrk="0" hangingPunct="0">
              <a:defRPr/>
            </a:pPr>
            <a:r>
              <a:rPr lang="en-US" sz="2100" b="1" dirty="0">
                <a:solidFill>
                  <a:srgbClr val="FFFF00"/>
                </a:solidFill>
                <a:effectLst>
                  <a:outerShdw blurRad="38100" dist="38100" dir="2700000" algn="tl">
                    <a:srgbClr val="DDDDDD"/>
                  </a:outerShdw>
                </a:effectLst>
                <a:cs typeface="Arial" charset="0"/>
              </a:rPr>
              <a:t>a special order.  Do</a:t>
            </a:r>
          </a:p>
          <a:p>
            <a:pPr algn="ctr" eaLnBrk="0" hangingPunct="0">
              <a:defRPr/>
            </a:pPr>
            <a:r>
              <a:rPr lang="en-US" sz="2100" b="1" dirty="0">
                <a:solidFill>
                  <a:srgbClr val="FFFF00"/>
                </a:solidFill>
                <a:effectLst>
                  <a:outerShdw blurRad="38100" dist="38100" dir="2700000" algn="tl">
                    <a:srgbClr val="DDDDDD"/>
                  </a:outerShdw>
                </a:effectLst>
                <a:cs typeface="Arial" charset="0"/>
              </a:rPr>
              <a:t>you think we should</a:t>
            </a:r>
          </a:p>
          <a:p>
            <a:pPr algn="ctr" eaLnBrk="0" hangingPunct="0">
              <a:defRPr/>
            </a:pPr>
            <a:r>
              <a:rPr lang="en-US" sz="2100" b="1" dirty="0">
                <a:solidFill>
                  <a:srgbClr val="FFFF00"/>
                </a:solidFill>
                <a:effectLst>
                  <a:outerShdw blurRad="38100" dist="38100" dir="2700000" algn="tl">
                    <a:srgbClr val="DDDDDD"/>
                  </a:outerShdw>
                </a:effectLst>
                <a:cs typeface="Arial" charset="0"/>
              </a:rPr>
              <a:t>accept it?</a:t>
            </a:r>
          </a:p>
        </p:txBody>
      </p:sp>
      <p:sp>
        <p:nvSpPr>
          <p:cNvPr id="3175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7988742B-D42A-9B47-B98F-41B949DA708F}" type="slidenum">
              <a:rPr lang="en-US" sz="1000">
                <a:latin typeface="Times New Roman" charset="0"/>
              </a:rPr>
              <a:pPr algn="r" eaLnBrk="1" hangingPunct="1"/>
              <a:t>100</a:t>
            </a:fld>
            <a:endParaRPr lang="en-US" sz="1000">
              <a:latin typeface="Times New Roman" charset="0"/>
            </a:endParaRPr>
          </a:p>
        </p:txBody>
      </p:sp>
    </p:spTree>
    <p:extLst>
      <p:ext uri="{BB962C8B-B14F-4D97-AF65-F5344CB8AC3E}">
        <p14:creationId xmlns:p14="http://schemas.microsoft.com/office/powerpoint/2010/main" val="2950244564"/>
      </p:ext>
    </p:extLst>
  </p:cSld>
  <p:clrMapOvr>
    <a:masterClrMapping/>
  </p:clrMapOvr>
  <p:transition>
    <p:randomBar dir="vert"/>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3794"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3795"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63845" name="Rectangle 5"/>
          <p:cNvSpPr>
            <a:spLocks noGrp="1" noChangeArrowheads="1"/>
          </p:cNvSpPr>
          <p:nvPr>
            <p:ph type="title"/>
          </p:nvPr>
        </p:nvSpPr>
        <p:spPr>
          <a:xfrm>
            <a:off x="1803401" y="-152400"/>
            <a:ext cx="8583613" cy="12192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Accept or Reject a Special Order</a:t>
            </a:r>
          </a:p>
        </p:txBody>
      </p:sp>
      <p:sp>
        <p:nvSpPr>
          <p:cNvPr id="33797" name="Rectangle 6"/>
          <p:cNvSpPr>
            <a:spLocks noGrp="1" noChangeArrowheads="1"/>
          </p:cNvSpPr>
          <p:nvPr>
            <p:ph sz="quarter" idx="1"/>
          </p:nvPr>
        </p:nvSpPr>
        <p:spPr>
          <a:xfrm>
            <a:off x="1828800" y="1066800"/>
            <a:ext cx="8610600" cy="5410200"/>
          </a:xfrm>
          <a:solidFill>
            <a:srgbClr val="EB902B">
              <a:alpha val="96861"/>
            </a:srgbClr>
          </a:solidFill>
          <a:ln w="12700">
            <a:solidFill>
              <a:srgbClr val="000000"/>
            </a:solidFill>
            <a:miter lim="800000"/>
            <a:headEnd/>
            <a:tailEnd/>
          </a:ln>
          <a:effectLst>
            <a:outerShdw dist="53882" dir="2700000" algn="ctr" rotWithShape="0">
              <a:srgbClr val="000000"/>
            </a:outerShdw>
          </a:effectLst>
        </p:spPr>
        <p:txBody>
          <a:bodyPr vert="horz" lIns="90488" tIns="44450" rIns="90488" bIns="44450" rtlCol="0">
            <a:normAutofit/>
          </a:bodyPr>
          <a:lstStyle/>
          <a:p>
            <a:pPr eaLnBrk="1" hangingPunct="1">
              <a:buClr>
                <a:srgbClr val="000000"/>
              </a:buClr>
            </a:pPr>
            <a:r>
              <a:rPr lang="en-US" sz="3000" b="1">
                <a:latin typeface="Perpetua" charset="0"/>
              </a:rPr>
              <a:t>A travel agency offers Worldwide Airways $150,000 for a round-trip flight from Hawaii to Japan on a jumbo jet.</a:t>
            </a:r>
          </a:p>
          <a:p>
            <a:pPr eaLnBrk="1" hangingPunct="1">
              <a:buClr>
                <a:srgbClr val="000000"/>
              </a:buClr>
            </a:pPr>
            <a:r>
              <a:rPr lang="en-US" sz="3000" b="1">
                <a:latin typeface="Perpetua" charset="0"/>
              </a:rPr>
              <a:t>Worldwide usually gets $250,000 in revenue from this flight.</a:t>
            </a:r>
          </a:p>
          <a:p>
            <a:pPr eaLnBrk="1" hangingPunct="1">
              <a:buClr>
                <a:srgbClr val="000000"/>
              </a:buClr>
            </a:pPr>
            <a:r>
              <a:rPr lang="en-US" sz="3000" b="1">
                <a:latin typeface="Perpetua" charset="0"/>
              </a:rPr>
              <a:t>The airline is not currently planning to add any new routes and has two planes that are idle and could be used to meet the needs of the agency.</a:t>
            </a:r>
          </a:p>
          <a:p>
            <a:pPr eaLnBrk="1" hangingPunct="1">
              <a:buClr>
                <a:srgbClr val="000000"/>
              </a:buClr>
            </a:pPr>
            <a:r>
              <a:rPr lang="en-US" sz="3000" b="1">
                <a:latin typeface="Perpetua" charset="0"/>
              </a:rPr>
              <a:t>The next screen shows cost data developed by managerial accountants at Worldwide.</a:t>
            </a:r>
          </a:p>
        </p:txBody>
      </p:sp>
      <p:sp>
        <p:nvSpPr>
          <p:cNvPr id="3379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F2C7EA4B-A220-4E44-81E2-5CF1EF2149E1}" type="slidenum">
              <a:rPr lang="en-US" sz="1000">
                <a:latin typeface="Times New Roman" charset="0"/>
              </a:rPr>
              <a:pPr algn="r" eaLnBrk="1" hangingPunct="1"/>
              <a:t>101</a:t>
            </a:fld>
            <a:endParaRPr lang="en-US" sz="1000">
              <a:latin typeface="Times New Roman" charset="0"/>
            </a:endParaRPr>
          </a:p>
        </p:txBody>
      </p:sp>
    </p:spTree>
    <p:extLst>
      <p:ext uri="{BB962C8B-B14F-4D97-AF65-F5344CB8AC3E}">
        <p14:creationId xmlns:p14="http://schemas.microsoft.com/office/powerpoint/2010/main" val="1253170236"/>
      </p:ext>
    </p:extLst>
  </p:cSld>
  <p:clrMapOvr>
    <a:masterClrMapping/>
  </p:clrMapOvr>
  <p:transition>
    <p:strips dir="rd"/>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806576" y="152400"/>
            <a:ext cx="8583613" cy="9144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Accept or Reject a Special Order</a:t>
            </a:r>
          </a:p>
        </p:txBody>
      </p:sp>
      <p:graphicFrame>
        <p:nvGraphicFramePr>
          <p:cNvPr id="35842" name="Object 3"/>
          <p:cNvGraphicFramePr>
            <a:graphicFrameLocks/>
          </p:cNvGraphicFramePr>
          <p:nvPr/>
        </p:nvGraphicFramePr>
        <p:xfrm>
          <a:off x="2308226" y="1381126"/>
          <a:ext cx="7808913" cy="4079875"/>
        </p:xfrm>
        <a:graphic>
          <a:graphicData uri="http://schemas.openxmlformats.org/presentationml/2006/ole">
            <mc:AlternateContent xmlns:mc="http://schemas.openxmlformats.org/markup-compatibility/2006">
              <mc:Choice xmlns:v="urn:schemas-microsoft-com:vml" Requires="v">
                <p:oleObj name="Worksheet" r:id="rId3" imgW="3756660" imgH="2286000" progId="Excel.Sheet.8">
                  <p:embed/>
                </p:oleObj>
              </mc:Choice>
              <mc:Fallback>
                <p:oleObj name="Worksheet" r:id="rId3" imgW="3756660" imgH="2286000" progId="Excel.Sheet.8">
                  <p:embed/>
                  <p:pic>
                    <p:nvPicPr>
                      <p:cNvPr id="35842" name="Object 3"/>
                      <p:cNvPicPr>
                        <a:picLocks noChangeArrowheads="1"/>
                      </p:cNvPicPr>
                      <p:nvPr/>
                    </p:nvPicPr>
                    <p:blipFill>
                      <a:blip r:embed="rId4">
                        <a:extLst>
                          <a:ext uri="{28A0092B-C50C-407E-A947-70E740481C1C}">
                            <a14:useLocalDpi xmlns:a14="http://schemas.microsoft.com/office/drawing/2010/main" val="0"/>
                          </a:ext>
                        </a:extLst>
                      </a:blip>
                      <a:srcRect l="3036" t="7443" r="3018" b="12169"/>
                      <a:stretch>
                        <a:fillRect/>
                      </a:stretch>
                    </p:blipFill>
                    <p:spPr bwMode="auto">
                      <a:xfrm>
                        <a:off x="2308226" y="1381126"/>
                        <a:ext cx="7808913" cy="4079875"/>
                      </a:xfrm>
                      <a:prstGeom prst="rect">
                        <a:avLst/>
                      </a:prstGeom>
                      <a:solidFill>
                        <a:srgbClr val="F35B1B"/>
                      </a:solidFill>
                      <a:ln w="12700">
                        <a:solidFill>
                          <a:srgbClr val="000000"/>
                        </a:solidFill>
                        <a:miter lim="800000"/>
                        <a:headEnd/>
                        <a:tailEnd/>
                      </a:ln>
                      <a:effectLst>
                        <a:outerShdw blurRad="63500" dist="71842" dir="2700000" algn="ctr" rotWithShape="0">
                          <a:srgbClr val="000000">
                            <a:alpha val="74997"/>
                          </a:srgbClr>
                        </a:outerShdw>
                      </a:effectLst>
                    </p:spPr>
                  </p:pic>
                </p:oleObj>
              </mc:Fallback>
            </mc:AlternateContent>
          </a:graphicData>
        </a:graphic>
      </p:graphicFrame>
      <p:sp>
        <p:nvSpPr>
          <p:cNvPr id="37892" name="Rectangle 4"/>
          <p:cNvSpPr>
            <a:spLocks noChangeArrowheads="1"/>
          </p:cNvSpPr>
          <p:nvPr/>
        </p:nvSpPr>
        <p:spPr bwMode="auto">
          <a:xfrm>
            <a:off x="2057400" y="5548314"/>
            <a:ext cx="8229600" cy="942975"/>
          </a:xfrm>
          <a:prstGeom prst="rect">
            <a:avLst/>
          </a:prstGeom>
          <a:noFill/>
          <a:ln>
            <a:noFill/>
          </a:ln>
          <a:effectLst/>
        </p:spPr>
        <p:txBody>
          <a:bodyPr lIns="90488" tIns="44450" rIns="90488" bIns="44450">
            <a:spAutoFit/>
          </a:bodyPr>
          <a:lstStyle/>
          <a:p>
            <a:pPr algn="ctr" eaLnBrk="0" hangingPunct="0">
              <a:defRPr/>
            </a:pPr>
            <a:r>
              <a:rPr lang="en-US" sz="2800">
                <a:solidFill>
                  <a:srgbClr val="6600FF"/>
                </a:solidFill>
                <a:effectLst>
                  <a:outerShdw blurRad="38100" dist="38100" dir="2700000" algn="tl">
                    <a:srgbClr val="DDDDDD"/>
                  </a:outerShdw>
                </a:effectLst>
                <a:cs typeface="Arial" charset="0"/>
              </a:rPr>
              <a:t>Worldwide will save $5,000 in reservation</a:t>
            </a:r>
          </a:p>
          <a:p>
            <a:pPr algn="ctr" eaLnBrk="0" hangingPunct="0">
              <a:defRPr/>
            </a:pPr>
            <a:r>
              <a:rPr lang="en-US" sz="2800">
                <a:solidFill>
                  <a:srgbClr val="6600FF"/>
                </a:solidFill>
                <a:effectLst>
                  <a:outerShdw blurRad="38100" dist="38100" dir="2700000" algn="tl">
                    <a:srgbClr val="DDDDDD"/>
                  </a:outerShdw>
                </a:effectLst>
                <a:cs typeface="Arial" charset="0"/>
              </a:rPr>
              <a:t>and ticketing costs if the charter is accepted.</a:t>
            </a:r>
          </a:p>
        </p:txBody>
      </p:sp>
      <p:sp>
        <p:nvSpPr>
          <p:cNvPr id="3584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0F4EE7C3-F896-434F-A663-B18A23349B4A}" type="slidenum">
              <a:rPr lang="en-US" sz="1000">
                <a:latin typeface="Times New Roman" charset="0"/>
              </a:rPr>
              <a:pPr algn="r" eaLnBrk="1" hangingPunct="1"/>
              <a:t>102</a:t>
            </a:fld>
            <a:endParaRPr lang="en-US" sz="1000">
              <a:latin typeface="Times New Roman" charset="0"/>
            </a:endParaRPr>
          </a:p>
        </p:txBody>
      </p:sp>
    </p:spTree>
    <p:extLst>
      <p:ext uri="{BB962C8B-B14F-4D97-AF65-F5344CB8AC3E}">
        <p14:creationId xmlns:p14="http://schemas.microsoft.com/office/powerpoint/2010/main" val="1630733928"/>
      </p:ext>
    </p:extLst>
  </p:cSld>
  <p:clrMapOvr>
    <a:masterClrMapping/>
  </p:clrMapOvr>
  <p:transition>
    <p:split orient="vert"/>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806576" y="152400"/>
            <a:ext cx="8583613" cy="9906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Accept or Reject a Special Order</a:t>
            </a:r>
          </a:p>
        </p:txBody>
      </p:sp>
      <p:graphicFrame>
        <p:nvGraphicFramePr>
          <p:cNvPr id="37890" name="Object 3"/>
          <p:cNvGraphicFramePr>
            <a:graphicFrameLocks/>
          </p:cNvGraphicFramePr>
          <p:nvPr/>
        </p:nvGraphicFramePr>
        <p:xfrm>
          <a:off x="1301751" y="1585913"/>
          <a:ext cx="9637713" cy="2819400"/>
        </p:xfrm>
        <a:graphic>
          <a:graphicData uri="http://schemas.openxmlformats.org/presentationml/2006/ole">
            <mc:AlternateContent xmlns:mc="http://schemas.openxmlformats.org/markup-compatibility/2006">
              <mc:Choice xmlns:v="urn:schemas-microsoft-com:vml" Requires="v">
                <p:oleObj name="Worksheet" r:id="rId3" imgW="3873500" imgH="1193800" progId="Excel.Sheet.8">
                  <p:embed/>
                </p:oleObj>
              </mc:Choice>
              <mc:Fallback>
                <p:oleObj name="Worksheet" r:id="rId3" imgW="3873500" imgH="1193800" progId="Excel.Sheet.8">
                  <p:embed/>
                  <p:pic>
                    <p:nvPicPr>
                      <p:cNvPr id="37890" name="Object 3"/>
                      <p:cNvPicPr>
                        <a:picLocks noChangeArrowheads="1"/>
                      </p:cNvPicPr>
                      <p:nvPr/>
                    </p:nvPicPr>
                    <p:blipFill>
                      <a:blip r:embed="rId4"/>
                      <a:srcRect l="2991" t="1096" r="3148" b="10301"/>
                      <a:stretch>
                        <a:fillRect/>
                      </a:stretch>
                    </p:blipFill>
                    <p:spPr bwMode="auto">
                      <a:xfrm>
                        <a:off x="1301751" y="1585913"/>
                        <a:ext cx="9637713" cy="2819400"/>
                      </a:xfrm>
                      <a:prstGeom prst="rect">
                        <a:avLst/>
                      </a:prstGeom>
                      <a:solidFill>
                        <a:srgbClr val="F35B1B"/>
                      </a:solidFill>
                      <a:ln w="12700">
                        <a:solidFill>
                          <a:srgbClr val="000000"/>
                        </a:solidFill>
                        <a:miter lim="800000"/>
                        <a:headEnd/>
                        <a:tailEnd/>
                      </a:ln>
                      <a:effectLst>
                        <a:outerShdw blurRad="63500" dist="71842" dir="2700000" algn="ctr" rotWithShape="0">
                          <a:srgbClr val="000000">
                            <a:alpha val="74997"/>
                          </a:srgbClr>
                        </a:outerShdw>
                      </a:effectLst>
                    </p:spPr>
                  </p:pic>
                </p:oleObj>
              </mc:Fallback>
            </mc:AlternateContent>
          </a:graphicData>
        </a:graphic>
      </p:graphicFrame>
      <p:sp>
        <p:nvSpPr>
          <p:cNvPr id="38916" name="Rectangle 4"/>
          <p:cNvSpPr>
            <a:spLocks noChangeArrowheads="1"/>
          </p:cNvSpPr>
          <p:nvPr/>
        </p:nvSpPr>
        <p:spPr bwMode="auto">
          <a:xfrm>
            <a:off x="1806576" y="4806950"/>
            <a:ext cx="8647113" cy="167005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lIns="90488" tIns="44450" rIns="90488" bIns="44450" anchor="ctr"/>
          <a:lstStyle/>
          <a:p>
            <a:pPr algn="ctr" eaLnBrk="0" hangingPunct="0">
              <a:defRPr/>
            </a:pPr>
            <a:r>
              <a:rPr lang="en-US" sz="3200" dirty="0">
                <a:effectLst>
                  <a:outerShdw blurRad="38100" dist="38100" dir="2700000" algn="tl">
                    <a:srgbClr val="000000"/>
                  </a:outerShdw>
                </a:effectLst>
              </a:rPr>
              <a:t>Since the charter will contribute to fixed costs and</a:t>
            </a:r>
            <a:br>
              <a:rPr lang="en-US" sz="3200" dirty="0">
                <a:effectLst>
                  <a:outerShdw blurRad="38100" dist="38100" dir="2700000" algn="tl">
                    <a:srgbClr val="000000"/>
                  </a:outerShdw>
                </a:effectLst>
              </a:rPr>
            </a:br>
            <a:r>
              <a:rPr lang="en-US" sz="3200" dirty="0">
                <a:effectLst>
                  <a:outerShdw blurRad="38100" dist="38100" dir="2700000" algn="tl">
                    <a:srgbClr val="000000"/>
                  </a:outerShdw>
                </a:effectLst>
              </a:rPr>
              <a:t>Worldwide has idle capacity, the company should</a:t>
            </a:r>
            <a:br>
              <a:rPr lang="en-US" sz="3200" dirty="0">
                <a:effectLst>
                  <a:outerShdw blurRad="38100" dist="38100" dir="2700000" algn="tl">
                    <a:srgbClr val="000000"/>
                  </a:outerShdw>
                </a:effectLst>
              </a:rPr>
            </a:br>
            <a:r>
              <a:rPr lang="en-US" sz="3200" dirty="0">
                <a:effectLst>
                  <a:outerShdw blurRad="38100" dist="38100" dir="2700000" algn="tl">
                    <a:srgbClr val="000000"/>
                  </a:outerShdw>
                </a:effectLst>
              </a:rPr>
              <a:t>accept the flight.</a:t>
            </a:r>
          </a:p>
        </p:txBody>
      </p:sp>
      <p:sp>
        <p:nvSpPr>
          <p:cNvPr id="37892"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44BEEE2F-0FC6-F04D-A7AB-4CF96F4BB6E6}" type="slidenum">
              <a:rPr lang="en-US" sz="1000">
                <a:latin typeface="Times New Roman" charset="0"/>
              </a:rPr>
              <a:pPr algn="r" eaLnBrk="1" hangingPunct="1"/>
              <a:t>103</a:t>
            </a:fld>
            <a:endParaRPr lang="en-US" sz="1000">
              <a:latin typeface="Times New Roman" charset="0"/>
            </a:endParaRPr>
          </a:p>
        </p:txBody>
      </p:sp>
    </p:spTree>
    <p:extLst>
      <p:ext uri="{BB962C8B-B14F-4D97-AF65-F5344CB8AC3E}">
        <p14:creationId xmlns:p14="http://schemas.microsoft.com/office/powerpoint/2010/main" val="1555642831"/>
      </p:ext>
    </p:extLst>
  </p:cSld>
  <p:clrMapOvr>
    <a:masterClrMapping/>
  </p:clrMapOvr>
  <p:transition>
    <p:checke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806576" y="152400"/>
            <a:ext cx="8583613" cy="9906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Accept or Reject a Special Order</a:t>
            </a:r>
          </a:p>
        </p:txBody>
      </p:sp>
      <p:sp>
        <p:nvSpPr>
          <p:cNvPr id="2" name="Rectangle 3"/>
          <p:cNvSpPr>
            <a:spLocks noGrp="1" noChangeArrowheads="1"/>
          </p:cNvSpPr>
          <p:nvPr>
            <p:ph sz="quarter" idx="1"/>
          </p:nvPr>
        </p:nvSpPr>
        <p:spPr>
          <a:xfrm>
            <a:off x="1828800" y="1447800"/>
            <a:ext cx="8534400" cy="30480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600">
                <a:latin typeface="Perpetua" charset="0"/>
              </a:rPr>
              <a:t>What if  Worldwide had </a:t>
            </a:r>
            <a:r>
              <a:rPr lang="en-US" sz="3600">
                <a:solidFill>
                  <a:srgbClr val="6600FF"/>
                </a:solidFill>
                <a:latin typeface="Perpetua" charset="0"/>
              </a:rPr>
              <a:t>no excess capacity</a:t>
            </a:r>
            <a:r>
              <a:rPr lang="en-US" sz="3600">
                <a:latin typeface="Perpetua" charset="0"/>
              </a:rPr>
              <a:t>? </a:t>
            </a:r>
          </a:p>
          <a:p>
            <a:pPr algn="ctr" eaLnBrk="1" hangingPunct="1">
              <a:buFontTx/>
              <a:buNone/>
            </a:pPr>
            <a:r>
              <a:rPr lang="en-US" sz="3600">
                <a:latin typeface="Perpetua" charset="0"/>
              </a:rPr>
              <a:t> If  Worldwide adds the charter, it will have to cut its least profitable route that currently contributes $80,000 to fixed costs and profits. Should Worldwide still accept the charter?</a:t>
            </a:r>
            <a:endParaRPr lang="en-US">
              <a:latin typeface="Perpetua" charset="0"/>
            </a:endParaRPr>
          </a:p>
        </p:txBody>
      </p:sp>
      <p:graphicFrame>
        <p:nvGraphicFramePr>
          <p:cNvPr id="39939" name="Object 4"/>
          <p:cNvGraphicFramePr>
            <a:graphicFrameLocks/>
          </p:cNvGraphicFramePr>
          <p:nvPr/>
        </p:nvGraphicFramePr>
        <p:xfrm>
          <a:off x="8153401" y="4038600"/>
          <a:ext cx="1984375" cy="2819400"/>
        </p:xfrm>
        <a:graphic>
          <a:graphicData uri="http://schemas.openxmlformats.org/presentationml/2006/ole">
            <mc:AlternateContent xmlns:mc="http://schemas.openxmlformats.org/markup-compatibility/2006">
              <mc:Choice xmlns:v="urn:schemas-microsoft-com:vml" Requires="v">
                <p:oleObj name="Clip" r:id="rId3" imgW="3403600" imgH="4876800" progId="MS_ClipArt_Gallery.2">
                  <p:embed/>
                </p:oleObj>
              </mc:Choice>
              <mc:Fallback>
                <p:oleObj name="Clip" r:id="rId3" imgW="3403600" imgH="4876800" progId="MS_ClipArt_Gallery.2">
                  <p:embed/>
                  <p:pic>
                    <p:nvPicPr>
                      <p:cNvPr id="39939" name="Object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1" y="4038600"/>
                        <a:ext cx="1984375" cy="281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3994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ADC1C549-C4DD-A54D-8960-985A4ADDFC94}" type="slidenum">
              <a:rPr lang="en-US" sz="1000">
                <a:latin typeface="Times New Roman" charset="0"/>
              </a:rPr>
              <a:pPr algn="r" eaLnBrk="1" hangingPunct="1"/>
              <a:t>104</a:t>
            </a:fld>
            <a:endParaRPr lang="en-US" sz="1000">
              <a:latin typeface="Times New Roman" charset="0"/>
            </a:endParaRPr>
          </a:p>
        </p:txBody>
      </p:sp>
    </p:spTree>
    <p:extLst>
      <p:ext uri="{BB962C8B-B14F-4D97-AF65-F5344CB8AC3E}">
        <p14:creationId xmlns:p14="http://schemas.microsoft.com/office/powerpoint/2010/main" val="3870188049"/>
      </p:ext>
    </p:extLst>
  </p:cSld>
  <p:clrMapOvr>
    <a:masterClrMapping/>
  </p:clrMapOvr>
  <p:transition>
    <p:strips dir="rd"/>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Accept or Reject a Special Order</a:t>
            </a:r>
          </a:p>
        </p:txBody>
      </p:sp>
      <p:graphicFrame>
        <p:nvGraphicFramePr>
          <p:cNvPr id="41986" name="Object 4"/>
          <p:cNvGraphicFramePr>
            <a:graphicFrameLocks/>
          </p:cNvGraphicFramePr>
          <p:nvPr/>
        </p:nvGraphicFramePr>
        <p:xfrm>
          <a:off x="2438401" y="1600201"/>
          <a:ext cx="7650163" cy="3521075"/>
        </p:xfrm>
        <a:graphic>
          <a:graphicData uri="http://schemas.openxmlformats.org/presentationml/2006/ole">
            <mc:AlternateContent xmlns:mc="http://schemas.openxmlformats.org/markup-compatibility/2006">
              <mc:Choice xmlns:v="urn:schemas-microsoft-com:vml" Requires="v">
                <p:oleObj name="Worksheet" r:id="rId3" imgW="3365500" imgH="1574800" progId="Excel.Sheet.8">
                  <p:embed/>
                </p:oleObj>
              </mc:Choice>
              <mc:Fallback>
                <p:oleObj name="Worksheet" r:id="rId3" imgW="3365500" imgH="1574800" progId="Excel.Sheet.8">
                  <p:embed/>
                  <p:pic>
                    <p:nvPicPr>
                      <p:cNvPr id="41986" name="Object 4"/>
                      <p:cNvPicPr>
                        <a:picLocks noChangeArrowheads="1"/>
                      </p:cNvPicPr>
                      <p:nvPr/>
                    </p:nvPicPr>
                    <p:blipFill>
                      <a:blip r:embed="rId4">
                        <a:extLst>
                          <a:ext uri="{28A0092B-C50C-407E-A947-70E740481C1C}">
                            <a14:useLocalDpi xmlns:a14="http://schemas.microsoft.com/office/drawing/2010/main" val="0"/>
                          </a:ext>
                        </a:extLst>
                      </a:blip>
                      <a:srcRect l="2528" t="505" r="3717" b="5988"/>
                      <a:stretch>
                        <a:fillRect/>
                      </a:stretch>
                    </p:blipFill>
                    <p:spPr bwMode="auto">
                      <a:xfrm>
                        <a:off x="2438401" y="1600201"/>
                        <a:ext cx="7650163" cy="3521075"/>
                      </a:xfrm>
                      <a:prstGeom prst="rect">
                        <a:avLst/>
                      </a:prstGeom>
                      <a:solidFill>
                        <a:srgbClr val="000000"/>
                      </a:solidFill>
                      <a:ln w="12700">
                        <a:solidFill>
                          <a:srgbClr val="000000"/>
                        </a:solidFill>
                        <a:miter lim="800000"/>
                        <a:headEnd/>
                        <a:tailEnd/>
                      </a:ln>
                      <a:effectLst>
                        <a:outerShdw blurRad="63500" dist="71842" dir="2700000" algn="ctr" rotWithShape="0">
                          <a:srgbClr val="000000">
                            <a:alpha val="74997"/>
                          </a:srgbClr>
                        </a:outerShdw>
                      </a:effectLst>
                    </p:spPr>
                  </p:pic>
                </p:oleObj>
              </mc:Fallback>
            </mc:AlternateContent>
          </a:graphicData>
        </a:graphic>
      </p:graphicFrame>
      <p:sp>
        <p:nvSpPr>
          <p:cNvPr id="40966" name="Text Box 6"/>
          <p:cNvSpPr txBox="1">
            <a:spLocks noChangeArrowheads="1"/>
          </p:cNvSpPr>
          <p:nvPr/>
        </p:nvSpPr>
        <p:spPr bwMode="auto">
          <a:xfrm>
            <a:off x="2438400" y="5362576"/>
            <a:ext cx="7315200" cy="885825"/>
          </a:xfrm>
          <a:prstGeom prst="rect">
            <a:avLst/>
          </a:prstGeom>
          <a:noFill/>
          <a:ln>
            <a:noFill/>
          </a:ln>
          <a:effec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a:spcBef>
                <a:spcPct val="50000"/>
              </a:spcBef>
              <a:defRPr/>
            </a:pPr>
            <a:r>
              <a:rPr lang="en-US" sz="2600">
                <a:effectLst>
                  <a:outerShdw blurRad="38100" dist="38100" dir="2700000" algn="tl">
                    <a:srgbClr val="DDDDDD"/>
                  </a:outerShdw>
                </a:effectLst>
                <a:latin typeface="Comic Sans MS" charset="0"/>
              </a:rPr>
              <a:t>Worldwide has no excess capacity, so it should reject the special charter.</a:t>
            </a:r>
          </a:p>
        </p:txBody>
      </p:sp>
      <p:sp>
        <p:nvSpPr>
          <p:cNvPr id="4198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4CB586D7-201D-9441-9A49-ACDF75EF7295}" type="slidenum">
              <a:rPr lang="en-US" sz="1000">
                <a:latin typeface="Times New Roman" charset="0"/>
              </a:rPr>
              <a:pPr algn="r" eaLnBrk="1" hangingPunct="1"/>
              <a:t>105</a:t>
            </a:fld>
            <a:endParaRPr lang="en-US" sz="1000">
              <a:latin typeface="Times New Roman" charset="0"/>
            </a:endParaRPr>
          </a:p>
        </p:txBody>
      </p:sp>
    </p:spTree>
    <p:extLst>
      <p:ext uri="{BB962C8B-B14F-4D97-AF65-F5344CB8AC3E}">
        <p14:creationId xmlns:p14="http://schemas.microsoft.com/office/powerpoint/2010/main" val="3221675003"/>
      </p:ext>
    </p:extLst>
  </p:cSld>
  <p:clrMapOvr>
    <a:masterClrMapping/>
  </p:clrMapOvr>
  <p:transition>
    <p:wipe dir="d"/>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806576" y="152400"/>
            <a:ext cx="8583613" cy="9144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Accept or Reject a Special Order</a:t>
            </a:r>
          </a:p>
        </p:txBody>
      </p:sp>
      <p:sp>
        <p:nvSpPr>
          <p:cNvPr id="44034" name="Rectangle 3"/>
          <p:cNvSpPr>
            <a:spLocks noGrp="1" noChangeArrowheads="1"/>
          </p:cNvSpPr>
          <p:nvPr>
            <p:ph sz="quarter" idx="1"/>
          </p:nvPr>
        </p:nvSpPr>
        <p:spPr>
          <a:xfrm>
            <a:off x="1828800" y="1524000"/>
            <a:ext cx="8534400" cy="47244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eaLnBrk="1" hangingPunct="1">
              <a:lnSpc>
                <a:spcPct val="90000"/>
              </a:lnSpc>
              <a:buFontTx/>
              <a:buNone/>
            </a:pPr>
            <a:r>
              <a:rPr lang="en-US" sz="3600" dirty="0">
                <a:solidFill>
                  <a:srgbClr val="008000"/>
                </a:solidFill>
                <a:latin typeface="Perpetua" charset="0"/>
              </a:rPr>
              <a:t>With excess capacity . . .</a:t>
            </a:r>
          </a:p>
          <a:p>
            <a:pPr lvl="1" eaLnBrk="1" hangingPunct="1">
              <a:lnSpc>
                <a:spcPct val="90000"/>
              </a:lnSpc>
              <a:buClr>
                <a:srgbClr val="FFFF00"/>
              </a:buClr>
              <a:buSzPct val="70000"/>
            </a:pPr>
            <a:r>
              <a:rPr lang="en-US" sz="3600" dirty="0">
                <a:latin typeface="Perpetua" charset="0"/>
              </a:rPr>
              <a:t>Relevant costs will usually be the variable costs associated with the special order.</a:t>
            </a:r>
            <a:br>
              <a:rPr lang="en-US" sz="3600" dirty="0">
                <a:latin typeface="Perpetua" charset="0"/>
              </a:rPr>
            </a:br>
            <a:br>
              <a:rPr lang="en-US" dirty="0">
                <a:latin typeface="Perpetua" charset="0"/>
              </a:rPr>
            </a:br>
            <a:endParaRPr lang="en-US" dirty="0">
              <a:latin typeface="Perpetua" charset="0"/>
            </a:endParaRPr>
          </a:p>
          <a:p>
            <a:pPr eaLnBrk="1" hangingPunct="1">
              <a:lnSpc>
                <a:spcPct val="90000"/>
              </a:lnSpc>
              <a:buClr>
                <a:srgbClr val="FFFF00"/>
              </a:buClr>
              <a:buSzPct val="70000"/>
              <a:buFontTx/>
              <a:buNone/>
            </a:pPr>
            <a:r>
              <a:rPr lang="en-US" sz="3600" dirty="0">
                <a:solidFill>
                  <a:srgbClr val="FF0000"/>
                </a:solidFill>
                <a:latin typeface="Perpetua" charset="0"/>
              </a:rPr>
              <a:t>Without excess capacity . . .</a:t>
            </a:r>
          </a:p>
          <a:p>
            <a:pPr lvl="1" eaLnBrk="1" hangingPunct="1">
              <a:lnSpc>
                <a:spcPct val="90000"/>
              </a:lnSpc>
              <a:buClr>
                <a:srgbClr val="FFFF00"/>
              </a:buClr>
              <a:buSzPct val="70000"/>
            </a:pPr>
            <a:r>
              <a:rPr lang="en-US" sz="3600" dirty="0">
                <a:latin typeface="Perpetua" charset="0"/>
              </a:rPr>
              <a:t>Same as above but opportunity cost of using the firm</a:t>
            </a:r>
            <a:r>
              <a:rPr lang="ja-JP" altLang="en-US" sz="3600" dirty="0">
                <a:latin typeface="Perpetua" charset="0"/>
              </a:rPr>
              <a:t>’</a:t>
            </a:r>
            <a:r>
              <a:rPr lang="en-US" altLang="ja-JP" sz="3600" dirty="0">
                <a:latin typeface="Perpetua" charset="0"/>
              </a:rPr>
              <a:t>s facilities for the special order are also relevant.</a:t>
            </a:r>
            <a:endParaRPr lang="en-US" dirty="0">
              <a:latin typeface="Perpetua" charset="0"/>
            </a:endParaRPr>
          </a:p>
        </p:txBody>
      </p:sp>
      <p:sp>
        <p:nvSpPr>
          <p:cNvPr id="44035"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50009E03-A3AD-0546-A93D-ADD4A6E23A46}" type="slidenum">
              <a:rPr lang="en-US" sz="1000">
                <a:latin typeface="Times New Roman" charset="0"/>
              </a:rPr>
              <a:pPr algn="r" eaLnBrk="1" hangingPunct="1"/>
              <a:t>106</a:t>
            </a:fld>
            <a:endParaRPr lang="en-US" sz="1000">
              <a:latin typeface="Times New Roman" charset="0"/>
            </a:endParaRPr>
          </a:p>
        </p:txBody>
      </p:sp>
    </p:spTree>
    <p:extLst>
      <p:ext uri="{BB962C8B-B14F-4D97-AF65-F5344CB8AC3E}">
        <p14:creationId xmlns:p14="http://schemas.microsoft.com/office/powerpoint/2010/main" val="3981963017"/>
      </p:ext>
    </p:extLst>
  </p:cSld>
  <p:clrMapOvr>
    <a:masterClrMapping/>
  </p:clrMapOvr>
  <p:transition>
    <p:strips dir="ld"/>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6082"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6083"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6084"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3014" name="Rectangle 6"/>
          <p:cNvSpPr>
            <a:spLocks noGrp="1" noChangeArrowheads="1"/>
          </p:cNvSpPr>
          <p:nvPr>
            <p:ph type="title"/>
          </p:nvPr>
        </p:nvSpPr>
        <p:spPr>
          <a:xfrm>
            <a:off x="1806576" y="152400"/>
            <a:ext cx="8583613" cy="8382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Outsource a Product or Service</a:t>
            </a:r>
          </a:p>
        </p:txBody>
      </p:sp>
      <p:sp>
        <p:nvSpPr>
          <p:cNvPr id="46086" name="Rectangle 7"/>
          <p:cNvSpPr>
            <a:spLocks noGrp="1" noChangeArrowheads="1"/>
          </p:cNvSpPr>
          <p:nvPr>
            <p:ph sz="quarter" idx="1"/>
          </p:nvPr>
        </p:nvSpPr>
        <p:spPr>
          <a:xfrm>
            <a:off x="1828800" y="1371600"/>
            <a:ext cx="8534400" cy="4222750"/>
          </a:xfrm>
          <a:solidFill>
            <a:srgbClr val="88CC6A">
              <a:alpha val="94116"/>
            </a:srgbClr>
          </a:solidFill>
          <a:ln w="12700">
            <a:solidFill>
              <a:srgbClr val="000000"/>
            </a:solidFill>
            <a:miter lim="800000"/>
            <a:headEnd/>
            <a:tailEnd/>
          </a:ln>
          <a:effectLst>
            <a:outerShdw dist="71842" dir="2700000" algn="ctr" rotWithShape="0">
              <a:srgbClr val="000000"/>
            </a:outerShdw>
          </a:effectLst>
        </p:spPr>
        <p:txBody>
          <a:bodyPr vert="horz" lIns="90488" tIns="44450" rIns="90488" bIns="44450" rtlCol="0">
            <a:normAutofit/>
          </a:bodyPr>
          <a:lstStyle/>
          <a:p>
            <a:pPr eaLnBrk="1" hangingPunct="1"/>
            <a:r>
              <a:rPr lang="en-US" sz="3600">
                <a:latin typeface="Perpetua" charset="0"/>
              </a:rPr>
              <a:t>A decision concerning whether an item should be produced internally or purchased from an outside supplier is often called a </a:t>
            </a:r>
            <a:r>
              <a:rPr lang="ja-JP" altLang="en-US" sz="3600">
                <a:latin typeface="Perpetua" charset="0"/>
              </a:rPr>
              <a:t>“</a:t>
            </a:r>
            <a:r>
              <a:rPr lang="en-US" altLang="ja-JP" sz="3600">
                <a:latin typeface="Perpetua" charset="0"/>
              </a:rPr>
              <a:t>make or buy</a:t>
            </a:r>
            <a:r>
              <a:rPr lang="ja-JP" altLang="en-US" sz="3600">
                <a:latin typeface="Perpetua" charset="0"/>
              </a:rPr>
              <a:t>”</a:t>
            </a:r>
            <a:r>
              <a:rPr lang="en-US" altLang="ja-JP" sz="3600">
                <a:latin typeface="Perpetua" charset="0"/>
              </a:rPr>
              <a:t> decision.</a:t>
            </a:r>
          </a:p>
          <a:p>
            <a:pPr eaLnBrk="1" hangingPunct="1"/>
            <a:r>
              <a:rPr lang="en-US" sz="3600">
                <a:solidFill>
                  <a:schemeClr val="accent2"/>
                </a:solidFill>
                <a:latin typeface="Perpetua" charset="0"/>
              </a:rPr>
              <a:t>Let</a:t>
            </a:r>
            <a:r>
              <a:rPr lang="ja-JP" altLang="en-US" sz="3600">
                <a:solidFill>
                  <a:schemeClr val="accent2"/>
                </a:solidFill>
                <a:latin typeface="Perpetua" charset="0"/>
              </a:rPr>
              <a:t>’</a:t>
            </a:r>
            <a:r>
              <a:rPr lang="en-US" altLang="ja-JP" sz="3600">
                <a:solidFill>
                  <a:schemeClr val="accent2"/>
                </a:solidFill>
                <a:latin typeface="Perpetua" charset="0"/>
              </a:rPr>
              <a:t>s look at another decision faced by the management of  Worldwide Airways.</a:t>
            </a:r>
            <a:endParaRPr lang="en-US" sz="3600">
              <a:solidFill>
                <a:schemeClr val="accent2"/>
              </a:solidFill>
              <a:latin typeface="Perpetua" charset="0"/>
            </a:endParaRPr>
          </a:p>
        </p:txBody>
      </p:sp>
      <p:sp>
        <p:nvSpPr>
          <p:cNvPr id="4608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76035356-BBD7-7C47-922B-993F197C8F5C}" type="slidenum">
              <a:rPr lang="en-US" sz="1000">
                <a:latin typeface="Times New Roman" charset="0"/>
              </a:rPr>
              <a:pPr algn="r" eaLnBrk="1" hangingPunct="1"/>
              <a:t>107</a:t>
            </a:fld>
            <a:endParaRPr lang="en-US" sz="1000">
              <a:latin typeface="Times New Roman" charset="0"/>
            </a:endParaRPr>
          </a:p>
        </p:txBody>
      </p:sp>
    </p:spTree>
    <p:extLst>
      <p:ext uri="{BB962C8B-B14F-4D97-AF65-F5344CB8AC3E}">
        <p14:creationId xmlns:p14="http://schemas.microsoft.com/office/powerpoint/2010/main" val="3414317759"/>
      </p:ext>
    </p:extLst>
  </p:cSld>
  <p:clrMapOvr>
    <a:masterClrMapping/>
  </p:clrMapOvr>
  <p:transition>
    <p:checke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8130"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8131"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8132"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5062" name="Rectangle 6"/>
          <p:cNvSpPr>
            <a:spLocks noGrp="1" noChangeArrowheads="1"/>
          </p:cNvSpPr>
          <p:nvPr>
            <p:ph type="title"/>
          </p:nvPr>
        </p:nvSpPr>
        <p:spPr>
          <a:xfrm>
            <a:off x="1803401" y="0"/>
            <a:ext cx="8583613" cy="9144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Outsource a Product or Service</a:t>
            </a:r>
          </a:p>
        </p:txBody>
      </p:sp>
      <p:sp>
        <p:nvSpPr>
          <p:cNvPr id="48134" name="Rectangle 7"/>
          <p:cNvSpPr>
            <a:spLocks noGrp="1" noChangeArrowheads="1"/>
          </p:cNvSpPr>
          <p:nvPr>
            <p:ph sz="quarter" idx="1"/>
          </p:nvPr>
        </p:nvSpPr>
        <p:spPr>
          <a:xfrm>
            <a:off x="2209800" y="1143000"/>
            <a:ext cx="7772400" cy="1828800"/>
          </a:xfrm>
          <a:solidFill>
            <a:srgbClr val="88CC6A">
              <a:alpha val="94116"/>
            </a:srgbClr>
          </a:solidFill>
          <a:ln w="12700">
            <a:solidFill>
              <a:srgbClr val="000000"/>
            </a:solidFill>
            <a:miter lim="800000"/>
            <a:headEnd/>
            <a:tailEnd/>
          </a:ln>
          <a:effectLst>
            <a:outerShdw dist="35921" dir="2700000" algn="ctr" rotWithShape="0">
              <a:srgbClr val="000000"/>
            </a:outerShdw>
          </a:effectLst>
        </p:spPr>
        <p:txBody>
          <a:bodyPr vert="horz" lIns="90488" tIns="44450" rIns="90488" bIns="44450" rtlCol="0">
            <a:normAutofit/>
          </a:bodyPr>
          <a:lstStyle/>
          <a:p>
            <a:pPr eaLnBrk="1" hangingPunct="1"/>
            <a:r>
              <a:rPr lang="en-US" sz="3200">
                <a:latin typeface="Perpetua" charset="0"/>
              </a:rPr>
              <a:t>An Atlanta bakery has offered to supply the in-flight desserts for 21¢ each.</a:t>
            </a:r>
          </a:p>
          <a:p>
            <a:pPr eaLnBrk="1" hangingPunct="1"/>
            <a:r>
              <a:rPr lang="en-US" sz="3200">
                <a:latin typeface="Perpetua" charset="0"/>
              </a:rPr>
              <a:t>Here are Worldwide</a:t>
            </a:r>
            <a:r>
              <a:rPr lang="ja-JP" altLang="en-US" sz="3200">
                <a:latin typeface="Perpetua" charset="0"/>
              </a:rPr>
              <a:t>’</a:t>
            </a:r>
            <a:r>
              <a:rPr lang="en-US" altLang="ja-JP" sz="3200">
                <a:latin typeface="Perpetua" charset="0"/>
              </a:rPr>
              <a:t>s current cost for desserts:</a:t>
            </a:r>
            <a:endParaRPr lang="en-US" sz="2800">
              <a:latin typeface="Perpetua" charset="0"/>
            </a:endParaRPr>
          </a:p>
        </p:txBody>
      </p:sp>
      <p:graphicFrame>
        <p:nvGraphicFramePr>
          <p:cNvPr id="48135" name="Object 8"/>
          <p:cNvGraphicFramePr>
            <a:graphicFrameLocks/>
          </p:cNvGraphicFramePr>
          <p:nvPr/>
        </p:nvGraphicFramePr>
        <p:xfrm>
          <a:off x="3489326" y="3146426"/>
          <a:ext cx="5453063" cy="3279775"/>
        </p:xfrm>
        <a:graphic>
          <a:graphicData uri="http://schemas.openxmlformats.org/presentationml/2006/ole">
            <mc:AlternateContent xmlns:mc="http://schemas.openxmlformats.org/markup-compatibility/2006">
              <mc:Choice xmlns:v="urn:schemas-microsoft-com:vml" Requires="v">
                <p:oleObj name="Worksheet" r:id="rId3" imgW="2560320" imgH="1584960" progId="Excel.Sheet.8">
                  <p:embed/>
                </p:oleObj>
              </mc:Choice>
              <mc:Fallback>
                <p:oleObj name="Worksheet" r:id="rId3" imgW="2560320" imgH="1584960" progId="Excel.Sheet.8">
                  <p:embed/>
                  <p:pic>
                    <p:nvPicPr>
                      <p:cNvPr id="48135" name="Object 8"/>
                      <p:cNvPicPr>
                        <a:picLocks noChangeArrowheads="1"/>
                      </p:cNvPicPr>
                      <p:nvPr/>
                    </p:nvPicPr>
                    <p:blipFill>
                      <a:blip r:embed="rId4">
                        <a:extLst>
                          <a:ext uri="{28A0092B-C50C-407E-A947-70E740481C1C}">
                            <a14:useLocalDpi xmlns:a14="http://schemas.microsoft.com/office/drawing/2010/main" val="0"/>
                          </a:ext>
                        </a:extLst>
                      </a:blip>
                      <a:srcRect l="3731" t="627" r="613" b="6644"/>
                      <a:stretch>
                        <a:fillRect/>
                      </a:stretch>
                    </p:blipFill>
                    <p:spPr bwMode="auto">
                      <a:xfrm>
                        <a:off x="3489326" y="3146426"/>
                        <a:ext cx="5453063" cy="3279775"/>
                      </a:xfrm>
                      <a:prstGeom prst="rect">
                        <a:avLst/>
                      </a:prstGeom>
                      <a:solidFill>
                        <a:srgbClr val="006600"/>
                      </a:solidFill>
                      <a:ln w="12700">
                        <a:solidFill>
                          <a:srgbClr val="000000"/>
                        </a:solidFill>
                        <a:miter lim="800000"/>
                        <a:headEnd/>
                        <a:tailEnd/>
                      </a:ln>
                      <a:effectLst>
                        <a:outerShdw blurRad="63500" dist="89803" dir="2700000" algn="ctr" rotWithShape="0">
                          <a:srgbClr val="000000">
                            <a:alpha val="74997"/>
                          </a:srgbClr>
                        </a:outerShdw>
                      </a:effectLst>
                    </p:spPr>
                  </p:pic>
                </p:oleObj>
              </mc:Fallback>
            </mc:AlternateContent>
          </a:graphicData>
        </a:graphic>
      </p:graphicFrame>
      <p:sp>
        <p:nvSpPr>
          <p:cNvPr id="4813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35D0D625-D9E3-484C-85A9-032F53C21250}" type="slidenum">
              <a:rPr lang="en-US" sz="1000">
                <a:latin typeface="Times New Roman" charset="0"/>
              </a:rPr>
              <a:pPr algn="r" eaLnBrk="1" hangingPunct="1"/>
              <a:t>108</a:t>
            </a:fld>
            <a:endParaRPr lang="en-US" sz="1000">
              <a:latin typeface="Times New Roman" charset="0"/>
            </a:endParaRPr>
          </a:p>
        </p:txBody>
      </p:sp>
    </p:spTree>
    <p:extLst>
      <p:ext uri="{BB962C8B-B14F-4D97-AF65-F5344CB8AC3E}">
        <p14:creationId xmlns:p14="http://schemas.microsoft.com/office/powerpoint/2010/main" val="891294046"/>
      </p:ext>
    </p:extLst>
  </p:cSld>
  <p:clrMapOvr>
    <a:masterClrMapping/>
  </p:clrMapOvr>
  <p:transition>
    <p:zoom dir="in"/>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806576" y="228600"/>
            <a:ext cx="8583613" cy="7620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Outsource a Product or Service</a:t>
            </a:r>
          </a:p>
        </p:txBody>
      </p:sp>
      <p:graphicFrame>
        <p:nvGraphicFramePr>
          <p:cNvPr id="50178" name="Object 3"/>
          <p:cNvGraphicFramePr>
            <a:graphicFrameLocks/>
          </p:cNvGraphicFramePr>
          <p:nvPr/>
        </p:nvGraphicFramePr>
        <p:xfrm>
          <a:off x="2006600" y="2130426"/>
          <a:ext cx="8255000" cy="4327525"/>
        </p:xfrm>
        <a:graphic>
          <a:graphicData uri="http://schemas.openxmlformats.org/presentationml/2006/ole">
            <mc:AlternateContent xmlns:mc="http://schemas.openxmlformats.org/markup-compatibility/2006">
              <mc:Choice xmlns:v="urn:schemas-microsoft-com:vml" Requires="v">
                <p:oleObj name="Worksheet" r:id="rId3" imgW="3550920" imgH="1965960" progId="Excel.Sheet.8">
                  <p:embed/>
                </p:oleObj>
              </mc:Choice>
              <mc:Fallback>
                <p:oleObj name="Worksheet" r:id="rId3" imgW="3550920" imgH="1965960" progId="Excel.Sheet.8">
                  <p:embed/>
                  <p:pic>
                    <p:nvPicPr>
                      <p:cNvPr id="50178" name="Object 3"/>
                      <p:cNvPicPr>
                        <a:picLocks noChangeArrowheads="1"/>
                      </p:cNvPicPr>
                      <p:nvPr/>
                    </p:nvPicPr>
                    <p:blipFill>
                      <a:blip r:embed="rId4">
                        <a:extLst>
                          <a:ext uri="{28A0092B-C50C-407E-A947-70E740481C1C}">
                            <a14:useLocalDpi xmlns:a14="http://schemas.microsoft.com/office/drawing/2010/main" val="0"/>
                          </a:ext>
                        </a:extLst>
                      </a:blip>
                      <a:srcRect l="2975" t="1439" r="3229" b="7268"/>
                      <a:stretch>
                        <a:fillRect/>
                      </a:stretch>
                    </p:blipFill>
                    <p:spPr bwMode="auto">
                      <a:xfrm>
                        <a:off x="2006600" y="2130426"/>
                        <a:ext cx="8255000" cy="4327525"/>
                      </a:xfrm>
                      <a:prstGeom prst="rect">
                        <a:avLst/>
                      </a:prstGeom>
                      <a:noFill/>
                      <a:ln w="12700">
                        <a:solidFill>
                          <a:srgbClr val="00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4820" name="Rectangle 4"/>
          <p:cNvSpPr>
            <a:spLocks noChangeArrowheads="1"/>
          </p:cNvSpPr>
          <p:nvPr/>
        </p:nvSpPr>
        <p:spPr bwMode="auto">
          <a:xfrm>
            <a:off x="1828800" y="1244600"/>
            <a:ext cx="8610600" cy="939800"/>
          </a:xfrm>
          <a:prstGeom prst="rect">
            <a:avLst/>
          </a:prstGeom>
          <a:solidFill>
            <a:srgbClr val="FDE3BA"/>
          </a:solidFill>
          <a:ln w="12700">
            <a:solidFill>
              <a:srgbClr val="000000"/>
            </a:solidFill>
            <a:miter lim="800000"/>
            <a:headEnd/>
            <a:tailEnd/>
          </a:ln>
          <a:effectLst>
            <a:outerShdw blurRad="63500" dist="38099" dir="2700000" algn="ctr" rotWithShape="0">
              <a:srgbClr val="000000">
                <a:alpha val="74998"/>
              </a:srgbClr>
            </a:outerShdw>
          </a:effectLst>
        </p:spPr>
        <p:txBody>
          <a:bodyPr wrap="none" lIns="90488" tIns="44450" rIns="90488" bIns="44450" anchor="ctr"/>
          <a:lstStyle/>
          <a:p>
            <a:pPr algn="ctr" eaLnBrk="0" hangingPunct="0">
              <a:defRPr/>
            </a:pPr>
            <a:r>
              <a:rPr lang="en-US" sz="2600" b="1">
                <a:solidFill>
                  <a:srgbClr val="000000"/>
                </a:solidFill>
                <a:cs typeface="Arial" charset="0"/>
              </a:rPr>
              <a:t>Not all of the allocated fixed costs will be saved</a:t>
            </a:r>
          </a:p>
          <a:p>
            <a:pPr algn="ctr" eaLnBrk="0" hangingPunct="0">
              <a:defRPr/>
            </a:pPr>
            <a:r>
              <a:rPr lang="en-US" sz="2600" b="1">
                <a:solidFill>
                  <a:srgbClr val="000000"/>
                </a:solidFill>
                <a:cs typeface="Arial" charset="0"/>
              </a:rPr>
              <a:t>if Worldwide purchases from the outside bakery.</a:t>
            </a:r>
          </a:p>
        </p:txBody>
      </p:sp>
      <p:sp>
        <p:nvSpPr>
          <p:cNvPr id="5018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7B2081E2-573F-254C-A41D-7AB957A9F4CC}" type="slidenum">
              <a:rPr lang="en-US" sz="1000">
                <a:latin typeface="Times New Roman" charset="0"/>
              </a:rPr>
              <a:pPr algn="r" eaLnBrk="1" hangingPunct="1"/>
              <a:t>109</a:t>
            </a:fld>
            <a:endParaRPr lang="en-US" sz="1000">
              <a:latin typeface="Times New Roman" charset="0"/>
            </a:endParaRPr>
          </a:p>
        </p:txBody>
      </p:sp>
    </p:spTree>
    <p:extLst>
      <p:ext uri="{BB962C8B-B14F-4D97-AF65-F5344CB8AC3E}">
        <p14:creationId xmlns:p14="http://schemas.microsoft.com/office/powerpoint/2010/main" val="3242723910"/>
      </p:ext>
    </p:extLst>
  </p:cSld>
  <p:clrMapOvr>
    <a:masterClrMapping/>
  </p:clrMapOvr>
  <p:transition>
    <p:zoom dir="in"/>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806576" y="152400"/>
            <a:ext cx="8583613" cy="8382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Outsource a Product or Service</a:t>
            </a:r>
          </a:p>
        </p:txBody>
      </p:sp>
      <p:sp>
        <p:nvSpPr>
          <p:cNvPr id="52226" name="Rectangle 3"/>
          <p:cNvSpPr>
            <a:spLocks noGrp="1" noChangeArrowheads="1"/>
          </p:cNvSpPr>
          <p:nvPr>
            <p:ph sz="quarter" idx="1"/>
          </p:nvPr>
        </p:nvSpPr>
        <p:spPr>
          <a:xfrm>
            <a:off x="2924175" y="1371600"/>
            <a:ext cx="7348538" cy="2209800"/>
          </a:xfrm>
          <a:solidFill>
            <a:srgbClr val="FDE3BA">
              <a:alpha val="94116"/>
            </a:srgbClr>
          </a:solidFill>
          <a:ln w="12700">
            <a:solidFill>
              <a:srgbClr val="000000"/>
            </a:solidFill>
            <a:miter lim="800000"/>
            <a:headEnd/>
            <a:tailEnd/>
          </a:ln>
          <a:effectLst>
            <a:outerShdw dist="35921" dir="2700000" algn="ctr" rotWithShape="0">
              <a:srgbClr val="000000"/>
            </a:outerShdw>
          </a:effectLst>
        </p:spPr>
        <p:txBody>
          <a:bodyPr vert="horz" lIns="90488" tIns="44450" rIns="90488" bIns="44450" rtlCol="0">
            <a:normAutofit/>
          </a:bodyPr>
          <a:lstStyle/>
          <a:p>
            <a:pPr algn="ctr" eaLnBrk="1" hangingPunct="1">
              <a:lnSpc>
                <a:spcPct val="90000"/>
              </a:lnSpc>
              <a:buFontTx/>
              <a:buNone/>
            </a:pPr>
            <a:r>
              <a:rPr lang="en-US" sz="3600">
                <a:solidFill>
                  <a:srgbClr val="F35B1B"/>
                </a:solidFill>
                <a:latin typeface="Perpetua" charset="0"/>
              </a:rPr>
              <a:t>If  Worldwide purchases the dessert for 21¢, it will only save 15¢ so Worldwide will have a </a:t>
            </a:r>
            <a:r>
              <a:rPr lang="en-US" sz="3600">
                <a:solidFill>
                  <a:srgbClr val="006600"/>
                </a:solidFill>
                <a:latin typeface="Perpetua" charset="0"/>
              </a:rPr>
              <a:t>loss</a:t>
            </a:r>
            <a:r>
              <a:rPr lang="en-US" sz="3600">
                <a:solidFill>
                  <a:srgbClr val="F35B1B"/>
                </a:solidFill>
                <a:latin typeface="Perpetua" charset="0"/>
              </a:rPr>
              <a:t> of 6¢ per dessert purchased.</a:t>
            </a:r>
          </a:p>
        </p:txBody>
      </p:sp>
      <p:pic>
        <p:nvPicPr>
          <p:cNvPr id="52227"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1" y="4648201"/>
            <a:ext cx="2663825" cy="2149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52228" name="AutoShape 5"/>
          <p:cNvSpPr>
            <a:spLocks noChangeArrowheads="1"/>
          </p:cNvSpPr>
          <p:nvPr/>
        </p:nvSpPr>
        <p:spPr bwMode="auto">
          <a:xfrm>
            <a:off x="7467600" y="3810000"/>
            <a:ext cx="1816100" cy="877888"/>
          </a:xfrm>
          <a:prstGeom prst="wedgeRoundRectCallout">
            <a:avLst>
              <a:gd name="adj1" fmla="val -41671"/>
              <a:gd name="adj2" fmla="val 66667"/>
              <a:gd name="adj3" fmla="val 16667"/>
            </a:avLst>
          </a:prstGeom>
          <a:solidFill>
            <a:schemeClr val="tx1"/>
          </a:solidFill>
          <a:ln w="12700">
            <a:solidFill>
              <a:srgbClr val="414141"/>
            </a:solidFill>
            <a:miter lim="800000"/>
            <a:headEnd/>
            <a:tailEnd/>
          </a:ln>
        </p:spPr>
        <p:txBody>
          <a:bodyPr wrap="none" lIns="90488" tIns="44450" rIns="90488" bIns="44450" anchor="ctr"/>
          <a:lstStyle/>
          <a:p>
            <a:pPr algn="ctr" eaLnBrk="0" hangingPunct="0"/>
            <a:r>
              <a:rPr lang="en-US" sz="2400">
                <a:solidFill>
                  <a:schemeClr val="bg1"/>
                </a:solidFill>
              </a:rPr>
              <a:t>Wow, that</a:t>
            </a:r>
            <a:r>
              <a:rPr lang="ja-JP" altLang="en-US" sz="2400">
                <a:solidFill>
                  <a:schemeClr val="bg1"/>
                </a:solidFill>
              </a:rPr>
              <a:t>’</a:t>
            </a:r>
            <a:r>
              <a:rPr lang="en-US" altLang="ja-JP" sz="2400">
                <a:solidFill>
                  <a:schemeClr val="bg1"/>
                </a:solidFill>
              </a:rPr>
              <a:t>s</a:t>
            </a:r>
          </a:p>
          <a:p>
            <a:pPr algn="ctr" eaLnBrk="0" hangingPunct="0"/>
            <a:r>
              <a:rPr lang="en-US" sz="2400">
                <a:solidFill>
                  <a:schemeClr val="bg1"/>
                </a:solidFill>
              </a:rPr>
              <a:t>no deal!</a:t>
            </a:r>
          </a:p>
        </p:txBody>
      </p:sp>
      <p:sp>
        <p:nvSpPr>
          <p:cNvPr id="5222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5AC6CC5A-ADC9-8541-ACC8-5B61EA79E6AD}" type="slidenum">
              <a:rPr lang="en-US" sz="1000">
                <a:latin typeface="Times New Roman" charset="0"/>
              </a:rPr>
              <a:pPr algn="r" eaLnBrk="1" hangingPunct="1"/>
              <a:t>110</a:t>
            </a:fld>
            <a:endParaRPr lang="en-US" sz="1000">
              <a:latin typeface="Times New Roman" charset="0"/>
            </a:endParaRPr>
          </a:p>
        </p:txBody>
      </p:sp>
    </p:spTree>
    <p:extLst>
      <p:ext uri="{BB962C8B-B14F-4D97-AF65-F5344CB8AC3E}">
        <p14:creationId xmlns:p14="http://schemas.microsoft.com/office/powerpoint/2010/main" val="2282674059"/>
      </p:ext>
    </p:extLst>
  </p:cSld>
  <p:clrMapOvr>
    <a:masterClrMapping/>
  </p:clrMapOvr>
  <p:transition>
    <p:checke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78850"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78851"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4997" name="Rectangle 5"/>
          <p:cNvSpPr>
            <a:spLocks noGrp="1" noChangeArrowheads="1"/>
          </p:cNvSpPr>
          <p:nvPr>
            <p:ph type="title"/>
          </p:nvPr>
        </p:nvSpPr>
        <p:spPr>
          <a:xfrm>
            <a:off x="1804193" y="381000"/>
            <a:ext cx="8583613" cy="914400"/>
          </a:xfrm>
        </p:spPr>
        <p:txBody>
          <a:bodyPr vert="horz" lIns="90488" tIns="44450" rIns="90488" bIns="44450" rtlCol="0" anchor="b">
            <a:normAutofit fontScale="90000"/>
          </a:bodyPr>
          <a:lstStyle/>
          <a:p>
            <a:pPr eaLnBrk="1" hangingPunct="1">
              <a:defRPr/>
            </a:pPr>
            <a:r>
              <a:rPr lang="en-US" dirty="0">
                <a:effectLst>
                  <a:outerShdw blurRad="38100" dist="38100" dir="2700000" algn="tl">
                    <a:srgbClr val="DDDDDD"/>
                  </a:outerShdw>
                </a:effectLst>
                <a:latin typeface="Franklin Gothic Book" charset="0"/>
                <a:cs typeface="+mj-cs"/>
              </a:rPr>
              <a:t>Decisions Involving Limited Resources</a:t>
            </a:r>
          </a:p>
        </p:txBody>
      </p:sp>
      <p:sp>
        <p:nvSpPr>
          <p:cNvPr id="78853" name="Rectangle 6"/>
          <p:cNvSpPr>
            <a:spLocks noGrp="1" noChangeArrowheads="1"/>
          </p:cNvSpPr>
          <p:nvPr>
            <p:ph sz="quarter" idx="1"/>
          </p:nvPr>
        </p:nvSpPr>
        <p:spPr>
          <a:xfrm>
            <a:off x="1828800" y="1676400"/>
            <a:ext cx="8610600" cy="4191000"/>
          </a:xfrm>
          <a:solidFill>
            <a:srgbClr val="F2DCDB">
              <a:alpha val="94116"/>
            </a:srgbClr>
          </a:solidFill>
          <a:ln w="12700">
            <a:solidFill>
              <a:srgbClr val="000000"/>
            </a:solidFill>
            <a:miter lim="800000"/>
            <a:headEnd/>
            <a:tailEnd/>
          </a:ln>
          <a:effectLst>
            <a:outerShdw dist="71842" dir="2700000" algn="ctr" rotWithShape="0">
              <a:srgbClr val="000000"/>
            </a:outerShdw>
          </a:effectLst>
        </p:spPr>
        <p:txBody>
          <a:bodyPr vert="horz" lIns="90488" tIns="44450" rIns="90488" bIns="44450" rtlCol="0">
            <a:normAutofit/>
          </a:bodyPr>
          <a:lstStyle/>
          <a:p>
            <a:pPr eaLnBrk="1" hangingPunct="1"/>
            <a:r>
              <a:rPr lang="en-US" sz="3600">
                <a:latin typeface="Perpetua" charset="0"/>
              </a:rPr>
              <a:t>Firms often face the problem of deciding how limited resources are going to be used.</a:t>
            </a:r>
          </a:p>
          <a:p>
            <a:pPr eaLnBrk="1" hangingPunct="1"/>
            <a:r>
              <a:rPr lang="en-US" sz="3600">
                <a:latin typeface="Perpetua" charset="0"/>
              </a:rPr>
              <a:t>Usually, fixed costs are not affected by this decision, so management can focus on maximizing total contribution margin.</a:t>
            </a:r>
            <a:br>
              <a:rPr lang="en-US" sz="3600">
                <a:latin typeface="Perpetua" charset="0"/>
              </a:rPr>
            </a:br>
            <a:endParaRPr lang="en-US" sz="3600">
              <a:latin typeface="Perpetua" charset="0"/>
            </a:endParaRPr>
          </a:p>
          <a:p>
            <a:pPr algn="ctr" eaLnBrk="1" hangingPunct="1">
              <a:buFontTx/>
              <a:buNone/>
            </a:pPr>
            <a:r>
              <a:rPr lang="en-US" sz="3600">
                <a:solidFill>
                  <a:schemeClr val="accent2"/>
                </a:solidFill>
                <a:latin typeface="Perpetua" charset="0"/>
              </a:rPr>
              <a:t>Let</a:t>
            </a:r>
            <a:r>
              <a:rPr lang="ja-JP" altLang="en-US" sz="3600">
                <a:solidFill>
                  <a:schemeClr val="accent2"/>
                </a:solidFill>
                <a:latin typeface="Perpetua" charset="0"/>
              </a:rPr>
              <a:t>’</a:t>
            </a:r>
            <a:r>
              <a:rPr lang="en-US" altLang="ja-JP" sz="3600">
                <a:solidFill>
                  <a:schemeClr val="accent2"/>
                </a:solidFill>
                <a:latin typeface="Perpetua" charset="0"/>
              </a:rPr>
              <a:t>s look at the Martin, Inc. example.</a:t>
            </a:r>
            <a:endParaRPr lang="en-US">
              <a:solidFill>
                <a:schemeClr val="accent2"/>
              </a:solidFill>
              <a:latin typeface="Perpetua" charset="0"/>
            </a:endParaRPr>
          </a:p>
        </p:txBody>
      </p:sp>
      <p:sp>
        <p:nvSpPr>
          <p:cNvPr id="7885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8D462A78-AD0E-F64C-A2EF-8B8A4031178D}" type="slidenum">
              <a:rPr lang="en-US" sz="1000">
                <a:latin typeface="Times New Roman" charset="0"/>
              </a:rPr>
              <a:pPr algn="r" eaLnBrk="1" hangingPunct="1"/>
              <a:t>111</a:t>
            </a:fld>
            <a:endParaRPr lang="en-US" sz="1000">
              <a:latin typeface="Times New Roman" charset="0"/>
            </a:endParaRPr>
          </a:p>
        </p:txBody>
      </p:sp>
    </p:spTree>
    <p:extLst>
      <p:ext uri="{BB962C8B-B14F-4D97-AF65-F5344CB8AC3E}">
        <p14:creationId xmlns:p14="http://schemas.microsoft.com/office/powerpoint/2010/main" val="901705416"/>
      </p:ext>
    </p:extLst>
  </p:cSld>
  <p:clrMapOvr>
    <a:masterClrMapping/>
  </p:clrMapOvr>
  <p:transition>
    <p:checke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0898"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0899"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7045" name="Rectangle 5"/>
          <p:cNvSpPr>
            <a:spLocks noGrp="1" noChangeArrowheads="1"/>
          </p:cNvSpPr>
          <p:nvPr>
            <p:ph type="title"/>
          </p:nvPr>
        </p:nvSpPr>
        <p:spPr>
          <a:xfrm>
            <a:off x="1779589" y="609600"/>
            <a:ext cx="8583613" cy="9906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Limited Resources</a:t>
            </a:r>
          </a:p>
        </p:txBody>
      </p:sp>
      <p:sp>
        <p:nvSpPr>
          <p:cNvPr id="80901" name="Rectangle 6"/>
          <p:cNvSpPr>
            <a:spLocks noGrp="1" noChangeArrowheads="1"/>
          </p:cNvSpPr>
          <p:nvPr>
            <p:ph sz="quarter" idx="1"/>
          </p:nvPr>
        </p:nvSpPr>
        <p:spPr>
          <a:xfrm>
            <a:off x="1779589" y="2209800"/>
            <a:ext cx="8610600" cy="10668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2800" dirty="0">
                <a:latin typeface="Perpetua" charset="0"/>
              </a:rPr>
              <a:t>Martin, Inc. produces two products and selected data are shown below:</a:t>
            </a:r>
          </a:p>
        </p:txBody>
      </p:sp>
      <p:graphicFrame>
        <p:nvGraphicFramePr>
          <p:cNvPr id="80902" name="Object 7"/>
          <p:cNvGraphicFramePr>
            <a:graphicFrameLocks/>
          </p:cNvGraphicFramePr>
          <p:nvPr/>
        </p:nvGraphicFramePr>
        <p:xfrm>
          <a:off x="1806576" y="3276600"/>
          <a:ext cx="8693150" cy="2971800"/>
        </p:xfrm>
        <a:graphic>
          <a:graphicData uri="http://schemas.openxmlformats.org/presentationml/2006/ole">
            <mc:AlternateContent xmlns:mc="http://schemas.openxmlformats.org/markup-compatibility/2006">
              <mc:Choice xmlns:v="urn:schemas-microsoft-com:vml" Requires="v">
                <p:oleObj name="Worksheet" r:id="rId3" imgW="4480560" imgH="1676400" progId="Excel.Sheet.8">
                  <p:embed/>
                </p:oleObj>
              </mc:Choice>
              <mc:Fallback>
                <p:oleObj name="Worksheet" r:id="rId3" imgW="4480560" imgH="1676400" progId="Excel.Sheet.8">
                  <p:embed/>
                  <p:pic>
                    <p:nvPicPr>
                      <p:cNvPr id="80902" name="Object 7"/>
                      <p:cNvPicPr>
                        <a:picLocks noChangeArrowheads="1"/>
                      </p:cNvPicPr>
                      <p:nvPr/>
                    </p:nvPicPr>
                    <p:blipFill>
                      <a:blip r:embed="rId4">
                        <a:extLst>
                          <a:ext uri="{28A0092B-C50C-407E-A947-70E740481C1C}">
                            <a14:useLocalDpi xmlns:a14="http://schemas.microsoft.com/office/drawing/2010/main" val="0"/>
                          </a:ext>
                        </a:extLst>
                      </a:blip>
                      <a:srcRect l="2788" r="548" b="6119"/>
                      <a:stretch>
                        <a:fillRect/>
                      </a:stretch>
                    </p:blipFill>
                    <p:spPr bwMode="auto">
                      <a:xfrm>
                        <a:off x="1806576" y="3276600"/>
                        <a:ext cx="8693150" cy="2971800"/>
                      </a:xfrm>
                      <a:prstGeom prst="rect">
                        <a:avLst/>
                      </a:prstGeom>
                      <a:noFill/>
                      <a:ln w="12700">
                        <a:solidFill>
                          <a:srgbClr val="00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80903"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8A3638A3-BBB1-1247-83DE-38E76353A193}" type="slidenum">
              <a:rPr lang="en-US" sz="1000">
                <a:latin typeface="Times New Roman" charset="0"/>
              </a:rPr>
              <a:pPr algn="r" eaLnBrk="1" hangingPunct="1"/>
              <a:t>112</a:t>
            </a:fld>
            <a:endParaRPr lang="en-US" sz="1000">
              <a:latin typeface="Times New Roman" charset="0"/>
            </a:endParaRPr>
          </a:p>
        </p:txBody>
      </p:sp>
    </p:spTree>
    <p:extLst>
      <p:ext uri="{BB962C8B-B14F-4D97-AF65-F5344CB8AC3E}">
        <p14:creationId xmlns:p14="http://schemas.microsoft.com/office/powerpoint/2010/main" val="11427865"/>
      </p:ext>
    </p:extLst>
  </p:cSld>
  <p:clrMapOvr>
    <a:masterClrMapping/>
  </p:clrMapOvr>
  <p:transition>
    <p:zoom dir="in"/>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2946"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2947"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9094" name="Rectangle 6"/>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Limited Resources</a:t>
            </a:r>
          </a:p>
        </p:txBody>
      </p:sp>
      <p:sp>
        <p:nvSpPr>
          <p:cNvPr id="82949" name="Rectangle 7"/>
          <p:cNvSpPr>
            <a:spLocks noGrp="1" noChangeArrowheads="1"/>
          </p:cNvSpPr>
          <p:nvPr>
            <p:ph sz="quarter" idx="1"/>
          </p:nvPr>
        </p:nvSpPr>
        <p:spPr>
          <a:xfrm>
            <a:off x="1828800" y="1600200"/>
            <a:ext cx="8153400" cy="4419600"/>
          </a:xfrm>
          <a:solidFill>
            <a:schemeClr val="folHlink">
              <a:alpha val="94116"/>
            </a:schemeClr>
          </a:solidFill>
          <a:ln w="12700">
            <a:solidFill>
              <a:srgbClr val="000000"/>
            </a:solidFill>
            <a:miter lim="800000"/>
            <a:headEnd/>
            <a:tailEnd/>
          </a:ln>
          <a:effectLst>
            <a:outerShdw dist="71842" dir="2700000" algn="ctr" rotWithShape="0">
              <a:srgbClr val="000000"/>
            </a:outerShdw>
          </a:effectLst>
        </p:spPr>
        <p:txBody>
          <a:bodyPr vert="horz" lIns="90488" tIns="44450" rIns="90488" bIns="44450" rtlCol="0">
            <a:normAutofit/>
          </a:bodyPr>
          <a:lstStyle/>
          <a:p>
            <a:pPr eaLnBrk="1" hangingPunct="1">
              <a:lnSpc>
                <a:spcPct val="90000"/>
              </a:lnSpc>
            </a:pPr>
            <a:r>
              <a:rPr lang="en-US" sz="3600" dirty="0">
                <a:solidFill>
                  <a:schemeClr val="bg1"/>
                </a:solidFill>
                <a:latin typeface="Perpetua" charset="0"/>
              </a:rPr>
              <a:t>The lathe is the scarce resource because there is excess capacity on other machines.  The lathe is being used at 100% of its capacity.</a:t>
            </a:r>
          </a:p>
          <a:p>
            <a:pPr eaLnBrk="1" hangingPunct="1">
              <a:lnSpc>
                <a:spcPct val="90000"/>
              </a:lnSpc>
            </a:pPr>
            <a:r>
              <a:rPr lang="en-US" sz="3600" dirty="0">
                <a:solidFill>
                  <a:schemeClr val="bg1"/>
                </a:solidFill>
                <a:latin typeface="Perpetua" charset="0"/>
              </a:rPr>
              <a:t>The lathe capacity is 2,400 minutes per week</a:t>
            </a:r>
            <a:r>
              <a:rPr lang="en-US" sz="3600" dirty="0">
                <a:latin typeface="Perpetua" charset="0"/>
              </a:rPr>
              <a:t>.</a:t>
            </a:r>
            <a:br>
              <a:rPr lang="en-US" sz="3600" dirty="0">
                <a:latin typeface="Perpetua" charset="0"/>
              </a:rPr>
            </a:br>
            <a:br>
              <a:rPr lang="en-US" sz="2400" dirty="0">
                <a:latin typeface="Perpetua" charset="0"/>
              </a:rPr>
            </a:br>
            <a:endParaRPr lang="en-US" sz="2400" dirty="0">
              <a:latin typeface="Perpetua" charset="0"/>
            </a:endParaRPr>
          </a:p>
          <a:p>
            <a:pPr algn="ctr" eaLnBrk="1" hangingPunct="1">
              <a:lnSpc>
                <a:spcPct val="90000"/>
              </a:lnSpc>
              <a:spcBef>
                <a:spcPct val="0"/>
              </a:spcBef>
              <a:buFontTx/>
              <a:buNone/>
            </a:pPr>
            <a:r>
              <a:rPr lang="en-US" sz="3400" dirty="0">
                <a:solidFill>
                  <a:srgbClr val="FFFF00"/>
                </a:solidFill>
                <a:latin typeface="Perpetua" charset="0"/>
              </a:rPr>
              <a:t>Should Martin focus its efforts</a:t>
            </a:r>
          </a:p>
          <a:p>
            <a:pPr algn="ctr" eaLnBrk="1" hangingPunct="1">
              <a:lnSpc>
                <a:spcPct val="90000"/>
              </a:lnSpc>
              <a:spcBef>
                <a:spcPct val="0"/>
              </a:spcBef>
              <a:buFontTx/>
              <a:buNone/>
            </a:pPr>
            <a:r>
              <a:rPr lang="en-US" sz="3400" dirty="0">
                <a:solidFill>
                  <a:srgbClr val="FFFF00"/>
                </a:solidFill>
                <a:latin typeface="Perpetua" charset="0"/>
              </a:rPr>
              <a:t>on Webs or Highs?</a:t>
            </a:r>
          </a:p>
        </p:txBody>
      </p:sp>
      <p:sp>
        <p:nvSpPr>
          <p:cNvPr id="8295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17BC914A-1D7E-C745-81AD-CD6E9C5A9138}" type="slidenum">
              <a:rPr lang="en-US" sz="1000">
                <a:latin typeface="Times New Roman" charset="0"/>
              </a:rPr>
              <a:pPr algn="r" eaLnBrk="1" hangingPunct="1"/>
              <a:t>113</a:t>
            </a:fld>
            <a:endParaRPr lang="en-US" sz="1000">
              <a:latin typeface="Times New Roman" charset="0"/>
            </a:endParaRPr>
          </a:p>
        </p:txBody>
      </p:sp>
    </p:spTree>
    <p:extLst>
      <p:ext uri="{BB962C8B-B14F-4D97-AF65-F5344CB8AC3E}">
        <p14:creationId xmlns:p14="http://schemas.microsoft.com/office/powerpoint/2010/main" val="2156668813"/>
      </p:ext>
    </p:extLst>
  </p:cSld>
  <p:clrMapOvr>
    <a:masterClrMapping/>
  </p:clrMapOvr>
  <p:transition>
    <p:checke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4994"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4995"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4996"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5238" name="Rectangle 6"/>
          <p:cNvSpPr>
            <a:spLocks noGrp="1" noChangeArrowheads="1"/>
          </p:cNvSpPr>
          <p:nvPr>
            <p:ph type="title"/>
          </p:nvPr>
        </p:nvSpPr>
        <p:spPr>
          <a:xfrm>
            <a:off x="1828801" y="304800"/>
            <a:ext cx="8583613" cy="685800"/>
          </a:xfrm>
        </p:spPr>
        <p:txBody>
          <a:bodyPr vert="horz" lIns="90488" tIns="44450" rIns="90488" bIns="44450" rtlCol="0" anchor="b">
            <a:normAutofit fontScale="90000"/>
          </a:bodyPr>
          <a:lstStyle/>
          <a:p>
            <a:pPr eaLnBrk="1" hangingPunct="1">
              <a:defRPr/>
            </a:pPr>
            <a:r>
              <a:rPr lang="en-US" b="1" dirty="0">
                <a:effectLst>
                  <a:outerShdw blurRad="38100" dist="38100" dir="2700000" algn="tl">
                    <a:srgbClr val="DDDDDD"/>
                  </a:outerShdw>
                </a:effectLst>
                <a:latin typeface="Franklin Gothic Book" charset="0"/>
                <a:cs typeface="+mj-cs"/>
              </a:rPr>
              <a:t>Limited Resources</a:t>
            </a:r>
          </a:p>
        </p:txBody>
      </p:sp>
      <p:sp>
        <p:nvSpPr>
          <p:cNvPr id="84998" name="Rectangle 7"/>
          <p:cNvSpPr>
            <a:spLocks noGrp="1" noChangeArrowheads="1"/>
          </p:cNvSpPr>
          <p:nvPr>
            <p:ph sz="quarter" idx="1"/>
          </p:nvPr>
        </p:nvSpPr>
        <p:spPr>
          <a:xfrm>
            <a:off x="2057400" y="1066800"/>
            <a:ext cx="8610600" cy="10668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200">
                <a:latin typeface="Perpetua" charset="0"/>
              </a:rPr>
              <a:t>Let</a:t>
            </a:r>
            <a:r>
              <a:rPr lang="ja-JP" altLang="en-US" sz="3200">
                <a:latin typeface="Perpetua" charset="0"/>
              </a:rPr>
              <a:t>’</a:t>
            </a:r>
            <a:r>
              <a:rPr lang="en-US" altLang="ja-JP" sz="3200">
                <a:latin typeface="Perpetua" charset="0"/>
              </a:rPr>
              <a:t>s calculate the contribution margin per unit of the scarce resource, the lathe.</a:t>
            </a:r>
            <a:endParaRPr lang="en-US" sz="3200">
              <a:latin typeface="Perpetua" charset="0"/>
            </a:endParaRPr>
          </a:p>
        </p:txBody>
      </p:sp>
      <p:sp>
        <p:nvSpPr>
          <p:cNvPr id="53256" name="Rectangle 8"/>
          <p:cNvSpPr>
            <a:spLocks noChangeArrowheads="1"/>
          </p:cNvSpPr>
          <p:nvPr/>
        </p:nvSpPr>
        <p:spPr bwMode="auto">
          <a:xfrm>
            <a:off x="2438401" y="4572000"/>
            <a:ext cx="7648575" cy="1562100"/>
          </a:xfrm>
          <a:prstGeom prst="rect">
            <a:avLst/>
          </a:prstGeom>
          <a:solidFill>
            <a:srgbClr val="F35B1B"/>
          </a:solidFill>
          <a:ln w="12700">
            <a:solidFill>
              <a:srgbClr val="000000"/>
            </a:solidFill>
            <a:miter lim="800000"/>
            <a:headEnd/>
            <a:tailEnd/>
          </a:ln>
          <a:effectLst>
            <a:outerShdw blurRad="63500" dist="71842" dir="2700000" algn="ctr" rotWithShape="0">
              <a:srgbClr val="000000">
                <a:alpha val="74998"/>
              </a:srgbClr>
            </a:outerShdw>
          </a:effectLst>
        </p:spPr>
        <p:txBody>
          <a:bodyPr lIns="90488" tIns="44450" rIns="90488" bIns="44450">
            <a:spAutoFit/>
          </a:bodyPr>
          <a:lstStyle/>
          <a:p>
            <a:pPr algn="ctr" eaLnBrk="0" hangingPunct="0">
              <a:defRPr/>
            </a:pPr>
            <a:r>
              <a:rPr lang="en-US" sz="2400" b="1">
                <a:solidFill>
                  <a:srgbClr val="FFFF00"/>
                </a:solidFill>
                <a:cs typeface="Arial" charset="0"/>
              </a:rPr>
              <a:t>Highs should be emphasized</a:t>
            </a:r>
            <a:r>
              <a:rPr lang="en-US" sz="2400">
                <a:cs typeface="Arial" charset="0"/>
              </a:rPr>
              <a:t>.  It is the more valuable use of the scarce resource, the lathe, yielding a contribution margin of $30 per minute as opposed to $24 per minute for the Webs.</a:t>
            </a:r>
          </a:p>
        </p:txBody>
      </p:sp>
      <p:graphicFrame>
        <p:nvGraphicFramePr>
          <p:cNvPr id="85000" name="Object 9"/>
          <p:cNvGraphicFramePr>
            <a:graphicFrameLocks/>
          </p:cNvGraphicFramePr>
          <p:nvPr/>
        </p:nvGraphicFramePr>
        <p:xfrm>
          <a:off x="1981200" y="2209800"/>
          <a:ext cx="8324850" cy="2266950"/>
        </p:xfrm>
        <a:graphic>
          <a:graphicData uri="http://schemas.openxmlformats.org/presentationml/2006/ole">
            <mc:AlternateContent xmlns:mc="http://schemas.openxmlformats.org/markup-compatibility/2006">
              <mc:Choice xmlns:v="urn:schemas-microsoft-com:vml" Requires="v">
                <p:oleObj name="Worksheet" r:id="rId3" imgW="4102100" imgH="1143000" progId="Excel.Sheet.8">
                  <p:embed/>
                </p:oleObj>
              </mc:Choice>
              <mc:Fallback>
                <p:oleObj name="Worksheet" r:id="rId3" imgW="4102100" imgH="1143000" progId="Excel.Sheet.8">
                  <p:embed/>
                  <p:pic>
                    <p:nvPicPr>
                      <p:cNvPr id="85000" name="Object 9"/>
                      <p:cNvPicPr>
                        <a:picLocks noChangeArrowheads="1"/>
                      </p:cNvPicPr>
                      <p:nvPr/>
                    </p:nvPicPr>
                    <p:blipFill>
                      <a:blip r:embed="rId4">
                        <a:extLst>
                          <a:ext uri="{28A0092B-C50C-407E-A947-70E740481C1C}">
                            <a14:useLocalDpi xmlns:a14="http://schemas.microsoft.com/office/drawing/2010/main" val="0"/>
                          </a:ext>
                        </a:extLst>
                      </a:blip>
                      <a:srcRect b="3316"/>
                      <a:stretch>
                        <a:fillRect/>
                      </a:stretch>
                    </p:blipFill>
                    <p:spPr bwMode="auto">
                      <a:xfrm>
                        <a:off x="1981200" y="2209800"/>
                        <a:ext cx="8324850" cy="2266950"/>
                      </a:xfrm>
                      <a:prstGeom prst="rect">
                        <a:avLst/>
                      </a:prstGeom>
                      <a:noFill/>
                      <a:ln w="12700">
                        <a:solidFill>
                          <a:srgbClr val="00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85001" name="Rectangle 10"/>
          <p:cNvSpPr>
            <a:spLocks noChangeArrowheads="1"/>
          </p:cNvSpPr>
          <p:nvPr/>
        </p:nvSpPr>
        <p:spPr bwMode="auto">
          <a:xfrm>
            <a:off x="1828800" y="6214021"/>
            <a:ext cx="8839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p>
            <a:pPr algn="ctr" eaLnBrk="0" hangingPunct="0"/>
            <a:r>
              <a:rPr lang="en-US" b="1" dirty="0">
                <a:solidFill>
                  <a:srgbClr val="80FFEF"/>
                </a:solidFill>
                <a:latin typeface="Times New Roman" charset="0"/>
              </a:rPr>
              <a:t>If there are no other considerations, the best plan would be to produce to meet current demand for Highs and then use remaining capacity to make Webs.</a:t>
            </a:r>
          </a:p>
        </p:txBody>
      </p:sp>
      <p:sp>
        <p:nvSpPr>
          <p:cNvPr id="85002"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843C0664-146B-0748-BC75-B0528A816937}" type="slidenum">
              <a:rPr lang="en-US" sz="1000">
                <a:latin typeface="Times New Roman" charset="0"/>
              </a:rPr>
              <a:pPr algn="r" eaLnBrk="1" hangingPunct="1"/>
              <a:t>114</a:t>
            </a:fld>
            <a:endParaRPr lang="en-US" sz="1000">
              <a:latin typeface="Times New Roman" charset="0"/>
            </a:endParaRPr>
          </a:p>
        </p:txBody>
      </p:sp>
    </p:spTree>
    <p:extLst>
      <p:ext uri="{BB962C8B-B14F-4D97-AF65-F5344CB8AC3E}">
        <p14:creationId xmlns:p14="http://schemas.microsoft.com/office/powerpoint/2010/main" val="1130811899"/>
      </p:ext>
    </p:extLst>
  </p:cSld>
  <p:clrMapOvr>
    <a:masterClrMapping/>
  </p:clrMapOvr>
  <p:transition>
    <p:wipe dir="u"/>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7042"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7043"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7044"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65894" name="Rectangle 6"/>
          <p:cNvSpPr>
            <a:spLocks noGrp="1" noChangeArrowheads="1"/>
          </p:cNvSpPr>
          <p:nvPr>
            <p:ph type="title"/>
          </p:nvPr>
        </p:nvSpPr>
        <p:spPr>
          <a:xfrm>
            <a:off x="1879601" y="0"/>
            <a:ext cx="8583613" cy="9906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Limited Resources</a:t>
            </a:r>
          </a:p>
        </p:txBody>
      </p:sp>
      <p:sp>
        <p:nvSpPr>
          <p:cNvPr id="87046" name="Rectangle 7"/>
          <p:cNvSpPr>
            <a:spLocks noGrp="1" noChangeArrowheads="1"/>
          </p:cNvSpPr>
          <p:nvPr>
            <p:ph sz="quarter" idx="1"/>
          </p:nvPr>
        </p:nvSpPr>
        <p:spPr>
          <a:xfrm>
            <a:off x="1828800" y="1066800"/>
            <a:ext cx="8610600" cy="6096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a:latin typeface="Perpetua" charset="0"/>
              </a:rPr>
              <a:t>Let</a:t>
            </a:r>
            <a:r>
              <a:rPr lang="ja-JP" altLang="en-US">
                <a:latin typeface="Perpetua" charset="0"/>
              </a:rPr>
              <a:t>’</a:t>
            </a:r>
            <a:r>
              <a:rPr lang="en-US" altLang="ja-JP">
                <a:latin typeface="Perpetua" charset="0"/>
              </a:rPr>
              <a:t>s see how this plan would work.</a:t>
            </a:r>
            <a:endParaRPr lang="en-US">
              <a:latin typeface="Perpetua" charset="0"/>
            </a:endParaRPr>
          </a:p>
        </p:txBody>
      </p:sp>
      <p:sp>
        <p:nvSpPr>
          <p:cNvPr id="87047" name="Text Box 9"/>
          <p:cNvSpPr txBox="1">
            <a:spLocks noChangeArrowheads="1"/>
          </p:cNvSpPr>
          <p:nvPr/>
        </p:nvSpPr>
        <p:spPr bwMode="auto">
          <a:xfrm>
            <a:off x="2667000" y="1851026"/>
            <a:ext cx="7010400" cy="4524315"/>
          </a:xfrm>
          <a:prstGeom prst="rect">
            <a:avLst/>
          </a:prstGeom>
          <a:solidFill>
            <a:schemeClr val="accent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dirty="0">
                <a:solidFill>
                  <a:schemeClr val="bg1"/>
                </a:solidFill>
              </a:rPr>
              <a:t>Allotting the Scarce Resource – The Lathe</a:t>
            </a:r>
          </a:p>
          <a:p>
            <a:pPr eaLnBrk="1" hangingPunct="1"/>
            <a:endParaRPr lang="en-US" b="1" dirty="0">
              <a:solidFill>
                <a:schemeClr val="bg1"/>
              </a:solidFill>
            </a:endParaRPr>
          </a:p>
          <a:p>
            <a:pPr eaLnBrk="1" hangingPunct="1"/>
            <a:r>
              <a:rPr lang="en-US" b="1" dirty="0">
                <a:solidFill>
                  <a:schemeClr val="bg1"/>
                </a:solidFill>
              </a:rPr>
              <a:t>Weekly demand for Highs	          2,200 units</a:t>
            </a:r>
          </a:p>
          <a:p>
            <a:pPr eaLnBrk="1" hangingPunct="1"/>
            <a:r>
              <a:rPr lang="en-US" b="1" dirty="0">
                <a:solidFill>
                  <a:schemeClr val="bg1"/>
                </a:solidFill>
              </a:rPr>
              <a:t>Time required per unit	         </a:t>
            </a:r>
            <a:r>
              <a:rPr lang="en-US" b="1" u="sng" dirty="0">
                <a:solidFill>
                  <a:schemeClr val="bg1"/>
                </a:solidFill>
              </a:rPr>
              <a:t>x     .50 minutes</a:t>
            </a:r>
          </a:p>
          <a:p>
            <a:pPr eaLnBrk="1" hangingPunct="1"/>
            <a:r>
              <a:rPr lang="en-US" b="1" dirty="0">
                <a:solidFill>
                  <a:schemeClr val="bg1"/>
                </a:solidFill>
              </a:rPr>
              <a:t>Time required to make Highs	</a:t>
            </a:r>
            <a:r>
              <a:rPr lang="en-US" b="1" u="sng" dirty="0">
                <a:solidFill>
                  <a:schemeClr val="bg1"/>
                </a:solidFill>
              </a:rPr>
              <a:t>1,100 minutes</a:t>
            </a:r>
          </a:p>
          <a:p>
            <a:pPr eaLnBrk="1" hangingPunct="1"/>
            <a:endParaRPr lang="en-US" b="1" dirty="0">
              <a:solidFill>
                <a:schemeClr val="bg1"/>
              </a:solidFill>
            </a:endParaRPr>
          </a:p>
          <a:p>
            <a:pPr eaLnBrk="1" hangingPunct="1"/>
            <a:r>
              <a:rPr lang="en-US" b="1" dirty="0">
                <a:solidFill>
                  <a:schemeClr val="bg1"/>
                </a:solidFill>
              </a:rPr>
              <a:t>Total lathe time available		      2,400 minutes</a:t>
            </a:r>
          </a:p>
          <a:p>
            <a:pPr eaLnBrk="1" hangingPunct="1"/>
            <a:r>
              <a:rPr lang="en-US" b="1" dirty="0">
                <a:solidFill>
                  <a:schemeClr val="bg1"/>
                </a:solidFill>
              </a:rPr>
              <a:t>Time used to produce Highs  	1,100 minutes</a:t>
            </a:r>
          </a:p>
          <a:p>
            <a:pPr eaLnBrk="1" hangingPunct="1"/>
            <a:r>
              <a:rPr lang="en-US" b="1" dirty="0">
                <a:solidFill>
                  <a:schemeClr val="bg1"/>
                </a:solidFill>
              </a:rPr>
              <a:t>Time available for Webs		      1,300 minutes</a:t>
            </a:r>
          </a:p>
          <a:p>
            <a:pPr eaLnBrk="1" hangingPunct="1"/>
            <a:r>
              <a:rPr lang="en-US" b="1" dirty="0">
                <a:solidFill>
                  <a:schemeClr val="bg1"/>
                </a:solidFill>
              </a:rPr>
              <a:t>Time required per unit 	         </a:t>
            </a:r>
            <a:r>
              <a:rPr lang="en-US" b="1" u="sng" dirty="0">
                <a:solidFill>
                  <a:schemeClr val="bg1"/>
                </a:solidFill>
              </a:rPr>
              <a:t>x    1.00 minute </a:t>
            </a:r>
          </a:p>
          <a:p>
            <a:pPr eaLnBrk="1" hangingPunct="1"/>
            <a:r>
              <a:rPr lang="en-US" b="1" dirty="0">
                <a:solidFill>
                  <a:schemeClr val="bg1"/>
                </a:solidFill>
              </a:rPr>
              <a:t>Production of Webs		             </a:t>
            </a:r>
            <a:r>
              <a:rPr lang="en-US" b="1" u="sng" dirty="0">
                <a:solidFill>
                  <a:schemeClr val="bg1"/>
                </a:solidFill>
              </a:rPr>
              <a:t>1,300 units</a:t>
            </a:r>
            <a:r>
              <a:rPr lang="en-US" u="sng" dirty="0">
                <a:solidFill>
                  <a:schemeClr val="bg1"/>
                </a:solidFill>
              </a:rPr>
              <a:t>      </a:t>
            </a:r>
            <a:r>
              <a:rPr lang="en-US" dirty="0">
                <a:solidFill>
                  <a:schemeClr val="bg1"/>
                </a:solidFill>
              </a:rPr>
              <a:t>	</a:t>
            </a:r>
          </a:p>
        </p:txBody>
      </p:sp>
      <p:sp>
        <p:nvSpPr>
          <p:cNvPr id="8704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B43F87D3-92C6-724B-8D5B-AC4058269C0F}" type="slidenum">
              <a:rPr lang="en-US" sz="1000">
                <a:latin typeface="Times New Roman" charset="0"/>
              </a:rPr>
              <a:pPr algn="r" eaLnBrk="1" hangingPunct="1"/>
              <a:t>115</a:t>
            </a:fld>
            <a:endParaRPr lang="en-US" sz="1000">
              <a:latin typeface="Times New Roman" charset="0"/>
            </a:endParaRPr>
          </a:p>
        </p:txBody>
      </p:sp>
    </p:spTree>
    <p:extLst>
      <p:ext uri="{BB962C8B-B14F-4D97-AF65-F5344CB8AC3E}">
        <p14:creationId xmlns:p14="http://schemas.microsoft.com/office/powerpoint/2010/main" val="808560178"/>
      </p:ext>
    </p:extLst>
  </p:cSld>
  <p:clrMapOvr>
    <a:masterClrMapping/>
  </p:clrMapOvr>
  <p:transition>
    <p:wipe dir="d"/>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9090"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9091"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01382" name="Rectangle 6"/>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Limited Resources</a:t>
            </a:r>
          </a:p>
        </p:txBody>
      </p:sp>
      <p:sp>
        <p:nvSpPr>
          <p:cNvPr id="89093" name="Rectangle 7"/>
          <p:cNvSpPr>
            <a:spLocks noGrp="1" noChangeArrowheads="1"/>
          </p:cNvSpPr>
          <p:nvPr>
            <p:ph sz="quarter" idx="1"/>
          </p:nvPr>
        </p:nvSpPr>
        <p:spPr>
          <a:xfrm>
            <a:off x="1752600" y="1447800"/>
            <a:ext cx="8610600" cy="1600200"/>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endParaRPr lang="en-US" dirty="0">
              <a:latin typeface="Perpetua" charset="0"/>
            </a:endParaRPr>
          </a:p>
          <a:p>
            <a:pPr algn="ctr" eaLnBrk="1" hangingPunct="1">
              <a:buFontTx/>
              <a:buNone/>
            </a:pPr>
            <a:r>
              <a:rPr lang="en-US" sz="2800" dirty="0">
                <a:latin typeface="Perpetua" charset="0"/>
              </a:rPr>
              <a:t>According to the plan, Martin will produce 2,200 Highs and 1,300 Webs.  Martin</a:t>
            </a:r>
            <a:r>
              <a:rPr lang="ja-JP" altLang="en-US" sz="2800">
                <a:latin typeface="Perpetua" charset="0"/>
              </a:rPr>
              <a:t>’</a:t>
            </a:r>
            <a:r>
              <a:rPr lang="en-US" altLang="ja-JP" sz="2800" dirty="0">
                <a:latin typeface="Perpetua" charset="0"/>
              </a:rPr>
              <a:t>s contribution margin looks like this.</a:t>
            </a:r>
            <a:endParaRPr lang="en-US" sz="2800" dirty="0">
              <a:latin typeface="Perpetua" charset="0"/>
            </a:endParaRPr>
          </a:p>
        </p:txBody>
      </p:sp>
      <p:graphicFrame>
        <p:nvGraphicFramePr>
          <p:cNvPr id="89094" name="Object 8"/>
          <p:cNvGraphicFramePr>
            <a:graphicFrameLocks/>
          </p:cNvGraphicFramePr>
          <p:nvPr/>
        </p:nvGraphicFramePr>
        <p:xfrm>
          <a:off x="1892300" y="3048000"/>
          <a:ext cx="8440738" cy="1803400"/>
        </p:xfrm>
        <a:graphic>
          <a:graphicData uri="http://schemas.openxmlformats.org/presentationml/2006/ole">
            <mc:AlternateContent xmlns:mc="http://schemas.openxmlformats.org/markup-compatibility/2006">
              <mc:Choice xmlns:v="urn:schemas-microsoft-com:vml" Requires="v">
                <p:oleObj name="Worksheet" r:id="rId3" imgW="3779520" imgH="975360" progId="Excel.Sheet.8">
                  <p:embed/>
                </p:oleObj>
              </mc:Choice>
              <mc:Fallback>
                <p:oleObj name="Worksheet" r:id="rId3" imgW="3779520" imgH="975360" progId="Excel.Sheet.8">
                  <p:embed/>
                  <p:pic>
                    <p:nvPicPr>
                      <p:cNvPr id="89094" name="Object 8"/>
                      <p:cNvPicPr>
                        <a:picLocks noChangeArrowheads="1"/>
                      </p:cNvPicPr>
                      <p:nvPr/>
                    </p:nvPicPr>
                    <p:blipFill>
                      <a:blip r:embed="rId4">
                        <a:extLst>
                          <a:ext uri="{28A0092B-C50C-407E-A947-70E740481C1C}">
                            <a14:useLocalDpi xmlns:a14="http://schemas.microsoft.com/office/drawing/2010/main" val="0"/>
                          </a:ext>
                        </a:extLst>
                      </a:blip>
                      <a:srcRect l="4715" t="14314" r="5409" b="6741"/>
                      <a:stretch>
                        <a:fillRect/>
                      </a:stretch>
                    </p:blipFill>
                    <p:spPr bwMode="auto">
                      <a:xfrm>
                        <a:off x="1892300" y="3048000"/>
                        <a:ext cx="8440738" cy="1803400"/>
                      </a:xfrm>
                      <a:prstGeom prst="rect">
                        <a:avLst/>
                      </a:prstGeom>
                      <a:noFill/>
                      <a:ln w="12700">
                        <a:solidFill>
                          <a:srgbClr val="00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01385" name="Rectangle 9"/>
          <p:cNvSpPr>
            <a:spLocks noChangeArrowheads="1"/>
          </p:cNvSpPr>
          <p:nvPr/>
        </p:nvSpPr>
        <p:spPr bwMode="auto">
          <a:xfrm>
            <a:off x="2504819" y="5237163"/>
            <a:ext cx="7387151" cy="828432"/>
          </a:xfrm>
          <a:prstGeom prst="rect">
            <a:avLst/>
          </a:prstGeom>
          <a:solidFill>
            <a:schemeClr val="tx1"/>
          </a:solidFill>
          <a:ln w="12700">
            <a:solidFill>
              <a:srgbClr val="000000"/>
            </a:solidFill>
            <a:miter lim="800000"/>
            <a:headEnd/>
            <a:tailEnd/>
          </a:ln>
          <a:effectLst>
            <a:outerShdw blurRad="63500" dist="71842" dir="2700000" algn="ctr" rotWithShape="0">
              <a:srgbClr val="000000">
                <a:alpha val="74998"/>
              </a:srgbClr>
            </a:outerShdw>
          </a:effectLst>
        </p:spPr>
        <p:txBody>
          <a:bodyPr wrap="none" lIns="90488" tIns="44450" rIns="90488" bIns="44450">
            <a:spAutoFit/>
          </a:bodyPr>
          <a:lstStyle/>
          <a:p>
            <a:pPr algn="ctr" eaLnBrk="0" hangingPunct="0">
              <a:defRPr/>
            </a:pPr>
            <a:r>
              <a:rPr lang="en-US" sz="2400" b="1">
                <a:solidFill>
                  <a:schemeClr val="bg1"/>
                </a:solidFill>
                <a:effectLst>
                  <a:outerShdw blurRad="38100" dist="38100" dir="2700000" algn="tl">
                    <a:srgbClr val="E9E5DC"/>
                  </a:outerShdw>
                </a:effectLst>
                <a:cs typeface="Arial" charset="0"/>
              </a:rPr>
              <a:t>The total contribution margin for Martin, Inc. is $64,200.</a:t>
            </a:r>
          </a:p>
          <a:p>
            <a:pPr algn="ctr" eaLnBrk="0" hangingPunct="0">
              <a:defRPr/>
            </a:pPr>
            <a:r>
              <a:rPr lang="en-US" sz="2400" b="1">
                <a:solidFill>
                  <a:schemeClr val="bg1"/>
                </a:solidFill>
                <a:effectLst>
                  <a:outerShdw blurRad="38100" dist="38100" dir="2700000" algn="tl">
                    <a:srgbClr val="E9E5DC"/>
                  </a:outerShdw>
                </a:effectLst>
                <a:cs typeface="Arial" charset="0"/>
              </a:rPr>
              <a:t>Any other combination would result in less contribution.</a:t>
            </a:r>
          </a:p>
        </p:txBody>
      </p:sp>
      <p:sp>
        <p:nvSpPr>
          <p:cNvPr id="8909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1174C01E-6E28-294E-B23C-AD77B3F69A12}" type="slidenum">
              <a:rPr lang="en-US" sz="1000">
                <a:latin typeface="Times New Roman" charset="0"/>
              </a:rPr>
              <a:pPr algn="r" eaLnBrk="1" hangingPunct="1"/>
              <a:t>116</a:t>
            </a:fld>
            <a:endParaRPr lang="en-US" sz="1000">
              <a:latin typeface="Times New Roman" charset="0"/>
            </a:endParaRPr>
          </a:p>
        </p:txBody>
      </p:sp>
    </p:spTree>
    <p:extLst>
      <p:ext uri="{BB962C8B-B14F-4D97-AF65-F5344CB8AC3E}">
        <p14:creationId xmlns:p14="http://schemas.microsoft.com/office/powerpoint/2010/main" val="3522942384"/>
      </p:ext>
    </p:extLst>
  </p:cSld>
  <p:clrMapOvr>
    <a:masterClrMapping/>
  </p:clrMapOvr>
  <p:transition>
    <p:wipe dir="d"/>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2FF8DEAC-2E0F-41B6-B105-94BB44336430}" type="slidenum">
              <a:rPr lang="en-US" sz="1200">
                <a:latin typeface="Arial Narrow" pitchFamily="34" charset="0"/>
              </a:rPr>
              <a:pPr eaLnBrk="1" hangingPunct="1"/>
              <a:t>117</a:t>
            </a:fld>
            <a:endParaRPr lang="en-US" sz="1200">
              <a:latin typeface="Arial Narrow" pitchFamily="34" charset="0"/>
            </a:endParaRPr>
          </a:p>
        </p:txBody>
      </p:sp>
      <p:sp>
        <p:nvSpPr>
          <p:cNvPr id="6" name="Title 1"/>
          <p:cNvSpPr>
            <a:spLocks noGrp="1"/>
          </p:cNvSpPr>
          <p:nvPr>
            <p:ph type="title"/>
          </p:nvPr>
        </p:nvSpPr>
        <p:spPr>
          <a:xfrm>
            <a:off x="2190910" y="4944253"/>
            <a:ext cx="8119211" cy="1160051"/>
          </a:xfrm>
        </p:spPr>
        <p:txBody>
          <a:bodyPr>
            <a:normAutofit/>
          </a:bodyPr>
          <a:lstStyle/>
          <a:p>
            <a:r>
              <a:rPr lang="en-US" sz="3600" b="1" dirty="0">
                <a:latin typeface="Blackadder ITC" panose="04020505051007020D02" pitchFamily="82" charset="0"/>
              </a:rPr>
              <a:t>Wish you </a:t>
            </a:r>
            <a:r>
              <a:rPr lang="en-US" sz="3600" b="1" dirty="0">
                <a:solidFill>
                  <a:srgbClr val="0070C0"/>
                </a:solidFill>
                <a:latin typeface="Blackadder ITC" panose="04020505051007020D02" pitchFamily="82" charset="0"/>
              </a:rPr>
              <a:t>BEST</a:t>
            </a:r>
            <a:r>
              <a:rPr lang="en-US" sz="3600" b="1" dirty="0">
                <a:solidFill>
                  <a:srgbClr val="FF0000"/>
                </a:solidFill>
                <a:latin typeface="Blackadder ITC" panose="04020505051007020D02" pitchFamily="82" charset="0"/>
              </a:rPr>
              <a:t> </a:t>
            </a:r>
            <a:r>
              <a:rPr lang="en-US" sz="3600" b="1" dirty="0">
                <a:latin typeface="Blackadder ITC" panose="04020505051007020D02" pitchFamily="82" charset="0"/>
              </a:rPr>
              <a:t>for all your future endeavors!!!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1167" y="1778542"/>
            <a:ext cx="4392673" cy="3225538"/>
          </a:xfrm>
          <a:prstGeom prst="rect">
            <a:avLst/>
          </a:prstGeom>
        </p:spPr>
      </p:pic>
      <p:sp>
        <p:nvSpPr>
          <p:cNvPr id="5" name="Text Box 7"/>
          <p:cNvSpPr txBox="1">
            <a:spLocks noChangeArrowheads="1"/>
          </p:cNvSpPr>
          <p:nvPr/>
        </p:nvSpPr>
        <p:spPr bwMode="auto">
          <a:xfrm>
            <a:off x="1981200" y="126726"/>
            <a:ext cx="8538633" cy="1508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is-IS" sz="3600" b="1" dirty="0">
              <a:solidFill>
                <a:srgbClr val="FF0000"/>
              </a:solidFill>
              <a:latin typeface="Calibri" pitchFamily="34" charset="0"/>
            </a:endParaRPr>
          </a:p>
          <a:p>
            <a:pPr algn="ctr" eaLnBrk="1" hangingPunct="1"/>
            <a:r>
              <a:rPr lang="x-none" sz="2800" b="1" dirty="0">
                <a:solidFill>
                  <a:schemeClr val="accent1">
                    <a:lumMod val="75000"/>
                  </a:schemeClr>
                </a:solidFill>
              </a:rPr>
              <a:t>I hope you had a Good Learning Experience</a:t>
            </a:r>
            <a:r>
              <a:rPr lang="is-IS" sz="2800" b="1" dirty="0">
                <a:solidFill>
                  <a:schemeClr val="accent1">
                    <a:lumMod val="75000"/>
                  </a:schemeClr>
                </a:solidFill>
              </a:rPr>
              <a:t>…!</a:t>
            </a:r>
          </a:p>
          <a:p>
            <a:pPr algn="ctr" eaLnBrk="1" hangingPunct="1"/>
            <a:endParaRPr lang="en-US" sz="2800" b="1" dirty="0">
              <a:solidFill>
                <a:srgbClr val="FF0000"/>
              </a:solidFill>
              <a:latin typeface="Calibri" pitchFamily="34" charset="0"/>
            </a:endParaRPr>
          </a:p>
        </p:txBody>
      </p:sp>
      <p:sp>
        <p:nvSpPr>
          <p:cNvPr id="4" name="TextBox 3">
            <a:extLst>
              <a:ext uri="{FF2B5EF4-FFF2-40B4-BE49-F238E27FC236}">
                <a16:creationId xmlns:a16="http://schemas.microsoft.com/office/drawing/2014/main" id="{C141E288-6473-C4A9-D319-0581889867B7}"/>
              </a:ext>
            </a:extLst>
          </p:cNvPr>
          <p:cNvSpPr txBox="1"/>
          <p:nvPr/>
        </p:nvSpPr>
        <p:spPr>
          <a:xfrm>
            <a:off x="2378065" y="4777644"/>
            <a:ext cx="7435869" cy="461665"/>
          </a:xfrm>
          <a:prstGeom prst="rect">
            <a:avLst/>
          </a:prstGeom>
          <a:noFill/>
        </p:spPr>
        <p:txBody>
          <a:bodyPr wrap="square">
            <a:spAutoFit/>
          </a:bodyPr>
          <a:lstStyle/>
          <a:p>
            <a:r>
              <a:rPr lang="en-US" sz="2400" b="1" dirty="0">
                <a:solidFill>
                  <a:srgbClr val="0070C0"/>
                </a:solidFill>
                <a:latin typeface="Calibri" pitchFamily="34" charset="0"/>
              </a:rPr>
              <a:t>It was indeed a pleasure learning along with you all</a:t>
            </a:r>
            <a:r>
              <a:rPr lang="is-IS" sz="2400" b="1" dirty="0">
                <a:solidFill>
                  <a:srgbClr val="0070C0"/>
                </a:solidFill>
                <a:latin typeface="Calibri" pitchFamily="34" charset="0"/>
              </a:rPr>
              <a:t>…</a:t>
            </a:r>
            <a:endParaRPr lang="en-IN" dirty="0">
              <a:solidFill>
                <a:srgbClr val="0070C0"/>
              </a:solidFill>
            </a:endParaRPr>
          </a:p>
        </p:txBody>
      </p:sp>
    </p:spTree>
    <p:extLst>
      <p:ext uri="{BB962C8B-B14F-4D97-AF65-F5344CB8AC3E}">
        <p14:creationId xmlns:p14="http://schemas.microsoft.com/office/powerpoint/2010/main" val="198358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62569-8C88-0B50-0604-AB73150688ED}"/>
              </a:ext>
            </a:extLst>
          </p:cNvPr>
          <p:cNvSpPr>
            <a:spLocks noGrp="1"/>
          </p:cNvSpPr>
          <p:nvPr>
            <p:ph type="title"/>
          </p:nvPr>
        </p:nvSpPr>
        <p:spPr/>
        <p:txBody>
          <a:bodyPr/>
          <a:lstStyle/>
          <a:p>
            <a:r>
              <a:rPr lang="en-IN" dirty="0"/>
              <a:t>Thank you…</a:t>
            </a:r>
          </a:p>
        </p:txBody>
      </p:sp>
      <p:sp>
        <p:nvSpPr>
          <p:cNvPr id="3" name="Content Placeholder 2">
            <a:extLst>
              <a:ext uri="{FF2B5EF4-FFF2-40B4-BE49-F238E27FC236}">
                <a16:creationId xmlns:a16="http://schemas.microsoft.com/office/drawing/2014/main" id="{6A4DAEA9-E04B-8F72-AFF2-FF1CD3466E50}"/>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2630085221"/>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12296</TotalTime>
  <Words>8247</Words>
  <Application>Microsoft Macintosh PowerPoint</Application>
  <PresentationFormat>Widescreen</PresentationFormat>
  <Paragraphs>1303</Paragraphs>
  <Slides>118</Slides>
  <Notes>57</Notes>
  <HiddenSlides>0</HiddenSlides>
  <MMClips>0</MMClips>
  <ScaleCrop>false</ScaleCrop>
  <HeadingPairs>
    <vt:vector size="8" baseType="variant">
      <vt:variant>
        <vt:lpstr>Fonts Used</vt:lpstr>
      </vt:variant>
      <vt:variant>
        <vt:i4>18</vt:i4>
      </vt:variant>
      <vt:variant>
        <vt:lpstr>Theme</vt:lpstr>
      </vt:variant>
      <vt:variant>
        <vt:i4>1</vt:i4>
      </vt:variant>
      <vt:variant>
        <vt:lpstr>Embedded OLE Servers</vt:lpstr>
      </vt:variant>
      <vt:variant>
        <vt:i4>2</vt:i4>
      </vt:variant>
      <vt:variant>
        <vt:lpstr>Slide Titles</vt:lpstr>
      </vt:variant>
      <vt:variant>
        <vt:i4>118</vt:i4>
      </vt:variant>
    </vt:vector>
  </HeadingPairs>
  <TitlesOfParts>
    <vt:vector size="139" baseType="lpstr">
      <vt:lpstr>Arial</vt:lpstr>
      <vt:lpstr>Arial Narrow</vt:lpstr>
      <vt:lpstr>Bauhaus 93</vt:lpstr>
      <vt:lpstr>Blackadder ITC</vt:lpstr>
      <vt:lpstr>Calibri</vt:lpstr>
      <vt:lpstr>Calibri Light</vt:lpstr>
      <vt:lpstr>Comic Sans MS</vt:lpstr>
      <vt:lpstr>Franklin Gothic Book</vt:lpstr>
      <vt:lpstr>Garamond</vt:lpstr>
      <vt:lpstr>Monotype Sorts</vt:lpstr>
      <vt:lpstr>Mulish</vt:lpstr>
      <vt:lpstr>Perpetua</vt:lpstr>
      <vt:lpstr>Poppins</vt:lpstr>
      <vt:lpstr>Segoe UI</vt:lpstr>
      <vt:lpstr>Tahoma</vt:lpstr>
      <vt:lpstr>Times New Roman</vt:lpstr>
      <vt:lpstr>Trebuchet MS</vt:lpstr>
      <vt:lpstr>Wingdings</vt:lpstr>
      <vt:lpstr>Retrospect</vt:lpstr>
      <vt:lpstr>Clip</vt:lpstr>
      <vt:lpstr>Worksheet</vt:lpstr>
      <vt:lpstr>Financial Decision Making Numbers that Support Decision Making in Businesses </vt:lpstr>
      <vt:lpstr>Prof. M Shameem Jawed Associate Professor, IIM Visakhapatnam</vt:lpstr>
      <vt:lpstr>Agenda</vt:lpstr>
      <vt:lpstr>Business Structure</vt:lpstr>
      <vt:lpstr>Accounting</vt:lpstr>
      <vt:lpstr>Accounting as an Aid to Decision Making</vt:lpstr>
      <vt:lpstr>Accounting as an Aid to Decision Making</vt:lpstr>
      <vt:lpstr>Financial and Management Accounting</vt:lpstr>
      <vt:lpstr>The Annual Report</vt:lpstr>
      <vt:lpstr>The Annual Report</vt:lpstr>
      <vt:lpstr>The Key Financial Statements </vt:lpstr>
      <vt:lpstr>Balance sheet</vt:lpstr>
      <vt:lpstr>The Balance Sheet</vt:lpstr>
      <vt:lpstr>Assets</vt:lpstr>
      <vt:lpstr>Liabilities</vt:lpstr>
      <vt:lpstr>Equity</vt:lpstr>
      <vt:lpstr>Income statement </vt:lpstr>
      <vt:lpstr>Cash flow statement </vt:lpstr>
      <vt:lpstr>Cash or Profit, which is more Important?</vt:lpstr>
      <vt:lpstr>How access the health of a firm using information published in financial statements? </vt:lpstr>
      <vt:lpstr>Ratio Analysis: Overview</vt:lpstr>
      <vt:lpstr>Income Statement</vt:lpstr>
      <vt:lpstr>Balance Sheets: Assets</vt:lpstr>
      <vt:lpstr>Balance Sheets: Liabilities &amp; Equity</vt:lpstr>
      <vt:lpstr>Other Data</vt:lpstr>
      <vt:lpstr>Liquidity Ratios</vt:lpstr>
      <vt:lpstr>Forecasted Current and Quick Ratios for 2014.</vt:lpstr>
      <vt:lpstr>Comments on CR and QR</vt:lpstr>
      <vt:lpstr>Asset Management / Efficiency Ratios</vt:lpstr>
      <vt:lpstr>Inventory Turnover Ratio</vt:lpstr>
      <vt:lpstr>Comments on Inventory Turnover</vt:lpstr>
      <vt:lpstr>Days Sales Outstanding (or) Receivable Turnover Days</vt:lpstr>
      <vt:lpstr>Appraisal of DSO</vt:lpstr>
      <vt:lpstr>Fixed Assets and Total Assets Turnover Ratios</vt:lpstr>
      <vt:lpstr>Fixed Assets and Total Assets Turnover Ratios</vt:lpstr>
      <vt:lpstr>Debt Management Ratios</vt:lpstr>
      <vt:lpstr>Leverage Ratios: Debt Ratio</vt:lpstr>
      <vt:lpstr>Leverage Ratios: Liabilities-to-Assets Ratio</vt:lpstr>
      <vt:lpstr>Times Interest Earned Ratio</vt:lpstr>
      <vt:lpstr>Debt Management Ratios vs. Industry Averages</vt:lpstr>
      <vt:lpstr>Profitability Ratios</vt:lpstr>
      <vt:lpstr>Profit Margins</vt:lpstr>
      <vt:lpstr>Profit Margins (Continued)</vt:lpstr>
      <vt:lpstr>Profit Margins vs. Industry Averages</vt:lpstr>
      <vt:lpstr>Basic Earning Power (BEP)</vt:lpstr>
      <vt:lpstr>Basic Earning Power vs. Industry Average</vt:lpstr>
      <vt:lpstr>Return on Assets (ROA) and Return on Equity (ROE)</vt:lpstr>
      <vt:lpstr>Return on Assets (ROA) and Return on Equity (ROE)</vt:lpstr>
      <vt:lpstr>ROA and ROE vs. Industry Averages</vt:lpstr>
      <vt:lpstr>Effects of Debt on ROA and ROE</vt:lpstr>
      <vt:lpstr>Market Value Ratios</vt:lpstr>
      <vt:lpstr>Interpreting Market Based Ratios</vt:lpstr>
      <vt:lpstr>Calculate and appraise the P/E, P/CF, and M/B ratios.</vt:lpstr>
      <vt:lpstr>Market Based Ratios (Continued)</vt:lpstr>
      <vt:lpstr>Comparison with Industry Averages</vt:lpstr>
      <vt:lpstr>Common Size Balance Sheets: Divide all items by Total Assets</vt:lpstr>
      <vt:lpstr>Divide all items by Total Liabilities &amp; Equity</vt:lpstr>
      <vt:lpstr>Analysis of Common Size Balance Sheets</vt:lpstr>
      <vt:lpstr>Common Size Income Statement: Divide all items by Sales</vt:lpstr>
      <vt:lpstr>Analysis of Common Size Income Statements</vt:lpstr>
      <vt:lpstr>Percentage Change Analysis: % Change from First Year (2012)</vt:lpstr>
      <vt:lpstr>Analysis of Percent Change Income Statement</vt:lpstr>
      <vt:lpstr>Percentage Change Balance Sheets: Assets</vt:lpstr>
      <vt:lpstr>Percentage Change Balance Sheets: Liabilities &amp; Equity</vt:lpstr>
      <vt:lpstr>Analysis of Percent Change Balance Sheets</vt:lpstr>
      <vt:lpstr>Potential Problems and Limitations of Ratio Analysis</vt:lpstr>
      <vt:lpstr>Qualitative Factors</vt:lpstr>
      <vt:lpstr>Cost Analysis  for  Decision Making</vt:lpstr>
      <vt:lpstr>What Do We Mean By COST?</vt:lpstr>
      <vt:lpstr>Product Costs, Period Costs, and Expenses</vt:lpstr>
      <vt:lpstr>Manufacturing Costs</vt:lpstr>
      <vt:lpstr>Direct Material</vt:lpstr>
      <vt:lpstr>Direct Labor</vt:lpstr>
      <vt:lpstr>Manufacturing Overhead</vt:lpstr>
      <vt:lpstr>Manufacturing Overhead</vt:lpstr>
      <vt:lpstr>Manufacturing Overhead</vt:lpstr>
      <vt:lpstr>Classifications of Costs in Manufacturing Companies</vt:lpstr>
      <vt:lpstr>PowerPoint Presentation</vt:lpstr>
      <vt:lpstr>Total Variable Cost Example</vt:lpstr>
      <vt:lpstr>Variable Cost Per Unit Example</vt:lpstr>
      <vt:lpstr>Step-Variable Costs</vt:lpstr>
      <vt:lpstr>Step-Variable Costs</vt:lpstr>
      <vt:lpstr>Total Fixed Cost Example</vt:lpstr>
      <vt:lpstr>Fixed Cost Per Unit Example</vt:lpstr>
      <vt:lpstr>Step-Fixed Costs</vt:lpstr>
      <vt:lpstr>Step-Fixed Costs</vt:lpstr>
      <vt:lpstr>Step-Fixed Costs</vt:lpstr>
      <vt:lpstr>Semivariable Cost </vt:lpstr>
      <vt:lpstr>Semivariable Cost </vt:lpstr>
      <vt:lpstr>Curvilinear Cost</vt:lpstr>
      <vt:lpstr>Curvilinear Cost</vt:lpstr>
      <vt:lpstr>Engineered, Committed, and Discretionary Costs</vt:lpstr>
      <vt:lpstr>Some common Decision-Making involving cost-behaviors</vt:lpstr>
      <vt:lpstr>Relevant Information</vt:lpstr>
      <vt:lpstr>Identifying Relevant Costs and Benefits</vt:lpstr>
      <vt:lpstr>Relevant Costs - Example</vt:lpstr>
      <vt:lpstr>Relevant Costs</vt:lpstr>
      <vt:lpstr>Relevant Costs</vt:lpstr>
      <vt:lpstr>Relevant Costs</vt:lpstr>
      <vt:lpstr>Analysis of Special Decisions</vt:lpstr>
      <vt:lpstr>Accept or Reject a Special Order</vt:lpstr>
      <vt:lpstr>Accept or Reject a Special Order</vt:lpstr>
      <vt:lpstr>Accept or Reject a Special Order</vt:lpstr>
      <vt:lpstr>Accept or Reject a Special Order</vt:lpstr>
      <vt:lpstr>Accept or Reject a Special Order</vt:lpstr>
      <vt:lpstr>Accept or Reject a Special Order</vt:lpstr>
      <vt:lpstr>Outsource a Product or Service</vt:lpstr>
      <vt:lpstr>Outsource a Product or Service</vt:lpstr>
      <vt:lpstr>Outsource a Product or Service</vt:lpstr>
      <vt:lpstr>Outsource a Product or Service</vt:lpstr>
      <vt:lpstr>Decisions Involving Limited Resources</vt:lpstr>
      <vt:lpstr>Limited Resources</vt:lpstr>
      <vt:lpstr>Limited Resources</vt:lpstr>
      <vt:lpstr>Limited Resources</vt:lpstr>
      <vt:lpstr>Limited Resources</vt:lpstr>
      <vt:lpstr>Limited Resources</vt:lpstr>
      <vt:lpstr>Wish you BEST for all your future endeavors!!!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Corporate Finance </dc:title>
  <dc:creator>Kaveri Krishnan</dc:creator>
  <cp:lastModifiedBy>Mohammad Shameem Jawed</cp:lastModifiedBy>
  <cp:revision>66</cp:revision>
  <dcterms:created xsi:type="dcterms:W3CDTF">2018-10-15T10:28:22Z</dcterms:created>
  <dcterms:modified xsi:type="dcterms:W3CDTF">2024-12-06T03:37:32Z</dcterms:modified>
</cp:coreProperties>
</file>