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57" r:id="rId6"/>
    <p:sldId id="262" r:id="rId7"/>
    <p:sldId id="261" r:id="rId8"/>
    <p:sldId id="264" r:id="rId9"/>
    <p:sldId id="265" r:id="rId10"/>
    <p:sldId id="314" r:id="rId11"/>
    <p:sldId id="315" r:id="rId12"/>
    <p:sldId id="266" r:id="rId13"/>
    <p:sldId id="267" r:id="rId14"/>
    <p:sldId id="268" r:id="rId15"/>
    <p:sldId id="269" r:id="rId16"/>
    <p:sldId id="270" r:id="rId17"/>
    <p:sldId id="309" r:id="rId18"/>
    <p:sldId id="310" r:id="rId19"/>
    <p:sldId id="308"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97" r:id="rId38"/>
    <p:sldId id="288" r:id="rId39"/>
    <p:sldId id="289" r:id="rId40"/>
    <p:sldId id="290" r:id="rId41"/>
    <p:sldId id="291" r:id="rId42"/>
    <p:sldId id="293" r:id="rId43"/>
    <p:sldId id="294" r:id="rId44"/>
    <p:sldId id="313" r:id="rId45"/>
    <p:sldId id="263" r:id="rId46"/>
    <p:sldId id="298" r:id="rId47"/>
    <p:sldId id="299" r:id="rId48"/>
    <p:sldId id="300" r:id="rId49"/>
    <p:sldId id="301" r:id="rId50"/>
    <p:sldId id="303" r:id="rId51"/>
    <p:sldId id="296" r:id="rId52"/>
    <p:sldId id="295" r:id="rId53"/>
    <p:sldId id="304" r:id="rId54"/>
    <p:sldId id="305" r:id="rId55"/>
    <p:sldId id="306" r:id="rId56"/>
    <p:sldId id="307" r:id="rId5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5" d="100"/>
          <a:sy n="85" d="100"/>
        </p:scale>
        <p:origin x="590" y="62"/>
      </p:cViewPr>
      <p:guideLst/>
    </p:cSldViewPr>
  </p:slideViewPr>
  <p:notesTextViewPr>
    <p:cViewPr>
      <p:scale>
        <a:sx n="1" d="1"/>
        <a:sy n="1" d="1"/>
      </p:scale>
      <p:origin x="0" y="0"/>
    </p:cViewPr>
  </p:notesTextViewPr>
  <p:sorterViewPr>
    <p:cViewPr>
      <p:scale>
        <a:sx n="100" d="100"/>
        <a:sy n="100" d="100"/>
      </p:scale>
      <p:origin x="0" y="-677"/>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diagrams/_rels/data1.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image" Target="../media/image1.jpe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image" Target="../media/image1.jpe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eg"/></Relationships>
</file>

<file path=ppt/diagrams/colors1.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38BE504-2F65-4405-92A4-2A0BBB13BB7C}" type="doc">
      <dgm:prSet loTypeId="urn:microsoft.com/office/officeart/2008/layout/HexagonCluster" loCatId="picture" qsTypeId="urn:microsoft.com/office/officeart/2005/8/quickstyle/simple1" qsCatId="simple" csTypeId="urn:microsoft.com/office/officeart/2005/8/colors/colorful1#2" csCatId="colorful" phldr="1"/>
      <dgm:spPr/>
      <dgm:t>
        <a:bodyPr/>
        <a:lstStyle/>
        <a:p>
          <a:endParaRPr lang="en-US"/>
        </a:p>
      </dgm:t>
    </dgm:pt>
    <dgm:pt modelId="{02B89BAC-38CC-4EE2-A65D-F04E853B18CF}">
      <dgm:prSet phldrT="[Text]" custT="1"/>
      <dgm:spPr/>
      <dgm:t>
        <a:bodyPr/>
        <a:lstStyle/>
        <a:p>
          <a:r>
            <a:rPr lang="en-US" sz="1200" b="1" dirty="0"/>
            <a:t>Headcount</a:t>
          </a:r>
        </a:p>
      </dgm:t>
    </dgm:pt>
    <dgm:pt modelId="{B84BF79A-8BA9-4D83-9383-A8C9BEE2FC41}" type="parTrans" cxnId="{E4AB0090-33A1-4826-BF02-737FA9F584F5}">
      <dgm:prSet/>
      <dgm:spPr/>
      <dgm:t>
        <a:bodyPr/>
        <a:lstStyle/>
        <a:p>
          <a:endParaRPr lang="en-US"/>
        </a:p>
      </dgm:t>
    </dgm:pt>
    <dgm:pt modelId="{ECE5D3D2-D94B-4E70-8E29-F76C6376C331}" type="sibTrans" cxnId="{E4AB0090-33A1-4826-BF02-737FA9F584F5}">
      <dgm:prSet/>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6000" r="-6000"/>
          </a:stretch>
        </a:blipFill>
      </dgm:spPr>
      <dgm:t>
        <a:bodyPr/>
        <a:lstStyle/>
        <a:p>
          <a:endParaRPr lang="en-US" sz="2000" b="1"/>
        </a:p>
      </dgm:t>
    </dgm:pt>
    <dgm:pt modelId="{0A81675C-6CC0-405B-AAE4-669CAFEE25DC}">
      <dgm:prSet custT="1"/>
      <dgm:spPr/>
      <dgm:t>
        <a:bodyPr/>
        <a:lstStyle/>
        <a:p>
          <a:r>
            <a:rPr lang="en-US" sz="1600" b="1" dirty="0"/>
            <a:t>Time to fill</a:t>
          </a:r>
        </a:p>
      </dgm:t>
    </dgm:pt>
    <dgm:pt modelId="{97BD2D33-82EF-4693-9860-1F493F850191}" type="parTrans" cxnId="{725BE38D-6BB4-4E66-B09E-A1E6F9DABF45}">
      <dgm:prSet/>
      <dgm:spPr/>
      <dgm:t>
        <a:bodyPr/>
        <a:lstStyle/>
        <a:p>
          <a:endParaRPr lang="en-US"/>
        </a:p>
      </dgm:t>
    </dgm:pt>
    <dgm:pt modelId="{2BDAE7AB-79B4-4E98-B6C6-ACB18DFD6448}" type="sibTrans" cxnId="{725BE38D-6BB4-4E66-B09E-A1E6F9DABF45}">
      <dgm:prSet/>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15000" r="-15000"/>
          </a:stretch>
        </a:blipFill>
      </dgm:spPr>
      <dgm:t>
        <a:bodyPr/>
        <a:lstStyle/>
        <a:p>
          <a:endParaRPr lang="en-US" sz="2000" b="1"/>
        </a:p>
      </dgm:t>
    </dgm:pt>
    <dgm:pt modelId="{58D962EE-E43D-423D-8215-D7EB9C530D7F}">
      <dgm:prSet custT="1"/>
      <dgm:spPr/>
      <dgm:t>
        <a:bodyPr/>
        <a:lstStyle/>
        <a:p>
          <a:r>
            <a:rPr lang="en-US" sz="1600" b="1" dirty="0"/>
            <a:t>Cost per hire</a:t>
          </a:r>
        </a:p>
      </dgm:t>
    </dgm:pt>
    <dgm:pt modelId="{11421710-7C0B-4540-8436-9FBC7742334D}" type="parTrans" cxnId="{77401150-17B5-4AE1-8707-BF14DA23F28B}">
      <dgm:prSet/>
      <dgm:spPr/>
      <dgm:t>
        <a:bodyPr/>
        <a:lstStyle/>
        <a:p>
          <a:endParaRPr lang="en-US"/>
        </a:p>
      </dgm:t>
    </dgm:pt>
    <dgm:pt modelId="{452D268F-744B-4217-BCFB-8017BC61565C}" type="sibTrans" cxnId="{77401150-17B5-4AE1-8707-BF14DA23F28B}">
      <dgm:prSet/>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1000" r="-1000"/>
          </a:stretch>
        </a:blipFill>
      </dgm:spPr>
      <dgm:t>
        <a:bodyPr/>
        <a:lstStyle/>
        <a:p>
          <a:endParaRPr lang="en-US" sz="2000" b="1"/>
        </a:p>
      </dgm:t>
    </dgm:pt>
    <dgm:pt modelId="{88D95F17-D52F-4BA2-A70C-2D7F3A695EA2}">
      <dgm:prSet custT="1"/>
      <dgm:spPr/>
      <dgm:t>
        <a:bodyPr/>
        <a:lstStyle/>
        <a:p>
          <a:r>
            <a:rPr lang="en-US" sz="1600" b="1" dirty="0"/>
            <a:t>Turnover rate</a:t>
          </a:r>
        </a:p>
      </dgm:t>
    </dgm:pt>
    <dgm:pt modelId="{AE99F699-4F6B-4442-96DA-FAE48A3B8C80}" type="parTrans" cxnId="{B951B37C-0365-4944-AD67-B307DD226E21}">
      <dgm:prSet/>
      <dgm:spPr/>
      <dgm:t>
        <a:bodyPr/>
        <a:lstStyle/>
        <a:p>
          <a:endParaRPr lang="en-US"/>
        </a:p>
      </dgm:t>
    </dgm:pt>
    <dgm:pt modelId="{75C3E378-1B4B-4334-9E39-6ABE559367C3}" type="sibTrans" cxnId="{B951B37C-0365-4944-AD67-B307DD226E21}">
      <dgm:prSet/>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a:stretch>
        </a:blipFill>
      </dgm:spPr>
      <dgm:t>
        <a:bodyPr/>
        <a:lstStyle/>
        <a:p>
          <a:endParaRPr lang="en-US" sz="2000" b="1"/>
        </a:p>
      </dgm:t>
    </dgm:pt>
    <dgm:pt modelId="{5E703137-00BE-400D-A202-A1380D309CF0}">
      <dgm:prSet custT="1"/>
      <dgm:spPr/>
      <dgm:t>
        <a:bodyPr/>
        <a:lstStyle/>
        <a:p>
          <a:r>
            <a:rPr lang="en-US" sz="1600" b="1" dirty="0"/>
            <a:t>Absence rate</a:t>
          </a:r>
        </a:p>
      </dgm:t>
    </dgm:pt>
    <dgm:pt modelId="{3F4A5AD4-AB35-4011-A0E5-83D362065CF2}" type="parTrans" cxnId="{A90F5005-CFF6-4A93-BB5C-030449D61F7C}">
      <dgm:prSet/>
      <dgm:spPr/>
      <dgm:t>
        <a:bodyPr/>
        <a:lstStyle/>
        <a:p>
          <a:endParaRPr lang="en-US"/>
        </a:p>
      </dgm:t>
    </dgm:pt>
    <dgm:pt modelId="{989102A3-AA0E-4AD6-A022-AED7FED1DE00}" type="sibTrans" cxnId="{A90F5005-CFF6-4A93-BB5C-030449D61F7C}">
      <dgm:prSet/>
      <dgm:spPr>
        <a:blipFill rotWithShape="1">
          <a:blip xmlns:r="http://schemas.openxmlformats.org/officeDocument/2006/relationships" r:embed="rId5"/>
          <a:stretch>
            <a:fillRect/>
          </a:stretch>
        </a:blipFill>
      </dgm:spPr>
      <dgm:t>
        <a:bodyPr/>
        <a:lstStyle/>
        <a:p>
          <a:endParaRPr lang="en-US" sz="2000" b="1"/>
        </a:p>
      </dgm:t>
    </dgm:pt>
    <dgm:pt modelId="{F98827C7-B2AD-46E7-9CA8-A52C0A5C911C}">
      <dgm:prSet custT="1"/>
      <dgm:spPr/>
      <dgm:t>
        <a:bodyPr/>
        <a:lstStyle/>
        <a:p>
          <a:r>
            <a:rPr lang="en-US" sz="1400" b="1" dirty="0"/>
            <a:t>Health cost per employee</a:t>
          </a:r>
        </a:p>
      </dgm:t>
    </dgm:pt>
    <dgm:pt modelId="{7E2A34C2-E4AD-4AEA-AA57-FF7E8FBAC9E8}" type="parTrans" cxnId="{7E8268D5-B223-42E4-830D-0003387AC55D}">
      <dgm:prSet/>
      <dgm:spPr/>
      <dgm:t>
        <a:bodyPr/>
        <a:lstStyle/>
        <a:p>
          <a:endParaRPr lang="en-US"/>
        </a:p>
      </dgm:t>
    </dgm:pt>
    <dgm:pt modelId="{03546F9E-C6C0-40DF-B918-A2ED5D855B5C}" type="sibTrans" cxnId="{7E8268D5-B223-42E4-830D-0003387AC55D}">
      <dgm:prSet/>
      <dgm:spPr>
        <a:blipFill rotWithShape="1">
          <a:blip xmlns:r="http://schemas.openxmlformats.org/officeDocument/2006/relationships" r:embed="rId6"/>
          <a:stretch>
            <a:fillRect/>
          </a:stretch>
        </a:blipFill>
      </dgm:spPr>
      <dgm:t>
        <a:bodyPr/>
        <a:lstStyle/>
        <a:p>
          <a:endParaRPr lang="en-US" sz="2000" b="1"/>
        </a:p>
      </dgm:t>
    </dgm:pt>
    <dgm:pt modelId="{AC48518A-558A-4AAF-90A9-4F6A2760CC32}">
      <dgm:prSet custT="1"/>
      <dgm:spPr/>
      <dgm:t>
        <a:bodyPr/>
        <a:lstStyle/>
        <a:p>
          <a:r>
            <a:rPr lang="en-US" sz="1600" b="1" dirty="0"/>
            <a:t>Revenue per FTE</a:t>
          </a:r>
        </a:p>
      </dgm:t>
    </dgm:pt>
    <dgm:pt modelId="{E78A3784-1F6F-438F-B3A7-8302B0EEE1E9}" type="parTrans" cxnId="{66511253-B4DD-406D-8B20-5FA19FCD0229}">
      <dgm:prSet/>
      <dgm:spPr/>
      <dgm:t>
        <a:bodyPr/>
        <a:lstStyle/>
        <a:p>
          <a:endParaRPr lang="en-US"/>
        </a:p>
      </dgm:t>
    </dgm:pt>
    <dgm:pt modelId="{D58DF8C4-E1BF-4388-B862-101E09708BFE}" type="sibTrans" cxnId="{66511253-B4DD-406D-8B20-5FA19FCD0229}">
      <dgm:prSet/>
      <dgm:spPr>
        <a:blipFill rotWithShape="1">
          <a:blip xmlns:r="http://schemas.openxmlformats.org/officeDocument/2006/relationships" r:embed="rId7"/>
          <a:stretch>
            <a:fillRect/>
          </a:stretch>
        </a:blipFill>
      </dgm:spPr>
      <dgm:t>
        <a:bodyPr/>
        <a:lstStyle/>
        <a:p>
          <a:endParaRPr lang="en-US" sz="2000" b="1"/>
        </a:p>
      </dgm:t>
    </dgm:pt>
    <dgm:pt modelId="{96966626-236F-48BC-AF35-3397719F87DF}" type="pres">
      <dgm:prSet presAssocID="{438BE504-2F65-4405-92A4-2A0BBB13BB7C}" presName="Name0" presStyleCnt="0">
        <dgm:presLayoutVars>
          <dgm:chMax val="21"/>
          <dgm:chPref val="21"/>
        </dgm:presLayoutVars>
      </dgm:prSet>
      <dgm:spPr/>
    </dgm:pt>
    <dgm:pt modelId="{73D48DAC-FA98-49C8-8FBB-7F2D74D7DFFB}" type="pres">
      <dgm:prSet presAssocID="{02B89BAC-38CC-4EE2-A65D-F04E853B18CF}" presName="text1" presStyleCnt="0"/>
      <dgm:spPr/>
    </dgm:pt>
    <dgm:pt modelId="{E5FCFE3A-6DCA-4130-80C8-57445DEEC32A}" type="pres">
      <dgm:prSet presAssocID="{02B89BAC-38CC-4EE2-A65D-F04E853B18CF}" presName="textRepeatNode" presStyleLbl="alignNode1" presStyleIdx="0" presStyleCnt="7">
        <dgm:presLayoutVars>
          <dgm:chMax val="0"/>
          <dgm:chPref val="0"/>
          <dgm:bulletEnabled val="1"/>
        </dgm:presLayoutVars>
      </dgm:prSet>
      <dgm:spPr/>
    </dgm:pt>
    <dgm:pt modelId="{590196B7-7318-497F-92DF-80282C9D4530}" type="pres">
      <dgm:prSet presAssocID="{02B89BAC-38CC-4EE2-A65D-F04E853B18CF}" presName="textaccent1" presStyleCnt="0"/>
      <dgm:spPr/>
    </dgm:pt>
    <dgm:pt modelId="{60A167FE-084E-4500-AF12-A0F1413F02CD}" type="pres">
      <dgm:prSet presAssocID="{02B89BAC-38CC-4EE2-A65D-F04E853B18CF}" presName="accentRepeatNode" presStyleLbl="solidAlignAcc1" presStyleIdx="0" presStyleCnt="14"/>
      <dgm:spPr/>
    </dgm:pt>
    <dgm:pt modelId="{90EBB249-C447-4BE1-9561-08C426D88954}" type="pres">
      <dgm:prSet presAssocID="{ECE5D3D2-D94B-4E70-8E29-F76C6376C331}" presName="image1" presStyleCnt="0"/>
      <dgm:spPr/>
    </dgm:pt>
    <dgm:pt modelId="{88ECCBF7-56BA-46DC-A118-EAF257D10E17}" type="pres">
      <dgm:prSet presAssocID="{ECE5D3D2-D94B-4E70-8E29-F76C6376C331}" presName="imageRepeatNode" presStyleLbl="alignAcc1" presStyleIdx="0" presStyleCnt="7"/>
      <dgm:spPr/>
    </dgm:pt>
    <dgm:pt modelId="{57488258-4D5E-44E1-8D36-A58F8CC37D93}" type="pres">
      <dgm:prSet presAssocID="{ECE5D3D2-D94B-4E70-8E29-F76C6376C331}" presName="imageaccent1" presStyleCnt="0"/>
      <dgm:spPr/>
    </dgm:pt>
    <dgm:pt modelId="{26A74BA6-5A8D-42CE-8F51-9997B4B25059}" type="pres">
      <dgm:prSet presAssocID="{ECE5D3D2-D94B-4E70-8E29-F76C6376C331}" presName="accentRepeatNode" presStyleLbl="solidAlignAcc1" presStyleIdx="1" presStyleCnt="14"/>
      <dgm:spPr/>
    </dgm:pt>
    <dgm:pt modelId="{32A2D49A-3BF2-41B2-9261-D466FF9B95B1}" type="pres">
      <dgm:prSet presAssocID="{0A81675C-6CC0-405B-AAE4-669CAFEE25DC}" presName="text2" presStyleCnt="0"/>
      <dgm:spPr/>
    </dgm:pt>
    <dgm:pt modelId="{AED79068-157A-42D3-BED1-ADD5D397E223}" type="pres">
      <dgm:prSet presAssocID="{0A81675C-6CC0-405B-AAE4-669CAFEE25DC}" presName="textRepeatNode" presStyleLbl="alignNode1" presStyleIdx="1" presStyleCnt="7">
        <dgm:presLayoutVars>
          <dgm:chMax val="0"/>
          <dgm:chPref val="0"/>
          <dgm:bulletEnabled val="1"/>
        </dgm:presLayoutVars>
      </dgm:prSet>
      <dgm:spPr/>
    </dgm:pt>
    <dgm:pt modelId="{AB91560D-579F-4D48-A2DC-19453B614B28}" type="pres">
      <dgm:prSet presAssocID="{0A81675C-6CC0-405B-AAE4-669CAFEE25DC}" presName="textaccent2" presStyleCnt="0"/>
      <dgm:spPr/>
    </dgm:pt>
    <dgm:pt modelId="{A54232F2-F32E-4D9A-A4DE-5548CA6985F1}" type="pres">
      <dgm:prSet presAssocID="{0A81675C-6CC0-405B-AAE4-669CAFEE25DC}" presName="accentRepeatNode" presStyleLbl="solidAlignAcc1" presStyleIdx="2" presStyleCnt="14"/>
      <dgm:spPr/>
    </dgm:pt>
    <dgm:pt modelId="{0C2B14B2-73E6-4720-B237-709DC3B721B7}" type="pres">
      <dgm:prSet presAssocID="{2BDAE7AB-79B4-4E98-B6C6-ACB18DFD6448}" presName="image2" presStyleCnt="0"/>
      <dgm:spPr/>
    </dgm:pt>
    <dgm:pt modelId="{3C3D374D-F81F-4566-B507-B4BBA031C047}" type="pres">
      <dgm:prSet presAssocID="{2BDAE7AB-79B4-4E98-B6C6-ACB18DFD6448}" presName="imageRepeatNode" presStyleLbl="alignAcc1" presStyleIdx="1" presStyleCnt="7"/>
      <dgm:spPr/>
    </dgm:pt>
    <dgm:pt modelId="{16D17184-24DC-492F-9B49-2CD8DA19F610}" type="pres">
      <dgm:prSet presAssocID="{2BDAE7AB-79B4-4E98-B6C6-ACB18DFD6448}" presName="imageaccent2" presStyleCnt="0"/>
      <dgm:spPr/>
    </dgm:pt>
    <dgm:pt modelId="{3D7C7471-4527-46D5-8FDC-A5317604163E}" type="pres">
      <dgm:prSet presAssocID="{2BDAE7AB-79B4-4E98-B6C6-ACB18DFD6448}" presName="accentRepeatNode" presStyleLbl="solidAlignAcc1" presStyleIdx="3" presStyleCnt="14"/>
      <dgm:spPr/>
    </dgm:pt>
    <dgm:pt modelId="{01260918-9C37-48C1-88C9-A9D6EA9E88B0}" type="pres">
      <dgm:prSet presAssocID="{58D962EE-E43D-423D-8215-D7EB9C530D7F}" presName="text3" presStyleCnt="0"/>
      <dgm:spPr/>
    </dgm:pt>
    <dgm:pt modelId="{785C4E80-B665-4505-8802-7032CFA18AA4}" type="pres">
      <dgm:prSet presAssocID="{58D962EE-E43D-423D-8215-D7EB9C530D7F}" presName="textRepeatNode" presStyleLbl="alignNode1" presStyleIdx="2" presStyleCnt="7">
        <dgm:presLayoutVars>
          <dgm:chMax val="0"/>
          <dgm:chPref val="0"/>
          <dgm:bulletEnabled val="1"/>
        </dgm:presLayoutVars>
      </dgm:prSet>
      <dgm:spPr/>
    </dgm:pt>
    <dgm:pt modelId="{3D4B76A7-CBE9-47F8-8218-923062D1B25C}" type="pres">
      <dgm:prSet presAssocID="{58D962EE-E43D-423D-8215-D7EB9C530D7F}" presName="textaccent3" presStyleCnt="0"/>
      <dgm:spPr/>
    </dgm:pt>
    <dgm:pt modelId="{E6A8BC5A-E693-4447-8003-E4CAD4ACA58A}" type="pres">
      <dgm:prSet presAssocID="{58D962EE-E43D-423D-8215-D7EB9C530D7F}" presName="accentRepeatNode" presStyleLbl="solidAlignAcc1" presStyleIdx="4" presStyleCnt="14"/>
      <dgm:spPr/>
    </dgm:pt>
    <dgm:pt modelId="{0BD86DB4-88CF-4613-BC6E-5771004C535A}" type="pres">
      <dgm:prSet presAssocID="{452D268F-744B-4217-BCFB-8017BC61565C}" presName="image3" presStyleCnt="0"/>
      <dgm:spPr/>
    </dgm:pt>
    <dgm:pt modelId="{CE80013B-9501-4D45-A6D2-5A73AD5B0539}" type="pres">
      <dgm:prSet presAssocID="{452D268F-744B-4217-BCFB-8017BC61565C}" presName="imageRepeatNode" presStyleLbl="alignAcc1" presStyleIdx="2" presStyleCnt="7"/>
      <dgm:spPr/>
    </dgm:pt>
    <dgm:pt modelId="{F99918BB-9A1F-439F-8EF5-2AE405CF9322}" type="pres">
      <dgm:prSet presAssocID="{452D268F-744B-4217-BCFB-8017BC61565C}" presName="imageaccent3" presStyleCnt="0"/>
      <dgm:spPr/>
    </dgm:pt>
    <dgm:pt modelId="{0996C92E-D8AC-4019-B94F-AC5DEB30D026}" type="pres">
      <dgm:prSet presAssocID="{452D268F-744B-4217-BCFB-8017BC61565C}" presName="accentRepeatNode" presStyleLbl="solidAlignAcc1" presStyleIdx="5" presStyleCnt="14"/>
      <dgm:spPr/>
    </dgm:pt>
    <dgm:pt modelId="{4E710EE1-FA62-4B84-AAAD-A9FCE8544844}" type="pres">
      <dgm:prSet presAssocID="{88D95F17-D52F-4BA2-A70C-2D7F3A695EA2}" presName="text4" presStyleCnt="0"/>
      <dgm:spPr/>
    </dgm:pt>
    <dgm:pt modelId="{3DFCF838-1718-431C-AD52-D90FB559947E}" type="pres">
      <dgm:prSet presAssocID="{88D95F17-D52F-4BA2-A70C-2D7F3A695EA2}" presName="textRepeatNode" presStyleLbl="alignNode1" presStyleIdx="3" presStyleCnt="7">
        <dgm:presLayoutVars>
          <dgm:chMax val="0"/>
          <dgm:chPref val="0"/>
          <dgm:bulletEnabled val="1"/>
        </dgm:presLayoutVars>
      </dgm:prSet>
      <dgm:spPr/>
    </dgm:pt>
    <dgm:pt modelId="{5F028B8E-BCA0-4B6D-B639-5561062CAECE}" type="pres">
      <dgm:prSet presAssocID="{88D95F17-D52F-4BA2-A70C-2D7F3A695EA2}" presName="textaccent4" presStyleCnt="0"/>
      <dgm:spPr/>
    </dgm:pt>
    <dgm:pt modelId="{3ECC30F1-2880-4A1F-93E7-216E455D5B91}" type="pres">
      <dgm:prSet presAssocID="{88D95F17-D52F-4BA2-A70C-2D7F3A695EA2}" presName="accentRepeatNode" presStyleLbl="solidAlignAcc1" presStyleIdx="6" presStyleCnt="14"/>
      <dgm:spPr/>
    </dgm:pt>
    <dgm:pt modelId="{65942AAD-668D-40B9-9A4C-581440714F17}" type="pres">
      <dgm:prSet presAssocID="{75C3E378-1B4B-4334-9E39-6ABE559367C3}" presName="image4" presStyleCnt="0"/>
      <dgm:spPr/>
    </dgm:pt>
    <dgm:pt modelId="{B97BBB1E-605D-4594-9789-B0838FED434B}" type="pres">
      <dgm:prSet presAssocID="{75C3E378-1B4B-4334-9E39-6ABE559367C3}" presName="imageRepeatNode" presStyleLbl="alignAcc1" presStyleIdx="3" presStyleCnt="7"/>
      <dgm:spPr/>
    </dgm:pt>
    <dgm:pt modelId="{A13B7E3C-2820-4BBD-9C30-BA99EB480113}" type="pres">
      <dgm:prSet presAssocID="{75C3E378-1B4B-4334-9E39-6ABE559367C3}" presName="imageaccent4" presStyleCnt="0"/>
      <dgm:spPr/>
    </dgm:pt>
    <dgm:pt modelId="{542D3AC1-8FE2-498C-A058-9C59419E6C72}" type="pres">
      <dgm:prSet presAssocID="{75C3E378-1B4B-4334-9E39-6ABE559367C3}" presName="accentRepeatNode" presStyleLbl="solidAlignAcc1" presStyleIdx="7" presStyleCnt="14"/>
      <dgm:spPr/>
    </dgm:pt>
    <dgm:pt modelId="{C3B1DBDF-D7E3-4856-8130-DAF986A6254D}" type="pres">
      <dgm:prSet presAssocID="{5E703137-00BE-400D-A202-A1380D309CF0}" presName="text5" presStyleCnt="0"/>
      <dgm:spPr/>
    </dgm:pt>
    <dgm:pt modelId="{62BF87EB-2901-4020-B09A-90D70DB611DF}" type="pres">
      <dgm:prSet presAssocID="{5E703137-00BE-400D-A202-A1380D309CF0}" presName="textRepeatNode" presStyleLbl="alignNode1" presStyleIdx="4" presStyleCnt="7">
        <dgm:presLayoutVars>
          <dgm:chMax val="0"/>
          <dgm:chPref val="0"/>
          <dgm:bulletEnabled val="1"/>
        </dgm:presLayoutVars>
      </dgm:prSet>
      <dgm:spPr/>
    </dgm:pt>
    <dgm:pt modelId="{23784B3F-DFB2-4A6A-A38F-3E0E3E5F8BDA}" type="pres">
      <dgm:prSet presAssocID="{5E703137-00BE-400D-A202-A1380D309CF0}" presName="textaccent5" presStyleCnt="0"/>
      <dgm:spPr/>
    </dgm:pt>
    <dgm:pt modelId="{26DE1576-54C8-459B-9A5F-66AC1A41607C}" type="pres">
      <dgm:prSet presAssocID="{5E703137-00BE-400D-A202-A1380D309CF0}" presName="accentRepeatNode" presStyleLbl="solidAlignAcc1" presStyleIdx="8" presStyleCnt="14"/>
      <dgm:spPr/>
    </dgm:pt>
    <dgm:pt modelId="{1BDFEC82-09F2-4325-93F2-F4D633AB84DD}" type="pres">
      <dgm:prSet presAssocID="{989102A3-AA0E-4AD6-A022-AED7FED1DE00}" presName="image5" presStyleCnt="0"/>
      <dgm:spPr/>
    </dgm:pt>
    <dgm:pt modelId="{14C7CCC2-60CE-4982-BD1C-61B86CCD892B}" type="pres">
      <dgm:prSet presAssocID="{989102A3-AA0E-4AD6-A022-AED7FED1DE00}" presName="imageRepeatNode" presStyleLbl="alignAcc1" presStyleIdx="4" presStyleCnt="7"/>
      <dgm:spPr/>
    </dgm:pt>
    <dgm:pt modelId="{A42C20D7-AC75-4C23-AC22-2E85C97ED98E}" type="pres">
      <dgm:prSet presAssocID="{989102A3-AA0E-4AD6-A022-AED7FED1DE00}" presName="imageaccent5" presStyleCnt="0"/>
      <dgm:spPr/>
    </dgm:pt>
    <dgm:pt modelId="{528E55B0-44B8-47C0-A292-4530B56B5462}" type="pres">
      <dgm:prSet presAssocID="{989102A3-AA0E-4AD6-A022-AED7FED1DE00}" presName="accentRepeatNode" presStyleLbl="solidAlignAcc1" presStyleIdx="9" presStyleCnt="14"/>
      <dgm:spPr/>
    </dgm:pt>
    <dgm:pt modelId="{F15025CB-6C43-43F0-A054-E621F9D18EBE}" type="pres">
      <dgm:prSet presAssocID="{F98827C7-B2AD-46E7-9CA8-A52C0A5C911C}" presName="text6" presStyleCnt="0"/>
      <dgm:spPr/>
    </dgm:pt>
    <dgm:pt modelId="{F9F21BA9-4F54-4B85-AC1B-170F77334D8C}" type="pres">
      <dgm:prSet presAssocID="{F98827C7-B2AD-46E7-9CA8-A52C0A5C911C}" presName="textRepeatNode" presStyleLbl="alignNode1" presStyleIdx="5" presStyleCnt="7">
        <dgm:presLayoutVars>
          <dgm:chMax val="0"/>
          <dgm:chPref val="0"/>
          <dgm:bulletEnabled val="1"/>
        </dgm:presLayoutVars>
      </dgm:prSet>
      <dgm:spPr/>
    </dgm:pt>
    <dgm:pt modelId="{3A4D94EE-9FD4-4F87-AFB1-5BBE8CD1352E}" type="pres">
      <dgm:prSet presAssocID="{F98827C7-B2AD-46E7-9CA8-A52C0A5C911C}" presName="textaccent6" presStyleCnt="0"/>
      <dgm:spPr/>
    </dgm:pt>
    <dgm:pt modelId="{957A42F1-E58A-403D-95E1-07C5F8C992A6}" type="pres">
      <dgm:prSet presAssocID="{F98827C7-B2AD-46E7-9CA8-A52C0A5C911C}" presName="accentRepeatNode" presStyleLbl="solidAlignAcc1" presStyleIdx="10" presStyleCnt="14"/>
      <dgm:spPr/>
    </dgm:pt>
    <dgm:pt modelId="{6C3289DD-9061-4CF3-A6EE-C35D28199CA2}" type="pres">
      <dgm:prSet presAssocID="{03546F9E-C6C0-40DF-B918-A2ED5D855B5C}" presName="image6" presStyleCnt="0"/>
      <dgm:spPr/>
    </dgm:pt>
    <dgm:pt modelId="{5B5EC1E1-2965-4678-8263-EF277AA1ECE4}" type="pres">
      <dgm:prSet presAssocID="{03546F9E-C6C0-40DF-B918-A2ED5D855B5C}" presName="imageRepeatNode" presStyleLbl="alignAcc1" presStyleIdx="5" presStyleCnt="7"/>
      <dgm:spPr/>
    </dgm:pt>
    <dgm:pt modelId="{4149AF67-5995-4B4A-B5C3-A393F4F3397E}" type="pres">
      <dgm:prSet presAssocID="{03546F9E-C6C0-40DF-B918-A2ED5D855B5C}" presName="imageaccent6" presStyleCnt="0"/>
      <dgm:spPr/>
    </dgm:pt>
    <dgm:pt modelId="{58C74FB8-DF6F-44B6-A4CE-E8B72CE9119C}" type="pres">
      <dgm:prSet presAssocID="{03546F9E-C6C0-40DF-B918-A2ED5D855B5C}" presName="accentRepeatNode" presStyleLbl="solidAlignAcc1" presStyleIdx="11" presStyleCnt="14"/>
      <dgm:spPr/>
    </dgm:pt>
    <dgm:pt modelId="{91B78183-A012-44F0-8500-43DAA041AFA9}" type="pres">
      <dgm:prSet presAssocID="{AC48518A-558A-4AAF-90A9-4F6A2760CC32}" presName="text7" presStyleCnt="0"/>
      <dgm:spPr/>
    </dgm:pt>
    <dgm:pt modelId="{E66EAA6D-8D5A-401D-8044-E97FAB699DD5}" type="pres">
      <dgm:prSet presAssocID="{AC48518A-558A-4AAF-90A9-4F6A2760CC32}" presName="textRepeatNode" presStyleLbl="alignNode1" presStyleIdx="6" presStyleCnt="7">
        <dgm:presLayoutVars>
          <dgm:chMax val="0"/>
          <dgm:chPref val="0"/>
          <dgm:bulletEnabled val="1"/>
        </dgm:presLayoutVars>
      </dgm:prSet>
      <dgm:spPr/>
    </dgm:pt>
    <dgm:pt modelId="{F9A06059-E17E-4C78-8BE5-9800617BEA27}" type="pres">
      <dgm:prSet presAssocID="{AC48518A-558A-4AAF-90A9-4F6A2760CC32}" presName="textaccent7" presStyleCnt="0"/>
      <dgm:spPr/>
    </dgm:pt>
    <dgm:pt modelId="{2603F9AB-23D0-41EC-A357-9A6EAB93E9B4}" type="pres">
      <dgm:prSet presAssocID="{AC48518A-558A-4AAF-90A9-4F6A2760CC32}" presName="accentRepeatNode" presStyleLbl="solidAlignAcc1" presStyleIdx="12" presStyleCnt="14"/>
      <dgm:spPr/>
    </dgm:pt>
    <dgm:pt modelId="{B8C305D9-DF12-434D-88C3-AD5D2F36B167}" type="pres">
      <dgm:prSet presAssocID="{D58DF8C4-E1BF-4388-B862-101E09708BFE}" presName="image7" presStyleCnt="0"/>
      <dgm:spPr/>
    </dgm:pt>
    <dgm:pt modelId="{C177F9DC-E022-4A16-BDD5-F57B1FF52108}" type="pres">
      <dgm:prSet presAssocID="{D58DF8C4-E1BF-4388-B862-101E09708BFE}" presName="imageRepeatNode" presStyleLbl="alignAcc1" presStyleIdx="6" presStyleCnt="7"/>
      <dgm:spPr/>
    </dgm:pt>
    <dgm:pt modelId="{7BAC8566-961B-43C9-90AB-2615F9A76C03}" type="pres">
      <dgm:prSet presAssocID="{D58DF8C4-E1BF-4388-B862-101E09708BFE}" presName="imageaccent7" presStyleCnt="0"/>
      <dgm:spPr/>
    </dgm:pt>
    <dgm:pt modelId="{B4B4C417-4459-4E90-875A-C2F5B700A146}" type="pres">
      <dgm:prSet presAssocID="{D58DF8C4-E1BF-4388-B862-101E09708BFE}" presName="accentRepeatNode" presStyleLbl="solidAlignAcc1" presStyleIdx="13" presStyleCnt="14"/>
      <dgm:spPr/>
    </dgm:pt>
  </dgm:ptLst>
  <dgm:cxnLst>
    <dgm:cxn modelId="{A90F5005-CFF6-4A93-BB5C-030449D61F7C}" srcId="{438BE504-2F65-4405-92A4-2A0BBB13BB7C}" destId="{5E703137-00BE-400D-A202-A1380D309CF0}" srcOrd="4" destOrd="0" parTransId="{3F4A5AD4-AB35-4011-A0E5-83D362065CF2}" sibTransId="{989102A3-AA0E-4AD6-A022-AED7FED1DE00}"/>
    <dgm:cxn modelId="{696BF511-5D82-432A-AD22-03C68E83F2C3}" type="presOf" srcId="{ECE5D3D2-D94B-4E70-8E29-F76C6376C331}" destId="{88ECCBF7-56BA-46DC-A118-EAF257D10E17}" srcOrd="0" destOrd="0" presId="urn:microsoft.com/office/officeart/2008/layout/HexagonCluster"/>
    <dgm:cxn modelId="{4AB8B120-0B9D-417F-9AAD-7DFCDC726647}" type="presOf" srcId="{02B89BAC-38CC-4EE2-A65D-F04E853B18CF}" destId="{E5FCFE3A-6DCA-4130-80C8-57445DEEC32A}" srcOrd="0" destOrd="0" presId="urn:microsoft.com/office/officeart/2008/layout/HexagonCluster"/>
    <dgm:cxn modelId="{670D3122-C832-496D-9475-B8E2C34D10DA}" type="presOf" srcId="{438BE504-2F65-4405-92A4-2A0BBB13BB7C}" destId="{96966626-236F-48BC-AF35-3397719F87DF}" srcOrd="0" destOrd="0" presId="urn:microsoft.com/office/officeart/2008/layout/HexagonCluster"/>
    <dgm:cxn modelId="{38C62036-A61A-4F03-8739-49A2DDE579C6}" type="presOf" srcId="{452D268F-744B-4217-BCFB-8017BC61565C}" destId="{CE80013B-9501-4D45-A6D2-5A73AD5B0539}" srcOrd="0" destOrd="0" presId="urn:microsoft.com/office/officeart/2008/layout/HexagonCluster"/>
    <dgm:cxn modelId="{C60D4D5F-666A-4730-A04B-2AC64580B976}" type="presOf" srcId="{75C3E378-1B4B-4334-9E39-6ABE559367C3}" destId="{B97BBB1E-605D-4594-9789-B0838FED434B}" srcOrd="0" destOrd="0" presId="urn:microsoft.com/office/officeart/2008/layout/HexagonCluster"/>
    <dgm:cxn modelId="{919C3D63-62EE-4246-9E28-B82D5B5F93FC}" type="presOf" srcId="{58D962EE-E43D-423D-8215-D7EB9C530D7F}" destId="{785C4E80-B665-4505-8802-7032CFA18AA4}" srcOrd="0" destOrd="0" presId="urn:microsoft.com/office/officeart/2008/layout/HexagonCluster"/>
    <dgm:cxn modelId="{D5D96647-EFA4-4465-A1CD-14FC6B28128D}" type="presOf" srcId="{0A81675C-6CC0-405B-AAE4-669CAFEE25DC}" destId="{AED79068-157A-42D3-BED1-ADD5D397E223}" srcOrd="0" destOrd="0" presId="urn:microsoft.com/office/officeart/2008/layout/HexagonCluster"/>
    <dgm:cxn modelId="{7B729E67-E9E8-4160-B7E2-4061815A05A0}" type="presOf" srcId="{2BDAE7AB-79B4-4E98-B6C6-ACB18DFD6448}" destId="{3C3D374D-F81F-4566-B507-B4BBA031C047}" srcOrd="0" destOrd="0" presId="urn:microsoft.com/office/officeart/2008/layout/HexagonCluster"/>
    <dgm:cxn modelId="{77401150-17B5-4AE1-8707-BF14DA23F28B}" srcId="{438BE504-2F65-4405-92A4-2A0BBB13BB7C}" destId="{58D962EE-E43D-423D-8215-D7EB9C530D7F}" srcOrd="2" destOrd="0" parTransId="{11421710-7C0B-4540-8436-9FBC7742334D}" sibTransId="{452D268F-744B-4217-BCFB-8017BC61565C}"/>
    <dgm:cxn modelId="{66511253-B4DD-406D-8B20-5FA19FCD0229}" srcId="{438BE504-2F65-4405-92A4-2A0BBB13BB7C}" destId="{AC48518A-558A-4AAF-90A9-4F6A2760CC32}" srcOrd="6" destOrd="0" parTransId="{E78A3784-1F6F-438F-B3A7-8302B0EEE1E9}" sibTransId="{D58DF8C4-E1BF-4388-B862-101E09708BFE}"/>
    <dgm:cxn modelId="{9AAAD95A-29CE-492F-A5AB-3C4549F92ADF}" type="presOf" srcId="{F98827C7-B2AD-46E7-9CA8-A52C0A5C911C}" destId="{F9F21BA9-4F54-4B85-AC1B-170F77334D8C}" srcOrd="0" destOrd="0" presId="urn:microsoft.com/office/officeart/2008/layout/HexagonCluster"/>
    <dgm:cxn modelId="{B951B37C-0365-4944-AD67-B307DD226E21}" srcId="{438BE504-2F65-4405-92A4-2A0BBB13BB7C}" destId="{88D95F17-D52F-4BA2-A70C-2D7F3A695EA2}" srcOrd="3" destOrd="0" parTransId="{AE99F699-4F6B-4442-96DA-FAE48A3B8C80}" sibTransId="{75C3E378-1B4B-4334-9E39-6ABE559367C3}"/>
    <dgm:cxn modelId="{47DECB86-24A3-49FC-A2C5-6187631BCEA8}" type="presOf" srcId="{D58DF8C4-E1BF-4388-B862-101E09708BFE}" destId="{C177F9DC-E022-4A16-BDD5-F57B1FF52108}" srcOrd="0" destOrd="0" presId="urn:microsoft.com/office/officeart/2008/layout/HexagonCluster"/>
    <dgm:cxn modelId="{D8140A8B-D60D-4740-AF7A-3E80549F75DE}" type="presOf" srcId="{03546F9E-C6C0-40DF-B918-A2ED5D855B5C}" destId="{5B5EC1E1-2965-4678-8263-EF277AA1ECE4}" srcOrd="0" destOrd="0" presId="urn:microsoft.com/office/officeart/2008/layout/HexagonCluster"/>
    <dgm:cxn modelId="{725BE38D-6BB4-4E66-B09E-A1E6F9DABF45}" srcId="{438BE504-2F65-4405-92A4-2A0BBB13BB7C}" destId="{0A81675C-6CC0-405B-AAE4-669CAFEE25DC}" srcOrd="1" destOrd="0" parTransId="{97BD2D33-82EF-4693-9860-1F493F850191}" sibTransId="{2BDAE7AB-79B4-4E98-B6C6-ACB18DFD6448}"/>
    <dgm:cxn modelId="{FBEFA08F-94D6-4458-8290-DA2015CA5F0A}" type="presOf" srcId="{88D95F17-D52F-4BA2-A70C-2D7F3A695EA2}" destId="{3DFCF838-1718-431C-AD52-D90FB559947E}" srcOrd="0" destOrd="0" presId="urn:microsoft.com/office/officeart/2008/layout/HexagonCluster"/>
    <dgm:cxn modelId="{E4AB0090-33A1-4826-BF02-737FA9F584F5}" srcId="{438BE504-2F65-4405-92A4-2A0BBB13BB7C}" destId="{02B89BAC-38CC-4EE2-A65D-F04E853B18CF}" srcOrd="0" destOrd="0" parTransId="{B84BF79A-8BA9-4D83-9383-A8C9BEE2FC41}" sibTransId="{ECE5D3D2-D94B-4E70-8E29-F76C6376C331}"/>
    <dgm:cxn modelId="{6C14E3B1-AC3D-431F-B168-FCD381429088}" type="presOf" srcId="{AC48518A-558A-4AAF-90A9-4F6A2760CC32}" destId="{E66EAA6D-8D5A-401D-8044-E97FAB699DD5}" srcOrd="0" destOrd="0" presId="urn:microsoft.com/office/officeart/2008/layout/HexagonCluster"/>
    <dgm:cxn modelId="{7E8268D5-B223-42E4-830D-0003387AC55D}" srcId="{438BE504-2F65-4405-92A4-2A0BBB13BB7C}" destId="{F98827C7-B2AD-46E7-9CA8-A52C0A5C911C}" srcOrd="5" destOrd="0" parTransId="{7E2A34C2-E4AD-4AEA-AA57-FF7E8FBAC9E8}" sibTransId="{03546F9E-C6C0-40DF-B918-A2ED5D855B5C}"/>
    <dgm:cxn modelId="{147220E0-495D-4697-A82B-BBB21F76EF9D}" type="presOf" srcId="{989102A3-AA0E-4AD6-A022-AED7FED1DE00}" destId="{14C7CCC2-60CE-4982-BD1C-61B86CCD892B}" srcOrd="0" destOrd="0" presId="urn:microsoft.com/office/officeart/2008/layout/HexagonCluster"/>
    <dgm:cxn modelId="{0B4953F2-D07F-48E7-9125-A5EF4A7BB221}" type="presOf" srcId="{5E703137-00BE-400D-A202-A1380D309CF0}" destId="{62BF87EB-2901-4020-B09A-90D70DB611DF}" srcOrd="0" destOrd="0" presId="urn:microsoft.com/office/officeart/2008/layout/HexagonCluster"/>
    <dgm:cxn modelId="{05224161-27E1-4F99-9E4D-5000FCE517AD}" type="presParOf" srcId="{96966626-236F-48BC-AF35-3397719F87DF}" destId="{73D48DAC-FA98-49C8-8FBB-7F2D74D7DFFB}" srcOrd="0" destOrd="0" presId="urn:microsoft.com/office/officeart/2008/layout/HexagonCluster"/>
    <dgm:cxn modelId="{A01095F4-0EDF-4673-82A2-5FB8CF637621}" type="presParOf" srcId="{73D48DAC-FA98-49C8-8FBB-7F2D74D7DFFB}" destId="{E5FCFE3A-6DCA-4130-80C8-57445DEEC32A}" srcOrd="0" destOrd="0" presId="urn:microsoft.com/office/officeart/2008/layout/HexagonCluster"/>
    <dgm:cxn modelId="{F15F4430-3B8A-489A-BA17-17F0E7006C79}" type="presParOf" srcId="{96966626-236F-48BC-AF35-3397719F87DF}" destId="{590196B7-7318-497F-92DF-80282C9D4530}" srcOrd="1" destOrd="0" presId="urn:microsoft.com/office/officeart/2008/layout/HexagonCluster"/>
    <dgm:cxn modelId="{0CC107A0-C591-4BF2-A1A5-2DE893D827F7}" type="presParOf" srcId="{590196B7-7318-497F-92DF-80282C9D4530}" destId="{60A167FE-084E-4500-AF12-A0F1413F02CD}" srcOrd="0" destOrd="0" presId="urn:microsoft.com/office/officeart/2008/layout/HexagonCluster"/>
    <dgm:cxn modelId="{F4F8C949-0C2F-470A-ACC0-C00343457B0A}" type="presParOf" srcId="{96966626-236F-48BC-AF35-3397719F87DF}" destId="{90EBB249-C447-4BE1-9561-08C426D88954}" srcOrd="2" destOrd="0" presId="urn:microsoft.com/office/officeart/2008/layout/HexagonCluster"/>
    <dgm:cxn modelId="{BC09ABA5-25F5-473D-8AFD-EC5AA16C148B}" type="presParOf" srcId="{90EBB249-C447-4BE1-9561-08C426D88954}" destId="{88ECCBF7-56BA-46DC-A118-EAF257D10E17}" srcOrd="0" destOrd="0" presId="urn:microsoft.com/office/officeart/2008/layout/HexagonCluster"/>
    <dgm:cxn modelId="{1FE26C34-F560-4E43-A087-F0883328084E}" type="presParOf" srcId="{96966626-236F-48BC-AF35-3397719F87DF}" destId="{57488258-4D5E-44E1-8D36-A58F8CC37D93}" srcOrd="3" destOrd="0" presId="urn:microsoft.com/office/officeart/2008/layout/HexagonCluster"/>
    <dgm:cxn modelId="{8353EE50-88D2-4D53-BDCB-B1470287AE6F}" type="presParOf" srcId="{57488258-4D5E-44E1-8D36-A58F8CC37D93}" destId="{26A74BA6-5A8D-42CE-8F51-9997B4B25059}" srcOrd="0" destOrd="0" presId="urn:microsoft.com/office/officeart/2008/layout/HexagonCluster"/>
    <dgm:cxn modelId="{CA962AB8-09D6-4824-96C0-A1AF87FDAF3D}" type="presParOf" srcId="{96966626-236F-48BC-AF35-3397719F87DF}" destId="{32A2D49A-3BF2-41B2-9261-D466FF9B95B1}" srcOrd="4" destOrd="0" presId="urn:microsoft.com/office/officeart/2008/layout/HexagonCluster"/>
    <dgm:cxn modelId="{DD800723-66E7-49D8-A246-FCA7CF6D960D}" type="presParOf" srcId="{32A2D49A-3BF2-41B2-9261-D466FF9B95B1}" destId="{AED79068-157A-42D3-BED1-ADD5D397E223}" srcOrd="0" destOrd="0" presId="urn:microsoft.com/office/officeart/2008/layout/HexagonCluster"/>
    <dgm:cxn modelId="{866764E7-8C89-4961-825E-0E92A10000A8}" type="presParOf" srcId="{96966626-236F-48BC-AF35-3397719F87DF}" destId="{AB91560D-579F-4D48-A2DC-19453B614B28}" srcOrd="5" destOrd="0" presId="urn:microsoft.com/office/officeart/2008/layout/HexagonCluster"/>
    <dgm:cxn modelId="{B4411578-2931-4C85-83FE-0F7BFE8AF178}" type="presParOf" srcId="{AB91560D-579F-4D48-A2DC-19453B614B28}" destId="{A54232F2-F32E-4D9A-A4DE-5548CA6985F1}" srcOrd="0" destOrd="0" presId="urn:microsoft.com/office/officeart/2008/layout/HexagonCluster"/>
    <dgm:cxn modelId="{16D35451-07C9-4395-8438-D537BC8A1991}" type="presParOf" srcId="{96966626-236F-48BC-AF35-3397719F87DF}" destId="{0C2B14B2-73E6-4720-B237-709DC3B721B7}" srcOrd="6" destOrd="0" presId="urn:microsoft.com/office/officeart/2008/layout/HexagonCluster"/>
    <dgm:cxn modelId="{D3D4B8D8-C198-4793-9034-ECD219CC8FA3}" type="presParOf" srcId="{0C2B14B2-73E6-4720-B237-709DC3B721B7}" destId="{3C3D374D-F81F-4566-B507-B4BBA031C047}" srcOrd="0" destOrd="0" presId="urn:microsoft.com/office/officeart/2008/layout/HexagonCluster"/>
    <dgm:cxn modelId="{30470E4A-409E-4F87-9006-D65FEEF12CBC}" type="presParOf" srcId="{96966626-236F-48BC-AF35-3397719F87DF}" destId="{16D17184-24DC-492F-9B49-2CD8DA19F610}" srcOrd="7" destOrd="0" presId="urn:microsoft.com/office/officeart/2008/layout/HexagonCluster"/>
    <dgm:cxn modelId="{A64CBC68-6C75-46DA-B3CF-92F60A06F033}" type="presParOf" srcId="{16D17184-24DC-492F-9B49-2CD8DA19F610}" destId="{3D7C7471-4527-46D5-8FDC-A5317604163E}" srcOrd="0" destOrd="0" presId="urn:microsoft.com/office/officeart/2008/layout/HexagonCluster"/>
    <dgm:cxn modelId="{E867F4BE-46CF-4E68-B6CC-D74EFB720D36}" type="presParOf" srcId="{96966626-236F-48BC-AF35-3397719F87DF}" destId="{01260918-9C37-48C1-88C9-A9D6EA9E88B0}" srcOrd="8" destOrd="0" presId="urn:microsoft.com/office/officeart/2008/layout/HexagonCluster"/>
    <dgm:cxn modelId="{B9270382-A390-4CAC-A342-D75DBB793897}" type="presParOf" srcId="{01260918-9C37-48C1-88C9-A9D6EA9E88B0}" destId="{785C4E80-B665-4505-8802-7032CFA18AA4}" srcOrd="0" destOrd="0" presId="urn:microsoft.com/office/officeart/2008/layout/HexagonCluster"/>
    <dgm:cxn modelId="{9846DEB4-B554-46CF-A0ED-DBF12030C2B6}" type="presParOf" srcId="{96966626-236F-48BC-AF35-3397719F87DF}" destId="{3D4B76A7-CBE9-47F8-8218-923062D1B25C}" srcOrd="9" destOrd="0" presId="urn:microsoft.com/office/officeart/2008/layout/HexagonCluster"/>
    <dgm:cxn modelId="{FE53A2B0-9B0E-478A-8790-B6D1F217DC51}" type="presParOf" srcId="{3D4B76A7-CBE9-47F8-8218-923062D1B25C}" destId="{E6A8BC5A-E693-4447-8003-E4CAD4ACA58A}" srcOrd="0" destOrd="0" presId="urn:microsoft.com/office/officeart/2008/layout/HexagonCluster"/>
    <dgm:cxn modelId="{C952C2C6-12D0-4FC8-B0F4-6FEC40FB51AE}" type="presParOf" srcId="{96966626-236F-48BC-AF35-3397719F87DF}" destId="{0BD86DB4-88CF-4613-BC6E-5771004C535A}" srcOrd="10" destOrd="0" presId="urn:microsoft.com/office/officeart/2008/layout/HexagonCluster"/>
    <dgm:cxn modelId="{71AEE514-791C-4202-9F14-A791F7FD01A5}" type="presParOf" srcId="{0BD86DB4-88CF-4613-BC6E-5771004C535A}" destId="{CE80013B-9501-4D45-A6D2-5A73AD5B0539}" srcOrd="0" destOrd="0" presId="urn:microsoft.com/office/officeart/2008/layout/HexagonCluster"/>
    <dgm:cxn modelId="{6E005211-57FE-402A-BDA8-1AFA23822FC4}" type="presParOf" srcId="{96966626-236F-48BC-AF35-3397719F87DF}" destId="{F99918BB-9A1F-439F-8EF5-2AE405CF9322}" srcOrd="11" destOrd="0" presId="urn:microsoft.com/office/officeart/2008/layout/HexagonCluster"/>
    <dgm:cxn modelId="{948CCD32-B0F6-47CD-80E3-C52764CE303C}" type="presParOf" srcId="{F99918BB-9A1F-439F-8EF5-2AE405CF9322}" destId="{0996C92E-D8AC-4019-B94F-AC5DEB30D026}" srcOrd="0" destOrd="0" presId="urn:microsoft.com/office/officeart/2008/layout/HexagonCluster"/>
    <dgm:cxn modelId="{4CD6AAEC-3372-4031-9D29-DD8186DFF071}" type="presParOf" srcId="{96966626-236F-48BC-AF35-3397719F87DF}" destId="{4E710EE1-FA62-4B84-AAAD-A9FCE8544844}" srcOrd="12" destOrd="0" presId="urn:microsoft.com/office/officeart/2008/layout/HexagonCluster"/>
    <dgm:cxn modelId="{A7DBEC30-B86A-42D6-8F33-A9BDB3564B29}" type="presParOf" srcId="{4E710EE1-FA62-4B84-AAAD-A9FCE8544844}" destId="{3DFCF838-1718-431C-AD52-D90FB559947E}" srcOrd="0" destOrd="0" presId="urn:microsoft.com/office/officeart/2008/layout/HexagonCluster"/>
    <dgm:cxn modelId="{7168BDF6-44C1-49AE-9ED6-98704549A5AB}" type="presParOf" srcId="{96966626-236F-48BC-AF35-3397719F87DF}" destId="{5F028B8E-BCA0-4B6D-B639-5561062CAECE}" srcOrd="13" destOrd="0" presId="urn:microsoft.com/office/officeart/2008/layout/HexagonCluster"/>
    <dgm:cxn modelId="{2C3D277F-301C-40AF-9910-56D8CB844F6D}" type="presParOf" srcId="{5F028B8E-BCA0-4B6D-B639-5561062CAECE}" destId="{3ECC30F1-2880-4A1F-93E7-216E455D5B91}" srcOrd="0" destOrd="0" presId="urn:microsoft.com/office/officeart/2008/layout/HexagonCluster"/>
    <dgm:cxn modelId="{094390A1-FDEA-43F4-A7D6-A27E73110B32}" type="presParOf" srcId="{96966626-236F-48BC-AF35-3397719F87DF}" destId="{65942AAD-668D-40B9-9A4C-581440714F17}" srcOrd="14" destOrd="0" presId="urn:microsoft.com/office/officeart/2008/layout/HexagonCluster"/>
    <dgm:cxn modelId="{7E9F127F-A820-4ACB-94C4-9F46CA77E4C4}" type="presParOf" srcId="{65942AAD-668D-40B9-9A4C-581440714F17}" destId="{B97BBB1E-605D-4594-9789-B0838FED434B}" srcOrd="0" destOrd="0" presId="urn:microsoft.com/office/officeart/2008/layout/HexagonCluster"/>
    <dgm:cxn modelId="{2452A9E6-627B-40FF-ABDA-832A21950033}" type="presParOf" srcId="{96966626-236F-48BC-AF35-3397719F87DF}" destId="{A13B7E3C-2820-4BBD-9C30-BA99EB480113}" srcOrd="15" destOrd="0" presId="urn:microsoft.com/office/officeart/2008/layout/HexagonCluster"/>
    <dgm:cxn modelId="{CFBF4564-0A79-45A3-9D5F-62E0623FCF57}" type="presParOf" srcId="{A13B7E3C-2820-4BBD-9C30-BA99EB480113}" destId="{542D3AC1-8FE2-498C-A058-9C59419E6C72}" srcOrd="0" destOrd="0" presId="urn:microsoft.com/office/officeart/2008/layout/HexagonCluster"/>
    <dgm:cxn modelId="{EB46A313-9454-4991-B5FF-B49F6C1326B9}" type="presParOf" srcId="{96966626-236F-48BC-AF35-3397719F87DF}" destId="{C3B1DBDF-D7E3-4856-8130-DAF986A6254D}" srcOrd="16" destOrd="0" presId="urn:microsoft.com/office/officeart/2008/layout/HexagonCluster"/>
    <dgm:cxn modelId="{AA2ADD1C-78FD-4428-92EE-1FC2BC87FDA7}" type="presParOf" srcId="{C3B1DBDF-D7E3-4856-8130-DAF986A6254D}" destId="{62BF87EB-2901-4020-B09A-90D70DB611DF}" srcOrd="0" destOrd="0" presId="urn:microsoft.com/office/officeart/2008/layout/HexagonCluster"/>
    <dgm:cxn modelId="{4F4D9AE1-8E58-4041-A3BC-ED0BDDD4BD02}" type="presParOf" srcId="{96966626-236F-48BC-AF35-3397719F87DF}" destId="{23784B3F-DFB2-4A6A-A38F-3E0E3E5F8BDA}" srcOrd="17" destOrd="0" presId="urn:microsoft.com/office/officeart/2008/layout/HexagonCluster"/>
    <dgm:cxn modelId="{815EF836-1624-4E5A-91B7-C0E12A6B4BC3}" type="presParOf" srcId="{23784B3F-DFB2-4A6A-A38F-3E0E3E5F8BDA}" destId="{26DE1576-54C8-459B-9A5F-66AC1A41607C}" srcOrd="0" destOrd="0" presId="urn:microsoft.com/office/officeart/2008/layout/HexagonCluster"/>
    <dgm:cxn modelId="{A5967CCF-42CE-45EF-9070-4BC4FA6D1C13}" type="presParOf" srcId="{96966626-236F-48BC-AF35-3397719F87DF}" destId="{1BDFEC82-09F2-4325-93F2-F4D633AB84DD}" srcOrd="18" destOrd="0" presId="urn:microsoft.com/office/officeart/2008/layout/HexagonCluster"/>
    <dgm:cxn modelId="{79695E84-626B-4D73-8DC8-470A756D6E67}" type="presParOf" srcId="{1BDFEC82-09F2-4325-93F2-F4D633AB84DD}" destId="{14C7CCC2-60CE-4982-BD1C-61B86CCD892B}" srcOrd="0" destOrd="0" presId="urn:microsoft.com/office/officeart/2008/layout/HexagonCluster"/>
    <dgm:cxn modelId="{2E15E97D-BC81-4400-A8A8-12CA7CC9A613}" type="presParOf" srcId="{96966626-236F-48BC-AF35-3397719F87DF}" destId="{A42C20D7-AC75-4C23-AC22-2E85C97ED98E}" srcOrd="19" destOrd="0" presId="urn:microsoft.com/office/officeart/2008/layout/HexagonCluster"/>
    <dgm:cxn modelId="{A4FF0CD9-E693-40C4-B19E-3B00931ADDC4}" type="presParOf" srcId="{A42C20D7-AC75-4C23-AC22-2E85C97ED98E}" destId="{528E55B0-44B8-47C0-A292-4530B56B5462}" srcOrd="0" destOrd="0" presId="urn:microsoft.com/office/officeart/2008/layout/HexagonCluster"/>
    <dgm:cxn modelId="{63BCE475-A685-4BC2-8759-5322EE0BC25E}" type="presParOf" srcId="{96966626-236F-48BC-AF35-3397719F87DF}" destId="{F15025CB-6C43-43F0-A054-E621F9D18EBE}" srcOrd="20" destOrd="0" presId="urn:microsoft.com/office/officeart/2008/layout/HexagonCluster"/>
    <dgm:cxn modelId="{A44DB006-6E3A-4FDB-91B0-C9EB3892B741}" type="presParOf" srcId="{F15025CB-6C43-43F0-A054-E621F9D18EBE}" destId="{F9F21BA9-4F54-4B85-AC1B-170F77334D8C}" srcOrd="0" destOrd="0" presId="urn:microsoft.com/office/officeart/2008/layout/HexagonCluster"/>
    <dgm:cxn modelId="{5E6ECB8B-16E3-4FE2-9767-CD3E54956144}" type="presParOf" srcId="{96966626-236F-48BC-AF35-3397719F87DF}" destId="{3A4D94EE-9FD4-4F87-AFB1-5BBE8CD1352E}" srcOrd="21" destOrd="0" presId="urn:microsoft.com/office/officeart/2008/layout/HexagonCluster"/>
    <dgm:cxn modelId="{853CC19D-9BBE-46F2-B207-BA8796A05E45}" type="presParOf" srcId="{3A4D94EE-9FD4-4F87-AFB1-5BBE8CD1352E}" destId="{957A42F1-E58A-403D-95E1-07C5F8C992A6}" srcOrd="0" destOrd="0" presId="urn:microsoft.com/office/officeart/2008/layout/HexagonCluster"/>
    <dgm:cxn modelId="{F8D3EDE5-E183-4549-BBCE-0A5568554424}" type="presParOf" srcId="{96966626-236F-48BC-AF35-3397719F87DF}" destId="{6C3289DD-9061-4CF3-A6EE-C35D28199CA2}" srcOrd="22" destOrd="0" presId="urn:microsoft.com/office/officeart/2008/layout/HexagonCluster"/>
    <dgm:cxn modelId="{C94BFA6F-BC64-4F7A-A460-B7AFD44ADCC8}" type="presParOf" srcId="{6C3289DD-9061-4CF3-A6EE-C35D28199CA2}" destId="{5B5EC1E1-2965-4678-8263-EF277AA1ECE4}" srcOrd="0" destOrd="0" presId="urn:microsoft.com/office/officeart/2008/layout/HexagonCluster"/>
    <dgm:cxn modelId="{9A2CA372-927A-495D-9BE4-CDE753451044}" type="presParOf" srcId="{96966626-236F-48BC-AF35-3397719F87DF}" destId="{4149AF67-5995-4B4A-B5C3-A393F4F3397E}" srcOrd="23" destOrd="0" presId="urn:microsoft.com/office/officeart/2008/layout/HexagonCluster"/>
    <dgm:cxn modelId="{1D91DD7A-2220-441D-9FAB-367EA90D3F47}" type="presParOf" srcId="{4149AF67-5995-4B4A-B5C3-A393F4F3397E}" destId="{58C74FB8-DF6F-44B6-A4CE-E8B72CE9119C}" srcOrd="0" destOrd="0" presId="urn:microsoft.com/office/officeart/2008/layout/HexagonCluster"/>
    <dgm:cxn modelId="{3AE0D4AE-B5B5-4FCF-BA1E-73608E9BA8E0}" type="presParOf" srcId="{96966626-236F-48BC-AF35-3397719F87DF}" destId="{91B78183-A012-44F0-8500-43DAA041AFA9}" srcOrd="24" destOrd="0" presId="urn:microsoft.com/office/officeart/2008/layout/HexagonCluster"/>
    <dgm:cxn modelId="{47B28829-5D23-4474-941F-06A7D262AAE2}" type="presParOf" srcId="{91B78183-A012-44F0-8500-43DAA041AFA9}" destId="{E66EAA6D-8D5A-401D-8044-E97FAB699DD5}" srcOrd="0" destOrd="0" presId="urn:microsoft.com/office/officeart/2008/layout/HexagonCluster"/>
    <dgm:cxn modelId="{9FB5CCD3-B37E-46A9-A433-6743EA122768}" type="presParOf" srcId="{96966626-236F-48BC-AF35-3397719F87DF}" destId="{F9A06059-E17E-4C78-8BE5-9800617BEA27}" srcOrd="25" destOrd="0" presId="urn:microsoft.com/office/officeart/2008/layout/HexagonCluster"/>
    <dgm:cxn modelId="{D9F24A41-FD09-4F96-AA45-3A5EC3957B49}" type="presParOf" srcId="{F9A06059-E17E-4C78-8BE5-9800617BEA27}" destId="{2603F9AB-23D0-41EC-A357-9A6EAB93E9B4}" srcOrd="0" destOrd="0" presId="urn:microsoft.com/office/officeart/2008/layout/HexagonCluster"/>
    <dgm:cxn modelId="{5A7E4BA8-7083-4D8F-B3C6-0C4BDD125365}" type="presParOf" srcId="{96966626-236F-48BC-AF35-3397719F87DF}" destId="{B8C305D9-DF12-434D-88C3-AD5D2F36B167}" srcOrd="26" destOrd="0" presId="urn:microsoft.com/office/officeart/2008/layout/HexagonCluster"/>
    <dgm:cxn modelId="{F04668CF-7BBF-4373-8704-60B55EDEEDFF}" type="presParOf" srcId="{B8C305D9-DF12-434D-88C3-AD5D2F36B167}" destId="{C177F9DC-E022-4A16-BDD5-F57B1FF52108}" srcOrd="0" destOrd="0" presId="urn:microsoft.com/office/officeart/2008/layout/HexagonCluster"/>
    <dgm:cxn modelId="{041D7364-1203-4BBF-B627-9B31045ED91F}" type="presParOf" srcId="{96966626-236F-48BC-AF35-3397719F87DF}" destId="{7BAC8566-961B-43C9-90AB-2615F9A76C03}" srcOrd="27" destOrd="0" presId="urn:microsoft.com/office/officeart/2008/layout/HexagonCluster"/>
    <dgm:cxn modelId="{6C66D722-2E33-4DD8-9399-622C5CA61FC7}" type="presParOf" srcId="{7BAC8566-961B-43C9-90AB-2615F9A76C03}" destId="{B4B4C417-4459-4E90-875A-C2F5B700A146}" srcOrd="0" destOrd="0" presId="urn:microsoft.com/office/officeart/2008/layout/Hexagon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FAC371F-1882-4747-8379-57206DBE9EF0}" type="doc">
      <dgm:prSet loTypeId="urn:microsoft.com/office/officeart/2005/8/layout/hProcess7#1" loCatId="list" qsTypeId="urn:microsoft.com/office/officeart/2005/8/quickstyle/simple1" qsCatId="simple" csTypeId="urn:microsoft.com/office/officeart/2005/8/colors/colorful1#4" csCatId="colorful" phldr="1"/>
      <dgm:spPr/>
      <dgm:t>
        <a:bodyPr/>
        <a:lstStyle/>
        <a:p>
          <a:endParaRPr lang="en-US"/>
        </a:p>
      </dgm:t>
    </dgm:pt>
    <dgm:pt modelId="{0FCC4B0D-60FE-454D-97EB-1A92A13E64B0}">
      <dgm:prSet phldrT="[Text]"/>
      <dgm:spPr/>
      <dgm:t>
        <a:bodyPr/>
        <a:lstStyle/>
        <a:p>
          <a:r>
            <a:rPr lang="en-US" dirty="0">
              <a:latin typeface="Times New Roman" panose="02020603050405020304" pitchFamily="18" charset="0"/>
              <a:cs typeface="Times New Roman" panose="02020603050405020304" pitchFamily="18" charset="0"/>
            </a:rPr>
            <a:t> Step One</a:t>
          </a:r>
        </a:p>
      </dgm:t>
    </dgm:pt>
    <dgm:pt modelId="{74BC1DCB-7EC4-4FCE-8908-07AF8671B1D4}" type="parTrans" cxnId="{082CDF4B-65A4-4542-BD5E-A63BCF89DDCD}">
      <dgm:prSet/>
      <dgm:spPr/>
      <dgm:t>
        <a:bodyPr/>
        <a:lstStyle/>
        <a:p>
          <a:endParaRPr lang="en-US"/>
        </a:p>
      </dgm:t>
    </dgm:pt>
    <dgm:pt modelId="{64421C6B-EC4E-492C-8471-36853B022484}" type="sibTrans" cxnId="{082CDF4B-65A4-4542-BD5E-A63BCF89DDCD}">
      <dgm:prSet/>
      <dgm:spPr/>
      <dgm:t>
        <a:bodyPr/>
        <a:lstStyle/>
        <a:p>
          <a:endParaRPr lang="en-US"/>
        </a:p>
      </dgm:t>
    </dgm:pt>
    <dgm:pt modelId="{C80E5CFB-E28A-46B5-8179-40249427992B}">
      <dgm:prSet phldrT="[Text]"/>
      <dgm:spPr/>
      <dgm:t>
        <a:bodyPr/>
        <a:lstStyle/>
        <a:p>
          <a:r>
            <a:rPr lang="en-US" dirty="0">
              <a:latin typeface="Times New Roman" panose="02020603050405020304" pitchFamily="18" charset="0"/>
              <a:cs typeface="Times New Roman" panose="02020603050405020304" pitchFamily="18" charset="0"/>
            </a:rPr>
            <a:t>Step Two</a:t>
          </a:r>
        </a:p>
      </dgm:t>
    </dgm:pt>
    <dgm:pt modelId="{B9E6DA61-84E9-404B-8B4A-1BE938B2D8CD}" type="parTrans" cxnId="{C3EF1E29-A1F5-45AB-9DBC-33899ED8CD31}">
      <dgm:prSet/>
      <dgm:spPr/>
      <dgm:t>
        <a:bodyPr/>
        <a:lstStyle/>
        <a:p>
          <a:endParaRPr lang="en-US"/>
        </a:p>
      </dgm:t>
    </dgm:pt>
    <dgm:pt modelId="{6F5151B6-4810-43D8-84B2-3D43CBAF57C6}" type="sibTrans" cxnId="{C3EF1E29-A1F5-45AB-9DBC-33899ED8CD31}">
      <dgm:prSet/>
      <dgm:spPr/>
      <dgm:t>
        <a:bodyPr/>
        <a:lstStyle/>
        <a:p>
          <a:endParaRPr lang="en-US"/>
        </a:p>
      </dgm:t>
    </dgm:pt>
    <dgm:pt modelId="{6BB28E32-737A-47F0-82C3-A98E19C1CB31}">
      <dgm:prSet/>
      <dgm:spPr/>
      <dgm:t>
        <a:bodyPr/>
        <a:lstStyle/>
        <a:p>
          <a:r>
            <a:rPr lang="en-US" dirty="0">
              <a:latin typeface="Times New Roman" panose="02020603050405020304" pitchFamily="18" charset="0"/>
              <a:cs typeface="Times New Roman" panose="02020603050405020304" pitchFamily="18" charset="0"/>
            </a:rPr>
            <a:t>Step Three</a:t>
          </a:r>
        </a:p>
      </dgm:t>
    </dgm:pt>
    <dgm:pt modelId="{E621BB3B-2CB6-46B0-86B0-C60CDFA4DBCD}" type="parTrans" cxnId="{E0AA1BE2-0C48-41F2-BDD7-529515681E69}">
      <dgm:prSet/>
      <dgm:spPr/>
      <dgm:t>
        <a:bodyPr/>
        <a:lstStyle/>
        <a:p>
          <a:endParaRPr lang="en-US"/>
        </a:p>
      </dgm:t>
    </dgm:pt>
    <dgm:pt modelId="{E4AA5B8C-426D-41C1-B92F-9FEF64219621}" type="sibTrans" cxnId="{E0AA1BE2-0C48-41F2-BDD7-529515681E69}">
      <dgm:prSet/>
      <dgm:spPr/>
      <dgm:t>
        <a:bodyPr/>
        <a:lstStyle/>
        <a:p>
          <a:endParaRPr lang="en-US"/>
        </a:p>
      </dgm:t>
    </dgm:pt>
    <dgm:pt modelId="{729DBD26-9F31-4177-A384-B66B1F29586E}">
      <dgm:prSet phldrT="[Text]" custT="1"/>
      <dgm:spPr/>
      <dgm:t>
        <a:bodyPr/>
        <a:lstStyle/>
        <a:p>
          <a:r>
            <a:rPr lang="en-US" sz="3200" dirty="0"/>
            <a:t>Collect the ‘right’ data</a:t>
          </a:r>
        </a:p>
      </dgm:t>
    </dgm:pt>
    <dgm:pt modelId="{1A131B76-B6DB-454E-88D6-61FDA97CFCDD}" type="parTrans" cxnId="{E148E663-3552-4EA4-A633-D9BBAE956CE4}">
      <dgm:prSet/>
      <dgm:spPr/>
      <dgm:t>
        <a:bodyPr/>
        <a:lstStyle/>
        <a:p>
          <a:endParaRPr lang="en-US"/>
        </a:p>
      </dgm:t>
    </dgm:pt>
    <dgm:pt modelId="{931BF548-B395-4080-A95F-1363AFD4DC67}" type="sibTrans" cxnId="{E148E663-3552-4EA4-A633-D9BBAE956CE4}">
      <dgm:prSet/>
      <dgm:spPr/>
      <dgm:t>
        <a:bodyPr/>
        <a:lstStyle/>
        <a:p>
          <a:endParaRPr lang="en-US"/>
        </a:p>
      </dgm:t>
    </dgm:pt>
    <dgm:pt modelId="{B2AB9A52-566C-4E82-B63F-8085B8EDDCA9}">
      <dgm:prSet phldrT="[Text]" custT="1"/>
      <dgm:spPr/>
      <dgm:t>
        <a:bodyPr/>
        <a:lstStyle/>
        <a:p>
          <a:r>
            <a:rPr lang="en-US" sz="3200" dirty="0"/>
            <a:t>Transform data into usable information</a:t>
          </a:r>
        </a:p>
      </dgm:t>
    </dgm:pt>
    <dgm:pt modelId="{58345D46-1B96-4B65-8416-4A6C35454ACD}" type="parTrans" cxnId="{893BCF09-56A2-45E9-96C6-81516540616F}">
      <dgm:prSet/>
      <dgm:spPr/>
      <dgm:t>
        <a:bodyPr/>
        <a:lstStyle/>
        <a:p>
          <a:endParaRPr lang="en-US"/>
        </a:p>
      </dgm:t>
    </dgm:pt>
    <dgm:pt modelId="{087C70A0-199F-4C66-B46F-B4A1A45E92BF}" type="sibTrans" cxnId="{893BCF09-56A2-45E9-96C6-81516540616F}">
      <dgm:prSet/>
      <dgm:spPr/>
      <dgm:t>
        <a:bodyPr/>
        <a:lstStyle/>
        <a:p>
          <a:endParaRPr lang="en-US"/>
        </a:p>
      </dgm:t>
    </dgm:pt>
    <dgm:pt modelId="{090F9286-4DE4-4FBC-BB28-6711DF5F890A}">
      <dgm:prSet custT="1"/>
      <dgm:spPr/>
      <dgm:t>
        <a:bodyPr/>
        <a:lstStyle/>
        <a:p>
          <a:r>
            <a:rPr lang="en-US" sz="3200" dirty="0"/>
            <a:t>Develop action-oriented reports</a:t>
          </a:r>
        </a:p>
      </dgm:t>
    </dgm:pt>
    <dgm:pt modelId="{5B82B169-B1A6-44AF-9A3B-37D6509B5703}" type="parTrans" cxnId="{146A052C-C3F5-4F6C-9BDC-3C8824C486F4}">
      <dgm:prSet/>
      <dgm:spPr/>
      <dgm:t>
        <a:bodyPr/>
        <a:lstStyle/>
        <a:p>
          <a:endParaRPr lang="en-US"/>
        </a:p>
      </dgm:t>
    </dgm:pt>
    <dgm:pt modelId="{964EA9EB-0D61-4AF8-A8CD-C916A296C7FC}" type="sibTrans" cxnId="{146A052C-C3F5-4F6C-9BDC-3C8824C486F4}">
      <dgm:prSet/>
      <dgm:spPr/>
      <dgm:t>
        <a:bodyPr/>
        <a:lstStyle/>
        <a:p>
          <a:endParaRPr lang="en-US"/>
        </a:p>
      </dgm:t>
    </dgm:pt>
    <dgm:pt modelId="{8CD2C47D-5F44-4376-AB5C-BDB922B401DC}" type="pres">
      <dgm:prSet presAssocID="{2FAC371F-1882-4747-8379-57206DBE9EF0}" presName="Name0" presStyleCnt="0">
        <dgm:presLayoutVars>
          <dgm:dir/>
          <dgm:animLvl val="lvl"/>
          <dgm:resizeHandles val="exact"/>
        </dgm:presLayoutVars>
      </dgm:prSet>
      <dgm:spPr/>
    </dgm:pt>
    <dgm:pt modelId="{C5E505AF-D6B3-4B64-839C-0C4889F113CD}" type="pres">
      <dgm:prSet presAssocID="{0FCC4B0D-60FE-454D-97EB-1A92A13E64B0}" presName="compositeNode" presStyleCnt="0">
        <dgm:presLayoutVars>
          <dgm:bulletEnabled val="1"/>
        </dgm:presLayoutVars>
      </dgm:prSet>
      <dgm:spPr/>
    </dgm:pt>
    <dgm:pt modelId="{89CE7F56-6475-4454-9155-9A5266C93CE9}" type="pres">
      <dgm:prSet presAssocID="{0FCC4B0D-60FE-454D-97EB-1A92A13E64B0}" presName="bgRect" presStyleLbl="node1" presStyleIdx="0" presStyleCnt="3"/>
      <dgm:spPr/>
    </dgm:pt>
    <dgm:pt modelId="{864B5A31-1D9F-4D73-848D-90124FF78FE9}" type="pres">
      <dgm:prSet presAssocID="{0FCC4B0D-60FE-454D-97EB-1A92A13E64B0}" presName="parentNode" presStyleLbl="node1" presStyleIdx="0" presStyleCnt="3">
        <dgm:presLayoutVars>
          <dgm:chMax val="0"/>
          <dgm:bulletEnabled val="1"/>
        </dgm:presLayoutVars>
      </dgm:prSet>
      <dgm:spPr/>
    </dgm:pt>
    <dgm:pt modelId="{A7D18FC0-E7F1-4B7A-B590-A576A0DDB089}" type="pres">
      <dgm:prSet presAssocID="{0FCC4B0D-60FE-454D-97EB-1A92A13E64B0}" presName="childNode" presStyleLbl="node1" presStyleIdx="0" presStyleCnt="3">
        <dgm:presLayoutVars>
          <dgm:bulletEnabled val="1"/>
        </dgm:presLayoutVars>
      </dgm:prSet>
      <dgm:spPr/>
    </dgm:pt>
    <dgm:pt modelId="{D0794F26-D5C4-425B-9A8D-31048FC540CA}" type="pres">
      <dgm:prSet presAssocID="{64421C6B-EC4E-492C-8471-36853B022484}" presName="hSp" presStyleCnt="0"/>
      <dgm:spPr/>
    </dgm:pt>
    <dgm:pt modelId="{1CE261EA-650A-44B7-BC95-0DF24655043E}" type="pres">
      <dgm:prSet presAssocID="{64421C6B-EC4E-492C-8471-36853B022484}" presName="vProcSp" presStyleCnt="0"/>
      <dgm:spPr/>
    </dgm:pt>
    <dgm:pt modelId="{EC47D723-1F33-4A2E-A7DD-31A10AE46DD2}" type="pres">
      <dgm:prSet presAssocID="{64421C6B-EC4E-492C-8471-36853B022484}" presName="vSp1" presStyleCnt="0"/>
      <dgm:spPr/>
    </dgm:pt>
    <dgm:pt modelId="{26CE8FCA-0EB1-4CD9-8C0E-C617CA47FD1F}" type="pres">
      <dgm:prSet presAssocID="{64421C6B-EC4E-492C-8471-36853B022484}" presName="simulatedConn" presStyleLbl="solidFgAcc1" presStyleIdx="0" presStyleCnt="2"/>
      <dgm:spPr/>
    </dgm:pt>
    <dgm:pt modelId="{85643E0B-40ED-40B1-9820-903508821333}" type="pres">
      <dgm:prSet presAssocID="{64421C6B-EC4E-492C-8471-36853B022484}" presName="vSp2" presStyleCnt="0"/>
      <dgm:spPr/>
    </dgm:pt>
    <dgm:pt modelId="{106CF230-72C6-4CB7-A460-82C492532D20}" type="pres">
      <dgm:prSet presAssocID="{64421C6B-EC4E-492C-8471-36853B022484}" presName="sibTrans" presStyleCnt="0"/>
      <dgm:spPr/>
    </dgm:pt>
    <dgm:pt modelId="{34CD2098-344D-4FD3-92CD-7C19EF60E65D}" type="pres">
      <dgm:prSet presAssocID="{C80E5CFB-E28A-46B5-8179-40249427992B}" presName="compositeNode" presStyleCnt="0">
        <dgm:presLayoutVars>
          <dgm:bulletEnabled val="1"/>
        </dgm:presLayoutVars>
      </dgm:prSet>
      <dgm:spPr/>
    </dgm:pt>
    <dgm:pt modelId="{239C6385-A02A-4E5C-BF0E-3368AF305EF4}" type="pres">
      <dgm:prSet presAssocID="{C80E5CFB-E28A-46B5-8179-40249427992B}" presName="bgRect" presStyleLbl="node1" presStyleIdx="1" presStyleCnt="3"/>
      <dgm:spPr/>
    </dgm:pt>
    <dgm:pt modelId="{A7680F5F-B35E-40A9-B0C0-77E369E81B92}" type="pres">
      <dgm:prSet presAssocID="{C80E5CFB-E28A-46B5-8179-40249427992B}" presName="parentNode" presStyleLbl="node1" presStyleIdx="1" presStyleCnt="3">
        <dgm:presLayoutVars>
          <dgm:chMax val="0"/>
          <dgm:bulletEnabled val="1"/>
        </dgm:presLayoutVars>
      </dgm:prSet>
      <dgm:spPr/>
    </dgm:pt>
    <dgm:pt modelId="{60208275-0477-40B0-816F-30ECDEA37BEE}" type="pres">
      <dgm:prSet presAssocID="{C80E5CFB-E28A-46B5-8179-40249427992B}" presName="childNode" presStyleLbl="node1" presStyleIdx="1" presStyleCnt="3">
        <dgm:presLayoutVars>
          <dgm:bulletEnabled val="1"/>
        </dgm:presLayoutVars>
      </dgm:prSet>
      <dgm:spPr/>
    </dgm:pt>
    <dgm:pt modelId="{740F63CC-C401-4DF8-BFF2-2DCE0243012A}" type="pres">
      <dgm:prSet presAssocID="{6F5151B6-4810-43D8-84B2-3D43CBAF57C6}" presName="hSp" presStyleCnt="0"/>
      <dgm:spPr/>
    </dgm:pt>
    <dgm:pt modelId="{5788BE65-917B-412C-BD0C-C4535A7586DF}" type="pres">
      <dgm:prSet presAssocID="{6F5151B6-4810-43D8-84B2-3D43CBAF57C6}" presName="vProcSp" presStyleCnt="0"/>
      <dgm:spPr/>
    </dgm:pt>
    <dgm:pt modelId="{16A70483-0150-4AE4-ADF7-3C963FD26C4D}" type="pres">
      <dgm:prSet presAssocID="{6F5151B6-4810-43D8-84B2-3D43CBAF57C6}" presName="vSp1" presStyleCnt="0"/>
      <dgm:spPr/>
    </dgm:pt>
    <dgm:pt modelId="{492974CD-EE5F-4BB9-9CF1-42E10E5ED5EF}" type="pres">
      <dgm:prSet presAssocID="{6F5151B6-4810-43D8-84B2-3D43CBAF57C6}" presName="simulatedConn" presStyleLbl="solidFgAcc1" presStyleIdx="1" presStyleCnt="2"/>
      <dgm:spPr/>
    </dgm:pt>
    <dgm:pt modelId="{405EFDCC-88A2-4F7F-9D5A-324EEA453B2F}" type="pres">
      <dgm:prSet presAssocID="{6F5151B6-4810-43D8-84B2-3D43CBAF57C6}" presName="vSp2" presStyleCnt="0"/>
      <dgm:spPr/>
    </dgm:pt>
    <dgm:pt modelId="{7D4FE0D7-6BB6-48F6-A20A-98F8048B28F1}" type="pres">
      <dgm:prSet presAssocID="{6F5151B6-4810-43D8-84B2-3D43CBAF57C6}" presName="sibTrans" presStyleCnt="0"/>
      <dgm:spPr/>
    </dgm:pt>
    <dgm:pt modelId="{A1A1445B-C70A-49B8-92C3-006DF2047A0D}" type="pres">
      <dgm:prSet presAssocID="{6BB28E32-737A-47F0-82C3-A98E19C1CB31}" presName="compositeNode" presStyleCnt="0">
        <dgm:presLayoutVars>
          <dgm:bulletEnabled val="1"/>
        </dgm:presLayoutVars>
      </dgm:prSet>
      <dgm:spPr/>
    </dgm:pt>
    <dgm:pt modelId="{9E1D7871-706B-4D95-80CF-F195390FCE3E}" type="pres">
      <dgm:prSet presAssocID="{6BB28E32-737A-47F0-82C3-A98E19C1CB31}" presName="bgRect" presStyleLbl="node1" presStyleIdx="2" presStyleCnt="3"/>
      <dgm:spPr/>
    </dgm:pt>
    <dgm:pt modelId="{5C7C9D3F-70C8-4C24-9B3C-957C1E851846}" type="pres">
      <dgm:prSet presAssocID="{6BB28E32-737A-47F0-82C3-A98E19C1CB31}" presName="parentNode" presStyleLbl="node1" presStyleIdx="2" presStyleCnt="3">
        <dgm:presLayoutVars>
          <dgm:chMax val="0"/>
          <dgm:bulletEnabled val="1"/>
        </dgm:presLayoutVars>
      </dgm:prSet>
      <dgm:spPr/>
    </dgm:pt>
    <dgm:pt modelId="{71EF26BD-1C2A-4CBA-B378-204492BA773A}" type="pres">
      <dgm:prSet presAssocID="{6BB28E32-737A-47F0-82C3-A98E19C1CB31}" presName="childNode" presStyleLbl="node1" presStyleIdx="2" presStyleCnt="3">
        <dgm:presLayoutVars>
          <dgm:bulletEnabled val="1"/>
        </dgm:presLayoutVars>
      </dgm:prSet>
      <dgm:spPr/>
    </dgm:pt>
  </dgm:ptLst>
  <dgm:cxnLst>
    <dgm:cxn modelId="{893BCF09-56A2-45E9-96C6-81516540616F}" srcId="{C80E5CFB-E28A-46B5-8179-40249427992B}" destId="{B2AB9A52-566C-4E82-B63F-8085B8EDDCA9}" srcOrd="0" destOrd="0" parTransId="{58345D46-1B96-4B65-8416-4A6C35454ACD}" sibTransId="{087C70A0-199F-4C66-B46F-B4A1A45E92BF}"/>
    <dgm:cxn modelId="{E6BF200E-EC48-403A-9E2B-74E2E2F60864}" type="presOf" srcId="{729DBD26-9F31-4177-A384-B66B1F29586E}" destId="{A7D18FC0-E7F1-4B7A-B590-A576A0DDB089}" srcOrd="0" destOrd="0" presId="urn:microsoft.com/office/officeart/2005/8/layout/hProcess7#1"/>
    <dgm:cxn modelId="{C3EF1E29-A1F5-45AB-9DBC-33899ED8CD31}" srcId="{2FAC371F-1882-4747-8379-57206DBE9EF0}" destId="{C80E5CFB-E28A-46B5-8179-40249427992B}" srcOrd="1" destOrd="0" parTransId="{B9E6DA61-84E9-404B-8B4A-1BE938B2D8CD}" sibTransId="{6F5151B6-4810-43D8-84B2-3D43CBAF57C6}"/>
    <dgm:cxn modelId="{DE43CD2A-BB28-4CC4-9776-0871A8DC94A7}" type="presOf" srcId="{6BB28E32-737A-47F0-82C3-A98E19C1CB31}" destId="{9E1D7871-706B-4D95-80CF-F195390FCE3E}" srcOrd="0" destOrd="0" presId="urn:microsoft.com/office/officeart/2005/8/layout/hProcess7#1"/>
    <dgm:cxn modelId="{146A052C-C3F5-4F6C-9BDC-3C8824C486F4}" srcId="{6BB28E32-737A-47F0-82C3-A98E19C1CB31}" destId="{090F9286-4DE4-4FBC-BB28-6711DF5F890A}" srcOrd="0" destOrd="0" parTransId="{5B82B169-B1A6-44AF-9A3B-37D6509B5703}" sibTransId="{964EA9EB-0D61-4AF8-A8CD-C916A296C7FC}"/>
    <dgm:cxn modelId="{94E0A42C-C983-4A78-9E46-8ABFBB16E458}" type="presOf" srcId="{C80E5CFB-E28A-46B5-8179-40249427992B}" destId="{239C6385-A02A-4E5C-BF0E-3368AF305EF4}" srcOrd="0" destOrd="0" presId="urn:microsoft.com/office/officeart/2005/8/layout/hProcess7#1"/>
    <dgm:cxn modelId="{5701B030-E61F-4FB5-B605-0207BA46DDD7}" type="presOf" srcId="{C80E5CFB-E28A-46B5-8179-40249427992B}" destId="{A7680F5F-B35E-40A9-B0C0-77E369E81B92}" srcOrd="1" destOrd="0" presId="urn:microsoft.com/office/officeart/2005/8/layout/hProcess7#1"/>
    <dgm:cxn modelId="{CA5A1A38-8A28-43A6-B623-1178D7363B23}" type="presOf" srcId="{B2AB9A52-566C-4E82-B63F-8085B8EDDCA9}" destId="{60208275-0477-40B0-816F-30ECDEA37BEE}" srcOrd="0" destOrd="0" presId="urn:microsoft.com/office/officeart/2005/8/layout/hProcess7#1"/>
    <dgm:cxn modelId="{597E643C-F2BD-4514-B91A-0DD40ED98D9E}" type="presOf" srcId="{2FAC371F-1882-4747-8379-57206DBE9EF0}" destId="{8CD2C47D-5F44-4376-AB5C-BDB922B401DC}" srcOrd="0" destOrd="0" presId="urn:microsoft.com/office/officeart/2005/8/layout/hProcess7#1"/>
    <dgm:cxn modelId="{D7538840-52EF-487F-9070-9A1C5563B5AF}" type="presOf" srcId="{0FCC4B0D-60FE-454D-97EB-1A92A13E64B0}" destId="{89CE7F56-6475-4454-9155-9A5266C93CE9}" srcOrd="0" destOrd="0" presId="urn:microsoft.com/office/officeart/2005/8/layout/hProcess7#1"/>
    <dgm:cxn modelId="{5D8F2962-B3D7-4E54-8FC1-345C45D79C56}" type="presOf" srcId="{090F9286-4DE4-4FBC-BB28-6711DF5F890A}" destId="{71EF26BD-1C2A-4CBA-B378-204492BA773A}" srcOrd="0" destOrd="0" presId="urn:microsoft.com/office/officeart/2005/8/layout/hProcess7#1"/>
    <dgm:cxn modelId="{E148E663-3552-4EA4-A633-D9BBAE956CE4}" srcId="{0FCC4B0D-60FE-454D-97EB-1A92A13E64B0}" destId="{729DBD26-9F31-4177-A384-B66B1F29586E}" srcOrd="0" destOrd="0" parTransId="{1A131B76-B6DB-454E-88D6-61FDA97CFCDD}" sibTransId="{931BF548-B395-4080-A95F-1363AFD4DC67}"/>
    <dgm:cxn modelId="{082CDF4B-65A4-4542-BD5E-A63BCF89DDCD}" srcId="{2FAC371F-1882-4747-8379-57206DBE9EF0}" destId="{0FCC4B0D-60FE-454D-97EB-1A92A13E64B0}" srcOrd="0" destOrd="0" parTransId="{74BC1DCB-7EC4-4FCE-8908-07AF8671B1D4}" sibTransId="{64421C6B-EC4E-492C-8471-36853B022484}"/>
    <dgm:cxn modelId="{B9A03287-9C2B-4F6A-B3A4-E743AA5C083C}" type="presOf" srcId="{0FCC4B0D-60FE-454D-97EB-1A92A13E64B0}" destId="{864B5A31-1D9F-4D73-848D-90124FF78FE9}" srcOrd="1" destOrd="0" presId="urn:microsoft.com/office/officeart/2005/8/layout/hProcess7#1"/>
    <dgm:cxn modelId="{81864787-CBA6-46A8-A31B-61CE44D11513}" type="presOf" srcId="{6BB28E32-737A-47F0-82C3-A98E19C1CB31}" destId="{5C7C9D3F-70C8-4C24-9B3C-957C1E851846}" srcOrd="1" destOrd="0" presId="urn:microsoft.com/office/officeart/2005/8/layout/hProcess7#1"/>
    <dgm:cxn modelId="{E0AA1BE2-0C48-41F2-BDD7-529515681E69}" srcId="{2FAC371F-1882-4747-8379-57206DBE9EF0}" destId="{6BB28E32-737A-47F0-82C3-A98E19C1CB31}" srcOrd="2" destOrd="0" parTransId="{E621BB3B-2CB6-46B0-86B0-C60CDFA4DBCD}" sibTransId="{E4AA5B8C-426D-41C1-B92F-9FEF64219621}"/>
    <dgm:cxn modelId="{9ABFB6C4-1F9D-428D-9050-2E6F55CE1022}" type="presParOf" srcId="{8CD2C47D-5F44-4376-AB5C-BDB922B401DC}" destId="{C5E505AF-D6B3-4B64-839C-0C4889F113CD}" srcOrd="0" destOrd="0" presId="urn:microsoft.com/office/officeart/2005/8/layout/hProcess7#1"/>
    <dgm:cxn modelId="{7F977E07-14ED-406D-B9F9-24A5CB4C29D0}" type="presParOf" srcId="{C5E505AF-D6B3-4B64-839C-0C4889F113CD}" destId="{89CE7F56-6475-4454-9155-9A5266C93CE9}" srcOrd="0" destOrd="0" presId="urn:microsoft.com/office/officeart/2005/8/layout/hProcess7#1"/>
    <dgm:cxn modelId="{9A6AC090-0241-443B-A8A3-C0850495DBA1}" type="presParOf" srcId="{C5E505AF-D6B3-4B64-839C-0C4889F113CD}" destId="{864B5A31-1D9F-4D73-848D-90124FF78FE9}" srcOrd="1" destOrd="0" presId="urn:microsoft.com/office/officeart/2005/8/layout/hProcess7#1"/>
    <dgm:cxn modelId="{7F5D0F5E-F0E6-4D5D-B1D8-2ACE720E062B}" type="presParOf" srcId="{C5E505AF-D6B3-4B64-839C-0C4889F113CD}" destId="{A7D18FC0-E7F1-4B7A-B590-A576A0DDB089}" srcOrd="2" destOrd="0" presId="urn:microsoft.com/office/officeart/2005/8/layout/hProcess7#1"/>
    <dgm:cxn modelId="{4AE32CD1-3131-498C-A553-CF3E1E2CB499}" type="presParOf" srcId="{8CD2C47D-5F44-4376-AB5C-BDB922B401DC}" destId="{D0794F26-D5C4-425B-9A8D-31048FC540CA}" srcOrd="1" destOrd="0" presId="urn:microsoft.com/office/officeart/2005/8/layout/hProcess7#1"/>
    <dgm:cxn modelId="{9015223D-46A7-4177-A1E9-E2241BEBF1C9}" type="presParOf" srcId="{8CD2C47D-5F44-4376-AB5C-BDB922B401DC}" destId="{1CE261EA-650A-44B7-BC95-0DF24655043E}" srcOrd="2" destOrd="0" presId="urn:microsoft.com/office/officeart/2005/8/layout/hProcess7#1"/>
    <dgm:cxn modelId="{1CED9274-1DCC-4D65-A365-7B7321663EDE}" type="presParOf" srcId="{1CE261EA-650A-44B7-BC95-0DF24655043E}" destId="{EC47D723-1F33-4A2E-A7DD-31A10AE46DD2}" srcOrd="0" destOrd="0" presId="urn:microsoft.com/office/officeart/2005/8/layout/hProcess7#1"/>
    <dgm:cxn modelId="{C15A5AC1-B945-4ACF-A4D4-E97179E98294}" type="presParOf" srcId="{1CE261EA-650A-44B7-BC95-0DF24655043E}" destId="{26CE8FCA-0EB1-4CD9-8C0E-C617CA47FD1F}" srcOrd="1" destOrd="0" presId="urn:microsoft.com/office/officeart/2005/8/layout/hProcess7#1"/>
    <dgm:cxn modelId="{E7BBF442-E3EF-427D-B6FE-F2F9F58ADFA4}" type="presParOf" srcId="{1CE261EA-650A-44B7-BC95-0DF24655043E}" destId="{85643E0B-40ED-40B1-9820-903508821333}" srcOrd="2" destOrd="0" presId="urn:microsoft.com/office/officeart/2005/8/layout/hProcess7#1"/>
    <dgm:cxn modelId="{60FE3988-516E-44AB-B910-6536CAF2B158}" type="presParOf" srcId="{8CD2C47D-5F44-4376-AB5C-BDB922B401DC}" destId="{106CF230-72C6-4CB7-A460-82C492532D20}" srcOrd="3" destOrd="0" presId="urn:microsoft.com/office/officeart/2005/8/layout/hProcess7#1"/>
    <dgm:cxn modelId="{18F6B508-AC07-4D56-9380-45D815999A03}" type="presParOf" srcId="{8CD2C47D-5F44-4376-AB5C-BDB922B401DC}" destId="{34CD2098-344D-4FD3-92CD-7C19EF60E65D}" srcOrd="4" destOrd="0" presId="urn:microsoft.com/office/officeart/2005/8/layout/hProcess7#1"/>
    <dgm:cxn modelId="{1DFD3A30-1709-48F1-8FEF-DAA7809F37D6}" type="presParOf" srcId="{34CD2098-344D-4FD3-92CD-7C19EF60E65D}" destId="{239C6385-A02A-4E5C-BF0E-3368AF305EF4}" srcOrd="0" destOrd="0" presId="urn:microsoft.com/office/officeart/2005/8/layout/hProcess7#1"/>
    <dgm:cxn modelId="{150E0CB5-903F-4387-9A20-52670DF31107}" type="presParOf" srcId="{34CD2098-344D-4FD3-92CD-7C19EF60E65D}" destId="{A7680F5F-B35E-40A9-B0C0-77E369E81B92}" srcOrd="1" destOrd="0" presId="urn:microsoft.com/office/officeart/2005/8/layout/hProcess7#1"/>
    <dgm:cxn modelId="{0C126CD8-10F7-4C69-BB3C-92FBDD8EDBFA}" type="presParOf" srcId="{34CD2098-344D-4FD3-92CD-7C19EF60E65D}" destId="{60208275-0477-40B0-816F-30ECDEA37BEE}" srcOrd="2" destOrd="0" presId="urn:microsoft.com/office/officeart/2005/8/layout/hProcess7#1"/>
    <dgm:cxn modelId="{67D1A73D-5B60-4DBD-8CA6-402E9E8F3642}" type="presParOf" srcId="{8CD2C47D-5F44-4376-AB5C-BDB922B401DC}" destId="{740F63CC-C401-4DF8-BFF2-2DCE0243012A}" srcOrd="5" destOrd="0" presId="urn:microsoft.com/office/officeart/2005/8/layout/hProcess7#1"/>
    <dgm:cxn modelId="{4A93767C-4867-4F02-B2EA-C6C6B7D41A0F}" type="presParOf" srcId="{8CD2C47D-5F44-4376-AB5C-BDB922B401DC}" destId="{5788BE65-917B-412C-BD0C-C4535A7586DF}" srcOrd="6" destOrd="0" presId="urn:microsoft.com/office/officeart/2005/8/layout/hProcess7#1"/>
    <dgm:cxn modelId="{0C879ECC-3C4F-4FF2-A43A-927EA5573D67}" type="presParOf" srcId="{5788BE65-917B-412C-BD0C-C4535A7586DF}" destId="{16A70483-0150-4AE4-ADF7-3C963FD26C4D}" srcOrd="0" destOrd="0" presId="urn:microsoft.com/office/officeart/2005/8/layout/hProcess7#1"/>
    <dgm:cxn modelId="{872309E8-CECC-4953-B467-D29F93094462}" type="presParOf" srcId="{5788BE65-917B-412C-BD0C-C4535A7586DF}" destId="{492974CD-EE5F-4BB9-9CF1-42E10E5ED5EF}" srcOrd="1" destOrd="0" presId="urn:microsoft.com/office/officeart/2005/8/layout/hProcess7#1"/>
    <dgm:cxn modelId="{3B71C662-9570-4B8A-851B-D72D79FE384B}" type="presParOf" srcId="{5788BE65-917B-412C-BD0C-C4535A7586DF}" destId="{405EFDCC-88A2-4F7F-9D5A-324EEA453B2F}" srcOrd="2" destOrd="0" presId="urn:microsoft.com/office/officeart/2005/8/layout/hProcess7#1"/>
    <dgm:cxn modelId="{706BBFAB-752B-4205-9B87-C71422A23D6E}" type="presParOf" srcId="{8CD2C47D-5F44-4376-AB5C-BDB922B401DC}" destId="{7D4FE0D7-6BB6-48F6-A20A-98F8048B28F1}" srcOrd="7" destOrd="0" presId="urn:microsoft.com/office/officeart/2005/8/layout/hProcess7#1"/>
    <dgm:cxn modelId="{544A24A6-4B37-4AA8-8236-5A1908BDF349}" type="presParOf" srcId="{8CD2C47D-5F44-4376-AB5C-BDB922B401DC}" destId="{A1A1445B-C70A-49B8-92C3-006DF2047A0D}" srcOrd="8" destOrd="0" presId="urn:microsoft.com/office/officeart/2005/8/layout/hProcess7#1"/>
    <dgm:cxn modelId="{363796D7-A460-49A7-9E83-10939294003C}" type="presParOf" srcId="{A1A1445B-C70A-49B8-92C3-006DF2047A0D}" destId="{9E1D7871-706B-4D95-80CF-F195390FCE3E}" srcOrd="0" destOrd="0" presId="urn:microsoft.com/office/officeart/2005/8/layout/hProcess7#1"/>
    <dgm:cxn modelId="{7FB55EAA-A250-4CC4-9087-3EDBBCE1A323}" type="presParOf" srcId="{A1A1445B-C70A-49B8-92C3-006DF2047A0D}" destId="{5C7C9D3F-70C8-4C24-9B3C-957C1E851846}" srcOrd="1" destOrd="0" presId="urn:microsoft.com/office/officeart/2005/8/layout/hProcess7#1"/>
    <dgm:cxn modelId="{00628BD9-4D80-4002-8E96-D4423D36AC53}" type="presParOf" srcId="{A1A1445B-C70A-49B8-92C3-006DF2047A0D}" destId="{71EF26BD-1C2A-4CBA-B378-204492BA773A}" srcOrd="2" destOrd="0" presId="urn:microsoft.com/office/officeart/2005/8/layout/hProcess7#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FCFE3A-6DCA-4130-80C8-57445DEEC32A}">
      <dsp:nvSpPr>
        <dsp:cNvPr id="0" name=""/>
        <dsp:cNvSpPr/>
      </dsp:nvSpPr>
      <dsp:spPr>
        <a:xfrm>
          <a:off x="1634408" y="1545092"/>
          <a:ext cx="1082982" cy="929929"/>
        </a:xfrm>
        <a:prstGeom prst="hexagon">
          <a:avLst>
            <a:gd name="adj" fmla="val 25000"/>
            <a:gd name="vf" fmla="val 11547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5240" rIns="0" bIns="15240" numCol="1" spcCol="1270" anchor="ctr" anchorCtr="0">
          <a:noAutofit/>
        </a:bodyPr>
        <a:lstStyle/>
        <a:p>
          <a:pPr marL="0" lvl="0" indent="0" algn="ctr" defTabSz="533400">
            <a:lnSpc>
              <a:spcPct val="90000"/>
            </a:lnSpc>
            <a:spcBef>
              <a:spcPct val="0"/>
            </a:spcBef>
            <a:spcAft>
              <a:spcPct val="35000"/>
            </a:spcAft>
            <a:buNone/>
          </a:pPr>
          <a:r>
            <a:rPr lang="en-US" sz="1200" b="1" kern="1200" dirty="0"/>
            <a:t>Headcount</a:t>
          </a:r>
        </a:p>
      </dsp:txBody>
      <dsp:txXfrm>
        <a:off x="1802151" y="1689128"/>
        <a:ext cx="747496" cy="641857"/>
      </dsp:txXfrm>
    </dsp:sp>
    <dsp:sp modelId="{60A167FE-084E-4500-AF12-A0F1413F02CD}">
      <dsp:nvSpPr>
        <dsp:cNvPr id="0" name=""/>
        <dsp:cNvSpPr/>
      </dsp:nvSpPr>
      <dsp:spPr>
        <a:xfrm>
          <a:off x="1660248" y="1960808"/>
          <a:ext cx="126328" cy="109011"/>
        </a:xfrm>
        <a:prstGeom prst="hexagon">
          <a:avLst>
            <a:gd name="adj" fmla="val 25000"/>
            <a:gd name="vf" fmla="val 115470"/>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8ECCBF7-56BA-46DC-A118-EAF257D10E17}">
      <dsp:nvSpPr>
        <dsp:cNvPr id="0" name=""/>
        <dsp:cNvSpPr/>
      </dsp:nvSpPr>
      <dsp:spPr>
        <a:xfrm>
          <a:off x="702446" y="1030879"/>
          <a:ext cx="1082982" cy="929929"/>
        </a:xfrm>
        <a:prstGeom prst="hexagon">
          <a:avLst>
            <a:gd name="adj" fmla="val 25000"/>
            <a:gd name="vf" fmla="val 115470"/>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6000" r="-6000"/>
          </a:stretch>
        </a:blip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6A74BA6-5A8D-42CE-8F51-9997B4B25059}">
      <dsp:nvSpPr>
        <dsp:cNvPr id="0" name=""/>
        <dsp:cNvSpPr/>
      </dsp:nvSpPr>
      <dsp:spPr>
        <a:xfrm>
          <a:off x="1444341" y="1837425"/>
          <a:ext cx="126328" cy="109011"/>
        </a:xfrm>
        <a:prstGeom prst="hexagon">
          <a:avLst>
            <a:gd name="adj" fmla="val 25000"/>
            <a:gd name="vf" fmla="val 115470"/>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ED79068-157A-42D3-BED1-ADD5D397E223}">
      <dsp:nvSpPr>
        <dsp:cNvPr id="0" name=""/>
        <dsp:cNvSpPr/>
      </dsp:nvSpPr>
      <dsp:spPr>
        <a:xfrm>
          <a:off x="2566370" y="1028075"/>
          <a:ext cx="1082982" cy="929929"/>
        </a:xfrm>
        <a:prstGeom prst="hexagon">
          <a:avLst>
            <a:gd name="adj" fmla="val 25000"/>
            <a:gd name="vf" fmla="val 11547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0320" rIns="0" bIns="20320" numCol="1" spcCol="1270" anchor="ctr" anchorCtr="0">
          <a:noAutofit/>
        </a:bodyPr>
        <a:lstStyle/>
        <a:p>
          <a:pPr marL="0" lvl="0" indent="0" algn="ctr" defTabSz="711200">
            <a:lnSpc>
              <a:spcPct val="90000"/>
            </a:lnSpc>
            <a:spcBef>
              <a:spcPct val="0"/>
            </a:spcBef>
            <a:spcAft>
              <a:spcPct val="35000"/>
            </a:spcAft>
            <a:buNone/>
          </a:pPr>
          <a:r>
            <a:rPr lang="en-US" sz="1600" b="1" kern="1200" dirty="0"/>
            <a:t>Time to fill</a:t>
          </a:r>
        </a:p>
      </dsp:txBody>
      <dsp:txXfrm>
        <a:off x="2734113" y="1172111"/>
        <a:ext cx="747496" cy="641857"/>
      </dsp:txXfrm>
    </dsp:sp>
    <dsp:sp modelId="{A54232F2-F32E-4D9A-A4DE-5548CA6985F1}">
      <dsp:nvSpPr>
        <dsp:cNvPr id="0" name=""/>
        <dsp:cNvSpPr/>
      </dsp:nvSpPr>
      <dsp:spPr>
        <a:xfrm>
          <a:off x="3311710" y="1832518"/>
          <a:ext cx="126328" cy="109011"/>
        </a:xfrm>
        <a:prstGeom prst="hexagon">
          <a:avLst>
            <a:gd name="adj" fmla="val 25000"/>
            <a:gd name="vf" fmla="val 115470"/>
          </a:avLst>
        </a:prstGeom>
        <a:solidFill>
          <a:schemeClr val="lt1">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C3D374D-F81F-4566-B507-B4BBA031C047}">
      <dsp:nvSpPr>
        <dsp:cNvPr id="0" name=""/>
        <dsp:cNvSpPr/>
      </dsp:nvSpPr>
      <dsp:spPr>
        <a:xfrm>
          <a:off x="3497758" y="1542989"/>
          <a:ext cx="1082982" cy="929929"/>
        </a:xfrm>
        <a:prstGeom prst="hexagon">
          <a:avLst>
            <a:gd name="adj" fmla="val 25000"/>
            <a:gd name="vf" fmla="val 115470"/>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15000" r="-15000"/>
          </a:stretch>
        </a:blip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D7C7471-4527-46D5-8FDC-A5317604163E}">
      <dsp:nvSpPr>
        <dsp:cNvPr id="0" name=""/>
        <dsp:cNvSpPr/>
      </dsp:nvSpPr>
      <dsp:spPr>
        <a:xfrm>
          <a:off x="3524172" y="1956953"/>
          <a:ext cx="126328" cy="109011"/>
        </a:xfrm>
        <a:prstGeom prst="hexagon">
          <a:avLst>
            <a:gd name="adj" fmla="val 25000"/>
            <a:gd name="vf" fmla="val 115470"/>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85C4E80-B665-4505-8802-7032CFA18AA4}">
      <dsp:nvSpPr>
        <dsp:cNvPr id="0" name=""/>
        <dsp:cNvSpPr/>
      </dsp:nvSpPr>
      <dsp:spPr>
        <a:xfrm>
          <a:off x="1634408" y="517016"/>
          <a:ext cx="1082982" cy="929929"/>
        </a:xfrm>
        <a:prstGeom prst="hexagon">
          <a:avLst>
            <a:gd name="adj" fmla="val 25000"/>
            <a:gd name="vf" fmla="val 115470"/>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0320" rIns="0" bIns="20320" numCol="1" spcCol="1270" anchor="ctr" anchorCtr="0">
          <a:noAutofit/>
        </a:bodyPr>
        <a:lstStyle/>
        <a:p>
          <a:pPr marL="0" lvl="0" indent="0" algn="ctr" defTabSz="711200">
            <a:lnSpc>
              <a:spcPct val="90000"/>
            </a:lnSpc>
            <a:spcBef>
              <a:spcPct val="0"/>
            </a:spcBef>
            <a:spcAft>
              <a:spcPct val="35000"/>
            </a:spcAft>
            <a:buNone/>
          </a:pPr>
          <a:r>
            <a:rPr lang="en-US" sz="1600" b="1" kern="1200" dirty="0"/>
            <a:t>Cost per hire</a:t>
          </a:r>
        </a:p>
      </dsp:txBody>
      <dsp:txXfrm>
        <a:off x="1802151" y="661052"/>
        <a:ext cx="747496" cy="641857"/>
      </dsp:txXfrm>
    </dsp:sp>
    <dsp:sp modelId="{E6A8BC5A-E693-4447-8003-E4CAD4ACA58A}">
      <dsp:nvSpPr>
        <dsp:cNvPr id="0" name=""/>
        <dsp:cNvSpPr/>
      </dsp:nvSpPr>
      <dsp:spPr>
        <a:xfrm>
          <a:off x="2371709" y="529635"/>
          <a:ext cx="126328" cy="109011"/>
        </a:xfrm>
        <a:prstGeom prst="hexagon">
          <a:avLst>
            <a:gd name="adj" fmla="val 25000"/>
            <a:gd name="vf" fmla="val 115470"/>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E80013B-9501-4D45-A6D2-5A73AD5B0539}">
      <dsp:nvSpPr>
        <dsp:cNvPr id="0" name=""/>
        <dsp:cNvSpPr/>
      </dsp:nvSpPr>
      <dsp:spPr>
        <a:xfrm>
          <a:off x="2566370" y="0"/>
          <a:ext cx="1082982" cy="929929"/>
        </a:xfrm>
        <a:prstGeom prst="hexagon">
          <a:avLst>
            <a:gd name="adj" fmla="val 25000"/>
            <a:gd name="vf" fmla="val 115470"/>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1000" r="-1000"/>
          </a:stretch>
        </a:blip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996C92E-D8AC-4019-B94F-AC5DEB30D026}">
      <dsp:nvSpPr>
        <dsp:cNvPr id="0" name=""/>
        <dsp:cNvSpPr/>
      </dsp:nvSpPr>
      <dsp:spPr>
        <a:xfrm>
          <a:off x="2596804" y="411860"/>
          <a:ext cx="126328" cy="109011"/>
        </a:xfrm>
        <a:prstGeom prst="hexagon">
          <a:avLst>
            <a:gd name="adj" fmla="val 25000"/>
            <a:gd name="vf" fmla="val 115470"/>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DFCF838-1718-431C-AD52-D90FB559947E}">
      <dsp:nvSpPr>
        <dsp:cNvPr id="0" name=""/>
        <dsp:cNvSpPr/>
      </dsp:nvSpPr>
      <dsp:spPr>
        <a:xfrm>
          <a:off x="3497758" y="514913"/>
          <a:ext cx="1082982" cy="929929"/>
        </a:xfrm>
        <a:prstGeom prst="hexagon">
          <a:avLst>
            <a:gd name="adj" fmla="val 25000"/>
            <a:gd name="vf" fmla="val 11547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0320" rIns="0" bIns="20320" numCol="1" spcCol="1270" anchor="ctr" anchorCtr="0">
          <a:noAutofit/>
        </a:bodyPr>
        <a:lstStyle/>
        <a:p>
          <a:pPr marL="0" lvl="0" indent="0" algn="ctr" defTabSz="711200">
            <a:lnSpc>
              <a:spcPct val="90000"/>
            </a:lnSpc>
            <a:spcBef>
              <a:spcPct val="0"/>
            </a:spcBef>
            <a:spcAft>
              <a:spcPct val="35000"/>
            </a:spcAft>
            <a:buNone/>
          </a:pPr>
          <a:r>
            <a:rPr lang="en-US" sz="1600" b="1" kern="1200" dirty="0"/>
            <a:t>Turnover rate</a:t>
          </a:r>
        </a:p>
      </dsp:txBody>
      <dsp:txXfrm>
        <a:off x="3665501" y="658949"/>
        <a:ext cx="747496" cy="641857"/>
      </dsp:txXfrm>
    </dsp:sp>
    <dsp:sp modelId="{3ECC30F1-2880-4A1F-93E7-216E455D5B91}">
      <dsp:nvSpPr>
        <dsp:cNvPr id="0" name=""/>
        <dsp:cNvSpPr/>
      </dsp:nvSpPr>
      <dsp:spPr>
        <a:xfrm>
          <a:off x="4434888" y="927125"/>
          <a:ext cx="126328" cy="109011"/>
        </a:xfrm>
        <a:prstGeom prst="hexagon">
          <a:avLst>
            <a:gd name="adj" fmla="val 25000"/>
            <a:gd name="vf" fmla="val 115470"/>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97BBB1E-605D-4594-9789-B0838FED434B}">
      <dsp:nvSpPr>
        <dsp:cNvPr id="0" name=""/>
        <dsp:cNvSpPr/>
      </dsp:nvSpPr>
      <dsp:spPr>
        <a:xfrm>
          <a:off x="4429720" y="1037889"/>
          <a:ext cx="1082982" cy="929929"/>
        </a:xfrm>
        <a:prstGeom prst="hexagon">
          <a:avLst>
            <a:gd name="adj" fmla="val 25000"/>
            <a:gd name="vf" fmla="val 115470"/>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a:stretch>
        </a:blip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42D3AC1-8FE2-498C-A058-9C59419E6C72}">
      <dsp:nvSpPr>
        <dsp:cNvPr id="0" name=""/>
        <dsp:cNvSpPr/>
      </dsp:nvSpPr>
      <dsp:spPr>
        <a:xfrm>
          <a:off x="4641034" y="1054364"/>
          <a:ext cx="126328" cy="109011"/>
        </a:xfrm>
        <a:prstGeom prst="hexagon">
          <a:avLst>
            <a:gd name="adj" fmla="val 25000"/>
            <a:gd name="vf" fmla="val 115470"/>
          </a:avLst>
        </a:prstGeom>
        <a:solidFill>
          <a:schemeClr val="lt1">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2BF87EB-2901-4020-B09A-90D70DB611DF}">
      <dsp:nvSpPr>
        <dsp:cNvPr id="0" name=""/>
        <dsp:cNvSpPr/>
      </dsp:nvSpPr>
      <dsp:spPr>
        <a:xfrm>
          <a:off x="4429720" y="9814"/>
          <a:ext cx="1082982" cy="929929"/>
        </a:xfrm>
        <a:prstGeom prst="hexagon">
          <a:avLst>
            <a:gd name="adj" fmla="val 25000"/>
            <a:gd name="vf" fmla="val 115470"/>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0320" rIns="0" bIns="20320" numCol="1" spcCol="1270" anchor="ctr" anchorCtr="0">
          <a:noAutofit/>
        </a:bodyPr>
        <a:lstStyle/>
        <a:p>
          <a:pPr marL="0" lvl="0" indent="0" algn="ctr" defTabSz="711200">
            <a:lnSpc>
              <a:spcPct val="90000"/>
            </a:lnSpc>
            <a:spcBef>
              <a:spcPct val="0"/>
            </a:spcBef>
            <a:spcAft>
              <a:spcPct val="35000"/>
            </a:spcAft>
            <a:buNone/>
          </a:pPr>
          <a:r>
            <a:rPr lang="en-US" sz="1600" b="1" kern="1200" dirty="0"/>
            <a:t>Absence rate</a:t>
          </a:r>
        </a:p>
      </dsp:txBody>
      <dsp:txXfrm>
        <a:off x="4597463" y="153850"/>
        <a:ext cx="747496" cy="641857"/>
      </dsp:txXfrm>
    </dsp:sp>
    <dsp:sp modelId="{26DE1576-54C8-459B-9A5F-66AC1A41607C}">
      <dsp:nvSpPr>
        <dsp:cNvPr id="0" name=""/>
        <dsp:cNvSpPr/>
      </dsp:nvSpPr>
      <dsp:spPr>
        <a:xfrm>
          <a:off x="5366850" y="426582"/>
          <a:ext cx="126328" cy="109011"/>
        </a:xfrm>
        <a:prstGeom prst="hexagon">
          <a:avLst>
            <a:gd name="adj" fmla="val 25000"/>
            <a:gd name="vf" fmla="val 115470"/>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4C7CCC2-60CE-4982-BD1C-61B86CCD892B}">
      <dsp:nvSpPr>
        <dsp:cNvPr id="0" name=""/>
        <dsp:cNvSpPr/>
      </dsp:nvSpPr>
      <dsp:spPr>
        <a:xfrm>
          <a:off x="5361682" y="528584"/>
          <a:ext cx="1082982" cy="929929"/>
        </a:xfrm>
        <a:prstGeom prst="hexagon">
          <a:avLst>
            <a:gd name="adj" fmla="val 25000"/>
            <a:gd name="vf" fmla="val 115470"/>
          </a:avLst>
        </a:prstGeom>
        <a:blipFill rotWithShape="1">
          <a:blip xmlns:r="http://schemas.openxmlformats.org/officeDocument/2006/relationships" r:embed="rId5"/>
          <a:stretch>
            <a:fillRect/>
          </a:stretch>
        </a:blip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28E55B0-44B8-47C0-A292-4530B56B5462}">
      <dsp:nvSpPr>
        <dsp:cNvPr id="0" name=""/>
        <dsp:cNvSpPr/>
      </dsp:nvSpPr>
      <dsp:spPr>
        <a:xfrm>
          <a:off x="5577590" y="549264"/>
          <a:ext cx="126328" cy="109011"/>
        </a:xfrm>
        <a:prstGeom prst="hexagon">
          <a:avLst>
            <a:gd name="adj" fmla="val 25000"/>
            <a:gd name="vf" fmla="val 115470"/>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9F21BA9-4F54-4B85-AC1B-170F77334D8C}">
      <dsp:nvSpPr>
        <dsp:cNvPr id="0" name=""/>
        <dsp:cNvSpPr/>
      </dsp:nvSpPr>
      <dsp:spPr>
        <a:xfrm>
          <a:off x="5361682" y="1554906"/>
          <a:ext cx="1082982" cy="929929"/>
        </a:xfrm>
        <a:prstGeom prst="hexagon">
          <a:avLst>
            <a:gd name="adj" fmla="val 25000"/>
            <a:gd name="vf" fmla="val 11547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7780" rIns="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Health cost per employee</a:t>
          </a:r>
        </a:p>
      </dsp:txBody>
      <dsp:txXfrm>
        <a:off x="5529425" y="1698942"/>
        <a:ext cx="747496" cy="641857"/>
      </dsp:txXfrm>
    </dsp:sp>
    <dsp:sp modelId="{957A42F1-E58A-403D-95E1-07C5F8C992A6}">
      <dsp:nvSpPr>
        <dsp:cNvPr id="0" name=""/>
        <dsp:cNvSpPr/>
      </dsp:nvSpPr>
      <dsp:spPr>
        <a:xfrm>
          <a:off x="5576441" y="2369515"/>
          <a:ext cx="126328" cy="109011"/>
        </a:xfrm>
        <a:prstGeom prst="hexagon">
          <a:avLst>
            <a:gd name="adj" fmla="val 25000"/>
            <a:gd name="vf" fmla="val 115470"/>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B5EC1E1-2965-4678-8263-EF277AA1ECE4}">
      <dsp:nvSpPr>
        <dsp:cNvPr id="0" name=""/>
        <dsp:cNvSpPr/>
      </dsp:nvSpPr>
      <dsp:spPr>
        <a:xfrm>
          <a:off x="4429720" y="2064212"/>
          <a:ext cx="1082982" cy="929929"/>
        </a:xfrm>
        <a:prstGeom prst="hexagon">
          <a:avLst>
            <a:gd name="adj" fmla="val 25000"/>
            <a:gd name="vf" fmla="val 115470"/>
          </a:avLst>
        </a:prstGeom>
        <a:blipFill rotWithShape="1">
          <a:blip xmlns:r="http://schemas.openxmlformats.org/officeDocument/2006/relationships" r:embed="rId6"/>
          <a:stretch>
            <a:fillRect/>
          </a:stretch>
        </a:blip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8C74FB8-DF6F-44B6-A4CE-E8B72CE9119C}">
      <dsp:nvSpPr>
        <dsp:cNvPr id="0" name=""/>
        <dsp:cNvSpPr/>
      </dsp:nvSpPr>
      <dsp:spPr>
        <a:xfrm>
          <a:off x="5375464" y="2472217"/>
          <a:ext cx="126328" cy="109011"/>
        </a:xfrm>
        <a:prstGeom prst="hexagon">
          <a:avLst>
            <a:gd name="adj" fmla="val 25000"/>
            <a:gd name="vf" fmla="val 115470"/>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66EAA6D-8D5A-401D-8044-E97FAB699DD5}">
      <dsp:nvSpPr>
        <dsp:cNvPr id="0" name=""/>
        <dsp:cNvSpPr/>
      </dsp:nvSpPr>
      <dsp:spPr>
        <a:xfrm>
          <a:off x="2565222" y="2058253"/>
          <a:ext cx="1082982" cy="929929"/>
        </a:xfrm>
        <a:prstGeom prst="hexagon">
          <a:avLst>
            <a:gd name="adj" fmla="val 25000"/>
            <a:gd name="vf" fmla="val 11547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0320" rIns="0" bIns="20320" numCol="1" spcCol="1270" anchor="ctr" anchorCtr="0">
          <a:noAutofit/>
        </a:bodyPr>
        <a:lstStyle/>
        <a:p>
          <a:pPr marL="0" lvl="0" indent="0" algn="ctr" defTabSz="711200">
            <a:lnSpc>
              <a:spcPct val="90000"/>
            </a:lnSpc>
            <a:spcBef>
              <a:spcPct val="0"/>
            </a:spcBef>
            <a:spcAft>
              <a:spcPct val="35000"/>
            </a:spcAft>
            <a:buNone/>
          </a:pPr>
          <a:r>
            <a:rPr lang="en-US" sz="1600" b="1" kern="1200" dirty="0"/>
            <a:t>Revenue per FTE</a:t>
          </a:r>
        </a:p>
      </dsp:txBody>
      <dsp:txXfrm>
        <a:off x="2732965" y="2202289"/>
        <a:ext cx="747496" cy="641857"/>
      </dsp:txXfrm>
    </dsp:sp>
    <dsp:sp modelId="{2603F9AB-23D0-41EC-A357-9A6EAB93E9B4}">
      <dsp:nvSpPr>
        <dsp:cNvPr id="0" name=""/>
        <dsp:cNvSpPr/>
      </dsp:nvSpPr>
      <dsp:spPr>
        <a:xfrm>
          <a:off x="2596230" y="2470464"/>
          <a:ext cx="126328" cy="109011"/>
        </a:xfrm>
        <a:prstGeom prst="hexagon">
          <a:avLst>
            <a:gd name="adj" fmla="val 25000"/>
            <a:gd name="vf" fmla="val 115470"/>
          </a:avLst>
        </a:prstGeom>
        <a:solidFill>
          <a:schemeClr val="lt1">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177F9DC-E022-4A16-BDD5-F57B1FF52108}">
      <dsp:nvSpPr>
        <dsp:cNvPr id="0" name=""/>
        <dsp:cNvSpPr/>
      </dsp:nvSpPr>
      <dsp:spPr>
        <a:xfrm>
          <a:off x="1633834" y="2575270"/>
          <a:ext cx="1082982" cy="929929"/>
        </a:xfrm>
        <a:prstGeom prst="hexagon">
          <a:avLst>
            <a:gd name="adj" fmla="val 25000"/>
            <a:gd name="vf" fmla="val 115470"/>
          </a:avLst>
        </a:prstGeom>
        <a:blipFill rotWithShape="1">
          <a:blip xmlns:r="http://schemas.openxmlformats.org/officeDocument/2006/relationships" r:embed="rId7"/>
          <a:stretch>
            <a:fillRect/>
          </a:stretch>
        </a:blip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4B4C417-4459-4E90-875A-C2F5B700A146}">
      <dsp:nvSpPr>
        <dsp:cNvPr id="0" name=""/>
        <dsp:cNvSpPr/>
      </dsp:nvSpPr>
      <dsp:spPr>
        <a:xfrm>
          <a:off x="2370561" y="2588239"/>
          <a:ext cx="126328" cy="109011"/>
        </a:xfrm>
        <a:prstGeom prst="hexagon">
          <a:avLst>
            <a:gd name="adj" fmla="val 25000"/>
            <a:gd name="vf" fmla="val 115470"/>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CE7F56-6475-4454-9155-9A5266C93CE9}">
      <dsp:nvSpPr>
        <dsp:cNvPr id="0" name=""/>
        <dsp:cNvSpPr/>
      </dsp:nvSpPr>
      <dsp:spPr>
        <a:xfrm>
          <a:off x="629" y="469484"/>
          <a:ext cx="2710026" cy="3252031"/>
        </a:xfrm>
        <a:prstGeom prst="roundRect">
          <a:avLst>
            <a:gd name="adj" fmla="val 5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09728" rIns="142240" bIns="0" numCol="1" spcCol="1270" anchor="t" anchorCtr="0">
          <a:noAutofit/>
        </a:bodyPr>
        <a:lstStyle/>
        <a:p>
          <a:pPr marL="0" lvl="0" indent="0" algn="r" defTabSz="1422400">
            <a:lnSpc>
              <a:spcPct val="90000"/>
            </a:lnSpc>
            <a:spcBef>
              <a:spcPct val="0"/>
            </a:spcBef>
            <a:spcAft>
              <a:spcPct val="35000"/>
            </a:spcAft>
            <a:buNone/>
          </a:pPr>
          <a:r>
            <a:rPr lang="en-US" sz="3200" kern="1200" dirty="0">
              <a:latin typeface="Times New Roman" panose="02020603050405020304" pitchFamily="18" charset="0"/>
              <a:cs typeface="Times New Roman" panose="02020603050405020304" pitchFamily="18" charset="0"/>
            </a:rPr>
            <a:t> Step One</a:t>
          </a:r>
        </a:p>
      </dsp:txBody>
      <dsp:txXfrm rot="16200000">
        <a:off x="-1061700" y="1531814"/>
        <a:ext cx="2666665" cy="542005"/>
      </dsp:txXfrm>
    </dsp:sp>
    <dsp:sp modelId="{A7D18FC0-E7F1-4B7A-B590-A576A0DDB089}">
      <dsp:nvSpPr>
        <dsp:cNvPr id="0" name=""/>
        <dsp:cNvSpPr/>
      </dsp:nvSpPr>
      <dsp:spPr>
        <a:xfrm>
          <a:off x="542635" y="469484"/>
          <a:ext cx="2018969" cy="3252031"/>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09728" rIns="0" bIns="0" numCol="1" spcCol="1270" anchor="t" anchorCtr="0">
          <a:noAutofit/>
        </a:bodyPr>
        <a:lstStyle/>
        <a:p>
          <a:pPr marL="0" lvl="0" indent="0" algn="l" defTabSz="1422400">
            <a:lnSpc>
              <a:spcPct val="90000"/>
            </a:lnSpc>
            <a:spcBef>
              <a:spcPct val="0"/>
            </a:spcBef>
            <a:spcAft>
              <a:spcPct val="35000"/>
            </a:spcAft>
            <a:buNone/>
          </a:pPr>
          <a:r>
            <a:rPr lang="en-US" sz="3200" kern="1200" dirty="0"/>
            <a:t>Collect the ‘right’ data</a:t>
          </a:r>
        </a:p>
      </dsp:txBody>
      <dsp:txXfrm>
        <a:off x="542635" y="469484"/>
        <a:ext cx="2018969" cy="3252031"/>
      </dsp:txXfrm>
    </dsp:sp>
    <dsp:sp modelId="{239C6385-A02A-4E5C-BF0E-3368AF305EF4}">
      <dsp:nvSpPr>
        <dsp:cNvPr id="0" name=""/>
        <dsp:cNvSpPr/>
      </dsp:nvSpPr>
      <dsp:spPr>
        <a:xfrm>
          <a:off x="2805506" y="469484"/>
          <a:ext cx="2710026" cy="3252031"/>
        </a:xfrm>
        <a:prstGeom prst="roundRect">
          <a:avLst>
            <a:gd name="adj" fmla="val 5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09728" rIns="142240" bIns="0" numCol="1" spcCol="1270" anchor="t" anchorCtr="0">
          <a:noAutofit/>
        </a:bodyPr>
        <a:lstStyle/>
        <a:p>
          <a:pPr marL="0" lvl="0" indent="0" algn="r" defTabSz="1422400">
            <a:lnSpc>
              <a:spcPct val="90000"/>
            </a:lnSpc>
            <a:spcBef>
              <a:spcPct val="0"/>
            </a:spcBef>
            <a:spcAft>
              <a:spcPct val="35000"/>
            </a:spcAft>
            <a:buNone/>
          </a:pPr>
          <a:r>
            <a:rPr lang="en-US" sz="3200" kern="1200" dirty="0">
              <a:latin typeface="Times New Roman" panose="02020603050405020304" pitchFamily="18" charset="0"/>
              <a:cs typeface="Times New Roman" panose="02020603050405020304" pitchFamily="18" charset="0"/>
            </a:rPr>
            <a:t>Step Two</a:t>
          </a:r>
        </a:p>
      </dsp:txBody>
      <dsp:txXfrm rot="16200000">
        <a:off x="1743176" y="1531814"/>
        <a:ext cx="2666665" cy="542005"/>
      </dsp:txXfrm>
    </dsp:sp>
    <dsp:sp modelId="{26CE8FCA-0EB1-4CD9-8C0E-C617CA47FD1F}">
      <dsp:nvSpPr>
        <dsp:cNvPr id="0" name=""/>
        <dsp:cNvSpPr/>
      </dsp:nvSpPr>
      <dsp:spPr>
        <a:xfrm rot="5400000">
          <a:off x="2580176" y="3053170"/>
          <a:ext cx="477760" cy="406503"/>
        </a:xfrm>
        <a:prstGeom prst="flowChartExtract">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0208275-0477-40B0-816F-30ECDEA37BEE}">
      <dsp:nvSpPr>
        <dsp:cNvPr id="0" name=""/>
        <dsp:cNvSpPr/>
      </dsp:nvSpPr>
      <dsp:spPr>
        <a:xfrm>
          <a:off x="3347512" y="469484"/>
          <a:ext cx="2018969" cy="3252031"/>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09728" rIns="0" bIns="0" numCol="1" spcCol="1270" anchor="t" anchorCtr="0">
          <a:noAutofit/>
        </a:bodyPr>
        <a:lstStyle/>
        <a:p>
          <a:pPr marL="0" lvl="0" indent="0" algn="l" defTabSz="1422400">
            <a:lnSpc>
              <a:spcPct val="90000"/>
            </a:lnSpc>
            <a:spcBef>
              <a:spcPct val="0"/>
            </a:spcBef>
            <a:spcAft>
              <a:spcPct val="35000"/>
            </a:spcAft>
            <a:buNone/>
          </a:pPr>
          <a:r>
            <a:rPr lang="en-US" sz="3200" kern="1200" dirty="0"/>
            <a:t>Transform data into usable information</a:t>
          </a:r>
        </a:p>
      </dsp:txBody>
      <dsp:txXfrm>
        <a:off x="3347512" y="469484"/>
        <a:ext cx="2018969" cy="3252031"/>
      </dsp:txXfrm>
    </dsp:sp>
    <dsp:sp modelId="{9E1D7871-706B-4D95-80CF-F195390FCE3E}">
      <dsp:nvSpPr>
        <dsp:cNvPr id="0" name=""/>
        <dsp:cNvSpPr/>
      </dsp:nvSpPr>
      <dsp:spPr>
        <a:xfrm>
          <a:off x="5610384" y="469484"/>
          <a:ext cx="2710026" cy="3252031"/>
        </a:xfrm>
        <a:prstGeom prst="roundRect">
          <a:avLst>
            <a:gd name="adj" fmla="val 5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09728" rIns="142240" bIns="0" numCol="1" spcCol="1270" anchor="t" anchorCtr="0">
          <a:noAutofit/>
        </a:bodyPr>
        <a:lstStyle/>
        <a:p>
          <a:pPr marL="0" lvl="0" indent="0" algn="r" defTabSz="1422400">
            <a:lnSpc>
              <a:spcPct val="90000"/>
            </a:lnSpc>
            <a:spcBef>
              <a:spcPct val="0"/>
            </a:spcBef>
            <a:spcAft>
              <a:spcPct val="35000"/>
            </a:spcAft>
            <a:buNone/>
          </a:pPr>
          <a:r>
            <a:rPr lang="en-US" sz="3200" kern="1200" dirty="0">
              <a:latin typeface="Times New Roman" panose="02020603050405020304" pitchFamily="18" charset="0"/>
              <a:cs typeface="Times New Roman" panose="02020603050405020304" pitchFamily="18" charset="0"/>
            </a:rPr>
            <a:t>Step Three</a:t>
          </a:r>
        </a:p>
      </dsp:txBody>
      <dsp:txXfrm rot="16200000">
        <a:off x="4548053" y="1531814"/>
        <a:ext cx="2666665" cy="542005"/>
      </dsp:txXfrm>
    </dsp:sp>
    <dsp:sp modelId="{492974CD-EE5F-4BB9-9CF1-42E10E5ED5EF}">
      <dsp:nvSpPr>
        <dsp:cNvPr id="0" name=""/>
        <dsp:cNvSpPr/>
      </dsp:nvSpPr>
      <dsp:spPr>
        <a:xfrm rot="5400000">
          <a:off x="5385053" y="3053170"/>
          <a:ext cx="477760" cy="406503"/>
        </a:xfrm>
        <a:prstGeom prst="flowChartExtract">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1EF26BD-1C2A-4CBA-B378-204492BA773A}">
      <dsp:nvSpPr>
        <dsp:cNvPr id="0" name=""/>
        <dsp:cNvSpPr/>
      </dsp:nvSpPr>
      <dsp:spPr>
        <a:xfrm>
          <a:off x="6152389" y="469484"/>
          <a:ext cx="2018969" cy="3252031"/>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09728" rIns="0" bIns="0" numCol="1" spcCol="1270" anchor="t" anchorCtr="0">
          <a:noAutofit/>
        </a:bodyPr>
        <a:lstStyle/>
        <a:p>
          <a:pPr marL="0" lvl="0" indent="0" algn="l" defTabSz="1422400">
            <a:lnSpc>
              <a:spcPct val="90000"/>
            </a:lnSpc>
            <a:spcBef>
              <a:spcPct val="0"/>
            </a:spcBef>
            <a:spcAft>
              <a:spcPct val="35000"/>
            </a:spcAft>
            <a:buNone/>
          </a:pPr>
          <a:r>
            <a:rPr lang="en-US" sz="3200" kern="1200" dirty="0"/>
            <a:t>Develop action-oriented reports</a:t>
          </a:r>
        </a:p>
      </dsp:txBody>
      <dsp:txXfrm>
        <a:off x="6152389" y="469484"/>
        <a:ext cx="2018969" cy="3252031"/>
      </dsp:txXfrm>
    </dsp:sp>
  </dsp:spTree>
</dsp:drawing>
</file>

<file path=ppt/diagrams/layout1.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7#1">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054FA-F5E8-816F-387D-48701B40F28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69AE650-7A85-FDDE-0AF0-4D8052A76D8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0ED00E1-B88B-EB39-4E74-7F254C915E02}"/>
              </a:ext>
            </a:extLst>
          </p:cNvPr>
          <p:cNvSpPr>
            <a:spLocks noGrp="1"/>
          </p:cNvSpPr>
          <p:nvPr>
            <p:ph type="dt" sz="half" idx="10"/>
          </p:nvPr>
        </p:nvSpPr>
        <p:spPr/>
        <p:txBody>
          <a:bodyPr/>
          <a:lstStyle/>
          <a:p>
            <a:fld id="{E628170B-1E71-4F14-AF90-524B4E78FBA3}" type="datetimeFigureOut">
              <a:rPr lang="en-US" smtClean="0"/>
              <a:t>1/27/2023</a:t>
            </a:fld>
            <a:endParaRPr lang="en-US"/>
          </a:p>
        </p:txBody>
      </p:sp>
      <p:sp>
        <p:nvSpPr>
          <p:cNvPr id="5" name="Footer Placeholder 4">
            <a:extLst>
              <a:ext uri="{FF2B5EF4-FFF2-40B4-BE49-F238E27FC236}">
                <a16:creationId xmlns:a16="http://schemas.microsoft.com/office/drawing/2014/main" id="{43B81341-2F59-F68C-39A8-721934481B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7BB939-639E-3EE9-8E9D-A39B820FDC69}"/>
              </a:ext>
            </a:extLst>
          </p:cNvPr>
          <p:cNvSpPr>
            <a:spLocks noGrp="1"/>
          </p:cNvSpPr>
          <p:nvPr>
            <p:ph type="sldNum" sz="quarter" idx="12"/>
          </p:nvPr>
        </p:nvSpPr>
        <p:spPr/>
        <p:txBody>
          <a:bodyPr/>
          <a:lstStyle/>
          <a:p>
            <a:fld id="{2C3E8EE5-3001-40EE-8649-316C7A6BAAC1}" type="slidenum">
              <a:rPr lang="en-US" smtClean="0"/>
              <a:t>‹#›</a:t>
            </a:fld>
            <a:endParaRPr lang="en-US"/>
          </a:p>
        </p:txBody>
      </p:sp>
    </p:spTree>
    <p:extLst>
      <p:ext uri="{BB962C8B-B14F-4D97-AF65-F5344CB8AC3E}">
        <p14:creationId xmlns:p14="http://schemas.microsoft.com/office/powerpoint/2010/main" val="15635140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21D05-BD64-CE8E-D95B-8A5B9E09BB8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050344D-4500-0C08-62A7-68EBDCE1A73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6EDDC1-56BA-340F-8A00-31B30AB45550}"/>
              </a:ext>
            </a:extLst>
          </p:cNvPr>
          <p:cNvSpPr>
            <a:spLocks noGrp="1"/>
          </p:cNvSpPr>
          <p:nvPr>
            <p:ph type="dt" sz="half" idx="10"/>
          </p:nvPr>
        </p:nvSpPr>
        <p:spPr/>
        <p:txBody>
          <a:bodyPr/>
          <a:lstStyle/>
          <a:p>
            <a:fld id="{E628170B-1E71-4F14-AF90-524B4E78FBA3}" type="datetimeFigureOut">
              <a:rPr lang="en-US" smtClean="0"/>
              <a:t>1/27/2023</a:t>
            </a:fld>
            <a:endParaRPr lang="en-US"/>
          </a:p>
        </p:txBody>
      </p:sp>
      <p:sp>
        <p:nvSpPr>
          <p:cNvPr id="5" name="Footer Placeholder 4">
            <a:extLst>
              <a:ext uri="{FF2B5EF4-FFF2-40B4-BE49-F238E27FC236}">
                <a16:creationId xmlns:a16="http://schemas.microsoft.com/office/drawing/2014/main" id="{785BB0FC-3C63-4077-F381-4781231C2F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78EF95-F6D5-1CF9-A49B-D525B447ED46}"/>
              </a:ext>
            </a:extLst>
          </p:cNvPr>
          <p:cNvSpPr>
            <a:spLocks noGrp="1"/>
          </p:cNvSpPr>
          <p:nvPr>
            <p:ph type="sldNum" sz="quarter" idx="12"/>
          </p:nvPr>
        </p:nvSpPr>
        <p:spPr/>
        <p:txBody>
          <a:bodyPr/>
          <a:lstStyle/>
          <a:p>
            <a:fld id="{2C3E8EE5-3001-40EE-8649-316C7A6BAAC1}" type="slidenum">
              <a:rPr lang="en-US" smtClean="0"/>
              <a:t>‹#›</a:t>
            </a:fld>
            <a:endParaRPr lang="en-US"/>
          </a:p>
        </p:txBody>
      </p:sp>
    </p:spTree>
    <p:extLst>
      <p:ext uri="{BB962C8B-B14F-4D97-AF65-F5344CB8AC3E}">
        <p14:creationId xmlns:p14="http://schemas.microsoft.com/office/powerpoint/2010/main" val="14926313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DCEA8-4ABD-4B1F-C2F6-EFE68ED9186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F82D05B-EE99-7D7C-C62B-5B3B547E88E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0097D15-5C3E-02E5-18F9-AC2E1CB413D0}"/>
              </a:ext>
            </a:extLst>
          </p:cNvPr>
          <p:cNvSpPr>
            <a:spLocks noGrp="1"/>
          </p:cNvSpPr>
          <p:nvPr>
            <p:ph type="dt" sz="half" idx="10"/>
          </p:nvPr>
        </p:nvSpPr>
        <p:spPr/>
        <p:txBody>
          <a:bodyPr/>
          <a:lstStyle/>
          <a:p>
            <a:fld id="{E628170B-1E71-4F14-AF90-524B4E78FBA3}" type="datetimeFigureOut">
              <a:rPr lang="en-US" smtClean="0"/>
              <a:t>1/27/2023</a:t>
            </a:fld>
            <a:endParaRPr lang="en-US"/>
          </a:p>
        </p:txBody>
      </p:sp>
      <p:sp>
        <p:nvSpPr>
          <p:cNvPr id="5" name="Footer Placeholder 4">
            <a:extLst>
              <a:ext uri="{FF2B5EF4-FFF2-40B4-BE49-F238E27FC236}">
                <a16:creationId xmlns:a16="http://schemas.microsoft.com/office/drawing/2014/main" id="{0C8D88A7-EB04-E4D0-BEE6-7053E2920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9CC401-D523-5536-6EA1-BCAC4C9478D6}"/>
              </a:ext>
            </a:extLst>
          </p:cNvPr>
          <p:cNvSpPr>
            <a:spLocks noGrp="1"/>
          </p:cNvSpPr>
          <p:nvPr>
            <p:ph type="sldNum" sz="quarter" idx="12"/>
          </p:nvPr>
        </p:nvSpPr>
        <p:spPr/>
        <p:txBody>
          <a:bodyPr/>
          <a:lstStyle/>
          <a:p>
            <a:fld id="{2C3E8EE5-3001-40EE-8649-316C7A6BAAC1}" type="slidenum">
              <a:rPr lang="en-US" smtClean="0"/>
              <a:t>‹#›</a:t>
            </a:fld>
            <a:endParaRPr lang="en-US"/>
          </a:p>
        </p:txBody>
      </p:sp>
    </p:spTree>
    <p:extLst>
      <p:ext uri="{BB962C8B-B14F-4D97-AF65-F5344CB8AC3E}">
        <p14:creationId xmlns:p14="http://schemas.microsoft.com/office/powerpoint/2010/main" val="6255537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41AAC-EB0A-CFF4-01D5-E11494C4F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011EEFE-65AB-A1DE-4388-5E419AF4080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CD55291-4A37-3813-F0FE-CEED82EB640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B1A0447-3F8A-7FEE-AE01-5A37CFF65A50}"/>
              </a:ext>
            </a:extLst>
          </p:cNvPr>
          <p:cNvSpPr>
            <a:spLocks noGrp="1"/>
          </p:cNvSpPr>
          <p:nvPr>
            <p:ph type="dt" sz="half" idx="10"/>
          </p:nvPr>
        </p:nvSpPr>
        <p:spPr/>
        <p:txBody>
          <a:bodyPr/>
          <a:lstStyle/>
          <a:p>
            <a:fld id="{E628170B-1E71-4F14-AF90-524B4E78FBA3}" type="datetimeFigureOut">
              <a:rPr lang="en-US" smtClean="0"/>
              <a:t>1/27/2023</a:t>
            </a:fld>
            <a:endParaRPr lang="en-US"/>
          </a:p>
        </p:txBody>
      </p:sp>
      <p:sp>
        <p:nvSpPr>
          <p:cNvPr id="6" name="Footer Placeholder 5">
            <a:extLst>
              <a:ext uri="{FF2B5EF4-FFF2-40B4-BE49-F238E27FC236}">
                <a16:creationId xmlns:a16="http://schemas.microsoft.com/office/drawing/2014/main" id="{1C04BB98-F1EA-F970-E085-1D7ADB45BA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1B72F3-54CD-17B0-D0C0-B57A74C1ECD6}"/>
              </a:ext>
            </a:extLst>
          </p:cNvPr>
          <p:cNvSpPr>
            <a:spLocks noGrp="1"/>
          </p:cNvSpPr>
          <p:nvPr>
            <p:ph type="sldNum" sz="quarter" idx="12"/>
          </p:nvPr>
        </p:nvSpPr>
        <p:spPr/>
        <p:txBody>
          <a:bodyPr/>
          <a:lstStyle/>
          <a:p>
            <a:fld id="{2C3E8EE5-3001-40EE-8649-316C7A6BAAC1}" type="slidenum">
              <a:rPr lang="en-US" smtClean="0"/>
              <a:t>‹#›</a:t>
            </a:fld>
            <a:endParaRPr lang="en-US"/>
          </a:p>
        </p:txBody>
      </p:sp>
    </p:spTree>
    <p:extLst>
      <p:ext uri="{BB962C8B-B14F-4D97-AF65-F5344CB8AC3E}">
        <p14:creationId xmlns:p14="http://schemas.microsoft.com/office/powerpoint/2010/main" val="20648399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E4081-FA33-368F-FEC7-2E589A70BA9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C11EB49-257C-C0B1-6B10-7B8568B479F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925F98D-289A-FFD8-E856-F67DF1B4700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8EC3F56-2145-4E45-148D-D0B6456077A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39B426-2A9E-D1BF-6C9F-5B009A831E8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EB179CD-6A05-A500-4C11-CE53B603AF52}"/>
              </a:ext>
            </a:extLst>
          </p:cNvPr>
          <p:cNvSpPr>
            <a:spLocks noGrp="1"/>
          </p:cNvSpPr>
          <p:nvPr>
            <p:ph type="dt" sz="half" idx="10"/>
          </p:nvPr>
        </p:nvSpPr>
        <p:spPr/>
        <p:txBody>
          <a:bodyPr/>
          <a:lstStyle/>
          <a:p>
            <a:fld id="{E628170B-1E71-4F14-AF90-524B4E78FBA3}" type="datetimeFigureOut">
              <a:rPr lang="en-US" smtClean="0"/>
              <a:t>1/27/2023</a:t>
            </a:fld>
            <a:endParaRPr lang="en-US"/>
          </a:p>
        </p:txBody>
      </p:sp>
      <p:sp>
        <p:nvSpPr>
          <p:cNvPr id="8" name="Footer Placeholder 7">
            <a:extLst>
              <a:ext uri="{FF2B5EF4-FFF2-40B4-BE49-F238E27FC236}">
                <a16:creationId xmlns:a16="http://schemas.microsoft.com/office/drawing/2014/main" id="{74800001-47F7-2024-B05F-5B293AEA2C8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90C0419-AFEC-238C-29F0-F87032FB27AE}"/>
              </a:ext>
            </a:extLst>
          </p:cNvPr>
          <p:cNvSpPr>
            <a:spLocks noGrp="1"/>
          </p:cNvSpPr>
          <p:nvPr>
            <p:ph type="sldNum" sz="quarter" idx="12"/>
          </p:nvPr>
        </p:nvSpPr>
        <p:spPr/>
        <p:txBody>
          <a:bodyPr/>
          <a:lstStyle/>
          <a:p>
            <a:fld id="{2C3E8EE5-3001-40EE-8649-316C7A6BAAC1}" type="slidenum">
              <a:rPr lang="en-US" smtClean="0"/>
              <a:t>‹#›</a:t>
            </a:fld>
            <a:endParaRPr lang="en-US"/>
          </a:p>
        </p:txBody>
      </p:sp>
    </p:spTree>
    <p:extLst>
      <p:ext uri="{BB962C8B-B14F-4D97-AF65-F5344CB8AC3E}">
        <p14:creationId xmlns:p14="http://schemas.microsoft.com/office/powerpoint/2010/main" val="39501000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3B4C5-FFDE-EF91-F722-E0E8C3B03BD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51E4EA2-2849-10D1-AC83-E096F09CCEF9}"/>
              </a:ext>
            </a:extLst>
          </p:cNvPr>
          <p:cNvSpPr>
            <a:spLocks noGrp="1"/>
          </p:cNvSpPr>
          <p:nvPr>
            <p:ph type="dt" sz="half" idx="10"/>
          </p:nvPr>
        </p:nvSpPr>
        <p:spPr/>
        <p:txBody>
          <a:bodyPr/>
          <a:lstStyle/>
          <a:p>
            <a:fld id="{E628170B-1E71-4F14-AF90-524B4E78FBA3}" type="datetimeFigureOut">
              <a:rPr lang="en-US" smtClean="0"/>
              <a:t>1/27/2023</a:t>
            </a:fld>
            <a:endParaRPr lang="en-US"/>
          </a:p>
        </p:txBody>
      </p:sp>
      <p:sp>
        <p:nvSpPr>
          <p:cNvPr id="4" name="Footer Placeholder 3">
            <a:extLst>
              <a:ext uri="{FF2B5EF4-FFF2-40B4-BE49-F238E27FC236}">
                <a16:creationId xmlns:a16="http://schemas.microsoft.com/office/drawing/2014/main" id="{D06557C2-975F-14F5-8F6E-227F51CAF9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97213C9-9D7B-397B-C11E-DDE410A768FE}"/>
              </a:ext>
            </a:extLst>
          </p:cNvPr>
          <p:cNvSpPr>
            <a:spLocks noGrp="1"/>
          </p:cNvSpPr>
          <p:nvPr>
            <p:ph type="sldNum" sz="quarter" idx="12"/>
          </p:nvPr>
        </p:nvSpPr>
        <p:spPr/>
        <p:txBody>
          <a:bodyPr/>
          <a:lstStyle/>
          <a:p>
            <a:fld id="{2C3E8EE5-3001-40EE-8649-316C7A6BAAC1}" type="slidenum">
              <a:rPr lang="en-US" smtClean="0"/>
              <a:t>‹#›</a:t>
            </a:fld>
            <a:endParaRPr lang="en-US"/>
          </a:p>
        </p:txBody>
      </p:sp>
    </p:spTree>
    <p:extLst>
      <p:ext uri="{BB962C8B-B14F-4D97-AF65-F5344CB8AC3E}">
        <p14:creationId xmlns:p14="http://schemas.microsoft.com/office/powerpoint/2010/main" val="5375097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58FCF-641D-3F50-EE9E-FAA7A93D19D0}"/>
              </a:ext>
            </a:extLst>
          </p:cNvPr>
          <p:cNvSpPr>
            <a:spLocks noGrp="1"/>
          </p:cNvSpPr>
          <p:nvPr>
            <p:ph type="dt" sz="half" idx="10"/>
          </p:nvPr>
        </p:nvSpPr>
        <p:spPr/>
        <p:txBody>
          <a:bodyPr/>
          <a:lstStyle/>
          <a:p>
            <a:fld id="{E628170B-1E71-4F14-AF90-524B4E78FBA3}" type="datetimeFigureOut">
              <a:rPr lang="en-US" smtClean="0"/>
              <a:t>1/27/2023</a:t>
            </a:fld>
            <a:endParaRPr lang="en-US"/>
          </a:p>
        </p:txBody>
      </p:sp>
      <p:sp>
        <p:nvSpPr>
          <p:cNvPr id="3" name="Footer Placeholder 2">
            <a:extLst>
              <a:ext uri="{FF2B5EF4-FFF2-40B4-BE49-F238E27FC236}">
                <a16:creationId xmlns:a16="http://schemas.microsoft.com/office/drawing/2014/main" id="{BA1FFD20-6A3C-1E82-9B92-6BE1231B88E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84B14C3-463F-AC4C-4EF9-1269C1D94F69}"/>
              </a:ext>
            </a:extLst>
          </p:cNvPr>
          <p:cNvSpPr>
            <a:spLocks noGrp="1"/>
          </p:cNvSpPr>
          <p:nvPr>
            <p:ph type="sldNum" sz="quarter" idx="12"/>
          </p:nvPr>
        </p:nvSpPr>
        <p:spPr/>
        <p:txBody>
          <a:bodyPr/>
          <a:lstStyle/>
          <a:p>
            <a:fld id="{2C3E8EE5-3001-40EE-8649-316C7A6BAAC1}" type="slidenum">
              <a:rPr lang="en-US" smtClean="0"/>
              <a:t>‹#›</a:t>
            </a:fld>
            <a:endParaRPr lang="en-US"/>
          </a:p>
        </p:txBody>
      </p:sp>
    </p:spTree>
    <p:extLst>
      <p:ext uri="{BB962C8B-B14F-4D97-AF65-F5344CB8AC3E}">
        <p14:creationId xmlns:p14="http://schemas.microsoft.com/office/powerpoint/2010/main" val="1822455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094F4-62E1-8997-C4C2-A0E6232F5E9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83898AC-997E-7EF5-E6A2-CF569E54373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5CAB6C4-3875-62F0-481E-6D28461A42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459B012-0756-0BB9-07A9-4803BE84508A}"/>
              </a:ext>
            </a:extLst>
          </p:cNvPr>
          <p:cNvSpPr>
            <a:spLocks noGrp="1"/>
          </p:cNvSpPr>
          <p:nvPr>
            <p:ph type="dt" sz="half" idx="10"/>
          </p:nvPr>
        </p:nvSpPr>
        <p:spPr/>
        <p:txBody>
          <a:bodyPr/>
          <a:lstStyle/>
          <a:p>
            <a:fld id="{E628170B-1E71-4F14-AF90-524B4E78FBA3}" type="datetimeFigureOut">
              <a:rPr lang="en-US" smtClean="0"/>
              <a:t>1/27/2023</a:t>
            </a:fld>
            <a:endParaRPr lang="en-US"/>
          </a:p>
        </p:txBody>
      </p:sp>
      <p:sp>
        <p:nvSpPr>
          <p:cNvPr id="6" name="Footer Placeholder 5">
            <a:extLst>
              <a:ext uri="{FF2B5EF4-FFF2-40B4-BE49-F238E27FC236}">
                <a16:creationId xmlns:a16="http://schemas.microsoft.com/office/drawing/2014/main" id="{28167575-AA18-685B-D983-C6476BFE09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4E4176C-6027-0448-4D68-8FC92018BA79}"/>
              </a:ext>
            </a:extLst>
          </p:cNvPr>
          <p:cNvSpPr>
            <a:spLocks noGrp="1"/>
          </p:cNvSpPr>
          <p:nvPr>
            <p:ph type="sldNum" sz="quarter" idx="12"/>
          </p:nvPr>
        </p:nvSpPr>
        <p:spPr/>
        <p:txBody>
          <a:bodyPr/>
          <a:lstStyle/>
          <a:p>
            <a:fld id="{2C3E8EE5-3001-40EE-8649-316C7A6BAAC1}" type="slidenum">
              <a:rPr lang="en-US" smtClean="0"/>
              <a:t>‹#›</a:t>
            </a:fld>
            <a:endParaRPr lang="en-US"/>
          </a:p>
        </p:txBody>
      </p:sp>
    </p:spTree>
    <p:extLst>
      <p:ext uri="{BB962C8B-B14F-4D97-AF65-F5344CB8AC3E}">
        <p14:creationId xmlns:p14="http://schemas.microsoft.com/office/powerpoint/2010/main" val="3274158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B174A-385E-1B8C-8F85-10A37B1CE6C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FC2CC93-76E9-0050-609C-EFA48D107A3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50B3B08-2D4C-C91B-92D6-8EE68148DA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3E5B886-A03C-191E-E9D3-2EE94F549038}"/>
              </a:ext>
            </a:extLst>
          </p:cNvPr>
          <p:cNvSpPr>
            <a:spLocks noGrp="1"/>
          </p:cNvSpPr>
          <p:nvPr>
            <p:ph type="dt" sz="half" idx="10"/>
          </p:nvPr>
        </p:nvSpPr>
        <p:spPr/>
        <p:txBody>
          <a:bodyPr/>
          <a:lstStyle/>
          <a:p>
            <a:fld id="{E628170B-1E71-4F14-AF90-524B4E78FBA3}" type="datetimeFigureOut">
              <a:rPr lang="en-US" smtClean="0"/>
              <a:t>1/27/2023</a:t>
            </a:fld>
            <a:endParaRPr lang="en-US"/>
          </a:p>
        </p:txBody>
      </p:sp>
      <p:sp>
        <p:nvSpPr>
          <p:cNvPr id="6" name="Footer Placeholder 5">
            <a:extLst>
              <a:ext uri="{FF2B5EF4-FFF2-40B4-BE49-F238E27FC236}">
                <a16:creationId xmlns:a16="http://schemas.microsoft.com/office/drawing/2014/main" id="{76F8772E-7FBD-BFE7-4C6F-188B6897C29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A9E446-95C6-EBCB-38D3-CF7A5AAF87C7}"/>
              </a:ext>
            </a:extLst>
          </p:cNvPr>
          <p:cNvSpPr>
            <a:spLocks noGrp="1"/>
          </p:cNvSpPr>
          <p:nvPr>
            <p:ph type="sldNum" sz="quarter" idx="12"/>
          </p:nvPr>
        </p:nvSpPr>
        <p:spPr/>
        <p:txBody>
          <a:bodyPr/>
          <a:lstStyle/>
          <a:p>
            <a:fld id="{2C3E8EE5-3001-40EE-8649-316C7A6BAAC1}" type="slidenum">
              <a:rPr lang="en-US" smtClean="0"/>
              <a:t>‹#›</a:t>
            </a:fld>
            <a:endParaRPr lang="en-US"/>
          </a:p>
        </p:txBody>
      </p:sp>
    </p:spTree>
    <p:extLst>
      <p:ext uri="{BB962C8B-B14F-4D97-AF65-F5344CB8AC3E}">
        <p14:creationId xmlns:p14="http://schemas.microsoft.com/office/powerpoint/2010/main" val="19160793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70F96-182F-0A9D-45C4-D8BAAF6DD15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F802820-CBF5-B3DA-BA9A-9D02CD211B6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46A140-F514-579C-5D56-E6BD120E4F2A}"/>
              </a:ext>
            </a:extLst>
          </p:cNvPr>
          <p:cNvSpPr>
            <a:spLocks noGrp="1"/>
          </p:cNvSpPr>
          <p:nvPr>
            <p:ph type="dt" sz="half" idx="10"/>
          </p:nvPr>
        </p:nvSpPr>
        <p:spPr/>
        <p:txBody>
          <a:bodyPr/>
          <a:lstStyle/>
          <a:p>
            <a:fld id="{E628170B-1E71-4F14-AF90-524B4E78FBA3}" type="datetimeFigureOut">
              <a:rPr lang="en-US" smtClean="0"/>
              <a:t>1/27/2023</a:t>
            </a:fld>
            <a:endParaRPr lang="en-US"/>
          </a:p>
        </p:txBody>
      </p:sp>
      <p:sp>
        <p:nvSpPr>
          <p:cNvPr id="5" name="Footer Placeholder 4">
            <a:extLst>
              <a:ext uri="{FF2B5EF4-FFF2-40B4-BE49-F238E27FC236}">
                <a16:creationId xmlns:a16="http://schemas.microsoft.com/office/drawing/2014/main" id="{EFADEA95-5670-74A6-B67B-E0E318F139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B4905F-4625-86C2-9DD3-EE512200382D}"/>
              </a:ext>
            </a:extLst>
          </p:cNvPr>
          <p:cNvSpPr>
            <a:spLocks noGrp="1"/>
          </p:cNvSpPr>
          <p:nvPr>
            <p:ph type="sldNum" sz="quarter" idx="12"/>
          </p:nvPr>
        </p:nvSpPr>
        <p:spPr/>
        <p:txBody>
          <a:bodyPr/>
          <a:lstStyle/>
          <a:p>
            <a:fld id="{2C3E8EE5-3001-40EE-8649-316C7A6BAAC1}" type="slidenum">
              <a:rPr lang="en-US" smtClean="0"/>
              <a:t>‹#›</a:t>
            </a:fld>
            <a:endParaRPr lang="en-US"/>
          </a:p>
        </p:txBody>
      </p:sp>
    </p:spTree>
    <p:extLst>
      <p:ext uri="{BB962C8B-B14F-4D97-AF65-F5344CB8AC3E}">
        <p14:creationId xmlns:p14="http://schemas.microsoft.com/office/powerpoint/2010/main" val="1272766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53E07D-789F-940B-9039-FF4024DB10A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07F0FAC-DC4F-7BBC-DC78-AE9CB4E9B19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81270B-2B49-6732-6FDA-5CD04D67CB1C}"/>
              </a:ext>
            </a:extLst>
          </p:cNvPr>
          <p:cNvSpPr>
            <a:spLocks noGrp="1"/>
          </p:cNvSpPr>
          <p:nvPr>
            <p:ph type="dt" sz="half" idx="10"/>
          </p:nvPr>
        </p:nvSpPr>
        <p:spPr/>
        <p:txBody>
          <a:bodyPr/>
          <a:lstStyle/>
          <a:p>
            <a:fld id="{E628170B-1E71-4F14-AF90-524B4E78FBA3}" type="datetimeFigureOut">
              <a:rPr lang="en-US" smtClean="0"/>
              <a:t>1/27/2023</a:t>
            </a:fld>
            <a:endParaRPr lang="en-US"/>
          </a:p>
        </p:txBody>
      </p:sp>
      <p:sp>
        <p:nvSpPr>
          <p:cNvPr id="5" name="Footer Placeholder 4">
            <a:extLst>
              <a:ext uri="{FF2B5EF4-FFF2-40B4-BE49-F238E27FC236}">
                <a16:creationId xmlns:a16="http://schemas.microsoft.com/office/drawing/2014/main" id="{FCCA3522-2EA6-4FCE-A55D-07E1A587E9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0F2BEE-00FC-255B-17B4-35FC1FBBFE65}"/>
              </a:ext>
            </a:extLst>
          </p:cNvPr>
          <p:cNvSpPr>
            <a:spLocks noGrp="1"/>
          </p:cNvSpPr>
          <p:nvPr>
            <p:ph type="sldNum" sz="quarter" idx="12"/>
          </p:nvPr>
        </p:nvSpPr>
        <p:spPr/>
        <p:txBody>
          <a:bodyPr/>
          <a:lstStyle/>
          <a:p>
            <a:fld id="{2C3E8EE5-3001-40EE-8649-316C7A6BAAC1}" type="slidenum">
              <a:rPr lang="en-US" smtClean="0"/>
              <a:t>‹#›</a:t>
            </a:fld>
            <a:endParaRPr lang="en-US"/>
          </a:p>
        </p:txBody>
      </p:sp>
    </p:spTree>
    <p:extLst>
      <p:ext uri="{BB962C8B-B14F-4D97-AF65-F5344CB8AC3E}">
        <p14:creationId xmlns:p14="http://schemas.microsoft.com/office/powerpoint/2010/main" val="15857412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ECE565F-7700-1765-A3F7-C7210B0CB8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EEAFE01-DF65-D29A-E08A-C54C228E9C8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4F97CB-1A30-6873-5C2F-AEBB0760AF4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28170B-1E71-4F14-AF90-524B4E78FBA3}" type="datetimeFigureOut">
              <a:rPr lang="en-US" smtClean="0"/>
              <a:t>1/27/2023</a:t>
            </a:fld>
            <a:endParaRPr lang="en-US"/>
          </a:p>
        </p:txBody>
      </p:sp>
      <p:sp>
        <p:nvSpPr>
          <p:cNvPr id="5" name="Footer Placeholder 4">
            <a:extLst>
              <a:ext uri="{FF2B5EF4-FFF2-40B4-BE49-F238E27FC236}">
                <a16:creationId xmlns:a16="http://schemas.microsoft.com/office/drawing/2014/main" id="{20835E30-11DC-C9EF-B6FE-01559B5F05B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41A572A-39E6-EF02-11DE-FD108584462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3E8EE5-3001-40EE-8649-316C7A6BAAC1}" type="slidenum">
              <a:rPr lang="en-US" smtClean="0"/>
              <a:t>‹#›</a:t>
            </a:fld>
            <a:endParaRPr lang="en-US"/>
          </a:p>
        </p:txBody>
      </p:sp>
    </p:spTree>
    <p:extLst>
      <p:ext uri="{BB962C8B-B14F-4D97-AF65-F5344CB8AC3E}">
        <p14:creationId xmlns:p14="http://schemas.microsoft.com/office/powerpoint/2010/main" val="4990307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entrepreneur.com/slideshow/299936"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8.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s://www.aihr.com/blog/test-hr-analytics-maturity-level/" TargetMode="External"/><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F14B1-6A62-3EF6-AD7D-9E9C260B674A}"/>
              </a:ext>
            </a:extLst>
          </p:cNvPr>
          <p:cNvSpPr>
            <a:spLocks noGrp="1"/>
          </p:cNvSpPr>
          <p:nvPr>
            <p:ph type="ctrTitle"/>
          </p:nvPr>
        </p:nvSpPr>
        <p:spPr/>
        <p:txBody>
          <a:bodyPr>
            <a:normAutofit fontScale="90000"/>
          </a:bodyPr>
          <a:lstStyle/>
          <a:p>
            <a:r>
              <a:rPr lang="en-US" dirty="0">
                <a:latin typeface="Times New Roman" panose="02020603050405020304" pitchFamily="18" charset="0"/>
                <a:cs typeface="Times New Roman" panose="02020603050405020304" pitchFamily="18" charset="0"/>
              </a:rPr>
              <a:t>Talent Retention Metrics and Talent Analytics Maturity Model</a:t>
            </a:r>
            <a:endParaRPr lang="en-US" dirty="0"/>
          </a:p>
        </p:txBody>
      </p:sp>
      <p:sp>
        <p:nvSpPr>
          <p:cNvPr id="3" name="Subtitle 2">
            <a:extLst>
              <a:ext uri="{FF2B5EF4-FFF2-40B4-BE49-F238E27FC236}">
                <a16:creationId xmlns:a16="http://schemas.microsoft.com/office/drawing/2014/main" id="{E40A7775-2655-D506-967B-B96DD33A77C4}"/>
              </a:ext>
            </a:extLst>
          </p:cNvPr>
          <p:cNvSpPr>
            <a:spLocks noGrp="1"/>
          </p:cNvSpPr>
          <p:nvPr>
            <p:ph type="subTitle" idx="1"/>
          </p:nvPr>
        </p:nvSpPr>
        <p:spPr/>
        <p:txBody>
          <a:bodyPr/>
          <a:lstStyle/>
          <a:p>
            <a:r>
              <a:rPr lang="en-US" sz="2400" dirty="0">
                <a:latin typeface="Times New Roman" panose="02020603050405020304" pitchFamily="18" charset="0"/>
                <a:cs typeface="Times New Roman" panose="02020603050405020304" pitchFamily="18" charset="0"/>
              </a:rPr>
              <a:t>Facilitator: Dr. Pooja Patnaik</a:t>
            </a:r>
          </a:p>
          <a:p>
            <a:endParaRPr lang="en-US" dirty="0"/>
          </a:p>
        </p:txBody>
      </p:sp>
    </p:spTree>
    <p:extLst>
      <p:ext uri="{BB962C8B-B14F-4D97-AF65-F5344CB8AC3E}">
        <p14:creationId xmlns:p14="http://schemas.microsoft.com/office/powerpoint/2010/main" val="27122071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8951D93-0464-9A9F-D0EB-3829020E0B72}"/>
              </a:ext>
            </a:extLst>
          </p:cNvPr>
          <p:cNvSpPr txBox="1">
            <a:spLocks/>
          </p:cNvSpPr>
          <p:nvPr/>
        </p:nvSpPr>
        <p:spPr>
          <a:xfrm>
            <a:off x="838200" y="231647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Times New Roman" panose="02020603050405020304" pitchFamily="18" charset="0"/>
                <a:cs typeface="Times New Roman" panose="02020603050405020304" pitchFamily="18" charset="0"/>
              </a:rPr>
              <a:t>How much important are your employees for you? …and Why?</a:t>
            </a:r>
          </a:p>
        </p:txBody>
      </p:sp>
    </p:spTree>
    <p:extLst>
      <p:ext uri="{BB962C8B-B14F-4D97-AF65-F5344CB8AC3E}">
        <p14:creationId xmlns:p14="http://schemas.microsoft.com/office/powerpoint/2010/main" val="2370369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CECEC-BA1C-CB84-227D-3A6AE99707C5}"/>
              </a:ext>
            </a:extLst>
          </p:cNvPr>
          <p:cNvSpPr>
            <a:spLocks noGrp="1"/>
          </p:cNvSpPr>
          <p:nvPr>
            <p:ph type="title"/>
          </p:nvPr>
        </p:nvSpPr>
        <p:spPr>
          <a:xfrm>
            <a:off x="1008529" y="2023595"/>
            <a:ext cx="10515600" cy="1325563"/>
          </a:xfrm>
        </p:spPr>
        <p:txBody>
          <a:bodyPr/>
          <a:lstStyle/>
          <a:p>
            <a:r>
              <a:rPr lang="en-US" dirty="0">
                <a:latin typeface="Times New Roman" panose="02020603050405020304" pitchFamily="18" charset="0"/>
                <a:cs typeface="Times New Roman" panose="02020603050405020304" pitchFamily="18" charset="0"/>
              </a:rPr>
              <a:t>What do you do to keep them with you?</a:t>
            </a:r>
          </a:p>
        </p:txBody>
      </p:sp>
    </p:spTree>
    <p:extLst>
      <p:ext uri="{BB962C8B-B14F-4D97-AF65-F5344CB8AC3E}">
        <p14:creationId xmlns:p14="http://schemas.microsoft.com/office/powerpoint/2010/main" val="41442977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76C34-0CC5-25FC-F683-2D8113C40ECD}"/>
              </a:ext>
            </a:extLst>
          </p:cNvPr>
          <p:cNvSpPr>
            <a:spLocks noGrp="1"/>
          </p:cNvSpPr>
          <p:nvPr>
            <p:ph type="title"/>
          </p:nvPr>
        </p:nvSpPr>
        <p:spPr>
          <a:xfrm>
            <a:off x="972671" y="2400114"/>
            <a:ext cx="10515600" cy="1325563"/>
          </a:xfrm>
        </p:spPr>
        <p:txBody>
          <a:bodyPr/>
          <a:lstStyle/>
          <a:p>
            <a:r>
              <a:rPr lang="en-US" dirty="0">
                <a:latin typeface="Times New Roman" panose="02020603050405020304" pitchFamily="18" charset="0"/>
                <a:cs typeface="Times New Roman" panose="02020603050405020304" pitchFamily="18" charset="0"/>
              </a:rPr>
              <a:t>Do you really want all your employees to be with you? </a:t>
            </a:r>
          </a:p>
        </p:txBody>
      </p:sp>
    </p:spTree>
    <p:extLst>
      <p:ext uri="{BB962C8B-B14F-4D97-AF65-F5344CB8AC3E}">
        <p14:creationId xmlns:p14="http://schemas.microsoft.com/office/powerpoint/2010/main" val="2887071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4C46F-7E3E-E509-7D5E-6772C3F97D90}"/>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Flowchart</a:t>
            </a:r>
            <a:endParaRPr lang="en-US" dirty="0"/>
          </a:p>
        </p:txBody>
      </p:sp>
      <p:sp>
        <p:nvSpPr>
          <p:cNvPr id="3" name="Content Placeholder 2">
            <a:extLst>
              <a:ext uri="{FF2B5EF4-FFF2-40B4-BE49-F238E27FC236}">
                <a16:creationId xmlns:a16="http://schemas.microsoft.com/office/drawing/2014/main" id="{4A7CAC64-04D1-BF4C-7FB2-1B209E514C32}"/>
              </a:ext>
            </a:extLst>
          </p:cNvPr>
          <p:cNvSpPr>
            <a:spLocks noGrp="1"/>
          </p:cNvSpPr>
          <p:nvPr>
            <p:ph idx="1"/>
          </p:nvPr>
        </p:nvSpPr>
        <p:spPr/>
        <p:txBody>
          <a:bodyPr>
            <a:normAutofit fontScale="92500" lnSpcReduction="20000"/>
          </a:bodyPr>
          <a:lstStyle/>
          <a:p>
            <a:pPr>
              <a:lnSpc>
                <a:spcPct val="200000"/>
              </a:lnSpc>
            </a:pPr>
            <a:r>
              <a:rPr lang="en-US" dirty="0">
                <a:latin typeface="Times New Roman" panose="02020603050405020304" pitchFamily="18" charset="0"/>
                <a:cs typeface="Times New Roman" panose="02020603050405020304" pitchFamily="18" charset="0"/>
              </a:rPr>
              <a:t>Retention Index</a:t>
            </a:r>
          </a:p>
          <a:p>
            <a:pPr>
              <a:lnSpc>
                <a:spcPct val="200000"/>
              </a:lnSpc>
            </a:pPr>
            <a:r>
              <a:rPr lang="en-US" dirty="0">
                <a:latin typeface="Times New Roman" panose="02020603050405020304" pitchFamily="18" charset="0"/>
                <a:cs typeface="Times New Roman" panose="02020603050405020304" pitchFamily="18" charset="0"/>
              </a:rPr>
              <a:t>Voluntary and Involuntary turnover</a:t>
            </a:r>
          </a:p>
          <a:p>
            <a:pPr>
              <a:lnSpc>
                <a:spcPct val="200000"/>
              </a:lnSpc>
            </a:pPr>
            <a:r>
              <a:rPr lang="en-US" dirty="0">
                <a:latin typeface="Times New Roman" panose="02020603050405020304" pitchFamily="18" charset="0"/>
                <a:cs typeface="Times New Roman" panose="02020603050405020304" pitchFamily="18" charset="0"/>
              </a:rPr>
              <a:t>Turnover by department, grades, performance, and service tenure</a:t>
            </a:r>
          </a:p>
          <a:p>
            <a:pPr>
              <a:lnSpc>
                <a:spcPct val="200000"/>
              </a:lnSpc>
            </a:pPr>
            <a:r>
              <a:rPr lang="en-US" dirty="0">
                <a:latin typeface="Times New Roman" panose="02020603050405020304" pitchFamily="18" charset="0"/>
                <a:cs typeface="Times New Roman" panose="02020603050405020304" pitchFamily="18" charset="0"/>
              </a:rPr>
              <a:t>Internal hired index</a:t>
            </a:r>
          </a:p>
          <a:p>
            <a:pPr>
              <a:lnSpc>
                <a:spcPct val="200000"/>
              </a:lnSpc>
            </a:pPr>
            <a:r>
              <a:rPr lang="en-US" dirty="0">
                <a:latin typeface="Times New Roman" panose="02020603050405020304" pitchFamily="18" charset="0"/>
                <a:cs typeface="Times New Roman" panose="02020603050405020304" pitchFamily="18" charset="0"/>
              </a:rPr>
              <a:t>Talent Analytics Maturity Model</a:t>
            </a:r>
          </a:p>
          <a:p>
            <a:pPr marL="0" indent="0">
              <a:buNone/>
            </a:pPr>
            <a:endParaRPr lang="en-US" dirty="0"/>
          </a:p>
        </p:txBody>
      </p:sp>
    </p:spTree>
    <p:extLst>
      <p:ext uri="{BB962C8B-B14F-4D97-AF65-F5344CB8AC3E}">
        <p14:creationId xmlns:p14="http://schemas.microsoft.com/office/powerpoint/2010/main" val="7968297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CDAC5-CD95-4DEB-63C3-0E470F51B4BE}"/>
              </a:ext>
            </a:extLst>
          </p:cNvPr>
          <p:cNvSpPr>
            <a:spLocks noGrp="1"/>
          </p:cNvSpPr>
          <p:nvPr>
            <p:ph type="title"/>
          </p:nvPr>
        </p:nvSpPr>
        <p:spPr>
          <a:xfrm>
            <a:off x="632012" y="2337360"/>
            <a:ext cx="10515600" cy="1325563"/>
          </a:xfrm>
        </p:spPr>
        <p:txBody>
          <a:bodyPr/>
          <a:lstStyle/>
          <a:p>
            <a:r>
              <a:rPr lang="en-US" dirty="0">
                <a:latin typeface="Times New Roman" panose="02020603050405020304" pitchFamily="18" charset="0"/>
                <a:cs typeface="Times New Roman" panose="02020603050405020304" pitchFamily="18" charset="0"/>
              </a:rPr>
              <a:t>HR Metrics!</a:t>
            </a:r>
          </a:p>
        </p:txBody>
      </p:sp>
    </p:spTree>
    <p:extLst>
      <p:ext uri="{BB962C8B-B14F-4D97-AF65-F5344CB8AC3E}">
        <p14:creationId xmlns:p14="http://schemas.microsoft.com/office/powerpoint/2010/main" val="9782042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D3F06-D518-6115-1464-1A07C9685F49}"/>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HR Metrics</a:t>
            </a:r>
          </a:p>
        </p:txBody>
      </p:sp>
      <p:sp>
        <p:nvSpPr>
          <p:cNvPr id="3" name="Content Placeholder 2">
            <a:extLst>
              <a:ext uri="{FF2B5EF4-FFF2-40B4-BE49-F238E27FC236}">
                <a16:creationId xmlns:a16="http://schemas.microsoft.com/office/drawing/2014/main" id="{A2EA7C68-E5B7-3B5D-7445-18F41915E34E}"/>
              </a:ext>
            </a:extLst>
          </p:cNvPr>
          <p:cNvSpPr>
            <a:spLocks noGrp="1"/>
          </p:cNvSpPr>
          <p:nvPr>
            <p:ph idx="1"/>
          </p:nvPr>
        </p:nvSpPr>
        <p:spPr>
          <a:xfrm>
            <a:off x="838200" y="1825625"/>
            <a:ext cx="4899212" cy="1966446"/>
          </a:xfrm>
        </p:spPr>
        <p:txBody>
          <a:bodyPr>
            <a:normAutofit/>
          </a:bodyPr>
          <a:lstStyle/>
          <a:p>
            <a:pPr marL="0" indent="0" algn="just">
              <a:buNone/>
            </a:pPr>
            <a:r>
              <a:rPr lang="en-US" sz="2800" dirty="0">
                <a:latin typeface="Times New Roman" panose="02020603050405020304" pitchFamily="18" charset="0"/>
                <a:cs typeface="Times New Roman" panose="02020603050405020304" pitchFamily="18" charset="0"/>
              </a:rPr>
              <a:t>Metrics are measurable factors that can be used to demonstrate the contributions of HR strategies to an organization</a:t>
            </a:r>
            <a:endParaRPr lang="en-US" b="0" i="0" dirty="0">
              <a:effectLst/>
              <a:latin typeface="Times New Roman" panose="02020603050405020304" pitchFamily="18" charset="0"/>
              <a:cs typeface="Times New Roman" panose="02020603050405020304" pitchFamily="18" charset="0"/>
            </a:endParaRPr>
          </a:p>
          <a:p>
            <a:pPr marL="0" indent="0" algn="just">
              <a:buNone/>
            </a:pPr>
            <a:endParaRPr lang="en-US" b="0" i="0" dirty="0">
              <a:solidFill>
                <a:srgbClr val="242424"/>
              </a:solidFill>
              <a:effectLst/>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CDA77BE6-671F-6E55-48AC-1A454DB5BF74}"/>
              </a:ext>
            </a:extLst>
          </p:cNvPr>
          <p:cNvSpPr txBox="1"/>
          <p:nvPr/>
        </p:nvSpPr>
        <p:spPr>
          <a:xfrm>
            <a:off x="6185648" y="3792071"/>
            <a:ext cx="5683622" cy="1815882"/>
          </a:xfrm>
          <a:prstGeom prst="rect">
            <a:avLst/>
          </a:prstGeom>
          <a:noFill/>
        </p:spPr>
        <p:txBody>
          <a:bodyPr wrap="square" rtlCol="0">
            <a:spAutoFit/>
          </a:bodyPr>
          <a:lstStyle/>
          <a:p>
            <a:r>
              <a:rPr lang="en-US" sz="2800" b="0" i="0" dirty="0">
                <a:solidFill>
                  <a:srgbClr val="242424"/>
                </a:solidFill>
                <a:effectLst/>
                <a:latin typeface="Times New Roman" panose="02020603050405020304" pitchFamily="18" charset="0"/>
                <a:cs typeface="Times New Roman" panose="02020603050405020304" pitchFamily="18" charset="0"/>
              </a:rPr>
              <a:t>Human Resource (HR) metrics refer to data points that measure the cost and effectiveness of the HR process and specific HR initiatives</a:t>
            </a:r>
            <a:endParaRPr lang="en-US" sz="2800" dirty="0"/>
          </a:p>
        </p:txBody>
      </p:sp>
      <p:sp>
        <p:nvSpPr>
          <p:cNvPr id="5" name="TextBox 4">
            <a:extLst>
              <a:ext uri="{FF2B5EF4-FFF2-40B4-BE49-F238E27FC236}">
                <a16:creationId xmlns:a16="http://schemas.microsoft.com/office/drawing/2014/main" id="{33D5359A-63A2-F7DD-DA21-C5687AFF729B}"/>
              </a:ext>
            </a:extLst>
          </p:cNvPr>
          <p:cNvSpPr txBox="1"/>
          <p:nvPr/>
        </p:nvSpPr>
        <p:spPr>
          <a:xfrm>
            <a:off x="995082" y="6024282"/>
            <a:ext cx="7324165" cy="369332"/>
          </a:xfrm>
          <a:prstGeom prst="rect">
            <a:avLst/>
          </a:prstGeom>
          <a:noFill/>
        </p:spPr>
        <p:txBody>
          <a:bodyPr wrap="square" rtlCol="0">
            <a:spAutoFit/>
          </a:bodyPr>
          <a:lstStyle/>
          <a:p>
            <a:r>
              <a:rPr lang="en-US" b="0" i="0" dirty="0">
                <a:effectLst/>
                <a:latin typeface="Times New Roman" panose="02020603050405020304" pitchFamily="18" charset="0"/>
                <a:cs typeface="Times New Roman" panose="02020603050405020304" pitchFamily="18" charset="0"/>
              </a:rPr>
              <a:t> </a:t>
            </a:r>
            <a:r>
              <a:rPr lang="en-US" b="0" i="0" strike="noStrike" dirty="0">
                <a:effectLst/>
                <a:latin typeface="Times New Roman" panose="02020603050405020304" pitchFamily="18" charset="0"/>
                <a:cs typeface="Times New Roman" panose="02020603050405020304" pitchFamily="18" charset="0"/>
                <a:hlinkClick r:id="rId2" tooltip="Peter Drucker’s words">
                  <a:extLst>
                    <a:ext uri="{A12FA001-AC4F-418D-AE19-62706E023703}">
                      <ahyp:hlinkClr xmlns:ahyp="http://schemas.microsoft.com/office/drawing/2018/hyperlinkcolor" val="tx"/>
                    </a:ext>
                  </a:extLst>
                </a:hlinkClick>
              </a:rPr>
              <a:t>Peter Drucker’s words</a:t>
            </a:r>
            <a:r>
              <a:rPr lang="en-US" b="0" i="0" dirty="0">
                <a:effectLst/>
                <a:latin typeface="Times New Roman" panose="02020603050405020304" pitchFamily="18" charset="0"/>
                <a:cs typeface="Times New Roman" panose="02020603050405020304" pitchFamily="18" charset="0"/>
              </a:rPr>
              <a:t>, “What gets measured gets improved.”</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459778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B39FB-25E8-A8E0-56AA-3BE3F15D50C5}"/>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Example</a:t>
            </a:r>
          </a:p>
        </p:txBody>
      </p:sp>
      <p:graphicFrame>
        <p:nvGraphicFramePr>
          <p:cNvPr id="4" name="Diagram 3">
            <a:extLst>
              <a:ext uri="{FF2B5EF4-FFF2-40B4-BE49-F238E27FC236}">
                <a16:creationId xmlns:a16="http://schemas.microsoft.com/office/drawing/2014/main" id="{9CEF4F86-3141-FF29-9128-D1D5DBDE4118}"/>
              </a:ext>
            </a:extLst>
          </p:cNvPr>
          <p:cNvGraphicFramePr/>
          <p:nvPr>
            <p:extLst>
              <p:ext uri="{D42A27DB-BD31-4B8C-83A1-F6EECF244321}">
                <p14:modId xmlns:p14="http://schemas.microsoft.com/office/powerpoint/2010/main" val="3523290903"/>
              </p:ext>
            </p:extLst>
          </p:nvPr>
        </p:nvGraphicFramePr>
        <p:xfrm>
          <a:off x="300318" y="2122198"/>
          <a:ext cx="7147112" cy="3505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a:extLst>
              <a:ext uri="{FF2B5EF4-FFF2-40B4-BE49-F238E27FC236}">
                <a16:creationId xmlns:a16="http://schemas.microsoft.com/office/drawing/2014/main" id="{C4848359-90CB-712D-D464-E9748FE722BE}"/>
              </a:ext>
            </a:extLst>
          </p:cNvPr>
          <p:cNvPicPr>
            <a:picLocks noChangeAspect="1"/>
          </p:cNvPicPr>
          <p:nvPr/>
        </p:nvPicPr>
        <p:blipFill>
          <a:blip r:embed="rId7"/>
          <a:stretch>
            <a:fillRect/>
          </a:stretch>
        </p:blipFill>
        <p:spPr>
          <a:xfrm>
            <a:off x="7162800" y="1362635"/>
            <a:ext cx="4728882" cy="4696273"/>
          </a:xfrm>
          <a:prstGeom prst="rect">
            <a:avLst/>
          </a:prstGeom>
        </p:spPr>
      </p:pic>
    </p:spTree>
    <p:extLst>
      <p:ext uri="{BB962C8B-B14F-4D97-AF65-F5344CB8AC3E}">
        <p14:creationId xmlns:p14="http://schemas.microsoft.com/office/powerpoint/2010/main" val="22736176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E638A-1894-4FCB-0F0B-4E07783C7AC6}"/>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HR Metrics- Measuring Change</a:t>
            </a:r>
          </a:p>
        </p:txBody>
      </p:sp>
      <p:sp>
        <p:nvSpPr>
          <p:cNvPr id="3" name="Content Placeholder 2">
            <a:extLst>
              <a:ext uri="{FF2B5EF4-FFF2-40B4-BE49-F238E27FC236}">
                <a16:creationId xmlns:a16="http://schemas.microsoft.com/office/drawing/2014/main" id="{606333AA-03C2-57E6-46A6-7AD10A6FDF96}"/>
              </a:ext>
            </a:extLst>
          </p:cNvPr>
          <p:cNvSpPr>
            <a:spLocks noGrp="1"/>
          </p:cNvSpPr>
          <p:nvPr>
            <p:ph idx="1"/>
          </p:nvPr>
        </p:nvSpPr>
        <p:spPr/>
        <p:txBody>
          <a:bodyPr>
            <a:normAutofit/>
          </a:bodyPr>
          <a:lstStyle/>
          <a:p>
            <a:pPr>
              <a:lnSpc>
                <a:spcPct val="200000"/>
              </a:lnSpc>
            </a:pPr>
            <a:r>
              <a:rPr lang="en-IN" sz="2400" dirty="0">
                <a:latin typeface="Times New Roman" panose="02020603050405020304" pitchFamily="18" charset="0"/>
                <a:cs typeface="Times New Roman" panose="02020603050405020304" pitchFamily="18" charset="0"/>
              </a:rPr>
              <a:t>HR Metrics (measurement) can help — </a:t>
            </a:r>
          </a:p>
          <a:p>
            <a:pPr lvl="1">
              <a:lnSpc>
                <a:spcPct val="200000"/>
              </a:lnSpc>
            </a:pPr>
            <a:r>
              <a:rPr lang="en-IN" dirty="0">
                <a:latin typeface="Times New Roman" panose="02020603050405020304" pitchFamily="18" charset="0"/>
                <a:cs typeface="Times New Roman" panose="02020603050405020304" pitchFamily="18" charset="0"/>
              </a:rPr>
              <a:t>by counting (we had three new hires this month), </a:t>
            </a:r>
          </a:p>
          <a:p>
            <a:pPr lvl="1">
              <a:lnSpc>
                <a:spcPct val="200000"/>
              </a:lnSpc>
            </a:pPr>
            <a:r>
              <a:rPr lang="en-IN" dirty="0">
                <a:latin typeface="Times New Roman" panose="02020603050405020304" pitchFamily="18" charset="0"/>
                <a:cs typeface="Times New Roman" panose="02020603050405020304" pitchFamily="18" charset="0"/>
              </a:rPr>
              <a:t>by qualitative assessment (on a scale of 1 to 10, that class was an 8), </a:t>
            </a:r>
          </a:p>
          <a:p>
            <a:pPr lvl="1">
              <a:lnSpc>
                <a:spcPct val="200000"/>
              </a:lnSpc>
            </a:pPr>
            <a:r>
              <a:rPr lang="en-IN" dirty="0">
                <a:latin typeface="Times New Roman" panose="02020603050405020304" pitchFamily="18" charset="0"/>
                <a:cs typeface="Times New Roman" panose="02020603050405020304" pitchFamily="18" charset="0"/>
              </a:rPr>
              <a:t>by time (it took two months applied to the HR profession, </a:t>
            </a:r>
          </a:p>
          <a:p>
            <a:pPr lvl="1">
              <a:lnSpc>
                <a:spcPct val="200000"/>
              </a:lnSpc>
            </a:pPr>
            <a:r>
              <a:rPr lang="en-IN" dirty="0">
                <a:latin typeface="Times New Roman" panose="02020603050405020304" pitchFamily="18" charset="0"/>
                <a:cs typeface="Times New Roman" panose="02020603050405020304" pitchFamily="18" charset="0"/>
              </a:rPr>
              <a:t>by a combination of the three. </a:t>
            </a:r>
          </a:p>
        </p:txBody>
      </p:sp>
    </p:spTree>
    <p:extLst>
      <p:ext uri="{BB962C8B-B14F-4D97-AF65-F5344CB8AC3E}">
        <p14:creationId xmlns:p14="http://schemas.microsoft.com/office/powerpoint/2010/main" val="17270853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049FF-DF74-295C-109B-029FDE754F5D}"/>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HR Metrics</a:t>
            </a:r>
          </a:p>
        </p:txBody>
      </p:sp>
      <p:pic>
        <p:nvPicPr>
          <p:cNvPr id="4" name="Content Placeholder 4">
            <a:extLst>
              <a:ext uri="{FF2B5EF4-FFF2-40B4-BE49-F238E27FC236}">
                <a16:creationId xmlns:a16="http://schemas.microsoft.com/office/drawing/2014/main" id="{DA07F21C-FE65-B91F-4D22-1C7D7262E9ED}"/>
              </a:ext>
            </a:extLst>
          </p:cNvPr>
          <p:cNvPicPr>
            <a:picLocks noGrp="1" noChangeAspect="1"/>
          </p:cNvPicPr>
          <p:nvPr>
            <p:ph idx="1"/>
          </p:nvPr>
        </p:nvPicPr>
        <p:blipFill>
          <a:blip r:embed="rId2"/>
          <a:stretch>
            <a:fillRect/>
          </a:stretch>
        </p:blipFill>
        <p:spPr>
          <a:xfrm>
            <a:off x="1194391" y="2013825"/>
            <a:ext cx="9803218" cy="3974937"/>
          </a:xfrm>
        </p:spPr>
      </p:pic>
    </p:spTree>
    <p:extLst>
      <p:ext uri="{BB962C8B-B14F-4D97-AF65-F5344CB8AC3E}">
        <p14:creationId xmlns:p14="http://schemas.microsoft.com/office/powerpoint/2010/main" val="24599943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CB0273-85EA-D8AF-8F77-70791FEE627A}"/>
              </a:ext>
            </a:extLst>
          </p:cNvPr>
          <p:cNvSpPr>
            <a:spLocks noGrp="1"/>
          </p:cNvSpPr>
          <p:nvPr>
            <p:ph idx="1"/>
          </p:nvPr>
        </p:nvSpPr>
        <p:spPr>
          <a:xfrm>
            <a:off x="838200" y="188536"/>
            <a:ext cx="10515600" cy="6315959"/>
          </a:xfrm>
        </p:spPr>
        <p:txBody>
          <a:bodyPr>
            <a:normAutofit fontScale="92500" lnSpcReduction="20000"/>
          </a:bodyPr>
          <a:lstStyle/>
          <a:p>
            <a:pPr algn="just"/>
            <a:r>
              <a:rPr lang="en-US" sz="2000" i="0" dirty="0">
                <a:solidFill>
                  <a:srgbClr val="2D2D2D"/>
                </a:solidFill>
                <a:effectLst/>
                <a:latin typeface="Times New Roman" panose="02020603050405020304" pitchFamily="18" charset="0"/>
                <a:cs typeface="Times New Roman" panose="02020603050405020304" pitchFamily="18" charset="0"/>
              </a:rPr>
              <a:t>Absence rate = workdays missed / total workdays scheduled x 100</a:t>
            </a:r>
          </a:p>
          <a:p>
            <a:pPr algn="just"/>
            <a:r>
              <a:rPr lang="en-US" sz="2000" dirty="0">
                <a:solidFill>
                  <a:srgbClr val="2D2D2D"/>
                </a:solidFill>
                <a:latin typeface="Times New Roman" panose="02020603050405020304" pitchFamily="18" charset="0"/>
                <a:cs typeface="Times New Roman" panose="02020603050405020304" pitchFamily="18" charset="0"/>
              </a:rPr>
              <a:t> </a:t>
            </a:r>
            <a:r>
              <a:rPr lang="en-US" sz="2000" i="0" dirty="0">
                <a:solidFill>
                  <a:srgbClr val="2D2D2D"/>
                </a:solidFill>
                <a:effectLst/>
                <a:latin typeface="Times New Roman" panose="02020603050405020304" pitchFamily="18" charset="0"/>
                <a:cs typeface="Times New Roman" panose="02020603050405020304" pitchFamily="18" charset="0"/>
              </a:rPr>
              <a:t>Acceptance rate = (acceptances / offers) x 100</a:t>
            </a:r>
            <a:endParaRPr lang="en-US" sz="2000" dirty="0">
              <a:solidFill>
                <a:srgbClr val="2D2D2D"/>
              </a:solidFill>
              <a:latin typeface="Times New Roman" panose="02020603050405020304" pitchFamily="18" charset="0"/>
              <a:cs typeface="Times New Roman" panose="02020603050405020304" pitchFamily="18" charset="0"/>
            </a:endParaRPr>
          </a:p>
          <a:p>
            <a:pPr algn="just"/>
            <a:r>
              <a:rPr lang="en-US" sz="2000" i="0" dirty="0">
                <a:solidFill>
                  <a:srgbClr val="2D2D2D"/>
                </a:solidFill>
                <a:effectLst/>
                <a:latin typeface="Times New Roman" panose="02020603050405020304" pitchFamily="18" charset="0"/>
                <a:cs typeface="Times New Roman" panose="02020603050405020304" pitchFamily="18" charset="0"/>
              </a:rPr>
              <a:t>Average performance rating = (sum of all performance ratings / number of employees) x 100</a:t>
            </a:r>
          </a:p>
          <a:p>
            <a:pPr algn="just"/>
            <a:r>
              <a:rPr lang="en-US" sz="2000" i="0" dirty="0">
                <a:solidFill>
                  <a:srgbClr val="2D2D2D"/>
                </a:solidFill>
                <a:effectLst/>
                <a:latin typeface="Times New Roman" panose="02020603050405020304" pitchFamily="18" charset="0"/>
                <a:cs typeface="Times New Roman" panose="02020603050405020304" pitchFamily="18" charset="0"/>
              </a:rPr>
              <a:t>Cost of HR per employee = total HR compensation / number of employees</a:t>
            </a:r>
            <a:endParaRPr lang="en-US" sz="2000" dirty="0">
              <a:solidFill>
                <a:srgbClr val="2D2D2D"/>
              </a:solidFill>
              <a:latin typeface="Times New Roman" panose="02020603050405020304" pitchFamily="18" charset="0"/>
              <a:cs typeface="Times New Roman" panose="02020603050405020304" pitchFamily="18" charset="0"/>
            </a:endParaRPr>
          </a:p>
          <a:p>
            <a:pPr algn="just"/>
            <a:r>
              <a:rPr lang="en-US" sz="2000" i="0" dirty="0">
                <a:solidFill>
                  <a:srgbClr val="2D2D2D"/>
                </a:solidFill>
                <a:effectLst/>
                <a:latin typeface="Times New Roman" panose="02020603050405020304" pitchFamily="18" charset="0"/>
                <a:cs typeface="Times New Roman" panose="02020603050405020304" pitchFamily="18" charset="0"/>
              </a:rPr>
              <a:t>Cost per hire = total cost of recruiting and HR staffing / number of new hires</a:t>
            </a:r>
          </a:p>
          <a:p>
            <a:pPr algn="just"/>
            <a:r>
              <a:rPr lang="en-US" sz="2000" i="0" dirty="0">
                <a:solidFill>
                  <a:srgbClr val="2D2D2D"/>
                </a:solidFill>
                <a:effectLst/>
                <a:latin typeface="Times New Roman" panose="02020603050405020304" pitchFamily="18" charset="0"/>
                <a:cs typeface="Times New Roman" panose="02020603050405020304" pitchFamily="18" charset="0"/>
              </a:rPr>
              <a:t>Diversity rate = (total number of employees / number of employees from a diverse background) x 100</a:t>
            </a:r>
          </a:p>
          <a:p>
            <a:pPr algn="just"/>
            <a:r>
              <a:rPr lang="en-US" sz="2000" dirty="0">
                <a:latin typeface="Times New Roman" panose="02020603050405020304" pitchFamily="18" charset="0"/>
                <a:cs typeface="Times New Roman" panose="02020603050405020304" pitchFamily="18" charset="0"/>
              </a:rPr>
              <a:t>Employee referral program success = number of referrals hired / number of open jobs resulting in referrals</a:t>
            </a:r>
          </a:p>
          <a:p>
            <a:pPr algn="just"/>
            <a:r>
              <a:rPr lang="en-US" sz="2000" dirty="0">
                <a:latin typeface="Times New Roman" panose="02020603050405020304" pitchFamily="18" charset="0"/>
                <a:cs typeface="Times New Roman" panose="02020603050405020304" pitchFamily="18" charset="0"/>
              </a:rPr>
              <a:t>Health care costs per employee = total health care costs / number of employees enrolled in health care</a:t>
            </a:r>
          </a:p>
          <a:p>
            <a:pPr algn="just"/>
            <a:r>
              <a:rPr lang="en-US" sz="2000" dirty="0">
                <a:latin typeface="Times New Roman" panose="02020603050405020304" pitchFamily="18" charset="0"/>
                <a:cs typeface="Times New Roman" panose="02020603050405020304" pitchFamily="18" charset="0"/>
              </a:rPr>
              <a:t>Percentage of vacation days used = (number of vacation days used / number of vacation days offered) x 100</a:t>
            </a:r>
          </a:p>
          <a:p>
            <a:pPr algn="just"/>
            <a:r>
              <a:rPr lang="en-US" sz="2000" dirty="0">
                <a:latin typeface="Times New Roman" panose="02020603050405020304" pitchFamily="18" charset="0"/>
                <a:cs typeface="Times New Roman" panose="02020603050405020304" pitchFamily="18" charset="0"/>
              </a:rPr>
              <a:t>Retention rate = number employees staying across time period / number of employees at start of time period x 100</a:t>
            </a:r>
          </a:p>
          <a:p>
            <a:r>
              <a:rPr lang="en-US" sz="2000" i="0" dirty="0">
                <a:solidFill>
                  <a:srgbClr val="2D2D2D"/>
                </a:solidFill>
                <a:effectLst/>
                <a:latin typeface="Times New Roman" panose="02020603050405020304" pitchFamily="18" charset="0"/>
                <a:cs typeface="Times New Roman" panose="02020603050405020304" pitchFamily="18" charset="0"/>
              </a:rPr>
              <a:t>Training completion rate = number of employees who completed training / total number of employees x 100</a:t>
            </a:r>
          </a:p>
          <a:p>
            <a:r>
              <a:rPr lang="en-US" sz="2000" dirty="0">
                <a:latin typeface="Times New Roman" panose="02020603050405020304" pitchFamily="18" charset="0"/>
                <a:cs typeface="Times New Roman" panose="02020603050405020304" pitchFamily="18" charset="0"/>
              </a:rPr>
              <a:t>Training cost per employee = total training costs / number of employees</a:t>
            </a:r>
          </a:p>
          <a:p>
            <a:r>
              <a:rPr lang="en-US" sz="2000" dirty="0">
                <a:latin typeface="Times New Roman" panose="02020603050405020304" pitchFamily="18" charset="0"/>
                <a:cs typeface="Times New Roman" panose="02020603050405020304" pitchFamily="18" charset="0"/>
              </a:rPr>
              <a:t>Training participation rate = (number of participants / number of eligible employees) x 100</a:t>
            </a:r>
          </a:p>
          <a:p>
            <a:r>
              <a:rPr lang="en-US" sz="2000" dirty="0">
                <a:latin typeface="Times New Roman" panose="02020603050405020304" pitchFamily="18" charset="0"/>
                <a:cs typeface="Times New Roman" panose="02020603050405020304" pitchFamily="18" charset="0"/>
              </a:rPr>
              <a:t>Training ROI = (value of increased performance - cost of employee training) / cost of employee training x 100</a:t>
            </a:r>
          </a:p>
          <a:p>
            <a:r>
              <a:rPr lang="en-US" sz="2000" dirty="0">
                <a:latin typeface="Times New Roman" panose="02020603050405020304" pitchFamily="18" charset="0"/>
                <a:cs typeface="Times New Roman" panose="02020603050405020304" pitchFamily="18" charset="0"/>
              </a:rPr>
              <a:t>Turnover rate = number of departures during a specific time period / average number of employees during the same period) x 100</a:t>
            </a:r>
            <a:endParaRPr lang="en-US" sz="2000" dirty="0"/>
          </a:p>
        </p:txBody>
      </p:sp>
    </p:spTree>
    <p:extLst>
      <p:ext uri="{BB962C8B-B14F-4D97-AF65-F5344CB8AC3E}">
        <p14:creationId xmlns:p14="http://schemas.microsoft.com/office/powerpoint/2010/main" val="21319583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B9255-19AE-734C-B618-2E7D3EA8EF74}"/>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Investing in HR Metrics !</a:t>
            </a:r>
          </a:p>
        </p:txBody>
      </p:sp>
      <p:sp>
        <p:nvSpPr>
          <p:cNvPr id="3" name="Content Placeholder 2">
            <a:extLst>
              <a:ext uri="{FF2B5EF4-FFF2-40B4-BE49-F238E27FC236}">
                <a16:creationId xmlns:a16="http://schemas.microsoft.com/office/drawing/2014/main" id="{915F0AEC-227C-8A65-BAFE-7839835525E9}"/>
              </a:ext>
            </a:extLst>
          </p:cNvPr>
          <p:cNvSpPr>
            <a:spLocks noGrp="1"/>
          </p:cNvSpPr>
          <p:nvPr>
            <p:ph idx="1"/>
          </p:nvPr>
        </p:nvSpPr>
        <p:spPr/>
        <p:txBody>
          <a:bodyPr>
            <a:normAutofit fontScale="85000" lnSpcReduction="20000"/>
          </a:bodyPr>
          <a:lstStyle/>
          <a:p>
            <a:pPr>
              <a:lnSpc>
                <a:spcPct val="120000"/>
              </a:lnSpc>
            </a:pPr>
            <a:r>
              <a:rPr lang="en-IN" dirty="0">
                <a:latin typeface="Times New Roman" panose="02020603050405020304" pitchFamily="18" charset="0"/>
                <a:cs typeface="Times New Roman" panose="02020603050405020304" pitchFamily="18" charset="0"/>
              </a:rPr>
              <a:t>Competitive advantage </a:t>
            </a:r>
          </a:p>
          <a:p>
            <a:pPr>
              <a:lnSpc>
                <a:spcPct val="120000"/>
              </a:lnSpc>
            </a:pPr>
            <a:r>
              <a:rPr lang="en-IN" dirty="0">
                <a:latin typeface="Times New Roman" panose="02020603050405020304" pitchFamily="18" charset="0"/>
                <a:cs typeface="Times New Roman" panose="02020603050405020304" pitchFamily="18" charset="0"/>
              </a:rPr>
              <a:t>Improve</a:t>
            </a:r>
          </a:p>
          <a:p>
            <a:pPr>
              <a:lnSpc>
                <a:spcPct val="120000"/>
              </a:lnSpc>
            </a:pPr>
            <a:r>
              <a:rPr lang="en-IN" dirty="0">
                <a:latin typeface="Times New Roman" panose="02020603050405020304" pitchFamily="18" charset="0"/>
                <a:cs typeface="Times New Roman" panose="02020603050405020304" pitchFamily="18" charset="0"/>
              </a:rPr>
              <a:t>Quantify and demonstrate the value of HR</a:t>
            </a:r>
          </a:p>
          <a:p>
            <a:pPr>
              <a:lnSpc>
                <a:spcPct val="120000"/>
              </a:lnSpc>
            </a:pPr>
            <a:r>
              <a:rPr lang="en-IN" dirty="0">
                <a:latin typeface="Times New Roman" panose="02020603050405020304" pitchFamily="18" charset="0"/>
                <a:cs typeface="Times New Roman" panose="02020603050405020304" pitchFamily="18" charset="0"/>
              </a:rPr>
              <a:t>Maximize return on HR investments</a:t>
            </a:r>
          </a:p>
          <a:p>
            <a:pPr>
              <a:lnSpc>
                <a:spcPct val="120000"/>
              </a:lnSpc>
            </a:pPr>
            <a:r>
              <a:rPr lang="en-IN" dirty="0">
                <a:latin typeface="Times New Roman" panose="02020603050405020304" pitchFamily="18" charset="0"/>
                <a:cs typeface="Times New Roman" panose="02020603050405020304" pitchFamily="18" charset="0"/>
              </a:rPr>
              <a:t>HR contributes to overall business results</a:t>
            </a:r>
          </a:p>
          <a:p>
            <a:pPr>
              <a:lnSpc>
                <a:spcPct val="120000"/>
              </a:lnSpc>
            </a:pPr>
            <a:r>
              <a:rPr lang="en-IN" dirty="0">
                <a:latin typeface="Times New Roman" panose="02020603050405020304" pitchFamily="18" charset="0"/>
                <a:cs typeface="Times New Roman" panose="02020603050405020304" pitchFamily="18" charset="0"/>
              </a:rPr>
              <a:t>Tracking the effectiveness of HR</a:t>
            </a:r>
          </a:p>
          <a:p>
            <a:pPr>
              <a:lnSpc>
                <a:spcPct val="120000"/>
              </a:lnSpc>
            </a:pPr>
            <a:r>
              <a:rPr lang="en-IN" dirty="0">
                <a:latin typeface="Times New Roman" panose="02020603050405020304" pitchFamily="18" charset="0"/>
                <a:cs typeface="Times New Roman" panose="02020603050405020304" pitchFamily="18" charset="0"/>
              </a:rPr>
              <a:t>Human Capital represents 50-60% of all operating costs</a:t>
            </a:r>
          </a:p>
          <a:p>
            <a:pPr>
              <a:lnSpc>
                <a:spcPct val="120000"/>
              </a:lnSpc>
            </a:pPr>
            <a:r>
              <a:rPr lang="en-IN" dirty="0">
                <a:latin typeface="Times New Roman" panose="02020603050405020304" pitchFamily="18" charset="0"/>
                <a:cs typeface="Times New Roman" panose="02020603050405020304" pitchFamily="18" charset="0"/>
              </a:rPr>
              <a:t>Pro-active action can be taken to enhance workforce productivity, capability, satisfaction and engagement, leading to optimum workforce performance</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663358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95886-ED3D-8720-A708-43CE660C54CC}"/>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Criteria for selecting Metrics</a:t>
            </a:r>
          </a:p>
        </p:txBody>
      </p:sp>
      <p:sp>
        <p:nvSpPr>
          <p:cNvPr id="3" name="Content Placeholder 2">
            <a:extLst>
              <a:ext uri="{FF2B5EF4-FFF2-40B4-BE49-F238E27FC236}">
                <a16:creationId xmlns:a16="http://schemas.microsoft.com/office/drawing/2014/main" id="{0600F475-C474-7FF0-61EC-4A4F3B4C9A54}"/>
              </a:ext>
            </a:extLst>
          </p:cNvPr>
          <p:cNvSpPr>
            <a:spLocks noGrp="1"/>
          </p:cNvSpPr>
          <p:nvPr>
            <p:ph idx="1"/>
          </p:nvPr>
        </p:nvSpPr>
        <p:spPr>
          <a:xfrm>
            <a:off x="838200" y="1825624"/>
            <a:ext cx="10515600" cy="4808257"/>
          </a:xfrm>
        </p:spPr>
        <p:txBody>
          <a:bodyPr>
            <a:normAutofit fontScale="70000" lnSpcReduction="20000"/>
          </a:bodyPr>
          <a:lstStyle/>
          <a:p>
            <a:pPr algn="just">
              <a:lnSpc>
                <a:spcPct val="220000"/>
              </a:lnSpc>
            </a:pPr>
            <a:r>
              <a:rPr lang="en-IN" sz="2800" b="1" dirty="0">
                <a:latin typeface="Times New Roman" panose="02020603050405020304" pitchFamily="18" charset="0"/>
                <a:cs typeface="Times New Roman" panose="02020603050405020304" pitchFamily="18" charset="0"/>
              </a:rPr>
              <a:t>Companies should ensure the metric fits the corporate culture </a:t>
            </a:r>
            <a:r>
              <a:rPr lang="en-IN" sz="2800" dirty="0">
                <a:latin typeface="Times New Roman" panose="02020603050405020304" pitchFamily="18" charset="0"/>
                <a:cs typeface="Times New Roman" panose="02020603050405020304" pitchFamily="18" charset="0"/>
              </a:rPr>
              <a:t>E.g. If a company's culture emphasizes speed or being the first to market, it would select metrics related to time.</a:t>
            </a:r>
          </a:p>
          <a:p>
            <a:pPr algn="just">
              <a:lnSpc>
                <a:spcPct val="220000"/>
              </a:lnSpc>
            </a:pPr>
            <a:r>
              <a:rPr lang="en-IN" sz="2800" b="1" dirty="0">
                <a:latin typeface="Times New Roman" panose="02020603050405020304" pitchFamily="18" charset="0"/>
                <a:cs typeface="Times New Roman" panose="02020603050405020304" pitchFamily="18" charset="0"/>
              </a:rPr>
              <a:t>A metric should echo the critical success factors that make a company's product or service successful</a:t>
            </a:r>
            <a:r>
              <a:rPr lang="en-IN" sz="2800" dirty="0">
                <a:latin typeface="Times New Roman" panose="02020603050405020304" pitchFamily="18" charset="0"/>
                <a:cs typeface="Times New Roman" panose="02020603050405020304" pitchFamily="18" charset="0"/>
              </a:rPr>
              <a:t>. E.g. HR might choose to measure the satisfaction of managers and applicants.</a:t>
            </a:r>
          </a:p>
          <a:p>
            <a:pPr algn="just">
              <a:lnSpc>
                <a:spcPct val="220000"/>
              </a:lnSpc>
            </a:pPr>
            <a:r>
              <a:rPr lang="en-IN" sz="2800" b="1" dirty="0">
                <a:latin typeface="Times New Roman" panose="02020603050405020304" pitchFamily="18" charset="0"/>
                <a:cs typeface="Times New Roman" panose="02020603050405020304" pitchFamily="18" charset="0"/>
              </a:rPr>
              <a:t>Metrics should focus on issues that are likely to be reported to the chief executive officer.</a:t>
            </a:r>
          </a:p>
          <a:p>
            <a:pPr algn="just">
              <a:lnSpc>
                <a:spcPct val="220000"/>
              </a:lnSpc>
            </a:pPr>
            <a:r>
              <a:rPr lang="en-IN" sz="2800" b="1" dirty="0">
                <a:latin typeface="Times New Roman" panose="02020603050405020304" pitchFamily="18" charset="0"/>
                <a:cs typeface="Times New Roman" panose="02020603050405020304" pitchFamily="18" charset="0"/>
              </a:rPr>
              <a:t>HR should measure the performance of new hires, because that has a direct impact on productivity.</a:t>
            </a:r>
          </a:p>
          <a:p>
            <a:pPr marL="0" indent="0" algn="just">
              <a:lnSpc>
                <a:spcPct val="220000"/>
              </a:lnSpc>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649746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38135-5DB5-EC3F-818D-AF872DAFADEE}"/>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CUP Test</a:t>
            </a:r>
          </a:p>
        </p:txBody>
      </p:sp>
      <p:sp>
        <p:nvSpPr>
          <p:cNvPr id="3" name="Content Placeholder 2">
            <a:extLst>
              <a:ext uri="{FF2B5EF4-FFF2-40B4-BE49-F238E27FC236}">
                <a16:creationId xmlns:a16="http://schemas.microsoft.com/office/drawing/2014/main" id="{4F2D9926-0C1C-A6DF-3BFA-1E2913BAFFA7}"/>
              </a:ext>
            </a:extLst>
          </p:cNvPr>
          <p:cNvSpPr>
            <a:spLocks noGrp="1"/>
          </p:cNvSpPr>
          <p:nvPr>
            <p:ph idx="1"/>
          </p:nvPr>
        </p:nvSpPr>
        <p:spPr>
          <a:xfrm>
            <a:off x="838200" y="1825625"/>
            <a:ext cx="10515600" cy="4667250"/>
          </a:xfrm>
        </p:spPr>
        <p:txBody>
          <a:bodyPr>
            <a:normAutofit/>
          </a:bodyPr>
          <a:lstStyle/>
          <a:p>
            <a:pPr>
              <a:lnSpc>
                <a:spcPct val="200000"/>
              </a:lnSpc>
            </a:pPr>
            <a:r>
              <a:rPr lang="en-IN" sz="2000" dirty="0">
                <a:latin typeface="Times New Roman" panose="02020603050405020304" pitchFamily="18" charset="0"/>
                <a:cs typeface="Times New Roman" panose="02020603050405020304" pitchFamily="18" charset="0"/>
              </a:rPr>
              <a:t>Does it make a </a:t>
            </a:r>
            <a:r>
              <a:rPr lang="en-IN" sz="2000" b="1" dirty="0">
                <a:latin typeface="Times New Roman" panose="02020603050405020304" pitchFamily="18" charset="0"/>
                <a:cs typeface="Times New Roman" panose="02020603050405020304" pitchFamily="18" charset="0"/>
              </a:rPr>
              <a:t>contribution</a:t>
            </a:r>
            <a:r>
              <a:rPr lang="en-IN" sz="2000" dirty="0">
                <a:latin typeface="Times New Roman" panose="02020603050405020304" pitchFamily="18" charset="0"/>
                <a:cs typeface="Times New Roman" panose="02020603050405020304" pitchFamily="18" charset="0"/>
              </a:rPr>
              <a:t> to overall organisational business objectives?</a:t>
            </a:r>
          </a:p>
          <a:p>
            <a:pPr>
              <a:lnSpc>
                <a:spcPct val="200000"/>
              </a:lnSpc>
            </a:pPr>
            <a:r>
              <a:rPr lang="en-IN" sz="2000" dirty="0">
                <a:latin typeface="Times New Roman" panose="02020603050405020304" pitchFamily="18" charset="0"/>
                <a:cs typeface="Times New Roman" panose="02020603050405020304" pitchFamily="18" charset="0"/>
              </a:rPr>
              <a:t>Does it provide an insight into whether organisational resources are being </a:t>
            </a:r>
            <a:r>
              <a:rPr lang="en-IN" sz="2000" b="1" dirty="0">
                <a:latin typeface="Times New Roman" panose="02020603050405020304" pitchFamily="18" charset="0"/>
                <a:cs typeface="Times New Roman" panose="02020603050405020304" pitchFamily="18" charset="0"/>
              </a:rPr>
              <a:t>utilised</a:t>
            </a:r>
            <a:r>
              <a:rPr lang="en-IN" sz="2000" dirty="0">
                <a:latin typeface="Times New Roman" panose="02020603050405020304" pitchFamily="18" charset="0"/>
                <a:cs typeface="Times New Roman" panose="02020603050405020304" pitchFamily="18" charset="0"/>
              </a:rPr>
              <a:t> at their optimum level?</a:t>
            </a:r>
          </a:p>
          <a:p>
            <a:pPr>
              <a:lnSpc>
                <a:spcPct val="200000"/>
              </a:lnSpc>
            </a:pPr>
            <a:r>
              <a:rPr lang="en-IN" sz="2000" dirty="0">
                <a:latin typeface="Times New Roman" panose="02020603050405020304" pitchFamily="18" charset="0"/>
                <a:cs typeface="Times New Roman" panose="02020603050405020304" pitchFamily="18" charset="0"/>
              </a:rPr>
              <a:t>Does it make any assessment of </a:t>
            </a:r>
            <a:r>
              <a:rPr lang="en-IN" sz="2000" b="1" dirty="0">
                <a:latin typeface="Times New Roman" panose="02020603050405020304" pitchFamily="18" charset="0"/>
                <a:cs typeface="Times New Roman" panose="02020603050405020304" pitchFamily="18" charset="0"/>
              </a:rPr>
              <a:t>productivity</a:t>
            </a:r>
            <a:r>
              <a:rPr lang="en-IN" sz="2000" dirty="0">
                <a:latin typeface="Times New Roman" panose="02020603050405020304" pitchFamily="18" charset="0"/>
                <a:cs typeface="Times New Roman" panose="02020603050405020304" pitchFamily="18" charset="0"/>
              </a:rPr>
              <a:t> which could lead to efficiency gains and therefore a better customer experience?</a:t>
            </a:r>
          </a:p>
          <a:p>
            <a:pPr marL="0" indent="0">
              <a:buNone/>
            </a:pPr>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504146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D8719-F995-90AC-CC58-B310C7669FCC}"/>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What data are you capturing</a:t>
            </a:r>
          </a:p>
        </p:txBody>
      </p:sp>
      <p:sp>
        <p:nvSpPr>
          <p:cNvPr id="3" name="Content Placeholder 2">
            <a:extLst>
              <a:ext uri="{FF2B5EF4-FFF2-40B4-BE49-F238E27FC236}">
                <a16:creationId xmlns:a16="http://schemas.microsoft.com/office/drawing/2014/main" id="{378AA82E-3C49-EC93-CC89-51DD421FB9FA}"/>
              </a:ext>
            </a:extLst>
          </p:cNvPr>
          <p:cNvSpPr>
            <a:spLocks noGrp="1"/>
          </p:cNvSpPr>
          <p:nvPr>
            <p:ph idx="1"/>
          </p:nvPr>
        </p:nvSpPr>
        <p:spPr/>
        <p:txBody>
          <a:bodyPr>
            <a:normAutofit lnSpcReduction="10000"/>
          </a:bodyPr>
          <a:lstStyle/>
          <a:p>
            <a:pPr lvl="1" algn="just">
              <a:lnSpc>
                <a:spcPct val="170000"/>
              </a:lnSpc>
            </a:pPr>
            <a:r>
              <a:rPr lang="en-IN" sz="2800" dirty="0">
                <a:latin typeface="Times New Roman" panose="02020603050405020304" pitchFamily="18" charset="0"/>
                <a:cs typeface="Times New Roman" panose="02020603050405020304" pitchFamily="18" charset="0"/>
              </a:rPr>
              <a:t>Historical metrics give a good general indication of an organization's health.</a:t>
            </a:r>
          </a:p>
          <a:p>
            <a:pPr lvl="1" algn="just">
              <a:lnSpc>
                <a:spcPct val="170000"/>
              </a:lnSpc>
            </a:pPr>
            <a:r>
              <a:rPr lang="en-IN" sz="2800" dirty="0">
                <a:latin typeface="Times New Roman" panose="02020603050405020304" pitchFamily="18" charset="0"/>
                <a:cs typeface="Times New Roman" panose="02020603050405020304" pitchFamily="18" charset="0"/>
              </a:rPr>
              <a:t>Real-time metrics are the snapshots which can act as warning signs that a process may be about to go horribly wrong</a:t>
            </a:r>
          </a:p>
          <a:p>
            <a:pPr lvl="1" algn="just">
              <a:lnSpc>
                <a:spcPct val="170000"/>
              </a:lnSpc>
            </a:pPr>
            <a:r>
              <a:rPr lang="en-IN" sz="2800" dirty="0">
                <a:latin typeface="Times New Roman" panose="02020603050405020304" pitchFamily="18" charset="0"/>
                <a:cs typeface="Times New Roman" panose="02020603050405020304" pitchFamily="18" charset="0"/>
              </a:rPr>
              <a:t>Forward-looking metrics extend current and historical trends into the future to enable contingency planning.</a:t>
            </a:r>
          </a:p>
          <a:p>
            <a:pPr algn="just"/>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325389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D8BA93-F932-0996-3662-27DA6ABF6100}"/>
              </a:ext>
            </a:extLst>
          </p:cNvPr>
          <p:cNvSpPr>
            <a:spLocks noGrp="1"/>
          </p:cNvSpPr>
          <p:nvPr>
            <p:ph idx="1"/>
          </p:nvPr>
        </p:nvSpPr>
        <p:spPr/>
        <p:txBody>
          <a:bodyPr/>
          <a:lstStyle/>
          <a:p>
            <a:pPr>
              <a:lnSpc>
                <a:spcPct val="150000"/>
              </a:lnSpc>
            </a:pPr>
            <a:r>
              <a:rPr lang="en-IN" sz="2400" dirty="0">
                <a:latin typeface="Times New Roman" panose="02020603050405020304" pitchFamily="18" charset="0"/>
                <a:cs typeface="Times New Roman" panose="02020603050405020304" pitchFamily="18" charset="0"/>
              </a:rPr>
              <a:t>Developing and implementing HR metrics in a vacuum</a:t>
            </a:r>
          </a:p>
          <a:p>
            <a:pPr>
              <a:lnSpc>
                <a:spcPct val="150000"/>
              </a:lnSpc>
            </a:pPr>
            <a:r>
              <a:rPr lang="en-IN" sz="2400" dirty="0">
                <a:latin typeface="Times New Roman" panose="02020603050405020304" pitchFamily="18" charset="0"/>
                <a:cs typeface="Times New Roman" panose="02020603050405020304" pitchFamily="18" charset="0"/>
              </a:rPr>
              <a:t>Developing more metrics than it is feasible to maintain and utilize:</a:t>
            </a:r>
          </a:p>
          <a:p>
            <a:pPr lvl="1">
              <a:lnSpc>
                <a:spcPct val="150000"/>
              </a:lnSpc>
            </a:pPr>
            <a:r>
              <a:rPr lang="en-IN" sz="1800" dirty="0">
                <a:latin typeface="Times New Roman" panose="02020603050405020304" pitchFamily="18" charset="0"/>
                <a:cs typeface="Times New Roman" panose="02020603050405020304" pitchFamily="18" charset="0"/>
              </a:rPr>
              <a:t>Collecting data and calculating metrics is time-consuming and expensive, it's important to focus your energies on the ones that really matter.</a:t>
            </a:r>
          </a:p>
          <a:p>
            <a:endParaRPr lang="en-US" dirty="0">
              <a:latin typeface="Times New Roman" panose="02020603050405020304" pitchFamily="18" charset="0"/>
              <a:cs typeface="Times New Roman" panose="02020603050405020304" pitchFamily="18" charset="0"/>
            </a:endParaRPr>
          </a:p>
        </p:txBody>
      </p:sp>
      <p:pic>
        <p:nvPicPr>
          <p:cNvPr id="1026" name="Picture 2">
            <a:extLst>
              <a:ext uri="{FF2B5EF4-FFF2-40B4-BE49-F238E27FC236}">
                <a16:creationId xmlns:a16="http://schemas.microsoft.com/office/drawing/2014/main" id="{A0E6FB9D-4580-E79F-4753-ABFDEC450C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72524" y="3648075"/>
            <a:ext cx="3019425" cy="301942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D6A6E55-910F-951E-6690-02FBF24CA14E}"/>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Be careful</a:t>
            </a:r>
          </a:p>
        </p:txBody>
      </p:sp>
    </p:spTree>
    <p:extLst>
      <p:ext uri="{BB962C8B-B14F-4D97-AF65-F5344CB8AC3E}">
        <p14:creationId xmlns:p14="http://schemas.microsoft.com/office/powerpoint/2010/main" val="23719567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A3F18-3338-EF09-6CCB-A5658CB28E1A}"/>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Talent Management</a:t>
            </a:r>
          </a:p>
        </p:txBody>
      </p:sp>
      <p:grpSp>
        <p:nvGrpSpPr>
          <p:cNvPr id="4" name="Group 3">
            <a:extLst>
              <a:ext uri="{FF2B5EF4-FFF2-40B4-BE49-F238E27FC236}">
                <a16:creationId xmlns:a16="http://schemas.microsoft.com/office/drawing/2014/main" id="{E8E6DC5D-82E8-5717-9A63-19C8F44A8738}"/>
              </a:ext>
            </a:extLst>
          </p:cNvPr>
          <p:cNvGrpSpPr/>
          <p:nvPr/>
        </p:nvGrpSpPr>
        <p:grpSpPr>
          <a:xfrm>
            <a:off x="1541063" y="1868508"/>
            <a:ext cx="8008374" cy="4250537"/>
            <a:chOff x="1524000" y="2423652"/>
            <a:chExt cx="8008374" cy="4250537"/>
          </a:xfrm>
        </p:grpSpPr>
        <p:sp>
          <p:nvSpPr>
            <p:cNvPr id="5" name="TextBox 4">
              <a:extLst>
                <a:ext uri="{FF2B5EF4-FFF2-40B4-BE49-F238E27FC236}">
                  <a16:creationId xmlns:a16="http://schemas.microsoft.com/office/drawing/2014/main" id="{359C1D4B-7BC7-3EB9-F312-50A7298AC7AA}"/>
                </a:ext>
              </a:extLst>
            </p:cNvPr>
            <p:cNvSpPr txBox="1"/>
            <p:nvPr/>
          </p:nvSpPr>
          <p:spPr>
            <a:xfrm>
              <a:off x="6494206" y="2423652"/>
              <a:ext cx="3038168" cy="2939845"/>
            </a:xfrm>
            <a:prstGeom prst="rect">
              <a:avLst/>
            </a:prstGeom>
            <a:noFill/>
          </p:spPr>
          <p:txBody>
            <a:bodyPr wrap="square" rtlCol="0">
              <a:spAutoFit/>
            </a:bodyPr>
            <a:lstStyle/>
            <a:p>
              <a:endParaRPr lang="en-US" dirty="0"/>
            </a:p>
          </p:txBody>
        </p:sp>
        <p:sp>
          <p:nvSpPr>
            <p:cNvPr id="6" name="TextBox 5">
              <a:extLst>
                <a:ext uri="{FF2B5EF4-FFF2-40B4-BE49-F238E27FC236}">
                  <a16:creationId xmlns:a16="http://schemas.microsoft.com/office/drawing/2014/main" id="{73203C6E-7D8F-108C-76C4-9559FEFA8AC3}"/>
                </a:ext>
              </a:extLst>
            </p:cNvPr>
            <p:cNvSpPr txBox="1"/>
            <p:nvPr/>
          </p:nvSpPr>
          <p:spPr>
            <a:xfrm>
              <a:off x="1524000" y="2703871"/>
              <a:ext cx="3038168" cy="3970318"/>
            </a:xfrm>
            <a:prstGeom prst="rect">
              <a:avLst/>
            </a:prstGeom>
            <a:noFill/>
          </p:spPr>
          <p:txBody>
            <a:bodyPr wrap="square" rtlCol="0">
              <a:spAutoFit/>
            </a:bodyPr>
            <a:lstStyle/>
            <a:p>
              <a:r>
                <a:rPr lang="en-US" dirty="0"/>
                <a:t> </a:t>
              </a:r>
              <a:r>
                <a:rPr lang="en-US" b="1" u="sng" dirty="0">
                  <a:latin typeface="Times New Roman" panose="02020603050405020304" pitchFamily="18" charset="0"/>
                  <a:cs typeface="Times New Roman" panose="02020603050405020304" pitchFamily="18" charset="0"/>
                </a:rPr>
                <a:t>Antecedents </a:t>
              </a:r>
            </a:p>
            <a:p>
              <a:endParaRPr lang="en-US" b="1" u="sng" dirty="0">
                <a:latin typeface="Times New Roman" panose="02020603050405020304" pitchFamily="18" charset="0"/>
                <a:cs typeface="Times New Roman" panose="02020603050405020304" pitchFamily="18" charset="0"/>
              </a:endParaRPr>
            </a:p>
            <a:p>
              <a:pPr marL="342900" indent="-342900">
                <a:buAutoNum type="arabicPeriod"/>
              </a:pPr>
              <a:r>
                <a:rPr lang="en-US" dirty="0">
                  <a:latin typeface="Times New Roman" panose="02020603050405020304" pitchFamily="18" charset="0"/>
                  <a:cs typeface="Times New Roman" panose="02020603050405020304" pitchFamily="18" charset="0"/>
                </a:rPr>
                <a:t>Organization culture</a:t>
              </a:r>
            </a:p>
            <a:p>
              <a:pPr marL="342900" indent="-342900">
                <a:buAutoNum type="arabicPeriod"/>
              </a:pPr>
              <a:r>
                <a:rPr lang="en-US" dirty="0">
                  <a:latin typeface="Times New Roman" panose="02020603050405020304" pitchFamily="18" charset="0"/>
                  <a:cs typeface="Times New Roman" panose="02020603050405020304" pitchFamily="18" charset="0"/>
                </a:rPr>
                <a:t>Leadership</a:t>
              </a:r>
            </a:p>
            <a:p>
              <a:pPr marL="342900" indent="-342900">
                <a:buAutoNum type="arabicPeriod"/>
              </a:pPr>
              <a:r>
                <a:rPr lang="en-US" dirty="0">
                  <a:latin typeface="Times New Roman" panose="02020603050405020304" pitchFamily="18" charset="0"/>
                  <a:cs typeface="Times New Roman" panose="02020603050405020304" pitchFamily="18" charset="0"/>
                </a:rPr>
                <a:t>HRM practices- Recruitment, Person-Job Fit</a:t>
              </a:r>
            </a:p>
            <a:p>
              <a:pPr marL="342900" indent="-342900">
                <a:buAutoNum type="arabicPeriod"/>
              </a:pPr>
              <a:r>
                <a:rPr lang="en-US" dirty="0">
                  <a:latin typeface="Times New Roman" panose="02020603050405020304" pitchFamily="18" charset="0"/>
                  <a:cs typeface="Times New Roman" panose="02020603050405020304" pitchFamily="18" charset="0"/>
                </a:rPr>
                <a:t>Talent Development Process</a:t>
              </a:r>
            </a:p>
            <a:p>
              <a:pPr marL="342900" indent="-342900">
                <a:buAutoNum type="arabicPeriod"/>
              </a:pPr>
              <a:r>
                <a:rPr lang="en-US" dirty="0">
                  <a:latin typeface="Times New Roman" panose="02020603050405020304" pitchFamily="18" charset="0"/>
                  <a:cs typeface="Times New Roman" panose="02020603050405020304" pitchFamily="18" charset="0"/>
                </a:rPr>
                <a:t>Performance appraisals</a:t>
              </a:r>
            </a:p>
            <a:p>
              <a:pPr marL="342900" indent="-342900">
                <a:buAutoNum type="arabicPeriod"/>
              </a:pPr>
              <a:r>
                <a:rPr lang="en-US" dirty="0">
                  <a:latin typeface="Times New Roman" panose="02020603050405020304" pitchFamily="18" charset="0"/>
                  <a:cs typeface="Times New Roman" panose="02020603050405020304" pitchFamily="18" charset="0"/>
                </a:rPr>
                <a:t>Incentivizing</a:t>
              </a:r>
            </a:p>
            <a:p>
              <a:pPr marL="342900" indent="-342900">
                <a:buAutoNum type="arabicPeriod"/>
              </a:pPr>
              <a:r>
                <a:rPr lang="en-US" dirty="0">
                  <a:latin typeface="Times New Roman" panose="02020603050405020304" pitchFamily="18" charset="0"/>
                  <a:cs typeface="Times New Roman" panose="02020603050405020304" pitchFamily="18" charset="0"/>
                </a:rPr>
                <a:t>Career Planning </a:t>
              </a:r>
            </a:p>
            <a:p>
              <a:pPr marL="342900" indent="-342900">
                <a:buAutoNum type="arabicPeriod"/>
              </a:pPr>
              <a:r>
                <a:rPr lang="en-US" dirty="0">
                  <a:latin typeface="Times New Roman" panose="02020603050405020304" pitchFamily="18" charset="0"/>
                  <a:cs typeface="Times New Roman" panose="02020603050405020304" pitchFamily="18" charset="0"/>
                </a:rPr>
                <a:t>Succession Planning</a:t>
              </a:r>
            </a:p>
            <a:p>
              <a:endParaRPr lang="en-US"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10F7F827-BE7F-B4EB-9AC3-9BE66962344A}"/>
                </a:ext>
              </a:extLst>
            </p:cNvPr>
            <p:cNvSpPr txBox="1"/>
            <p:nvPr/>
          </p:nvSpPr>
          <p:spPr>
            <a:xfrm>
              <a:off x="6494206" y="2703871"/>
              <a:ext cx="3038168" cy="3693319"/>
            </a:xfrm>
            <a:prstGeom prst="rect">
              <a:avLst/>
            </a:prstGeom>
            <a:noFill/>
          </p:spPr>
          <p:txBody>
            <a:bodyPr wrap="square" rtlCol="0">
              <a:spAutoFit/>
            </a:bodyPr>
            <a:lstStyle/>
            <a:p>
              <a:r>
                <a:rPr lang="en-US" dirty="0"/>
                <a:t> </a:t>
              </a:r>
              <a:r>
                <a:rPr lang="en-US" b="1" u="sng" dirty="0">
                  <a:latin typeface="Times New Roman" panose="02020603050405020304" pitchFamily="18" charset="0"/>
                  <a:cs typeface="Times New Roman" panose="02020603050405020304" pitchFamily="18" charset="0"/>
                </a:rPr>
                <a:t>Consequences</a:t>
              </a:r>
            </a:p>
            <a:p>
              <a:endParaRPr lang="en-US" b="1" u="sng" dirty="0">
                <a:latin typeface="Times New Roman" panose="02020603050405020304" pitchFamily="18" charset="0"/>
                <a:cs typeface="Times New Roman" panose="02020603050405020304" pitchFamily="18" charset="0"/>
              </a:endParaRPr>
            </a:p>
            <a:p>
              <a:endParaRPr lang="en-US" b="1" u="sng" dirty="0">
                <a:latin typeface="Times New Roman" panose="02020603050405020304" pitchFamily="18" charset="0"/>
                <a:cs typeface="Times New Roman" panose="02020603050405020304" pitchFamily="18" charset="0"/>
              </a:endParaRPr>
            </a:p>
            <a:p>
              <a:pPr marL="342900" indent="-342900">
                <a:buAutoNum type="arabicPeriod"/>
              </a:pPr>
              <a:r>
                <a:rPr lang="en-US" dirty="0">
                  <a:latin typeface="Times New Roman" panose="02020603050405020304" pitchFamily="18" charset="0"/>
                  <a:cs typeface="Times New Roman" panose="02020603050405020304" pitchFamily="18" charset="0"/>
                </a:rPr>
                <a:t>E Sat Score</a:t>
              </a:r>
            </a:p>
            <a:p>
              <a:pPr marL="342900" indent="-342900">
                <a:buAutoNum type="arabicPeriod"/>
              </a:pPr>
              <a:r>
                <a:rPr lang="en-US" dirty="0">
                  <a:latin typeface="Times New Roman" panose="02020603050405020304" pitchFamily="18" charset="0"/>
                  <a:cs typeface="Times New Roman" panose="02020603050405020304" pitchFamily="18" charset="0"/>
                </a:rPr>
                <a:t>Employee Engagement</a:t>
              </a:r>
            </a:p>
            <a:p>
              <a:pPr marL="342900" indent="-342900">
                <a:buAutoNum type="arabicPeriod"/>
              </a:pPr>
              <a:r>
                <a:rPr lang="en-US" dirty="0">
                  <a:latin typeface="Times New Roman" panose="02020603050405020304" pitchFamily="18" charset="0"/>
                  <a:cs typeface="Times New Roman" panose="02020603050405020304" pitchFamily="18" charset="0"/>
                </a:rPr>
                <a:t>Job Crafting</a:t>
              </a:r>
            </a:p>
            <a:p>
              <a:pPr marL="342900" indent="-342900">
                <a:buAutoNum type="arabicPeriod"/>
              </a:pPr>
              <a:r>
                <a:rPr lang="en-US" dirty="0">
                  <a:latin typeface="Times New Roman" panose="02020603050405020304" pitchFamily="18" charset="0"/>
                  <a:cs typeface="Times New Roman" panose="02020603050405020304" pitchFamily="18" charset="0"/>
                </a:rPr>
                <a:t>Well-Being</a:t>
              </a:r>
            </a:p>
            <a:p>
              <a:pPr marL="342900" indent="-342900">
                <a:buAutoNum type="arabicPeriod"/>
              </a:pPr>
              <a:r>
                <a:rPr lang="en-US" dirty="0">
                  <a:latin typeface="Times New Roman" panose="02020603050405020304" pitchFamily="18" charset="0"/>
                  <a:cs typeface="Times New Roman" panose="02020603050405020304" pitchFamily="18" charset="0"/>
                </a:rPr>
                <a:t>Happiness</a:t>
              </a:r>
            </a:p>
            <a:p>
              <a:pPr marL="342900" indent="-342900">
                <a:buAutoNum type="arabicPeriod"/>
              </a:pPr>
              <a:r>
                <a:rPr lang="en-US" dirty="0">
                  <a:latin typeface="Times New Roman" panose="02020603050405020304" pitchFamily="18" charset="0"/>
                  <a:cs typeface="Times New Roman" panose="02020603050405020304" pitchFamily="18" charset="0"/>
                </a:rPr>
                <a:t>Work-Life Balance</a:t>
              </a:r>
            </a:p>
            <a:p>
              <a:pPr marL="342900" indent="-342900">
                <a:buAutoNum type="arabicPeriod"/>
              </a:pPr>
              <a:r>
                <a:rPr lang="en-US" dirty="0">
                  <a:latin typeface="Times New Roman" panose="02020603050405020304" pitchFamily="18" charset="0"/>
                  <a:cs typeface="Times New Roman" panose="02020603050405020304" pitchFamily="18" charset="0"/>
                </a:rPr>
                <a:t>Performance, Potential and Productivity</a:t>
              </a:r>
            </a:p>
            <a:p>
              <a:pPr marL="342900" indent="-342900">
                <a:buAutoNum type="arabicPeriod"/>
              </a:pPr>
              <a:r>
                <a:rPr lang="en-US" dirty="0">
                  <a:latin typeface="Times New Roman" panose="02020603050405020304" pitchFamily="18" charset="0"/>
                  <a:cs typeface="Times New Roman" panose="02020603050405020304" pitchFamily="18" charset="0"/>
                </a:rPr>
                <a:t>Retention</a:t>
              </a:r>
            </a:p>
            <a:p>
              <a:pPr marL="342900" indent="-342900">
                <a:buAutoNum type="arabicPeriod"/>
              </a:pPr>
              <a:endParaRPr lang="en-US" dirty="0">
                <a:latin typeface="Times New Roman" panose="02020603050405020304" pitchFamily="18" charset="0"/>
                <a:cs typeface="Times New Roman" panose="02020603050405020304" pitchFamily="18" charset="0"/>
              </a:endParaRPr>
            </a:p>
          </p:txBody>
        </p:sp>
        <p:sp>
          <p:nvSpPr>
            <p:cNvPr id="8" name="Arrow: Striped Right 7">
              <a:extLst>
                <a:ext uri="{FF2B5EF4-FFF2-40B4-BE49-F238E27FC236}">
                  <a16:creationId xmlns:a16="http://schemas.microsoft.com/office/drawing/2014/main" id="{E4B169BD-5771-4812-A3D5-A835DE16E08C}"/>
                </a:ext>
              </a:extLst>
            </p:cNvPr>
            <p:cNvSpPr/>
            <p:nvPr/>
          </p:nvSpPr>
          <p:spPr>
            <a:xfrm>
              <a:off x="4493342" y="3968731"/>
              <a:ext cx="1828800" cy="609600"/>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1510393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50305EEB-4DCD-452A-918F-A0FCA3A37EB8}"/>
              </a:ext>
            </a:extLst>
          </p:cNvPr>
          <p:cNvGraphicFramePr>
            <a:graphicFrameLocks noGrp="1"/>
          </p:cNvGraphicFramePr>
          <p:nvPr>
            <p:extLst>
              <p:ext uri="{D42A27DB-BD31-4B8C-83A1-F6EECF244321}">
                <p14:modId xmlns:p14="http://schemas.microsoft.com/office/powerpoint/2010/main" val="206621393"/>
              </p:ext>
            </p:extLst>
          </p:nvPr>
        </p:nvGraphicFramePr>
        <p:xfrm>
          <a:off x="865238" y="314632"/>
          <a:ext cx="4257368" cy="5771537"/>
        </p:xfrm>
        <a:graphic>
          <a:graphicData uri="http://schemas.openxmlformats.org/drawingml/2006/table">
            <a:tbl>
              <a:tblPr firstRow="1" bandRow="1">
                <a:tableStyleId>{5C22544A-7EE6-4342-B048-85BDC9FD1C3A}</a:tableStyleId>
              </a:tblPr>
              <a:tblGrid>
                <a:gridCol w="2128684">
                  <a:extLst>
                    <a:ext uri="{9D8B030D-6E8A-4147-A177-3AD203B41FA5}">
                      <a16:colId xmlns:a16="http://schemas.microsoft.com/office/drawing/2014/main" val="960717738"/>
                    </a:ext>
                  </a:extLst>
                </a:gridCol>
                <a:gridCol w="2128684">
                  <a:extLst>
                    <a:ext uri="{9D8B030D-6E8A-4147-A177-3AD203B41FA5}">
                      <a16:colId xmlns:a16="http://schemas.microsoft.com/office/drawing/2014/main" val="3622216754"/>
                    </a:ext>
                  </a:extLst>
                </a:gridCol>
              </a:tblGrid>
              <a:tr h="540627">
                <a:tc>
                  <a:txBody>
                    <a:bodyPr/>
                    <a:lstStyle/>
                    <a:p>
                      <a:r>
                        <a:rPr lang="en-US" sz="1400" dirty="0">
                          <a:latin typeface="Times New Roman" panose="02020603050405020304" pitchFamily="18" charset="0"/>
                          <a:cs typeface="Times New Roman" panose="02020603050405020304" pitchFamily="18" charset="0"/>
                        </a:rPr>
                        <a:t>Old Way</a:t>
                      </a:r>
                    </a:p>
                  </a:txBody>
                  <a:tcPr/>
                </a:tc>
                <a:tc>
                  <a:txBody>
                    <a:bodyPr/>
                    <a:lstStyle/>
                    <a:p>
                      <a:r>
                        <a:rPr lang="en-US" sz="1400" dirty="0">
                          <a:latin typeface="Times New Roman" panose="02020603050405020304" pitchFamily="18" charset="0"/>
                          <a:cs typeface="Times New Roman" panose="02020603050405020304" pitchFamily="18" charset="0"/>
                        </a:rPr>
                        <a:t>New Reality</a:t>
                      </a:r>
                    </a:p>
                  </a:txBody>
                  <a:tcPr/>
                </a:tc>
                <a:extLst>
                  <a:ext uri="{0D108BD9-81ED-4DB2-BD59-A6C34878D82A}">
                    <a16:rowId xmlns:a16="http://schemas.microsoft.com/office/drawing/2014/main" val="3184762744"/>
                  </a:ext>
                </a:extLst>
              </a:tr>
              <a:tr h="766599">
                <a:tc>
                  <a:txBody>
                    <a:bodyPr/>
                    <a:lstStyle/>
                    <a:p>
                      <a:r>
                        <a:rPr lang="en-US" sz="1400" dirty="0">
                          <a:latin typeface="Times New Roman" panose="02020603050405020304" pitchFamily="18" charset="0"/>
                          <a:cs typeface="Times New Roman" panose="02020603050405020304" pitchFamily="18" charset="0"/>
                        </a:rPr>
                        <a:t>People need companies</a:t>
                      </a:r>
                    </a:p>
                  </a:txBody>
                  <a:tcPr/>
                </a:tc>
                <a:tc>
                  <a:txBody>
                    <a:bodyPr/>
                    <a:lstStyle/>
                    <a:p>
                      <a:r>
                        <a:rPr lang="en-US" sz="1400" dirty="0">
                          <a:latin typeface="Times New Roman" panose="02020603050405020304" pitchFamily="18" charset="0"/>
                          <a:cs typeface="Times New Roman" panose="02020603050405020304" pitchFamily="18" charset="0"/>
                        </a:rPr>
                        <a:t>Companies need people</a:t>
                      </a:r>
                    </a:p>
                  </a:txBody>
                  <a:tcPr/>
                </a:tc>
                <a:extLst>
                  <a:ext uri="{0D108BD9-81ED-4DB2-BD59-A6C34878D82A}">
                    <a16:rowId xmlns:a16="http://schemas.microsoft.com/office/drawing/2014/main" val="2823706123"/>
                  </a:ext>
                </a:extLst>
              </a:tr>
              <a:tr h="1082257">
                <a:tc>
                  <a:txBody>
                    <a:bodyPr/>
                    <a:lstStyle/>
                    <a:p>
                      <a:r>
                        <a:rPr lang="en-US" sz="1400" dirty="0">
                          <a:latin typeface="Times New Roman" panose="02020603050405020304" pitchFamily="18" charset="0"/>
                          <a:cs typeface="Times New Roman" panose="02020603050405020304" pitchFamily="18" charset="0"/>
                        </a:rPr>
                        <a:t>Machines, Capital, geography are competitive advantage</a:t>
                      </a:r>
                    </a:p>
                  </a:txBody>
                  <a:tcPr/>
                </a:tc>
                <a:tc>
                  <a:txBody>
                    <a:bodyPr/>
                    <a:lstStyle/>
                    <a:p>
                      <a:r>
                        <a:rPr lang="en-US" sz="1400" dirty="0">
                          <a:latin typeface="Times New Roman" panose="02020603050405020304" pitchFamily="18" charset="0"/>
                          <a:cs typeface="Times New Roman" panose="02020603050405020304" pitchFamily="18" charset="0"/>
                        </a:rPr>
                        <a:t>Talented people are competitive advantage</a:t>
                      </a:r>
                    </a:p>
                  </a:txBody>
                  <a:tcPr/>
                </a:tc>
                <a:extLst>
                  <a:ext uri="{0D108BD9-81ED-4DB2-BD59-A6C34878D82A}">
                    <a16:rowId xmlns:a16="http://schemas.microsoft.com/office/drawing/2014/main" val="2246993191"/>
                  </a:ext>
                </a:extLst>
              </a:tr>
              <a:tr h="766599">
                <a:tc>
                  <a:txBody>
                    <a:bodyPr/>
                    <a:lstStyle/>
                    <a:p>
                      <a:r>
                        <a:rPr lang="en-US" sz="1400" dirty="0">
                          <a:latin typeface="Times New Roman" panose="02020603050405020304" pitchFamily="18" charset="0"/>
                          <a:cs typeface="Times New Roman" panose="02020603050405020304" pitchFamily="18" charset="0"/>
                        </a:rPr>
                        <a:t>Better talent makes some difference</a:t>
                      </a:r>
                    </a:p>
                  </a:txBody>
                  <a:tcPr/>
                </a:tc>
                <a:tc>
                  <a:txBody>
                    <a:bodyPr/>
                    <a:lstStyle/>
                    <a:p>
                      <a:r>
                        <a:rPr lang="en-US" sz="1400" dirty="0">
                          <a:latin typeface="Times New Roman" panose="02020603050405020304" pitchFamily="18" charset="0"/>
                          <a:cs typeface="Times New Roman" panose="02020603050405020304" pitchFamily="18" charset="0"/>
                        </a:rPr>
                        <a:t>Better talent makes huge difference</a:t>
                      </a:r>
                    </a:p>
                  </a:txBody>
                  <a:tcPr/>
                </a:tc>
                <a:extLst>
                  <a:ext uri="{0D108BD9-81ED-4DB2-BD59-A6C34878D82A}">
                    <a16:rowId xmlns:a16="http://schemas.microsoft.com/office/drawing/2014/main" val="955246664"/>
                  </a:ext>
                </a:extLst>
              </a:tr>
              <a:tr h="766599">
                <a:tc>
                  <a:txBody>
                    <a:bodyPr/>
                    <a:lstStyle/>
                    <a:p>
                      <a:r>
                        <a:rPr lang="en-US" sz="1400" dirty="0">
                          <a:latin typeface="Times New Roman" panose="02020603050405020304" pitchFamily="18" charset="0"/>
                          <a:cs typeface="Times New Roman" panose="02020603050405020304" pitchFamily="18" charset="0"/>
                        </a:rPr>
                        <a:t>Jobs are scarce</a:t>
                      </a:r>
                    </a:p>
                  </a:txBody>
                  <a:tcPr/>
                </a:tc>
                <a:tc>
                  <a:txBody>
                    <a:bodyPr/>
                    <a:lstStyle/>
                    <a:p>
                      <a:r>
                        <a:rPr lang="en-US" sz="1400" dirty="0">
                          <a:latin typeface="Times New Roman" panose="02020603050405020304" pitchFamily="18" charset="0"/>
                          <a:cs typeface="Times New Roman" panose="02020603050405020304" pitchFamily="18" charset="0"/>
                        </a:rPr>
                        <a:t>Talented people are scarce</a:t>
                      </a:r>
                    </a:p>
                  </a:txBody>
                  <a:tcPr/>
                </a:tc>
                <a:extLst>
                  <a:ext uri="{0D108BD9-81ED-4DB2-BD59-A6C34878D82A}">
                    <a16:rowId xmlns:a16="http://schemas.microsoft.com/office/drawing/2014/main" val="1646415712"/>
                  </a:ext>
                </a:extLst>
              </a:tr>
              <a:tr h="1082257">
                <a:tc>
                  <a:txBody>
                    <a:bodyPr/>
                    <a:lstStyle/>
                    <a:p>
                      <a:r>
                        <a:rPr lang="en-US" sz="1400" dirty="0">
                          <a:latin typeface="Times New Roman" panose="02020603050405020304" pitchFamily="18" charset="0"/>
                          <a:cs typeface="Times New Roman" panose="02020603050405020304" pitchFamily="18" charset="0"/>
                        </a:rPr>
                        <a:t>Employees are loyal and jobs are secure</a:t>
                      </a:r>
                    </a:p>
                  </a:txBody>
                  <a:tcPr/>
                </a:tc>
                <a:tc>
                  <a:txBody>
                    <a:bodyPr/>
                    <a:lstStyle/>
                    <a:p>
                      <a:r>
                        <a:rPr lang="en-US" sz="1400" dirty="0">
                          <a:latin typeface="Times New Roman" panose="02020603050405020304" pitchFamily="18" charset="0"/>
                          <a:cs typeface="Times New Roman" panose="02020603050405020304" pitchFamily="18" charset="0"/>
                        </a:rPr>
                        <a:t>People are mobile and commitment is short term</a:t>
                      </a:r>
                    </a:p>
                  </a:txBody>
                  <a:tcPr/>
                </a:tc>
                <a:extLst>
                  <a:ext uri="{0D108BD9-81ED-4DB2-BD59-A6C34878D82A}">
                    <a16:rowId xmlns:a16="http://schemas.microsoft.com/office/drawing/2014/main" val="1490179568"/>
                  </a:ext>
                </a:extLst>
              </a:tr>
              <a:tr h="766599">
                <a:tc>
                  <a:txBody>
                    <a:bodyPr/>
                    <a:lstStyle/>
                    <a:p>
                      <a:r>
                        <a:rPr lang="en-US" sz="1400" dirty="0">
                          <a:latin typeface="Times New Roman" panose="02020603050405020304" pitchFamily="18" charset="0"/>
                          <a:cs typeface="Times New Roman" panose="02020603050405020304" pitchFamily="18" charset="0"/>
                        </a:rPr>
                        <a:t>People are happy with standard package</a:t>
                      </a:r>
                    </a:p>
                  </a:txBody>
                  <a:tcPr/>
                </a:tc>
                <a:tc>
                  <a:txBody>
                    <a:bodyPr/>
                    <a:lstStyle/>
                    <a:p>
                      <a:r>
                        <a:rPr lang="en-US" sz="1400" dirty="0">
                          <a:latin typeface="Times New Roman" panose="02020603050405020304" pitchFamily="18" charset="0"/>
                          <a:cs typeface="Times New Roman" panose="02020603050405020304" pitchFamily="18" charset="0"/>
                        </a:rPr>
                        <a:t>People demand much more</a:t>
                      </a:r>
                    </a:p>
                  </a:txBody>
                  <a:tcPr/>
                </a:tc>
                <a:extLst>
                  <a:ext uri="{0D108BD9-81ED-4DB2-BD59-A6C34878D82A}">
                    <a16:rowId xmlns:a16="http://schemas.microsoft.com/office/drawing/2014/main" val="4157442451"/>
                  </a:ext>
                </a:extLst>
              </a:tr>
            </a:tbl>
          </a:graphicData>
        </a:graphic>
      </p:graphicFrame>
      <p:graphicFrame>
        <p:nvGraphicFramePr>
          <p:cNvPr id="5" name="Table 4">
            <a:extLst>
              <a:ext uri="{FF2B5EF4-FFF2-40B4-BE49-F238E27FC236}">
                <a16:creationId xmlns:a16="http://schemas.microsoft.com/office/drawing/2014/main" id="{ECCD5624-7EF6-C5C8-86A1-3FD0ECED933E}"/>
              </a:ext>
            </a:extLst>
          </p:cNvPr>
          <p:cNvGraphicFramePr>
            <a:graphicFrameLocks noGrp="1"/>
          </p:cNvGraphicFramePr>
          <p:nvPr>
            <p:extLst>
              <p:ext uri="{D42A27DB-BD31-4B8C-83A1-F6EECF244321}">
                <p14:modId xmlns:p14="http://schemas.microsoft.com/office/powerpoint/2010/main" val="3518781412"/>
              </p:ext>
            </p:extLst>
          </p:nvPr>
        </p:nvGraphicFramePr>
        <p:xfrm>
          <a:off x="5855108" y="314631"/>
          <a:ext cx="4576918" cy="5771537"/>
        </p:xfrm>
        <a:graphic>
          <a:graphicData uri="http://schemas.openxmlformats.org/drawingml/2006/table">
            <a:tbl>
              <a:tblPr firstRow="1" bandRow="1">
                <a:tableStyleId>{5C22544A-7EE6-4342-B048-85BDC9FD1C3A}</a:tableStyleId>
              </a:tblPr>
              <a:tblGrid>
                <a:gridCol w="2288459">
                  <a:extLst>
                    <a:ext uri="{9D8B030D-6E8A-4147-A177-3AD203B41FA5}">
                      <a16:colId xmlns:a16="http://schemas.microsoft.com/office/drawing/2014/main" val="960717738"/>
                    </a:ext>
                  </a:extLst>
                </a:gridCol>
                <a:gridCol w="2288459">
                  <a:extLst>
                    <a:ext uri="{9D8B030D-6E8A-4147-A177-3AD203B41FA5}">
                      <a16:colId xmlns:a16="http://schemas.microsoft.com/office/drawing/2014/main" val="3622216754"/>
                    </a:ext>
                  </a:extLst>
                </a:gridCol>
              </a:tblGrid>
              <a:tr h="601991">
                <a:tc>
                  <a:txBody>
                    <a:bodyPr/>
                    <a:lstStyle/>
                    <a:p>
                      <a:r>
                        <a:rPr lang="en-US" sz="1400" dirty="0">
                          <a:latin typeface="Times New Roman" panose="02020603050405020304" pitchFamily="18" charset="0"/>
                          <a:cs typeface="Times New Roman" panose="02020603050405020304" pitchFamily="18" charset="0"/>
                        </a:rPr>
                        <a:t>Old Way</a:t>
                      </a:r>
                    </a:p>
                  </a:txBody>
                  <a:tcPr/>
                </a:tc>
                <a:tc>
                  <a:txBody>
                    <a:bodyPr/>
                    <a:lstStyle/>
                    <a:p>
                      <a:r>
                        <a:rPr lang="en-US" sz="1400" dirty="0">
                          <a:latin typeface="Times New Roman" panose="02020603050405020304" pitchFamily="18" charset="0"/>
                          <a:cs typeface="Times New Roman" panose="02020603050405020304" pitchFamily="18" charset="0"/>
                        </a:rPr>
                        <a:t>New Reality</a:t>
                      </a:r>
                    </a:p>
                  </a:txBody>
                  <a:tcPr/>
                </a:tc>
                <a:extLst>
                  <a:ext uri="{0D108BD9-81ED-4DB2-BD59-A6C34878D82A}">
                    <a16:rowId xmlns:a16="http://schemas.microsoft.com/office/drawing/2014/main" val="3184762744"/>
                  </a:ext>
                </a:extLst>
              </a:tr>
              <a:tr h="1052128">
                <a:tc>
                  <a:txBody>
                    <a:bodyPr/>
                    <a:lstStyle/>
                    <a:p>
                      <a:r>
                        <a:rPr lang="en-US" sz="1400" dirty="0">
                          <a:latin typeface="Times New Roman" panose="02020603050405020304" pitchFamily="18" charset="0"/>
                          <a:cs typeface="Times New Roman" panose="02020603050405020304" pitchFamily="18" charset="0"/>
                        </a:rPr>
                        <a:t>HR is responsible for people management</a:t>
                      </a:r>
                    </a:p>
                  </a:txBody>
                  <a:tcPr/>
                </a:tc>
                <a:tc>
                  <a:txBody>
                    <a:bodyPr/>
                    <a:lstStyle/>
                    <a:p>
                      <a:r>
                        <a:rPr lang="en-US" sz="1400" dirty="0">
                          <a:latin typeface="Times New Roman" panose="02020603050405020304" pitchFamily="18" charset="0"/>
                          <a:cs typeface="Times New Roman" panose="02020603050405020304" pitchFamily="18" charset="0"/>
                        </a:rPr>
                        <a:t>All managers, CEOs, the TMT are responsible for strengthening the Talent Pool</a:t>
                      </a:r>
                    </a:p>
                  </a:txBody>
                  <a:tcPr/>
                </a:tc>
                <a:extLst>
                  <a:ext uri="{0D108BD9-81ED-4DB2-BD59-A6C34878D82A}">
                    <a16:rowId xmlns:a16="http://schemas.microsoft.com/office/drawing/2014/main" val="2823706123"/>
                  </a:ext>
                </a:extLst>
              </a:tr>
              <a:tr h="1205098">
                <a:tc>
                  <a:txBody>
                    <a:bodyPr/>
                    <a:lstStyle/>
                    <a:p>
                      <a:r>
                        <a:rPr lang="en-US" sz="1400" dirty="0">
                          <a:latin typeface="Times New Roman" panose="02020603050405020304" pitchFamily="18" charset="0"/>
                          <a:cs typeface="Times New Roman" panose="02020603050405020304" pitchFamily="18" charset="0"/>
                        </a:rPr>
                        <a:t>We provide good pay and benefits</a:t>
                      </a:r>
                    </a:p>
                  </a:txBody>
                  <a:tcPr/>
                </a:tc>
                <a:tc>
                  <a:txBody>
                    <a:bodyPr/>
                    <a:lstStyle/>
                    <a:p>
                      <a:r>
                        <a:rPr lang="en-US" sz="1400" dirty="0">
                          <a:latin typeface="Times New Roman" panose="02020603050405020304" pitchFamily="18" charset="0"/>
                          <a:cs typeface="Times New Roman" panose="02020603050405020304" pitchFamily="18" charset="0"/>
                        </a:rPr>
                        <a:t>We shape our company, jobs, even strategy to appeal to talented people</a:t>
                      </a:r>
                    </a:p>
                  </a:txBody>
                  <a:tcPr/>
                </a:tc>
                <a:extLst>
                  <a:ext uri="{0D108BD9-81ED-4DB2-BD59-A6C34878D82A}">
                    <a16:rowId xmlns:a16="http://schemas.microsoft.com/office/drawing/2014/main" val="2246993191"/>
                  </a:ext>
                </a:extLst>
              </a:tr>
              <a:tr h="853611">
                <a:tc>
                  <a:txBody>
                    <a:bodyPr/>
                    <a:lstStyle/>
                    <a:p>
                      <a:r>
                        <a:rPr lang="en-US" sz="1400" dirty="0">
                          <a:latin typeface="Times New Roman" panose="02020603050405020304" pitchFamily="18" charset="0"/>
                          <a:cs typeface="Times New Roman" panose="02020603050405020304" pitchFamily="18" charset="0"/>
                        </a:rPr>
                        <a:t>Recruiting is like purchasing</a:t>
                      </a:r>
                    </a:p>
                  </a:txBody>
                  <a:tcPr/>
                </a:tc>
                <a:tc>
                  <a:txBody>
                    <a:bodyPr/>
                    <a:lstStyle/>
                    <a:p>
                      <a:r>
                        <a:rPr lang="en-US" sz="1400" dirty="0">
                          <a:latin typeface="Times New Roman" panose="02020603050405020304" pitchFamily="18" charset="0"/>
                          <a:cs typeface="Times New Roman" panose="02020603050405020304" pitchFamily="18" charset="0"/>
                        </a:rPr>
                        <a:t>Recruiting is like marketing</a:t>
                      </a:r>
                    </a:p>
                  </a:txBody>
                  <a:tcPr/>
                </a:tc>
                <a:extLst>
                  <a:ext uri="{0D108BD9-81ED-4DB2-BD59-A6C34878D82A}">
                    <a16:rowId xmlns:a16="http://schemas.microsoft.com/office/drawing/2014/main" val="955246664"/>
                  </a:ext>
                </a:extLst>
              </a:tr>
              <a:tr h="853611">
                <a:tc>
                  <a:txBody>
                    <a:bodyPr/>
                    <a:lstStyle/>
                    <a:p>
                      <a:r>
                        <a:rPr lang="en-US" sz="1400" dirty="0">
                          <a:latin typeface="Times New Roman" panose="02020603050405020304" pitchFamily="18" charset="0"/>
                          <a:cs typeface="Times New Roman" panose="02020603050405020304" pitchFamily="18" charset="0"/>
                        </a:rPr>
                        <a:t>Development happens through training</a:t>
                      </a:r>
                    </a:p>
                  </a:txBody>
                  <a:tcPr/>
                </a:tc>
                <a:tc>
                  <a:txBody>
                    <a:bodyPr/>
                    <a:lstStyle/>
                    <a:p>
                      <a:r>
                        <a:rPr lang="en-US" sz="1400" dirty="0">
                          <a:latin typeface="Times New Roman" panose="02020603050405020304" pitchFamily="18" charset="0"/>
                          <a:cs typeface="Times New Roman" panose="02020603050405020304" pitchFamily="18" charset="0"/>
                        </a:rPr>
                        <a:t>Development happens through stretch jobs, mentoring and coaching</a:t>
                      </a:r>
                    </a:p>
                  </a:txBody>
                  <a:tcPr/>
                </a:tc>
                <a:extLst>
                  <a:ext uri="{0D108BD9-81ED-4DB2-BD59-A6C34878D82A}">
                    <a16:rowId xmlns:a16="http://schemas.microsoft.com/office/drawing/2014/main" val="1646415712"/>
                  </a:ext>
                </a:extLst>
              </a:tr>
              <a:tr h="1205098">
                <a:tc>
                  <a:txBody>
                    <a:bodyPr/>
                    <a:lstStyle/>
                    <a:p>
                      <a:r>
                        <a:rPr lang="en-US" sz="1400" dirty="0">
                          <a:latin typeface="Times New Roman" panose="02020603050405020304" pitchFamily="18" charset="0"/>
                          <a:cs typeface="Times New Roman" panose="02020603050405020304" pitchFamily="18" charset="0"/>
                        </a:rPr>
                        <a:t>We treat all the employees equally as all have the equal capability</a:t>
                      </a:r>
                    </a:p>
                  </a:txBody>
                  <a:tcPr/>
                </a:tc>
                <a:tc>
                  <a:txBody>
                    <a:bodyPr/>
                    <a:lstStyle/>
                    <a:p>
                      <a:r>
                        <a:rPr lang="en-US" sz="1400" dirty="0">
                          <a:latin typeface="Times New Roman" panose="02020603050405020304" pitchFamily="18" charset="0"/>
                          <a:cs typeface="Times New Roman" panose="02020603050405020304" pitchFamily="18" charset="0"/>
                        </a:rPr>
                        <a:t>We affirm all our employees but invest differently in our A, B and C players</a:t>
                      </a:r>
                    </a:p>
                  </a:txBody>
                  <a:tcPr/>
                </a:tc>
                <a:extLst>
                  <a:ext uri="{0D108BD9-81ED-4DB2-BD59-A6C34878D82A}">
                    <a16:rowId xmlns:a16="http://schemas.microsoft.com/office/drawing/2014/main" val="1490179568"/>
                  </a:ext>
                </a:extLst>
              </a:tr>
            </a:tbl>
          </a:graphicData>
        </a:graphic>
      </p:graphicFrame>
      <p:sp>
        <p:nvSpPr>
          <p:cNvPr id="6" name="TextBox 5">
            <a:extLst>
              <a:ext uri="{FF2B5EF4-FFF2-40B4-BE49-F238E27FC236}">
                <a16:creationId xmlns:a16="http://schemas.microsoft.com/office/drawing/2014/main" id="{9E68A8EF-57AF-2AD9-B3F1-E886CF73E690}"/>
              </a:ext>
            </a:extLst>
          </p:cNvPr>
          <p:cNvSpPr txBox="1"/>
          <p:nvPr/>
        </p:nvSpPr>
        <p:spPr>
          <a:xfrm>
            <a:off x="4100052" y="6322142"/>
            <a:ext cx="7698658" cy="369332"/>
          </a:xfrm>
          <a:prstGeom prst="rect">
            <a:avLst/>
          </a:prstGeom>
          <a:noFill/>
        </p:spPr>
        <p:txBody>
          <a:bodyPr wrap="square" rtlCol="0">
            <a:spAutoFit/>
          </a:bodyPr>
          <a:lstStyle/>
          <a:p>
            <a:pPr algn="r"/>
            <a:r>
              <a:rPr lang="en-US" dirty="0">
                <a:latin typeface="Times New Roman" panose="02020603050405020304" pitchFamily="18" charset="0"/>
                <a:cs typeface="Times New Roman" panose="02020603050405020304" pitchFamily="18" charset="0"/>
              </a:rPr>
              <a:t>Source: War for Talent by </a:t>
            </a:r>
            <a:r>
              <a:rPr lang="en-US" dirty="0" err="1">
                <a:latin typeface="Times New Roman" panose="02020603050405020304" pitchFamily="18" charset="0"/>
                <a:cs typeface="Times New Roman" panose="02020603050405020304" pitchFamily="18" charset="0"/>
              </a:rPr>
              <a:t>Micheals</a:t>
            </a:r>
            <a:r>
              <a:rPr lang="en-US" dirty="0">
                <a:latin typeface="Times New Roman" panose="02020603050405020304" pitchFamily="18" charset="0"/>
                <a:cs typeface="Times New Roman" panose="02020603050405020304" pitchFamily="18" charset="0"/>
              </a:rPr>
              <a:t>, Handfield-Jones, Axelrod- HBS</a:t>
            </a:r>
          </a:p>
        </p:txBody>
      </p:sp>
    </p:spTree>
    <p:extLst>
      <p:ext uri="{BB962C8B-B14F-4D97-AF65-F5344CB8AC3E}">
        <p14:creationId xmlns:p14="http://schemas.microsoft.com/office/powerpoint/2010/main" val="39564352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C3BCA-5DFB-DBC3-808C-98BF53FBDF0C}"/>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Talent Management 9 Grid Model</a:t>
            </a:r>
          </a:p>
        </p:txBody>
      </p:sp>
      <p:pic>
        <p:nvPicPr>
          <p:cNvPr id="5" name="Content Placeholder 4">
            <a:extLst>
              <a:ext uri="{FF2B5EF4-FFF2-40B4-BE49-F238E27FC236}">
                <a16:creationId xmlns:a16="http://schemas.microsoft.com/office/drawing/2014/main" id="{59DF794D-5EF3-0739-0354-8D85BEBB27F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85949" y="1825625"/>
            <a:ext cx="6620102" cy="4351338"/>
          </a:xfrm>
        </p:spPr>
      </p:pic>
    </p:spTree>
    <p:extLst>
      <p:ext uri="{BB962C8B-B14F-4D97-AF65-F5344CB8AC3E}">
        <p14:creationId xmlns:p14="http://schemas.microsoft.com/office/powerpoint/2010/main" val="22154551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2D4B8-FE2F-9696-E4D0-A5A43F3A20C7}"/>
              </a:ext>
            </a:extLst>
          </p:cNvPr>
          <p:cNvSpPr>
            <a:spLocks noGrp="1"/>
          </p:cNvSpPr>
          <p:nvPr>
            <p:ph type="title"/>
          </p:nvPr>
        </p:nvSpPr>
        <p:spPr>
          <a:xfrm>
            <a:off x="838200" y="365125"/>
            <a:ext cx="10515600" cy="1568450"/>
          </a:xfrm>
        </p:spPr>
        <p:txBody>
          <a:bodyPr/>
          <a:lstStyle/>
          <a:p>
            <a:r>
              <a:rPr lang="en-IN" sz="4400" b="1" dirty="0">
                <a:latin typeface="Times New Roman" panose="02020603050405020304" pitchFamily="18" charset="0"/>
                <a:cs typeface="Times New Roman" panose="02020603050405020304" pitchFamily="18" charset="0"/>
              </a:rPr>
              <a:t>              is the world’s only data driven TM   function</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BF916587-89D8-B2FA-E080-8180FED64323}"/>
              </a:ext>
            </a:extLst>
          </p:cNvPr>
          <p:cNvSpPr>
            <a:spLocks noGrp="1"/>
          </p:cNvSpPr>
          <p:nvPr>
            <p:ph idx="1"/>
          </p:nvPr>
        </p:nvSpPr>
        <p:spPr/>
        <p:txBody>
          <a:bodyPr>
            <a:normAutofit fontScale="92500" lnSpcReduction="20000"/>
          </a:bodyPr>
          <a:lstStyle/>
          <a:p>
            <a:pPr>
              <a:lnSpc>
                <a:spcPct val="150000"/>
              </a:lnSpc>
            </a:pPr>
            <a:r>
              <a:rPr lang="en-IN" sz="2800" dirty="0">
                <a:latin typeface="Times New Roman" panose="02020603050405020304" pitchFamily="18" charset="0"/>
                <a:cs typeface="Times New Roman" panose="02020603050405020304" pitchFamily="18" charset="0"/>
              </a:rPr>
              <a:t>“</a:t>
            </a:r>
            <a:r>
              <a:rPr lang="en-IN" sz="2800" b="1" dirty="0">
                <a:latin typeface="Times New Roman" panose="02020603050405020304" pitchFamily="18" charset="0"/>
                <a:cs typeface="Times New Roman" panose="02020603050405020304" pitchFamily="18" charset="0"/>
              </a:rPr>
              <a:t>All people decisions are based on data &amp; analytics”</a:t>
            </a:r>
          </a:p>
          <a:p>
            <a:pPr>
              <a:lnSpc>
                <a:spcPct val="150000"/>
              </a:lnSpc>
            </a:pPr>
            <a:r>
              <a:rPr lang="en-IN" sz="2800" dirty="0">
                <a:latin typeface="Times New Roman" panose="02020603050405020304" pitchFamily="18" charset="0"/>
                <a:cs typeface="Times New Roman" panose="02020603050405020304" pitchFamily="18" charset="0"/>
              </a:rPr>
              <a:t>"We want to bring </a:t>
            </a:r>
            <a:r>
              <a:rPr lang="en-IN" sz="2800" b="1" dirty="0">
                <a:latin typeface="Times New Roman" panose="02020603050405020304" pitchFamily="18" charset="0"/>
                <a:cs typeface="Times New Roman" panose="02020603050405020304" pitchFamily="18" charset="0"/>
              </a:rPr>
              <a:t>the same level of rigor to </a:t>
            </a:r>
            <a:r>
              <a:rPr lang="en-IN" sz="2800" dirty="0">
                <a:latin typeface="Times New Roman" panose="02020603050405020304" pitchFamily="18" charset="0"/>
                <a:cs typeface="Times New Roman" panose="02020603050405020304" pitchFamily="18" charset="0"/>
              </a:rPr>
              <a:t>people-decisions that we do to engineering decisions"</a:t>
            </a:r>
          </a:p>
          <a:p>
            <a:pPr>
              <a:lnSpc>
                <a:spcPct val="150000"/>
              </a:lnSpc>
            </a:pPr>
            <a:r>
              <a:rPr lang="en-IN" sz="2800" dirty="0">
                <a:latin typeface="Times New Roman" panose="02020603050405020304" pitchFamily="18" charset="0"/>
                <a:cs typeface="Times New Roman" panose="02020603050405020304" pitchFamily="18" charset="0"/>
              </a:rPr>
              <a:t>“</a:t>
            </a:r>
            <a:r>
              <a:rPr lang="en-IN" sz="2800" b="1" dirty="0">
                <a:latin typeface="Times New Roman" panose="02020603050405020304" pitchFamily="18" charset="0"/>
                <a:cs typeface="Times New Roman" panose="02020603050405020304" pitchFamily="18" charset="0"/>
              </a:rPr>
              <a:t>You can measure everything”... “we measure </a:t>
            </a:r>
            <a:r>
              <a:rPr lang="en-IN" sz="2800" dirty="0">
                <a:latin typeface="Times New Roman" panose="02020603050405020304" pitchFamily="18" charset="0"/>
                <a:cs typeface="Times New Roman" panose="02020603050405020304" pitchFamily="18" charset="0"/>
              </a:rPr>
              <a:t>revenue, productivity, engineering” - Eric Schmidt</a:t>
            </a:r>
          </a:p>
          <a:p>
            <a:pPr>
              <a:lnSpc>
                <a:spcPct val="150000"/>
              </a:lnSpc>
            </a:pPr>
            <a:r>
              <a:rPr lang="en-IN" sz="2800" dirty="0">
                <a:latin typeface="Times New Roman" panose="02020603050405020304" pitchFamily="18" charset="0"/>
                <a:cs typeface="Times New Roman" panose="02020603050405020304" pitchFamily="18" charset="0"/>
              </a:rPr>
              <a:t>“The best thing about </a:t>
            </a:r>
            <a:r>
              <a:rPr lang="en-IN" sz="2800" b="1" dirty="0">
                <a:latin typeface="Times New Roman" panose="02020603050405020304" pitchFamily="18" charset="0"/>
                <a:cs typeface="Times New Roman" panose="02020603050405020304" pitchFamily="18" charset="0"/>
              </a:rPr>
              <a:t>using data to influence managers… is that it’s hard for them to contest it”</a:t>
            </a:r>
            <a:endParaRPr lang="en-IN" sz="2800"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0A631962-740C-0C42-4558-27F0F905BA63}"/>
              </a:ext>
            </a:extLst>
          </p:cNvPr>
          <p:cNvPicPr>
            <a:picLocks noChangeAspect="1" noChangeArrowheads="1"/>
          </p:cNvPicPr>
          <p:nvPr/>
        </p:nvPicPr>
        <p:blipFill>
          <a:blip r:embed="rId2"/>
          <a:srcRect/>
          <a:stretch>
            <a:fillRect/>
          </a:stretch>
        </p:blipFill>
        <p:spPr bwMode="auto">
          <a:xfrm>
            <a:off x="280981" y="365125"/>
            <a:ext cx="2581275" cy="838200"/>
          </a:xfrm>
          <a:prstGeom prst="rect">
            <a:avLst/>
          </a:prstGeom>
          <a:noFill/>
          <a:ln w="9525">
            <a:noFill/>
            <a:miter lim="800000"/>
            <a:headEnd/>
            <a:tailEnd/>
          </a:ln>
          <a:effectLst/>
        </p:spPr>
      </p:pic>
    </p:spTree>
    <p:extLst>
      <p:ext uri="{BB962C8B-B14F-4D97-AF65-F5344CB8AC3E}">
        <p14:creationId xmlns:p14="http://schemas.microsoft.com/office/powerpoint/2010/main" val="11614607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6CF41-DA02-DCFB-6B6D-11184A38483F}"/>
              </a:ext>
            </a:extLst>
          </p:cNvPr>
          <p:cNvSpPr>
            <a:spLocks noGrp="1"/>
          </p:cNvSpPr>
          <p:nvPr>
            <p:ph type="title"/>
          </p:nvPr>
        </p:nvSpPr>
        <p:spPr/>
        <p:txBody>
          <a:bodyPr/>
          <a:lstStyle/>
          <a:p>
            <a:r>
              <a:rPr lang="en-IN" sz="4400" b="1" dirty="0">
                <a:latin typeface="Times New Roman" panose="02020603050405020304" pitchFamily="18" charset="0"/>
                <a:cs typeface="Times New Roman" panose="02020603050405020304" pitchFamily="18" charset="0"/>
              </a:rPr>
              <a:t>Retention is an important issue among executives</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CF2ACF4-7F52-F771-1B6E-67F70A59F4B9}"/>
              </a:ext>
            </a:extLst>
          </p:cNvPr>
          <p:cNvSpPr>
            <a:spLocks noGrp="1"/>
          </p:cNvSpPr>
          <p:nvPr>
            <p:ph idx="1"/>
          </p:nvPr>
        </p:nvSpPr>
        <p:spPr/>
        <p:txBody>
          <a:bodyPr/>
          <a:lstStyle/>
          <a:p>
            <a:pPr>
              <a:lnSpc>
                <a:spcPct val="150000"/>
              </a:lnSpc>
            </a:pPr>
            <a:r>
              <a:rPr lang="en-IN" sz="2400" b="1" dirty="0">
                <a:latin typeface="Times New Roman" panose="02020603050405020304" pitchFamily="18" charset="0"/>
                <a:cs typeface="Times New Roman" panose="02020603050405020304" pitchFamily="18" charset="0"/>
              </a:rPr>
              <a:t>A SHRM/economist survey of global </a:t>
            </a:r>
            <a:r>
              <a:rPr lang="en-IN" sz="2400" dirty="0">
                <a:latin typeface="Times New Roman" panose="02020603050405020304" pitchFamily="18" charset="0"/>
                <a:cs typeface="Times New Roman" panose="02020603050405020304" pitchFamily="18" charset="0"/>
              </a:rPr>
              <a:t>executives showed these </a:t>
            </a:r>
            <a:r>
              <a:rPr lang="en-IN" sz="2400" b="1" dirty="0">
                <a:latin typeface="Times New Roman" panose="02020603050405020304" pitchFamily="18" charset="0"/>
                <a:cs typeface="Times New Roman" panose="02020603050405020304" pitchFamily="18" charset="0"/>
              </a:rPr>
              <a:t>top issues over 10 years:</a:t>
            </a:r>
          </a:p>
          <a:p>
            <a:pPr lvl="1">
              <a:lnSpc>
                <a:spcPct val="150000"/>
              </a:lnSpc>
            </a:pPr>
            <a:r>
              <a:rPr lang="en-IN" sz="2400" b="1" dirty="0">
                <a:latin typeface="Times New Roman" panose="02020603050405020304" pitchFamily="18" charset="0"/>
                <a:cs typeface="Times New Roman" panose="02020603050405020304" pitchFamily="18" charset="0"/>
              </a:rPr>
              <a:t>Retaining and rewarding the best people</a:t>
            </a:r>
          </a:p>
          <a:p>
            <a:pPr lvl="1">
              <a:lnSpc>
                <a:spcPct val="150000"/>
              </a:lnSpc>
            </a:pPr>
            <a:r>
              <a:rPr lang="en-IN" sz="2400" dirty="0">
                <a:latin typeface="Times New Roman" panose="02020603050405020304" pitchFamily="18" charset="0"/>
                <a:cs typeface="Times New Roman" panose="02020603050405020304" pitchFamily="18" charset="0"/>
              </a:rPr>
              <a:t>Attracting the best people to the organization</a:t>
            </a:r>
          </a:p>
          <a:p>
            <a:pPr algn="r">
              <a:lnSpc>
                <a:spcPct val="150000"/>
              </a:lnSpc>
              <a:buNone/>
            </a:pPr>
            <a:endParaRPr lang="en-IN" sz="900" b="1" dirty="0">
              <a:latin typeface="Times New Roman" panose="02020603050405020304" pitchFamily="18" charset="0"/>
              <a:cs typeface="Times New Roman" panose="02020603050405020304" pitchFamily="18" charset="0"/>
            </a:endParaRPr>
          </a:p>
          <a:p>
            <a:pPr algn="r">
              <a:lnSpc>
                <a:spcPct val="150000"/>
              </a:lnSpc>
              <a:buNone/>
            </a:pPr>
            <a:endParaRPr lang="en-IN" sz="900" b="1" dirty="0">
              <a:latin typeface="Times New Roman" panose="02020603050405020304" pitchFamily="18" charset="0"/>
              <a:cs typeface="Times New Roman" panose="02020603050405020304" pitchFamily="18" charset="0"/>
            </a:endParaRPr>
          </a:p>
          <a:p>
            <a:pPr algn="r">
              <a:lnSpc>
                <a:spcPct val="150000"/>
              </a:lnSpc>
              <a:buNone/>
            </a:pPr>
            <a:endParaRPr lang="en-IN" sz="900" b="1"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934219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53F68-B4BE-3D9B-F86F-27D1D6E0E51D}"/>
              </a:ext>
            </a:extLst>
          </p:cNvPr>
          <p:cNvSpPr>
            <a:spLocks noGrp="1"/>
          </p:cNvSpPr>
          <p:nvPr>
            <p:ph type="title"/>
          </p:nvPr>
        </p:nvSpPr>
        <p:spPr>
          <a:xfrm>
            <a:off x="1169894" y="2633196"/>
            <a:ext cx="10515600" cy="1325563"/>
          </a:xfrm>
        </p:spPr>
        <p:txBody>
          <a:bodyPr/>
          <a:lstStyle/>
          <a:p>
            <a:r>
              <a:rPr lang="en-IN" b="1" dirty="0">
                <a:latin typeface="Times New Roman" panose="02020603050405020304" pitchFamily="18" charset="0"/>
                <a:cs typeface="Times New Roman" panose="02020603050405020304" pitchFamily="18" charset="0"/>
              </a:rPr>
              <a:t>Data really educates managers on retention</a:t>
            </a:r>
            <a:br>
              <a:rPr lang="en-IN"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805508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F0DEF-EDDC-DDEE-DB3A-C0342773B34D}"/>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Talent Retention- Please Introspect!</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9BD7260-5E68-46EA-0402-4CF34E861D62}"/>
              </a:ext>
            </a:extLst>
          </p:cNvPr>
          <p:cNvSpPr>
            <a:spLocks noGrp="1"/>
          </p:cNvSpPr>
          <p:nvPr>
            <p:ph idx="1"/>
          </p:nvPr>
        </p:nvSpPr>
        <p:spPr/>
        <p:txBody>
          <a:bodyPr>
            <a:normAutofit fontScale="77500" lnSpcReduction="20000"/>
          </a:bodyPr>
          <a:lstStyle/>
          <a:p>
            <a:pPr algn="just"/>
            <a:r>
              <a:rPr lang="en-US" dirty="0">
                <a:latin typeface="Times New Roman" panose="02020603050405020304" pitchFamily="18" charset="0"/>
                <a:cs typeface="Times New Roman" panose="02020603050405020304" pitchFamily="18" charset="0"/>
              </a:rPr>
              <a:t>What constitutes too little and too much turnover for this organization?</a:t>
            </a:r>
          </a:p>
          <a:p>
            <a:pPr algn="just"/>
            <a:r>
              <a:rPr lang="en-US" dirty="0">
                <a:latin typeface="Times New Roman" panose="02020603050405020304" pitchFamily="18" charset="0"/>
                <a:cs typeface="Times New Roman" panose="02020603050405020304" pitchFamily="18" charset="0"/>
              </a:rPr>
              <a:t>What is the turnover of top talent vs. total turnover?</a:t>
            </a:r>
          </a:p>
          <a:p>
            <a:pPr algn="just"/>
            <a:r>
              <a:rPr lang="en-US" dirty="0">
                <a:latin typeface="Times New Roman" panose="02020603050405020304" pitchFamily="18" charset="0"/>
                <a:cs typeface="Times New Roman" panose="02020603050405020304" pitchFamily="18" charset="0"/>
              </a:rPr>
              <a:t>What is the turnover rate for talent in strategic roles?</a:t>
            </a:r>
          </a:p>
          <a:p>
            <a:pPr algn="just"/>
            <a:r>
              <a:rPr lang="en-US" dirty="0">
                <a:latin typeface="Times New Roman" panose="02020603050405020304" pitchFamily="18" charset="0"/>
                <a:cs typeface="Times New Roman" panose="02020603050405020304" pitchFamily="18" charset="0"/>
              </a:rPr>
              <a:t>What is the turnover rate for talent in hard to fill jobs?</a:t>
            </a:r>
          </a:p>
          <a:p>
            <a:pPr algn="just"/>
            <a:r>
              <a:rPr lang="en-US" dirty="0">
                <a:latin typeface="Times New Roman" panose="02020603050405020304" pitchFamily="18" charset="0"/>
                <a:cs typeface="Times New Roman" panose="02020603050405020304" pitchFamily="18" charset="0"/>
              </a:rPr>
              <a:t>What is the turnover rate within the first two years on the job?</a:t>
            </a:r>
          </a:p>
          <a:p>
            <a:pPr algn="just"/>
            <a:r>
              <a:rPr lang="en-US" dirty="0">
                <a:latin typeface="Times New Roman" panose="02020603050405020304" pitchFamily="18" charset="0"/>
                <a:cs typeface="Times New Roman" panose="02020603050405020304" pitchFamily="18" charset="0"/>
              </a:rPr>
              <a:t>What is the turnover rate for diverse talent?</a:t>
            </a:r>
          </a:p>
          <a:p>
            <a:pPr algn="just"/>
            <a:r>
              <a:rPr lang="en-US" dirty="0">
                <a:latin typeface="Times New Roman" panose="02020603050405020304" pitchFamily="18" charset="0"/>
                <a:cs typeface="Times New Roman" panose="02020603050405020304" pitchFamily="18" charset="0"/>
              </a:rPr>
              <a:t>What is the turnover rate by location, department and manager?</a:t>
            </a:r>
          </a:p>
          <a:p>
            <a:pPr algn="just"/>
            <a:r>
              <a:rPr lang="en-US" dirty="0">
                <a:latin typeface="Times New Roman" panose="02020603050405020304" pitchFamily="18" charset="0"/>
                <a:cs typeface="Times New Roman" panose="02020603050405020304" pitchFamily="18" charset="0"/>
              </a:rPr>
              <a:t>When do people leave in their tenure with the organization?</a:t>
            </a:r>
          </a:p>
          <a:p>
            <a:pPr algn="just"/>
            <a:r>
              <a:rPr lang="en-US" dirty="0">
                <a:latin typeface="Times New Roman" panose="02020603050405020304" pitchFamily="18" charset="0"/>
                <a:cs typeface="Times New Roman" panose="02020603050405020304" pitchFamily="18" charset="0"/>
              </a:rPr>
              <a:t>What is the turnover rate for different workforce generations?</a:t>
            </a:r>
          </a:p>
          <a:p>
            <a:pPr algn="just"/>
            <a:r>
              <a:rPr lang="en-US" dirty="0">
                <a:latin typeface="Times New Roman" panose="02020603050405020304" pitchFamily="18" charset="0"/>
                <a:cs typeface="Times New Roman" panose="02020603050405020304" pitchFamily="18" charset="0"/>
              </a:rPr>
              <a:t>What are the percentages of voluntary and involuntary turnover?</a:t>
            </a:r>
          </a:p>
          <a:p>
            <a:pPr algn="just"/>
            <a:r>
              <a:rPr lang="en-US" dirty="0">
                <a:latin typeface="Times New Roman" panose="02020603050405020304" pitchFamily="18" charset="0"/>
                <a:cs typeface="Times New Roman" panose="02020603050405020304" pitchFamily="18" charset="0"/>
              </a:rPr>
              <a:t>What percentage of involuntary turnover is related to poor performance?</a:t>
            </a:r>
          </a:p>
          <a:p>
            <a:pPr algn="just"/>
            <a:r>
              <a:rPr lang="en-US" dirty="0">
                <a:latin typeface="Times New Roman" panose="02020603050405020304" pitchFamily="18" charset="0"/>
                <a:cs typeface="Times New Roman" panose="02020603050405020304" pitchFamily="18" charset="0"/>
              </a:rPr>
              <a:t>Are managers held accountable for losing valued employees?</a:t>
            </a:r>
          </a:p>
          <a:p>
            <a:endParaRPr lang="en-US" dirty="0"/>
          </a:p>
        </p:txBody>
      </p:sp>
    </p:spTree>
    <p:extLst>
      <p:ext uri="{BB962C8B-B14F-4D97-AF65-F5344CB8AC3E}">
        <p14:creationId xmlns:p14="http://schemas.microsoft.com/office/powerpoint/2010/main" val="26625969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2E7B8-4141-57B9-01CF-0DD68FA85EC8}"/>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My job makes good use of my talent and abilities</a:t>
            </a:r>
            <a:endParaRPr lang="en-US" dirty="0">
              <a:latin typeface="Times New Roman" panose="02020603050405020304" pitchFamily="18" charset="0"/>
              <a:cs typeface="Times New Roman" panose="02020603050405020304" pitchFamily="18" charset="0"/>
            </a:endParaRPr>
          </a:p>
        </p:txBody>
      </p:sp>
      <p:pic>
        <p:nvPicPr>
          <p:cNvPr id="4" name="Picture 2">
            <a:extLst>
              <a:ext uri="{FF2B5EF4-FFF2-40B4-BE49-F238E27FC236}">
                <a16:creationId xmlns:a16="http://schemas.microsoft.com/office/drawing/2014/main" id="{467F1DF7-756A-F0FF-1908-221BAEFF60BB}"/>
              </a:ext>
            </a:extLst>
          </p:cNvPr>
          <p:cNvPicPr>
            <a:picLocks noGrp="1" noChangeAspect="1" noChangeArrowheads="1"/>
          </p:cNvPicPr>
          <p:nvPr>
            <p:ph idx="1"/>
          </p:nvPr>
        </p:nvPicPr>
        <p:blipFill>
          <a:blip r:embed="rId2"/>
          <a:srcRect/>
          <a:stretch>
            <a:fillRect/>
          </a:stretch>
        </p:blipFill>
        <p:spPr bwMode="auto">
          <a:xfrm>
            <a:off x="1462087" y="2301081"/>
            <a:ext cx="9267825" cy="3400425"/>
          </a:xfrm>
          <a:prstGeom prst="rect">
            <a:avLst/>
          </a:prstGeom>
          <a:noFill/>
          <a:ln w="9525">
            <a:noFill/>
            <a:miter lim="800000"/>
            <a:headEnd/>
            <a:tailEnd/>
          </a:ln>
          <a:effectLst/>
        </p:spPr>
      </p:pic>
    </p:spTree>
    <p:extLst>
      <p:ext uri="{BB962C8B-B14F-4D97-AF65-F5344CB8AC3E}">
        <p14:creationId xmlns:p14="http://schemas.microsoft.com/office/powerpoint/2010/main" val="15169798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41CE6-E06A-A4C0-B99C-DA5A854E84B7}"/>
              </a:ext>
            </a:extLst>
          </p:cNvPr>
          <p:cNvSpPr>
            <a:spLocks noGrp="1"/>
          </p:cNvSpPr>
          <p:nvPr>
            <p:ph type="title"/>
          </p:nvPr>
        </p:nvSpPr>
        <p:spPr/>
        <p:txBody>
          <a:bodyPr/>
          <a:lstStyle/>
          <a:p>
            <a:r>
              <a:rPr lang="en-IN" sz="4400" b="1" dirty="0">
                <a:latin typeface="Times New Roman" panose="02020603050405020304" pitchFamily="18" charset="0"/>
                <a:cs typeface="Times New Roman" panose="02020603050405020304" pitchFamily="18" charset="0"/>
              </a:rPr>
              <a:t>Turnover Metrics</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3A403B7-5257-7E7E-037F-10C2878A8990}"/>
              </a:ext>
            </a:extLst>
          </p:cNvPr>
          <p:cNvSpPr>
            <a:spLocks noGrp="1"/>
          </p:cNvSpPr>
          <p:nvPr>
            <p:ph idx="1"/>
          </p:nvPr>
        </p:nvSpPr>
        <p:spPr/>
        <p:txBody>
          <a:bodyPr>
            <a:normAutofit fontScale="77500" lnSpcReduction="20000"/>
          </a:bodyPr>
          <a:lstStyle/>
          <a:p>
            <a:pPr algn="just">
              <a:lnSpc>
                <a:spcPct val="160000"/>
              </a:lnSpc>
            </a:pPr>
            <a:r>
              <a:rPr lang="en-IN" b="1" dirty="0">
                <a:latin typeface="Times New Roman" panose="02020603050405020304" pitchFamily="18" charset="0"/>
                <a:cs typeface="Times New Roman" panose="02020603050405020304" pitchFamily="18" charset="0"/>
              </a:rPr>
              <a:t>Turnover rate:  </a:t>
            </a:r>
            <a:r>
              <a:rPr lang="en-IN" dirty="0">
                <a:latin typeface="Times New Roman" panose="02020603050405020304" pitchFamily="18" charset="0"/>
                <a:cs typeface="Times New Roman" panose="02020603050405020304" pitchFamily="18" charset="0"/>
              </a:rPr>
              <a:t>Divide the number of terminations by the total employee census.</a:t>
            </a:r>
          </a:p>
          <a:p>
            <a:pPr algn="just">
              <a:lnSpc>
                <a:spcPct val="160000"/>
              </a:lnSpc>
            </a:pPr>
            <a:r>
              <a:rPr lang="en-IN" dirty="0">
                <a:latin typeface="Times New Roman" panose="02020603050405020304" pitchFamily="18" charset="0"/>
                <a:cs typeface="Times New Roman" panose="02020603050405020304" pitchFamily="18" charset="0"/>
              </a:rPr>
              <a:t>To arrive at a qualitative measure, you must first determine what aspects of turnover are important to your organization. </a:t>
            </a:r>
          </a:p>
          <a:p>
            <a:pPr algn="just">
              <a:lnSpc>
                <a:spcPct val="160000"/>
              </a:lnSpc>
            </a:pPr>
            <a:r>
              <a:rPr lang="en-IN" dirty="0">
                <a:latin typeface="Times New Roman" panose="02020603050405020304" pitchFamily="18" charset="0"/>
                <a:cs typeface="Times New Roman" panose="02020603050405020304" pitchFamily="18" charset="0"/>
              </a:rPr>
              <a:t>If your organization has high turnover within the first year, you may want to calculate the turnover rate just for the employees who leave within that time period.</a:t>
            </a:r>
          </a:p>
          <a:p>
            <a:pPr algn="just">
              <a:lnSpc>
                <a:spcPct val="160000"/>
              </a:lnSpc>
            </a:pPr>
            <a:r>
              <a:rPr lang="en-IN" dirty="0">
                <a:latin typeface="Times New Roman" panose="02020603050405020304" pitchFamily="18" charset="0"/>
                <a:cs typeface="Times New Roman" panose="02020603050405020304" pitchFamily="18" charset="0"/>
              </a:rPr>
              <a:t>For example, if there are a total of 150 separations through a year, and 32 of those were within one year of employment, your first year turnover rate is 21.33%.</a:t>
            </a:r>
          </a:p>
          <a:p>
            <a:pPr algn="just"/>
            <a:endParaRPr lang="en-US"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0DA1573A-8888-9450-150C-79204F5A7B36}"/>
              </a:ext>
            </a:extLst>
          </p:cNvPr>
          <p:cNvSpPr txBox="1"/>
          <p:nvPr/>
        </p:nvSpPr>
        <p:spPr>
          <a:xfrm>
            <a:off x="6535271" y="5773271"/>
            <a:ext cx="5289176"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https://www.bamboohr.com/blog/key-hr-metrics</a:t>
            </a:r>
          </a:p>
        </p:txBody>
      </p:sp>
    </p:spTree>
    <p:extLst>
      <p:ext uri="{BB962C8B-B14F-4D97-AF65-F5344CB8AC3E}">
        <p14:creationId xmlns:p14="http://schemas.microsoft.com/office/powerpoint/2010/main" val="38018691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1D6AD140-5CF6-904A-317C-C49CF8956386}"/>
              </a:ext>
            </a:extLst>
          </p:cNvPr>
          <p:cNvPicPr>
            <a:picLocks noChangeAspect="1" noChangeArrowheads="1"/>
          </p:cNvPicPr>
          <p:nvPr/>
        </p:nvPicPr>
        <p:blipFill>
          <a:blip r:embed="rId2"/>
          <a:srcRect/>
          <a:stretch>
            <a:fillRect/>
          </a:stretch>
        </p:blipFill>
        <p:spPr bwMode="auto">
          <a:xfrm>
            <a:off x="1881159" y="714356"/>
            <a:ext cx="8523563" cy="714380"/>
          </a:xfrm>
          <a:prstGeom prst="rect">
            <a:avLst/>
          </a:prstGeom>
          <a:noFill/>
          <a:ln w="9525">
            <a:noFill/>
            <a:miter lim="800000"/>
            <a:headEnd/>
            <a:tailEnd/>
          </a:ln>
          <a:effectLst/>
        </p:spPr>
      </p:pic>
      <p:pic>
        <p:nvPicPr>
          <p:cNvPr id="5" name="Picture 2">
            <a:extLst>
              <a:ext uri="{FF2B5EF4-FFF2-40B4-BE49-F238E27FC236}">
                <a16:creationId xmlns:a16="http://schemas.microsoft.com/office/drawing/2014/main" id="{924D3619-9227-2358-05DB-AA7D6682B088}"/>
              </a:ext>
            </a:extLst>
          </p:cNvPr>
          <p:cNvPicPr>
            <a:picLocks noGrp="1" noChangeAspect="1" noChangeArrowheads="1"/>
          </p:cNvPicPr>
          <p:nvPr>
            <p:ph idx="1"/>
          </p:nvPr>
        </p:nvPicPr>
        <p:blipFill>
          <a:blip r:embed="rId3"/>
          <a:srcRect/>
          <a:stretch>
            <a:fillRect/>
          </a:stretch>
        </p:blipFill>
        <p:spPr bwMode="auto">
          <a:xfrm>
            <a:off x="2268070" y="2347865"/>
            <a:ext cx="7317721" cy="3936393"/>
          </a:xfrm>
          <a:prstGeom prst="rect">
            <a:avLst/>
          </a:prstGeom>
          <a:noFill/>
          <a:ln w="9525">
            <a:noFill/>
            <a:miter lim="800000"/>
            <a:headEnd/>
            <a:tailEnd/>
          </a:ln>
          <a:effectLst/>
        </p:spPr>
      </p:pic>
    </p:spTree>
    <p:extLst>
      <p:ext uri="{BB962C8B-B14F-4D97-AF65-F5344CB8AC3E}">
        <p14:creationId xmlns:p14="http://schemas.microsoft.com/office/powerpoint/2010/main" val="23919419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4679E-7241-1B95-2CA6-912EA3B78795}"/>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Attrition</a:t>
            </a:r>
          </a:p>
        </p:txBody>
      </p:sp>
      <p:sp>
        <p:nvSpPr>
          <p:cNvPr id="3" name="Content Placeholder 2">
            <a:extLst>
              <a:ext uri="{FF2B5EF4-FFF2-40B4-BE49-F238E27FC236}">
                <a16:creationId xmlns:a16="http://schemas.microsoft.com/office/drawing/2014/main" id="{79374ACA-40F3-D5C3-5BBD-6D1945C452C3}"/>
              </a:ext>
            </a:extLst>
          </p:cNvPr>
          <p:cNvSpPr>
            <a:spLocks noGrp="1"/>
          </p:cNvSpPr>
          <p:nvPr>
            <p:ph idx="1"/>
          </p:nvPr>
        </p:nvSpPr>
        <p:spPr>
          <a:xfrm>
            <a:off x="838200" y="1825625"/>
            <a:ext cx="10515600" cy="4871010"/>
          </a:xfrm>
        </p:spPr>
        <p:txBody>
          <a:bodyPr>
            <a:normAutofit fontScale="25000" lnSpcReduction="20000"/>
          </a:bodyPr>
          <a:lstStyle/>
          <a:p>
            <a:pPr algn="just">
              <a:lnSpc>
                <a:spcPct val="120000"/>
              </a:lnSpc>
            </a:pPr>
            <a:r>
              <a:rPr lang="en-IN" sz="8000" dirty="0">
                <a:latin typeface="Times New Roman" panose="02020603050405020304" pitchFamily="18" charset="0"/>
                <a:cs typeface="Times New Roman" panose="02020603050405020304" pitchFamily="18" charset="0"/>
              </a:rPr>
              <a:t>Attrition typically reflects total </a:t>
            </a:r>
            <a:r>
              <a:rPr lang="en-IN" sz="8000" b="1" dirty="0">
                <a:latin typeface="Times New Roman" panose="02020603050405020304" pitchFamily="18" charset="0"/>
                <a:cs typeface="Times New Roman" panose="02020603050405020304" pitchFamily="18" charset="0"/>
              </a:rPr>
              <a:t>voluntary and involuntary turnover</a:t>
            </a:r>
            <a:r>
              <a:rPr lang="en-IN" sz="8000" dirty="0">
                <a:latin typeface="Times New Roman" panose="02020603050405020304" pitchFamily="18" charset="0"/>
                <a:cs typeface="Times New Roman" panose="02020603050405020304" pitchFamily="18" charset="0"/>
              </a:rPr>
              <a:t>. </a:t>
            </a:r>
          </a:p>
          <a:p>
            <a:pPr algn="just">
              <a:lnSpc>
                <a:spcPct val="120000"/>
              </a:lnSpc>
            </a:pPr>
            <a:r>
              <a:rPr lang="en-IN" sz="8000" dirty="0">
                <a:latin typeface="Times New Roman" panose="02020603050405020304" pitchFamily="18" charset="0"/>
                <a:cs typeface="Times New Roman" panose="02020603050405020304" pitchFamily="18" charset="0"/>
              </a:rPr>
              <a:t>Some quality-of-attrition metrics to consider are the following:</a:t>
            </a:r>
          </a:p>
          <a:p>
            <a:pPr algn="just">
              <a:lnSpc>
                <a:spcPct val="120000"/>
              </a:lnSpc>
            </a:pPr>
            <a:r>
              <a:rPr lang="en-IN" sz="8000" b="1" dirty="0">
                <a:latin typeface="Times New Roman" panose="02020603050405020304" pitchFamily="18" charset="0"/>
                <a:cs typeface="Times New Roman" panose="02020603050405020304" pitchFamily="18" charset="0"/>
              </a:rPr>
              <a:t>Regrettable separation rate </a:t>
            </a:r>
            <a:r>
              <a:rPr lang="en-IN" sz="8000" dirty="0">
                <a:latin typeface="Times New Roman" panose="02020603050405020304" pitchFamily="18" charset="0"/>
                <a:cs typeface="Times New Roman" panose="02020603050405020304" pitchFamily="18" charset="0"/>
              </a:rPr>
              <a:t>– Employees who left the company but who the company had planned to retain.</a:t>
            </a:r>
          </a:p>
          <a:p>
            <a:pPr algn="just">
              <a:lnSpc>
                <a:spcPct val="120000"/>
              </a:lnSpc>
            </a:pPr>
            <a:r>
              <a:rPr lang="en-IN" sz="8000" b="1" dirty="0">
                <a:latin typeface="Times New Roman" panose="02020603050405020304" pitchFamily="18" charset="0"/>
                <a:cs typeface="Times New Roman" panose="02020603050405020304" pitchFamily="18" charset="0"/>
              </a:rPr>
              <a:t>Non-regrettable separation rate </a:t>
            </a:r>
            <a:r>
              <a:rPr lang="en-IN" sz="8000" dirty="0">
                <a:latin typeface="Times New Roman" panose="02020603050405020304" pitchFamily="18" charset="0"/>
                <a:cs typeface="Times New Roman" panose="02020603050405020304" pitchFamily="18" charset="0"/>
              </a:rPr>
              <a:t>– Employees who left the company whose departure did not hurt the company.</a:t>
            </a:r>
          </a:p>
          <a:p>
            <a:pPr algn="just">
              <a:lnSpc>
                <a:spcPct val="120000"/>
              </a:lnSpc>
            </a:pPr>
            <a:r>
              <a:rPr lang="en-IN" sz="8000" b="1" dirty="0">
                <a:latin typeface="Times New Roman" panose="02020603050405020304" pitchFamily="18" charset="0"/>
                <a:cs typeface="Times New Roman" panose="02020603050405020304" pitchFamily="18" charset="0"/>
              </a:rPr>
              <a:t>Controllable separation rate </a:t>
            </a:r>
            <a:r>
              <a:rPr lang="en-IN" sz="8000" dirty="0">
                <a:latin typeface="Times New Roman" panose="02020603050405020304" pitchFamily="18" charset="0"/>
                <a:cs typeface="Times New Roman" panose="02020603050405020304" pitchFamily="18" charset="0"/>
              </a:rPr>
              <a:t>– Employees who left for a reason that, if known, the organization might have been able to address.</a:t>
            </a:r>
          </a:p>
          <a:p>
            <a:pPr algn="just">
              <a:lnSpc>
                <a:spcPct val="120000"/>
              </a:lnSpc>
            </a:pPr>
            <a:r>
              <a:rPr lang="en-IN" sz="8000" b="1" dirty="0">
                <a:latin typeface="Times New Roman" panose="02020603050405020304" pitchFamily="18" charset="0"/>
                <a:cs typeface="Times New Roman" panose="02020603050405020304" pitchFamily="18" charset="0"/>
              </a:rPr>
              <a:t>Uncontrollable separation rate </a:t>
            </a:r>
            <a:r>
              <a:rPr lang="en-IN" sz="8000" dirty="0">
                <a:latin typeface="Times New Roman" panose="02020603050405020304" pitchFamily="18" charset="0"/>
                <a:cs typeface="Times New Roman" panose="02020603050405020304" pitchFamily="18" charset="0"/>
              </a:rPr>
              <a:t>– Employees who left for a reason that, even if known, the organization could not have prevented.</a:t>
            </a:r>
          </a:p>
          <a:p>
            <a:pPr algn="just">
              <a:lnSpc>
                <a:spcPct val="120000"/>
              </a:lnSpc>
            </a:pPr>
            <a:r>
              <a:rPr lang="en-IN" sz="8000" b="1" dirty="0">
                <a:latin typeface="Times New Roman" panose="02020603050405020304" pitchFamily="18" charset="0"/>
                <a:cs typeface="Times New Roman" panose="02020603050405020304" pitchFamily="18" charset="0"/>
              </a:rPr>
              <a:t>High-performer separation rate </a:t>
            </a:r>
            <a:r>
              <a:rPr lang="en-IN" sz="8000" dirty="0">
                <a:latin typeface="Times New Roman" panose="02020603050405020304" pitchFamily="18" charset="0"/>
                <a:cs typeface="Times New Roman" panose="02020603050405020304" pitchFamily="18" charset="0"/>
              </a:rPr>
              <a:t>– Employees designated as high performers who left the company.</a:t>
            </a:r>
          </a:p>
          <a:p>
            <a:endParaRPr lang="en-US" dirty="0"/>
          </a:p>
        </p:txBody>
      </p:sp>
    </p:spTree>
    <p:extLst>
      <p:ext uri="{BB962C8B-B14F-4D97-AF65-F5344CB8AC3E}">
        <p14:creationId xmlns:p14="http://schemas.microsoft.com/office/powerpoint/2010/main" val="12738838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E8469-BF84-A8A9-72E0-6A834034782D}"/>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Employee Turnover Rates</a:t>
            </a:r>
          </a:p>
        </p:txBody>
      </p:sp>
      <p:sp>
        <p:nvSpPr>
          <p:cNvPr id="3" name="Content Placeholder 2">
            <a:extLst>
              <a:ext uri="{FF2B5EF4-FFF2-40B4-BE49-F238E27FC236}">
                <a16:creationId xmlns:a16="http://schemas.microsoft.com/office/drawing/2014/main" id="{4A44FE94-6FAD-C02A-0042-CF5FDCFA0B06}"/>
              </a:ext>
            </a:extLst>
          </p:cNvPr>
          <p:cNvSpPr>
            <a:spLocks noGrp="1"/>
          </p:cNvSpPr>
          <p:nvPr>
            <p:ph idx="1"/>
          </p:nvPr>
        </p:nvSpPr>
        <p:spPr>
          <a:xfrm>
            <a:off x="838200" y="1825625"/>
            <a:ext cx="10515600" cy="1930587"/>
          </a:xfrm>
        </p:spPr>
        <p:txBody>
          <a:bodyPr/>
          <a:lstStyle/>
          <a:p>
            <a:r>
              <a:rPr lang="en-US">
                <a:latin typeface="Times New Roman" panose="02020603050405020304" pitchFamily="18" charset="0"/>
                <a:cs typeface="Times New Roman" panose="02020603050405020304" pitchFamily="18" charset="0"/>
              </a:rPr>
              <a:t>Computing Turnover Rates:</a:t>
            </a:r>
            <a:br>
              <a:rPr lang="en-US" sz="200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pic>
        <p:nvPicPr>
          <p:cNvPr id="4" name="Picture 7" descr="0101apx">
            <a:extLst>
              <a:ext uri="{FF2B5EF4-FFF2-40B4-BE49-F238E27FC236}">
                <a16:creationId xmlns:a16="http://schemas.microsoft.com/office/drawing/2014/main" id="{D13E777C-13B9-ADE9-EE39-B7DEA85476A0}"/>
              </a:ext>
            </a:extLst>
          </p:cNvPr>
          <p:cNvPicPr>
            <a:picLocks noChangeAspect="1" noChangeArrowheads="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3024167" y="2500307"/>
            <a:ext cx="5916613"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3FDA94CB-466D-89A2-4CBE-3FE915FFCA72}"/>
              </a:ext>
            </a:extLst>
          </p:cNvPr>
          <p:cNvSpPr txBox="1"/>
          <p:nvPr/>
        </p:nvSpPr>
        <p:spPr>
          <a:xfrm>
            <a:off x="914400" y="3756212"/>
            <a:ext cx="10354235" cy="1615827"/>
          </a:xfrm>
          <a:prstGeom prst="rect">
            <a:avLst/>
          </a:prstGeom>
          <a:noFill/>
        </p:spPr>
        <p:txBody>
          <a:bodyPr wrap="square" rtlCol="0">
            <a:spAutoFit/>
          </a:bodyPr>
          <a:lstStyle/>
          <a:p>
            <a:pPr>
              <a:lnSpc>
                <a:spcPct val="150000"/>
              </a:lnSpc>
            </a:pPr>
            <a:r>
              <a:rPr lang="en-US" sz="1800" dirty="0">
                <a:latin typeface="Times New Roman" panose="02020603050405020304" pitchFamily="18" charset="0"/>
                <a:cs typeface="Times New Roman" panose="02020603050405020304" pitchFamily="18" charset="0"/>
              </a:rPr>
              <a:t>Thus, if there were 25 separations during a month and the total number of employees at mid month was 500, the turnover rate would be:</a:t>
            </a:r>
            <a:br>
              <a:rPr lang="en-US" sz="1800" dirty="0">
                <a:latin typeface="Times New Roman" panose="02020603050405020304" pitchFamily="18" charset="0"/>
                <a:cs typeface="Times New Roman" panose="02020603050405020304" pitchFamily="18" charset="0"/>
              </a:rPr>
            </a:br>
            <a:endParaRPr lang="en-US" sz="1800"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E0130FBC-1BB0-BA9E-8FD2-C1BC08D84C69}"/>
              </a:ext>
            </a:extLst>
          </p:cNvPr>
          <p:cNvSpPr txBox="1"/>
          <p:nvPr/>
        </p:nvSpPr>
        <p:spPr>
          <a:xfrm>
            <a:off x="4356847" y="5468037"/>
            <a:ext cx="2823882" cy="369332"/>
          </a:xfrm>
          <a:prstGeom prst="rect">
            <a:avLst/>
          </a:prstGeom>
          <a:noFill/>
        </p:spPr>
        <p:txBody>
          <a:bodyPr wrap="square" rtlCol="0">
            <a:spAutoFit/>
          </a:bodyPr>
          <a:lstStyle/>
          <a:p>
            <a:r>
              <a:rPr lang="en-US" dirty="0"/>
              <a:t>(25/500)*100=5 Percent</a:t>
            </a:r>
          </a:p>
        </p:txBody>
      </p:sp>
    </p:spTree>
    <p:extLst>
      <p:ext uri="{BB962C8B-B14F-4D97-AF65-F5344CB8AC3E}">
        <p14:creationId xmlns:p14="http://schemas.microsoft.com/office/powerpoint/2010/main" val="50846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BEB1E-CF0B-BC07-3685-1852B2EFF53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89CFECB-58E5-B916-75F9-125BBEA6DCE4}"/>
              </a:ext>
            </a:extLst>
          </p:cNvPr>
          <p:cNvSpPr>
            <a:spLocks noGrp="1"/>
          </p:cNvSpPr>
          <p:nvPr>
            <p:ph idx="1"/>
          </p:nvPr>
        </p:nvSpPr>
        <p:spPr>
          <a:xfrm>
            <a:off x="838200" y="1825625"/>
            <a:ext cx="10515600" cy="2593975"/>
          </a:xfrm>
        </p:spPr>
        <p:txBody>
          <a:bodyPr/>
          <a:lstStyle/>
          <a:p>
            <a:pPr eaLnBrk="1" hangingPunct="1">
              <a:defRPr/>
            </a:pPr>
            <a:r>
              <a:rPr lang="en-US" sz="2400" dirty="0">
                <a:latin typeface="Times New Roman" panose="02020603050405020304" pitchFamily="18" charset="0"/>
                <a:cs typeface="Times New Roman" panose="02020603050405020304" pitchFamily="18" charset="0"/>
              </a:rPr>
              <a:t>Computing Turnover Rates (cont’d):</a:t>
            </a:r>
          </a:p>
          <a:p>
            <a:pPr lvl="1" eaLnBrk="1" hangingPunct="1">
              <a:defRPr/>
            </a:pPr>
            <a:r>
              <a:rPr lang="en-US" sz="2000" dirty="0">
                <a:latin typeface="Times New Roman" panose="02020603050405020304" pitchFamily="18" charset="0"/>
                <a:cs typeface="Times New Roman" panose="02020603050405020304" pitchFamily="18" charset="0"/>
              </a:rPr>
              <a:t>Another method of computing the turnover rate is one that reflects only the avoidable separations (S). This rate is computed by subtracting unavoidable separations (US) from all separations. The formula for this method is as follows:</a:t>
            </a:r>
            <a:br>
              <a:rPr lang="en-US" sz="2000"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pic>
        <p:nvPicPr>
          <p:cNvPr id="4" name="Picture 9" descr="0103apxtext">
            <a:extLst>
              <a:ext uri="{FF2B5EF4-FFF2-40B4-BE49-F238E27FC236}">
                <a16:creationId xmlns:a16="http://schemas.microsoft.com/office/drawing/2014/main" id="{701A096D-2034-AA29-B72E-BB137B0FD436}"/>
              </a:ext>
            </a:extLst>
          </p:cNvPr>
          <p:cNvPicPr>
            <a:picLocks noChangeAspect="1" noChangeArrowheads="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3931329" y="3429000"/>
            <a:ext cx="4144963" cy="79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8D8A352A-25B3-29FD-4FDF-AFF36AF2910B}"/>
              </a:ext>
            </a:extLst>
          </p:cNvPr>
          <p:cNvSpPr txBox="1"/>
          <p:nvPr/>
        </p:nvSpPr>
        <p:spPr>
          <a:xfrm>
            <a:off x="1416424" y="4607859"/>
            <a:ext cx="9439835" cy="1200329"/>
          </a:xfrm>
          <a:prstGeom prst="rect">
            <a:avLst/>
          </a:prstGeom>
          <a:noFill/>
        </p:spPr>
        <p:txBody>
          <a:bodyPr wrap="square" rtlCol="0">
            <a:spAutoFit/>
          </a:bodyPr>
          <a:lstStyle/>
          <a:p>
            <a:r>
              <a:rPr lang="en-US" sz="1800" dirty="0">
                <a:latin typeface="Times New Roman" panose="02020603050405020304" pitchFamily="18" charset="0"/>
                <a:cs typeface="Times New Roman" panose="02020603050405020304" pitchFamily="18" charset="0"/>
              </a:rPr>
              <a:t>where M represents the total number of employees at mid month. For example, if there were 25 separations during a month, 5 of which were US, and the total number of employees at mid month (M) was 500, the turnover rate would be:</a:t>
            </a:r>
          </a:p>
          <a:p>
            <a:endParaRPr lang="en-US" dirty="0">
              <a:latin typeface="Times New Roman" panose="02020603050405020304" pitchFamily="18" charset="0"/>
              <a:cs typeface="Times New Roman" panose="02020603050405020304" pitchFamily="18" charset="0"/>
            </a:endParaRPr>
          </a:p>
        </p:txBody>
      </p:sp>
      <p:pic>
        <p:nvPicPr>
          <p:cNvPr id="6" name="Picture 10" descr="0104apxtext">
            <a:extLst>
              <a:ext uri="{FF2B5EF4-FFF2-40B4-BE49-F238E27FC236}">
                <a16:creationId xmlns:a16="http://schemas.microsoft.com/office/drawing/2014/main" id="{9F49DAB2-D75C-D8C5-4EDD-372686313755}"/>
              </a:ext>
            </a:extLst>
          </p:cNvPr>
          <p:cNvPicPr>
            <a:picLocks noChangeAspect="1" noChangeArrowheads="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4298835" y="5669374"/>
            <a:ext cx="340995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8474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DCA75-F081-18E0-1F2E-ED80D72DBD20}"/>
              </a:ext>
            </a:extLst>
          </p:cNvPr>
          <p:cNvSpPr>
            <a:spLocks noGrp="1"/>
          </p:cNvSpPr>
          <p:nvPr>
            <p:ph type="title"/>
          </p:nvPr>
        </p:nvSpPr>
        <p:spPr/>
        <p:txBody>
          <a:bodyPr/>
          <a:lstStyle/>
          <a:p>
            <a:r>
              <a:rPr lang="en-IN" b="1" dirty="0">
                <a:latin typeface="Times New Roman" panose="02020603050405020304" pitchFamily="18" charset="0"/>
                <a:cs typeface="Times New Roman" panose="02020603050405020304" pitchFamily="18" charset="0"/>
              </a:rPr>
              <a:t>Complementary metrics </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86E1425-B161-C428-7A20-95A69E8AD95D}"/>
              </a:ext>
            </a:extLst>
          </p:cNvPr>
          <p:cNvSpPr>
            <a:spLocks noGrp="1"/>
          </p:cNvSpPr>
          <p:nvPr>
            <p:ph idx="1"/>
          </p:nvPr>
        </p:nvSpPr>
        <p:spPr>
          <a:xfrm>
            <a:off x="838200" y="1825625"/>
            <a:ext cx="8771965" cy="4817222"/>
          </a:xfrm>
        </p:spPr>
        <p:txBody>
          <a:bodyPr>
            <a:normAutofit fontScale="77500" lnSpcReduction="20000"/>
          </a:bodyPr>
          <a:lstStyle/>
          <a:p>
            <a:pPr>
              <a:lnSpc>
                <a:spcPct val="170000"/>
              </a:lnSpc>
            </a:pPr>
            <a:r>
              <a:rPr lang="en-IN" sz="2900" dirty="0">
                <a:latin typeface="Times New Roman" panose="02020603050405020304" pitchFamily="18" charset="0"/>
                <a:cs typeface="Times New Roman" panose="02020603050405020304" pitchFamily="18" charset="0"/>
              </a:rPr>
              <a:t>This metric is key to understanding all aspects of the talent cycle within your organization. On its own, it may indicate that the retention processes of the business are not working. Review this metric alongside the following to develop a clearer picture of your retention effectiveness: </a:t>
            </a:r>
          </a:p>
          <a:p>
            <a:pPr lvl="1">
              <a:lnSpc>
                <a:spcPct val="120000"/>
              </a:lnSpc>
            </a:pPr>
            <a:r>
              <a:rPr lang="en-IN" sz="2500" dirty="0">
                <a:latin typeface="Times New Roman" panose="02020603050405020304" pitchFamily="18" charset="0"/>
                <a:cs typeface="Times New Roman" panose="02020603050405020304" pitchFamily="18" charset="0"/>
              </a:rPr>
              <a:t>Cost of Voluntary Turnover </a:t>
            </a:r>
          </a:p>
          <a:p>
            <a:pPr lvl="1">
              <a:lnSpc>
                <a:spcPct val="120000"/>
              </a:lnSpc>
            </a:pPr>
            <a:r>
              <a:rPr lang="en-IN" sz="2500" dirty="0">
                <a:latin typeface="Times New Roman" panose="02020603050405020304" pitchFamily="18" charset="0"/>
                <a:cs typeface="Times New Roman" panose="02020603050405020304" pitchFamily="18" charset="0"/>
              </a:rPr>
              <a:t>Resignation Rate </a:t>
            </a:r>
          </a:p>
          <a:p>
            <a:pPr lvl="1">
              <a:lnSpc>
                <a:spcPct val="120000"/>
              </a:lnSpc>
            </a:pPr>
            <a:r>
              <a:rPr lang="en-IN" sz="2500" dirty="0">
                <a:latin typeface="Times New Roman" panose="02020603050405020304" pitchFamily="18" charset="0"/>
                <a:cs typeface="Times New Roman" panose="02020603050405020304" pitchFamily="18" charset="0"/>
              </a:rPr>
              <a:t>Retirement Rate </a:t>
            </a:r>
          </a:p>
          <a:p>
            <a:pPr lvl="1">
              <a:lnSpc>
                <a:spcPct val="120000"/>
              </a:lnSpc>
            </a:pPr>
            <a:r>
              <a:rPr lang="en-IN" sz="2500" dirty="0">
                <a:latin typeface="Times New Roman" panose="02020603050405020304" pitchFamily="18" charset="0"/>
                <a:cs typeface="Times New Roman" panose="02020603050405020304" pitchFamily="18" charset="0"/>
              </a:rPr>
              <a:t>Involuntary Turnover Rate </a:t>
            </a:r>
          </a:p>
          <a:p>
            <a:pPr lvl="1">
              <a:lnSpc>
                <a:spcPct val="120000"/>
              </a:lnSpc>
            </a:pPr>
            <a:r>
              <a:rPr lang="en-IN" sz="2500" dirty="0">
                <a:latin typeface="Times New Roman" panose="02020603050405020304" pitchFamily="18" charset="0"/>
                <a:cs typeface="Times New Roman" panose="02020603050405020304" pitchFamily="18" charset="0"/>
              </a:rPr>
              <a:t>Voluntary Turnover Rate by Job Level </a:t>
            </a:r>
          </a:p>
          <a:p>
            <a:pPr lvl="1">
              <a:lnSpc>
                <a:spcPct val="120000"/>
              </a:lnSpc>
            </a:pPr>
            <a:r>
              <a:rPr lang="en-IN" sz="2500" dirty="0">
                <a:latin typeface="Times New Roman" panose="02020603050405020304" pitchFamily="18" charset="0"/>
                <a:cs typeface="Times New Roman" panose="02020603050405020304" pitchFamily="18" charset="0"/>
              </a:rPr>
              <a:t>Involuntary Turnover Rate by Job Level </a:t>
            </a:r>
          </a:p>
          <a:p>
            <a:pPr lvl="1">
              <a:lnSpc>
                <a:spcPct val="120000"/>
              </a:lnSpc>
            </a:pPr>
            <a:r>
              <a:rPr lang="en-IN" sz="2500" dirty="0">
                <a:latin typeface="Times New Roman" panose="02020603050405020304" pitchFamily="18" charset="0"/>
                <a:cs typeface="Times New Roman" panose="02020603050405020304" pitchFamily="18" charset="0"/>
              </a:rPr>
              <a:t>1st year Turnover Rate </a:t>
            </a:r>
          </a:p>
          <a:p>
            <a:endParaRPr lang="en-US" dirty="0"/>
          </a:p>
        </p:txBody>
      </p:sp>
      <p:sp>
        <p:nvSpPr>
          <p:cNvPr id="4" name="TextBox 3">
            <a:extLst>
              <a:ext uri="{FF2B5EF4-FFF2-40B4-BE49-F238E27FC236}">
                <a16:creationId xmlns:a16="http://schemas.microsoft.com/office/drawing/2014/main" id="{9D62DAC5-412E-6860-B122-606C856D44B8}"/>
              </a:ext>
            </a:extLst>
          </p:cNvPr>
          <p:cNvSpPr txBox="1"/>
          <p:nvPr/>
        </p:nvSpPr>
        <p:spPr>
          <a:xfrm>
            <a:off x="9610165" y="1247141"/>
            <a:ext cx="2294965" cy="5330690"/>
          </a:xfrm>
          <a:prstGeom prst="rect">
            <a:avLst/>
          </a:prstGeom>
          <a:noFill/>
        </p:spPr>
        <p:txBody>
          <a:bodyPr wrap="square" rtlCol="0">
            <a:spAutoFit/>
          </a:bodyPr>
          <a:lstStyle/>
          <a:p>
            <a:pPr>
              <a:lnSpc>
                <a:spcPct val="170000"/>
              </a:lnSpc>
            </a:pPr>
            <a:r>
              <a:rPr lang="en-IN" sz="1600" b="1" dirty="0">
                <a:latin typeface="Times New Roman" panose="02020603050405020304" pitchFamily="18" charset="0"/>
                <a:cs typeface="Times New Roman" panose="02020603050405020304" pitchFamily="18" charset="0"/>
              </a:rPr>
              <a:t>Cautionary notes </a:t>
            </a:r>
          </a:p>
          <a:p>
            <a:pPr>
              <a:lnSpc>
                <a:spcPct val="170000"/>
              </a:lnSpc>
            </a:pPr>
            <a:r>
              <a:rPr lang="en-IN" sz="1600" dirty="0">
                <a:latin typeface="Times New Roman" panose="02020603050405020304" pitchFamily="18" charset="0"/>
                <a:cs typeface="Times New Roman" panose="02020603050405020304" pitchFamily="18" charset="0"/>
              </a:rPr>
              <a:t>High turnover rates can cause alarm. Ensure that you benchmark against like organizations, in sector and industry. Assess the state of labour supply and demand in your region. Perform further analysis on the turnover rate to determine the real issues. </a:t>
            </a:r>
          </a:p>
          <a:p>
            <a:endParaRPr 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466749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2EF20-9438-80FC-D975-419984E1442E}"/>
              </a:ext>
            </a:extLst>
          </p:cNvPr>
          <p:cNvSpPr>
            <a:spLocks noGrp="1"/>
          </p:cNvSpPr>
          <p:nvPr>
            <p:ph type="title"/>
          </p:nvPr>
        </p:nvSpPr>
        <p:spPr/>
        <p:txBody>
          <a:bodyPr/>
          <a:lstStyle/>
          <a:p>
            <a:r>
              <a:rPr lang="en-IN" sz="4400" b="1" dirty="0">
                <a:latin typeface="Times New Roman" panose="02020603050405020304" pitchFamily="18" charset="0"/>
                <a:cs typeface="Times New Roman" panose="02020603050405020304" pitchFamily="18" charset="0"/>
              </a:rPr>
              <a:t>Voluntary Turnover Rate</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E3B2F3DD-2F96-2C90-6848-B4B49E875D6D}"/>
              </a:ext>
            </a:extLst>
          </p:cNvPr>
          <p:cNvSpPr>
            <a:spLocks noGrp="1"/>
          </p:cNvSpPr>
          <p:nvPr>
            <p:ph idx="1"/>
          </p:nvPr>
        </p:nvSpPr>
        <p:spPr/>
        <p:txBody>
          <a:bodyPr>
            <a:normAutofit fontScale="77500" lnSpcReduction="20000"/>
          </a:bodyPr>
          <a:lstStyle/>
          <a:p>
            <a:pPr>
              <a:lnSpc>
                <a:spcPct val="170000"/>
              </a:lnSpc>
            </a:pPr>
            <a:r>
              <a:rPr lang="en-IN" dirty="0">
                <a:latin typeface="Times New Roman" panose="02020603050405020304" pitchFamily="18" charset="0"/>
                <a:cs typeface="Times New Roman" panose="02020603050405020304" pitchFamily="18" charset="0"/>
              </a:rPr>
              <a:t>Employees who left the organization voluntarily as a percentage of headcount. </a:t>
            </a:r>
          </a:p>
          <a:p>
            <a:pPr>
              <a:lnSpc>
                <a:spcPct val="170000"/>
              </a:lnSpc>
            </a:pPr>
            <a:r>
              <a:rPr lang="en-IN" b="1" dirty="0">
                <a:latin typeface="Times New Roman" panose="02020603050405020304" pitchFamily="18" charset="0"/>
                <a:cs typeface="Times New Roman" panose="02020603050405020304" pitchFamily="18" charset="0"/>
              </a:rPr>
              <a:t>How this metric should be used </a:t>
            </a:r>
          </a:p>
          <a:p>
            <a:pPr>
              <a:lnSpc>
                <a:spcPct val="170000"/>
              </a:lnSpc>
            </a:pPr>
            <a:r>
              <a:rPr lang="en-IN" dirty="0">
                <a:latin typeface="Times New Roman" panose="02020603050405020304" pitchFamily="18" charset="0"/>
                <a:cs typeface="Times New Roman" panose="02020603050405020304" pitchFamily="18" charset="0"/>
              </a:rPr>
              <a:t>Use this metric to determine the volume of employees that are opting to leave the organization. </a:t>
            </a:r>
          </a:p>
          <a:p>
            <a:pPr>
              <a:lnSpc>
                <a:spcPct val="170000"/>
              </a:lnSpc>
            </a:pPr>
            <a:r>
              <a:rPr lang="en-IN" dirty="0">
                <a:latin typeface="Times New Roman" panose="02020603050405020304" pitchFamily="18" charset="0"/>
                <a:cs typeface="Times New Roman" panose="02020603050405020304" pitchFamily="18" charset="0"/>
              </a:rPr>
              <a:t>Complement the Voluntary Turnover Rate with analysis from an employee exit survey. </a:t>
            </a:r>
          </a:p>
          <a:p>
            <a:pPr>
              <a:lnSpc>
                <a:spcPct val="170000"/>
              </a:lnSpc>
            </a:pPr>
            <a:r>
              <a:rPr lang="en-IN" dirty="0">
                <a:latin typeface="Times New Roman" panose="02020603050405020304" pitchFamily="18" charset="0"/>
                <a:cs typeface="Times New Roman" panose="02020603050405020304" pitchFamily="18" charset="0"/>
              </a:rPr>
              <a:t>An increase in voluntary turnover can point to a lack of competitiveness in salary, a drop in leadership credibility, poor retention practices or an improved job market. </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548897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E0BA0-0389-60E6-CA80-5522500A68D2}"/>
              </a:ext>
            </a:extLst>
          </p:cNvPr>
          <p:cNvSpPr>
            <a:spLocks noGrp="1"/>
          </p:cNvSpPr>
          <p:nvPr>
            <p:ph type="title"/>
          </p:nvPr>
        </p:nvSpPr>
        <p:spPr/>
        <p:txBody>
          <a:bodyPr/>
          <a:lstStyle/>
          <a:p>
            <a:r>
              <a:rPr lang="en-IN" sz="4400" b="1" dirty="0">
                <a:latin typeface="Times New Roman" panose="02020603050405020304" pitchFamily="18" charset="0"/>
                <a:cs typeface="Times New Roman" panose="02020603050405020304" pitchFamily="18" charset="0"/>
              </a:rPr>
              <a:t>Cost of Voluntary Turnover </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A6453F6-431E-C4D4-BB63-7335BE40F735}"/>
              </a:ext>
            </a:extLst>
          </p:cNvPr>
          <p:cNvSpPr>
            <a:spLocks noGrp="1"/>
          </p:cNvSpPr>
          <p:nvPr>
            <p:ph idx="1"/>
          </p:nvPr>
        </p:nvSpPr>
        <p:spPr>
          <a:xfrm>
            <a:off x="838200" y="1825625"/>
            <a:ext cx="10515600" cy="4667250"/>
          </a:xfrm>
        </p:spPr>
        <p:txBody>
          <a:bodyPr/>
          <a:lstStyle/>
          <a:p>
            <a:pPr>
              <a:lnSpc>
                <a:spcPct val="100000"/>
              </a:lnSpc>
            </a:pPr>
            <a:r>
              <a:rPr lang="en-US" b="1" dirty="0">
                <a:latin typeface="Times New Roman" panose="02020603050405020304" pitchFamily="18" charset="0"/>
                <a:cs typeface="Times New Roman" panose="02020603050405020304" pitchFamily="18" charset="0"/>
              </a:rPr>
              <a:t>What this metric means </a:t>
            </a:r>
          </a:p>
          <a:p>
            <a:pPr lvl="1">
              <a:lnSpc>
                <a:spcPct val="100000"/>
              </a:lnSpc>
            </a:pPr>
            <a:r>
              <a:rPr lang="en-US" dirty="0">
                <a:latin typeface="Times New Roman" panose="02020603050405020304" pitchFamily="18" charset="0"/>
                <a:cs typeface="Times New Roman" panose="02020603050405020304" pitchFamily="18" charset="0"/>
              </a:rPr>
              <a:t>The average cost to replace each employee who left your organization voluntarily. </a:t>
            </a:r>
          </a:p>
          <a:p>
            <a:pPr>
              <a:lnSpc>
                <a:spcPct val="100000"/>
              </a:lnSpc>
            </a:pPr>
            <a:r>
              <a:rPr lang="en-US" dirty="0">
                <a:latin typeface="Times New Roman" panose="02020603050405020304" pitchFamily="18" charset="0"/>
                <a:cs typeface="Times New Roman" panose="02020603050405020304" pitchFamily="18" charset="0"/>
              </a:rPr>
              <a:t>This metric can be used to calculate the impact of turnover on the organization’s overall costs. </a:t>
            </a:r>
          </a:p>
          <a:p>
            <a:pPr>
              <a:lnSpc>
                <a:spcPct val="100000"/>
              </a:lnSpc>
            </a:pPr>
            <a:r>
              <a:rPr lang="en-US" b="1" dirty="0">
                <a:latin typeface="Times New Roman" panose="02020603050405020304" pitchFamily="18" charset="0"/>
                <a:cs typeface="Times New Roman" panose="02020603050405020304" pitchFamily="18" charset="0"/>
              </a:rPr>
              <a:t>How this metric should be used </a:t>
            </a:r>
          </a:p>
          <a:p>
            <a:pPr lvl="1">
              <a:lnSpc>
                <a:spcPct val="100000"/>
              </a:lnSpc>
            </a:pPr>
            <a:r>
              <a:rPr lang="en-US" dirty="0">
                <a:latin typeface="Times New Roman" panose="02020603050405020304" pitchFamily="18" charset="0"/>
                <a:cs typeface="Times New Roman" panose="02020603050405020304" pitchFamily="18" charset="0"/>
              </a:rPr>
              <a:t>Use this metric to describe the impact of turnover to the organization’s productivity, costs and, in turn, profits, either from increased expenditures, decreased revenues, or both. </a:t>
            </a:r>
          </a:p>
        </p:txBody>
      </p:sp>
    </p:spTree>
    <p:extLst>
      <p:ext uri="{BB962C8B-B14F-4D97-AF65-F5344CB8AC3E}">
        <p14:creationId xmlns:p14="http://schemas.microsoft.com/office/powerpoint/2010/main" val="15977780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F4940-F05C-49DF-6C15-0B37A23C6B91}"/>
              </a:ext>
            </a:extLst>
          </p:cNvPr>
          <p:cNvSpPr>
            <a:spLocks noGrp="1"/>
          </p:cNvSpPr>
          <p:nvPr>
            <p:ph type="title"/>
          </p:nvPr>
        </p:nvSpPr>
        <p:spPr/>
        <p:txBody>
          <a:bodyPr>
            <a:normAutofit fontScale="90000"/>
          </a:bodyPr>
          <a:lstStyle/>
          <a:p>
            <a:r>
              <a:rPr lang="en-US" altLang="en-US" sz="4400" b="1" dirty="0">
                <a:latin typeface="Times New Roman" panose="02020603050405020304" pitchFamily="18" charset="0"/>
                <a:cs typeface="Times New Roman" panose="02020603050405020304" pitchFamily="18" charset="0"/>
              </a:rPr>
              <a:t>Costs Associated with the Turnover of One Computer Programmer</a:t>
            </a:r>
            <a:br>
              <a:rPr lang="en-US" altLang="en-US" sz="4400" b="1"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6262CC3-D430-E6BA-D2D9-9ADF8F8B8D9B}"/>
              </a:ext>
            </a:extLst>
          </p:cNvPr>
          <p:cNvSpPr>
            <a:spLocks noGrp="1"/>
          </p:cNvSpPr>
          <p:nvPr>
            <p:ph idx="1"/>
          </p:nvPr>
        </p:nvSpPr>
        <p:spPr>
          <a:xfrm>
            <a:off x="838200" y="1825625"/>
            <a:ext cx="10515600" cy="4942728"/>
          </a:xfrm>
        </p:spPr>
        <p:txBody>
          <a:bodyPr>
            <a:normAutofit fontScale="55000" lnSpcReduction="20000"/>
          </a:bodyPr>
          <a:lstStyle/>
          <a:p>
            <a:pPr eaLnBrk="1" hangingPunct="1">
              <a:spcBef>
                <a:spcPct val="15000"/>
              </a:spcBef>
            </a:pPr>
            <a:r>
              <a:rPr lang="en-US" altLang="en-US" sz="3200" b="1" dirty="0">
                <a:solidFill>
                  <a:prstClr val="black"/>
                </a:solidFill>
                <a:latin typeface="Times New Roman" panose="02020603050405020304" pitchFamily="18" charset="0"/>
                <a:cs typeface="Times New Roman" panose="02020603050405020304" pitchFamily="18" charset="0"/>
              </a:rPr>
              <a:t>Turnover costs = Separation costs + Replacement costs + Training costs)</a:t>
            </a:r>
          </a:p>
          <a:p>
            <a:pPr eaLnBrk="1" hangingPunct="1">
              <a:spcBef>
                <a:spcPct val="15000"/>
              </a:spcBef>
            </a:pPr>
            <a:endParaRPr lang="en-US" altLang="en-US" sz="3200" b="1" dirty="0">
              <a:solidFill>
                <a:prstClr val="black"/>
              </a:solidFill>
              <a:latin typeface="Times New Roman" panose="02020603050405020304" pitchFamily="18" charset="0"/>
              <a:cs typeface="Times New Roman" panose="02020603050405020304" pitchFamily="18" charset="0"/>
            </a:endParaRPr>
          </a:p>
          <a:p>
            <a:pPr eaLnBrk="1" hangingPunct="1">
              <a:spcBef>
                <a:spcPct val="15000"/>
              </a:spcBef>
            </a:pPr>
            <a:r>
              <a:rPr lang="en-US" altLang="en-US" sz="3200" b="1" dirty="0">
                <a:solidFill>
                  <a:prstClr val="black"/>
                </a:solidFill>
                <a:latin typeface="Times New Roman" panose="02020603050405020304" pitchFamily="18" charset="0"/>
                <a:cs typeface="Times New Roman" panose="02020603050405020304" pitchFamily="18" charset="0"/>
              </a:rPr>
              <a:t>Separation costs</a:t>
            </a:r>
          </a:p>
          <a:p>
            <a:pPr eaLnBrk="1" hangingPunct="1">
              <a:spcBef>
                <a:spcPct val="15000"/>
              </a:spcBef>
              <a:buFontTx/>
              <a:buAutoNum type="arabicPeriod"/>
            </a:pPr>
            <a:r>
              <a:rPr lang="en-US" altLang="en-US" sz="2800" b="1" dirty="0">
                <a:solidFill>
                  <a:srgbClr val="4BACC6">
                    <a:lumMod val="75000"/>
                  </a:srgbClr>
                </a:solidFill>
                <a:latin typeface="Times New Roman" panose="02020603050405020304" pitchFamily="18" charset="0"/>
                <a:cs typeface="Times New Roman" panose="02020603050405020304" pitchFamily="18" charset="0"/>
              </a:rPr>
              <a:t>Exit interview cost for salary and benefits of both interviewer and departing employee during the exit interview = $30+$30 = $60</a:t>
            </a:r>
          </a:p>
          <a:p>
            <a:pPr eaLnBrk="1" hangingPunct="1">
              <a:spcBef>
                <a:spcPct val="15000"/>
              </a:spcBef>
              <a:buFontTx/>
              <a:buAutoNum type="arabicPeriod"/>
            </a:pPr>
            <a:r>
              <a:rPr lang="en-US" altLang="en-US" sz="2800" b="1" dirty="0">
                <a:solidFill>
                  <a:srgbClr val="4BACC6">
                    <a:lumMod val="75000"/>
                  </a:srgbClr>
                </a:solidFill>
                <a:latin typeface="Times New Roman" panose="02020603050405020304" pitchFamily="18" charset="0"/>
                <a:cs typeface="Times New Roman" panose="02020603050405020304" pitchFamily="18" charset="0"/>
              </a:rPr>
              <a:t>Administrative and record-keeping action = $30</a:t>
            </a:r>
            <a:br>
              <a:rPr lang="en-US" altLang="en-US" sz="2800" b="1" dirty="0">
                <a:solidFill>
                  <a:srgbClr val="4BACC6">
                    <a:lumMod val="75000"/>
                  </a:srgbClr>
                </a:solidFill>
                <a:latin typeface="Times New Roman" panose="02020603050405020304" pitchFamily="18" charset="0"/>
                <a:cs typeface="Times New Roman" panose="02020603050405020304" pitchFamily="18" charset="0"/>
              </a:rPr>
            </a:br>
            <a:r>
              <a:rPr lang="en-US" altLang="en-US" sz="2800" b="1" dirty="0">
                <a:solidFill>
                  <a:srgbClr val="FF0000"/>
                </a:solidFill>
                <a:latin typeface="Times New Roman" panose="02020603050405020304" pitchFamily="18" charset="0"/>
                <a:cs typeface="Times New Roman" panose="02020603050405020304" pitchFamily="18" charset="0"/>
              </a:rPr>
              <a:t>Total separation costs = $60 + $30 = $90</a:t>
            </a:r>
          </a:p>
          <a:p>
            <a:pPr eaLnBrk="1" hangingPunct="1">
              <a:spcBef>
                <a:spcPct val="15000"/>
              </a:spcBef>
            </a:pPr>
            <a:r>
              <a:rPr lang="en-US" altLang="en-US" sz="3200" b="1" dirty="0">
                <a:solidFill>
                  <a:prstClr val="black"/>
                </a:solidFill>
                <a:latin typeface="Times New Roman" panose="02020603050405020304" pitchFamily="18" charset="0"/>
                <a:cs typeface="Times New Roman" panose="02020603050405020304" pitchFamily="18" charset="0"/>
              </a:rPr>
              <a:t>Replacement costs</a:t>
            </a:r>
          </a:p>
          <a:p>
            <a:pPr eaLnBrk="1" hangingPunct="1">
              <a:spcBef>
                <a:spcPct val="15000"/>
              </a:spcBef>
              <a:buFontTx/>
              <a:buAutoNum type="arabicPeriod"/>
            </a:pPr>
            <a:r>
              <a:rPr lang="en-US" altLang="en-US" sz="2800" b="1" dirty="0">
                <a:solidFill>
                  <a:srgbClr val="4BACC6">
                    <a:lumMod val="75000"/>
                  </a:srgbClr>
                </a:solidFill>
                <a:latin typeface="Times New Roman" panose="02020603050405020304" pitchFamily="18" charset="0"/>
                <a:cs typeface="Times New Roman" panose="02020603050405020304" pitchFamily="18" charset="0"/>
              </a:rPr>
              <a:t>Advertising for job opening = $2,500</a:t>
            </a:r>
          </a:p>
          <a:p>
            <a:pPr eaLnBrk="1" hangingPunct="1">
              <a:spcBef>
                <a:spcPct val="15000"/>
              </a:spcBef>
              <a:buFontTx/>
              <a:buAutoNum type="arabicPeriod"/>
            </a:pPr>
            <a:r>
              <a:rPr lang="en-US" altLang="en-US" sz="2800" b="1" dirty="0">
                <a:solidFill>
                  <a:srgbClr val="4BACC6">
                    <a:lumMod val="75000"/>
                  </a:srgbClr>
                </a:solidFill>
                <a:latin typeface="Times New Roman" panose="02020603050405020304" pitchFamily="18" charset="0"/>
                <a:cs typeface="Times New Roman" panose="02020603050405020304" pitchFamily="18" charset="0"/>
              </a:rPr>
              <a:t>Preemployment administrative functions and record-keeping action = $100</a:t>
            </a:r>
          </a:p>
          <a:p>
            <a:pPr eaLnBrk="1" hangingPunct="1">
              <a:spcBef>
                <a:spcPct val="15000"/>
              </a:spcBef>
              <a:buFontTx/>
              <a:buAutoNum type="arabicPeriod"/>
            </a:pPr>
            <a:r>
              <a:rPr lang="en-US" altLang="en-US" sz="2800" b="1" dirty="0">
                <a:solidFill>
                  <a:srgbClr val="4BACC6">
                    <a:lumMod val="75000"/>
                  </a:srgbClr>
                </a:solidFill>
                <a:latin typeface="Times New Roman" panose="02020603050405020304" pitchFamily="18" charset="0"/>
                <a:cs typeface="Times New Roman" panose="02020603050405020304" pitchFamily="18" charset="0"/>
              </a:rPr>
              <a:t>Selection interview = $250</a:t>
            </a:r>
          </a:p>
          <a:p>
            <a:pPr eaLnBrk="1" hangingPunct="1">
              <a:spcBef>
                <a:spcPct val="15000"/>
              </a:spcBef>
              <a:buFontTx/>
              <a:buAutoNum type="arabicPeriod"/>
            </a:pPr>
            <a:r>
              <a:rPr lang="en-US" altLang="en-US" sz="2800" b="1" dirty="0">
                <a:solidFill>
                  <a:srgbClr val="4BACC6">
                    <a:lumMod val="75000"/>
                  </a:srgbClr>
                </a:solidFill>
                <a:latin typeface="Times New Roman" panose="02020603050405020304" pitchFamily="18" charset="0"/>
                <a:cs typeface="Times New Roman" panose="02020603050405020304" pitchFamily="18" charset="0"/>
              </a:rPr>
              <a:t>Employment tests = $40</a:t>
            </a:r>
          </a:p>
          <a:p>
            <a:pPr eaLnBrk="1" hangingPunct="1">
              <a:spcBef>
                <a:spcPct val="15000"/>
              </a:spcBef>
              <a:buFontTx/>
              <a:buAutoNum type="arabicPeriod"/>
            </a:pPr>
            <a:r>
              <a:rPr lang="en-US" altLang="en-US" sz="2800" b="1" dirty="0">
                <a:solidFill>
                  <a:srgbClr val="4BACC6">
                    <a:lumMod val="75000"/>
                  </a:srgbClr>
                </a:solidFill>
                <a:latin typeface="Times New Roman" panose="02020603050405020304" pitchFamily="18" charset="0"/>
                <a:cs typeface="Times New Roman" panose="02020603050405020304" pitchFamily="18" charset="0"/>
              </a:rPr>
              <a:t>Meetings to discuss candidates (salary and benefits of managers while participating in meetings)= $250</a:t>
            </a:r>
          </a:p>
          <a:p>
            <a:pPr eaLnBrk="1" hangingPunct="1">
              <a:spcBef>
                <a:spcPct val="15000"/>
              </a:spcBef>
            </a:pPr>
            <a:r>
              <a:rPr lang="en-US" altLang="en-US" sz="2800" b="1" dirty="0">
                <a:solidFill>
                  <a:prstClr val="black"/>
                </a:solidFill>
                <a:latin typeface="Times New Roman" panose="02020603050405020304" pitchFamily="18" charset="0"/>
                <a:cs typeface="Times New Roman" panose="02020603050405020304" pitchFamily="18" charset="0"/>
              </a:rPr>
              <a:t>	</a:t>
            </a:r>
            <a:r>
              <a:rPr lang="en-US" altLang="en-US" sz="2800" b="1" dirty="0">
                <a:solidFill>
                  <a:srgbClr val="FF0000"/>
                </a:solidFill>
                <a:latin typeface="Times New Roman" panose="02020603050405020304" pitchFamily="18" charset="0"/>
                <a:cs typeface="Times New Roman" panose="02020603050405020304" pitchFamily="18" charset="0"/>
              </a:rPr>
              <a:t>Total replacement costs = $2,500 + $100 + $250 + $40 + $250 = $3,140</a:t>
            </a:r>
          </a:p>
          <a:p>
            <a:pPr eaLnBrk="1" hangingPunct="1">
              <a:spcBef>
                <a:spcPct val="15000"/>
              </a:spcBef>
            </a:pPr>
            <a:r>
              <a:rPr lang="en-US" altLang="en-US" sz="3200" b="1" dirty="0">
                <a:solidFill>
                  <a:prstClr val="black"/>
                </a:solidFill>
                <a:latin typeface="Times New Roman" panose="02020603050405020304" pitchFamily="18" charset="0"/>
                <a:cs typeface="Times New Roman" panose="02020603050405020304" pitchFamily="18" charset="0"/>
              </a:rPr>
              <a:t>Training costs</a:t>
            </a:r>
          </a:p>
          <a:p>
            <a:pPr eaLnBrk="1" hangingPunct="1">
              <a:spcBef>
                <a:spcPct val="15000"/>
              </a:spcBef>
              <a:buFontTx/>
              <a:buAutoNum type="arabicPeriod"/>
            </a:pPr>
            <a:r>
              <a:rPr lang="en-US" altLang="en-US" sz="2800" b="1" dirty="0">
                <a:solidFill>
                  <a:srgbClr val="4BACC6">
                    <a:lumMod val="75000"/>
                  </a:srgbClr>
                </a:solidFill>
                <a:latin typeface="Times New Roman" panose="02020603050405020304" pitchFamily="18" charset="0"/>
                <a:cs typeface="Times New Roman" panose="02020603050405020304" pitchFamily="18" charset="0"/>
              </a:rPr>
              <a:t>Booklets, manuals, and reports = $50</a:t>
            </a:r>
          </a:p>
          <a:p>
            <a:pPr eaLnBrk="1" hangingPunct="1">
              <a:spcBef>
                <a:spcPct val="15000"/>
              </a:spcBef>
              <a:buFontTx/>
              <a:buAutoNum type="arabicPeriod"/>
            </a:pPr>
            <a:r>
              <a:rPr lang="en-US" altLang="en-US" sz="2800" b="1" dirty="0">
                <a:solidFill>
                  <a:srgbClr val="4BACC6">
                    <a:lumMod val="75000"/>
                  </a:srgbClr>
                </a:solidFill>
                <a:latin typeface="Times New Roman" panose="02020603050405020304" pitchFamily="18" charset="0"/>
                <a:cs typeface="Times New Roman" panose="02020603050405020304" pitchFamily="18" charset="0"/>
              </a:rPr>
              <a:t>Education = $240/day for new employee’s salary and benefits x 10 days of workshops, seminars, or courses = $2,400</a:t>
            </a:r>
          </a:p>
          <a:p>
            <a:pPr eaLnBrk="1" hangingPunct="1">
              <a:spcBef>
                <a:spcPct val="15000"/>
              </a:spcBef>
              <a:buFontTx/>
              <a:buAutoNum type="arabicPeriod"/>
            </a:pPr>
            <a:r>
              <a:rPr lang="en-US" altLang="en-US" sz="2800" b="1" dirty="0">
                <a:solidFill>
                  <a:srgbClr val="4BACC6">
                    <a:lumMod val="75000"/>
                  </a:srgbClr>
                </a:solidFill>
                <a:latin typeface="Times New Roman" panose="02020603050405020304" pitchFamily="18" charset="0"/>
                <a:cs typeface="Times New Roman" panose="02020603050405020304" pitchFamily="18" charset="0"/>
              </a:rPr>
              <a:t>One-to-one coaching = ($240/day/new employee + $240/day/staff coach or job expert) x 20 days of one-to-one coaching = $9,600</a:t>
            </a:r>
          </a:p>
          <a:p>
            <a:pPr eaLnBrk="1" hangingPunct="1">
              <a:spcBef>
                <a:spcPct val="15000"/>
              </a:spcBef>
              <a:buFontTx/>
              <a:buAutoNum type="arabicPeriod"/>
            </a:pPr>
            <a:r>
              <a:rPr lang="en-US" altLang="en-US" sz="2800" b="1" dirty="0">
                <a:solidFill>
                  <a:srgbClr val="4BACC6">
                    <a:lumMod val="75000"/>
                  </a:srgbClr>
                </a:solidFill>
                <a:latin typeface="Times New Roman" panose="02020603050405020304" pitchFamily="18" charset="0"/>
                <a:cs typeface="Times New Roman" panose="02020603050405020304" pitchFamily="18" charset="0"/>
              </a:rPr>
              <a:t>Salary and benefits of new employee until he or she gets “up to par” = $240/day for salary and benefits x 20 days = $4,800</a:t>
            </a:r>
            <a:br>
              <a:rPr lang="en-US" altLang="en-US" sz="2800" b="1" dirty="0">
                <a:solidFill>
                  <a:srgbClr val="4BACC6">
                    <a:lumMod val="75000"/>
                  </a:srgbClr>
                </a:solidFill>
                <a:latin typeface="Times New Roman" panose="02020603050405020304" pitchFamily="18" charset="0"/>
                <a:cs typeface="Times New Roman" panose="02020603050405020304" pitchFamily="18" charset="0"/>
              </a:rPr>
            </a:br>
            <a:r>
              <a:rPr lang="en-US" altLang="en-US" sz="2800" b="1" dirty="0">
                <a:solidFill>
                  <a:srgbClr val="FF0000"/>
                </a:solidFill>
                <a:latin typeface="Times New Roman" panose="02020603050405020304" pitchFamily="18" charset="0"/>
                <a:cs typeface="Times New Roman" panose="02020603050405020304" pitchFamily="18" charset="0"/>
              </a:rPr>
              <a:t>Training costs = $50 + $2,400 + $9,600 + $4,800 = $16,850</a:t>
            </a:r>
          </a:p>
          <a:p>
            <a:pPr algn="ctr" eaLnBrk="1" hangingPunct="1">
              <a:spcBef>
                <a:spcPct val="15000"/>
              </a:spcBef>
            </a:pPr>
            <a:endParaRPr lang="en-US" altLang="en-US" sz="4400" b="1" dirty="0">
              <a:solidFill>
                <a:srgbClr val="CC3300"/>
              </a:solidFill>
              <a:latin typeface="Times New Roman" panose="02020603050405020304" pitchFamily="18" charset="0"/>
              <a:cs typeface="Times New Roman" panose="02020603050405020304" pitchFamily="18" charset="0"/>
            </a:endParaRPr>
          </a:p>
          <a:p>
            <a:pPr algn="ctr" eaLnBrk="1" hangingPunct="1">
              <a:spcBef>
                <a:spcPct val="15000"/>
              </a:spcBef>
            </a:pPr>
            <a:r>
              <a:rPr lang="en-US" altLang="en-US" sz="4400" b="1" dirty="0">
                <a:solidFill>
                  <a:srgbClr val="CC3300"/>
                </a:solidFill>
                <a:latin typeface="Times New Roman" panose="02020603050405020304" pitchFamily="18" charset="0"/>
                <a:cs typeface="Times New Roman" panose="02020603050405020304" pitchFamily="18" charset="0"/>
              </a:rPr>
              <a:t>Total turnover costs= $90 + $3,140 + $16,850 = $20,080</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315556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8F9B6-5078-B746-92F1-11CFFA1858FE}"/>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Involuntary Turnover Rate </a:t>
            </a:r>
          </a:p>
        </p:txBody>
      </p:sp>
      <p:sp>
        <p:nvSpPr>
          <p:cNvPr id="3" name="Content Placeholder 2">
            <a:extLst>
              <a:ext uri="{FF2B5EF4-FFF2-40B4-BE49-F238E27FC236}">
                <a16:creationId xmlns:a16="http://schemas.microsoft.com/office/drawing/2014/main" id="{BD7B6F53-DC3E-B417-5A3A-3F438007696F}"/>
              </a:ext>
            </a:extLst>
          </p:cNvPr>
          <p:cNvSpPr>
            <a:spLocks noGrp="1"/>
          </p:cNvSpPr>
          <p:nvPr>
            <p:ph idx="1"/>
          </p:nvPr>
        </p:nvSpPr>
        <p:spPr>
          <a:xfrm>
            <a:off x="838200" y="1825625"/>
            <a:ext cx="10515600" cy="4763434"/>
          </a:xfrm>
        </p:spPr>
        <p:txBody>
          <a:bodyPr>
            <a:normAutofit lnSpcReduction="10000"/>
          </a:bodyPr>
          <a:lstStyle/>
          <a:p>
            <a:pPr algn="just">
              <a:lnSpc>
                <a:spcPct val="150000"/>
              </a:lnSpc>
            </a:pPr>
            <a:r>
              <a:rPr lang="en-IN" sz="1800" dirty="0">
                <a:latin typeface="Times New Roman" panose="02020603050405020304" pitchFamily="18" charset="0"/>
                <a:cs typeface="Times New Roman" panose="02020603050405020304" pitchFamily="18" charset="0"/>
              </a:rPr>
              <a:t>Employees who left the organization involuntarily as a percentage of headcount. </a:t>
            </a:r>
          </a:p>
          <a:p>
            <a:pPr algn="just">
              <a:lnSpc>
                <a:spcPct val="150000"/>
              </a:lnSpc>
            </a:pPr>
            <a:r>
              <a:rPr lang="en-IN" sz="1800" b="1" dirty="0">
                <a:latin typeface="Times New Roman" panose="02020603050405020304" pitchFamily="18" charset="0"/>
                <a:cs typeface="Times New Roman" panose="02020603050405020304" pitchFamily="18" charset="0"/>
              </a:rPr>
              <a:t>How this metric should be used </a:t>
            </a:r>
          </a:p>
          <a:p>
            <a:pPr algn="just">
              <a:lnSpc>
                <a:spcPct val="150000"/>
              </a:lnSpc>
            </a:pPr>
            <a:r>
              <a:rPr lang="en-IN" sz="1800" dirty="0">
                <a:latin typeface="Times New Roman" panose="02020603050405020304" pitchFamily="18" charset="0"/>
                <a:cs typeface="Times New Roman" panose="02020603050405020304" pitchFamily="18" charset="0"/>
              </a:rPr>
              <a:t>Use this metric to determine the volume of employees that are being asked to leave the organization. </a:t>
            </a:r>
          </a:p>
          <a:p>
            <a:pPr algn="just">
              <a:lnSpc>
                <a:spcPct val="150000"/>
              </a:lnSpc>
            </a:pPr>
            <a:r>
              <a:rPr lang="en-IN" sz="1800" dirty="0">
                <a:latin typeface="Times New Roman" panose="02020603050405020304" pitchFamily="18" charset="0"/>
                <a:cs typeface="Times New Roman" panose="02020603050405020304" pitchFamily="18" charset="0"/>
              </a:rPr>
              <a:t>Some level of involuntary turnover is ideal to ensure the performance management process is effective. </a:t>
            </a:r>
          </a:p>
          <a:p>
            <a:pPr algn="just">
              <a:lnSpc>
                <a:spcPct val="150000"/>
              </a:lnSpc>
            </a:pPr>
            <a:r>
              <a:rPr lang="en-IN" sz="1800" dirty="0">
                <a:latin typeface="Times New Roman" panose="02020603050405020304" pitchFamily="18" charset="0"/>
                <a:cs typeface="Times New Roman" panose="02020603050405020304" pitchFamily="18" charset="0"/>
              </a:rPr>
              <a:t>An involuntary turnover rate that is trending higher or that is significantly greater than other like organizations could be an indicator of an ineffective recruitment process or a fundamental shift in the organizational structure. </a:t>
            </a:r>
          </a:p>
          <a:p>
            <a:pPr algn="just">
              <a:lnSpc>
                <a:spcPct val="150000"/>
              </a:lnSpc>
            </a:pPr>
            <a:r>
              <a:rPr lang="en-IN" sz="1800" dirty="0">
                <a:latin typeface="Times New Roman" panose="02020603050405020304" pitchFamily="18" charset="0"/>
                <a:cs typeface="Times New Roman" panose="02020603050405020304" pitchFamily="18" charset="0"/>
              </a:rPr>
              <a:t>The Involuntary Turnover Rate includes employees who have been dismissed, laid off, have declared Long-term Disability or have passed away. </a:t>
            </a:r>
          </a:p>
          <a:p>
            <a:pPr algn="just">
              <a:lnSpc>
                <a:spcPct val="150000"/>
              </a:lnSpc>
            </a:pPr>
            <a:r>
              <a:rPr lang="en-IN" sz="1800" dirty="0">
                <a:latin typeface="Times New Roman" panose="02020603050405020304" pitchFamily="18" charset="0"/>
                <a:cs typeface="Times New Roman" panose="02020603050405020304" pitchFamily="18" charset="0"/>
              </a:rPr>
              <a:t>Unlike other metrics, organizations should not set targets for involuntary turnover rates. </a:t>
            </a:r>
          </a:p>
          <a:p>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785995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3D0B4-3B5B-B0B8-2FB4-4EE77FB702F8}"/>
              </a:ext>
            </a:extLst>
          </p:cNvPr>
          <p:cNvSpPr>
            <a:spLocks noGrp="1"/>
          </p:cNvSpPr>
          <p:nvPr>
            <p:ph type="title"/>
          </p:nvPr>
        </p:nvSpPr>
        <p:spPr/>
        <p:txBody>
          <a:bodyPr/>
          <a:lstStyle/>
          <a:p>
            <a:r>
              <a:rPr lang="en-IN" sz="4400" b="1" dirty="0">
                <a:latin typeface="Times New Roman" panose="02020603050405020304" pitchFamily="18" charset="0"/>
                <a:cs typeface="Times New Roman" panose="02020603050405020304" pitchFamily="18" charset="0"/>
              </a:rPr>
              <a:t>Resignation Rate </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B85664CC-89F7-E4CD-DF4E-2CC38D4BE163}"/>
              </a:ext>
            </a:extLst>
          </p:cNvPr>
          <p:cNvSpPr>
            <a:spLocks noGrp="1"/>
          </p:cNvSpPr>
          <p:nvPr>
            <p:ph idx="1"/>
          </p:nvPr>
        </p:nvSpPr>
        <p:spPr>
          <a:xfrm>
            <a:off x="838200" y="1825625"/>
            <a:ext cx="10515600" cy="4942728"/>
          </a:xfrm>
        </p:spPr>
        <p:txBody>
          <a:bodyPr>
            <a:normAutofit fontScale="62500" lnSpcReduction="20000"/>
          </a:bodyPr>
          <a:lstStyle/>
          <a:p>
            <a:pPr algn="just">
              <a:lnSpc>
                <a:spcPct val="120000"/>
              </a:lnSpc>
            </a:pPr>
            <a:r>
              <a:rPr lang="en-US" dirty="0">
                <a:latin typeface="Times New Roman" panose="02020603050405020304" pitchFamily="18" charset="0"/>
                <a:cs typeface="Times New Roman" panose="02020603050405020304" pitchFamily="18" charset="0"/>
              </a:rPr>
              <a:t>Employees who resigned from the organization as a percentage of headcount. </a:t>
            </a:r>
          </a:p>
          <a:p>
            <a:pPr algn="just">
              <a:lnSpc>
                <a:spcPct val="120000"/>
              </a:lnSpc>
            </a:pPr>
            <a:r>
              <a:rPr lang="en-US" b="1" dirty="0">
                <a:latin typeface="Times New Roman" panose="02020603050405020304" pitchFamily="18" charset="0"/>
                <a:cs typeface="Times New Roman" panose="02020603050405020304" pitchFamily="18" charset="0"/>
              </a:rPr>
              <a:t>How this metric should be used </a:t>
            </a:r>
          </a:p>
          <a:p>
            <a:pPr algn="just">
              <a:lnSpc>
                <a:spcPct val="120000"/>
              </a:lnSpc>
            </a:pPr>
            <a:r>
              <a:rPr lang="en-US" dirty="0">
                <a:latin typeface="Times New Roman" panose="02020603050405020304" pitchFamily="18" charset="0"/>
                <a:cs typeface="Times New Roman" panose="02020603050405020304" pitchFamily="18" charset="0"/>
              </a:rPr>
              <a:t>Use this metric to determine the rate at which employees are choosing to leave the organization. </a:t>
            </a:r>
          </a:p>
          <a:p>
            <a:pPr algn="just">
              <a:lnSpc>
                <a:spcPct val="120000"/>
              </a:lnSpc>
            </a:pPr>
            <a:r>
              <a:rPr lang="en-US" dirty="0">
                <a:latin typeface="Times New Roman" panose="02020603050405020304" pitchFamily="18" charset="0"/>
                <a:cs typeface="Times New Roman" panose="02020603050405020304" pitchFamily="18" charset="0"/>
              </a:rPr>
              <a:t>Resignations are generally the most preventable of all employee turnover. Perform further analysis by asking the employee why they are leaving with an exit survey. </a:t>
            </a:r>
          </a:p>
          <a:p>
            <a:pPr algn="just">
              <a:lnSpc>
                <a:spcPct val="120000"/>
              </a:lnSpc>
            </a:pPr>
            <a:r>
              <a:rPr lang="en-US" dirty="0">
                <a:latin typeface="Times New Roman" panose="02020603050405020304" pitchFamily="18" charset="0"/>
                <a:cs typeface="Times New Roman" panose="02020603050405020304" pitchFamily="18" charset="0"/>
              </a:rPr>
              <a:t>Complementary metrics </a:t>
            </a:r>
          </a:p>
          <a:p>
            <a:pPr algn="just">
              <a:lnSpc>
                <a:spcPct val="120000"/>
              </a:lnSpc>
            </a:pPr>
            <a:r>
              <a:rPr lang="en-US" dirty="0">
                <a:latin typeface="Times New Roman" panose="02020603050405020304" pitchFamily="18" charset="0"/>
                <a:cs typeface="Times New Roman" panose="02020603050405020304" pitchFamily="18" charset="0"/>
              </a:rPr>
              <a:t>Your overall resignation rate is an important metric for tracking the overall effectiveness of your retention programs and compensation strategy. However, it does not provide sufficient detail to be able to determine where problems may exist and therefore how correct them. The metrics below should be used in conjunction with your overall resignation rate to create a clearer picture: </a:t>
            </a:r>
          </a:p>
          <a:p>
            <a:pPr algn="just">
              <a:lnSpc>
                <a:spcPct val="120000"/>
              </a:lnSpc>
            </a:pPr>
            <a:r>
              <a:rPr lang="en-US" dirty="0">
                <a:latin typeface="Times New Roman" panose="02020603050405020304" pitchFamily="18" charset="0"/>
                <a:cs typeface="Times New Roman" panose="02020603050405020304" pitchFamily="18" charset="0"/>
              </a:rPr>
              <a:t>1st Year Resignation Rate </a:t>
            </a:r>
          </a:p>
          <a:p>
            <a:pPr algn="just">
              <a:lnSpc>
                <a:spcPct val="120000"/>
              </a:lnSpc>
            </a:pPr>
            <a:r>
              <a:rPr lang="en-US" dirty="0">
                <a:latin typeface="Times New Roman" panose="02020603050405020304" pitchFamily="18" charset="0"/>
                <a:cs typeface="Times New Roman" panose="02020603050405020304" pitchFamily="18" charset="0"/>
              </a:rPr>
              <a:t>Resignation Rate by length of service </a:t>
            </a:r>
          </a:p>
          <a:p>
            <a:pPr algn="just">
              <a:lnSpc>
                <a:spcPct val="120000"/>
              </a:lnSpc>
            </a:pPr>
            <a:r>
              <a:rPr lang="en-US" dirty="0">
                <a:latin typeface="Times New Roman" panose="02020603050405020304" pitchFamily="18" charset="0"/>
                <a:cs typeface="Times New Roman" panose="02020603050405020304" pitchFamily="18" charset="0"/>
              </a:rPr>
              <a:t>Resignation Rate by age group </a:t>
            </a:r>
          </a:p>
          <a:p>
            <a:pPr marL="0" indent="0" algn="just">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11883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ADDBD-CE07-6133-22F2-B8C8022A19D3}"/>
              </a:ext>
            </a:extLst>
          </p:cNvPr>
          <p:cNvSpPr>
            <a:spLocks noGrp="1"/>
          </p:cNvSpPr>
          <p:nvPr>
            <p:ph type="title"/>
          </p:nvPr>
        </p:nvSpPr>
        <p:spPr/>
        <p:txBody>
          <a:bodyPr/>
          <a:lstStyle/>
          <a:p>
            <a:r>
              <a:rPr lang="en-IN" sz="4400" b="1" dirty="0">
                <a:latin typeface="Times New Roman" panose="02020603050405020304" pitchFamily="18" charset="0"/>
                <a:cs typeface="Times New Roman" panose="02020603050405020304" pitchFamily="18" charset="0"/>
              </a:rPr>
              <a:t>Retirement Rate </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4362315-4F30-EA48-6368-54D425515168}"/>
              </a:ext>
            </a:extLst>
          </p:cNvPr>
          <p:cNvSpPr>
            <a:spLocks noGrp="1"/>
          </p:cNvSpPr>
          <p:nvPr>
            <p:ph idx="1"/>
          </p:nvPr>
        </p:nvSpPr>
        <p:spPr>
          <a:xfrm>
            <a:off x="838200" y="1825625"/>
            <a:ext cx="10515600" cy="4862046"/>
          </a:xfrm>
        </p:spPr>
        <p:txBody>
          <a:bodyPr>
            <a:normAutofit fontScale="85000" lnSpcReduction="20000"/>
          </a:bodyPr>
          <a:lstStyle/>
          <a:p>
            <a:pPr algn="just"/>
            <a:r>
              <a:rPr lang="en-US" sz="2600" dirty="0">
                <a:latin typeface="Times New Roman" panose="02020603050405020304" pitchFamily="18" charset="0"/>
                <a:cs typeface="Times New Roman" panose="02020603050405020304" pitchFamily="18" charset="0"/>
              </a:rPr>
              <a:t>Employees who retired as a percentage of headcount. </a:t>
            </a:r>
          </a:p>
          <a:p>
            <a:pPr algn="just"/>
            <a:r>
              <a:rPr lang="en-US" sz="2600" b="1" dirty="0">
                <a:latin typeface="Times New Roman" panose="02020603050405020304" pitchFamily="18" charset="0"/>
                <a:cs typeface="Times New Roman" panose="02020603050405020304" pitchFamily="18" charset="0"/>
              </a:rPr>
              <a:t>How this metric should be used </a:t>
            </a:r>
          </a:p>
          <a:p>
            <a:pPr algn="just"/>
            <a:r>
              <a:rPr lang="en-US" sz="2600" dirty="0">
                <a:latin typeface="Times New Roman" panose="02020603050405020304" pitchFamily="18" charset="0"/>
                <a:cs typeface="Times New Roman" panose="02020603050405020304" pitchFamily="18" charset="0"/>
              </a:rPr>
              <a:t>A rising retirement rate in the economic region could indicate a future </a:t>
            </a:r>
            <a:r>
              <a:rPr lang="en-US" sz="2600" dirty="0" err="1">
                <a:latin typeface="Times New Roman" panose="02020603050405020304" pitchFamily="18" charset="0"/>
                <a:cs typeface="Times New Roman" panose="02020603050405020304" pitchFamily="18" charset="0"/>
              </a:rPr>
              <a:t>labour</a:t>
            </a:r>
            <a:r>
              <a:rPr lang="en-US" sz="2600" dirty="0">
                <a:latin typeface="Times New Roman" panose="02020603050405020304" pitchFamily="18" charset="0"/>
                <a:cs typeface="Times New Roman" panose="02020603050405020304" pitchFamily="18" charset="0"/>
              </a:rPr>
              <a:t> supply issue. </a:t>
            </a:r>
          </a:p>
          <a:p>
            <a:pPr algn="just"/>
            <a:r>
              <a:rPr lang="en-US" sz="2600" dirty="0">
                <a:latin typeface="Times New Roman" panose="02020603050405020304" pitchFamily="18" charset="0"/>
                <a:cs typeface="Times New Roman" panose="02020603050405020304" pitchFamily="18" charset="0"/>
              </a:rPr>
              <a:t>This metric is particularly important for any organization developing a strategic workforce plan. </a:t>
            </a:r>
          </a:p>
          <a:p>
            <a:pPr algn="just"/>
            <a:r>
              <a:rPr lang="en-US" sz="2600" b="1" dirty="0">
                <a:latin typeface="Times New Roman" panose="02020603050405020304" pitchFamily="18" charset="0"/>
                <a:cs typeface="Times New Roman" panose="02020603050405020304" pitchFamily="18" charset="0"/>
              </a:rPr>
              <a:t>Complementary metrics </a:t>
            </a:r>
          </a:p>
          <a:p>
            <a:pPr algn="just"/>
            <a:r>
              <a:rPr lang="en-US" sz="2600" dirty="0">
                <a:latin typeface="Times New Roman" panose="02020603050405020304" pitchFamily="18" charset="0"/>
                <a:cs typeface="Times New Roman" panose="02020603050405020304" pitchFamily="18" charset="0"/>
              </a:rPr>
              <a:t>Retirement rate is a key workforce planning metric. It can determine how quickly the talent pipeline will need to be re-supplied and how much development the organization will need to undertake to replace the knowledge and experience that leaves when people retire. Other metrics which can provide the complete picture are: </a:t>
            </a:r>
          </a:p>
          <a:p>
            <a:pPr algn="just"/>
            <a:r>
              <a:rPr lang="en-US" sz="2600" dirty="0">
                <a:latin typeface="Times New Roman" panose="02020603050405020304" pitchFamily="18" charset="0"/>
                <a:cs typeface="Times New Roman" panose="02020603050405020304" pitchFamily="18" charset="0"/>
              </a:rPr>
              <a:t>Average Retirement Age </a:t>
            </a:r>
          </a:p>
          <a:p>
            <a:pPr algn="just"/>
            <a:r>
              <a:rPr lang="en-US" sz="2600" dirty="0">
                <a:latin typeface="Times New Roman" panose="02020603050405020304" pitchFamily="18" charset="0"/>
                <a:cs typeface="Times New Roman" panose="02020603050405020304" pitchFamily="18" charset="0"/>
              </a:rPr>
              <a:t>Average Age  </a:t>
            </a:r>
          </a:p>
          <a:p>
            <a:pPr algn="just"/>
            <a:r>
              <a:rPr lang="en-US" sz="2600" dirty="0">
                <a:latin typeface="Times New Roman" panose="02020603050405020304" pitchFamily="18" charset="0"/>
                <a:cs typeface="Times New Roman" panose="02020603050405020304" pitchFamily="18" charset="0"/>
              </a:rPr>
              <a:t>External Time-to-Fill </a:t>
            </a:r>
          </a:p>
          <a:p>
            <a:pPr algn="just"/>
            <a:r>
              <a:rPr lang="en-US" sz="2600" dirty="0">
                <a:latin typeface="Times New Roman" panose="02020603050405020304" pitchFamily="18" charset="0"/>
                <a:cs typeface="Times New Roman" panose="02020603050405020304" pitchFamily="18" charset="0"/>
              </a:rPr>
              <a:t>Succession Planning Rate </a:t>
            </a: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208338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8A864-858D-5A92-8725-7F3844141D9F}"/>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Internal Hire Rate</a:t>
            </a:r>
          </a:p>
        </p:txBody>
      </p:sp>
      <p:sp>
        <p:nvSpPr>
          <p:cNvPr id="3" name="Content Placeholder 2">
            <a:extLst>
              <a:ext uri="{FF2B5EF4-FFF2-40B4-BE49-F238E27FC236}">
                <a16:creationId xmlns:a16="http://schemas.microsoft.com/office/drawing/2014/main" id="{71BC82CC-D388-10F2-B802-33699C0B1B90}"/>
              </a:ext>
            </a:extLst>
          </p:cNvPr>
          <p:cNvSpPr>
            <a:spLocks noGrp="1"/>
          </p:cNvSpPr>
          <p:nvPr>
            <p:ph idx="1"/>
          </p:nvPr>
        </p:nvSpPr>
        <p:spPr/>
        <p:txBody>
          <a:bodyPr>
            <a:normAutofit/>
          </a:bodyPr>
          <a:lstStyle/>
          <a:p>
            <a:pPr algn="just"/>
            <a:r>
              <a:rPr lang="en-US" dirty="0">
                <a:latin typeface="Times New Roman" panose="02020603050405020304" pitchFamily="18" charset="0"/>
                <a:cs typeface="Times New Roman" panose="02020603050405020304" pitchFamily="18" charset="0"/>
              </a:rPr>
              <a:t>Internal hires occur when the organization fills open positions with existing employees. It includes both lateral and vertical movements of employees across the organization.</a:t>
            </a:r>
          </a:p>
          <a:p>
            <a:pPr algn="just"/>
            <a:r>
              <a:rPr lang="en-US" dirty="0">
                <a:latin typeface="Times New Roman" panose="02020603050405020304" pitchFamily="18" charset="0"/>
                <a:cs typeface="Times New Roman" panose="02020603050405020304" pitchFamily="18" charset="0"/>
              </a:rPr>
              <a:t>Companies use Internal Hire Rate to capture the total number of positions filled internally via promotion, transfer, or other moves (internal hires may or may not be accompanied by an increase in compensation), expressed as a percentage of total average employee headcount.</a:t>
            </a:r>
          </a:p>
        </p:txBody>
      </p:sp>
      <p:pic>
        <p:nvPicPr>
          <p:cNvPr id="5" name="Picture 4">
            <a:extLst>
              <a:ext uri="{FF2B5EF4-FFF2-40B4-BE49-F238E27FC236}">
                <a16:creationId xmlns:a16="http://schemas.microsoft.com/office/drawing/2014/main" id="{1FC42412-00F6-1CBF-6027-2F9DD0C33650}"/>
              </a:ext>
            </a:extLst>
          </p:cNvPr>
          <p:cNvPicPr>
            <a:picLocks noChangeAspect="1"/>
          </p:cNvPicPr>
          <p:nvPr/>
        </p:nvPicPr>
        <p:blipFill>
          <a:blip r:embed="rId2"/>
          <a:stretch>
            <a:fillRect/>
          </a:stretch>
        </p:blipFill>
        <p:spPr>
          <a:xfrm>
            <a:off x="5129702" y="5113535"/>
            <a:ext cx="2918713" cy="1379340"/>
          </a:xfrm>
          <a:prstGeom prst="rect">
            <a:avLst/>
          </a:prstGeom>
        </p:spPr>
      </p:pic>
      <p:pic>
        <p:nvPicPr>
          <p:cNvPr id="7" name="Picture 6">
            <a:extLst>
              <a:ext uri="{FF2B5EF4-FFF2-40B4-BE49-F238E27FC236}">
                <a16:creationId xmlns:a16="http://schemas.microsoft.com/office/drawing/2014/main" id="{FBDB1F4F-D85C-41E7-ADD8-293FD76217B3}"/>
              </a:ext>
            </a:extLst>
          </p:cNvPr>
          <p:cNvPicPr>
            <a:picLocks noChangeAspect="1"/>
          </p:cNvPicPr>
          <p:nvPr/>
        </p:nvPicPr>
        <p:blipFill>
          <a:blip r:embed="rId3"/>
          <a:stretch>
            <a:fillRect/>
          </a:stretch>
        </p:blipFill>
        <p:spPr>
          <a:xfrm>
            <a:off x="2232785" y="5338690"/>
            <a:ext cx="2293819" cy="838273"/>
          </a:xfrm>
          <a:prstGeom prst="rect">
            <a:avLst/>
          </a:prstGeom>
        </p:spPr>
      </p:pic>
    </p:spTree>
    <p:extLst>
      <p:ext uri="{BB962C8B-B14F-4D97-AF65-F5344CB8AC3E}">
        <p14:creationId xmlns:p14="http://schemas.microsoft.com/office/powerpoint/2010/main" val="12458671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B8562-D26B-F8D0-BC31-D0F5AE70E214}"/>
              </a:ext>
            </a:extLst>
          </p:cNvPr>
          <p:cNvSpPr>
            <a:spLocks noGrp="1"/>
          </p:cNvSpPr>
          <p:nvPr>
            <p:ph type="title"/>
          </p:nvPr>
        </p:nvSpPr>
        <p:spPr/>
        <p:txBody>
          <a:bodyPr/>
          <a:lstStyle/>
          <a:p>
            <a:r>
              <a:rPr lang="en-US" sz="4400" b="1" dirty="0">
                <a:latin typeface="Times New Roman" panose="02020603050405020304" pitchFamily="18" charset="0"/>
                <a:cs typeface="Times New Roman" panose="02020603050405020304" pitchFamily="18" charset="0"/>
              </a:rPr>
              <a:t>Giving Data Context</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688C477-1D40-1646-C458-97FC2A4DC32E}"/>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Is all turnover bad?</a:t>
            </a:r>
          </a:p>
          <a:p>
            <a:endParaRPr lang="en-US" dirty="0">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D31C6CC1-760B-F294-B621-5318F2AC4A15}"/>
              </a:ext>
            </a:extLst>
          </p:cNvPr>
          <p:cNvPicPr>
            <a:picLocks noChangeAspect="1"/>
          </p:cNvPicPr>
          <p:nvPr/>
        </p:nvPicPr>
        <p:blipFill>
          <a:blip r:embed="rId2"/>
          <a:stretch>
            <a:fillRect/>
          </a:stretch>
        </p:blipFill>
        <p:spPr>
          <a:xfrm>
            <a:off x="2834357" y="2613066"/>
            <a:ext cx="6523285" cy="3353091"/>
          </a:xfrm>
          <a:prstGeom prst="rect">
            <a:avLst/>
          </a:prstGeom>
        </p:spPr>
      </p:pic>
    </p:spTree>
    <p:extLst>
      <p:ext uri="{BB962C8B-B14F-4D97-AF65-F5344CB8AC3E}">
        <p14:creationId xmlns:p14="http://schemas.microsoft.com/office/powerpoint/2010/main" val="34878394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44866-E3CF-570A-830D-50E0225F01EE}"/>
              </a:ext>
            </a:extLst>
          </p:cNvPr>
          <p:cNvSpPr>
            <a:spLocks noGrp="1"/>
          </p:cNvSpPr>
          <p:nvPr>
            <p:ph type="title"/>
          </p:nvPr>
        </p:nvSpPr>
        <p:spPr/>
        <p:txBody>
          <a:bodyPr/>
          <a:lstStyle/>
          <a:p>
            <a:r>
              <a:rPr lang="en-IN" sz="4400" b="1" dirty="0">
                <a:latin typeface="Times New Roman" panose="02020603050405020304" pitchFamily="18" charset="0"/>
                <a:cs typeface="Times New Roman" panose="02020603050405020304" pitchFamily="18" charset="0"/>
              </a:rPr>
              <a:t>Talent Management Index</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5468174-6366-6986-9678-6AC7E8873192}"/>
              </a:ext>
            </a:extLst>
          </p:cNvPr>
          <p:cNvSpPr>
            <a:spLocks noGrp="1"/>
          </p:cNvSpPr>
          <p:nvPr>
            <p:ph idx="1"/>
          </p:nvPr>
        </p:nvSpPr>
        <p:spPr/>
        <p:txBody>
          <a:bodyPr>
            <a:normAutofit fontScale="70000" lnSpcReduction="20000"/>
          </a:bodyPr>
          <a:lstStyle/>
          <a:p>
            <a:pPr algn="just" fontAlgn="base">
              <a:lnSpc>
                <a:spcPct val="170000"/>
              </a:lnSpc>
            </a:pPr>
            <a:r>
              <a:rPr lang="en-IN" b="1" dirty="0">
                <a:latin typeface="Times New Roman" panose="02020603050405020304" pitchFamily="18" charset="0"/>
                <a:cs typeface="Times New Roman" panose="02020603050405020304" pitchFamily="18" charset="0"/>
              </a:rPr>
              <a:t>New Hire High Performer Rate.</a:t>
            </a:r>
            <a:r>
              <a:rPr lang="en-IN" dirty="0">
                <a:latin typeface="Times New Roman" panose="02020603050405020304" pitchFamily="18" charset="0"/>
                <a:cs typeface="Times New Roman" panose="02020603050405020304" pitchFamily="18" charset="0"/>
              </a:rPr>
              <a:t> It’s calculated by the percentage of new hires, rated by individual organization standards, as high-quality, high potential or high-performing employees.</a:t>
            </a:r>
          </a:p>
          <a:p>
            <a:pPr algn="just" fontAlgn="base">
              <a:lnSpc>
                <a:spcPct val="170000"/>
              </a:lnSpc>
            </a:pPr>
            <a:r>
              <a:rPr lang="en-IN" b="1" dirty="0">
                <a:latin typeface="Times New Roman" panose="02020603050405020304" pitchFamily="18" charset="0"/>
                <a:cs typeface="Times New Roman" panose="02020603050405020304" pitchFamily="18" charset="0"/>
              </a:rPr>
              <a:t>Percent of High Performers.</a:t>
            </a:r>
            <a:r>
              <a:rPr lang="en-IN" dirty="0">
                <a:latin typeface="Times New Roman" panose="02020603050405020304" pitchFamily="18" charset="0"/>
                <a:cs typeface="Times New Roman" panose="02020603050405020304" pitchFamily="18" charset="0"/>
              </a:rPr>
              <a:t> It measures the percent of the population that is rated as high performing. The best use of this metric, when calculated as part of Talent Management Index, is on an individual manager basis to hold management accountable for nurturing and developing the organization’s most promising talent.</a:t>
            </a:r>
          </a:p>
          <a:p>
            <a:pPr algn="just" fontAlgn="base">
              <a:lnSpc>
                <a:spcPct val="170000"/>
              </a:lnSpc>
            </a:pPr>
            <a:r>
              <a:rPr lang="en-IN" b="1" dirty="0">
                <a:latin typeface="Times New Roman" panose="02020603050405020304" pitchFamily="18" charset="0"/>
                <a:cs typeface="Times New Roman" panose="02020603050405020304" pitchFamily="18" charset="0"/>
              </a:rPr>
              <a:t>High Performer Turnover Rate</a:t>
            </a:r>
            <a:r>
              <a:rPr lang="en-IN" dirty="0">
                <a:latin typeface="Times New Roman" panose="02020603050405020304" pitchFamily="18" charset="0"/>
                <a:cs typeface="Times New Roman" panose="02020603050405020304" pitchFamily="18" charset="0"/>
              </a:rPr>
              <a:t>. This metric allows organizations to measure management effectiveness in retaining top talent at the organization</a:t>
            </a:r>
          </a:p>
          <a:p>
            <a:pPr algn="just" fontAlgn="base">
              <a:lnSpc>
                <a:spcPct val="170000"/>
              </a:lnSpc>
            </a:pPr>
            <a:endParaRPr lang="en-IN" dirty="0">
              <a:latin typeface="Times New Roman" panose="02020603050405020304" pitchFamily="18" charset="0"/>
              <a:cs typeface="Times New Roman" panose="02020603050405020304" pitchFamily="18" charset="0"/>
            </a:endParaRPr>
          </a:p>
          <a:p>
            <a:pPr algn="just"/>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307097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606A85D5-8217-4684-B6FB-E5539B08B753}"/>
              </a:ext>
            </a:extLst>
          </p:cNvPr>
          <p:cNvPicPr>
            <a:picLocks noGrp="1" noChangeAspect="1" noChangeArrowheads="1"/>
          </p:cNvPicPr>
          <p:nvPr>
            <p:ph idx="1"/>
          </p:nvPr>
        </p:nvPicPr>
        <p:blipFill>
          <a:blip r:embed="rId2"/>
          <a:srcRect/>
          <a:stretch>
            <a:fillRect/>
          </a:stretch>
        </p:blipFill>
        <p:spPr bwMode="auto">
          <a:xfrm>
            <a:off x="1738282" y="1214422"/>
            <a:ext cx="8660742" cy="4286280"/>
          </a:xfrm>
          <a:prstGeom prst="rect">
            <a:avLst/>
          </a:prstGeom>
          <a:noFill/>
          <a:ln w="9525">
            <a:noFill/>
            <a:miter lim="800000"/>
            <a:headEnd/>
            <a:tailEnd/>
          </a:ln>
          <a:effectLst/>
        </p:spPr>
      </p:pic>
    </p:spTree>
    <p:extLst>
      <p:ext uri="{BB962C8B-B14F-4D97-AF65-F5344CB8AC3E}">
        <p14:creationId xmlns:p14="http://schemas.microsoft.com/office/powerpoint/2010/main" val="8695044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1F7B6-B4EB-B19B-8AF1-977212C1A494}"/>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Strategies for Talent Management</a:t>
            </a:r>
            <a:endParaRPr lang="en-US" dirty="0"/>
          </a:p>
        </p:txBody>
      </p:sp>
      <p:pic>
        <p:nvPicPr>
          <p:cNvPr id="4" name="Content Placeholder 4">
            <a:extLst>
              <a:ext uri="{FF2B5EF4-FFF2-40B4-BE49-F238E27FC236}">
                <a16:creationId xmlns:a16="http://schemas.microsoft.com/office/drawing/2014/main" id="{61ED3625-BDF1-99F2-C057-6C4C0B480FCF}"/>
              </a:ext>
            </a:extLst>
          </p:cNvPr>
          <p:cNvPicPr>
            <a:picLocks noGrp="1" noChangeAspect="1"/>
          </p:cNvPicPr>
          <p:nvPr>
            <p:ph idx="1"/>
          </p:nvPr>
        </p:nvPicPr>
        <p:blipFill>
          <a:blip r:embed="rId2"/>
          <a:stretch>
            <a:fillRect/>
          </a:stretch>
        </p:blipFill>
        <p:spPr>
          <a:xfrm>
            <a:off x="2175193" y="1474752"/>
            <a:ext cx="8199831" cy="5274840"/>
          </a:xfrm>
        </p:spPr>
      </p:pic>
      <p:pic>
        <p:nvPicPr>
          <p:cNvPr id="5" name="Content Placeholder 4">
            <a:extLst>
              <a:ext uri="{FF2B5EF4-FFF2-40B4-BE49-F238E27FC236}">
                <a16:creationId xmlns:a16="http://schemas.microsoft.com/office/drawing/2014/main" id="{B4046ED9-3B92-79CF-B2EA-894BD744E180}"/>
              </a:ext>
            </a:extLst>
          </p:cNvPr>
          <p:cNvPicPr>
            <a:picLocks noGrp="1" noChangeAspect="1"/>
          </p:cNvPicPr>
          <p:nvPr>
            <p:ph idx="4294967295"/>
          </p:nvPr>
        </p:nvPicPr>
        <p:blipFill>
          <a:blip r:embed="rId2"/>
          <a:stretch>
            <a:fillRect/>
          </a:stretch>
        </p:blipFill>
        <p:spPr>
          <a:xfrm>
            <a:off x="2327593" y="1627152"/>
            <a:ext cx="8199831" cy="5274840"/>
          </a:xfrm>
        </p:spPr>
      </p:pic>
    </p:spTree>
    <p:extLst>
      <p:ext uri="{BB962C8B-B14F-4D97-AF65-F5344CB8AC3E}">
        <p14:creationId xmlns:p14="http://schemas.microsoft.com/office/powerpoint/2010/main" val="9662671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33787-AE7E-3A4C-17D3-85EEA8094FD6}"/>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4E Framework to improve Retention</a:t>
            </a:r>
            <a:endParaRPr lang="en-US" dirty="0"/>
          </a:p>
        </p:txBody>
      </p:sp>
      <p:pic>
        <p:nvPicPr>
          <p:cNvPr id="4" name="Content Placeholder 4">
            <a:extLst>
              <a:ext uri="{FF2B5EF4-FFF2-40B4-BE49-F238E27FC236}">
                <a16:creationId xmlns:a16="http://schemas.microsoft.com/office/drawing/2014/main" id="{68A6312B-5CA3-639C-A336-ED6C97A7990B}"/>
              </a:ext>
            </a:extLst>
          </p:cNvPr>
          <p:cNvPicPr>
            <a:picLocks noGrp="1" noChangeAspect="1"/>
          </p:cNvPicPr>
          <p:nvPr>
            <p:ph idx="1"/>
          </p:nvPr>
        </p:nvPicPr>
        <p:blipFill>
          <a:blip r:embed="rId2"/>
          <a:stretch>
            <a:fillRect/>
          </a:stretch>
        </p:blipFill>
        <p:spPr>
          <a:xfrm>
            <a:off x="1954171" y="2168525"/>
            <a:ext cx="8283658" cy="3665538"/>
          </a:xfrm>
        </p:spPr>
      </p:pic>
    </p:spTree>
    <p:extLst>
      <p:ext uri="{BB962C8B-B14F-4D97-AF65-F5344CB8AC3E}">
        <p14:creationId xmlns:p14="http://schemas.microsoft.com/office/powerpoint/2010/main" val="10855416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0E15E58-4C4F-DA28-5377-794ACCBF9569}"/>
              </a:ext>
            </a:extLst>
          </p:cNvPr>
          <p:cNvSpPr>
            <a:spLocks noGrp="1"/>
          </p:cNvSpPr>
          <p:nvPr>
            <p:ph type="title"/>
          </p:nvPr>
        </p:nvSpPr>
        <p:spPr>
          <a:xfrm>
            <a:off x="838200" y="365125"/>
            <a:ext cx="10515600" cy="1325563"/>
          </a:xfrm>
        </p:spPr>
        <p:txBody>
          <a:bodyPr/>
          <a:lstStyle/>
          <a:p>
            <a:r>
              <a:rPr lang="en-US" dirty="0">
                <a:latin typeface="Times New Roman" panose="02020603050405020304" pitchFamily="18" charset="0"/>
                <a:cs typeface="Times New Roman" panose="02020603050405020304" pitchFamily="18" charset="0"/>
              </a:rPr>
              <a:t>How do we Measure Employee Engagement</a:t>
            </a:r>
            <a:endParaRPr lang="en-US" dirty="0"/>
          </a:p>
        </p:txBody>
      </p:sp>
      <p:pic>
        <p:nvPicPr>
          <p:cNvPr id="7" name="Content Placeholder 5">
            <a:extLst>
              <a:ext uri="{FF2B5EF4-FFF2-40B4-BE49-F238E27FC236}">
                <a16:creationId xmlns:a16="http://schemas.microsoft.com/office/drawing/2014/main" id="{3BC77B4C-4341-22FE-D120-294D4E9DB6E4}"/>
              </a:ext>
            </a:extLst>
          </p:cNvPr>
          <p:cNvPicPr>
            <a:picLocks noGrp="1" noChangeAspect="1"/>
          </p:cNvPicPr>
          <p:nvPr>
            <p:ph idx="1"/>
          </p:nvPr>
        </p:nvPicPr>
        <p:blipFill>
          <a:blip r:embed="rId2"/>
          <a:stretch>
            <a:fillRect/>
          </a:stretch>
        </p:blipFill>
        <p:spPr>
          <a:xfrm>
            <a:off x="838200" y="1460500"/>
            <a:ext cx="10096893" cy="5032375"/>
          </a:xfrm>
          <a:prstGeom prst="rect">
            <a:avLst/>
          </a:prstGeom>
          <a:noFill/>
        </p:spPr>
      </p:pic>
    </p:spTree>
    <p:extLst>
      <p:ext uri="{BB962C8B-B14F-4D97-AF65-F5344CB8AC3E}">
        <p14:creationId xmlns:p14="http://schemas.microsoft.com/office/powerpoint/2010/main" val="23612591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D9AF6-E824-0987-1336-884BB22E32F0}"/>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Data Points for HR Problems!-General</a:t>
            </a:r>
            <a:endParaRPr lang="en-US" dirty="0"/>
          </a:p>
        </p:txBody>
      </p:sp>
      <p:sp>
        <p:nvSpPr>
          <p:cNvPr id="3" name="Content Placeholder 2">
            <a:extLst>
              <a:ext uri="{FF2B5EF4-FFF2-40B4-BE49-F238E27FC236}">
                <a16:creationId xmlns:a16="http://schemas.microsoft.com/office/drawing/2014/main" id="{AE4DA999-20CE-A264-C15D-58B4FEFC3BCF}"/>
              </a:ext>
            </a:extLst>
          </p:cNvPr>
          <p:cNvSpPr>
            <a:spLocks noGrp="1"/>
          </p:cNvSpPr>
          <p:nvPr>
            <p:ph idx="1"/>
          </p:nvPr>
        </p:nvSpPr>
        <p:spPr>
          <a:xfrm>
            <a:off x="838200" y="1825625"/>
            <a:ext cx="10515600" cy="4736540"/>
          </a:xfrm>
        </p:spPr>
        <p:txBody>
          <a:bodyPr numCol="2">
            <a:normAutofit/>
          </a:bodyPr>
          <a:lstStyle/>
          <a:p>
            <a:r>
              <a:rPr lang="en-US" dirty="0">
                <a:latin typeface="Times New Roman" panose="02020603050405020304" pitchFamily="18" charset="0"/>
                <a:cs typeface="Times New Roman" panose="02020603050405020304" pitchFamily="18" charset="0"/>
              </a:rPr>
              <a:t>Absenteeism</a:t>
            </a:r>
          </a:p>
          <a:p>
            <a:r>
              <a:rPr lang="en-US" dirty="0">
                <a:latin typeface="Times New Roman" panose="02020603050405020304" pitchFamily="18" charset="0"/>
                <a:cs typeface="Times New Roman" panose="02020603050405020304" pitchFamily="18" charset="0"/>
              </a:rPr>
              <a:t>Disciplinary procedure</a:t>
            </a:r>
          </a:p>
          <a:p>
            <a:r>
              <a:rPr lang="en-US" dirty="0">
                <a:latin typeface="Times New Roman" panose="02020603050405020304" pitchFamily="18" charset="0"/>
                <a:cs typeface="Times New Roman" panose="02020603050405020304" pitchFamily="18" charset="0"/>
              </a:rPr>
              <a:t>Grievance procedure</a:t>
            </a:r>
          </a:p>
          <a:p>
            <a:r>
              <a:rPr lang="en-US" dirty="0">
                <a:latin typeface="Times New Roman" panose="02020603050405020304" pitchFamily="18" charset="0"/>
                <a:cs typeface="Times New Roman" panose="02020603050405020304" pitchFamily="18" charset="0"/>
              </a:rPr>
              <a:t>Authority and accountability</a:t>
            </a:r>
          </a:p>
          <a:p>
            <a:r>
              <a:rPr lang="en-US" dirty="0">
                <a:latin typeface="Times New Roman" panose="02020603050405020304" pitchFamily="18" charset="0"/>
                <a:cs typeface="Times New Roman" panose="02020603050405020304" pitchFamily="18" charset="0"/>
              </a:rPr>
              <a:t>Functions</a:t>
            </a:r>
          </a:p>
          <a:p>
            <a:r>
              <a:rPr lang="en-US" dirty="0">
                <a:latin typeface="Times New Roman" panose="02020603050405020304" pitchFamily="18" charset="0"/>
                <a:cs typeface="Times New Roman" panose="02020603050405020304" pitchFamily="18" charset="0"/>
              </a:rPr>
              <a:t>Teams</a:t>
            </a:r>
          </a:p>
          <a:p>
            <a:r>
              <a:rPr lang="en-US" dirty="0">
                <a:latin typeface="Times New Roman" panose="02020603050405020304" pitchFamily="18" charset="0"/>
                <a:cs typeface="Times New Roman" panose="02020603050405020304" pitchFamily="18" charset="0"/>
              </a:rPr>
              <a:t>Workplace cultures (OCTAPACE)</a:t>
            </a:r>
          </a:p>
          <a:p>
            <a:r>
              <a:rPr lang="en-US" dirty="0">
                <a:latin typeface="Times New Roman" panose="02020603050405020304" pitchFamily="18" charset="0"/>
                <a:cs typeface="Times New Roman" panose="02020603050405020304" pitchFamily="18" charset="0"/>
              </a:rPr>
              <a:t>Compensation, Incentives</a:t>
            </a:r>
          </a:p>
          <a:p>
            <a:r>
              <a:rPr lang="en-US" dirty="0">
                <a:latin typeface="Times New Roman" panose="02020603050405020304" pitchFamily="18" charset="0"/>
                <a:cs typeface="Times New Roman" panose="02020603050405020304" pitchFamily="18" charset="0"/>
              </a:rPr>
              <a:t>Contracts of employment</a:t>
            </a:r>
          </a:p>
          <a:p>
            <a:r>
              <a:rPr lang="en-US" dirty="0">
                <a:latin typeface="Times New Roman" panose="02020603050405020304" pitchFamily="18" charset="0"/>
                <a:cs typeface="Times New Roman" panose="02020603050405020304" pitchFamily="18" charset="0"/>
              </a:rPr>
              <a:t>Job descriptions</a:t>
            </a:r>
          </a:p>
          <a:p>
            <a:r>
              <a:rPr lang="en-US" dirty="0">
                <a:latin typeface="Times New Roman" panose="02020603050405020304" pitchFamily="18" charset="0"/>
                <a:cs typeface="Times New Roman" panose="02020603050405020304" pitchFamily="18" charset="0"/>
              </a:rPr>
              <a:t>Health and Safety at workplaces</a:t>
            </a:r>
          </a:p>
          <a:p>
            <a:r>
              <a:rPr lang="en-US" dirty="0">
                <a:latin typeface="Times New Roman" panose="02020603050405020304" pitchFamily="18" charset="0"/>
                <a:cs typeface="Times New Roman" panose="02020603050405020304" pitchFamily="18" charset="0"/>
              </a:rPr>
              <a:t>Retention</a:t>
            </a:r>
          </a:p>
          <a:p>
            <a:r>
              <a:rPr lang="en-US" dirty="0">
                <a:latin typeface="Times New Roman" panose="02020603050405020304" pitchFamily="18" charset="0"/>
                <a:cs typeface="Times New Roman" panose="02020603050405020304" pitchFamily="18" charset="0"/>
              </a:rPr>
              <a:t>Recruitment</a:t>
            </a:r>
          </a:p>
          <a:p>
            <a:r>
              <a:rPr lang="en-US" dirty="0">
                <a:latin typeface="Times New Roman" panose="02020603050405020304" pitchFamily="18" charset="0"/>
                <a:cs typeface="Times New Roman" panose="02020603050405020304" pitchFamily="18" charset="0"/>
              </a:rPr>
              <a:t>Turnover</a:t>
            </a:r>
          </a:p>
          <a:p>
            <a:pPr marL="0" indent="0">
              <a:buNone/>
            </a:pPr>
            <a:endParaRPr lang="en-US" dirty="0"/>
          </a:p>
        </p:txBody>
      </p:sp>
      <p:pic>
        <p:nvPicPr>
          <p:cNvPr id="4" name="Picture 3">
            <a:extLst>
              <a:ext uri="{FF2B5EF4-FFF2-40B4-BE49-F238E27FC236}">
                <a16:creationId xmlns:a16="http://schemas.microsoft.com/office/drawing/2014/main" id="{9F41B6F7-D8C2-BD04-1EFE-380DADBEA8BB}"/>
              </a:ext>
            </a:extLst>
          </p:cNvPr>
          <p:cNvPicPr>
            <a:picLocks noChangeAspect="1"/>
          </p:cNvPicPr>
          <p:nvPr/>
        </p:nvPicPr>
        <p:blipFill>
          <a:blip r:embed="rId2"/>
          <a:stretch>
            <a:fillRect/>
          </a:stretch>
        </p:blipFill>
        <p:spPr>
          <a:xfrm>
            <a:off x="10354773" y="5257800"/>
            <a:ext cx="1507092" cy="1184144"/>
          </a:xfrm>
          <a:prstGeom prst="rect">
            <a:avLst/>
          </a:prstGeom>
        </p:spPr>
      </p:pic>
    </p:spTree>
    <p:extLst>
      <p:ext uri="{BB962C8B-B14F-4D97-AF65-F5344CB8AC3E}">
        <p14:creationId xmlns:p14="http://schemas.microsoft.com/office/powerpoint/2010/main" val="7420898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1E56C-5626-96D6-C00B-AF944E124DEE}"/>
              </a:ext>
            </a:extLst>
          </p:cNvPr>
          <p:cNvSpPr>
            <a:spLocks noGrp="1"/>
          </p:cNvSpPr>
          <p:nvPr>
            <p:ph type="title"/>
          </p:nvPr>
        </p:nvSpPr>
        <p:spPr>
          <a:xfrm>
            <a:off x="972671" y="2480796"/>
            <a:ext cx="10515600" cy="1325563"/>
          </a:xfrm>
        </p:spPr>
        <p:txBody>
          <a:bodyPr>
            <a:normAutofit fontScale="90000"/>
          </a:bodyPr>
          <a:lstStyle/>
          <a:p>
            <a:pPr marL="0" indent="0">
              <a:buNone/>
            </a:pPr>
            <a:r>
              <a:rPr lang="en-US" sz="4400" dirty="0">
                <a:latin typeface="Times New Roman" panose="02020603050405020304" pitchFamily="18" charset="0"/>
                <a:cs typeface="Times New Roman" panose="02020603050405020304" pitchFamily="18" charset="0"/>
              </a:rPr>
              <a:t>In God we trust. All others bring data.” —																				Edward Deming</a:t>
            </a:r>
          </a:p>
        </p:txBody>
      </p:sp>
    </p:spTree>
    <p:extLst>
      <p:ext uri="{BB962C8B-B14F-4D97-AF65-F5344CB8AC3E}">
        <p14:creationId xmlns:p14="http://schemas.microsoft.com/office/powerpoint/2010/main" val="6177687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94096-3FBC-0649-FAF0-A9774D8640AF}"/>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From Metrics to Analytics</a:t>
            </a:r>
          </a:p>
        </p:txBody>
      </p:sp>
      <p:sp>
        <p:nvSpPr>
          <p:cNvPr id="3" name="Content Placeholder 2">
            <a:extLst>
              <a:ext uri="{FF2B5EF4-FFF2-40B4-BE49-F238E27FC236}">
                <a16:creationId xmlns:a16="http://schemas.microsoft.com/office/drawing/2014/main" id="{84114883-A93D-EE49-8DF7-C2D049CA8CA0}"/>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What’s driving this shift to analytics?</a:t>
            </a:r>
            <a:endParaRPr lang="en-US" dirty="0"/>
          </a:p>
        </p:txBody>
      </p:sp>
      <p:sp>
        <p:nvSpPr>
          <p:cNvPr id="4" name="Content Placeholder 2">
            <a:extLst>
              <a:ext uri="{FF2B5EF4-FFF2-40B4-BE49-F238E27FC236}">
                <a16:creationId xmlns:a16="http://schemas.microsoft.com/office/drawing/2014/main" id="{A876A67B-5CD4-D418-1A61-BE7F9F3BE33D}"/>
              </a:ext>
            </a:extLst>
          </p:cNvPr>
          <p:cNvSpPr txBox="1">
            <a:spLocks/>
          </p:cNvSpPr>
          <p:nvPr/>
        </p:nvSpPr>
        <p:spPr>
          <a:xfrm>
            <a:off x="1071282" y="2282825"/>
            <a:ext cx="10515600" cy="26144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atin typeface="Times New Roman" panose="02020603050405020304" pitchFamily="18" charset="0"/>
                <a:cs typeface="Times New Roman" panose="02020603050405020304" pitchFamily="18" charset="0"/>
              </a:rPr>
              <a:t>			</a:t>
            </a:r>
          </a:p>
          <a:p>
            <a:pPr marL="0" indent="0">
              <a:buFont typeface="Arial" panose="020B0604020202020204" pitchFamily="34" charset="0"/>
              <a:buNone/>
            </a:pPr>
            <a:r>
              <a:rPr lang="en-US">
                <a:latin typeface="Times New Roman" panose="02020603050405020304" pitchFamily="18" charset="0"/>
                <a:cs typeface="Times New Roman" panose="02020603050405020304" pitchFamily="18" charset="0"/>
              </a:rPr>
              <a:t>			</a:t>
            </a:r>
          </a:p>
          <a:p>
            <a:pPr marL="0" indent="0">
              <a:buFont typeface="Arial" panose="020B0604020202020204" pitchFamily="34" charset="0"/>
              <a:buNone/>
            </a:pPr>
            <a:r>
              <a:rPr lang="en-US">
                <a:latin typeface="Times New Roman" panose="02020603050405020304" pitchFamily="18" charset="0"/>
                <a:cs typeface="Times New Roman" panose="02020603050405020304" pitchFamily="18" charset="0"/>
              </a:rPr>
              <a:t>			To get </a:t>
            </a:r>
            <a:r>
              <a:rPr lang="en-US" b="1">
                <a:latin typeface="Times New Roman" panose="02020603050405020304" pitchFamily="18" charset="0"/>
                <a:cs typeface="Times New Roman" panose="02020603050405020304" pitchFamily="18" charset="0"/>
              </a:rPr>
              <a:t>More</a:t>
            </a:r>
            <a:r>
              <a:rPr lang="en-US">
                <a:latin typeface="Times New Roman" panose="02020603050405020304" pitchFamily="18" charset="0"/>
                <a:cs typeface="Times New Roman" panose="02020603050405020304" pitchFamily="18" charset="0"/>
              </a:rPr>
              <a:t> from Talent!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979947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FA8F8-9F47-E5E9-177B-C27AA1C82D48}"/>
              </a:ext>
            </a:extLst>
          </p:cNvPr>
          <p:cNvSpPr>
            <a:spLocks noGrp="1"/>
          </p:cNvSpPr>
          <p:nvPr>
            <p:ph type="title"/>
          </p:nvPr>
        </p:nvSpPr>
        <p:spPr/>
        <p:txBody>
          <a:bodyPr/>
          <a:lstStyle/>
          <a:p>
            <a:r>
              <a:rPr lang="en-US" kern="0" dirty="0">
                <a:solidFill>
                  <a:schemeClr val="tx1"/>
                </a:solidFill>
                <a:latin typeface="Times New Roman" panose="02020603050405020304" pitchFamily="18" charset="0"/>
                <a:cs typeface="Times New Roman" panose="02020603050405020304" pitchFamily="18" charset="0"/>
              </a:rPr>
              <a:t>Moving from Metrics to Analytics</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B8DFAF-EA58-F174-A30B-850321F550B7}"/>
              </a:ext>
            </a:extLst>
          </p:cNvPr>
          <p:cNvSpPr>
            <a:spLocks noGrp="1"/>
          </p:cNvSpPr>
          <p:nvPr>
            <p:ph idx="1"/>
          </p:nvPr>
        </p:nvSpPr>
        <p:spPr>
          <a:xfrm>
            <a:off x="511404" y="1690688"/>
            <a:ext cx="10515600" cy="4351338"/>
          </a:xfrm>
        </p:spPr>
        <p:txBody>
          <a:bodyPr/>
          <a:lstStyle/>
          <a:p>
            <a:r>
              <a:rPr lang="en-US" sz="2800" dirty="0">
                <a:latin typeface="Times New Roman" panose="02020603050405020304" pitchFamily="18" charset="0"/>
                <a:cs typeface="Times New Roman" panose="02020603050405020304" pitchFamily="18" charset="0"/>
              </a:rPr>
              <a:t>Adopt a strategy aimed at gathering specific data needed to address specific business objectives.</a:t>
            </a:r>
          </a:p>
          <a:p>
            <a:endParaRPr lang="en-US" dirty="0"/>
          </a:p>
        </p:txBody>
      </p:sp>
      <p:graphicFrame>
        <p:nvGraphicFramePr>
          <p:cNvPr id="4" name="Diagram 3">
            <a:extLst>
              <a:ext uri="{FF2B5EF4-FFF2-40B4-BE49-F238E27FC236}">
                <a16:creationId xmlns:a16="http://schemas.microsoft.com/office/drawing/2014/main" id="{2802137F-5B68-C917-2C03-2F34591FF5CA}"/>
              </a:ext>
            </a:extLst>
          </p:cNvPr>
          <p:cNvGraphicFramePr/>
          <p:nvPr>
            <p:extLst>
              <p:ext uri="{D42A27DB-BD31-4B8C-83A1-F6EECF244321}">
                <p14:modId xmlns:p14="http://schemas.microsoft.com/office/powerpoint/2010/main" val="1997096407"/>
              </p:ext>
            </p:extLst>
          </p:nvPr>
        </p:nvGraphicFramePr>
        <p:xfrm>
          <a:off x="1608684" y="2435258"/>
          <a:ext cx="8321040" cy="419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280371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E9B9639E-A53A-BD58-7442-CF1FB38B4486}"/>
              </a:ext>
            </a:extLst>
          </p:cNvPr>
          <p:cNvPicPr>
            <a:picLocks noChangeAspect="1" noChangeArrowheads="1"/>
          </p:cNvPicPr>
          <p:nvPr/>
        </p:nvPicPr>
        <p:blipFill>
          <a:blip r:embed="rId2"/>
          <a:srcRect/>
          <a:stretch>
            <a:fillRect/>
          </a:stretch>
        </p:blipFill>
        <p:spPr bwMode="auto">
          <a:xfrm>
            <a:off x="1779828" y="500042"/>
            <a:ext cx="8662745" cy="5929354"/>
          </a:xfrm>
          <a:prstGeom prst="rect">
            <a:avLst/>
          </a:prstGeom>
          <a:noFill/>
          <a:ln w="9525">
            <a:noFill/>
            <a:miter lim="800000"/>
            <a:headEnd/>
            <a:tailEnd/>
          </a:ln>
          <a:effectLst/>
        </p:spPr>
      </p:pic>
    </p:spTree>
    <p:extLst>
      <p:ext uri="{BB962C8B-B14F-4D97-AF65-F5344CB8AC3E}">
        <p14:creationId xmlns:p14="http://schemas.microsoft.com/office/powerpoint/2010/main" val="19561732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AA9E5-9583-9476-515C-C5E5AF3208DA}"/>
              </a:ext>
            </a:extLst>
          </p:cNvPr>
          <p:cNvSpPr>
            <a:spLocks noGrp="1"/>
          </p:cNvSpPr>
          <p:nvPr>
            <p:ph type="title"/>
          </p:nvPr>
        </p:nvSpPr>
        <p:spPr/>
        <p:txBody>
          <a:bodyPr>
            <a:noAutofit/>
          </a:bodyPr>
          <a:lstStyle/>
          <a:p>
            <a:r>
              <a:rPr lang="en-US" sz="3600" kern="0" dirty="0">
                <a:solidFill>
                  <a:srgbClr val="000000"/>
                </a:solidFill>
                <a:latin typeface="Times New Roman" panose="02020603050405020304" pitchFamily="18" charset="0"/>
                <a:cs typeface="Times New Roman" panose="02020603050405020304" pitchFamily="18" charset="0"/>
              </a:rPr>
              <a:t>Without analytics, metrics lack a clear objective and/-or a connection to business performance.</a:t>
            </a:r>
            <a:br>
              <a:rPr lang="en-US" sz="3600" kern="0" dirty="0">
                <a:solidFill>
                  <a:prstClr val="black"/>
                </a:solidFill>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p:txBody>
      </p:sp>
      <p:pic>
        <p:nvPicPr>
          <p:cNvPr id="5" name="Content Placeholder 4">
            <a:extLst>
              <a:ext uri="{FF2B5EF4-FFF2-40B4-BE49-F238E27FC236}">
                <a16:creationId xmlns:a16="http://schemas.microsoft.com/office/drawing/2014/main" id="{BCADD6F7-E7ED-EC66-3466-CAAF89028289}"/>
              </a:ext>
            </a:extLst>
          </p:cNvPr>
          <p:cNvPicPr>
            <a:picLocks noGrp="1" noChangeAspect="1"/>
          </p:cNvPicPr>
          <p:nvPr>
            <p:ph idx="1"/>
          </p:nvPr>
        </p:nvPicPr>
        <p:blipFill>
          <a:blip r:embed="rId2"/>
          <a:stretch>
            <a:fillRect/>
          </a:stretch>
        </p:blipFill>
        <p:spPr>
          <a:xfrm>
            <a:off x="1987060" y="1825625"/>
            <a:ext cx="8217879" cy="4351338"/>
          </a:xfrm>
        </p:spPr>
      </p:pic>
    </p:spTree>
    <p:extLst>
      <p:ext uri="{BB962C8B-B14F-4D97-AF65-F5344CB8AC3E}">
        <p14:creationId xmlns:p14="http://schemas.microsoft.com/office/powerpoint/2010/main" val="7829513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501D3-E823-C190-FDFF-04196D97DA9A}"/>
              </a:ext>
            </a:extLst>
          </p:cNvPr>
          <p:cNvSpPr>
            <a:spLocks noGrp="1"/>
          </p:cNvSpPr>
          <p:nvPr>
            <p:ph type="title"/>
          </p:nvPr>
        </p:nvSpPr>
        <p:spPr/>
        <p:txBody>
          <a:bodyPr/>
          <a:lstStyle/>
          <a:p>
            <a:r>
              <a:rPr lang="en-US" b="0" dirty="0">
                <a:solidFill>
                  <a:srgbClr val="000000"/>
                </a:solidFill>
                <a:effectLst/>
                <a:latin typeface="Times New Roman" panose="02020603050405020304" pitchFamily="18" charset="0"/>
                <a:cs typeface="Times New Roman" panose="02020603050405020304" pitchFamily="18" charset="0"/>
              </a:rPr>
              <a:t>Stages of analytics maturity</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FB2AD2FB-C69A-BEBD-46B0-539AE6EB3C6B}"/>
              </a:ext>
            </a:extLst>
          </p:cNvPr>
          <p:cNvSpPr>
            <a:spLocks noGrp="1"/>
          </p:cNvSpPr>
          <p:nvPr>
            <p:ph idx="1"/>
          </p:nvPr>
        </p:nvSpPr>
        <p:spPr>
          <a:xfrm>
            <a:off x="201706" y="1825625"/>
            <a:ext cx="11246223" cy="4351338"/>
          </a:xfrm>
        </p:spPr>
        <p:txBody>
          <a:bodyPr>
            <a:normAutofit/>
          </a:bodyPr>
          <a:lstStyle/>
          <a:p>
            <a:pPr algn="just"/>
            <a:r>
              <a:rPr lang="en-US" b="1" dirty="0">
                <a:latin typeface="Times New Roman" panose="02020603050405020304" pitchFamily="18" charset="0"/>
                <a:cs typeface="Times New Roman" panose="02020603050405020304" pitchFamily="18" charset="0"/>
              </a:rPr>
              <a:t>No analytics </a:t>
            </a:r>
            <a:r>
              <a:rPr lang="en-US" dirty="0">
                <a:latin typeface="Times New Roman" panose="02020603050405020304" pitchFamily="18" charset="0"/>
                <a:cs typeface="Times New Roman" panose="02020603050405020304" pitchFamily="18" charset="0"/>
              </a:rPr>
              <a:t>refers to companies with no analytical processes whatsoever.</a:t>
            </a:r>
          </a:p>
          <a:p>
            <a:pPr algn="just"/>
            <a:r>
              <a:rPr lang="en-US" b="1" dirty="0">
                <a:latin typeface="Times New Roman" panose="02020603050405020304" pitchFamily="18" charset="0"/>
                <a:cs typeface="Times New Roman" panose="02020603050405020304" pitchFamily="18" charset="0"/>
              </a:rPr>
              <a:t>Descriptive analytics </a:t>
            </a:r>
            <a:r>
              <a:rPr lang="en-US" dirty="0">
                <a:latin typeface="Times New Roman" panose="02020603050405020304" pitchFamily="18" charset="0"/>
                <a:cs typeface="Times New Roman" panose="02020603050405020304" pitchFamily="18" charset="0"/>
              </a:rPr>
              <a:t>lets us know what happened, gathering and visualizing historical data.</a:t>
            </a:r>
          </a:p>
          <a:p>
            <a:pPr algn="just"/>
            <a:r>
              <a:rPr lang="en-US" b="1" dirty="0">
                <a:latin typeface="Times New Roman" panose="02020603050405020304" pitchFamily="18" charset="0"/>
                <a:cs typeface="Times New Roman" panose="02020603050405020304" pitchFamily="18" charset="0"/>
              </a:rPr>
              <a:t>Diagnostic analytics </a:t>
            </a:r>
            <a:r>
              <a:rPr lang="en-US" dirty="0">
                <a:latin typeface="Times New Roman" panose="02020603050405020304" pitchFamily="18" charset="0"/>
                <a:cs typeface="Times New Roman" panose="02020603050405020304" pitchFamily="18" charset="0"/>
              </a:rPr>
              <a:t>identifies patterns and dependencies in available data, explaining why something happened.</a:t>
            </a:r>
          </a:p>
          <a:p>
            <a:pPr algn="just"/>
            <a:r>
              <a:rPr lang="en-US" b="1" dirty="0">
                <a:latin typeface="Times New Roman" panose="02020603050405020304" pitchFamily="18" charset="0"/>
                <a:cs typeface="Times New Roman" panose="02020603050405020304" pitchFamily="18" charset="0"/>
              </a:rPr>
              <a:t>Predictive analytics</a:t>
            </a:r>
            <a:r>
              <a:rPr lang="en-US" dirty="0">
                <a:latin typeface="Times New Roman" panose="02020603050405020304" pitchFamily="18" charset="0"/>
                <a:cs typeface="Times New Roman" panose="02020603050405020304" pitchFamily="18" charset="0"/>
              </a:rPr>
              <a:t> creates probable forecasts of what will happen in the future, using machine learning techniques to operate big data volumes.</a:t>
            </a:r>
          </a:p>
          <a:p>
            <a:pPr algn="just"/>
            <a:r>
              <a:rPr lang="en-US" b="1" dirty="0">
                <a:latin typeface="Times New Roman" panose="02020603050405020304" pitchFamily="18" charset="0"/>
                <a:cs typeface="Times New Roman" panose="02020603050405020304" pitchFamily="18" charset="0"/>
              </a:rPr>
              <a:t>Prescriptive analytics </a:t>
            </a:r>
            <a:r>
              <a:rPr lang="en-US" dirty="0">
                <a:latin typeface="Times New Roman" panose="02020603050405020304" pitchFamily="18" charset="0"/>
                <a:cs typeface="Times New Roman" panose="02020603050405020304" pitchFamily="18" charset="0"/>
              </a:rPr>
              <a:t>provides optimization options, decision support, and insights on how to get the desired result.</a:t>
            </a:r>
          </a:p>
        </p:txBody>
      </p:sp>
    </p:spTree>
    <p:extLst>
      <p:ext uri="{BB962C8B-B14F-4D97-AF65-F5344CB8AC3E}">
        <p14:creationId xmlns:p14="http://schemas.microsoft.com/office/powerpoint/2010/main" val="118490567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67C10D1B-2F6A-382D-5CD0-B3C771090534}"/>
              </a:ext>
            </a:extLst>
          </p:cNvPr>
          <p:cNvPicPr>
            <a:picLocks noChangeAspect="1"/>
          </p:cNvPicPr>
          <p:nvPr/>
        </p:nvPicPr>
        <p:blipFill rotWithShape="1">
          <a:blip r:embed="rId2"/>
          <a:srcRect r="5503" b="8038"/>
          <a:stretch/>
        </p:blipFill>
        <p:spPr>
          <a:xfrm>
            <a:off x="1613044" y="1058239"/>
            <a:ext cx="9349482" cy="4962418"/>
          </a:xfrm>
          <a:prstGeom prst="rect">
            <a:avLst/>
          </a:prstGeom>
        </p:spPr>
      </p:pic>
    </p:spTree>
    <p:extLst>
      <p:ext uri="{BB962C8B-B14F-4D97-AF65-F5344CB8AC3E}">
        <p14:creationId xmlns:p14="http://schemas.microsoft.com/office/powerpoint/2010/main" val="30013208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86F0C-C393-7CFE-64DD-38730CF9339D}"/>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LAMP Model of Talent Analytics</a:t>
            </a:r>
            <a:endParaRPr lang="en-US" dirty="0"/>
          </a:p>
        </p:txBody>
      </p:sp>
      <p:pic>
        <p:nvPicPr>
          <p:cNvPr id="4" name="Content Placeholder 3">
            <a:extLst>
              <a:ext uri="{FF2B5EF4-FFF2-40B4-BE49-F238E27FC236}">
                <a16:creationId xmlns:a16="http://schemas.microsoft.com/office/drawing/2014/main" id="{3D707786-38AF-C2B8-5D78-E9AA22EBCEBB}"/>
              </a:ext>
            </a:extLst>
          </p:cNvPr>
          <p:cNvPicPr>
            <a:picLocks noGrp="1" noChangeAspect="1"/>
          </p:cNvPicPr>
          <p:nvPr>
            <p:ph idx="1"/>
          </p:nvPr>
        </p:nvPicPr>
        <p:blipFill rotWithShape="1">
          <a:blip r:embed="rId2"/>
          <a:srcRect t="7401"/>
          <a:stretch/>
        </p:blipFill>
        <p:spPr>
          <a:xfrm>
            <a:off x="1667434" y="1586753"/>
            <a:ext cx="8624047" cy="4906122"/>
          </a:xfrm>
          <a:prstGeom prst="rect">
            <a:avLst/>
          </a:prstGeom>
        </p:spPr>
      </p:pic>
    </p:spTree>
    <p:extLst>
      <p:ext uri="{BB962C8B-B14F-4D97-AF65-F5344CB8AC3E}">
        <p14:creationId xmlns:p14="http://schemas.microsoft.com/office/powerpoint/2010/main" val="218919061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38A60F8-7A8B-090C-31EA-65D0D9367CB1}"/>
              </a:ext>
            </a:extLst>
          </p:cNvPr>
          <p:cNvPicPr>
            <a:picLocks noChangeAspect="1"/>
          </p:cNvPicPr>
          <p:nvPr/>
        </p:nvPicPr>
        <p:blipFill>
          <a:blip r:embed="rId2"/>
          <a:stretch>
            <a:fillRect/>
          </a:stretch>
        </p:blipFill>
        <p:spPr>
          <a:xfrm>
            <a:off x="1031824" y="537882"/>
            <a:ext cx="8443871" cy="4916635"/>
          </a:xfrm>
          <a:prstGeom prst="rect">
            <a:avLst/>
          </a:prstGeom>
        </p:spPr>
      </p:pic>
      <p:sp>
        <p:nvSpPr>
          <p:cNvPr id="5" name="TextBox 4">
            <a:extLst>
              <a:ext uri="{FF2B5EF4-FFF2-40B4-BE49-F238E27FC236}">
                <a16:creationId xmlns:a16="http://schemas.microsoft.com/office/drawing/2014/main" id="{C1DFFF06-34FC-146A-4C5C-DE60E7CC49F5}"/>
              </a:ext>
            </a:extLst>
          </p:cNvPr>
          <p:cNvSpPr txBox="1"/>
          <p:nvPr/>
        </p:nvSpPr>
        <p:spPr>
          <a:xfrm>
            <a:off x="2294965" y="6140823"/>
            <a:ext cx="9565341"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hlinkClick r:id="rId3"/>
              </a:rPr>
              <a:t>https://www.aihr.com/blog/test-hr-analytics-maturity-level/</a:t>
            </a:r>
            <a:r>
              <a:rPr lang="en-US"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04044690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7B1AE-D27C-AAC9-0F35-5AFAFD5EDD56}"/>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Mastering Talent Analytics</a:t>
            </a:r>
            <a:endParaRPr lang="en-US" dirty="0"/>
          </a:p>
        </p:txBody>
      </p:sp>
      <p:sp>
        <p:nvSpPr>
          <p:cNvPr id="4" name="Content Placeholder 2">
            <a:extLst>
              <a:ext uri="{FF2B5EF4-FFF2-40B4-BE49-F238E27FC236}">
                <a16:creationId xmlns:a16="http://schemas.microsoft.com/office/drawing/2014/main" id="{7A57218A-345D-AA99-22F6-4C55665084A0}"/>
              </a:ext>
            </a:extLst>
          </p:cNvPr>
          <p:cNvSpPr>
            <a:spLocks noGrp="1"/>
          </p:cNvSpPr>
          <p:nvPr>
            <p:ph idx="1"/>
          </p:nvPr>
        </p:nvSpPr>
        <p:spPr>
          <a:xfrm>
            <a:off x="838200" y="1825625"/>
            <a:ext cx="10515600" cy="4351338"/>
          </a:xfrm>
        </p:spPr>
        <p:txBody>
          <a:bodyPr/>
          <a:lstStyle/>
          <a:p>
            <a:r>
              <a:rPr lang="en-US" dirty="0">
                <a:latin typeface="Times New Roman" panose="02020603050405020304" pitchFamily="18" charset="0"/>
                <a:cs typeface="Times New Roman" panose="02020603050405020304" pitchFamily="18" charset="0"/>
              </a:rPr>
              <a:t>DELTA </a:t>
            </a:r>
          </a:p>
          <a:p>
            <a:pPr lvl="1">
              <a:lnSpc>
                <a:spcPct val="200000"/>
              </a:lnSpc>
            </a:pPr>
            <a:r>
              <a:rPr lang="en-US" dirty="0">
                <a:latin typeface="Times New Roman" panose="02020603050405020304" pitchFamily="18" charset="0"/>
                <a:cs typeface="Times New Roman" panose="02020603050405020304" pitchFamily="18" charset="0"/>
              </a:rPr>
              <a:t>access to high-quality </a:t>
            </a:r>
            <a:r>
              <a:rPr lang="en-US" b="1" dirty="0">
                <a:latin typeface="Times New Roman" panose="02020603050405020304" pitchFamily="18" charset="0"/>
                <a:cs typeface="Times New Roman" panose="02020603050405020304" pitchFamily="18" charset="0"/>
              </a:rPr>
              <a:t>data</a:t>
            </a:r>
            <a:r>
              <a:rPr lang="en-US" dirty="0">
                <a:latin typeface="Times New Roman" panose="02020603050405020304" pitchFamily="18" charset="0"/>
                <a:cs typeface="Times New Roman" panose="02020603050405020304" pitchFamily="18" charset="0"/>
              </a:rPr>
              <a:t>, </a:t>
            </a:r>
          </a:p>
          <a:p>
            <a:pPr lvl="1">
              <a:lnSpc>
                <a:spcPct val="200000"/>
              </a:lnSpc>
            </a:pPr>
            <a:r>
              <a:rPr lang="en-US" b="1" dirty="0">
                <a:latin typeface="Times New Roman" panose="02020603050405020304" pitchFamily="18" charset="0"/>
                <a:cs typeface="Times New Roman" panose="02020603050405020304" pitchFamily="18" charset="0"/>
              </a:rPr>
              <a:t>enterprise orientation</a:t>
            </a:r>
            <a:r>
              <a:rPr lang="en-US" dirty="0">
                <a:latin typeface="Times New Roman" panose="02020603050405020304" pitchFamily="18" charset="0"/>
                <a:cs typeface="Times New Roman" panose="02020603050405020304" pitchFamily="18" charset="0"/>
              </a:rPr>
              <a:t>, </a:t>
            </a:r>
          </a:p>
          <a:p>
            <a:pPr lvl="1">
              <a:lnSpc>
                <a:spcPct val="200000"/>
              </a:lnSpc>
            </a:pPr>
            <a:r>
              <a:rPr lang="en-US" dirty="0">
                <a:latin typeface="Times New Roman" panose="02020603050405020304" pitchFamily="18" charset="0"/>
                <a:cs typeface="Times New Roman" panose="02020603050405020304" pitchFamily="18" charset="0"/>
              </a:rPr>
              <a:t>analytical </a:t>
            </a:r>
            <a:r>
              <a:rPr lang="en-US" b="1" dirty="0">
                <a:latin typeface="Times New Roman" panose="02020603050405020304" pitchFamily="18" charset="0"/>
                <a:cs typeface="Times New Roman" panose="02020603050405020304" pitchFamily="18" charset="0"/>
              </a:rPr>
              <a:t>leadership</a:t>
            </a:r>
            <a:r>
              <a:rPr lang="en-US" dirty="0">
                <a:latin typeface="Times New Roman" panose="02020603050405020304" pitchFamily="18" charset="0"/>
                <a:cs typeface="Times New Roman" panose="02020603050405020304" pitchFamily="18" charset="0"/>
              </a:rPr>
              <a:t>, </a:t>
            </a:r>
          </a:p>
          <a:p>
            <a:pPr lvl="1">
              <a:lnSpc>
                <a:spcPct val="200000"/>
              </a:lnSpc>
            </a:pPr>
            <a:r>
              <a:rPr lang="en-US" dirty="0">
                <a:latin typeface="Times New Roman" panose="02020603050405020304" pitchFamily="18" charset="0"/>
                <a:cs typeface="Times New Roman" panose="02020603050405020304" pitchFamily="18" charset="0"/>
              </a:rPr>
              <a:t>strategic </a:t>
            </a:r>
            <a:r>
              <a:rPr lang="en-US" b="1" dirty="0">
                <a:latin typeface="Times New Roman" panose="02020603050405020304" pitchFamily="18" charset="0"/>
                <a:cs typeface="Times New Roman" panose="02020603050405020304" pitchFamily="18" charset="0"/>
              </a:rPr>
              <a:t>targets</a:t>
            </a:r>
            <a:r>
              <a:rPr lang="en-US" dirty="0">
                <a:latin typeface="Times New Roman" panose="02020603050405020304" pitchFamily="18" charset="0"/>
                <a:cs typeface="Times New Roman" panose="02020603050405020304" pitchFamily="18" charset="0"/>
              </a:rPr>
              <a:t>, and </a:t>
            </a:r>
          </a:p>
          <a:p>
            <a:pPr lvl="1">
              <a:lnSpc>
                <a:spcPct val="200000"/>
              </a:lnSpc>
            </a:pPr>
            <a:r>
              <a:rPr lang="en-US" b="1" dirty="0">
                <a:latin typeface="Times New Roman" panose="02020603050405020304" pitchFamily="18" charset="0"/>
                <a:cs typeface="Times New Roman" panose="02020603050405020304" pitchFamily="18" charset="0"/>
              </a:rPr>
              <a:t>analysts</a:t>
            </a:r>
            <a:r>
              <a:rPr lang="en-US"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23987533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C99E3-0766-8022-83B0-1635E4659D0D}"/>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Case-Mr. Mehta’s Dilemma: A Case of Performance Appraisal Politics</a:t>
            </a:r>
            <a:endParaRPr lang="en-US" dirty="0"/>
          </a:p>
        </p:txBody>
      </p:sp>
      <p:sp>
        <p:nvSpPr>
          <p:cNvPr id="3" name="Content Placeholder 2">
            <a:extLst>
              <a:ext uri="{FF2B5EF4-FFF2-40B4-BE49-F238E27FC236}">
                <a16:creationId xmlns:a16="http://schemas.microsoft.com/office/drawing/2014/main" id="{EBD03919-30B1-1E3D-F51E-1CB5D081DF0C}"/>
              </a:ext>
            </a:extLst>
          </p:cNvPr>
          <p:cNvSpPr>
            <a:spLocks noGrp="1"/>
          </p:cNvSpPr>
          <p:nvPr>
            <p:ph idx="1"/>
          </p:nvPr>
        </p:nvSpPr>
        <p:spPr/>
        <p:txBody>
          <a:bodyPr/>
          <a:lstStyle/>
          <a:p>
            <a:pPr algn="just"/>
            <a:r>
              <a:rPr lang="en-US" dirty="0">
                <a:latin typeface="Times New Roman" panose="02020603050405020304" pitchFamily="18" charset="0"/>
                <a:cs typeface="Times New Roman" panose="02020603050405020304" pitchFamily="18" charset="0"/>
              </a:rPr>
              <a:t>Do you agree with Mr. Mehta’s decision allowing Rajesh to go on study leave? What are the factors that Mr. Mehta would have considered before taking the decision? </a:t>
            </a:r>
          </a:p>
          <a:p>
            <a:pPr algn="just"/>
            <a:r>
              <a:rPr lang="en-US" dirty="0">
                <a:latin typeface="Times New Roman" panose="02020603050405020304" pitchFamily="18" charset="0"/>
                <a:cs typeface="Times New Roman" panose="02020603050405020304" pitchFamily="18" charset="0"/>
              </a:rPr>
              <a:t>Did Rajesh Handle the grievance appropriately? </a:t>
            </a:r>
          </a:p>
          <a:p>
            <a:pPr algn="just"/>
            <a:r>
              <a:rPr lang="en-US" dirty="0">
                <a:latin typeface="Times New Roman" panose="02020603050405020304" pitchFamily="18" charset="0"/>
                <a:cs typeface="Times New Roman" panose="02020603050405020304" pitchFamily="18" charset="0"/>
              </a:rPr>
              <a:t>Could the organization have managed the performance appraisal process differently? Why and how? </a:t>
            </a:r>
          </a:p>
          <a:p>
            <a:pPr algn="just"/>
            <a:r>
              <a:rPr lang="en-US" dirty="0">
                <a:latin typeface="Times New Roman" panose="02020603050405020304" pitchFamily="18" charset="0"/>
                <a:cs typeface="Times New Roman" panose="02020603050405020304" pitchFamily="18" charset="0"/>
              </a:rPr>
              <a:t>How should have Mr. Desai managed the performance appraisal process? </a:t>
            </a:r>
          </a:p>
          <a:p>
            <a:pPr algn="just"/>
            <a:r>
              <a:rPr lang="en-US" dirty="0">
                <a:latin typeface="Times New Roman" panose="02020603050405020304" pitchFamily="18" charset="0"/>
                <a:cs typeface="Times New Roman" panose="02020603050405020304" pitchFamily="18" charset="0"/>
              </a:rPr>
              <a:t>Can bringing analytics help in this context? Justify your stance</a:t>
            </a:r>
            <a:endParaRPr lang="en-US" dirty="0"/>
          </a:p>
        </p:txBody>
      </p:sp>
    </p:spTree>
    <p:extLst>
      <p:ext uri="{BB962C8B-B14F-4D97-AF65-F5344CB8AC3E}">
        <p14:creationId xmlns:p14="http://schemas.microsoft.com/office/powerpoint/2010/main" val="136151341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11B0E-AFD0-8359-3390-83E94D019525}"/>
              </a:ext>
            </a:extLst>
          </p:cNvPr>
          <p:cNvSpPr>
            <a:spLocks noGrp="1"/>
          </p:cNvSpPr>
          <p:nvPr>
            <p:ph type="title"/>
          </p:nvPr>
        </p:nvSpPr>
        <p:spPr>
          <a:xfrm>
            <a:off x="990600" y="2175996"/>
            <a:ext cx="10515600" cy="1325563"/>
          </a:xfrm>
        </p:spPr>
        <p:txBody>
          <a:bodyPr/>
          <a:lstStyle/>
          <a:p>
            <a:r>
              <a:rPr lang="en-US" dirty="0">
                <a:latin typeface="Times New Roman" panose="02020603050405020304" pitchFamily="18" charset="0"/>
                <a:cs typeface="Times New Roman" panose="02020603050405020304" pitchFamily="18" charset="0"/>
              </a:rPr>
              <a:t>Thank You</a:t>
            </a:r>
          </a:p>
        </p:txBody>
      </p:sp>
    </p:spTree>
    <p:extLst>
      <p:ext uri="{BB962C8B-B14F-4D97-AF65-F5344CB8AC3E}">
        <p14:creationId xmlns:p14="http://schemas.microsoft.com/office/powerpoint/2010/main" val="39360775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243</TotalTime>
  <Words>3150</Words>
  <Application>Microsoft Office PowerPoint</Application>
  <PresentationFormat>Widescreen</PresentationFormat>
  <Paragraphs>305</Paragraphs>
  <Slides>56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56</vt:i4>
      </vt:variant>
    </vt:vector>
  </HeadingPairs>
  <TitlesOfParts>
    <vt:vector size="61" baseType="lpstr">
      <vt:lpstr>Arial</vt:lpstr>
      <vt:lpstr>Calibri</vt:lpstr>
      <vt:lpstr>Calibri Light</vt:lpstr>
      <vt:lpstr>Times New Roman</vt:lpstr>
      <vt:lpstr>Office Theme</vt:lpstr>
      <vt:lpstr>Talent Retention Metrics and Talent Analytics Maturity Model</vt:lpstr>
      <vt:lpstr>PowerPoint Presentation</vt:lpstr>
      <vt:lpstr>What do you do to keep them with you?</vt:lpstr>
      <vt:lpstr>Do you really want all your employees to be with you? </vt:lpstr>
      <vt:lpstr>Flowchart</vt:lpstr>
      <vt:lpstr>HR Metrics!</vt:lpstr>
      <vt:lpstr>HR Metrics</vt:lpstr>
      <vt:lpstr>Example</vt:lpstr>
      <vt:lpstr>HR Metrics- Measuring Change</vt:lpstr>
      <vt:lpstr>HR Metrics</vt:lpstr>
      <vt:lpstr>PowerPoint Presentation</vt:lpstr>
      <vt:lpstr>Investing in HR Metrics !</vt:lpstr>
      <vt:lpstr>Criteria for selecting Metrics</vt:lpstr>
      <vt:lpstr>CUP Test</vt:lpstr>
      <vt:lpstr>What data are you capturing</vt:lpstr>
      <vt:lpstr>Be careful</vt:lpstr>
      <vt:lpstr>Talent Management</vt:lpstr>
      <vt:lpstr>PowerPoint Presentation</vt:lpstr>
      <vt:lpstr>Talent Management 9 Grid Model</vt:lpstr>
      <vt:lpstr>              is the world’s only data driven TM   function</vt:lpstr>
      <vt:lpstr>Retention is an important issue among executives</vt:lpstr>
      <vt:lpstr>Data really educates managers on retention </vt:lpstr>
      <vt:lpstr>Talent Retention- Please Introspect!</vt:lpstr>
      <vt:lpstr>My job makes good use of my talent and abilities</vt:lpstr>
      <vt:lpstr>Turnover Metrics</vt:lpstr>
      <vt:lpstr>PowerPoint Presentation</vt:lpstr>
      <vt:lpstr>Attrition</vt:lpstr>
      <vt:lpstr>Employee Turnover Rates</vt:lpstr>
      <vt:lpstr>PowerPoint Presentation</vt:lpstr>
      <vt:lpstr>Complementary metrics </vt:lpstr>
      <vt:lpstr>Voluntary Turnover Rate</vt:lpstr>
      <vt:lpstr>Cost of Voluntary Turnover </vt:lpstr>
      <vt:lpstr>Costs Associated with the Turnover of One Computer Programmer </vt:lpstr>
      <vt:lpstr>Involuntary Turnover Rate </vt:lpstr>
      <vt:lpstr>Resignation Rate </vt:lpstr>
      <vt:lpstr>Retirement Rate </vt:lpstr>
      <vt:lpstr>Internal Hire Rate</vt:lpstr>
      <vt:lpstr>Giving Data Context</vt:lpstr>
      <vt:lpstr>Talent Management Index</vt:lpstr>
      <vt:lpstr>PowerPoint Presentation</vt:lpstr>
      <vt:lpstr>Strategies for Talent Management</vt:lpstr>
      <vt:lpstr>4E Framework to improve Retention</vt:lpstr>
      <vt:lpstr>How do we Measure Employee Engagement</vt:lpstr>
      <vt:lpstr>Data Points for HR Problems!-General</vt:lpstr>
      <vt:lpstr>In God we trust. All others bring data.” —                    Edward Deming</vt:lpstr>
      <vt:lpstr>From Metrics to Analytics</vt:lpstr>
      <vt:lpstr>Moving from Metrics to Analytics</vt:lpstr>
      <vt:lpstr>PowerPoint Presentation</vt:lpstr>
      <vt:lpstr>Without analytics, metrics lack a clear objective and/-or a connection to business performance. </vt:lpstr>
      <vt:lpstr>Stages of analytics maturity</vt:lpstr>
      <vt:lpstr>PowerPoint Presentation</vt:lpstr>
      <vt:lpstr>LAMP Model of Talent Analytics</vt:lpstr>
      <vt:lpstr>PowerPoint Presentation</vt:lpstr>
      <vt:lpstr>Mastering Talent Analytics</vt:lpstr>
      <vt:lpstr>Case-Mr. Mehta’s Dilemma: A Case of Performance Appraisal Politics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Talent Retention Metrics and Talent Analytics Maturity Model</dc:title>
  <dc:creator>pooja patnaik</dc:creator>
  <cp:lastModifiedBy>pooja patnaik</cp:lastModifiedBy>
  <cp:revision>8</cp:revision>
  <dcterms:created xsi:type="dcterms:W3CDTF">2023-01-21T14:01:24Z</dcterms:created>
  <dcterms:modified xsi:type="dcterms:W3CDTF">2023-01-27T15:48:27Z</dcterms:modified>
</cp:coreProperties>
</file>