
<file path=[Content_Types].xml><?xml version="1.0" encoding="utf-8"?>
<Types xmlns="http://schemas.openxmlformats.org/package/2006/content-types">
  <Default Extension="bin" ContentType="application/vnd.openxmlformats-officedocument.oleObject"/>
  <Default Extension="emf" ContentType="image/x-emf"/>
  <Default Extension="png" ContentType="image/png"/>
  <Default Extension="rels" ContentType="application/vnd.openxmlformats-package.relationships+xml"/>
  <Default Extension="vml" ContentType="application/vnd.openxmlformats-officedocument.vmlDrawing"/>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sldIdLst>
    <p:sldId id="256" r:id="rId2"/>
    <p:sldId id="257" r:id="rId3"/>
    <p:sldId id="258" r:id="rId4"/>
    <p:sldId id="259" r:id="rId5"/>
    <p:sldId id="260" r:id="rId6"/>
    <p:sldId id="269" r:id="rId7"/>
    <p:sldId id="270" r:id="rId8"/>
    <p:sldId id="725" r:id="rId9"/>
    <p:sldId id="268" r:id="rId10"/>
    <p:sldId id="271" r:id="rId11"/>
    <p:sldId id="726" r:id="rId12"/>
    <p:sldId id="727" r:id="rId13"/>
    <p:sldId id="272" r:id="rId14"/>
    <p:sldId id="273" r:id="rId15"/>
    <p:sldId id="274" r:id="rId16"/>
    <p:sldId id="275" r:id="rId17"/>
    <p:sldId id="276" r:id="rId18"/>
    <p:sldId id="277" r:id="rId19"/>
    <p:sldId id="278" r:id="rId20"/>
    <p:sldId id="279" r:id="rId21"/>
    <p:sldId id="280" r:id="rId22"/>
    <p:sldId id="281" r:id="rId23"/>
    <p:sldId id="282" r:id="rId24"/>
    <p:sldId id="321" r:id="rId25"/>
    <p:sldId id="717" r:id="rId26"/>
    <p:sldId id="344" r:id="rId27"/>
    <p:sldId id="718" r:id="rId28"/>
    <p:sldId id="719" r:id="rId29"/>
    <p:sldId id="267" r:id="rId30"/>
    <p:sldId id="720" r:id="rId31"/>
    <p:sldId id="721" r:id="rId32"/>
    <p:sldId id="722" r:id="rId33"/>
    <p:sldId id="723" r:id="rId34"/>
    <p:sldId id="724"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2" d="100"/>
          <a:sy n="72" d="100"/>
        </p:scale>
        <p:origin x="660"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oleObject" Target="file:///C:\Users\Prof.%20Yogesh%20Chauhan.DESKTOP-BCNV58V\Downloads\Ratios.xls"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Prof.%20Yogesh%20Chauhan.DESKTOP-BCNV58V\Downloads\Ratios.xls"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Prof.%20Yogesh%20Chauhan.DESKTOP-BCNV58V\Downloads\hist_india_vix_01-Mar-2020_05-Jun-2020.csv" TargetMode="External"/><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3600" b="0" i="0" u="none" strike="noStrike" kern="1200" spc="0" baseline="0">
                <a:solidFill>
                  <a:schemeClr val="tx1"/>
                </a:solidFill>
                <a:latin typeface="Times New Roman" panose="02020603050405020304" pitchFamily="18" charset="0"/>
                <a:ea typeface="+mn-ea"/>
                <a:cs typeface="Times New Roman" panose="02020603050405020304" pitchFamily="18" charset="0"/>
              </a:defRPr>
            </a:pPr>
            <a:r>
              <a:rPr lang="en-US" sz="3600" dirty="0">
                <a:solidFill>
                  <a:schemeClr val="tx1"/>
                </a:solidFill>
                <a:latin typeface="Times New Roman" panose="02020603050405020304" pitchFamily="18" charset="0"/>
                <a:cs typeface="Times New Roman" panose="02020603050405020304" pitchFamily="18" charset="0"/>
              </a:rPr>
              <a:t>Call Option Payoff</a:t>
            </a:r>
          </a:p>
        </c:rich>
      </c:tx>
      <c:layout>
        <c:manualLayout>
          <c:xMode val="edge"/>
          <c:yMode val="edge"/>
          <c:x val="1.5923883450132244E-2"/>
          <c:y val="1.3677810731768259E-2"/>
        </c:manualLayout>
      </c:layout>
      <c:overlay val="0"/>
      <c:spPr>
        <a:noFill/>
        <a:ln>
          <a:noFill/>
        </a:ln>
        <a:effectLst/>
      </c:spPr>
      <c:txPr>
        <a:bodyPr rot="0" spcFirstLastPara="1" vertOverflow="ellipsis" vert="horz" wrap="square" anchor="ctr" anchorCtr="1"/>
        <a:lstStyle/>
        <a:p>
          <a:pPr>
            <a:defRPr sz="3600" b="0" i="0" u="none" strike="noStrike" kern="1200" spc="0" baseline="0">
              <a:solidFill>
                <a:schemeClr val="tx1"/>
              </a:solidFill>
              <a:latin typeface="Times New Roman" panose="02020603050405020304" pitchFamily="18" charset="0"/>
              <a:ea typeface="+mn-ea"/>
              <a:cs typeface="Times New Roman" panose="02020603050405020304" pitchFamily="18" charset="0"/>
            </a:defRPr>
          </a:pPr>
          <a:endParaRPr lang="en-US"/>
        </a:p>
      </c:txPr>
    </c:title>
    <c:autoTitleDeleted val="0"/>
    <c:plotArea>
      <c:layout/>
      <c:lineChart>
        <c:grouping val="standard"/>
        <c:varyColors val="0"/>
        <c:ser>
          <c:idx val="1"/>
          <c:order val="0"/>
          <c:tx>
            <c:strRef>
              <c:f>Sheet1!$F$3</c:f>
              <c:strCache>
                <c:ptCount val="1"/>
                <c:pt idx="0">
                  <c:v>Payoff</c:v>
                </c:pt>
              </c:strCache>
            </c:strRef>
          </c:tx>
          <c:spPr>
            <a:ln w="28575" cap="rnd">
              <a:solidFill>
                <a:schemeClr val="accent2"/>
              </a:solidFill>
              <a:round/>
            </a:ln>
            <a:effectLst/>
          </c:spPr>
          <c:marker>
            <c:symbol val="none"/>
          </c:marker>
          <c:cat>
            <c:numRef>
              <c:f>Sheet1!$E$4:$E$12</c:f>
              <c:numCache>
                <c:formatCode>General</c:formatCode>
                <c:ptCount val="9"/>
                <c:pt idx="0">
                  <c:v>10</c:v>
                </c:pt>
                <c:pt idx="1">
                  <c:v>15</c:v>
                </c:pt>
                <c:pt idx="2">
                  <c:v>20</c:v>
                </c:pt>
                <c:pt idx="3">
                  <c:v>25</c:v>
                </c:pt>
                <c:pt idx="4">
                  <c:v>30</c:v>
                </c:pt>
                <c:pt idx="5">
                  <c:v>35</c:v>
                </c:pt>
                <c:pt idx="6">
                  <c:v>40</c:v>
                </c:pt>
                <c:pt idx="7">
                  <c:v>45</c:v>
                </c:pt>
                <c:pt idx="8">
                  <c:v>50</c:v>
                </c:pt>
              </c:numCache>
            </c:numRef>
          </c:cat>
          <c:val>
            <c:numRef>
              <c:f>Sheet1!$F$4:$F$12</c:f>
              <c:numCache>
                <c:formatCode>General</c:formatCode>
                <c:ptCount val="9"/>
                <c:pt idx="0">
                  <c:v>0</c:v>
                </c:pt>
                <c:pt idx="1">
                  <c:v>0</c:v>
                </c:pt>
                <c:pt idx="2">
                  <c:v>0</c:v>
                </c:pt>
                <c:pt idx="3">
                  <c:v>0</c:v>
                </c:pt>
                <c:pt idx="4">
                  <c:v>5</c:v>
                </c:pt>
                <c:pt idx="5">
                  <c:v>10</c:v>
                </c:pt>
                <c:pt idx="6">
                  <c:v>15</c:v>
                </c:pt>
                <c:pt idx="7">
                  <c:v>20</c:v>
                </c:pt>
                <c:pt idx="8">
                  <c:v>25</c:v>
                </c:pt>
              </c:numCache>
            </c:numRef>
          </c:val>
          <c:smooth val="0"/>
          <c:extLst>
            <c:ext xmlns:c16="http://schemas.microsoft.com/office/drawing/2014/chart" uri="{C3380CC4-5D6E-409C-BE32-E72D297353CC}">
              <c16:uniqueId val="{00000000-E3C2-4217-807C-CD8B1A1B1CED}"/>
            </c:ext>
          </c:extLst>
        </c:ser>
        <c:dLbls>
          <c:showLegendKey val="0"/>
          <c:showVal val="0"/>
          <c:showCatName val="0"/>
          <c:showSerName val="0"/>
          <c:showPercent val="0"/>
          <c:showBubbleSize val="0"/>
        </c:dLbls>
        <c:smooth val="0"/>
        <c:axId val="1683856239"/>
        <c:axId val="1810356767"/>
      </c:lineChart>
      <c:catAx>
        <c:axId val="1683856239"/>
        <c:scaling>
          <c:orientation val="minMax"/>
        </c:scaling>
        <c:delete val="0"/>
        <c:axPos val="b"/>
        <c:title>
          <c:tx>
            <c:rich>
              <a:bodyPr rot="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r>
                  <a:rPr lang="en-US" sz="2400"/>
                  <a:t>Stock</a:t>
                </a:r>
                <a:r>
                  <a:rPr lang="en-US" sz="2400" baseline="0"/>
                  <a:t> price</a:t>
                </a:r>
                <a:endParaRPr lang="en-US" sz="2400"/>
              </a:p>
            </c:rich>
          </c:tx>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crossAx val="1810356767"/>
        <c:crosses val="autoZero"/>
        <c:auto val="1"/>
        <c:lblAlgn val="ctr"/>
        <c:lblOffset val="100"/>
        <c:noMultiLvlLbl val="0"/>
      </c:catAx>
      <c:valAx>
        <c:axId val="1810356767"/>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r>
                  <a:rPr lang="en-US" sz="2000"/>
                  <a:t>Option</a:t>
                </a:r>
                <a:r>
                  <a:rPr lang="en-US" sz="2000" baseline="0"/>
                  <a:t> value</a:t>
                </a:r>
                <a:endParaRPr lang="en-US" sz="2000"/>
              </a:p>
            </c:rich>
          </c:tx>
          <c:overlay val="0"/>
          <c:spPr>
            <a:noFill/>
            <a:ln>
              <a:noFill/>
            </a:ln>
            <a:effectLst/>
          </c:spPr>
          <c:txPr>
            <a:bodyPr rot="-54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1683856239"/>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3360" b="0" i="0" u="none" strike="noStrike" kern="1200" spc="0" baseline="0">
              <a:solidFill>
                <a:schemeClr val="tx1"/>
              </a:solidFill>
              <a:latin typeface="Times New Roman" panose="02020603050405020304" pitchFamily="18" charset="0"/>
              <a:ea typeface="+mn-ea"/>
              <a:cs typeface="Times New Roman" panose="02020603050405020304" pitchFamily="18" charset="0"/>
            </a:defRPr>
          </a:pPr>
          <a:endParaRPr lang="en-US"/>
        </a:p>
      </c:txPr>
    </c:title>
    <c:autoTitleDeleted val="0"/>
    <c:plotArea>
      <c:layout/>
      <c:lineChart>
        <c:grouping val="standard"/>
        <c:varyColors val="0"/>
        <c:ser>
          <c:idx val="1"/>
          <c:order val="0"/>
          <c:tx>
            <c:strRef>
              <c:f>Sheet2!$E$4</c:f>
              <c:strCache>
                <c:ptCount val="1"/>
                <c:pt idx="0">
                  <c:v>Payoff</c:v>
                </c:pt>
              </c:strCache>
            </c:strRef>
          </c:tx>
          <c:spPr>
            <a:ln w="28575" cap="rnd">
              <a:solidFill>
                <a:schemeClr val="accent2"/>
              </a:solidFill>
              <a:round/>
            </a:ln>
            <a:effectLst/>
          </c:spPr>
          <c:marker>
            <c:symbol val="none"/>
          </c:marker>
          <c:cat>
            <c:numRef>
              <c:f>Sheet2!$D$5:$D$13</c:f>
              <c:numCache>
                <c:formatCode>General</c:formatCode>
                <c:ptCount val="9"/>
                <c:pt idx="0">
                  <c:v>10</c:v>
                </c:pt>
                <c:pt idx="1">
                  <c:v>15</c:v>
                </c:pt>
                <c:pt idx="2">
                  <c:v>20</c:v>
                </c:pt>
                <c:pt idx="3">
                  <c:v>25</c:v>
                </c:pt>
                <c:pt idx="4">
                  <c:v>30</c:v>
                </c:pt>
                <c:pt idx="5">
                  <c:v>35</c:v>
                </c:pt>
                <c:pt idx="6">
                  <c:v>40</c:v>
                </c:pt>
                <c:pt idx="7">
                  <c:v>45</c:v>
                </c:pt>
                <c:pt idx="8">
                  <c:v>50</c:v>
                </c:pt>
              </c:numCache>
            </c:numRef>
          </c:cat>
          <c:val>
            <c:numRef>
              <c:f>Sheet2!$E$5:$E$13</c:f>
              <c:numCache>
                <c:formatCode>General</c:formatCode>
                <c:ptCount val="9"/>
                <c:pt idx="0">
                  <c:v>15</c:v>
                </c:pt>
                <c:pt idx="1">
                  <c:v>10</c:v>
                </c:pt>
                <c:pt idx="2">
                  <c:v>5</c:v>
                </c:pt>
                <c:pt idx="3">
                  <c:v>0</c:v>
                </c:pt>
                <c:pt idx="4">
                  <c:v>0</c:v>
                </c:pt>
                <c:pt idx="5">
                  <c:v>0</c:v>
                </c:pt>
                <c:pt idx="6">
                  <c:v>0</c:v>
                </c:pt>
                <c:pt idx="7">
                  <c:v>0</c:v>
                </c:pt>
                <c:pt idx="8">
                  <c:v>0</c:v>
                </c:pt>
              </c:numCache>
            </c:numRef>
          </c:val>
          <c:smooth val="0"/>
          <c:extLst>
            <c:ext xmlns:c16="http://schemas.microsoft.com/office/drawing/2014/chart" uri="{C3380CC4-5D6E-409C-BE32-E72D297353CC}">
              <c16:uniqueId val="{00000000-C5D4-46C7-9ABF-132171B6273D}"/>
            </c:ext>
          </c:extLst>
        </c:ser>
        <c:dLbls>
          <c:showLegendKey val="0"/>
          <c:showVal val="0"/>
          <c:showCatName val="0"/>
          <c:showSerName val="0"/>
          <c:showPercent val="0"/>
          <c:showBubbleSize val="0"/>
        </c:dLbls>
        <c:smooth val="0"/>
        <c:axId val="1914490655"/>
        <c:axId val="1810369247"/>
      </c:lineChart>
      <c:catAx>
        <c:axId val="191449065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8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crossAx val="1810369247"/>
        <c:crosses val="autoZero"/>
        <c:auto val="1"/>
        <c:lblAlgn val="ctr"/>
        <c:lblOffset val="100"/>
        <c:noMultiLvlLbl val="0"/>
      </c:catAx>
      <c:valAx>
        <c:axId val="1810369247"/>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8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crossAx val="191449065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28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800">
          <a:solidFill>
            <a:schemeClr val="tx1"/>
          </a:solidFill>
          <a:latin typeface="Times New Roman" panose="02020603050405020304" pitchFamily="18" charset="0"/>
          <a:cs typeface="Times New Roman" panose="02020603050405020304" pitchFamily="18" charset="0"/>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'hist_india_vix_01-Mar-2020_05-J'!$E$1</c:f>
              <c:strCache>
                <c:ptCount val="1"/>
                <c:pt idx="0">
                  <c:v>Close </c:v>
                </c:pt>
              </c:strCache>
            </c:strRef>
          </c:tx>
          <c:spPr>
            <a:ln w="28575" cap="rnd">
              <a:solidFill>
                <a:schemeClr val="accent1"/>
              </a:solidFill>
              <a:round/>
            </a:ln>
            <a:effectLst/>
          </c:spPr>
          <c:marker>
            <c:symbol val="none"/>
          </c:marker>
          <c:cat>
            <c:numRef>
              <c:f>'hist_india_vix_01-Mar-2020_05-J'!$A$2:$A$63</c:f>
              <c:numCache>
                <c:formatCode>d\-mmm\-yy</c:formatCode>
                <c:ptCount val="62"/>
                <c:pt idx="0">
                  <c:v>43892</c:v>
                </c:pt>
                <c:pt idx="1">
                  <c:v>43893</c:v>
                </c:pt>
                <c:pt idx="2">
                  <c:v>43894</c:v>
                </c:pt>
                <c:pt idx="3">
                  <c:v>43895</c:v>
                </c:pt>
                <c:pt idx="4">
                  <c:v>43896</c:v>
                </c:pt>
                <c:pt idx="5">
                  <c:v>43899</c:v>
                </c:pt>
                <c:pt idx="6">
                  <c:v>43901</c:v>
                </c:pt>
                <c:pt idx="7">
                  <c:v>43902</c:v>
                </c:pt>
                <c:pt idx="8">
                  <c:v>43903</c:v>
                </c:pt>
                <c:pt idx="9">
                  <c:v>43906</c:v>
                </c:pt>
                <c:pt idx="10">
                  <c:v>43907</c:v>
                </c:pt>
                <c:pt idx="11">
                  <c:v>43908</c:v>
                </c:pt>
                <c:pt idx="12">
                  <c:v>43909</c:v>
                </c:pt>
                <c:pt idx="13">
                  <c:v>43910</c:v>
                </c:pt>
                <c:pt idx="14">
                  <c:v>43913</c:v>
                </c:pt>
                <c:pt idx="15">
                  <c:v>43914</c:v>
                </c:pt>
                <c:pt idx="16">
                  <c:v>43915</c:v>
                </c:pt>
                <c:pt idx="17">
                  <c:v>43916</c:v>
                </c:pt>
                <c:pt idx="18">
                  <c:v>43917</c:v>
                </c:pt>
                <c:pt idx="19">
                  <c:v>43920</c:v>
                </c:pt>
                <c:pt idx="20">
                  <c:v>43921</c:v>
                </c:pt>
                <c:pt idx="21">
                  <c:v>43922</c:v>
                </c:pt>
                <c:pt idx="22">
                  <c:v>43924</c:v>
                </c:pt>
                <c:pt idx="23">
                  <c:v>43928</c:v>
                </c:pt>
                <c:pt idx="24">
                  <c:v>43929</c:v>
                </c:pt>
                <c:pt idx="25">
                  <c:v>43930</c:v>
                </c:pt>
                <c:pt idx="26">
                  <c:v>43934</c:v>
                </c:pt>
                <c:pt idx="27">
                  <c:v>43936</c:v>
                </c:pt>
                <c:pt idx="28">
                  <c:v>43937</c:v>
                </c:pt>
                <c:pt idx="29">
                  <c:v>43938</c:v>
                </c:pt>
                <c:pt idx="30">
                  <c:v>43941</c:v>
                </c:pt>
                <c:pt idx="31">
                  <c:v>43942</c:v>
                </c:pt>
                <c:pt idx="32">
                  <c:v>43943</c:v>
                </c:pt>
                <c:pt idx="33">
                  <c:v>43944</c:v>
                </c:pt>
                <c:pt idx="34">
                  <c:v>43945</c:v>
                </c:pt>
                <c:pt idx="35">
                  <c:v>43948</c:v>
                </c:pt>
                <c:pt idx="36">
                  <c:v>43949</c:v>
                </c:pt>
                <c:pt idx="37">
                  <c:v>43950</c:v>
                </c:pt>
                <c:pt idx="38">
                  <c:v>43951</c:v>
                </c:pt>
                <c:pt idx="39">
                  <c:v>43955</c:v>
                </c:pt>
                <c:pt idx="40">
                  <c:v>43956</c:v>
                </c:pt>
                <c:pt idx="41">
                  <c:v>43957</c:v>
                </c:pt>
                <c:pt idx="42">
                  <c:v>43958</c:v>
                </c:pt>
                <c:pt idx="43">
                  <c:v>43959</c:v>
                </c:pt>
                <c:pt idx="44">
                  <c:v>43962</c:v>
                </c:pt>
                <c:pt idx="45">
                  <c:v>43963</c:v>
                </c:pt>
                <c:pt idx="46">
                  <c:v>43964</c:v>
                </c:pt>
                <c:pt idx="47">
                  <c:v>43965</c:v>
                </c:pt>
                <c:pt idx="48">
                  <c:v>43966</c:v>
                </c:pt>
                <c:pt idx="49">
                  <c:v>43969</c:v>
                </c:pt>
                <c:pt idx="50">
                  <c:v>43970</c:v>
                </c:pt>
                <c:pt idx="51">
                  <c:v>43971</c:v>
                </c:pt>
                <c:pt idx="52">
                  <c:v>43972</c:v>
                </c:pt>
                <c:pt idx="53">
                  <c:v>43973</c:v>
                </c:pt>
                <c:pt idx="54">
                  <c:v>43977</c:v>
                </c:pt>
                <c:pt idx="55">
                  <c:v>43978</c:v>
                </c:pt>
                <c:pt idx="56">
                  <c:v>43979</c:v>
                </c:pt>
                <c:pt idx="57">
                  <c:v>43980</c:v>
                </c:pt>
                <c:pt idx="58">
                  <c:v>43983</c:v>
                </c:pt>
                <c:pt idx="59">
                  <c:v>43984</c:v>
                </c:pt>
                <c:pt idx="60">
                  <c:v>43985</c:v>
                </c:pt>
                <c:pt idx="61">
                  <c:v>43986</c:v>
                </c:pt>
              </c:numCache>
            </c:numRef>
          </c:cat>
          <c:val>
            <c:numRef>
              <c:f>'hist_india_vix_01-Mar-2020_05-J'!$E$2:$E$63</c:f>
              <c:numCache>
                <c:formatCode>General</c:formatCode>
                <c:ptCount val="62"/>
                <c:pt idx="0">
                  <c:v>25.202500000000001</c:v>
                </c:pt>
                <c:pt idx="1">
                  <c:v>24.5425</c:v>
                </c:pt>
                <c:pt idx="2">
                  <c:v>24.225000000000001</c:v>
                </c:pt>
                <c:pt idx="3">
                  <c:v>23.247499999999999</c:v>
                </c:pt>
                <c:pt idx="4">
                  <c:v>25.642499999999998</c:v>
                </c:pt>
                <c:pt idx="5">
                  <c:v>30.8</c:v>
                </c:pt>
                <c:pt idx="6">
                  <c:v>31.555</c:v>
                </c:pt>
                <c:pt idx="7">
                  <c:v>41.162500000000001</c:v>
                </c:pt>
                <c:pt idx="8">
                  <c:v>51.472499999999997</c:v>
                </c:pt>
                <c:pt idx="9">
                  <c:v>58.875</c:v>
                </c:pt>
                <c:pt idx="10">
                  <c:v>62.924999999999997</c:v>
                </c:pt>
                <c:pt idx="11">
                  <c:v>63.954999999999998</c:v>
                </c:pt>
                <c:pt idx="12">
                  <c:v>72.197500000000005</c:v>
                </c:pt>
                <c:pt idx="13">
                  <c:v>67.099999999999994</c:v>
                </c:pt>
                <c:pt idx="14">
                  <c:v>71.984999999999999</c:v>
                </c:pt>
                <c:pt idx="15">
                  <c:v>83.607500000000002</c:v>
                </c:pt>
                <c:pt idx="16">
                  <c:v>77.625</c:v>
                </c:pt>
                <c:pt idx="17">
                  <c:v>71.532499999999999</c:v>
                </c:pt>
                <c:pt idx="18">
                  <c:v>70.385000000000005</c:v>
                </c:pt>
                <c:pt idx="19">
                  <c:v>71.89</c:v>
                </c:pt>
                <c:pt idx="20">
                  <c:v>64.407499999999999</c:v>
                </c:pt>
                <c:pt idx="21">
                  <c:v>60.052500000000002</c:v>
                </c:pt>
                <c:pt idx="22">
                  <c:v>55.302500000000002</c:v>
                </c:pt>
                <c:pt idx="23">
                  <c:v>51.8</c:v>
                </c:pt>
                <c:pt idx="24">
                  <c:v>52.2425</c:v>
                </c:pt>
                <c:pt idx="25">
                  <c:v>49.744999999999997</c:v>
                </c:pt>
                <c:pt idx="26">
                  <c:v>51.457500000000003</c:v>
                </c:pt>
                <c:pt idx="27">
                  <c:v>49.734999999999999</c:v>
                </c:pt>
                <c:pt idx="28">
                  <c:v>46.094999999999999</c:v>
                </c:pt>
                <c:pt idx="29">
                  <c:v>42.592500000000001</c:v>
                </c:pt>
                <c:pt idx="30">
                  <c:v>43.454999999999998</c:v>
                </c:pt>
                <c:pt idx="31">
                  <c:v>45.197499999999998</c:v>
                </c:pt>
                <c:pt idx="32">
                  <c:v>42.822499999999998</c:v>
                </c:pt>
                <c:pt idx="33">
                  <c:v>39.229999999999997</c:v>
                </c:pt>
                <c:pt idx="34">
                  <c:v>39.1175</c:v>
                </c:pt>
                <c:pt idx="35">
                  <c:v>38.042499999999997</c:v>
                </c:pt>
                <c:pt idx="36">
                  <c:v>35.354999999999997</c:v>
                </c:pt>
                <c:pt idx="37">
                  <c:v>33.837499999999999</c:v>
                </c:pt>
                <c:pt idx="38">
                  <c:v>33.987499999999997</c:v>
                </c:pt>
                <c:pt idx="39">
                  <c:v>43.67</c:v>
                </c:pt>
                <c:pt idx="40">
                  <c:v>43.607500000000002</c:v>
                </c:pt>
                <c:pt idx="41">
                  <c:v>41.247500000000002</c:v>
                </c:pt>
                <c:pt idx="42">
                  <c:v>39.93</c:v>
                </c:pt>
                <c:pt idx="43">
                  <c:v>38.407499999999999</c:v>
                </c:pt>
                <c:pt idx="44">
                  <c:v>38.037500000000001</c:v>
                </c:pt>
                <c:pt idx="45">
                  <c:v>38.204999999999998</c:v>
                </c:pt>
                <c:pt idx="46">
                  <c:v>38.835000000000001</c:v>
                </c:pt>
                <c:pt idx="47">
                  <c:v>38.182499999999997</c:v>
                </c:pt>
                <c:pt idx="48">
                  <c:v>38.017499999999998</c:v>
                </c:pt>
                <c:pt idx="49">
                  <c:v>40.914999999999999</c:v>
                </c:pt>
                <c:pt idx="50">
                  <c:v>39.452500000000001</c:v>
                </c:pt>
                <c:pt idx="51">
                  <c:v>35.81</c:v>
                </c:pt>
                <c:pt idx="52">
                  <c:v>32.984999999999999</c:v>
                </c:pt>
                <c:pt idx="53">
                  <c:v>32.377499999999998</c:v>
                </c:pt>
                <c:pt idx="54">
                  <c:v>31.47</c:v>
                </c:pt>
                <c:pt idx="55">
                  <c:v>31.272500000000001</c:v>
                </c:pt>
                <c:pt idx="56">
                  <c:v>30.017499999999998</c:v>
                </c:pt>
                <c:pt idx="57">
                  <c:v>30.22</c:v>
                </c:pt>
                <c:pt idx="58">
                  <c:v>30.7425</c:v>
                </c:pt>
                <c:pt idx="59">
                  <c:v>30.114999999999998</c:v>
                </c:pt>
                <c:pt idx="60">
                  <c:v>30.0425</c:v>
                </c:pt>
                <c:pt idx="61">
                  <c:v>29.69</c:v>
                </c:pt>
              </c:numCache>
            </c:numRef>
          </c:val>
          <c:smooth val="0"/>
          <c:extLst>
            <c:ext xmlns:c16="http://schemas.microsoft.com/office/drawing/2014/chart" uri="{C3380CC4-5D6E-409C-BE32-E72D297353CC}">
              <c16:uniqueId val="{00000000-DD38-464A-938F-8331A1FA9055}"/>
            </c:ext>
          </c:extLst>
        </c:ser>
        <c:dLbls>
          <c:showLegendKey val="0"/>
          <c:showVal val="0"/>
          <c:showCatName val="0"/>
          <c:showSerName val="0"/>
          <c:showPercent val="0"/>
          <c:showBubbleSize val="0"/>
        </c:dLbls>
        <c:smooth val="0"/>
        <c:axId val="129645840"/>
        <c:axId val="2074184000"/>
      </c:lineChart>
      <c:dateAx>
        <c:axId val="129645840"/>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DATE</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d\-mmm\-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74184000"/>
        <c:crosses val="autoZero"/>
        <c:auto val="1"/>
        <c:lblOffset val="100"/>
        <c:baseTimeUnit val="days"/>
      </c:dateAx>
      <c:valAx>
        <c:axId val="207418400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VIX</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2964584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7.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2F1BE7E-2AE3-4209-AAA2-C727AB1CE28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7DF76C1E-A9E9-449C-B3A5-431B210602DA}"/>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BA1A26-341A-4CE3-B3E5-8D23CC9975AE}" type="datetimeFigureOut">
              <a:rPr lang="en-US" smtClean="0"/>
              <a:t>6/13/2020</a:t>
            </a:fld>
            <a:endParaRPr lang="en-US"/>
          </a:p>
        </p:txBody>
      </p:sp>
      <p:sp>
        <p:nvSpPr>
          <p:cNvPr id="4" name="Slide Image Placeholder 3">
            <a:extLst>
              <a:ext uri="{FF2B5EF4-FFF2-40B4-BE49-F238E27FC236}">
                <a16:creationId xmlns:a16="http://schemas.microsoft.com/office/drawing/2014/main" id="{EAB23834-92DF-46D9-9D5A-B5179E65FE9B}"/>
              </a:ext>
            </a:extLst>
          </p:cNvPr>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a:extLst>
              <a:ext uri="{FF2B5EF4-FFF2-40B4-BE49-F238E27FC236}">
                <a16:creationId xmlns:a16="http://schemas.microsoft.com/office/drawing/2014/main" id="{376CC69B-2AF2-46C1-A8C9-1ED9085E4180}"/>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ED07EF07-FC21-41F7-8195-EF63610CE288}"/>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a:extLst>
              <a:ext uri="{FF2B5EF4-FFF2-40B4-BE49-F238E27FC236}">
                <a16:creationId xmlns:a16="http://schemas.microsoft.com/office/drawing/2014/main" id="{FAC1EB77-9E66-4354-AE10-72588D7C356C}"/>
              </a:ext>
            </a:extLst>
          </p:cNvPr>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DA458A5-3289-4A46-8EA1-328A22E13BEB}"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54194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2050">
            <a:extLst>
              <a:ext uri="{FF2B5EF4-FFF2-40B4-BE49-F238E27FC236}">
                <a16:creationId xmlns:a16="http://schemas.microsoft.com/office/drawing/2014/main" id="{0A4C652B-BD13-4BFC-8D1F-EA381937B54F}"/>
              </a:ext>
            </a:extLst>
          </p:cNvPr>
          <p:cNvSpPr>
            <a:spLocks noChangeArrowheads="1"/>
          </p:cNvSpPr>
          <p:nvPr/>
        </p:nvSpPr>
        <p:spPr bwMode="auto">
          <a:xfrm>
            <a:off x="3884613" y="0"/>
            <a:ext cx="297338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82275" name="Rectangle 2051">
            <a:extLst>
              <a:ext uri="{FF2B5EF4-FFF2-40B4-BE49-F238E27FC236}">
                <a16:creationId xmlns:a16="http://schemas.microsoft.com/office/drawing/2014/main" id="{8855F71B-D5E8-41AF-BE3A-E666D5090D7A}"/>
              </a:ext>
            </a:extLst>
          </p:cNvPr>
          <p:cNvSpPr>
            <a:spLocks noChangeArrowheads="1"/>
          </p:cNvSpPr>
          <p:nvPr/>
        </p:nvSpPr>
        <p:spPr bwMode="auto">
          <a:xfrm>
            <a:off x="3884613" y="8685213"/>
            <a:ext cx="2973387" cy="458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9050" tIns="0" rIns="19050" bIns="0" anchor="b"/>
          <a:lstStyle>
            <a:lvl1pPr defTabSz="955675">
              <a:defRPr sz="2400">
                <a:solidFill>
                  <a:schemeClr val="tx1"/>
                </a:solidFill>
                <a:latin typeface="Times New Roman" panose="02020603050405020304" pitchFamily="18" charset="0"/>
              </a:defRPr>
            </a:lvl1pPr>
            <a:lvl2pPr marL="466725" defTabSz="955675">
              <a:defRPr sz="2400">
                <a:solidFill>
                  <a:schemeClr val="tx1"/>
                </a:solidFill>
                <a:latin typeface="Times New Roman" panose="02020603050405020304" pitchFamily="18" charset="0"/>
              </a:defRPr>
            </a:lvl2pPr>
            <a:lvl3pPr marL="935038" defTabSz="955675">
              <a:defRPr sz="2400">
                <a:solidFill>
                  <a:schemeClr val="tx1"/>
                </a:solidFill>
                <a:latin typeface="Times New Roman" panose="02020603050405020304" pitchFamily="18" charset="0"/>
              </a:defRPr>
            </a:lvl3pPr>
            <a:lvl4pPr marL="1401763" defTabSz="955675">
              <a:defRPr sz="2400">
                <a:solidFill>
                  <a:schemeClr val="tx1"/>
                </a:solidFill>
                <a:latin typeface="Times New Roman" panose="02020603050405020304" pitchFamily="18" charset="0"/>
              </a:defRPr>
            </a:lvl4pPr>
            <a:lvl5pPr marL="1870075" defTabSz="955675">
              <a:defRPr sz="2400">
                <a:solidFill>
                  <a:schemeClr val="tx1"/>
                </a:solidFill>
                <a:latin typeface="Times New Roman" panose="02020603050405020304" pitchFamily="18" charset="0"/>
              </a:defRPr>
            </a:lvl5pPr>
            <a:lvl6pPr marL="2327275" defTabSz="955675" eaLnBrk="0" fontAlgn="base" hangingPunct="0">
              <a:spcBef>
                <a:spcPct val="0"/>
              </a:spcBef>
              <a:spcAft>
                <a:spcPct val="0"/>
              </a:spcAft>
              <a:defRPr sz="2400">
                <a:solidFill>
                  <a:schemeClr val="tx1"/>
                </a:solidFill>
                <a:latin typeface="Times New Roman" panose="02020603050405020304" pitchFamily="18" charset="0"/>
              </a:defRPr>
            </a:lvl6pPr>
            <a:lvl7pPr marL="2784475" defTabSz="955675" eaLnBrk="0" fontAlgn="base" hangingPunct="0">
              <a:spcBef>
                <a:spcPct val="0"/>
              </a:spcBef>
              <a:spcAft>
                <a:spcPct val="0"/>
              </a:spcAft>
              <a:defRPr sz="2400">
                <a:solidFill>
                  <a:schemeClr val="tx1"/>
                </a:solidFill>
                <a:latin typeface="Times New Roman" panose="02020603050405020304" pitchFamily="18" charset="0"/>
              </a:defRPr>
            </a:lvl7pPr>
            <a:lvl8pPr marL="3241675" defTabSz="955675" eaLnBrk="0" fontAlgn="base" hangingPunct="0">
              <a:spcBef>
                <a:spcPct val="0"/>
              </a:spcBef>
              <a:spcAft>
                <a:spcPct val="0"/>
              </a:spcAft>
              <a:defRPr sz="2400">
                <a:solidFill>
                  <a:schemeClr val="tx1"/>
                </a:solidFill>
                <a:latin typeface="Times New Roman" panose="02020603050405020304" pitchFamily="18" charset="0"/>
              </a:defRPr>
            </a:lvl8pPr>
            <a:lvl9pPr marL="3698875" defTabSz="955675" eaLnBrk="0" fontAlgn="base" hangingPunct="0">
              <a:spcBef>
                <a:spcPct val="0"/>
              </a:spcBef>
              <a:spcAft>
                <a:spcPct val="0"/>
              </a:spcAft>
              <a:defRPr sz="2400">
                <a:solidFill>
                  <a:schemeClr val="tx1"/>
                </a:solidFill>
                <a:latin typeface="Times New Roman" panose="02020603050405020304" pitchFamily="18" charset="0"/>
              </a:defRPr>
            </a:lvl9pPr>
          </a:lstStyle>
          <a:p>
            <a:pPr algn="r"/>
            <a:r>
              <a:rPr lang="en-US" altLang="en-US" sz="1000" i="1"/>
              <a:t>8</a:t>
            </a:r>
          </a:p>
        </p:txBody>
      </p:sp>
      <p:sp>
        <p:nvSpPr>
          <p:cNvPr id="182276" name="Rectangle 2052">
            <a:extLst>
              <a:ext uri="{FF2B5EF4-FFF2-40B4-BE49-F238E27FC236}">
                <a16:creationId xmlns:a16="http://schemas.microsoft.com/office/drawing/2014/main" id="{77F93AC7-BC23-45C3-BF2C-C53BCBFC8BE9}"/>
              </a:ext>
            </a:extLst>
          </p:cNvPr>
          <p:cNvSpPr>
            <a:spLocks noChangeArrowheads="1"/>
          </p:cNvSpPr>
          <p:nvPr/>
        </p:nvSpPr>
        <p:spPr bwMode="auto">
          <a:xfrm>
            <a:off x="0" y="8685213"/>
            <a:ext cx="2971800" cy="458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82277" name="Rectangle 2053">
            <a:extLst>
              <a:ext uri="{FF2B5EF4-FFF2-40B4-BE49-F238E27FC236}">
                <a16:creationId xmlns:a16="http://schemas.microsoft.com/office/drawing/2014/main" id="{3D2EA3FD-144D-4B91-BB53-C9FC94885AC3}"/>
              </a:ext>
            </a:extLst>
          </p:cNvPr>
          <p:cNvSpPr>
            <a:spLocks noChangeArrowheads="1"/>
          </p:cNvSpP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82278" name="Rectangle 2054">
            <a:extLst>
              <a:ext uri="{FF2B5EF4-FFF2-40B4-BE49-F238E27FC236}">
                <a16:creationId xmlns:a16="http://schemas.microsoft.com/office/drawing/2014/main" id="{B0938BEA-C241-4675-9D68-200E083C77EA}"/>
              </a:ext>
            </a:extLst>
          </p:cNvPr>
          <p:cNvSpPr>
            <a:spLocks noGrp="1" noRot="1" noChangeAspect="1" noChangeArrowheads="1" noTextEdit="1"/>
          </p:cNvSpPr>
          <p:nvPr>
            <p:ph type="sldImg"/>
          </p:nvPr>
        </p:nvSpPr>
        <p:spPr>
          <a:xfrm>
            <a:off x="393700" y="692150"/>
            <a:ext cx="6070600" cy="3416300"/>
          </a:xfrm>
          <a:ln cap="flat"/>
        </p:spPr>
      </p:sp>
      <p:sp>
        <p:nvSpPr>
          <p:cNvPr id="182279" name="Rectangle 2055">
            <a:extLst>
              <a:ext uri="{FF2B5EF4-FFF2-40B4-BE49-F238E27FC236}">
                <a16:creationId xmlns:a16="http://schemas.microsoft.com/office/drawing/2014/main" id="{FDD71A3D-1945-4B53-BF48-BF26764ECAB3}"/>
              </a:ext>
            </a:extLst>
          </p:cNvPr>
          <p:cNvSpPr>
            <a:spLocks noGrp="1" noChangeArrowheads="1"/>
          </p:cNvSpPr>
          <p:nvPr>
            <p:ph type="body" idx="1"/>
          </p:nvPr>
        </p:nvSpPr>
        <p:spPr>
          <a:ln/>
        </p:spPr>
        <p:txBody>
          <a:bodyPr/>
          <a:lstStyle/>
          <a:p>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CA"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5"/>
          <p:cNvSpPr>
            <a:spLocks noGrp="1" noChangeArrowheads="1"/>
          </p:cNvSpPr>
          <p:nvPr>
            <p:ph type="sldNum" sz="quarter" idx="5"/>
          </p:nvPr>
        </p:nvSpPr>
        <p:spPr/>
        <p:txBody>
          <a:bodyPr/>
          <a:lstStyle/>
          <a:p>
            <a:pPr>
              <a:defRPr/>
            </a:pPr>
            <a:fld id="{CB48CA77-FDAC-4D31-A611-C57C31D55885}" type="slidenum">
              <a:rPr lang="en-US"/>
              <a:pPr>
                <a:defRPr/>
              </a:pPr>
              <a:t>32</a:t>
            </a:fld>
            <a:endParaRPr lang="en-US"/>
          </a:p>
        </p:txBody>
      </p:sp>
      <p:sp>
        <p:nvSpPr>
          <p:cNvPr id="59395" name="Rectangle 2"/>
          <p:cNvSpPr>
            <a:spLocks noGrp="1" noRot="1" noChangeAspect="1" noChangeArrowheads="1" noTextEdit="1"/>
          </p:cNvSpPr>
          <p:nvPr>
            <p:ph type="sldImg"/>
          </p:nvPr>
        </p:nvSpPr>
        <p:spPr bwMode="auto">
          <a:xfrm>
            <a:off x="384175" y="687388"/>
            <a:ext cx="6089650" cy="3425825"/>
          </a:xfrm>
          <a:noFill/>
          <a:ln cap="flat">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CA" altLang="en-US"/>
          </a:p>
        </p:txBody>
      </p:sp>
    </p:spTree>
    <p:extLst>
      <p:ext uri="{BB962C8B-B14F-4D97-AF65-F5344CB8AC3E}">
        <p14:creationId xmlns:p14="http://schemas.microsoft.com/office/powerpoint/2010/main" val="22536916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8D1C10-9A2D-494B-82C9-9A1E92A044B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3645DB7-97FE-4BAC-83D0-F962A192D6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EC91D96-741A-4834-9018-356C0CA5A7E9}"/>
              </a:ext>
            </a:extLst>
          </p:cNvPr>
          <p:cNvSpPr>
            <a:spLocks noGrp="1"/>
          </p:cNvSpPr>
          <p:nvPr>
            <p:ph type="dt" sz="half" idx="10"/>
          </p:nvPr>
        </p:nvSpPr>
        <p:spPr/>
        <p:txBody>
          <a:bodyPr/>
          <a:lstStyle/>
          <a:p>
            <a:fld id="{34420642-C96F-4EE0-9475-3DDAF8DE8437}" type="datetimeFigureOut">
              <a:rPr lang="en-US" smtClean="0"/>
              <a:t>6/13/2020</a:t>
            </a:fld>
            <a:endParaRPr lang="en-US"/>
          </a:p>
        </p:txBody>
      </p:sp>
      <p:sp>
        <p:nvSpPr>
          <p:cNvPr id="5" name="Footer Placeholder 4">
            <a:extLst>
              <a:ext uri="{FF2B5EF4-FFF2-40B4-BE49-F238E27FC236}">
                <a16:creationId xmlns:a16="http://schemas.microsoft.com/office/drawing/2014/main" id="{FAC69D4E-50BC-4930-AAB5-DD7B374172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9572C0F-9F5C-4077-B9CB-45C82FCCD60D}"/>
              </a:ext>
            </a:extLst>
          </p:cNvPr>
          <p:cNvSpPr>
            <a:spLocks noGrp="1"/>
          </p:cNvSpPr>
          <p:nvPr>
            <p:ph type="sldNum" sz="quarter" idx="12"/>
          </p:nvPr>
        </p:nvSpPr>
        <p:spPr/>
        <p:txBody>
          <a:bodyPr/>
          <a:lstStyle/>
          <a:p>
            <a:fld id="{017D9BD1-B648-4D54-B911-F5B351D05E26}" type="slidenum">
              <a:rPr lang="en-US" smtClean="0"/>
              <a:t>‹#›</a:t>
            </a:fld>
            <a:endParaRPr lang="en-US"/>
          </a:p>
        </p:txBody>
      </p:sp>
    </p:spTree>
    <p:extLst>
      <p:ext uri="{BB962C8B-B14F-4D97-AF65-F5344CB8AC3E}">
        <p14:creationId xmlns:p14="http://schemas.microsoft.com/office/powerpoint/2010/main" val="13671911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78872-ED83-47AA-94BC-0EFFB76529A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34EE026-E7FD-42BE-BD29-D7C9E2C6528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6C7C90B-F589-438E-8E77-98C7F337AB9D}"/>
              </a:ext>
            </a:extLst>
          </p:cNvPr>
          <p:cNvSpPr>
            <a:spLocks noGrp="1"/>
          </p:cNvSpPr>
          <p:nvPr>
            <p:ph type="dt" sz="half" idx="10"/>
          </p:nvPr>
        </p:nvSpPr>
        <p:spPr/>
        <p:txBody>
          <a:bodyPr/>
          <a:lstStyle/>
          <a:p>
            <a:fld id="{34420642-C96F-4EE0-9475-3DDAF8DE8437}" type="datetimeFigureOut">
              <a:rPr lang="en-US" smtClean="0"/>
              <a:t>6/13/2020</a:t>
            </a:fld>
            <a:endParaRPr lang="en-US"/>
          </a:p>
        </p:txBody>
      </p:sp>
      <p:sp>
        <p:nvSpPr>
          <p:cNvPr id="5" name="Footer Placeholder 4">
            <a:extLst>
              <a:ext uri="{FF2B5EF4-FFF2-40B4-BE49-F238E27FC236}">
                <a16:creationId xmlns:a16="http://schemas.microsoft.com/office/drawing/2014/main" id="{49280EE4-D93D-4766-871B-21650BD7D03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44FB29C-E74E-4E84-B9FE-8F270A436ED3}"/>
              </a:ext>
            </a:extLst>
          </p:cNvPr>
          <p:cNvSpPr>
            <a:spLocks noGrp="1"/>
          </p:cNvSpPr>
          <p:nvPr>
            <p:ph type="sldNum" sz="quarter" idx="12"/>
          </p:nvPr>
        </p:nvSpPr>
        <p:spPr/>
        <p:txBody>
          <a:bodyPr/>
          <a:lstStyle/>
          <a:p>
            <a:fld id="{017D9BD1-B648-4D54-B911-F5B351D05E26}" type="slidenum">
              <a:rPr lang="en-US" smtClean="0"/>
              <a:t>‹#›</a:t>
            </a:fld>
            <a:endParaRPr lang="en-US"/>
          </a:p>
        </p:txBody>
      </p:sp>
    </p:spTree>
    <p:extLst>
      <p:ext uri="{BB962C8B-B14F-4D97-AF65-F5344CB8AC3E}">
        <p14:creationId xmlns:p14="http://schemas.microsoft.com/office/powerpoint/2010/main" val="20648329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191992-CC67-49E3-84DE-AC0411B0480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F5C9A55-A4B7-4878-8079-F9225344A2B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2AB0241-BB71-4811-8187-55AE8711C4B2}"/>
              </a:ext>
            </a:extLst>
          </p:cNvPr>
          <p:cNvSpPr>
            <a:spLocks noGrp="1"/>
          </p:cNvSpPr>
          <p:nvPr>
            <p:ph type="dt" sz="half" idx="10"/>
          </p:nvPr>
        </p:nvSpPr>
        <p:spPr/>
        <p:txBody>
          <a:bodyPr/>
          <a:lstStyle/>
          <a:p>
            <a:fld id="{34420642-C96F-4EE0-9475-3DDAF8DE8437}" type="datetimeFigureOut">
              <a:rPr lang="en-US" smtClean="0"/>
              <a:t>6/13/2020</a:t>
            </a:fld>
            <a:endParaRPr lang="en-US"/>
          </a:p>
        </p:txBody>
      </p:sp>
      <p:sp>
        <p:nvSpPr>
          <p:cNvPr id="5" name="Footer Placeholder 4">
            <a:extLst>
              <a:ext uri="{FF2B5EF4-FFF2-40B4-BE49-F238E27FC236}">
                <a16:creationId xmlns:a16="http://schemas.microsoft.com/office/drawing/2014/main" id="{C5992F74-7AC3-4BEB-805B-61A7608A7E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35190B7-3E70-474A-B7AC-8FA20BCA69B4}"/>
              </a:ext>
            </a:extLst>
          </p:cNvPr>
          <p:cNvSpPr>
            <a:spLocks noGrp="1"/>
          </p:cNvSpPr>
          <p:nvPr>
            <p:ph type="sldNum" sz="quarter" idx="12"/>
          </p:nvPr>
        </p:nvSpPr>
        <p:spPr/>
        <p:txBody>
          <a:bodyPr/>
          <a:lstStyle/>
          <a:p>
            <a:fld id="{017D9BD1-B648-4D54-B911-F5B351D05E26}" type="slidenum">
              <a:rPr lang="en-US" smtClean="0"/>
              <a:t>‹#›</a:t>
            </a:fld>
            <a:endParaRPr lang="en-US"/>
          </a:p>
        </p:txBody>
      </p:sp>
    </p:spTree>
    <p:extLst>
      <p:ext uri="{BB962C8B-B14F-4D97-AF65-F5344CB8AC3E}">
        <p14:creationId xmlns:p14="http://schemas.microsoft.com/office/powerpoint/2010/main" val="3754095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00CC5F-0D96-409B-AA88-4070A8E12E7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3ECAEA0-FEE3-4994-A784-179C70CC168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96F4FFE-1361-4956-B46F-087BC75FB53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A5D31B8-FDF1-4BE7-8798-88EA2D0D9EB9}"/>
              </a:ext>
            </a:extLst>
          </p:cNvPr>
          <p:cNvSpPr>
            <a:spLocks noGrp="1"/>
          </p:cNvSpPr>
          <p:nvPr>
            <p:ph type="dt" sz="half" idx="10"/>
          </p:nvPr>
        </p:nvSpPr>
        <p:spPr/>
        <p:txBody>
          <a:bodyPr/>
          <a:lstStyle/>
          <a:p>
            <a:fld id="{34420642-C96F-4EE0-9475-3DDAF8DE8437}" type="datetimeFigureOut">
              <a:rPr lang="en-US" smtClean="0"/>
              <a:t>6/13/2020</a:t>
            </a:fld>
            <a:endParaRPr lang="en-US"/>
          </a:p>
        </p:txBody>
      </p:sp>
      <p:sp>
        <p:nvSpPr>
          <p:cNvPr id="6" name="Footer Placeholder 5">
            <a:extLst>
              <a:ext uri="{FF2B5EF4-FFF2-40B4-BE49-F238E27FC236}">
                <a16:creationId xmlns:a16="http://schemas.microsoft.com/office/drawing/2014/main" id="{DE4C3B6A-9D25-46AD-ABA1-D0FFA9565E9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FE2916C-1768-4D8C-9818-8E11D66721BD}"/>
              </a:ext>
            </a:extLst>
          </p:cNvPr>
          <p:cNvSpPr>
            <a:spLocks noGrp="1"/>
          </p:cNvSpPr>
          <p:nvPr>
            <p:ph type="sldNum" sz="quarter" idx="12"/>
          </p:nvPr>
        </p:nvSpPr>
        <p:spPr/>
        <p:txBody>
          <a:bodyPr/>
          <a:lstStyle/>
          <a:p>
            <a:fld id="{017D9BD1-B648-4D54-B911-F5B351D05E26}" type="slidenum">
              <a:rPr lang="en-US" smtClean="0"/>
              <a:t>‹#›</a:t>
            </a:fld>
            <a:endParaRPr lang="en-US"/>
          </a:p>
        </p:txBody>
      </p:sp>
    </p:spTree>
    <p:extLst>
      <p:ext uri="{BB962C8B-B14F-4D97-AF65-F5344CB8AC3E}">
        <p14:creationId xmlns:p14="http://schemas.microsoft.com/office/powerpoint/2010/main" val="29302092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38790-2AC8-4D89-AD8C-432D98DE945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6162BC0-B164-4AAC-839D-C7B156FA04C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C99D533-7D5D-42EB-81D6-797987AD6E7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D5BEC3A-C619-4EE1-BB20-D898FF183D7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1056385-627E-4E0F-9154-90CB9A8B41B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A859634-9715-484A-9BDE-8EFE346D2870}"/>
              </a:ext>
            </a:extLst>
          </p:cNvPr>
          <p:cNvSpPr>
            <a:spLocks noGrp="1"/>
          </p:cNvSpPr>
          <p:nvPr>
            <p:ph type="dt" sz="half" idx="10"/>
          </p:nvPr>
        </p:nvSpPr>
        <p:spPr/>
        <p:txBody>
          <a:bodyPr/>
          <a:lstStyle/>
          <a:p>
            <a:fld id="{34420642-C96F-4EE0-9475-3DDAF8DE8437}" type="datetimeFigureOut">
              <a:rPr lang="en-US" smtClean="0"/>
              <a:t>6/13/2020</a:t>
            </a:fld>
            <a:endParaRPr lang="en-US"/>
          </a:p>
        </p:txBody>
      </p:sp>
      <p:sp>
        <p:nvSpPr>
          <p:cNvPr id="8" name="Footer Placeholder 7">
            <a:extLst>
              <a:ext uri="{FF2B5EF4-FFF2-40B4-BE49-F238E27FC236}">
                <a16:creationId xmlns:a16="http://schemas.microsoft.com/office/drawing/2014/main" id="{128311E7-B6A0-48D7-9816-E7AC9C55775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7CF35BD-9420-417C-A2C4-C18525292FC3}"/>
              </a:ext>
            </a:extLst>
          </p:cNvPr>
          <p:cNvSpPr>
            <a:spLocks noGrp="1"/>
          </p:cNvSpPr>
          <p:nvPr>
            <p:ph type="sldNum" sz="quarter" idx="12"/>
          </p:nvPr>
        </p:nvSpPr>
        <p:spPr/>
        <p:txBody>
          <a:bodyPr/>
          <a:lstStyle/>
          <a:p>
            <a:fld id="{017D9BD1-B648-4D54-B911-F5B351D05E26}" type="slidenum">
              <a:rPr lang="en-US" smtClean="0"/>
              <a:t>‹#›</a:t>
            </a:fld>
            <a:endParaRPr lang="en-US"/>
          </a:p>
        </p:txBody>
      </p:sp>
    </p:spTree>
    <p:extLst>
      <p:ext uri="{BB962C8B-B14F-4D97-AF65-F5344CB8AC3E}">
        <p14:creationId xmlns:p14="http://schemas.microsoft.com/office/powerpoint/2010/main" val="4887036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95609-CD01-4ADB-9E22-4C512291DDE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A05EC88-C7CB-402B-B533-29ED2779CD57}"/>
              </a:ext>
            </a:extLst>
          </p:cNvPr>
          <p:cNvSpPr>
            <a:spLocks noGrp="1"/>
          </p:cNvSpPr>
          <p:nvPr>
            <p:ph type="dt" sz="half" idx="10"/>
          </p:nvPr>
        </p:nvSpPr>
        <p:spPr/>
        <p:txBody>
          <a:bodyPr/>
          <a:lstStyle/>
          <a:p>
            <a:fld id="{34420642-C96F-4EE0-9475-3DDAF8DE8437}" type="datetimeFigureOut">
              <a:rPr lang="en-US" smtClean="0"/>
              <a:t>6/13/2020</a:t>
            </a:fld>
            <a:endParaRPr lang="en-US"/>
          </a:p>
        </p:txBody>
      </p:sp>
      <p:sp>
        <p:nvSpPr>
          <p:cNvPr id="4" name="Footer Placeholder 3">
            <a:extLst>
              <a:ext uri="{FF2B5EF4-FFF2-40B4-BE49-F238E27FC236}">
                <a16:creationId xmlns:a16="http://schemas.microsoft.com/office/drawing/2014/main" id="{AF616CAB-6F5D-41E8-A021-5163D3E35E1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2F3720C-DE14-493D-9DD9-B78382F3BC68}"/>
              </a:ext>
            </a:extLst>
          </p:cNvPr>
          <p:cNvSpPr>
            <a:spLocks noGrp="1"/>
          </p:cNvSpPr>
          <p:nvPr>
            <p:ph type="sldNum" sz="quarter" idx="12"/>
          </p:nvPr>
        </p:nvSpPr>
        <p:spPr/>
        <p:txBody>
          <a:bodyPr/>
          <a:lstStyle/>
          <a:p>
            <a:fld id="{017D9BD1-B648-4D54-B911-F5B351D05E26}" type="slidenum">
              <a:rPr lang="en-US" smtClean="0"/>
              <a:t>‹#›</a:t>
            </a:fld>
            <a:endParaRPr lang="en-US"/>
          </a:p>
        </p:txBody>
      </p:sp>
    </p:spTree>
    <p:extLst>
      <p:ext uri="{BB962C8B-B14F-4D97-AF65-F5344CB8AC3E}">
        <p14:creationId xmlns:p14="http://schemas.microsoft.com/office/powerpoint/2010/main" val="25115613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FAED3F0-7CE6-4348-AD36-C0247CF3016C}"/>
              </a:ext>
            </a:extLst>
          </p:cNvPr>
          <p:cNvSpPr>
            <a:spLocks noGrp="1"/>
          </p:cNvSpPr>
          <p:nvPr>
            <p:ph type="dt" sz="half" idx="10"/>
          </p:nvPr>
        </p:nvSpPr>
        <p:spPr/>
        <p:txBody>
          <a:bodyPr/>
          <a:lstStyle/>
          <a:p>
            <a:fld id="{34420642-C96F-4EE0-9475-3DDAF8DE8437}" type="datetimeFigureOut">
              <a:rPr lang="en-US" smtClean="0"/>
              <a:t>6/13/2020</a:t>
            </a:fld>
            <a:endParaRPr lang="en-US"/>
          </a:p>
        </p:txBody>
      </p:sp>
      <p:sp>
        <p:nvSpPr>
          <p:cNvPr id="3" name="Footer Placeholder 2">
            <a:extLst>
              <a:ext uri="{FF2B5EF4-FFF2-40B4-BE49-F238E27FC236}">
                <a16:creationId xmlns:a16="http://schemas.microsoft.com/office/drawing/2014/main" id="{7CEA2720-2AFC-4F9C-934C-EF525B0F66C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5E31A20-B6CC-4788-ADF1-9640C878127C}"/>
              </a:ext>
            </a:extLst>
          </p:cNvPr>
          <p:cNvSpPr>
            <a:spLocks noGrp="1"/>
          </p:cNvSpPr>
          <p:nvPr>
            <p:ph type="sldNum" sz="quarter" idx="12"/>
          </p:nvPr>
        </p:nvSpPr>
        <p:spPr/>
        <p:txBody>
          <a:bodyPr/>
          <a:lstStyle/>
          <a:p>
            <a:fld id="{017D9BD1-B648-4D54-B911-F5B351D05E26}" type="slidenum">
              <a:rPr lang="en-US" smtClean="0"/>
              <a:t>‹#›</a:t>
            </a:fld>
            <a:endParaRPr lang="en-US"/>
          </a:p>
        </p:txBody>
      </p:sp>
    </p:spTree>
    <p:extLst>
      <p:ext uri="{BB962C8B-B14F-4D97-AF65-F5344CB8AC3E}">
        <p14:creationId xmlns:p14="http://schemas.microsoft.com/office/powerpoint/2010/main" val="28340042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D45386-85AF-46AD-9511-614E44B651A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2972A24-BF79-4455-8ADE-FD2DEC07F25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4BC66F9-AFB0-42BD-807A-DC8A0879B15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D9BF576-3867-4870-8AEA-A143712798AD}"/>
              </a:ext>
            </a:extLst>
          </p:cNvPr>
          <p:cNvSpPr>
            <a:spLocks noGrp="1"/>
          </p:cNvSpPr>
          <p:nvPr>
            <p:ph type="dt" sz="half" idx="10"/>
          </p:nvPr>
        </p:nvSpPr>
        <p:spPr/>
        <p:txBody>
          <a:bodyPr/>
          <a:lstStyle/>
          <a:p>
            <a:fld id="{34420642-C96F-4EE0-9475-3DDAF8DE8437}" type="datetimeFigureOut">
              <a:rPr lang="en-US" smtClean="0"/>
              <a:t>6/13/2020</a:t>
            </a:fld>
            <a:endParaRPr lang="en-US"/>
          </a:p>
        </p:txBody>
      </p:sp>
      <p:sp>
        <p:nvSpPr>
          <p:cNvPr id="6" name="Footer Placeholder 5">
            <a:extLst>
              <a:ext uri="{FF2B5EF4-FFF2-40B4-BE49-F238E27FC236}">
                <a16:creationId xmlns:a16="http://schemas.microsoft.com/office/drawing/2014/main" id="{1C5391A8-EF55-4D66-9AAD-D999A187064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619FEF1-2C6F-4B40-AA97-3CB070B4C80D}"/>
              </a:ext>
            </a:extLst>
          </p:cNvPr>
          <p:cNvSpPr>
            <a:spLocks noGrp="1"/>
          </p:cNvSpPr>
          <p:nvPr>
            <p:ph type="sldNum" sz="quarter" idx="12"/>
          </p:nvPr>
        </p:nvSpPr>
        <p:spPr/>
        <p:txBody>
          <a:bodyPr/>
          <a:lstStyle/>
          <a:p>
            <a:fld id="{017D9BD1-B648-4D54-B911-F5B351D05E26}" type="slidenum">
              <a:rPr lang="en-US" smtClean="0"/>
              <a:t>‹#›</a:t>
            </a:fld>
            <a:endParaRPr lang="en-US"/>
          </a:p>
        </p:txBody>
      </p:sp>
    </p:spTree>
    <p:extLst>
      <p:ext uri="{BB962C8B-B14F-4D97-AF65-F5344CB8AC3E}">
        <p14:creationId xmlns:p14="http://schemas.microsoft.com/office/powerpoint/2010/main" val="1348395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DB4C88-B11E-4180-AAC1-14066FAC36A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65B698B-7123-495D-B81F-97D7BE15355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A29DBE6-CAAC-4B18-89C6-660040293A9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88E5B5F-56E5-4D44-A415-7E6670A71CD5}"/>
              </a:ext>
            </a:extLst>
          </p:cNvPr>
          <p:cNvSpPr>
            <a:spLocks noGrp="1"/>
          </p:cNvSpPr>
          <p:nvPr>
            <p:ph type="dt" sz="half" idx="10"/>
          </p:nvPr>
        </p:nvSpPr>
        <p:spPr/>
        <p:txBody>
          <a:bodyPr/>
          <a:lstStyle/>
          <a:p>
            <a:fld id="{34420642-C96F-4EE0-9475-3DDAF8DE8437}" type="datetimeFigureOut">
              <a:rPr lang="en-US" smtClean="0"/>
              <a:t>6/13/2020</a:t>
            </a:fld>
            <a:endParaRPr lang="en-US"/>
          </a:p>
        </p:txBody>
      </p:sp>
      <p:sp>
        <p:nvSpPr>
          <p:cNvPr id="6" name="Footer Placeholder 5">
            <a:extLst>
              <a:ext uri="{FF2B5EF4-FFF2-40B4-BE49-F238E27FC236}">
                <a16:creationId xmlns:a16="http://schemas.microsoft.com/office/drawing/2014/main" id="{315B10B6-EECE-4450-8287-D55BBDA5D1A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3BC146B-4129-4C09-8E56-44B4DC5FCE14}"/>
              </a:ext>
            </a:extLst>
          </p:cNvPr>
          <p:cNvSpPr>
            <a:spLocks noGrp="1"/>
          </p:cNvSpPr>
          <p:nvPr>
            <p:ph type="sldNum" sz="quarter" idx="12"/>
          </p:nvPr>
        </p:nvSpPr>
        <p:spPr/>
        <p:txBody>
          <a:bodyPr/>
          <a:lstStyle/>
          <a:p>
            <a:fld id="{017D9BD1-B648-4D54-B911-F5B351D05E26}" type="slidenum">
              <a:rPr lang="en-US" smtClean="0"/>
              <a:t>‹#›</a:t>
            </a:fld>
            <a:endParaRPr lang="en-US"/>
          </a:p>
        </p:txBody>
      </p:sp>
    </p:spTree>
    <p:extLst>
      <p:ext uri="{BB962C8B-B14F-4D97-AF65-F5344CB8AC3E}">
        <p14:creationId xmlns:p14="http://schemas.microsoft.com/office/powerpoint/2010/main" val="14962195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B44144-5C99-45B6-A553-D3C810BE39C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D193A88-0D04-4062-9AA4-F2EA1D0AEF7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DF4F7B5-F24A-49C2-95FD-CF9AC99BDF31}"/>
              </a:ext>
            </a:extLst>
          </p:cNvPr>
          <p:cNvSpPr>
            <a:spLocks noGrp="1"/>
          </p:cNvSpPr>
          <p:nvPr>
            <p:ph type="dt" sz="half" idx="10"/>
          </p:nvPr>
        </p:nvSpPr>
        <p:spPr/>
        <p:txBody>
          <a:bodyPr/>
          <a:lstStyle/>
          <a:p>
            <a:fld id="{34420642-C96F-4EE0-9475-3DDAF8DE8437}" type="datetimeFigureOut">
              <a:rPr lang="en-US" smtClean="0"/>
              <a:t>6/13/2020</a:t>
            </a:fld>
            <a:endParaRPr lang="en-US"/>
          </a:p>
        </p:txBody>
      </p:sp>
      <p:sp>
        <p:nvSpPr>
          <p:cNvPr id="5" name="Footer Placeholder 4">
            <a:extLst>
              <a:ext uri="{FF2B5EF4-FFF2-40B4-BE49-F238E27FC236}">
                <a16:creationId xmlns:a16="http://schemas.microsoft.com/office/drawing/2014/main" id="{E841FF18-E770-4933-AF2E-BB81F05D6D6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CA5D0B5-B0C2-47A6-925A-A83AA1DA999D}"/>
              </a:ext>
            </a:extLst>
          </p:cNvPr>
          <p:cNvSpPr>
            <a:spLocks noGrp="1"/>
          </p:cNvSpPr>
          <p:nvPr>
            <p:ph type="sldNum" sz="quarter" idx="12"/>
          </p:nvPr>
        </p:nvSpPr>
        <p:spPr/>
        <p:txBody>
          <a:bodyPr/>
          <a:lstStyle/>
          <a:p>
            <a:fld id="{017D9BD1-B648-4D54-B911-F5B351D05E26}" type="slidenum">
              <a:rPr lang="en-US" smtClean="0"/>
              <a:t>‹#›</a:t>
            </a:fld>
            <a:endParaRPr lang="en-US"/>
          </a:p>
        </p:txBody>
      </p:sp>
    </p:spTree>
    <p:extLst>
      <p:ext uri="{BB962C8B-B14F-4D97-AF65-F5344CB8AC3E}">
        <p14:creationId xmlns:p14="http://schemas.microsoft.com/office/powerpoint/2010/main" val="23914455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0F8C194-53B7-43BB-85BC-11C49F1146B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08A8D65-6FFB-475C-A85E-FD6E5DA828F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F135899-DC3C-43B5-B812-4D7D94348608}"/>
              </a:ext>
            </a:extLst>
          </p:cNvPr>
          <p:cNvSpPr>
            <a:spLocks noGrp="1"/>
          </p:cNvSpPr>
          <p:nvPr>
            <p:ph type="dt" sz="half" idx="10"/>
          </p:nvPr>
        </p:nvSpPr>
        <p:spPr/>
        <p:txBody>
          <a:bodyPr/>
          <a:lstStyle/>
          <a:p>
            <a:fld id="{34420642-C96F-4EE0-9475-3DDAF8DE8437}" type="datetimeFigureOut">
              <a:rPr lang="en-US" smtClean="0"/>
              <a:t>6/13/2020</a:t>
            </a:fld>
            <a:endParaRPr lang="en-US"/>
          </a:p>
        </p:txBody>
      </p:sp>
      <p:sp>
        <p:nvSpPr>
          <p:cNvPr id="5" name="Footer Placeholder 4">
            <a:extLst>
              <a:ext uri="{FF2B5EF4-FFF2-40B4-BE49-F238E27FC236}">
                <a16:creationId xmlns:a16="http://schemas.microsoft.com/office/drawing/2014/main" id="{D426572F-9F62-4016-B69C-5317D1085BC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043E7ED-B4D8-4D9B-8347-8D46BCFBEFAD}"/>
              </a:ext>
            </a:extLst>
          </p:cNvPr>
          <p:cNvSpPr>
            <a:spLocks noGrp="1"/>
          </p:cNvSpPr>
          <p:nvPr>
            <p:ph type="sldNum" sz="quarter" idx="12"/>
          </p:nvPr>
        </p:nvSpPr>
        <p:spPr/>
        <p:txBody>
          <a:bodyPr/>
          <a:lstStyle/>
          <a:p>
            <a:fld id="{017D9BD1-B648-4D54-B911-F5B351D05E26}" type="slidenum">
              <a:rPr lang="en-US" smtClean="0"/>
              <a:t>‹#›</a:t>
            </a:fld>
            <a:endParaRPr lang="en-US"/>
          </a:p>
        </p:txBody>
      </p:sp>
    </p:spTree>
    <p:extLst>
      <p:ext uri="{BB962C8B-B14F-4D97-AF65-F5344CB8AC3E}">
        <p14:creationId xmlns:p14="http://schemas.microsoft.com/office/powerpoint/2010/main" val="33084797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1974CB0-0FE3-4F06-8A8B-216D3CDBBCC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80F6BFB-859C-424D-A912-3AF6B1D3C66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694D1F6-9789-4DE9-9992-F3F569EBFCC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4420642-C96F-4EE0-9475-3DDAF8DE8437}" type="datetimeFigureOut">
              <a:rPr lang="en-US" smtClean="0"/>
              <a:t>6/13/2020</a:t>
            </a:fld>
            <a:endParaRPr lang="en-US"/>
          </a:p>
        </p:txBody>
      </p:sp>
      <p:sp>
        <p:nvSpPr>
          <p:cNvPr id="5" name="Footer Placeholder 4">
            <a:extLst>
              <a:ext uri="{FF2B5EF4-FFF2-40B4-BE49-F238E27FC236}">
                <a16:creationId xmlns:a16="http://schemas.microsoft.com/office/drawing/2014/main" id="{D1FD96C5-F675-4EBA-8D2E-EEA00933F7B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ED719A0-C7A9-4447-BF52-E2A3479040E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17D9BD1-B648-4D54-B911-F5B351D05E26}" type="slidenum">
              <a:rPr lang="en-US" smtClean="0"/>
              <a:t>‹#›</a:t>
            </a:fld>
            <a:endParaRPr lang="en-US"/>
          </a:p>
        </p:txBody>
      </p:sp>
    </p:spTree>
    <p:extLst>
      <p:ext uri="{BB962C8B-B14F-4D97-AF65-F5344CB8AC3E}">
        <p14:creationId xmlns:p14="http://schemas.microsoft.com/office/powerpoint/2010/main" val="33907297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microsoft.com/office/2007/relationships/hdphoto" Target="../media/hdphoto1.wdp"/></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4.xml"/><Relationship Id="rId7" Type="http://schemas.openxmlformats.org/officeDocument/2006/relationships/image" Target="../media/image7.em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2.png"/><Relationship Id="rId4" Type="http://schemas.openxmlformats.org/officeDocument/2006/relationships/image" Target="../media/image1.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F5F6-0506-4E37-A1DE-6032816FF971}"/>
              </a:ext>
            </a:extLst>
          </p:cNvPr>
          <p:cNvSpPr>
            <a:spLocks noGrp="1"/>
          </p:cNvSpPr>
          <p:nvPr>
            <p:ph type="ctrTitle"/>
          </p:nvPr>
        </p:nvSpPr>
        <p:spPr/>
        <p:txBody>
          <a:bodyPr>
            <a:normAutofit/>
          </a:bodyPr>
          <a:lstStyle/>
          <a:p>
            <a:r>
              <a:rPr lang="en-US" sz="4000" dirty="0">
                <a:latin typeface="Times New Roman" panose="02020603050405020304" pitchFamily="18" charset="0"/>
                <a:cs typeface="Times New Roman" panose="02020603050405020304" pitchFamily="18" charset="0"/>
              </a:rPr>
              <a:t>Futures &amp; Options </a:t>
            </a:r>
          </a:p>
        </p:txBody>
      </p:sp>
      <p:sp>
        <p:nvSpPr>
          <p:cNvPr id="3" name="Subtitle 2">
            <a:extLst>
              <a:ext uri="{FF2B5EF4-FFF2-40B4-BE49-F238E27FC236}">
                <a16:creationId xmlns:a16="http://schemas.microsoft.com/office/drawing/2014/main" id="{75160872-CCE0-4A8D-B189-56FFBE41210F}"/>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25092663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1F5C7-F857-4B2A-BB8D-EC10958FD6CB}"/>
              </a:ext>
            </a:extLst>
          </p:cNvPr>
          <p:cNvSpPr>
            <a:spLocks noGrp="1"/>
          </p:cNvSpPr>
          <p:nvPr>
            <p:ph type="title"/>
          </p:nvPr>
        </p:nvSpPr>
        <p:spPr/>
        <p:txBody>
          <a:bodyPr>
            <a:normAutofit/>
          </a:bodyPr>
          <a:lstStyle/>
          <a:p>
            <a:r>
              <a:rPr lang="en-CA" altLang="en-US" sz="3600" dirty="0">
                <a:latin typeface="Times New Roman" panose="02020603050405020304" pitchFamily="18" charset="0"/>
                <a:cs typeface="Times New Roman" panose="02020603050405020304" pitchFamily="18" charset="0"/>
              </a:rPr>
              <a:t>What is a Derivative?</a:t>
            </a:r>
            <a:endParaRPr lang="en-US" sz="36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C6987B74-F899-4951-9BD6-0D34384173DD}"/>
              </a:ext>
            </a:extLst>
          </p:cNvPr>
          <p:cNvSpPr>
            <a:spLocks noGrp="1"/>
          </p:cNvSpPr>
          <p:nvPr>
            <p:ph idx="1"/>
          </p:nvPr>
        </p:nvSpPr>
        <p:spPr/>
        <p:txBody>
          <a:bodyPr/>
          <a:lstStyle/>
          <a:p>
            <a:r>
              <a:rPr lang="en-CA" altLang="en-US" dirty="0">
                <a:latin typeface="Times New Roman" panose="02020603050405020304" pitchFamily="18" charset="0"/>
                <a:cs typeface="Times New Roman" panose="02020603050405020304" pitchFamily="18" charset="0"/>
              </a:rPr>
              <a:t>A derivative is an instrument whose value depends on, or is derived from, the value of another asset.</a:t>
            </a:r>
          </a:p>
          <a:p>
            <a:r>
              <a:rPr lang="en-CA" altLang="en-US" dirty="0">
                <a:latin typeface="Times New Roman" panose="02020603050405020304" pitchFamily="18" charset="0"/>
                <a:cs typeface="Times New Roman" panose="02020603050405020304" pitchFamily="18" charset="0"/>
              </a:rPr>
              <a:t>Examples: futures, forwards, swaps, options…</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567876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EC26DE-2100-478B-A8E9-00443F572878}"/>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Forward contracts </a:t>
            </a:r>
          </a:p>
        </p:txBody>
      </p:sp>
      <p:sp>
        <p:nvSpPr>
          <p:cNvPr id="3" name="Content Placeholder 2">
            <a:extLst>
              <a:ext uri="{FF2B5EF4-FFF2-40B4-BE49-F238E27FC236}">
                <a16:creationId xmlns:a16="http://schemas.microsoft.com/office/drawing/2014/main" id="{BE109C4D-3452-4F4E-9B7B-AF8472CDAADD}"/>
              </a:ext>
            </a:extLst>
          </p:cNvPr>
          <p:cNvSpPr>
            <a:spLocks noGrp="1"/>
          </p:cNvSpPr>
          <p:nvPr>
            <p:ph idx="1"/>
          </p:nvPr>
        </p:nvSpPr>
        <p:spPr/>
        <p:txBody>
          <a:bodyPr>
            <a:normAutofit/>
          </a:bodyPr>
          <a:lstStyle/>
          <a:p>
            <a:pPr algn="just"/>
            <a:r>
              <a:rPr lang="en-US" altLang="en-US" sz="2400" dirty="0">
                <a:latin typeface="Times New Roman" panose="02020603050405020304" pitchFamily="18" charset="0"/>
                <a:cs typeface="Times New Roman" panose="02020603050405020304" pitchFamily="18" charset="0"/>
              </a:rPr>
              <a:t>A forward contract is an agreement to </a:t>
            </a:r>
            <a:r>
              <a:rPr lang="en-US" altLang="en-US" sz="2400" b="1" dirty="0">
                <a:latin typeface="Times New Roman" panose="02020603050405020304" pitchFamily="18" charset="0"/>
                <a:cs typeface="Times New Roman" panose="02020603050405020304" pitchFamily="18" charset="0"/>
              </a:rPr>
              <a:t>buy </a:t>
            </a:r>
            <a:r>
              <a:rPr lang="en-US" altLang="en-US" sz="2400" dirty="0">
                <a:latin typeface="Times New Roman" panose="02020603050405020304" pitchFamily="18" charset="0"/>
                <a:cs typeface="Times New Roman" panose="02020603050405020304" pitchFamily="18" charset="0"/>
              </a:rPr>
              <a:t>(if you are </a:t>
            </a:r>
            <a:r>
              <a:rPr lang="en-US" altLang="en-US" sz="2400" b="1" dirty="0">
                <a:latin typeface="Times New Roman" panose="02020603050405020304" pitchFamily="18" charset="0"/>
                <a:cs typeface="Times New Roman" panose="02020603050405020304" pitchFamily="18" charset="0"/>
              </a:rPr>
              <a:t>long</a:t>
            </a:r>
            <a:r>
              <a:rPr lang="en-US" altLang="en-US" sz="2400" dirty="0">
                <a:latin typeface="Times New Roman" panose="02020603050405020304" pitchFamily="18" charset="0"/>
                <a:cs typeface="Times New Roman" panose="02020603050405020304" pitchFamily="18" charset="0"/>
              </a:rPr>
              <a:t>) or </a:t>
            </a:r>
            <a:r>
              <a:rPr lang="en-US" altLang="en-US" sz="2400" b="1" dirty="0">
                <a:latin typeface="Times New Roman" panose="02020603050405020304" pitchFamily="18" charset="0"/>
                <a:cs typeface="Times New Roman" panose="02020603050405020304" pitchFamily="18" charset="0"/>
              </a:rPr>
              <a:t>sell</a:t>
            </a:r>
            <a:r>
              <a:rPr lang="en-US" altLang="en-US" sz="2400" dirty="0">
                <a:latin typeface="Times New Roman" panose="02020603050405020304" pitchFamily="18" charset="0"/>
                <a:cs typeface="Times New Roman" panose="02020603050405020304" pitchFamily="18" charset="0"/>
              </a:rPr>
              <a:t> (if you are </a:t>
            </a:r>
            <a:r>
              <a:rPr lang="en-US" altLang="en-US" sz="2400" b="1" dirty="0">
                <a:latin typeface="Times New Roman" panose="02020603050405020304" pitchFamily="18" charset="0"/>
                <a:cs typeface="Times New Roman" panose="02020603050405020304" pitchFamily="18" charset="0"/>
              </a:rPr>
              <a:t>short</a:t>
            </a:r>
            <a:r>
              <a:rPr lang="en-US" altLang="en-US" sz="2400" dirty="0">
                <a:latin typeface="Times New Roman" panose="02020603050405020304" pitchFamily="18" charset="0"/>
                <a:cs typeface="Times New Roman" panose="02020603050405020304" pitchFamily="18" charset="0"/>
              </a:rPr>
              <a:t>) something in the future, at an agreed upon price (the futures price). A forward contract is traded in the over-the-counter market; usually between two parties.</a:t>
            </a:r>
          </a:p>
          <a:p>
            <a:pPr algn="just"/>
            <a:r>
              <a:rPr lang="en-US" altLang="en-US" sz="2400" dirty="0">
                <a:latin typeface="Times New Roman" panose="02020603050405020304" pitchFamily="18" charset="0"/>
                <a:cs typeface="Times New Roman" panose="02020603050405020304" pitchFamily="18" charset="0"/>
              </a:rPr>
              <a:t>One of the parties to a forward contract assumes a </a:t>
            </a:r>
            <a:r>
              <a:rPr lang="en-US" altLang="en-US" sz="2400" i="1" dirty="0">
                <a:latin typeface="Times New Roman" panose="02020603050405020304" pitchFamily="18" charset="0"/>
                <a:cs typeface="Times New Roman" panose="02020603050405020304" pitchFamily="18" charset="0"/>
              </a:rPr>
              <a:t>long position </a:t>
            </a:r>
            <a:r>
              <a:rPr lang="en-US" altLang="en-US" sz="2400" dirty="0">
                <a:latin typeface="Times New Roman" panose="02020603050405020304" pitchFamily="18" charset="0"/>
                <a:cs typeface="Times New Roman" panose="02020603050405020304" pitchFamily="18" charset="0"/>
              </a:rPr>
              <a:t>and agrees to buy the underlying assets on a certain specified future date for a certain specified price. The other party assumes a </a:t>
            </a:r>
            <a:r>
              <a:rPr lang="en-US" altLang="en-US" sz="2400" i="1" dirty="0">
                <a:latin typeface="Times New Roman" panose="02020603050405020304" pitchFamily="18" charset="0"/>
                <a:cs typeface="Times New Roman" panose="02020603050405020304" pitchFamily="18" charset="0"/>
              </a:rPr>
              <a:t>short-position</a:t>
            </a:r>
            <a:r>
              <a:rPr lang="en-US" altLang="en-US" sz="2400" dirty="0">
                <a:latin typeface="Times New Roman" panose="02020603050405020304" pitchFamily="18" charset="0"/>
                <a:cs typeface="Times New Roman" panose="02020603050405020304" pitchFamily="18" charset="0"/>
              </a:rPr>
              <a:t> and agrees to sell the asset on the same date for the same price.</a:t>
            </a:r>
            <a:endParaRPr lang="en-US" sz="2400" dirty="0"/>
          </a:p>
        </p:txBody>
      </p:sp>
    </p:spTree>
    <p:extLst>
      <p:ext uri="{BB962C8B-B14F-4D97-AF65-F5344CB8AC3E}">
        <p14:creationId xmlns:p14="http://schemas.microsoft.com/office/powerpoint/2010/main" val="37204053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D5A8F4-D6DB-4ABD-BEFC-CD43B6044E65}"/>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Forward contracts: An example </a:t>
            </a:r>
            <a:endParaRPr lang="en-US" sz="3600" dirty="0"/>
          </a:p>
        </p:txBody>
      </p:sp>
      <p:graphicFrame>
        <p:nvGraphicFramePr>
          <p:cNvPr id="4" name="Table 4">
            <a:extLst>
              <a:ext uri="{FF2B5EF4-FFF2-40B4-BE49-F238E27FC236}">
                <a16:creationId xmlns:a16="http://schemas.microsoft.com/office/drawing/2014/main" id="{DCC309BF-6FE6-40C2-A45A-298086D2ED6D}"/>
              </a:ext>
            </a:extLst>
          </p:cNvPr>
          <p:cNvGraphicFramePr>
            <a:graphicFrameLocks noGrp="1"/>
          </p:cNvGraphicFramePr>
          <p:nvPr>
            <p:ph idx="1"/>
            <p:extLst>
              <p:ext uri="{D42A27DB-BD31-4B8C-83A1-F6EECF244321}">
                <p14:modId xmlns:p14="http://schemas.microsoft.com/office/powerpoint/2010/main" val="2847077947"/>
              </p:ext>
            </p:extLst>
          </p:nvPr>
        </p:nvGraphicFramePr>
        <p:xfrm>
          <a:off x="669388" y="2754092"/>
          <a:ext cx="10515597" cy="2286000"/>
        </p:xfrm>
        <a:graphic>
          <a:graphicData uri="http://schemas.openxmlformats.org/drawingml/2006/table">
            <a:tbl>
              <a:tblPr firstRow="1" bandRow="1">
                <a:tableStyleId>{5940675A-B579-460E-94D1-54222C63F5DA}</a:tableStyleId>
              </a:tblPr>
              <a:tblGrid>
                <a:gridCol w="3505199">
                  <a:extLst>
                    <a:ext uri="{9D8B030D-6E8A-4147-A177-3AD203B41FA5}">
                      <a16:colId xmlns:a16="http://schemas.microsoft.com/office/drawing/2014/main" val="1766252560"/>
                    </a:ext>
                  </a:extLst>
                </a:gridCol>
                <a:gridCol w="3505199">
                  <a:extLst>
                    <a:ext uri="{9D8B030D-6E8A-4147-A177-3AD203B41FA5}">
                      <a16:colId xmlns:a16="http://schemas.microsoft.com/office/drawing/2014/main" val="2677749276"/>
                    </a:ext>
                  </a:extLst>
                </a:gridCol>
                <a:gridCol w="3505199">
                  <a:extLst>
                    <a:ext uri="{9D8B030D-6E8A-4147-A177-3AD203B41FA5}">
                      <a16:colId xmlns:a16="http://schemas.microsoft.com/office/drawing/2014/main" val="3025191537"/>
                    </a:ext>
                  </a:extLst>
                </a:gridCol>
              </a:tblGrid>
              <a:tr h="370840">
                <a:tc>
                  <a:txBody>
                    <a:bodyPr/>
                    <a:lstStyle/>
                    <a:p>
                      <a:endParaRPr lang="en-US" sz="2400"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en-US" sz="2400" dirty="0">
                          <a:solidFill>
                            <a:schemeClr val="tx1"/>
                          </a:solidFill>
                          <a:latin typeface="Times New Roman" panose="02020603050405020304" pitchFamily="18" charset="0"/>
                          <a:cs typeface="Times New Roman" panose="02020603050405020304" pitchFamily="18" charset="0"/>
                        </a:rPr>
                        <a:t>Bid</a:t>
                      </a:r>
                    </a:p>
                  </a:txBody>
                  <a:tcPr/>
                </a:tc>
                <a:tc>
                  <a:txBody>
                    <a:bodyPr/>
                    <a:lstStyle/>
                    <a:p>
                      <a:pPr algn="ctr"/>
                      <a:r>
                        <a:rPr lang="en-US" sz="2400" dirty="0">
                          <a:solidFill>
                            <a:schemeClr val="tx1"/>
                          </a:solidFill>
                          <a:latin typeface="Times New Roman" panose="02020603050405020304" pitchFamily="18" charset="0"/>
                          <a:cs typeface="Times New Roman" panose="02020603050405020304" pitchFamily="18" charset="0"/>
                        </a:rPr>
                        <a:t>Ask</a:t>
                      </a:r>
                    </a:p>
                  </a:txBody>
                  <a:tcPr/>
                </a:tc>
                <a:extLst>
                  <a:ext uri="{0D108BD9-81ED-4DB2-BD59-A6C34878D82A}">
                    <a16:rowId xmlns:a16="http://schemas.microsoft.com/office/drawing/2014/main" val="2929252511"/>
                  </a:ext>
                </a:extLst>
              </a:tr>
              <a:tr h="370840">
                <a:tc>
                  <a:txBody>
                    <a:bodyPr/>
                    <a:lstStyle/>
                    <a:p>
                      <a:r>
                        <a:rPr lang="en-US" sz="2400" dirty="0">
                          <a:solidFill>
                            <a:schemeClr val="tx1"/>
                          </a:solidFill>
                          <a:latin typeface="Times New Roman" panose="02020603050405020304" pitchFamily="18" charset="0"/>
                          <a:cs typeface="Times New Roman" panose="02020603050405020304" pitchFamily="18" charset="0"/>
                        </a:rPr>
                        <a:t>Spot</a:t>
                      </a:r>
                    </a:p>
                  </a:txBody>
                  <a:tcPr/>
                </a:tc>
                <a:tc>
                  <a:txBody>
                    <a:bodyPr/>
                    <a:lstStyle/>
                    <a:p>
                      <a:pPr algn="ctr"/>
                      <a:r>
                        <a:rPr lang="en-US" sz="2400" dirty="0">
                          <a:solidFill>
                            <a:schemeClr val="tx1"/>
                          </a:solidFill>
                          <a:latin typeface="Times New Roman" panose="02020603050405020304" pitchFamily="18" charset="0"/>
                          <a:cs typeface="Times New Roman" panose="02020603050405020304" pitchFamily="18" charset="0"/>
                        </a:rPr>
                        <a:t>75.48</a:t>
                      </a:r>
                    </a:p>
                  </a:txBody>
                  <a:tcPr/>
                </a:tc>
                <a:tc>
                  <a:txBody>
                    <a:bodyPr/>
                    <a:lstStyle/>
                    <a:p>
                      <a:pPr algn="ctr"/>
                      <a:r>
                        <a:rPr lang="en-US" sz="2400" dirty="0">
                          <a:solidFill>
                            <a:schemeClr val="tx1"/>
                          </a:solidFill>
                          <a:latin typeface="Times New Roman" panose="02020603050405020304" pitchFamily="18" charset="0"/>
                          <a:cs typeface="Times New Roman" panose="02020603050405020304" pitchFamily="18" charset="0"/>
                        </a:rPr>
                        <a:t>75.68</a:t>
                      </a:r>
                    </a:p>
                  </a:txBody>
                  <a:tcPr/>
                </a:tc>
                <a:extLst>
                  <a:ext uri="{0D108BD9-81ED-4DB2-BD59-A6C34878D82A}">
                    <a16:rowId xmlns:a16="http://schemas.microsoft.com/office/drawing/2014/main" val="2714139809"/>
                  </a:ext>
                </a:extLst>
              </a:tr>
              <a:tr h="370840">
                <a:tc>
                  <a:txBody>
                    <a:bodyPr/>
                    <a:lstStyle/>
                    <a:p>
                      <a:r>
                        <a:rPr lang="en-US" sz="2400" dirty="0">
                          <a:solidFill>
                            <a:schemeClr val="tx1"/>
                          </a:solidFill>
                          <a:latin typeface="Times New Roman" panose="02020603050405020304" pitchFamily="18" charset="0"/>
                          <a:cs typeface="Times New Roman" panose="02020603050405020304" pitchFamily="18" charset="0"/>
                        </a:rPr>
                        <a:t>1-month forward </a:t>
                      </a:r>
                    </a:p>
                  </a:txBody>
                  <a:tcPr/>
                </a:tc>
                <a:tc>
                  <a:txBody>
                    <a:bodyPr/>
                    <a:lstStyle/>
                    <a:p>
                      <a:pPr algn="ctr"/>
                      <a:r>
                        <a:rPr lang="en-US" sz="2400" dirty="0">
                          <a:solidFill>
                            <a:schemeClr val="tx1"/>
                          </a:solidFill>
                          <a:latin typeface="Times New Roman" panose="02020603050405020304" pitchFamily="18" charset="0"/>
                          <a:cs typeface="Times New Roman" panose="02020603050405020304" pitchFamily="18" charset="0"/>
                        </a:rPr>
                        <a:t>76.86</a:t>
                      </a:r>
                    </a:p>
                  </a:txBody>
                  <a:tcPr/>
                </a:tc>
                <a:tc>
                  <a:txBody>
                    <a:bodyPr/>
                    <a:lstStyle/>
                    <a:p>
                      <a:pPr algn="ctr"/>
                      <a:r>
                        <a:rPr lang="en-US" sz="2400" dirty="0">
                          <a:solidFill>
                            <a:schemeClr val="tx1"/>
                          </a:solidFill>
                          <a:latin typeface="Times New Roman" panose="02020603050405020304" pitchFamily="18" charset="0"/>
                          <a:cs typeface="Times New Roman" panose="02020603050405020304" pitchFamily="18" charset="0"/>
                        </a:rPr>
                        <a:t>77.01</a:t>
                      </a:r>
                    </a:p>
                  </a:txBody>
                  <a:tcPr/>
                </a:tc>
                <a:extLst>
                  <a:ext uri="{0D108BD9-81ED-4DB2-BD59-A6C34878D82A}">
                    <a16:rowId xmlns:a16="http://schemas.microsoft.com/office/drawing/2014/main" val="4193072451"/>
                  </a:ext>
                </a:extLst>
              </a:tr>
              <a:tr h="370840">
                <a:tc>
                  <a:txBody>
                    <a:bodyPr/>
                    <a:lstStyle/>
                    <a:p>
                      <a:r>
                        <a:rPr lang="en-US" sz="2400" dirty="0">
                          <a:solidFill>
                            <a:schemeClr val="tx1"/>
                          </a:solidFill>
                          <a:latin typeface="Times New Roman" panose="02020603050405020304" pitchFamily="18" charset="0"/>
                          <a:cs typeface="Times New Roman" panose="02020603050405020304" pitchFamily="18" charset="0"/>
                        </a:rPr>
                        <a:t>2-month forward</a:t>
                      </a:r>
                    </a:p>
                  </a:txBody>
                  <a:tcPr/>
                </a:tc>
                <a:tc>
                  <a:txBody>
                    <a:bodyPr/>
                    <a:lstStyle/>
                    <a:p>
                      <a:pPr algn="ctr"/>
                      <a:r>
                        <a:rPr lang="en-US" sz="2400" dirty="0">
                          <a:solidFill>
                            <a:schemeClr val="tx1"/>
                          </a:solidFill>
                          <a:latin typeface="Times New Roman" panose="02020603050405020304" pitchFamily="18" charset="0"/>
                          <a:cs typeface="Times New Roman" panose="02020603050405020304" pitchFamily="18" charset="0"/>
                        </a:rPr>
                        <a:t>77.52</a:t>
                      </a:r>
                    </a:p>
                  </a:txBody>
                  <a:tcPr/>
                </a:tc>
                <a:tc>
                  <a:txBody>
                    <a:bodyPr/>
                    <a:lstStyle/>
                    <a:p>
                      <a:pPr algn="ctr"/>
                      <a:r>
                        <a:rPr lang="en-US" sz="2400" dirty="0">
                          <a:solidFill>
                            <a:schemeClr val="tx1"/>
                          </a:solidFill>
                          <a:latin typeface="Times New Roman" panose="02020603050405020304" pitchFamily="18" charset="0"/>
                          <a:cs typeface="Times New Roman" panose="02020603050405020304" pitchFamily="18" charset="0"/>
                        </a:rPr>
                        <a:t>77.75</a:t>
                      </a:r>
                    </a:p>
                  </a:txBody>
                  <a:tcPr/>
                </a:tc>
                <a:extLst>
                  <a:ext uri="{0D108BD9-81ED-4DB2-BD59-A6C34878D82A}">
                    <a16:rowId xmlns:a16="http://schemas.microsoft.com/office/drawing/2014/main" val="853538470"/>
                  </a:ext>
                </a:extLst>
              </a:tr>
              <a:tr h="370840">
                <a:tc>
                  <a:txBody>
                    <a:bodyPr/>
                    <a:lstStyle/>
                    <a:p>
                      <a:r>
                        <a:rPr lang="en-US" sz="2400" dirty="0">
                          <a:solidFill>
                            <a:schemeClr val="tx1"/>
                          </a:solidFill>
                          <a:latin typeface="Times New Roman" panose="02020603050405020304" pitchFamily="18" charset="0"/>
                          <a:cs typeface="Times New Roman" panose="02020603050405020304" pitchFamily="18" charset="0"/>
                        </a:rPr>
                        <a:t>3-month forward</a:t>
                      </a:r>
                    </a:p>
                  </a:txBody>
                  <a:tcPr/>
                </a:tc>
                <a:tc>
                  <a:txBody>
                    <a:bodyPr/>
                    <a:lstStyle/>
                    <a:p>
                      <a:pPr algn="ctr"/>
                      <a:r>
                        <a:rPr lang="en-US" sz="2400" dirty="0">
                          <a:solidFill>
                            <a:schemeClr val="tx1"/>
                          </a:solidFill>
                          <a:latin typeface="Times New Roman" panose="02020603050405020304" pitchFamily="18" charset="0"/>
                          <a:cs typeface="Times New Roman" panose="02020603050405020304" pitchFamily="18" charset="0"/>
                        </a:rPr>
                        <a:t>78.05</a:t>
                      </a:r>
                    </a:p>
                  </a:txBody>
                  <a:tcPr/>
                </a:tc>
                <a:tc>
                  <a:txBody>
                    <a:bodyPr/>
                    <a:lstStyle/>
                    <a:p>
                      <a:pPr algn="ctr"/>
                      <a:r>
                        <a:rPr lang="en-US" sz="2400" dirty="0">
                          <a:solidFill>
                            <a:schemeClr val="tx1"/>
                          </a:solidFill>
                          <a:latin typeface="Times New Roman" panose="02020603050405020304" pitchFamily="18" charset="0"/>
                          <a:cs typeface="Times New Roman" panose="02020603050405020304" pitchFamily="18" charset="0"/>
                        </a:rPr>
                        <a:t>78.35</a:t>
                      </a:r>
                    </a:p>
                  </a:txBody>
                  <a:tcPr/>
                </a:tc>
                <a:extLst>
                  <a:ext uri="{0D108BD9-81ED-4DB2-BD59-A6C34878D82A}">
                    <a16:rowId xmlns:a16="http://schemas.microsoft.com/office/drawing/2014/main" val="1296997252"/>
                  </a:ext>
                </a:extLst>
              </a:tr>
            </a:tbl>
          </a:graphicData>
        </a:graphic>
      </p:graphicFrame>
      <p:sp>
        <p:nvSpPr>
          <p:cNvPr id="6" name="TextBox 5">
            <a:extLst>
              <a:ext uri="{FF2B5EF4-FFF2-40B4-BE49-F238E27FC236}">
                <a16:creationId xmlns:a16="http://schemas.microsoft.com/office/drawing/2014/main" id="{7A06B8E0-ADC0-41C9-9ED4-C67E9B3C77E4}"/>
              </a:ext>
            </a:extLst>
          </p:cNvPr>
          <p:cNvSpPr txBox="1"/>
          <p:nvPr/>
        </p:nvSpPr>
        <p:spPr>
          <a:xfrm>
            <a:off x="621644" y="1991557"/>
            <a:ext cx="10387011" cy="461665"/>
          </a:xfrm>
          <a:prstGeom prst="rect">
            <a:avLst/>
          </a:prstGeom>
          <a:noFill/>
        </p:spPr>
        <p:txBody>
          <a:bodyPr wrap="none" rtlCol="0">
            <a:spAutoFit/>
          </a:bodyPr>
          <a:lstStyle/>
          <a:p>
            <a:r>
              <a:rPr lang="en-US" sz="2400" b="1" dirty="0">
                <a:latin typeface="Times New Roman" panose="02020603050405020304" pitchFamily="18" charset="0"/>
                <a:cs typeface="Times New Roman" panose="02020603050405020304" pitchFamily="18" charset="0"/>
              </a:rPr>
              <a:t>Quote on the exchange rate between Indian Rupee(INR) and US dollar (USD</a:t>
            </a:r>
            <a:r>
              <a:rPr lang="en-US" dirty="0"/>
              <a:t>) </a:t>
            </a:r>
          </a:p>
        </p:txBody>
      </p:sp>
      <p:sp>
        <p:nvSpPr>
          <p:cNvPr id="3" name="Rectangle 2">
            <a:extLst>
              <a:ext uri="{FF2B5EF4-FFF2-40B4-BE49-F238E27FC236}">
                <a16:creationId xmlns:a16="http://schemas.microsoft.com/office/drawing/2014/main" id="{DDAA7A1B-2CA1-405C-B2FC-D094797BDFAE}"/>
              </a:ext>
            </a:extLst>
          </p:cNvPr>
          <p:cNvSpPr/>
          <p:nvPr/>
        </p:nvSpPr>
        <p:spPr>
          <a:xfrm>
            <a:off x="661870" y="5486736"/>
            <a:ext cx="6806672" cy="1200329"/>
          </a:xfrm>
          <a:prstGeom prst="rect">
            <a:avLst/>
          </a:prstGeom>
        </p:spPr>
        <p:txBody>
          <a:bodyPr wrap="none">
            <a:spAutoFit/>
          </a:bodyPr>
          <a:lstStyle/>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Bid is the price at which bank is willing to Buy</a:t>
            </a:r>
          </a:p>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Ask is the price at which the bank is willing to Sell</a:t>
            </a:r>
          </a:p>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Bid-ask spread is the profit of the bank.</a:t>
            </a:r>
          </a:p>
        </p:txBody>
      </p:sp>
    </p:spTree>
    <p:extLst>
      <p:ext uri="{BB962C8B-B14F-4D97-AF65-F5344CB8AC3E}">
        <p14:creationId xmlns:p14="http://schemas.microsoft.com/office/powerpoint/2010/main" val="12019329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807A35-92E8-448A-AC36-353B49F54AAA}"/>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Forward contracts: An example </a:t>
            </a:r>
            <a:endParaRPr lang="en-US" sz="3600" dirty="0"/>
          </a:p>
        </p:txBody>
      </p:sp>
      <p:sp>
        <p:nvSpPr>
          <p:cNvPr id="3" name="Content Placeholder 2">
            <a:extLst>
              <a:ext uri="{FF2B5EF4-FFF2-40B4-BE49-F238E27FC236}">
                <a16:creationId xmlns:a16="http://schemas.microsoft.com/office/drawing/2014/main" id="{EE272715-DA9B-477C-9A2D-89CA6394D67B}"/>
              </a:ext>
            </a:extLst>
          </p:cNvPr>
          <p:cNvSpPr>
            <a:spLocks noGrp="1"/>
          </p:cNvSpPr>
          <p:nvPr>
            <p:ph idx="1"/>
          </p:nvPr>
        </p:nvSpPr>
        <p:spPr/>
        <p:txBody>
          <a:bodyPr>
            <a:normAutofit/>
          </a:bodyPr>
          <a:lstStyle/>
          <a:p>
            <a:pPr algn="just"/>
            <a:r>
              <a:rPr lang="en-US" sz="2400" dirty="0">
                <a:latin typeface="Times New Roman" panose="02020603050405020304" pitchFamily="18" charset="0"/>
                <a:cs typeface="Times New Roman" panose="02020603050405020304" pitchFamily="18" charset="0"/>
              </a:rPr>
              <a:t>Assume that you are expected to receive payment in US dollar 1,00,0000 after 3 months and you are uncertain about exchange rate. After selling (short-position) 3 months forward contract (78.05), you can lock the value of dollar, close to Rs. 78.05, thereby mitigating your exchange rate risk. </a:t>
            </a:r>
          </a:p>
        </p:txBody>
      </p:sp>
    </p:spTree>
    <p:extLst>
      <p:ext uri="{BB962C8B-B14F-4D97-AF65-F5344CB8AC3E}">
        <p14:creationId xmlns:p14="http://schemas.microsoft.com/office/powerpoint/2010/main" val="39239576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DF42C2-F413-41E3-82C7-C0C1A3CD1431}"/>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Futures contract </a:t>
            </a:r>
          </a:p>
        </p:txBody>
      </p:sp>
      <p:sp>
        <p:nvSpPr>
          <p:cNvPr id="3" name="Content Placeholder 2">
            <a:extLst>
              <a:ext uri="{FF2B5EF4-FFF2-40B4-BE49-F238E27FC236}">
                <a16:creationId xmlns:a16="http://schemas.microsoft.com/office/drawing/2014/main" id="{4EC55690-6D4A-4540-BE7B-9359CD1E6BEB}"/>
              </a:ext>
            </a:extLst>
          </p:cNvPr>
          <p:cNvSpPr>
            <a:spLocks noGrp="1"/>
          </p:cNvSpPr>
          <p:nvPr>
            <p:ph idx="1"/>
          </p:nvPr>
        </p:nvSpPr>
        <p:spPr/>
        <p:txBody>
          <a:bodyPr>
            <a:normAutofit/>
          </a:bodyPr>
          <a:lstStyle/>
          <a:p>
            <a:pPr algn="just"/>
            <a:r>
              <a:rPr lang="en-US" sz="2400" dirty="0">
                <a:latin typeface="Times New Roman" panose="02020603050405020304" pitchFamily="18" charset="0"/>
                <a:cs typeface="Times New Roman" panose="02020603050405020304" pitchFamily="18" charset="0"/>
              </a:rPr>
              <a:t>Like a forward contract, a futures contract is an agreement between two parties to buy or sell an asset a certain time in future for a certain price. In order to mitigate counterparty risk, a stock  exchange is a counterparty in each trade, and therefore it is traded at stock exchange. To make trading possible, the exchange specifies certain standardized features of the contract.</a:t>
            </a:r>
          </a:p>
        </p:txBody>
      </p:sp>
    </p:spTree>
    <p:extLst>
      <p:ext uri="{BB962C8B-B14F-4D97-AF65-F5344CB8AC3E}">
        <p14:creationId xmlns:p14="http://schemas.microsoft.com/office/powerpoint/2010/main" val="17924707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337DC7-9948-4B6C-AE9D-718E41EB2807}"/>
              </a:ext>
            </a:extLst>
          </p:cNvPr>
          <p:cNvSpPr>
            <a:spLocks noGrp="1"/>
          </p:cNvSpPr>
          <p:nvPr>
            <p:ph type="title"/>
          </p:nvPr>
        </p:nvSpPr>
        <p:spPr>
          <a:xfrm>
            <a:off x="402102" y="632411"/>
            <a:ext cx="10515600" cy="718087"/>
          </a:xfrm>
        </p:spPr>
        <p:txBody>
          <a:bodyPr>
            <a:normAutofit fontScale="90000"/>
          </a:bodyPr>
          <a:lstStyle/>
          <a:p>
            <a:r>
              <a:rPr lang="en-US" sz="3600" dirty="0">
                <a:solidFill>
                  <a:srgbClr val="000000"/>
                </a:solidFill>
                <a:latin typeface="Times New Roman" panose="02020603050405020304" pitchFamily="18" charset="0"/>
                <a:cs typeface="Times New Roman" panose="02020603050405020304" pitchFamily="18" charset="0"/>
              </a:rPr>
              <a:t>NIFTY futures</a:t>
            </a:r>
            <a:br>
              <a:rPr lang="en-US" sz="3600" dirty="0">
                <a:solidFill>
                  <a:srgbClr val="000000"/>
                </a:solidFill>
                <a:latin typeface="Times New Roman" panose="02020603050405020304" pitchFamily="18" charset="0"/>
                <a:cs typeface="Times New Roman" panose="02020603050405020304" pitchFamily="18" charset="0"/>
              </a:rPr>
            </a:br>
            <a:endParaRPr lang="en-US" sz="3600" dirty="0"/>
          </a:p>
        </p:txBody>
      </p:sp>
      <p:graphicFrame>
        <p:nvGraphicFramePr>
          <p:cNvPr id="5" name="Content Placeholder 4">
            <a:extLst>
              <a:ext uri="{FF2B5EF4-FFF2-40B4-BE49-F238E27FC236}">
                <a16:creationId xmlns:a16="http://schemas.microsoft.com/office/drawing/2014/main" id="{CABC6734-37F0-4CFE-8B88-36103216A6E7}"/>
              </a:ext>
            </a:extLst>
          </p:cNvPr>
          <p:cNvGraphicFramePr>
            <a:graphicFrameLocks noGrp="1"/>
          </p:cNvGraphicFramePr>
          <p:nvPr>
            <p:ph idx="1"/>
            <p:extLst>
              <p:ext uri="{D42A27DB-BD31-4B8C-83A1-F6EECF244321}">
                <p14:modId xmlns:p14="http://schemas.microsoft.com/office/powerpoint/2010/main" val="465623786"/>
              </p:ext>
            </p:extLst>
          </p:nvPr>
        </p:nvGraphicFramePr>
        <p:xfrm>
          <a:off x="266309" y="2411437"/>
          <a:ext cx="11704175" cy="2078355"/>
        </p:xfrm>
        <a:graphic>
          <a:graphicData uri="http://schemas.openxmlformats.org/drawingml/2006/table">
            <a:tbl>
              <a:tblPr>
                <a:tableStyleId>{5940675A-B579-460E-94D1-54222C63F5DA}</a:tableStyleId>
              </a:tblPr>
              <a:tblGrid>
                <a:gridCol w="2056941">
                  <a:extLst>
                    <a:ext uri="{9D8B030D-6E8A-4147-A177-3AD203B41FA5}">
                      <a16:colId xmlns:a16="http://schemas.microsoft.com/office/drawing/2014/main" val="2258349185"/>
                    </a:ext>
                  </a:extLst>
                </a:gridCol>
                <a:gridCol w="1410474">
                  <a:extLst>
                    <a:ext uri="{9D8B030D-6E8A-4147-A177-3AD203B41FA5}">
                      <a16:colId xmlns:a16="http://schemas.microsoft.com/office/drawing/2014/main" val="3582617359"/>
                    </a:ext>
                  </a:extLst>
                </a:gridCol>
                <a:gridCol w="1528013">
                  <a:extLst>
                    <a:ext uri="{9D8B030D-6E8A-4147-A177-3AD203B41FA5}">
                      <a16:colId xmlns:a16="http://schemas.microsoft.com/office/drawing/2014/main" val="3222726520"/>
                    </a:ext>
                  </a:extLst>
                </a:gridCol>
                <a:gridCol w="1410474">
                  <a:extLst>
                    <a:ext uri="{9D8B030D-6E8A-4147-A177-3AD203B41FA5}">
                      <a16:colId xmlns:a16="http://schemas.microsoft.com/office/drawing/2014/main" val="848744463"/>
                    </a:ext>
                  </a:extLst>
                </a:gridCol>
                <a:gridCol w="1410474">
                  <a:extLst>
                    <a:ext uri="{9D8B030D-6E8A-4147-A177-3AD203B41FA5}">
                      <a16:colId xmlns:a16="http://schemas.microsoft.com/office/drawing/2014/main" val="2908188762"/>
                    </a:ext>
                  </a:extLst>
                </a:gridCol>
                <a:gridCol w="2477325">
                  <a:extLst>
                    <a:ext uri="{9D8B030D-6E8A-4147-A177-3AD203B41FA5}">
                      <a16:colId xmlns:a16="http://schemas.microsoft.com/office/drawing/2014/main" val="1758235477"/>
                    </a:ext>
                  </a:extLst>
                </a:gridCol>
                <a:gridCol w="1410474">
                  <a:extLst>
                    <a:ext uri="{9D8B030D-6E8A-4147-A177-3AD203B41FA5}">
                      <a16:colId xmlns:a16="http://schemas.microsoft.com/office/drawing/2014/main" val="3036971695"/>
                    </a:ext>
                  </a:extLst>
                </a:gridCol>
              </a:tblGrid>
              <a:tr h="952500">
                <a:tc>
                  <a:txBody>
                    <a:bodyPr/>
                    <a:lstStyle/>
                    <a:p>
                      <a:pPr algn="l" fontAlgn="b"/>
                      <a:r>
                        <a:rPr lang="en-US" sz="2000" b="0" u="none" strike="noStrike" dirty="0">
                          <a:solidFill>
                            <a:srgbClr val="000000"/>
                          </a:solidFill>
                          <a:effectLst/>
                          <a:latin typeface="Times New Roman" panose="02020603050405020304" pitchFamily="18" charset="0"/>
                          <a:cs typeface="Times New Roman" panose="02020603050405020304" pitchFamily="18" charset="0"/>
                        </a:rPr>
                        <a:t>INSTRUMENT TYPE </a:t>
                      </a:r>
                      <a:br>
                        <a:rPr lang="en-US" sz="2000" b="0" u="none" strike="noStrike" dirty="0">
                          <a:solidFill>
                            <a:srgbClr val="000000"/>
                          </a:solidFill>
                          <a:effectLst/>
                          <a:latin typeface="Times New Roman" panose="02020603050405020304" pitchFamily="18" charset="0"/>
                          <a:cs typeface="Times New Roman" panose="02020603050405020304" pitchFamily="18" charset="0"/>
                        </a:rPr>
                      </a:b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b="0" u="none" strike="noStrike" dirty="0">
                          <a:solidFill>
                            <a:srgbClr val="000000"/>
                          </a:solidFill>
                          <a:effectLst/>
                          <a:latin typeface="Times New Roman" panose="02020603050405020304" pitchFamily="18" charset="0"/>
                          <a:cs typeface="Times New Roman" panose="02020603050405020304" pitchFamily="18" charset="0"/>
                        </a:rPr>
                        <a:t>SYMBOL </a:t>
                      </a:r>
                      <a:br>
                        <a:rPr lang="en-US" sz="2000" b="0" u="none" strike="noStrike" dirty="0">
                          <a:solidFill>
                            <a:srgbClr val="000000"/>
                          </a:solidFill>
                          <a:effectLst/>
                          <a:latin typeface="Times New Roman" panose="02020603050405020304" pitchFamily="18" charset="0"/>
                          <a:cs typeface="Times New Roman" panose="02020603050405020304" pitchFamily="18" charset="0"/>
                        </a:rPr>
                      </a:b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b="0" u="none" strike="noStrike" dirty="0">
                          <a:solidFill>
                            <a:srgbClr val="000000"/>
                          </a:solidFill>
                          <a:effectLst/>
                          <a:latin typeface="Times New Roman" panose="02020603050405020304" pitchFamily="18" charset="0"/>
                          <a:cs typeface="Times New Roman" panose="02020603050405020304" pitchFamily="18" charset="0"/>
                        </a:rPr>
                        <a:t>EXPIRY DATE </a:t>
                      </a:r>
                      <a:br>
                        <a:rPr lang="en-US" sz="2000" b="0" u="none" strike="noStrike" dirty="0">
                          <a:solidFill>
                            <a:srgbClr val="000000"/>
                          </a:solidFill>
                          <a:effectLst/>
                          <a:latin typeface="Times New Roman" panose="02020603050405020304" pitchFamily="18" charset="0"/>
                          <a:cs typeface="Times New Roman" panose="02020603050405020304" pitchFamily="18" charset="0"/>
                        </a:rPr>
                      </a:b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b="0" u="none" strike="noStrike" dirty="0">
                          <a:solidFill>
                            <a:srgbClr val="000000"/>
                          </a:solidFill>
                          <a:effectLst/>
                          <a:latin typeface="Times New Roman" panose="02020603050405020304" pitchFamily="18" charset="0"/>
                          <a:cs typeface="Times New Roman" panose="02020603050405020304" pitchFamily="18" charset="0"/>
                        </a:rPr>
                        <a:t>LAST PRICE </a:t>
                      </a:r>
                      <a:br>
                        <a:rPr lang="en-US" sz="2000" b="0" u="none" strike="noStrike" dirty="0">
                          <a:solidFill>
                            <a:srgbClr val="000000"/>
                          </a:solidFill>
                          <a:effectLst/>
                          <a:latin typeface="Times New Roman" panose="02020603050405020304" pitchFamily="18" charset="0"/>
                          <a:cs typeface="Times New Roman" panose="02020603050405020304" pitchFamily="18" charset="0"/>
                        </a:rPr>
                      </a:b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b="0" u="none" strike="noStrike" dirty="0">
                          <a:solidFill>
                            <a:srgbClr val="000000"/>
                          </a:solidFill>
                          <a:effectLst/>
                          <a:latin typeface="Times New Roman" panose="02020603050405020304" pitchFamily="18" charset="0"/>
                          <a:cs typeface="Times New Roman" panose="02020603050405020304" pitchFamily="18" charset="0"/>
                        </a:rPr>
                        <a:t>VOLUME </a:t>
                      </a:r>
                      <a:br>
                        <a:rPr lang="en-US" sz="2000" b="0" u="none" strike="noStrike" dirty="0">
                          <a:solidFill>
                            <a:srgbClr val="000000"/>
                          </a:solidFill>
                          <a:effectLst/>
                          <a:latin typeface="Times New Roman" panose="02020603050405020304" pitchFamily="18" charset="0"/>
                          <a:cs typeface="Times New Roman" panose="02020603050405020304" pitchFamily="18" charset="0"/>
                        </a:rPr>
                      </a:br>
                      <a:r>
                        <a:rPr lang="en-US" sz="2000" b="0" u="none" strike="noStrike" dirty="0">
                          <a:solidFill>
                            <a:srgbClr val="000000"/>
                          </a:solidFill>
                          <a:effectLst/>
                          <a:latin typeface="Times New Roman" panose="02020603050405020304" pitchFamily="18" charset="0"/>
                          <a:cs typeface="Times New Roman" panose="02020603050405020304" pitchFamily="18" charset="0"/>
                        </a:rPr>
                        <a:t>(Contracts)</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b="0" u="none" strike="noStrike" dirty="0">
                          <a:solidFill>
                            <a:srgbClr val="000000"/>
                          </a:solidFill>
                          <a:effectLst/>
                          <a:latin typeface="Times New Roman" panose="02020603050405020304" pitchFamily="18" charset="0"/>
                          <a:cs typeface="Times New Roman" panose="02020603050405020304" pitchFamily="18" charset="0"/>
                        </a:rPr>
                        <a:t>OPEN INTEREST </a:t>
                      </a:r>
                      <a:br>
                        <a:rPr lang="en-US" sz="2000" b="0" u="none" strike="noStrike" dirty="0">
                          <a:solidFill>
                            <a:srgbClr val="000000"/>
                          </a:solidFill>
                          <a:effectLst/>
                          <a:latin typeface="Times New Roman" panose="02020603050405020304" pitchFamily="18" charset="0"/>
                          <a:cs typeface="Times New Roman" panose="02020603050405020304" pitchFamily="18" charset="0"/>
                        </a:rPr>
                      </a:b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b="0" u="none" strike="noStrike" dirty="0">
                          <a:solidFill>
                            <a:srgbClr val="000000"/>
                          </a:solidFill>
                          <a:effectLst/>
                          <a:latin typeface="Times New Roman" panose="02020603050405020304" pitchFamily="18" charset="0"/>
                          <a:cs typeface="Times New Roman" panose="02020603050405020304" pitchFamily="18" charset="0"/>
                        </a:rPr>
                        <a:t>Market lot</a:t>
                      </a:r>
                      <a:br>
                        <a:rPr lang="en-US" sz="2000" b="0" u="none" strike="noStrike" dirty="0">
                          <a:solidFill>
                            <a:srgbClr val="000000"/>
                          </a:solidFill>
                          <a:effectLst/>
                          <a:latin typeface="Times New Roman" panose="02020603050405020304" pitchFamily="18" charset="0"/>
                          <a:cs typeface="Times New Roman" panose="02020603050405020304" pitchFamily="18" charset="0"/>
                        </a:rPr>
                      </a:b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3501536197"/>
                  </a:ext>
                </a:extLst>
              </a:tr>
              <a:tr h="190500">
                <a:tc>
                  <a:txBody>
                    <a:bodyPr/>
                    <a:lstStyle/>
                    <a:p>
                      <a:pPr algn="l" fontAlgn="b"/>
                      <a:r>
                        <a:rPr lang="en-US" sz="2400" b="0" u="none" strike="noStrike">
                          <a:solidFill>
                            <a:srgbClr val="000000"/>
                          </a:solidFill>
                          <a:effectLst/>
                          <a:latin typeface="Times New Roman" panose="02020603050405020304" pitchFamily="18" charset="0"/>
                          <a:cs typeface="Times New Roman" panose="02020603050405020304" pitchFamily="18" charset="0"/>
                        </a:rPr>
                        <a:t>Index Futures</a:t>
                      </a:r>
                      <a:endParaRPr lang="en-US" sz="24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b="0" u="none" strike="noStrike" dirty="0">
                          <a:solidFill>
                            <a:srgbClr val="000000"/>
                          </a:solidFill>
                          <a:effectLst/>
                          <a:latin typeface="Times New Roman" panose="02020603050405020304" pitchFamily="18" charset="0"/>
                          <a:cs typeface="Times New Roman" panose="02020603050405020304" pitchFamily="18" charset="0"/>
                        </a:rPr>
                        <a:t>NIFTY</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b="0" u="none" strike="noStrike" dirty="0">
                          <a:solidFill>
                            <a:srgbClr val="000000"/>
                          </a:solidFill>
                          <a:effectLst/>
                          <a:latin typeface="Times New Roman" panose="02020603050405020304" pitchFamily="18" charset="0"/>
                          <a:cs typeface="Times New Roman" panose="02020603050405020304" pitchFamily="18" charset="0"/>
                        </a:rPr>
                        <a:t>25-Jun-20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b="0" u="none" strike="noStrike">
                          <a:solidFill>
                            <a:srgbClr val="000000"/>
                          </a:solidFill>
                          <a:effectLst/>
                          <a:latin typeface="Times New Roman" panose="02020603050405020304" pitchFamily="18" charset="0"/>
                          <a:cs typeface="Times New Roman" panose="02020603050405020304" pitchFamily="18" charset="0"/>
                        </a:rPr>
                        <a:t>10,028.20</a:t>
                      </a:r>
                      <a:endParaRPr lang="en-US" sz="24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b="0" u="none" strike="noStrike">
                          <a:solidFill>
                            <a:srgbClr val="000000"/>
                          </a:solidFill>
                          <a:effectLst/>
                          <a:latin typeface="Times New Roman" panose="02020603050405020304" pitchFamily="18" charset="0"/>
                          <a:cs typeface="Times New Roman" panose="02020603050405020304" pitchFamily="18" charset="0"/>
                        </a:rPr>
                        <a:t>169339</a:t>
                      </a:r>
                      <a:endParaRPr lang="en-US" sz="24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b="0" u="none" strike="noStrike" dirty="0">
                          <a:solidFill>
                            <a:srgbClr val="000000"/>
                          </a:solidFill>
                          <a:effectLst/>
                          <a:latin typeface="Times New Roman" panose="02020603050405020304" pitchFamily="18" charset="0"/>
                          <a:cs typeface="Times New Roman" panose="02020603050405020304" pitchFamily="18" charset="0"/>
                        </a:rPr>
                        <a:t>143760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b="0" u="none" strike="noStrike" dirty="0">
                          <a:solidFill>
                            <a:srgbClr val="000000"/>
                          </a:solidFill>
                          <a:effectLst/>
                          <a:latin typeface="Times New Roman" panose="02020603050405020304" pitchFamily="18" charset="0"/>
                          <a:cs typeface="Times New Roman" panose="02020603050405020304" pitchFamily="18" charset="0"/>
                        </a:rPr>
                        <a:t>75</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3476123112"/>
                  </a:ext>
                </a:extLst>
              </a:tr>
              <a:tr h="190500">
                <a:tc>
                  <a:txBody>
                    <a:bodyPr/>
                    <a:lstStyle/>
                    <a:p>
                      <a:pPr algn="l" fontAlgn="b"/>
                      <a:r>
                        <a:rPr lang="en-US" sz="2400" b="0" u="none" strike="noStrike">
                          <a:solidFill>
                            <a:srgbClr val="000000"/>
                          </a:solidFill>
                          <a:effectLst/>
                          <a:latin typeface="Times New Roman" panose="02020603050405020304" pitchFamily="18" charset="0"/>
                          <a:cs typeface="Times New Roman" panose="02020603050405020304" pitchFamily="18" charset="0"/>
                        </a:rPr>
                        <a:t>Index Futures</a:t>
                      </a:r>
                      <a:endParaRPr lang="en-US" sz="24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b="0" u="none" strike="noStrike">
                          <a:solidFill>
                            <a:srgbClr val="000000"/>
                          </a:solidFill>
                          <a:effectLst/>
                          <a:latin typeface="Times New Roman" panose="02020603050405020304" pitchFamily="18" charset="0"/>
                          <a:cs typeface="Times New Roman" panose="02020603050405020304" pitchFamily="18" charset="0"/>
                        </a:rPr>
                        <a:t>NIFTY</a:t>
                      </a:r>
                      <a:endParaRPr lang="en-US" sz="24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b="0" u="none" strike="noStrike" dirty="0">
                          <a:solidFill>
                            <a:srgbClr val="000000"/>
                          </a:solidFill>
                          <a:effectLst/>
                          <a:latin typeface="Times New Roman" panose="02020603050405020304" pitchFamily="18" charset="0"/>
                          <a:cs typeface="Times New Roman" panose="02020603050405020304" pitchFamily="18" charset="0"/>
                        </a:rPr>
                        <a:t>30-Jul-20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b="0" u="none" strike="noStrike" dirty="0">
                          <a:solidFill>
                            <a:srgbClr val="000000"/>
                          </a:solidFill>
                          <a:effectLst/>
                          <a:latin typeface="Times New Roman" panose="02020603050405020304" pitchFamily="18" charset="0"/>
                          <a:cs typeface="Times New Roman" panose="02020603050405020304" pitchFamily="18" charset="0"/>
                        </a:rPr>
                        <a:t>10,023.95</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b="0" u="none" strike="noStrike" dirty="0">
                          <a:solidFill>
                            <a:srgbClr val="000000"/>
                          </a:solidFill>
                          <a:effectLst/>
                          <a:latin typeface="Times New Roman" panose="02020603050405020304" pitchFamily="18" charset="0"/>
                          <a:cs typeface="Times New Roman" panose="02020603050405020304" pitchFamily="18" charset="0"/>
                        </a:rPr>
                        <a:t>5285</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b="0" u="none" strike="noStrike" dirty="0">
                          <a:solidFill>
                            <a:srgbClr val="000000"/>
                          </a:solidFill>
                          <a:effectLst/>
                          <a:latin typeface="Times New Roman" panose="02020603050405020304" pitchFamily="18" charset="0"/>
                          <a:cs typeface="Times New Roman" panose="02020603050405020304" pitchFamily="18" charset="0"/>
                        </a:rPr>
                        <a:t>11334</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b="0" u="none" strike="noStrike" dirty="0">
                          <a:solidFill>
                            <a:srgbClr val="000000"/>
                          </a:solidFill>
                          <a:effectLst/>
                          <a:latin typeface="Times New Roman" panose="02020603050405020304" pitchFamily="18" charset="0"/>
                          <a:cs typeface="Times New Roman" panose="02020603050405020304" pitchFamily="18" charset="0"/>
                        </a:rPr>
                        <a:t>75</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3687457925"/>
                  </a:ext>
                </a:extLst>
              </a:tr>
              <a:tr h="190500">
                <a:tc>
                  <a:txBody>
                    <a:bodyPr/>
                    <a:lstStyle/>
                    <a:p>
                      <a:pPr algn="l" fontAlgn="b"/>
                      <a:r>
                        <a:rPr lang="en-US" sz="2400" b="0" u="none" strike="noStrike">
                          <a:solidFill>
                            <a:srgbClr val="000000"/>
                          </a:solidFill>
                          <a:effectLst/>
                          <a:latin typeface="Times New Roman" panose="02020603050405020304" pitchFamily="18" charset="0"/>
                          <a:cs typeface="Times New Roman" panose="02020603050405020304" pitchFamily="18" charset="0"/>
                        </a:rPr>
                        <a:t>Index Futures</a:t>
                      </a:r>
                      <a:endParaRPr lang="en-US" sz="24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b="0" u="none" strike="noStrike">
                          <a:solidFill>
                            <a:srgbClr val="000000"/>
                          </a:solidFill>
                          <a:effectLst/>
                          <a:latin typeface="Times New Roman" panose="02020603050405020304" pitchFamily="18" charset="0"/>
                          <a:cs typeface="Times New Roman" panose="02020603050405020304" pitchFamily="18" charset="0"/>
                        </a:rPr>
                        <a:t>NIFTY</a:t>
                      </a:r>
                      <a:endParaRPr lang="en-US" sz="24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b="0" u="none" strike="noStrike">
                          <a:solidFill>
                            <a:srgbClr val="000000"/>
                          </a:solidFill>
                          <a:effectLst/>
                          <a:latin typeface="Times New Roman" panose="02020603050405020304" pitchFamily="18" charset="0"/>
                          <a:cs typeface="Times New Roman" panose="02020603050405020304" pitchFamily="18" charset="0"/>
                        </a:rPr>
                        <a:t>27-Aug-20</a:t>
                      </a:r>
                      <a:endParaRPr lang="en-US" sz="24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b="0" u="none" strike="noStrike" dirty="0">
                          <a:solidFill>
                            <a:srgbClr val="000000"/>
                          </a:solidFill>
                          <a:effectLst/>
                          <a:latin typeface="Times New Roman" panose="02020603050405020304" pitchFamily="18" charset="0"/>
                          <a:cs typeface="Times New Roman" panose="02020603050405020304" pitchFamily="18" charset="0"/>
                        </a:rPr>
                        <a:t>10,046.05</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b="0" u="none" strike="noStrike" dirty="0">
                          <a:solidFill>
                            <a:srgbClr val="000000"/>
                          </a:solidFill>
                          <a:effectLst/>
                          <a:latin typeface="Times New Roman" panose="02020603050405020304" pitchFamily="18" charset="0"/>
                          <a:cs typeface="Times New Roman" panose="02020603050405020304" pitchFamily="18" charset="0"/>
                        </a:rPr>
                        <a:t>666</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b="0" u="none" strike="noStrike">
                          <a:solidFill>
                            <a:srgbClr val="000000"/>
                          </a:solidFill>
                          <a:effectLst/>
                          <a:latin typeface="Times New Roman" panose="02020603050405020304" pitchFamily="18" charset="0"/>
                          <a:cs typeface="Times New Roman" panose="02020603050405020304" pitchFamily="18" charset="0"/>
                        </a:rPr>
                        <a:t>5958</a:t>
                      </a:r>
                      <a:endParaRPr lang="en-US" sz="24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b="0" u="none" strike="noStrike" dirty="0">
                          <a:solidFill>
                            <a:srgbClr val="000000"/>
                          </a:solidFill>
                          <a:effectLst/>
                          <a:latin typeface="Times New Roman" panose="02020603050405020304" pitchFamily="18" charset="0"/>
                          <a:cs typeface="Times New Roman" panose="02020603050405020304" pitchFamily="18" charset="0"/>
                        </a:rPr>
                        <a:t>75</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2019015314"/>
                  </a:ext>
                </a:extLst>
              </a:tr>
            </a:tbl>
          </a:graphicData>
        </a:graphic>
      </p:graphicFrame>
      <p:sp>
        <p:nvSpPr>
          <p:cNvPr id="6" name="TextBox 5">
            <a:extLst>
              <a:ext uri="{FF2B5EF4-FFF2-40B4-BE49-F238E27FC236}">
                <a16:creationId xmlns:a16="http://schemas.microsoft.com/office/drawing/2014/main" id="{6D9C38B6-B795-4129-AFE0-6208C0DFB34F}"/>
              </a:ext>
            </a:extLst>
          </p:cNvPr>
          <p:cNvSpPr txBox="1"/>
          <p:nvPr/>
        </p:nvSpPr>
        <p:spPr>
          <a:xfrm>
            <a:off x="616936" y="4917567"/>
            <a:ext cx="11575064" cy="1200329"/>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In India, all F&amp;O products have three contract based on expiry; near month, </a:t>
            </a:r>
          </a:p>
          <a:p>
            <a:r>
              <a:rPr lang="en-US" sz="2400" dirty="0">
                <a:latin typeface="Times New Roman" panose="02020603050405020304" pitchFamily="18" charset="0"/>
                <a:cs typeface="Times New Roman" panose="02020603050405020304" pitchFamily="18" charset="0"/>
              </a:rPr>
              <a:t>next month, far month. </a:t>
            </a:r>
          </a:p>
          <a:p>
            <a:r>
              <a:rPr lang="en-US" sz="2400" dirty="0">
                <a:latin typeface="Times New Roman" panose="02020603050405020304" pitchFamily="18" charset="0"/>
                <a:cs typeface="Times New Roman" panose="02020603050405020304" pitchFamily="18" charset="0"/>
              </a:rPr>
              <a:t>Each contract is expired on the last Thursday of the month</a:t>
            </a:r>
          </a:p>
        </p:txBody>
      </p:sp>
    </p:spTree>
    <p:extLst>
      <p:ext uri="{BB962C8B-B14F-4D97-AF65-F5344CB8AC3E}">
        <p14:creationId xmlns:p14="http://schemas.microsoft.com/office/powerpoint/2010/main" val="1800679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90C0D2-404C-4F6F-99DE-63AC122B4FF7}"/>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Closing out positions </a:t>
            </a:r>
          </a:p>
        </p:txBody>
      </p:sp>
      <p:sp>
        <p:nvSpPr>
          <p:cNvPr id="3" name="Content Placeholder 2">
            <a:extLst>
              <a:ext uri="{FF2B5EF4-FFF2-40B4-BE49-F238E27FC236}">
                <a16:creationId xmlns:a16="http://schemas.microsoft.com/office/drawing/2014/main" id="{CD881D41-7A0A-4F7C-A892-B0744E31B872}"/>
              </a:ext>
            </a:extLst>
          </p:cNvPr>
          <p:cNvSpPr>
            <a:spLocks noGrp="1"/>
          </p:cNvSpPr>
          <p:nvPr>
            <p:ph idx="1"/>
          </p:nvPr>
        </p:nvSpPr>
        <p:spPr/>
        <p:txBody>
          <a:bodyPr>
            <a:normAutofit/>
          </a:bodyPr>
          <a:lstStyle/>
          <a:p>
            <a:pPr algn="just"/>
            <a:r>
              <a:rPr lang="en-US" sz="2400" dirty="0">
                <a:latin typeface="Times New Roman" panose="02020603050405020304" pitchFamily="18" charset="0"/>
                <a:cs typeface="Times New Roman" panose="02020603050405020304" pitchFamily="18" charset="0"/>
              </a:rPr>
              <a:t>Most of  futures contracts do not lead to delivery. Closing out a position means entering into the opposite trade to the original one.</a:t>
            </a:r>
          </a:p>
          <a:p>
            <a:pPr algn="just"/>
            <a:r>
              <a:rPr lang="en-US" sz="2400" dirty="0">
                <a:latin typeface="Times New Roman" panose="02020603050405020304" pitchFamily="18" charset="0"/>
                <a:cs typeface="Times New Roman" panose="02020603050405020304" pitchFamily="18" charset="0"/>
              </a:rPr>
              <a:t>For example, Investors who bought one NIFTY Index futures on March 5, 2020, can close out  the position by selling one NIFTY Index futures contract. </a:t>
            </a:r>
          </a:p>
        </p:txBody>
      </p:sp>
    </p:spTree>
    <p:extLst>
      <p:ext uri="{BB962C8B-B14F-4D97-AF65-F5344CB8AC3E}">
        <p14:creationId xmlns:p14="http://schemas.microsoft.com/office/powerpoint/2010/main" val="21235689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496414" y="539158"/>
            <a:ext cx="8135937" cy="1143000"/>
          </a:xfrm>
        </p:spPr>
        <p:txBody>
          <a:bodyPr vert="horz" lIns="92075" tIns="46038" rIns="92075" bIns="46038" rtlCol="0" anchor="ctr">
            <a:normAutofit/>
          </a:bodyPr>
          <a:lstStyle/>
          <a:p>
            <a:pPr>
              <a:defRPr/>
            </a:pPr>
            <a:r>
              <a:rPr lang="en-US" sz="3600" dirty="0">
                <a:latin typeface="Times New Roman" panose="02020603050405020304" pitchFamily="18" charset="0"/>
                <a:cs typeface="Times New Roman" panose="02020603050405020304" pitchFamily="18" charset="0"/>
              </a:rPr>
              <a:t>Convergence of Futures to Spot</a:t>
            </a:r>
          </a:p>
        </p:txBody>
      </p:sp>
      <p:sp>
        <p:nvSpPr>
          <p:cNvPr id="7171" name="Rectangle 3"/>
          <p:cNvSpPr>
            <a:spLocks noGrp="1" noChangeArrowheads="1"/>
          </p:cNvSpPr>
          <p:nvPr>
            <p:ph idx="1"/>
          </p:nvPr>
        </p:nvSpPr>
        <p:spPr>
          <a:xfrm>
            <a:off x="5791200" y="1447800"/>
            <a:ext cx="4667250" cy="4800600"/>
          </a:xfrm>
        </p:spPr>
        <p:txBody>
          <a:bodyPr vert="horz" lIns="92075" tIns="46038" rIns="92075" bIns="46038" rtlCol="0">
            <a:normAutofit/>
          </a:bodyPr>
          <a:lstStyle/>
          <a:p>
            <a:pPr eaLnBrk="1" hangingPunct="1">
              <a:buFont typeface="Wingdings" pitchFamily="2" charset="2"/>
              <a:buNone/>
            </a:pPr>
            <a:r>
              <a:rPr lang="en-US" altLang="en-US">
                <a:latin typeface="Arial" charset="0"/>
                <a:cs typeface="Arial" charset="0"/>
              </a:rPr>
              <a:t> </a:t>
            </a:r>
          </a:p>
        </p:txBody>
      </p:sp>
      <p:grpSp>
        <p:nvGrpSpPr>
          <p:cNvPr id="7174" name="Group 38"/>
          <p:cNvGrpSpPr>
            <a:grpSpLocks/>
          </p:cNvGrpSpPr>
          <p:nvPr/>
        </p:nvGrpSpPr>
        <p:grpSpPr bwMode="auto">
          <a:xfrm>
            <a:off x="3429001" y="2552700"/>
            <a:ext cx="6421625" cy="2957270"/>
            <a:chOff x="781050" y="2552700"/>
            <a:chExt cx="7823938" cy="3729446"/>
          </a:xfrm>
        </p:grpSpPr>
        <p:sp>
          <p:nvSpPr>
            <p:cNvPr id="7175" name="Line 4"/>
            <p:cNvSpPr>
              <a:spLocks noChangeShapeType="1"/>
            </p:cNvSpPr>
            <p:nvPr/>
          </p:nvSpPr>
          <p:spPr bwMode="auto">
            <a:xfrm>
              <a:off x="781050" y="2552700"/>
              <a:ext cx="0" cy="3048000"/>
            </a:xfrm>
            <a:prstGeom prst="line">
              <a:avLst/>
            </a:prstGeom>
            <a:noFill/>
            <a:ln w="12700">
              <a:solidFill>
                <a:schemeClr val="tx1"/>
              </a:solidFill>
              <a:round/>
              <a:headEnd type="stealth" w="med" len="lg"/>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176" name="Line 5"/>
            <p:cNvSpPr>
              <a:spLocks noChangeShapeType="1"/>
            </p:cNvSpPr>
            <p:nvPr/>
          </p:nvSpPr>
          <p:spPr bwMode="auto">
            <a:xfrm>
              <a:off x="781050" y="5600700"/>
              <a:ext cx="3352800" cy="0"/>
            </a:xfrm>
            <a:prstGeom prst="line">
              <a:avLst/>
            </a:prstGeom>
            <a:noFill/>
            <a:ln w="12700">
              <a:solidFill>
                <a:schemeClr val="tx1"/>
              </a:solidFill>
              <a:round/>
              <a:headEnd type="none" w="sm" len="sm"/>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7177" name="Rectangle 6"/>
            <p:cNvSpPr>
              <a:spLocks noChangeArrowheads="1"/>
            </p:cNvSpPr>
            <p:nvPr/>
          </p:nvSpPr>
          <p:spPr bwMode="auto">
            <a:xfrm>
              <a:off x="3508375" y="5195888"/>
              <a:ext cx="810362" cy="4665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spcBef>
                  <a:spcPct val="20000"/>
                </a:spcBef>
                <a:buBlip>
                  <a:blip r:embed="rId3"/>
                </a:buBlip>
                <a:defRPr sz="3200">
                  <a:solidFill>
                    <a:schemeClr val="tx1"/>
                  </a:solidFill>
                  <a:latin typeface="Tahoma" pitchFamily="34" charset="0"/>
                </a:defRPr>
              </a:lvl1pPr>
              <a:lvl2pPr marL="742950" indent="-285750" eaLnBrk="0" hangingPunct="0">
                <a:spcBef>
                  <a:spcPct val="20000"/>
                </a:spcBef>
                <a:buSzPct val="75000"/>
                <a:buBlip>
                  <a:blip r:embed="rId4"/>
                </a:buBlip>
                <a:defRPr sz="2800">
                  <a:solidFill>
                    <a:schemeClr val="tx1"/>
                  </a:solidFill>
                  <a:latin typeface="Tahoma" pitchFamily="34" charset="0"/>
                </a:defRPr>
              </a:lvl2pPr>
              <a:lvl3pPr marL="1143000" indent="-228600" eaLnBrk="0" hangingPunct="0">
                <a:spcBef>
                  <a:spcPct val="20000"/>
                </a:spcBef>
                <a:buChar char="•"/>
                <a:defRPr sz="2400">
                  <a:solidFill>
                    <a:schemeClr val="tx1"/>
                  </a:solidFill>
                  <a:latin typeface="Tahoma" pitchFamily="34" charset="0"/>
                </a:defRPr>
              </a:lvl3pPr>
              <a:lvl4pPr marL="1600200" indent="-228600" eaLnBrk="0" hangingPunct="0">
                <a:spcBef>
                  <a:spcPct val="20000"/>
                </a:spcBef>
                <a:buChar char="–"/>
                <a:defRPr sz="2000">
                  <a:solidFill>
                    <a:schemeClr val="tx1"/>
                  </a:solidFill>
                  <a:latin typeface="Tahoma" pitchFamily="34" charset="0"/>
                </a:defRPr>
              </a:lvl4pPr>
              <a:lvl5pPr marL="2057400" indent="-228600" eaLnBrk="0" hangingPunct="0">
                <a:spcBef>
                  <a:spcPct val="20000"/>
                </a:spcBef>
                <a:buClr>
                  <a:schemeClr val="tx2"/>
                </a:buClr>
                <a:buChar char="–"/>
                <a:defRPr sz="2000">
                  <a:solidFill>
                    <a:schemeClr val="tx1"/>
                  </a:solidFill>
                  <a:latin typeface="Tahoma"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Tahoma"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Tahoma"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Tahoma"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Tahoma" pitchFamily="34" charset="0"/>
                </a:defRPr>
              </a:lvl9pPr>
            </a:lstStyle>
            <a:p>
              <a:pPr>
                <a:spcBef>
                  <a:spcPct val="0"/>
                </a:spcBef>
                <a:buFontTx/>
                <a:buNone/>
              </a:pPr>
              <a:r>
                <a:rPr lang="en-US" altLang="en-US" sz="1800">
                  <a:latin typeface="Times New Roman" pitchFamily="18" charset="0"/>
                </a:rPr>
                <a:t>Time</a:t>
              </a:r>
            </a:p>
          </p:txBody>
        </p:sp>
        <p:grpSp>
          <p:nvGrpSpPr>
            <p:cNvPr id="7178" name="Group 7"/>
            <p:cNvGrpSpPr>
              <a:grpSpLocks/>
            </p:cNvGrpSpPr>
            <p:nvPr/>
          </p:nvGrpSpPr>
          <p:grpSpPr bwMode="auto">
            <a:xfrm>
              <a:off x="992188" y="3240088"/>
              <a:ext cx="2644775" cy="1566862"/>
              <a:chOff x="625" y="2041"/>
              <a:chExt cx="1666" cy="987"/>
            </a:xfrm>
          </p:grpSpPr>
          <p:grpSp>
            <p:nvGrpSpPr>
              <p:cNvPr id="7198" name="Group 8"/>
              <p:cNvGrpSpPr>
                <a:grpSpLocks/>
              </p:cNvGrpSpPr>
              <p:nvPr/>
            </p:nvGrpSpPr>
            <p:grpSpPr bwMode="auto">
              <a:xfrm>
                <a:off x="766" y="2041"/>
                <a:ext cx="1521" cy="680"/>
                <a:chOff x="766" y="2041"/>
                <a:chExt cx="1521" cy="680"/>
              </a:xfrm>
            </p:grpSpPr>
            <p:sp>
              <p:nvSpPr>
                <p:cNvPr id="7204" name="Arc 9"/>
                <p:cNvSpPr>
                  <a:spLocks/>
                </p:cNvSpPr>
                <p:nvPr/>
              </p:nvSpPr>
              <p:spPr bwMode="auto">
                <a:xfrm rot="-2820000">
                  <a:off x="766" y="2041"/>
                  <a:ext cx="672" cy="672"/>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25400" cap="rnd">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7205" name="Arc 10"/>
                <p:cNvSpPr>
                  <a:spLocks/>
                </p:cNvSpPr>
                <p:nvPr/>
              </p:nvSpPr>
              <p:spPr bwMode="auto">
                <a:xfrm rot="2820000">
                  <a:off x="1759" y="2193"/>
                  <a:ext cx="528" cy="528"/>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lnTo>
                        <a:pt x="21600" y="0"/>
                      </a:lnTo>
                      <a:close/>
                    </a:path>
                  </a:pathLst>
                </a:custGeom>
                <a:noFill/>
                <a:ln w="25400" cap="rnd">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7206" name="Line 11"/>
                <p:cNvSpPr>
                  <a:spLocks noChangeShapeType="1"/>
                </p:cNvSpPr>
                <p:nvPr/>
              </p:nvSpPr>
              <p:spPr bwMode="auto">
                <a:xfrm>
                  <a:off x="1579" y="2364"/>
                  <a:ext cx="75" cy="78"/>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7199" name="Group 12"/>
              <p:cNvGrpSpPr>
                <a:grpSpLocks/>
              </p:cNvGrpSpPr>
              <p:nvPr/>
            </p:nvGrpSpPr>
            <p:grpSpPr bwMode="auto">
              <a:xfrm>
                <a:off x="778" y="2283"/>
                <a:ext cx="1513" cy="745"/>
                <a:chOff x="778" y="2283"/>
                <a:chExt cx="1513" cy="745"/>
              </a:xfrm>
            </p:grpSpPr>
            <p:sp>
              <p:nvSpPr>
                <p:cNvPr id="7201" name="Arc 13"/>
                <p:cNvSpPr>
                  <a:spLocks/>
                </p:cNvSpPr>
                <p:nvPr/>
              </p:nvSpPr>
              <p:spPr bwMode="auto">
                <a:xfrm rot="-3660000">
                  <a:off x="778" y="2356"/>
                  <a:ext cx="672" cy="672"/>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25400" cap="rnd">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7202" name="Arc 14"/>
                <p:cNvSpPr>
                  <a:spLocks/>
                </p:cNvSpPr>
                <p:nvPr/>
              </p:nvSpPr>
              <p:spPr bwMode="auto">
                <a:xfrm rot="1980000">
                  <a:off x="1763" y="2283"/>
                  <a:ext cx="528" cy="528"/>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lnTo>
                        <a:pt x="21600" y="0"/>
                      </a:lnTo>
                      <a:close/>
                    </a:path>
                  </a:pathLst>
                </a:custGeom>
                <a:noFill/>
                <a:ln w="25400" cap="rnd">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7203" name="Line 15"/>
                <p:cNvSpPr>
                  <a:spLocks noChangeShapeType="1"/>
                </p:cNvSpPr>
                <p:nvPr/>
              </p:nvSpPr>
              <p:spPr bwMode="auto">
                <a:xfrm>
                  <a:off x="1573" y="2563"/>
                  <a:ext cx="92" cy="58"/>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sp>
            <p:nvSpPr>
              <p:cNvPr id="7200" name="Line 16"/>
              <p:cNvSpPr>
                <a:spLocks noChangeShapeType="1"/>
              </p:cNvSpPr>
              <p:nvPr/>
            </p:nvSpPr>
            <p:spPr bwMode="auto">
              <a:xfrm flipH="1">
                <a:off x="625" y="2826"/>
                <a:ext cx="39" cy="63"/>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sp>
          <p:nvSpPr>
            <p:cNvPr id="7179" name="Line 17"/>
            <p:cNvSpPr>
              <a:spLocks noChangeShapeType="1"/>
            </p:cNvSpPr>
            <p:nvPr/>
          </p:nvSpPr>
          <p:spPr bwMode="auto">
            <a:xfrm>
              <a:off x="5067300" y="2552700"/>
              <a:ext cx="0" cy="3048000"/>
            </a:xfrm>
            <a:prstGeom prst="line">
              <a:avLst/>
            </a:prstGeom>
            <a:noFill/>
            <a:ln w="12700">
              <a:solidFill>
                <a:schemeClr val="tx1"/>
              </a:solidFill>
              <a:round/>
              <a:headEnd type="stealth" w="med" len="lg"/>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180" name="Line 18"/>
            <p:cNvSpPr>
              <a:spLocks noChangeShapeType="1"/>
            </p:cNvSpPr>
            <p:nvPr/>
          </p:nvSpPr>
          <p:spPr bwMode="auto">
            <a:xfrm>
              <a:off x="5067300" y="5600700"/>
              <a:ext cx="3352800" cy="0"/>
            </a:xfrm>
            <a:prstGeom prst="line">
              <a:avLst/>
            </a:prstGeom>
            <a:noFill/>
            <a:ln w="12700">
              <a:solidFill>
                <a:schemeClr val="tx1"/>
              </a:solidFill>
              <a:round/>
              <a:headEnd type="none" w="sm" len="sm"/>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7181" name="Rectangle 19"/>
            <p:cNvSpPr>
              <a:spLocks noChangeArrowheads="1"/>
            </p:cNvSpPr>
            <p:nvPr/>
          </p:nvSpPr>
          <p:spPr bwMode="auto">
            <a:xfrm>
              <a:off x="7794626" y="5195888"/>
              <a:ext cx="810362" cy="4665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spcBef>
                  <a:spcPct val="20000"/>
                </a:spcBef>
                <a:buBlip>
                  <a:blip r:embed="rId3"/>
                </a:buBlip>
                <a:defRPr sz="3200">
                  <a:solidFill>
                    <a:schemeClr val="tx1"/>
                  </a:solidFill>
                  <a:latin typeface="Tahoma" pitchFamily="34" charset="0"/>
                </a:defRPr>
              </a:lvl1pPr>
              <a:lvl2pPr marL="742950" indent="-285750" eaLnBrk="0" hangingPunct="0">
                <a:spcBef>
                  <a:spcPct val="20000"/>
                </a:spcBef>
                <a:buSzPct val="75000"/>
                <a:buBlip>
                  <a:blip r:embed="rId4"/>
                </a:buBlip>
                <a:defRPr sz="2800">
                  <a:solidFill>
                    <a:schemeClr val="tx1"/>
                  </a:solidFill>
                  <a:latin typeface="Tahoma" pitchFamily="34" charset="0"/>
                </a:defRPr>
              </a:lvl2pPr>
              <a:lvl3pPr marL="1143000" indent="-228600" eaLnBrk="0" hangingPunct="0">
                <a:spcBef>
                  <a:spcPct val="20000"/>
                </a:spcBef>
                <a:buChar char="•"/>
                <a:defRPr sz="2400">
                  <a:solidFill>
                    <a:schemeClr val="tx1"/>
                  </a:solidFill>
                  <a:latin typeface="Tahoma" pitchFamily="34" charset="0"/>
                </a:defRPr>
              </a:lvl3pPr>
              <a:lvl4pPr marL="1600200" indent="-228600" eaLnBrk="0" hangingPunct="0">
                <a:spcBef>
                  <a:spcPct val="20000"/>
                </a:spcBef>
                <a:buChar char="–"/>
                <a:defRPr sz="2000">
                  <a:solidFill>
                    <a:schemeClr val="tx1"/>
                  </a:solidFill>
                  <a:latin typeface="Tahoma" pitchFamily="34" charset="0"/>
                </a:defRPr>
              </a:lvl4pPr>
              <a:lvl5pPr marL="2057400" indent="-228600" eaLnBrk="0" hangingPunct="0">
                <a:spcBef>
                  <a:spcPct val="20000"/>
                </a:spcBef>
                <a:buClr>
                  <a:schemeClr val="tx2"/>
                </a:buClr>
                <a:buChar char="–"/>
                <a:defRPr sz="2000">
                  <a:solidFill>
                    <a:schemeClr val="tx1"/>
                  </a:solidFill>
                  <a:latin typeface="Tahoma"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Tahoma"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Tahoma"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Tahoma"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Tahoma" pitchFamily="34" charset="0"/>
                </a:defRPr>
              </a:lvl9pPr>
            </a:lstStyle>
            <a:p>
              <a:pPr>
                <a:spcBef>
                  <a:spcPct val="0"/>
                </a:spcBef>
                <a:buFontTx/>
                <a:buNone/>
              </a:pPr>
              <a:r>
                <a:rPr lang="en-US" altLang="en-US" sz="1800">
                  <a:latin typeface="Times New Roman" pitchFamily="18" charset="0"/>
                </a:rPr>
                <a:t>Time</a:t>
              </a:r>
            </a:p>
          </p:txBody>
        </p:sp>
        <p:grpSp>
          <p:nvGrpSpPr>
            <p:cNvPr id="7182" name="Group 20"/>
            <p:cNvGrpSpPr>
              <a:grpSpLocks/>
            </p:cNvGrpSpPr>
            <p:nvPr/>
          </p:nvGrpSpPr>
          <p:grpSpPr bwMode="auto">
            <a:xfrm>
              <a:off x="5319713" y="3240088"/>
              <a:ext cx="2644775" cy="1566862"/>
              <a:chOff x="3351" y="2041"/>
              <a:chExt cx="1666" cy="987"/>
            </a:xfrm>
          </p:grpSpPr>
          <p:grpSp>
            <p:nvGrpSpPr>
              <p:cNvPr id="7189" name="Group 21"/>
              <p:cNvGrpSpPr>
                <a:grpSpLocks/>
              </p:cNvGrpSpPr>
              <p:nvPr/>
            </p:nvGrpSpPr>
            <p:grpSpPr bwMode="auto">
              <a:xfrm>
                <a:off x="3492" y="2041"/>
                <a:ext cx="1521" cy="680"/>
                <a:chOff x="3492" y="2041"/>
                <a:chExt cx="1521" cy="680"/>
              </a:xfrm>
            </p:grpSpPr>
            <p:sp>
              <p:nvSpPr>
                <p:cNvPr id="7195" name="Arc 22"/>
                <p:cNvSpPr>
                  <a:spLocks/>
                </p:cNvSpPr>
                <p:nvPr/>
              </p:nvSpPr>
              <p:spPr bwMode="auto">
                <a:xfrm rot="-2820000">
                  <a:off x="3492" y="2041"/>
                  <a:ext cx="672" cy="672"/>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25400" cap="rnd">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7196" name="Arc 23"/>
                <p:cNvSpPr>
                  <a:spLocks/>
                </p:cNvSpPr>
                <p:nvPr/>
              </p:nvSpPr>
              <p:spPr bwMode="auto">
                <a:xfrm rot="2820000">
                  <a:off x="4485" y="2193"/>
                  <a:ext cx="528" cy="528"/>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lnTo>
                        <a:pt x="21600" y="0"/>
                      </a:lnTo>
                      <a:close/>
                    </a:path>
                  </a:pathLst>
                </a:custGeom>
                <a:noFill/>
                <a:ln w="25400" cap="rnd">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7197" name="Line 24"/>
                <p:cNvSpPr>
                  <a:spLocks noChangeShapeType="1"/>
                </p:cNvSpPr>
                <p:nvPr/>
              </p:nvSpPr>
              <p:spPr bwMode="auto">
                <a:xfrm>
                  <a:off x="4305" y="2364"/>
                  <a:ext cx="75" cy="78"/>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7190" name="Group 25"/>
              <p:cNvGrpSpPr>
                <a:grpSpLocks/>
              </p:cNvGrpSpPr>
              <p:nvPr/>
            </p:nvGrpSpPr>
            <p:grpSpPr bwMode="auto">
              <a:xfrm>
                <a:off x="3504" y="2283"/>
                <a:ext cx="1513" cy="745"/>
                <a:chOff x="3504" y="2283"/>
                <a:chExt cx="1513" cy="745"/>
              </a:xfrm>
            </p:grpSpPr>
            <p:sp>
              <p:nvSpPr>
                <p:cNvPr id="7192" name="Arc 26"/>
                <p:cNvSpPr>
                  <a:spLocks/>
                </p:cNvSpPr>
                <p:nvPr/>
              </p:nvSpPr>
              <p:spPr bwMode="auto">
                <a:xfrm rot="-3660000">
                  <a:off x="3504" y="2356"/>
                  <a:ext cx="672" cy="672"/>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25400" cap="rnd">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7193" name="Arc 27"/>
                <p:cNvSpPr>
                  <a:spLocks/>
                </p:cNvSpPr>
                <p:nvPr/>
              </p:nvSpPr>
              <p:spPr bwMode="auto">
                <a:xfrm rot="1980000">
                  <a:off x="4489" y="2283"/>
                  <a:ext cx="528" cy="528"/>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lnTo>
                        <a:pt x="21600" y="0"/>
                      </a:lnTo>
                      <a:close/>
                    </a:path>
                  </a:pathLst>
                </a:custGeom>
                <a:noFill/>
                <a:ln w="25400" cap="rnd">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7194" name="Line 28"/>
                <p:cNvSpPr>
                  <a:spLocks noChangeShapeType="1"/>
                </p:cNvSpPr>
                <p:nvPr/>
              </p:nvSpPr>
              <p:spPr bwMode="auto">
                <a:xfrm>
                  <a:off x="4299" y="2563"/>
                  <a:ext cx="92" cy="58"/>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sp>
            <p:nvSpPr>
              <p:cNvPr id="7191" name="Line 29"/>
              <p:cNvSpPr>
                <a:spLocks noChangeShapeType="1"/>
              </p:cNvSpPr>
              <p:nvPr/>
            </p:nvSpPr>
            <p:spPr bwMode="auto">
              <a:xfrm flipH="1">
                <a:off x="3351" y="2826"/>
                <a:ext cx="39" cy="63"/>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sp>
          <p:nvSpPr>
            <p:cNvPr id="7183" name="Rectangle 30"/>
            <p:cNvSpPr>
              <a:spLocks noChangeArrowheads="1"/>
            </p:cNvSpPr>
            <p:nvPr/>
          </p:nvSpPr>
          <p:spPr bwMode="auto">
            <a:xfrm>
              <a:off x="2327274" y="5699126"/>
              <a:ext cx="642556" cy="583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spcBef>
                  <a:spcPct val="20000"/>
                </a:spcBef>
                <a:buBlip>
                  <a:blip r:embed="rId3"/>
                </a:buBlip>
                <a:defRPr sz="3200">
                  <a:solidFill>
                    <a:schemeClr val="tx1"/>
                  </a:solidFill>
                  <a:latin typeface="Tahoma" pitchFamily="34" charset="0"/>
                </a:defRPr>
              </a:lvl1pPr>
              <a:lvl2pPr marL="742950" indent="-285750" eaLnBrk="0" hangingPunct="0">
                <a:spcBef>
                  <a:spcPct val="20000"/>
                </a:spcBef>
                <a:buSzPct val="75000"/>
                <a:buBlip>
                  <a:blip r:embed="rId4"/>
                </a:buBlip>
                <a:defRPr sz="2800">
                  <a:solidFill>
                    <a:schemeClr val="tx1"/>
                  </a:solidFill>
                  <a:latin typeface="Tahoma" pitchFamily="34" charset="0"/>
                </a:defRPr>
              </a:lvl2pPr>
              <a:lvl3pPr marL="1143000" indent="-228600" eaLnBrk="0" hangingPunct="0">
                <a:spcBef>
                  <a:spcPct val="20000"/>
                </a:spcBef>
                <a:buChar char="•"/>
                <a:defRPr sz="2400">
                  <a:solidFill>
                    <a:schemeClr val="tx1"/>
                  </a:solidFill>
                  <a:latin typeface="Tahoma" pitchFamily="34" charset="0"/>
                </a:defRPr>
              </a:lvl3pPr>
              <a:lvl4pPr marL="1600200" indent="-228600" eaLnBrk="0" hangingPunct="0">
                <a:spcBef>
                  <a:spcPct val="20000"/>
                </a:spcBef>
                <a:buChar char="–"/>
                <a:defRPr sz="2000">
                  <a:solidFill>
                    <a:schemeClr val="tx1"/>
                  </a:solidFill>
                  <a:latin typeface="Tahoma" pitchFamily="34" charset="0"/>
                </a:defRPr>
              </a:lvl4pPr>
              <a:lvl5pPr marL="2057400" indent="-228600" eaLnBrk="0" hangingPunct="0">
                <a:spcBef>
                  <a:spcPct val="20000"/>
                </a:spcBef>
                <a:buClr>
                  <a:schemeClr val="tx2"/>
                </a:buClr>
                <a:buChar char="–"/>
                <a:defRPr sz="2000">
                  <a:solidFill>
                    <a:schemeClr val="tx1"/>
                  </a:solidFill>
                  <a:latin typeface="Tahoma"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Tahoma"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Tahoma"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Tahoma"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Tahoma" pitchFamily="34" charset="0"/>
                </a:defRPr>
              </a:lvl9pPr>
            </a:lstStyle>
            <a:p>
              <a:pPr>
                <a:spcBef>
                  <a:spcPct val="0"/>
                </a:spcBef>
                <a:buFontTx/>
                <a:buNone/>
              </a:pPr>
              <a:r>
                <a:rPr lang="en-US" altLang="en-US" sz="2400">
                  <a:latin typeface="Times New Roman" pitchFamily="18" charset="0"/>
                </a:rPr>
                <a:t>(a)</a:t>
              </a:r>
            </a:p>
          </p:txBody>
        </p:sp>
        <p:sp>
          <p:nvSpPr>
            <p:cNvPr id="7184" name="Rectangle 31"/>
            <p:cNvSpPr>
              <a:spLocks noChangeArrowheads="1"/>
            </p:cNvSpPr>
            <p:nvPr/>
          </p:nvSpPr>
          <p:spPr bwMode="auto">
            <a:xfrm>
              <a:off x="6613525" y="5699126"/>
              <a:ext cx="664039" cy="583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spcBef>
                  <a:spcPct val="20000"/>
                </a:spcBef>
                <a:buBlip>
                  <a:blip r:embed="rId3"/>
                </a:buBlip>
                <a:defRPr sz="3200">
                  <a:solidFill>
                    <a:schemeClr val="tx1"/>
                  </a:solidFill>
                  <a:latin typeface="Tahoma" pitchFamily="34" charset="0"/>
                </a:defRPr>
              </a:lvl1pPr>
              <a:lvl2pPr marL="742950" indent="-285750" eaLnBrk="0" hangingPunct="0">
                <a:spcBef>
                  <a:spcPct val="20000"/>
                </a:spcBef>
                <a:buSzPct val="75000"/>
                <a:buBlip>
                  <a:blip r:embed="rId4"/>
                </a:buBlip>
                <a:defRPr sz="2800">
                  <a:solidFill>
                    <a:schemeClr val="tx1"/>
                  </a:solidFill>
                  <a:latin typeface="Tahoma" pitchFamily="34" charset="0"/>
                </a:defRPr>
              </a:lvl2pPr>
              <a:lvl3pPr marL="1143000" indent="-228600" eaLnBrk="0" hangingPunct="0">
                <a:spcBef>
                  <a:spcPct val="20000"/>
                </a:spcBef>
                <a:buChar char="•"/>
                <a:defRPr sz="2400">
                  <a:solidFill>
                    <a:schemeClr val="tx1"/>
                  </a:solidFill>
                  <a:latin typeface="Tahoma" pitchFamily="34" charset="0"/>
                </a:defRPr>
              </a:lvl3pPr>
              <a:lvl4pPr marL="1600200" indent="-228600" eaLnBrk="0" hangingPunct="0">
                <a:spcBef>
                  <a:spcPct val="20000"/>
                </a:spcBef>
                <a:buChar char="–"/>
                <a:defRPr sz="2000">
                  <a:solidFill>
                    <a:schemeClr val="tx1"/>
                  </a:solidFill>
                  <a:latin typeface="Tahoma" pitchFamily="34" charset="0"/>
                </a:defRPr>
              </a:lvl4pPr>
              <a:lvl5pPr marL="2057400" indent="-228600" eaLnBrk="0" hangingPunct="0">
                <a:spcBef>
                  <a:spcPct val="20000"/>
                </a:spcBef>
                <a:buClr>
                  <a:schemeClr val="tx2"/>
                </a:buClr>
                <a:buChar char="–"/>
                <a:defRPr sz="2000">
                  <a:solidFill>
                    <a:schemeClr val="tx1"/>
                  </a:solidFill>
                  <a:latin typeface="Tahoma"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Tahoma"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Tahoma"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Tahoma"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Tahoma" pitchFamily="34" charset="0"/>
                </a:defRPr>
              </a:lvl9pPr>
            </a:lstStyle>
            <a:p>
              <a:pPr>
                <a:spcBef>
                  <a:spcPct val="0"/>
                </a:spcBef>
                <a:buFontTx/>
                <a:buNone/>
              </a:pPr>
              <a:r>
                <a:rPr lang="en-US" altLang="en-US" sz="2400">
                  <a:latin typeface="Times New Roman" pitchFamily="18" charset="0"/>
                </a:rPr>
                <a:t>(b)</a:t>
              </a:r>
            </a:p>
          </p:txBody>
        </p:sp>
        <p:sp>
          <p:nvSpPr>
            <p:cNvPr id="7185" name="Rectangle 32"/>
            <p:cNvSpPr>
              <a:spLocks noChangeArrowheads="1"/>
            </p:cNvSpPr>
            <p:nvPr/>
          </p:nvSpPr>
          <p:spPr bwMode="auto">
            <a:xfrm>
              <a:off x="2736850" y="3298825"/>
              <a:ext cx="978482" cy="738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spcBef>
                  <a:spcPct val="20000"/>
                </a:spcBef>
                <a:buBlip>
                  <a:blip r:embed="rId3"/>
                </a:buBlip>
                <a:defRPr sz="3200">
                  <a:solidFill>
                    <a:schemeClr val="tx1"/>
                  </a:solidFill>
                  <a:latin typeface="Tahoma" pitchFamily="34" charset="0"/>
                </a:defRPr>
              </a:lvl1pPr>
              <a:lvl2pPr marL="742950" indent="-285750" eaLnBrk="0" hangingPunct="0">
                <a:spcBef>
                  <a:spcPct val="20000"/>
                </a:spcBef>
                <a:buSzPct val="75000"/>
                <a:buBlip>
                  <a:blip r:embed="rId4"/>
                </a:buBlip>
                <a:defRPr sz="2800">
                  <a:solidFill>
                    <a:schemeClr val="tx1"/>
                  </a:solidFill>
                  <a:latin typeface="Tahoma" pitchFamily="34" charset="0"/>
                </a:defRPr>
              </a:lvl2pPr>
              <a:lvl3pPr marL="1143000" indent="-228600" eaLnBrk="0" hangingPunct="0">
                <a:spcBef>
                  <a:spcPct val="20000"/>
                </a:spcBef>
                <a:buChar char="•"/>
                <a:defRPr sz="2400">
                  <a:solidFill>
                    <a:schemeClr val="tx1"/>
                  </a:solidFill>
                  <a:latin typeface="Tahoma" pitchFamily="34" charset="0"/>
                </a:defRPr>
              </a:lvl3pPr>
              <a:lvl4pPr marL="1600200" indent="-228600" eaLnBrk="0" hangingPunct="0">
                <a:spcBef>
                  <a:spcPct val="20000"/>
                </a:spcBef>
                <a:buChar char="–"/>
                <a:defRPr sz="2000">
                  <a:solidFill>
                    <a:schemeClr val="tx1"/>
                  </a:solidFill>
                  <a:latin typeface="Tahoma" pitchFamily="34" charset="0"/>
                </a:defRPr>
              </a:lvl4pPr>
              <a:lvl5pPr marL="2057400" indent="-228600" eaLnBrk="0" hangingPunct="0">
                <a:spcBef>
                  <a:spcPct val="20000"/>
                </a:spcBef>
                <a:buClr>
                  <a:schemeClr val="tx2"/>
                </a:buClr>
                <a:buChar char="–"/>
                <a:defRPr sz="2000">
                  <a:solidFill>
                    <a:schemeClr val="tx1"/>
                  </a:solidFill>
                  <a:latin typeface="Tahoma"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Tahoma"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Tahoma"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Tahoma"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Tahoma" pitchFamily="34" charset="0"/>
                </a:defRPr>
              </a:lvl9pPr>
            </a:lstStyle>
            <a:p>
              <a:pPr algn="ctr">
                <a:spcBef>
                  <a:spcPct val="0"/>
                </a:spcBef>
                <a:buFontTx/>
                <a:buNone/>
              </a:pPr>
              <a:r>
                <a:rPr lang="en-US" altLang="en-US" sz="1600">
                  <a:latin typeface="Times New Roman" pitchFamily="18" charset="0"/>
                </a:rPr>
                <a:t>Futures</a:t>
              </a:r>
            </a:p>
            <a:p>
              <a:pPr algn="ctr">
                <a:spcBef>
                  <a:spcPct val="0"/>
                </a:spcBef>
                <a:buFontTx/>
                <a:buNone/>
              </a:pPr>
              <a:r>
                <a:rPr lang="en-US" altLang="en-US" sz="1600">
                  <a:latin typeface="Times New Roman" pitchFamily="18" charset="0"/>
                </a:rPr>
                <a:t>Price</a:t>
              </a:r>
            </a:p>
          </p:txBody>
        </p:sp>
        <p:sp>
          <p:nvSpPr>
            <p:cNvPr id="7186" name="Rectangle 33"/>
            <p:cNvSpPr>
              <a:spLocks noChangeArrowheads="1"/>
            </p:cNvSpPr>
            <p:nvPr/>
          </p:nvSpPr>
          <p:spPr bwMode="auto">
            <a:xfrm>
              <a:off x="5827713" y="3994151"/>
              <a:ext cx="978482" cy="738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spcBef>
                  <a:spcPct val="20000"/>
                </a:spcBef>
                <a:buBlip>
                  <a:blip r:embed="rId3"/>
                </a:buBlip>
                <a:defRPr sz="3200">
                  <a:solidFill>
                    <a:schemeClr val="tx1"/>
                  </a:solidFill>
                  <a:latin typeface="Tahoma" pitchFamily="34" charset="0"/>
                </a:defRPr>
              </a:lvl1pPr>
              <a:lvl2pPr marL="742950" indent="-285750" eaLnBrk="0" hangingPunct="0">
                <a:spcBef>
                  <a:spcPct val="20000"/>
                </a:spcBef>
                <a:buSzPct val="75000"/>
                <a:buBlip>
                  <a:blip r:embed="rId4"/>
                </a:buBlip>
                <a:defRPr sz="2800">
                  <a:solidFill>
                    <a:schemeClr val="tx1"/>
                  </a:solidFill>
                  <a:latin typeface="Tahoma" pitchFamily="34" charset="0"/>
                </a:defRPr>
              </a:lvl2pPr>
              <a:lvl3pPr marL="1143000" indent="-228600" eaLnBrk="0" hangingPunct="0">
                <a:spcBef>
                  <a:spcPct val="20000"/>
                </a:spcBef>
                <a:buChar char="•"/>
                <a:defRPr sz="2400">
                  <a:solidFill>
                    <a:schemeClr val="tx1"/>
                  </a:solidFill>
                  <a:latin typeface="Tahoma" pitchFamily="34" charset="0"/>
                </a:defRPr>
              </a:lvl3pPr>
              <a:lvl4pPr marL="1600200" indent="-228600" eaLnBrk="0" hangingPunct="0">
                <a:spcBef>
                  <a:spcPct val="20000"/>
                </a:spcBef>
                <a:buChar char="–"/>
                <a:defRPr sz="2000">
                  <a:solidFill>
                    <a:schemeClr val="tx1"/>
                  </a:solidFill>
                  <a:latin typeface="Tahoma" pitchFamily="34" charset="0"/>
                </a:defRPr>
              </a:lvl4pPr>
              <a:lvl5pPr marL="2057400" indent="-228600" eaLnBrk="0" hangingPunct="0">
                <a:spcBef>
                  <a:spcPct val="20000"/>
                </a:spcBef>
                <a:buClr>
                  <a:schemeClr val="tx2"/>
                </a:buClr>
                <a:buChar char="–"/>
                <a:defRPr sz="2000">
                  <a:solidFill>
                    <a:schemeClr val="tx1"/>
                  </a:solidFill>
                  <a:latin typeface="Tahoma"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Tahoma"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Tahoma"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Tahoma"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Tahoma" pitchFamily="34" charset="0"/>
                </a:defRPr>
              </a:lvl9pPr>
            </a:lstStyle>
            <a:p>
              <a:pPr algn="ctr">
                <a:spcBef>
                  <a:spcPct val="0"/>
                </a:spcBef>
                <a:buFontTx/>
                <a:buNone/>
              </a:pPr>
              <a:r>
                <a:rPr lang="en-US" altLang="en-US" sz="1600">
                  <a:latin typeface="Times New Roman" pitchFamily="18" charset="0"/>
                </a:rPr>
                <a:t>Futures</a:t>
              </a:r>
            </a:p>
            <a:p>
              <a:pPr algn="ctr">
                <a:spcBef>
                  <a:spcPct val="0"/>
                </a:spcBef>
                <a:buFontTx/>
                <a:buNone/>
              </a:pPr>
              <a:r>
                <a:rPr lang="en-US" altLang="en-US" sz="1600">
                  <a:latin typeface="Times New Roman" pitchFamily="18" charset="0"/>
                </a:rPr>
                <a:t>Price</a:t>
              </a:r>
            </a:p>
          </p:txBody>
        </p:sp>
        <p:sp>
          <p:nvSpPr>
            <p:cNvPr id="7187" name="Rectangle 34"/>
            <p:cNvSpPr>
              <a:spLocks noChangeArrowheads="1"/>
            </p:cNvSpPr>
            <p:nvPr/>
          </p:nvSpPr>
          <p:spPr bwMode="auto">
            <a:xfrm>
              <a:off x="1260475" y="4098925"/>
              <a:ext cx="1263626" cy="4277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spcBef>
                  <a:spcPct val="20000"/>
                </a:spcBef>
                <a:buBlip>
                  <a:blip r:embed="rId3"/>
                </a:buBlip>
                <a:defRPr sz="3200">
                  <a:solidFill>
                    <a:schemeClr val="tx1"/>
                  </a:solidFill>
                  <a:latin typeface="Tahoma" pitchFamily="34" charset="0"/>
                </a:defRPr>
              </a:lvl1pPr>
              <a:lvl2pPr marL="742950" indent="-285750" eaLnBrk="0" hangingPunct="0">
                <a:spcBef>
                  <a:spcPct val="20000"/>
                </a:spcBef>
                <a:buSzPct val="75000"/>
                <a:buBlip>
                  <a:blip r:embed="rId4"/>
                </a:buBlip>
                <a:defRPr sz="2800">
                  <a:solidFill>
                    <a:schemeClr val="tx1"/>
                  </a:solidFill>
                  <a:latin typeface="Tahoma" pitchFamily="34" charset="0"/>
                </a:defRPr>
              </a:lvl2pPr>
              <a:lvl3pPr marL="1143000" indent="-228600" eaLnBrk="0" hangingPunct="0">
                <a:spcBef>
                  <a:spcPct val="20000"/>
                </a:spcBef>
                <a:buChar char="•"/>
                <a:defRPr sz="2400">
                  <a:solidFill>
                    <a:schemeClr val="tx1"/>
                  </a:solidFill>
                  <a:latin typeface="Tahoma" pitchFamily="34" charset="0"/>
                </a:defRPr>
              </a:lvl3pPr>
              <a:lvl4pPr marL="1600200" indent="-228600" eaLnBrk="0" hangingPunct="0">
                <a:spcBef>
                  <a:spcPct val="20000"/>
                </a:spcBef>
                <a:buChar char="–"/>
                <a:defRPr sz="2000">
                  <a:solidFill>
                    <a:schemeClr val="tx1"/>
                  </a:solidFill>
                  <a:latin typeface="Tahoma" pitchFamily="34" charset="0"/>
                </a:defRPr>
              </a:lvl4pPr>
              <a:lvl5pPr marL="2057400" indent="-228600" eaLnBrk="0" hangingPunct="0">
                <a:spcBef>
                  <a:spcPct val="20000"/>
                </a:spcBef>
                <a:buClr>
                  <a:schemeClr val="tx2"/>
                </a:buClr>
                <a:buChar char="–"/>
                <a:defRPr sz="2000">
                  <a:solidFill>
                    <a:schemeClr val="tx1"/>
                  </a:solidFill>
                  <a:latin typeface="Tahoma"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Tahoma"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Tahoma"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Tahoma"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Tahoma" pitchFamily="34" charset="0"/>
                </a:defRPr>
              </a:lvl9pPr>
            </a:lstStyle>
            <a:p>
              <a:pPr algn="ctr">
                <a:spcBef>
                  <a:spcPct val="0"/>
                </a:spcBef>
                <a:buFontTx/>
                <a:buNone/>
              </a:pPr>
              <a:r>
                <a:rPr lang="en-US" altLang="en-US" sz="1600">
                  <a:latin typeface="Times New Roman" pitchFamily="18" charset="0"/>
                </a:rPr>
                <a:t>Spot Price</a:t>
              </a:r>
            </a:p>
          </p:txBody>
        </p:sp>
        <p:sp>
          <p:nvSpPr>
            <p:cNvPr id="7188" name="Rectangle 35"/>
            <p:cNvSpPr>
              <a:spLocks noChangeArrowheads="1"/>
            </p:cNvSpPr>
            <p:nvPr/>
          </p:nvSpPr>
          <p:spPr bwMode="auto">
            <a:xfrm>
              <a:off x="6819900" y="3498850"/>
              <a:ext cx="1263626" cy="4277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spcBef>
                  <a:spcPct val="20000"/>
                </a:spcBef>
                <a:buBlip>
                  <a:blip r:embed="rId3"/>
                </a:buBlip>
                <a:defRPr sz="3200">
                  <a:solidFill>
                    <a:schemeClr val="tx1"/>
                  </a:solidFill>
                  <a:latin typeface="Tahoma" pitchFamily="34" charset="0"/>
                </a:defRPr>
              </a:lvl1pPr>
              <a:lvl2pPr marL="742950" indent="-285750" eaLnBrk="0" hangingPunct="0">
                <a:spcBef>
                  <a:spcPct val="20000"/>
                </a:spcBef>
                <a:buSzPct val="75000"/>
                <a:buBlip>
                  <a:blip r:embed="rId4"/>
                </a:buBlip>
                <a:defRPr sz="2800">
                  <a:solidFill>
                    <a:schemeClr val="tx1"/>
                  </a:solidFill>
                  <a:latin typeface="Tahoma" pitchFamily="34" charset="0"/>
                </a:defRPr>
              </a:lvl2pPr>
              <a:lvl3pPr marL="1143000" indent="-228600" eaLnBrk="0" hangingPunct="0">
                <a:spcBef>
                  <a:spcPct val="20000"/>
                </a:spcBef>
                <a:buChar char="•"/>
                <a:defRPr sz="2400">
                  <a:solidFill>
                    <a:schemeClr val="tx1"/>
                  </a:solidFill>
                  <a:latin typeface="Tahoma" pitchFamily="34" charset="0"/>
                </a:defRPr>
              </a:lvl3pPr>
              <a:lvl4pPr marL="1600200" indent="-228600" eaLnBrk="0" hangingPunct="0">
                <a:spcBef>
                  <a:spcPct val="20000"/>
                </a:spcBef>
                <a:buChar char="–"/>
                <a:defRPr sz="2000">
                  <a:solidFill>
                    <a:schemeClr val="tx1"/>
                  </a:solidFill>
                  <a:latin typeface="Tahoma" pitchFamily="34" charset="0"/>
                </a:defRPr>
              </a:lvl4pPr>
              <a:lvl5pPr marL="2057400" indent="-228600" eaLnBrk="0" hangingPunct="0">
                <a:spcBef>
                  <a:spcPct val="20000"/>
                </a:spcBef>
                <a:buClr>
                  <a:schemeClr val="tx2"/>
                </a:buClr>
                <a:buChar char="–"/>
                <a:defRPr sz="2000">
                  <a:solidFill>
                    <a:schemeClr val="tx1"/>
                  </a:solidFill>
                  <a:latin typeface="Tahoma"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Tahoma"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Tahoma"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Tahoma"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Tahoma" pitchFamily="34" charset="0"/>
                </a:defRPr>
              </a:lvl9pPr>
            </a:lstStyle>
            <a:p>
              <a:pPr algn="ctr">
                <a:spcBef>
                  <a:spcPct val="0"/>
                </a:spcBef>
                <a:buFontTx/>
                <a:buNone/>
              </a:pPr>
              <a:r>
                <a:rPr lang="en-US" altLang="en-US" sz="1600">
                  <a:latin typeface="Times New Roman" pitchFamily="18" charset="0"/>
                </a:rPr>
                <a:t>Spot Price</a:t>
              </a:r>
            </a:p>
          </p:txBody>
        </p:sp>
      </p:grpSp>
      <p:sp>
        <p:nvSpPr>
          <p:cNvPr id="2" name="TextBox 1">
            <a:extLst>
              <a:ext uri="{FF2B5EF4-FFF2-40B4-BE49-F238E27FC236}">
                <a16:creationId xmlns:a16="http://schemas.microsoft.com/office/drawing/2014/main" id="{2F037347-050F-4F72-A575-330F156E7A2C}"/>
              </a:ext>
            </a:extLst>
          </p:cNvPr>
          <p:cNvSpPr txBox="1"/>
          <p:nvPr/>
        </p:nvSpPr>
        <p:spPr>
          <a:xfrm>
            <a:off x="214979" y="1457280"/>
            <a:ext cx="12235273" cy="830997"/>
          </a:xfrm>
          <a:prstGeom prst="rect">
            <a:avLst/>
          </a:prstGeom>
          <a:noFill/>
        </p:spPr>
        <p:txBody>
          <a:bodyPr wrap="none" rtlCol="0">
            <a:spAutoFit/>
          </a:bodyPr>
          <a:lstStyle/>
          <a:p>
            <a:r>
              <a:rPr lang="en-US" sz="2400" dirty="0">
                <a:latin typeface="Times New Roman" panose="02020603050405020304" pitchFamily="18" charset="0"/>
                <a:cs typeface="Times New Roman" panose="02020603050405020304" pitchFamily="18" charset="0"/>
              </a:rPr>
              <a:t>As the delivery for a futures contract is approached , the futures price converges to the spot price</a:t>
            </a:r>
          </a:p>
          <a:p>
            <a:r>
              <a:rPr lang="en-US" sz="2400" dirty="0">
                <a:latin typeface="Times New Roman" panose="02020603050405020304" pitchFamily="18" charset="0"/>
                <a:cs typeface="Times New Roman" panose="02020603050405020304" pitchFamily="18" charset="0"/>
              </a:rPr>
              <a:t>of underlying assets.</a:t>
            </a:r>
          </a:p>
        </p:txBody>
      </p:sp>
    </p:spTree>
    <p:extLst>
      <p:ext uri="{BB962C8B-B14F-4D97-AF65-F5344CB8AC3E}">
        <p14:creationId xmlns:p14="http://schemas.microsoft.com/office/powerpoint/2010/main" val="3612454084"/>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3B8B00-1C65-40E0-A2EB-3451B609FF72}"/>
              </a:ext>
            </a:extLst>
          </p:cNvPr>
          <p:cNvSpPr>
            <a:spLocks noGrp="1"/>
          </p:cNvSpPr>
          <p:nvPr>
            <p:ph type="title"/>
          </p:nvPr>
        </p:nvSpPr>
        <p:spPr>
          <a:xfrm>
            <a:off x="400878" y="123409"/>
            <a:ext cx="10515600" cy="1325563"/>
          </a:xfrm>
        </p:spPr>
        <p:txBody>
          <a:bodyPr>
            <a:normAutofit/>
          </a:bodyPr>
          <a:lstStyle/>
          <a:p>
            <a:r>
              <a:rPr lang="en-US" sz="3600" dirty="0">
                <a:latin typeface="Times New Roman" panose="02020603050405020304" pitchFamily="18" charset="0"/>
                <a:cs typeface="Times New Roman" panose="02020603050405020304" pitchFamily="18" charset="0"/>
              </a:rPr>
              <a:t>The operation of Margins</a:t>
            </a:r>
          </a:p>
        </p:txBody>
      </p:sp>
      <p:sp>
        <p:nvSpPr>
          <p:cNvPr id="3" name="Content Placeholder 2">
            <a:extLst>
              <a:ext uri="{FF2B5EF4-FFF2-40B4-BE49-F238E27FC236}">
                <a16:creationId xmlns:a16="http://schemas.microsoft.com/office/drawing/2014/main" id="{ADC77D24-FF54-4574-8D4F-709D55F2EF34}"/>
              </a:ext>
            </a:extLst>
          </p:cNvPr>
          <p:cNvSpPr>
            <a:spLocks noGrp="1"/>
          </p:cNvSpPr>
          <p:nvPr>
            <p:ph idx="1"/>
          </p:nvPr>
        </p:nvSpPr>
        <p:spPr>
          <a:xfrm>
            <a:off x="838200" y="1448972"/>
            <a:ext cx="10515600" cy="5409028"/>
          </a:xfrm>
        </p:spPr>
        <p:txBody>
          <a:bodyPr>
            <a:normAutofit/>
          </a:bodyPr>
          <a:lstStyle/>
          <a:p>
            <a:pPr algn="just"/>
            <a:r>
              <a:rPr lang="en-US" altLang="en-US" sz="2000" dirty="0">
                <a:latin typeface="Times New Roman" panose="02020603050405020304" pitchFamily="18" charset="0"/>
                <a:cs typeface="Times New Roman" panose="02020603050405020304" pitchFamily="18" charset="0"/>
              </a:rPr>
              <a:t>A margin is cash or marketable securities deposited by an investor with his or her broker</a:t>
            </a:r>
          </a:p>
          <a:p>
            <a:pPr algn="just"/>
            <a:r>
              <a:rPr lang="en-US" altLang="en-US" sz="2000" dirty="0">
                <a:latin typeface="Times New Roman" panose="02020603050405020304" pitchFamily="18" charset="0"/>
                <a:cs typeface="Times New Roman" panose="02020603050405020304" pitchFamily="18" charset="0"/>
              </a:rPr>
              <a:t>The balance in the margin account is adjusted to reflect daily settlement</a:t>
            </a:r>
          </a:p>
          <a:p>
            <a:pPr algn="just"/>
            <a:r>
              <a:rPr lang="en-US" altLang="en-US" sz="2000" dirty="0">
                <a:latin typeface="Times New Roman" panose="02020603050405020304" pitchFamily="18" charset="0"/>
                <a:cs typeface="Times New Roman" panose="02020603050405020304" pitchFamily="18" charset="0"/>
              </a:rPr>
              <a:t>Margins minimize the possibility of a loss through a default on a contract, thereby reducing counterparty risk.</a:t>
            </a:r>
          </a:p>
          <a:p>
            <a:pPr algn="just"/>
            <a:r>
              <a:rPr lang="en-US" altLang="en-US" sz="2000" dirty="0">
                <a:latin typeface="Times New Roman" panose="02020603050405020304" pitchFamily="18" charset="0"/>
                <a:cs typeface="Times New Roman" panose="02020603050405020304" pitchFamily="18" charset="0"/>
              </a:rPr>
              <a:t>There are two types of margins that are normally measured. At the time of taking position, investors are required to deposit the Initial margin  on the position. Initial margin includes Span (</a:t>
            </a:r>
            <a:r>
              <a:rPr lang="en-US" sz="2000" dirty="0">
                <a:latin typeface="Times New Roman" panose="02020603050405020304" pitchFamily="18" charset="0"/>
                <a:cs typeface="Times New Roman" panose="02020603050405020304" pitchFamily="18" charset="0"/>
              </a:rPr>
              <a:t>Standard Portfolio Analysis of Risk)</a:t>
            </a:r>
            <a:r>
              <a:rPr lang="en-US" altLang="en-US" sz="2000" dirty="0">
                <a:latin typeface="Times New Roman" panose="02020603050405020304" pitchFamily="18" charset="0"/>
                <a:cs typeface="Times New Roman" panose="02020603050405020304" pitchFamily="18" charset="0"/>
              </a:rPr>
              <a:t> margin that is based on the 99% </a:t>
            </a:r>
            <a:r>
              <a:rPr lang="en-US" altLang="en-US" sz="2000" b="1" dirty="0">
                <a:latin typeface="Times New Roman" panose="02020603050405020304" pitchFamily="18" charset="0"/>
                <a:cs typeface="Times New Roman" panose="02020603050405020304" pitchFamily="18" charset="0"/>
              </a:rPr>
              <a:t>value at risk </a:t>
            </a:r>
            <a:r>
              <a:rPr lang="en-US" altLang="en-US" sz="2000" dirty="0">
                <a:latin typeface="Times New Roman" panose="02020603050405020304" pitchFamily="18" charset="0"/>
                <a:cs typeface="Times New Roman" panose="02020603050405020304" pitchFamily="18" charset="0"/>
              </a:rPr>
              <a:t>over a one-day horizon, and exposure margin. </a:t>
            </a:r>
          </a:p>
          <a:p>
            <a:pPr algn="just"/>
            <a:r>
              <a:rPr lang="en-US" altLang="en-US" sz="2000" dirty="0">
                <a:latin typeface="Times New Roman" panose="02020603050405020304" pitchFamily="18" charset="0"/>
                <a:cs typeface="Times New Roman" panose="02020603050405020304" pitchFamily="18" charset="0"/>
              </a:rPr>
              <a:t>Exposure margin </a:t>
            </a:r>
          </a:p>
          <a:p>
            <a:pPr lvl="1" fontAlgn="base"/>
            <a:r>
              <a:rPr lang="en-US" sz="2000" b="1" dirty="0">
                <a:latin typeface="Times New Roman" panose="02020603050405020304" pitchFamily="18" charset="0"/>
                <a:cs typeface="Times New Roman" panose="02020603050405020304" pitchFamily="18" charset="0"/>
              </a:rPr>
              <a:t>For Index options and Index futures contract:</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3% of the notional value of a futures contract. </a:t>
            </a:r>
          </a:p>
          <a:p>
            <a:pPr lvl="1" algn="just" fontAlgn="base"/>
            <a:r>
              <a:rPr lang="en-US" sz="2000" b="1" dirty="0">
                <a:latin typeface="Times New Roman" panose="02020603050405020304" pitchFamily="18" charset="0"/>
                <a:cs typeface="Times New Roman" panose="02020603050405020304" pitchFamily="18" charset="0"/>
              </a:rPr>
              <a:t>For option contracts and Futures Contract on individual Securities:</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The higher of 5% or 1.5 standard deviation of the notional value of gross open position in futures on individual securities and gross open positions in options on individual securities in an underlying. The standard deviation of daily logarithmic returns of prices in the underlying stock in the cash market in the last six months is computed on a rolling and monthly basis at the end of each month.</a:t>
            </a:r>
          </a:p>
          <a:p>
            <a:pPr lvl="1" algn="just"/>
            <a:endParaRPr lang="en-US" altLang="en-US" sz="2000" dirty="0">
              <a:latin typeface="Times New Roman" panose="02020603050405020304" pitchFamily="18" charset="0"/>
              <a:cs typeface="Times New Roman" panose="02020603050405020304" pitchFamily="18" charset="0"/>
            </a:endParaRPr>
          </a:p>
          <a:p>
            <a:pPr algn="just"/>
            <a:endParaRPr lang="en-US" alt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369622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4" name="Rectangle 70">
            <a:extLst>
              <a:ext uri="{FF2B5EF4-FFF2-40B4-BE49-F238E27FC236}">
                <a16:creationId xmlns:a16="http://schemas.microsoft.com/office/drawing/2014/main" id="{9AF5C66A-E8F2-4E13-98A3-FE96597C5A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125" name="Picture 72">
            <a:extLst>
              <a:ext uri="{FF2B5EF4-FFF2-40B4-BE49-F238E27FC236}">
                <a16:creationId xmlns:a16="http://schemas.microsoft.com/office/drawing/2014/main" id="{AC860275-E106-493A-8BF0-E0A91130EF6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B0A34E1-245F-4EF4-A561-40F6925A3699}"/>
              </a:ext>
            </a:extLst>
          </p:cNvPr>
          <p:cNvSpPr>
            <a:spLocks noGrp="1"/>
          </p:cNvSpPr>
          <p:nvPr>
            <p:ph type="title"/>
          </p:nvPr>
        </p:nvSpPr>
        <p:spPr>
          <a:xfrm>
            <a:off x="1179576" y="822960"/>
            <a:ext cx="9829800" cy="1325880"/>
          </a:xfrm>
        </p:spPr>
        <p:txBody>
          <a:bodyPr>
            <a:normAutofit/>
          </a:bodyPr>
          <a:lstStyle/>
          <a:p>
            <a:pPr algn="ctr"/>
            <a:r>
              <a:rPr lang="en-US" sz="4000">
                <a:solidFill>
                  <a:srgbClr val="FFFFFF"/>
                </a:solidFill>
                <a:latin typeface="Times New Roman" panose="02020603050405020304" pitchFamily="18" charset="0"/>
                <a:cs typeface="Times New Roman" panose="02020603050405020304" pitchFamily="18" charset="0"/>
              </a:rPr>
              <a:t>Value at risk</a:t>
            </a:r>
          </a:p>
        </p:txBody>
      </p:sp>
      <p:sp>
        <p:nvSpPr>
          <p:cNvPr id="3" name="Content Placeholder 2">
            <a:extLst>
              <a:ext uri="{FF2B5EF4-FFF2-40B4-BE49-F238E27FC236}">
                <a16:creationId xmlns:a16="http://schemas.microsoft.com/office/drawing/2014/main" id="{2013B27E-6AD3-40E4-A3CD-D92F1F028EF0}"/>
              </a:ext>
            </a:extLst>
          </p:cNvPr>
          <p:cNvSpPr>
            <a:spLocks noGrp="1"/>
          </p:cNvSpPr>
          <p:nvPr>
            <p:ph idx="1"/>
          </p:nvPr>
        </p:nvSpPr>
        <p:spPr>
          <a:xfrm>
            <a:off x="804672" y="2827419"/>
            <a:ext cx="5675462" cy="3227626"/>
          </a:xfrm>
        </p:spPr>
        <p:txBody>
          <a:bodyPr anchor="ctr">
            <a:normAutofit/>
          </a:bodyPr>
          <a:lstStyle/>
          <a:p>
            <a:pPr algn="just"/>
            <a:r>
              <a:rPr lang="en-US" sz="2400" dirty="0">
                <a:solidFill>
                  <a:srgbClr val="000000"/>
                </a:solidFill>
                <a:latin typeface="Times New Roman" panose="02020603050405020304" pitchFamily="18" charset="0"/>
                <a:cs typeface="Times New Roman" panose="02020603050405020304" pitchFamily="18" charset="0"/>
              </a:rPr>
              <a:t>Value at risk is used to measure market risk. It particularly measures probability of loss (X), not more than V amount over N days. Assume  that X=95% and N=10 days, it means that we are interested in loss level over 10 days that we are 99% confident will not exceeded. </a:t>
            </a:r>
          </a:p>
        </p:txBody>
      </p:sp>
      <p:pic>
        <p:nvPicPr>
          <p:cNvPr id="5122" name="Picture 2">
            <a:extLst>
              <a:ext uri="{FF2B5EF4-FFF2-40B4-BE49-F238E27FC236}">
                <a16:creationId xmlns:a16="http://schemas.microsoft.com/office/drawing/2014/main" id="{88ECC500-8394-4A06-89E8-189124A7CFE6}"/>
              </a:ext>
            </a:extLst>
          </p:cNvPr>
          <p:cNvPicPr>
            <a:picLocks noChangeAspect="1" noChangeArrowheads="1"/>
          </p:cNvPicPr>
          <p:nvPr/>
        </p:nvPicPr>
        <p:blipFill>
          <a:blip r:embed="rId3">
            <a:alphaModFix/>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bwMode="auto">
          <a:xfrm>
            <a:off x="6493725" y="2837712"/>
            <a:ext cx="5342370" cy="32173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63586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3E4942-D324-4400-869B-785A06E45ADE}"/>
              </a:ext>
            </a:extLst>
          </p:cNvPr>
          <p:cNvSpPr>
            <a:spLocks noGrp="1"/>
          </p:cNvSpPr>
          <p:nvPr>
            <p:ph type="title"/>
          </p:nvPr>
        </p:nvSpPr>
        <p:spPr/>
        <p:txBody>
          <a:bodyPr>
            <a:normAutofit/>
          </a:bodyPr>
          <a:lstStyle/>
          <a:p>
            <a:r>
              <a:rPr lang="en-US" sz="2400" dirty="0">
                <a:latin typeface="Times New Roman" panose="02020603050405020304" pitchFamily="18" charset="0"/>
                <a:cs typeface="Times New Roman" panose="02020603050405020304" pitchFamily="18" charset="0"/>
              </a:rPr>
              <a:t>Value at risk(VaR)</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FC342986-1361-44A9-9CC7-E4DEF684082B}"/>
                  </a:ext>
                </a:extLst>
              </p:cNvPr>
              <p:cNvSpPr>
                <a:spLocks noGrp="1"/>
              </p:cNvSpPr>
              <p:nvPr>
                <p:ph idx="1"/>
              </p:nvPr>
            </p:nvSpPr>
            <p:spPr/>
            <p:txBody>
              <a:bodyPr/>
              <a:lstStyle/>
              <a:p>
                <a:r>
                  <a:rPr lang="en-US" sz="2400" dirty="0">
                    <a:latin typeface="Times New Roman" panose="02020603050405020304" pitchFamily="18" charset="0"/>
                    <a:cs typeface="Times New Roman" panose="02020603050405020304" pitchFamily="18" charset="0"/>
                  </a:rPr>
                  <a:t>VaR for X confidence level over N days=Portfolio value*daily standard deviation* Z-value*</a:t>
                </a:r>
                <a14:m>
                  <m:oMath xmlns:m="http://schemas.openxmlformats.org/officeDocument/2006/math">
                    <m:rad>
                      <m:radPr>
                        <m:degHide m:val="on"/>
                        <m:ctrlPr>
                          <a:rPr lang="en-US" sz="2400" i="1" smtClean="0">
                            <a:latin typeface="Cambria Math" panose="02040503050406030204" pitchFamily="18" charset="0"/>
                          </a:rPr>
                        </m:ctrlPr>
                      </m:radPr>
                      <m:deg/>
                      <m:e>
                        <m:r>
                          <a:rPr lang="en-US" sz="2400" b="0" i="1" smtClean="0">
                            <a:latin typeface="Cambria Math" panose="02040503050406030204" pitchFamily="18" charset="0"/>
                          </a:rPr>
                          <m:t>𝑁</m:t>
                        </m:r>
                      </m:e>
                    </m:rad>
                  </m:oMath>
                </a14:m>
                <a:endParaRPr lang="en-US" sz="2400" dirty="0">
                  <a:latin typeface="Times New Roman" panose="02020603050405020304" pitchFamily="18" charset="0"/>
                  <a:cs typeface="Times New Roman" panose="02020603050405020304" pitchFamily="18" charset="0"/>
                </a:endParaRPr>
              </a:p>
              <a:p>
                <a:r>
                  <a:rPr lang="en-US" dirty="0"/>
                  <a:t> </a:t>
                </a:r>
              </a:p>
            </p:txBody>
          </p:sp>
        </mc:Choice>
        <mc:Fallback>
          <p:sp>
            <p:nvSpPr>
              <p:cNvPr id="3" name="Content Placeholder 2">
                <a:extLst>
                  <a:ext uri="{FF2B5EF4-FFF2-40B4-BE49-F238E27FC236}">
                    <a16:creationId xmlns:a16="http://schemas.microsoft.com/office/drawing/2014/main" id="{FC342986-1361-44A9-9CC7-E4DEF684082B}"/>
                  </a:ext>
                </a:extLst>
              </p:cNvPr>
              <p:cNvSpPr>
                <a:spLocks noGrp="1" noRot="1" noChangeAspect="1" noMove="1" noResize="1" noEditPoints="1" noAdjustHandles="1" noChangeArrowheads="1" noChangeShapeType="1" noTextEdit="1"/>
              </p:cNvSpPr>
              <p:nvPr>
                <p:ph idx="1"/>
              </p:nvPr>
            </p:nvSpPr>
            <p:spPr>
              <a:blipFill>
                <a:blip r:embed="rId2"/>
                <a:stretch>
                  <a:fillRect l="-1043" t="-1961" r="-1565"/>
                </a:stretch>
              </a:blipFill>
            </p:spPr>
            <p:txBody>
              <a:bodyPr/>
              <a:lstStyle/>
              <a:p>
                <a:r>
                  <a:rPr lang="en-US">
                    <a:noFill/>
                  </a:rPr>
                  <a:t> </a:t>
                </a:r>
              </a:p>
            </p:txBody>
          </p:sp>
        </mc:Fallback>
      </mc:AlternateContent>
      <p:graphicFrame>
        <p:nvGraphicFramePr>
          <p:cNvPr id="5" name="Table 4">
            <a:extLst>
              <a:ext uri="{FF2B5EF4-FFF2-40B4-BE49-F238E27FC236}">
                <a16:creationId xmlns:a16="http://schemas.microsoft.com/office/drawing/2014/main" id="{B2445398-6999-4DB0-82A7-8E943D19F75F}"/>
              </a:ext>
            </a:extLst>
          </p:cNvPr>
          <p:cNvGraphicFramePr>
            <a:graphicFrameLocks noGrp="1"/>
          </p:cNvGraphicFramePr>
          <p:nvPr>
            <p:extLst>
              <p:ext uri="{D42A27DB-BD31-4B8C-83A1-F6EECF244321}">
                <p14:modId xmlns:p14="http://schemas.microsoft.com/office/powerpoint/2010/main" val="3522881189"/>
              </p:ext>
            </p:extLst>
          </p:nvPr>
        </p:nvGraphicFramePr>
        <p:xfrm>
          <a:off x="1040878" y="2839916"/>
          <a:ext cx="5240653" cy="2232660"/>
        </p:xfrm>
        <a:graphic>
          <a:graphicData uri="http://schemas.openxmlformats.org/drawingml/2006/table">
            <a:tbl>
              <a:tblPr>
                <a:tableStyleId>{5940675A-B579-460E-94D1-54222C63F5DA}</a:tableStyleId>
              </a:tblPr>
              <a:tblGrid>
                <a:gridCol w="2766037">
                  <a:extLst>
                    <a:ext uri="{9D8B030D-6E8A-4147-A177-3AD203B41FA5}">
                      <a16:colId xmlns:a16="http://schemas.microsoft.com/office/drawing/2014/main" val="2720983235"/>
                    </a:ext>
                  </a:extLst>
                </a:gridCol>
                <a:gridCol w="1066901">
                  <a:extLst>
                    <a:ext uri="{9D8B030D-6E8A-4147-A177-3AD203B41FA5}">
                      <a16:colId xmlns:a16="http://schemas.microsoft.com/office/drawing/2014/main" val="4193090524"/>
                    </a:ext>
                  </a:extLst>
                </a:gridCol>
                <a:gridCol w="1407715">
                  <a:extLst>
                    <a:ext uri="{9D8B030D-6E8A-4147-A177-3AD203B41FA5}">
                      <a16:colId xmlns:a16="http://schemas.microsoft.com/office/drawing/2014/main" val="206833016"/>
                    </a:ext>
                  </a:extLst>
                </a:gridCol>
              </a:tblGrid>
              <a:tr h="200025">
                <a:tc>
                  <a:txBody>
                    <a:bodyPr/>
                    <a:lstStyle/>
                    <a:p>
                      <a:pPr algn="l" fontAlgn="b"/>
                      <a:r>
                        <a:rPr lang="en-US" sz="2400" u="none" strike="noStrike">
                          <a:effectLst/>
                          <a:latin typeface="Times New Roman" panose="02020603050405020304" pitchFamily="18" charset="0"/>
                          <a:cs typeface="Times New Roman" panose="02020603050405020304" pitchFamily="18" charset="0"/>
                        </a:rPr>
                        <a:t> </a:t>
                      </a:r>
                      <a:endParaRPr lang="en-US" sz="24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l" fontAlgn="b"/>
                      <a:r>
                        <a:rPr lang="en-US" sz="2400" u="none" strike="noStrike">
                          <a:effectLst/>
                          <a:latin typeface="Times New Roman" panose="02020603050405020304" pitchFamily="18" charset="0"/>
                          <a:cs typeface="Times New Roman" panose="02020603050405020304" pitchFamily="18" charset="0"/>
                        </a:rPr>
                        <a:t>AAPL</a:t>
                      </a:r>
                      <a:endParaRPr lang="en-US" sz="24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l" fontAlgn="b"/>
                      <a:r>
                        <a:rPr lang="en-US" sz="2400" u="none" strike="noStrike" dirty="0">
                          <a:effectLst/>
                          <a:latin typeface="Times New Roman" panose="02020603050405020304" pitchFamily="18" charset="0"/>
                          <a:cs typeface="Times New Roman" panose="02020603050405020304" pitchFamily="18" charset="0"/>
                        </a:rPr>
                        <a:t>GLD</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3739286928"/>
                  </a:ext>
                </a:extLst>
              </a:tr>
              <a:tr h="200025">
                <a:tc>
                  <a:txBody>
                    <a:bodyPr/>
                    <a:lstStyle/>
                    <a:p>
                      <a:pPr algn="l" fontAlgn="b"/>
                      <a:r>
                        <a:rPr lang="en-US" sz="2400" u="none" strike="noStrike">
                          <a:effectLst/>
                          <a:latin typeface="Times New Roman" panose="02020603050405020304" pitchFamily="18" charset="0"/>
                          <a:cs typeface="Times New Roman" panose="02020603050405020304" pitchFamily="18" charset="0"/>
                        </a:rPr>
                        <a:t>Variance (daily)</a:t>
                      </a:r>
                      <a:endParaRPr lang="en-US" sz="24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r" fontAlgn="b"/>
                      <a:r>
                        <a:rPr lang="en-US" sz="2400" u="none" strike="noStrike">
                          <a:effectLst/>
                          <a:latin typeface="Times New Roman" panose="02020603050405020304" pitchFamily="18" charset="0"/>
                          <a:cs typeface="Times New Roman" panose="02020603050405020304" pitchFamily="18" charset="0"/>
                        </a:rPr>
                        <a:t>0.0369%</a:t>
                      </a:r>
                      <a:endParaRPr lang="en-US" sz="24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r" fontAlgn="b"/>
                      <a:r>
                        <a:rPr lang="en-US" sz="2400" u="none" strike="noStrike" dirty="0">
                          <a:effectLst/>
                          <a:latin typeface="Times New Roman" panose="02020603050405020304" pitchFamily="18" charset="0"/>
                          <a:cs typeface="Times New Roman" panose="02020603050405020304" pitchFamily="18" charset="0"/>
                        </a:rPr>
                        <a:t>0.0036%</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1737678781"/>
                  </a:ext>
                </a:extLst>
              </a:tr>
              <a:tr h="200025">
                <a:tc>
                  <a:txBody>
                    <a:bodyPr/>
                    <a:lstStyle/>
                    <a:p>
                      <a:pPr algn="l" fontAlgn="b"/>
                      <a:r>
                        <a:rPr lang="en-US" sz="2400" u="none" strike="noStrike">
                          <a:effectLst/>
                          <a:latin typeface="Times New Roman" panose="02020603050405020304" pitchFamily="18" charset="0"/>
                          <a:cs typeface="Times New Roman" panose="02020603050405020304" pitchFamily="18" charset="0"/>
                        </a:rPr>
                        <a:t>Std (daily)</a:t>
                      </a:r>
                      <a:endParaRPr lang="en-US" sz="24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r" fontAlgn="b"/>
                      <a:r>
                        <a:rPr lang="en-US" sz="2400" u="none" strike="noStrike">
                          <a:effectLst/>
                          <a:latin typeface="Times New Roman" panose="02020603050405020304" pitchFamily="18" charset="0"/>
                          <a:cs typeface="Times New Roman" panose="02020603050405020304" pitchFamily="18" charset="0"/>
                        </a:rPr>
                        <a:t>1.92%</a:t>
                      </a:r>
                      <a:endParaRPr lang="en-US" sz="24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r" fontAlgn="b"/>
                      <a:r>
                        <a:rPr lang="en-US" sz="2400" u="none" strike="noStrike" dirty="0">
                          <a:effectLst/>
                          <a:latin typeface="Times New Roman" panose="02020603050405020304" pitchFamily="18" charset="0"/>
                          <a:cs typeface="Times New Roman" panose="02020603050405020304" pitchFamily="18" charset="0"/>
                        </a:rPr>
                        <a:t>0.60%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3906567236"/>
                  </a:ext>
                </a:extLst>
              </a:tr>
              <a:tr h="200025">
                <a:tc>
                  <a:txBody>
                    <a:bodyPr/>
                    <a:lstStyle/>
                    <a:p>
                      <a:pPr algn="l" fontAlgn="b"/>
                      <a:r>
                        <a:rPr lang="en-US" sz="2400" u="none" strike="noStrike">
                          <a:effectLst/>
                          <a:latin typeface="Times New Roman" panose="02020603050405020304" pitchFamily="18" charset="0"/>
                          <a:cs typeface="Times New Roman" panose="02020603050405020304" pitchFamily="18" charset="0"/>
                        </a:rPr>
                        <a:t>Value of investment (in Rs)</a:t>
                      </a:r>
                      <a:endParaRPr lang="en-US" sz="24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r" fontAlgn="b"/>
                      <a:r>
                        <a:rPr lang="en-US" sz="2400" u="none" strike="noStrike">
                          <a:effectLst/>
                          <a:latin typeface="Times New Roman" panose="02020603050405020304" pitchFamily="18" charset="0"/>
                          <a:cs typeface="Times New Roman" panose="02020603050405020304" pitchFamily="18" charset="0"/>
                        </a:rPr>
                        <a:t>50,000</a:t>
                      </a:r>
                      <a:endParaRPr lang="en-US" sz="24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r" fontAlgn="b"/>
                      <a:r>
                        <a:rPr lang="en-US" sz="2400" u="none" strike="noStrike" dirty="0">
                          <a:effectLst/>
                          <a:latin typeface="Times New Roman" panose="02020603050405020304" pitchFamily="18" charset="0"/>
                          <a:cs typeface="Times New Roman" panose="02020603050405020304" pitchFamily="18" charset="0"/>
                        </a:rPr>
                        <a:t>50,000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3664601136"/>
                  </a:ext>
                </a:extLst>
              </a:tr>
            </a:tbl>
          </a:graphicData>
        </a:graphic>
      </p:graphicFrame>
      <mc:AlternateContent xmlns:mc="http://schemas.openxmlformats.org/markup-compatibility/2006">
        <mc:Choice xmlns:a14="http://schemas.microsoft.com/office/drawing/2010/main" Requires="a14">
          <p:sp>
            <p:nvSpPr>
              <p:cNvPr id="6" name="TextBox 5">
                <a:extLst>
                  <a:ext uri="{FF2B5EF4-FFF2-40B4-BE49-F238E27FC236}">
                    <a16:creationId xmlns:a16="http://schemas.microsoft.com/office/drawing/2014/main" id="{63D98A2F-B190-4749-B7AE-CF7CEA57374B}"/>
                  </a:ext>
                </a:extLst>
              </p:cNvPr>
              <p:cNvSpPr txBox="1"/>
              <p:nvPr/>
            </p:nvSpPr>
            <p:spPr>
              <a:xfrm>
                <a:off x="1040878" y="5207513"/>
                <a:ext cx="5295809" cy="766877"/>
              </a:xfrm>
              <a:prstGeom prst="rect">
                <a:avLst/>
              </a:prstGeom>
              <a:noFill/>
            </p:spPr>
            <p:txBody>
              <a:bodyPr wrap="none" rtlCol="0">
                <a:spAutoFit/>
              </a:bodyPr>
              <a:lstStyle/>
              <a:p>
                <a:r>
                  <a:rPr lang="en-US" sz="2000" dirty="0">
                    <a:latin typeface="Times New Roman" panose="02020603050405020304" pitchFamily="18" charset="0"/>
                    <a:cs typeface="Times New Roman" panose="02020603050405020304" pitchFamily="18" charset="0"/>
                  </a:rPr>
                  <a:t>1-day 99% VaR=50,000*1.92*2.33*</a:t>
                </a:r>
                <a14:m>
                  <m:oMath xmlns:m="http://schemas.openxmlformats.org/officeDocument/2006/math">
                    <m:rad>
                      <m:radPr>
                        <m:degHide m:val="on"/>
                        <m:ctrlPr>
                          <a:rPr lang="en-US" sz="2000" i="1">
                            <a:latin typeface="Cambria Math" panose="02040503050406030204" pitchFamily="18" charset="0"/>
                          </a:rPr>
                        </m:ctrlPr>
                      </m:radPr>
                      <m:deg/>
                      <m:e>
                        <m:r>
                          <a:rPr lang="en-US" sz="2000" b="0" i="1" smtClean="0">
                            <a:latin typeface="Cambria Math" panose="02040503050406030204" pitchFamily="18" charset="0"/>
                          </a:rPr>
                          <m:t>1</m:t>
                        </m:r>
                      </m:e>
                    </m:rad>
                  </m:oMath>
                </a14:m>
                <a:r>
                  <a:rPr lang="en-US" sz="2000" dirty="0">
                    <a:latin typeface="Times New Roman" panose="02020603050405020304" pitchFamily="18" charset="0"/>
                    <a:cs typeface="Times New Roman" panose="02020603050405020304" pitchFamily="18" charset="0"/>
                  </a:rPr>
                  <a:t>=</a:t>
                </a:r>
                <a:r>
                  <a:rPr lang="en-US" dirty="0"/>
                  <a:t>2235</a:t>
                </a:r>
                <a:r>
                  <a:rPr lang="en-US" sz="2000" dirty="0"/>
                  <a:t> </a:t>
                </a:r>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10-day 99% VaR=50,000*1.92*2.33*</a:t>
                </a:r>
                <a14:m>
                  <m:oMath xmlns:m="http://schemas.openxmlformats.org/officeDocument/2006/math">
                    <m:rad>
                      <m:radPr>
                        <m:degHide m:val="on"/>
                        <m:ctrlPr>
                          <a:rPr lang="en-US" sz="2000" i="1">
                            <a:latin typeface="Cambria Math" panose="02040503050406030204" pitchFamily="18" charset="0"/>
                          </a:rPr>
                        </m:ctrlPr>
                      </m:radPr>
                      <m:deg/>
                      <m:e>
                        <m:r>
                          <a:rPr lang="en-US" sz="2000" i="1">
                            <a:latin typeface="Cambria Math" panose="02040503050406030204" pitchFamily="18" charset="0"/>
                          </a:rPr>
                          <m:t>1</m:t>
                        </m:r>
                        <m:r>
                          <a:rPr lang="en-US" sz="2000" b="0" i="1" smtClean="0">
                            <a:latin typeface="Cambria Math" panose="02040503050406030204" pitchFamily="18" charset="0"/>
                          </a:rPr>
                          <m:t>0 </m:t>
                        </m:r>
                      </m:e>
                    </m:rad>
                  </m:oMath>
                </a14:m>
                <a:r>
                  <a:rPr lang="en-US" sz="2000" dirty="0">
                    <a:latin typeface="Times New Roman" panose="02020603050405020304" pitchFamily="18" charset="0"/>
                    <a:cs typeface="Times New Roman" panose="02020603050405020304" pitchFamily="18" charset="0"/>
                  </a:rPr>
                  <a:t>=7069 </a:t>
                </a:r>
              </a:p>
            </p:txBody>
          </p:sp>
        </mc:Choice>
        <mc:Fallback>
          <p:sp>
            <p:nvSpPr>
              <p:cNvPr id="6" name="TextBox 5">
                <a:extLst>
                  <a:ext uri="{FF2B5EF4-FFF2-40B4-BE49-F238E27FC236}">
                    <a16:creationId xmlns:a16="http://schemas.microsoft.com/office/drawing/2014/main" id="{63D98A2F-B190-4749-B7AE-CF7CEA57374B}"/>
                  </a:ext>
                </a:extLst>
              </p:cNvPr>
              <p:cNvSpPr txBox="1">
                <a:spLocks noRot="1" noChangeAspect="1" noMove="1" noResize="1" noEditPoints="1" noAdjustHandles="1" noChangeArrowheads="1" noChangeShapeType="1" noTextEdit="1"/>
              </p:cNvSpPr>
              <p:nvPr/>
            </p:nvSpPr>
            <p:spPr>
              <a:xfrm>
                <a:off x="1040878" y="5207513"/>
                <a:ext cx="5295809" cy="766877"/>
              </a:xfrm>
              <a:prstGeom prst="rect">
                <a:avLst/>
              </a:prstGeom>
              <a:blipFill>
                <a:blip r:embed="rId3"/>
                <a:stretch>
                  <a:fillRect l="-1267" t="-794" r="-230" b="-13492"/>
                </a:stretch>
              </a:blipFill>
            </p:spPr>
            <p:txBody>
              <a:bodyPr/>
              <a:lstStyle/>
              <a:p>
                <a:r>
                  <a:rPr lang="en-US">
                    <a:noFill/>
                  </a:rPr>
                  <a:t> </a:t>
                </a:r>
              </a:p>
            </p:txBody>
          </p:sp>
        </mc:Fallback>
      </mc:AlternateContent>
      <p:graphicFrame>
        <p:nvGraphicFramePr>
          <p:cNvPr id="7" name="Table 7">
            <a:extLst>
              <a:ext uri="{FF2B5EF4-FFF2-40B4-BE49-F238E27FC236}">
                <a16:creationId xmlns:a16="http://schemas.microsoft.com/office/drawing/2014/main" id="{BB3864CB-E26D-4303-B67B-97316C176A92}"/>
              </a:ext>
            </a:extLst>
          </p:cNvPr>
          <p:cNvGraphicFramePr>
            <a:graphicFrameLocks noGrp="1"/>
          </p:cNvGraphicFramePr>
          <p:nvPr>
            <p:extLst>
              <p:ext uri="{D42A27DB-BD31-4B8C-83A1-F6EECF244321}">
                <p14:modId xmlns:p14="http://schemas.microsoft.com/office/powerpoint/2010/main" val="3901077283"/>
              </p:ext>
            </p:extLst>
          </p:nvPr>
        </p:nvGraphicFramePr>
        <p:xfrm>
          <a:off x="6624430" y="2839916"/>
          <a:ext cx="4932048" cy="741680"/>
        </p:xfrm>
        <a:graphic>
          <a:graphicData uri="http://schemas.openxmlformats.org/drawingml/2006/table">
            <a:tbl>
              <a:tblPr firstRow="1" bandRow="1">
                <a:tableStyleId>{5940675A-B579-460E-94D1-54222C63F5DA}</a:tableStyleId>
              </a:tblPr>
              <a:tblGrid>
                <a:gridCol w="2466024">
                  <a:extLst>
                    <a:ext uri="{9D8B030D-6E8A-4147-A177-3AD203B41FA5}">
                      <a16:colId xmlns:a16="http://schemas.microsoft.com/office/drawing/2014/main" val="3228382283"/>
                    </a:ext>
                  </a:extLst>
                </a:gridCol>
                <a:gridCol w="2466024">
                  <a:extLst>
                    <a:ext uri="{9D8B030D-6E8A-4147-A177-3AD203B41FA5}">
                      <a16:colId xmlns:a16="http://schemas.microsoft.com/office/drawing/2014/main" val="2402017727"/>
                    </a:ext>
                  </a:extLst>
                </a:gridCol>
              </a:tblGrid>
              <a:tr h="370840">
                <a:tc>
                  <a:txBody>
                    <a:bodyPr/>
                    <a:lstStyle/>
                    <a:p>
                      <a:endParaRPr lang="en-US"/>
                    </a:p>
                  </a:txBody>
                  <a:tcPr/>
                </a:tc>
                <a:tc>
                  <a:txBody>
                    <a:bodyPr/>
                    <a:lstStyle/>
                    <a:p>
                      <a:endParaRPr lang="en-US"/>
                    </a:p>
                  </a:txBody>
                  <a:tcPr/>
                </a:tc>
                <a:extLst>
                  <a:ext uri="{0D108BD9-81ED-4DB2-BD59-A6C34878D82A}">
                    <a16:rowId xmlns:a16="http://schemas.microsoft.com/office/drawing/2014/main" val="2135907668"/>
                  </a:ext>
                </a:extLst>
              </a:tr>
              <a:tr h="370840">
                <a:tc>
                  <a:txBody>
                    <a:bodyPr/>
                    <a:lstStyle/>
                    <a:p>
                      <a:r>
                        <a:rPr lang="en-US" dirty="0"/>
                        <a:t>Z-value at 99% CL</a:t>
                      </a:r>
                    </a:p>
                  </a:txBody>
                  <a:tcPr/>
                </a:tc>
                <a:tc>
                  <a:txBody>
                    <a:bodyPr/>
                    <a:lstStyle/>
                    <a:p>
                      <a:r>
                        <a:rPr lang="en-US" dirty="0"/>
                        <a:t>=NORMSINV(.99)=2.33</a:t>
                      </a:r>
                    </a:p>
                  </a:txBody>
                  <a:tcPr/>
                </a:tc>
                <a:extLst>
                  <a:ext uri="{0D108BD9-81ED-4DB2-BD59-A6C34878D82A}">
                    <a16:rowId xmlns:a16="http://schemas.microsoft.com/office/drawing/2014/main" val="1746411518"/>
                  </a:ext>
                </a:extLst>
              </a:tr>
            </a:tbl>
          </a:graphicData>
        </a:graphic>
      </p:graphicFrame>
    </p:spTree>
    <p:extLst>
      <p:ext uri="{BB962C8B-B14F-4D97-AF65-F5344CB8AC3E}">
        <p14:creationId xmlns:p14="http://schemas.microsoft.com/office/powerpoint/2010/main" val="13103453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29A52C-6A9C-4843-99C5-9BDC16DF8BB9}"/>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Example of a Futures Trade</a:t>
            </a:r>
          </a:p>
        </p:txBody>
      </p:sp>
      <p:sp>
        <p:nvSpPr>
          <p:cNvPr id="3" name="Content Placeholder 2">
            <a:extLst>
              <a:ext uri="{FF2B5EF4-FFF2-40B4-BE49-F238E27FC236}">
                <a16:creationId xmlns:a16="http://schemas.microsoft.com/office/drawing/2014/main" id="{9F059CD8-F325-4ADE-B202-80CF2C1AB00F}"/>
              </a:ext>
            </a:extLst>
          </p:cNvPr>
          <p:cNvSpPr>
            <a:spLocks noGrp="1"/>
          </p:cNvSpPr>
          <p:nvPr>
            <p:ph idx="1"/>
          </p:nvPr>
        </p:nvSpPr>
        <p:spPr/>
        <p:txBody>
          <a:bodyPr>
            <a:normAutofit/>
          </a:bodyPr>
          <a:lstStyle/>
          <a:p>
            <a:r>
              <a:rPr lang="en-US" altLang="en-US" sz="2400" dirty="0">
                <a:latin typeface="Times New Roman" panose="02020603050405020304" pitchFamily="18" charset="0"/>
                <a:cs typeface="Times New Roman" panose="02020603050405020304" pitchFamily="18" charset="0"/>
              </a:rPr>
              <a:t>An investor takes a long position in 2 December gold futures contracts on June 5</a:t>
            </a:r>
          </a:p>
          <a:p>
            <a:pPr lvl="1"/>
            <a:r>
              <a:rPr lang="en-US" altLang="en-US" dirty="0">
                <a:latin typeface="Times New Roman" panose="02020603050405020304" pitchFamily="18" charset="0"/>
                <a:cs typeface="Times New Roman" panose="02020603050405020304" pitchFamily="18" charset="0"/>
              </a:rPr>
              <a:t>contract size is 100 oz.</a:t>
            </a:r>
          </a:p>
          <a:p>
            <a:pPr lvl="1"/>
            <a:r>
              <a:rPr lang="en-US" altLang="en-US" dirty="0">
                <a:latin typeface="Times New Roman" panose="02020603050405020304" pitchFamily="18" charset="0"/>
                <a:cs typeface="Times New Roman" panose="02020603050405020304" pitchFamily="18" charset="0"/>
              </a:rPr>
              <a:t>futures price is US$1,250</a:t>
            </a:r>
          </a:p>
          <a:p>
            <a:pPr lvl="1"/>
            <a:r>
              <a:rPr lang="en-US" altLang="en-US" dirty="0">
                <a:latin typeface="Times New Roman" panose="02020603050405020304" pitchFamily="18" charset="0"/>
                <a:cs typeface="Times New Roman" panose="02020603050405020304" pitchFamily="18" charset="0"/>
              </a:rPr>
              <a:t>initial margin requirement is US$6,000/contract (US$12,000 in total)</a:t>
            </a:r>
          </a:p>
          <a:p>
            <a:pPr lvl="1"/>
            <a:r>
              <a:rPr lang="en-US" altLang="en-US" dirty="0">
                <a:latin typeface="Times New Roman" panose="02020603050405020304" pitchFamily="18" charset="0"/>
                <a:cs typeface="Times New Roman" panose="02020603050405020304" pitchFamily="18" charset="0"/>
              </a:rPr>
              <a:t>maintenance margin (mark to market) is US$4,500/contract (US$9,000 in total)</a:t>
            </a:r>
          </a:p>
          <a:p>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478709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5ECF79-8DB9-4E0A-9D17-8E35D385F358}"/>
              </a:ext>
            </a:extLst>
          </p:cNvPr>
          <p:cNvSpPr>
            <a:spLocks noGrp="1"/>
          </p:cNvSpPr>
          <p:nvPr>
            <p:ph type="title"/>
          </p:nvPr>
        </p:nvSpPr>
        <p:spPr/>
        <p:txBody>
          <a:bodyPr>
            <a:normAutofit/>
          </a:bodyPr>
          <a:lstStyle/>
          <a:p>
            <a:r>
              <a:rPr lang="en-CA" altLang="en-US" sz="3600" dirty="0">
                <a:latin typeface="Times New Roman" panose="02020603050405020304" pitchFamily="18" charset="0"/>
                <a:cs typeface="Times New Roman" panose="02020603050405020304" pitchFamily="18" charset="0"/>
              </a:rPr>
              <a:t>A Possible Outcome and mark to market</a:t>
            </a:r>
            <a:endParaRPr lang="en-US" sz="3600" dirty="0">
              <a:latin typeface="Times New Roman" panose="02020603050405020304" pitchFamily="18" charset="0"/>
              <a:cs typeface="Times New Roman" panose="02020603050405020304" pitchFamily="18" charset="0"/>
            </a:endParaRPr>
          </a:p>
        </p:txBody>
      </p:sp>
      <p:graphicFrame>
        <p:nvGraphicFramePr>
          <p:cNvPr id="4" name="Table 3">
            <a:extLst>
              <a:ext uri="{FF2B5EF4-FFF2-40B4-BE49-F238E27FC236}">
                <a16:creationId xmlns:a16="http://schemas.microsoft.com/office/drawing/2014/main" id="{8450AC86-5ADA-4972-A11A-8C98F2F2449B}"/>
              </a:ext>
            </a:extLst>
          </p:cNvPr>
          <p:cNvGraphicFramePr>
            <a:graphicFrameLocks noGrp="1"/>
          </p:cNvGraphicFramePr>
          <p:nvPr>
            <p:extLst>
              <p:ext uri="{D42A27DB-BD31-4B8C-83A1-F6EECF244321}">
                <p14:modId xmlns:p14="http://schemas.microsoft.com/office/powerpoint/2010/main" val="4123549467"/>
              </p:ext>
            </p:extLst>
          </p:nvPr>
        </p:nvGraphicFramePr>
        <p:xfrm>
          <a:off x="506436" y="2035173"/>
          <a:ext cx="10733648" cy="3932241"/>
        </p:xfrm>
        <a:graphic>
          <a:graphicData uri="http://schemas.openxmlformats.org/drawingml/2006/table">
            <a:tbl>
              <a:tblPr firstRow="1" bandRow="1">
                <a:tableStyleId>{5940675A-B579-460E-94D1-54222C63F5DA}</a:tableStyleId>
              </a:tblPr>
              <a:tblGrid>
                <a:gridCol w="903886">
                  <a:extLst>
                    <a:ext uri="{9D8B030D-6E8A-4147-A177-3AD203B41FA5}">
                      <a16:colId xmlns:a16="http://schemas.microsoft.com/office/drawing/2014/main" val="20000"/>
                    </a:ext>
                  </a:extLst>
                </a:gridCol>
                <a:gridCol w="1581801">
                  <a:extLst>
                    <a:ext uri="{9D8B030D-6E8A-4147-A177-3AD203B41FA5}">
                      <a16:colId xmlns:a16="http://schemas.microsoft.com/office/drawing/2014/main" val="20001"/>
                    </a:ext>
                  </a:extLst>
                </a:gridCol>
                <a:gridCol w="1581801">
                  <a:extLst>
                    <a:ext uri="{9D8B030D-6E8A-4147-A177-3AD203B41FA5}">
                      <a16:colId xmlns:a16="http://schemas.microsoft.com/office/drawing/2014/main" val="20002"/>
                    </a:ext>
                  </a:extLst>
                </a:gridCol>
                <a:gridCol w="1581801">
                  <a:extLst>
                    <a:ext uri="{9D8B030D-6E8A-4147-A177-3AD203B41FA5}">
                      <a16:colId xmlns:a16="http://schemas.microsoft.com/office/drawing/2014/main" val="20003"/>
                    </a:ext>
                  </a:extLst>
                </a:gridCol>
                <a:gridCol w="1581801">
                  <a:extLst>
                    <a:ext uri="{9D8B030D-6E8A-4147-A177-3AD203B41FA5}">
                      <a16:colId xmlns:a16="http://schemas.microsoft.com/office/drawing/2014/main" val="20004"/>
                    </a:ext>
                  </a:extLst>
                </a:gridCol>
                <a:gridCol w="2033743">
                  <a:extLst>
                    <a:ext uri="{9D8B030D-6E8A-4147-A177-3AD203B41FA5}">
                      <a16:colId xmlns:a16="http://schemas.microsoft.com/office/drawing/2014/main" val="20005"/>
                    </a:ext>
                  </a:extLst>
                </a:gridCol>
                <a:gridCol w="1468815">
                  <a:extLst>
                    <a:ext uri="{9D8B030D-6E8A-4147-A177-3AD203B41FA5}">
                      <a16:colId xmlns:a16="http://schemas.microsoft.com/office/drawing/2014/main" val="20006"/>
                    </a:ext>
                  </a:extLst>
                </a:gridCol>
              </a:tblGrid>
              <a:tr h="640131">
                <a:tc>
                  <a:txBody>
                    <a:bodyPr/>
                    <a:lstStyle/>
                    <a:p>
                      <a:pPr algn="ctr"/>
                      <a:r>
                        <a:rPr lang="en-CA" sz="1800" b="1" dirty="0"/>
                        <a:t>Day</a:t>
                      </a:r>
                      <a:endParaRPr lang="en-US" sz="1800" b="1" dirty="0"/>
                    </a:p>
                  </a:txBody>
                  <a:tcPr marT="45724" marB="45724"/>
                </a:tc>
                <a:tc>
                  <a:txBody>
                    <a:bodyPr/>
                    <a:lstStyle/>
                    <a:p>
                      <a:pPr algn="ctr"/>
                      <a:r>
                        <a:rPr lang="en-CA" sz="1800" b="1" dirty="0"/>
                        <a:t>Trade</a:t>
                      </a:r>
                      <a:r>
                        <a:rPr lang="en-CA" sz="1800" b="1" baseline="0" dirty="0"/>
                        <a:t> Price ($)</a:t>
                      </a:r>
                      <a:endParaRPr lang="en-US" sz="1800" b="1" dirty="0"/>
                    </a:p>
                  </a:txBody>
                  <a:tcPr marT="45724" marB="45724"/>
                </a:tc>
                <a:tc>
                  <a:txBody>
                    <a:bodyPr/>
                    <a:lstStyle/>
                    <a:p>
                      <a:pPr algn="ctr"/>
                      <a:r>
                        <a:rPr lang="en-CA" sz="1800" b="1" dirty="0"/>
                        <a:t>Settle</a:t>
                      </a:r>
                      <a:r>
                        <a:rPr lang="en-CA" sz="1800" b="1" baseline="0" dirty="0"/>
                        <a:t> </a:t>
                      </a:r>
                      <a:r>
                        <a:rPr lang="en-CA" sz="1800" b="1" dirty="0"/>
                        <a:t>Price</a:t>
                      </a:r>
                      <a:r>
                        <a:rPr lang="en-CA" sz="1800" b="1" baseline="0" dirty="0"/>
                        <a:t> </a:t>
                      </a:r>
                      <a:r>
                        <a:rPr lang="en-CA" sz="1800" b="1" dirty="0"/>
                        <a:t>($)</a:t>
                      </a:r>
                      <a:endParaRPr lang="en-US" sz="1800" b="1" dirty="0"/>
                    </a:p>
                  </a:txBody>
                  <a:tcPr marT="45724" marB="45724"/>
                </a:tc>
                <a:tc>
                  <a:txBody>
                    <a:bodyPr/>
                    <a:lstStyle/>
                    <a:p>
                      <a:pPr algn="ctr"/>
                      <a:r>
                        <a:rPr lang="en-CA" sz="1800" b="1" dirty="0"/>
                        <a:t>Daily Gain ($)</a:t>
                      </a:r>
                      <a:endParaRPr lang="en-US" sz="1800" b="1" dirty="0"/>
                    </a:p>
                  </a:txBody>
                  <a:tcPr marT="45724" marB="45724"/>
                </a:tc>
                <a:tc>
                  <a:txBody>
                    <a:bodyPr/>
                    <a:lstStyle/>
                    <a:p>
                      <a:pPr algn="ctr"/>
                      <a:r>
                        <a:rPr lang="en-CA" sz="1800" b="1" dirty="0"/>
                        <a:t>Cumulative Gain</a:t>
                      </a:r>
                      <a:r>
                        <a:rPr lang="en-CA" sz="1800" b="1" baseline="0" dirty="0"/>
                        <a:t> ($)</a:t>
                      </a:r>
                      <a:endParaRPr lang="en-US" sz="1800" b="1" dirty="0"/>
                    </a:p>
                  </a:txBody>
                  <a:tcPr marT="45724" marB="45724"/>
                </a:tc>
                <a:tc>
                  <a:txBody>
                    <a:bodyPr/>
                    <a:lstStyle/>
                    <a:p>
                      <a:pPr algn="ctr"/>
                      <a:r>
                        <a:rPr lang="en-CA" sz="1800" b="1" dirty="0"/>
                        <a:t>Margin Balance</a:t>
                      </a:r>
                      <a:r>
                        <a:rPr lang="en-CA" sz="1800" b="1" baseline="0" dirty="0"/>
                        <a:t> </a:t>
                      </a:r>
                      <a:r>
                        <a:rPr lang="en-CA" sz="1800" b="1" dirty="0"/>
                        <a:t>($)</a:t>
                      </a:r>
                      <a:endParaRPr lang="en-US" sz="1800" b="1" dirty="0"/>
                    </a:p>
                  </a:txBody>
                  <a:tcPr marT="45724" marB="45724"/>
                </a:tc>
                <a:tc>
                  <a:txBody>
                    <a:bodyPr/>
                    <a:lstStyle/>
                    <a:p>
                      <a:pPr algn="ctr"/>
                      <a:r>
                        <a:rPr lang="en-CA" sz="1800" b="1" dirty="0"/>
                        <a:t>Margin Call ($)</a:t>
                      </a:r>
                      <a:endParaRPr lang="en-US" sz="1800" b="1" dirty="0"/>
                    </a:p>
                  </a:txBody>
                  <a:tcPr marT="45724" marB="45724"/>
                </a:tc>
                <a:extLst>
                  <a:ext uri="{0D108BD9-81ED-4DB2-BD59-A6C34878D82A}">
                    <a16:rowId xmlns:a16="http://schemas.microsoft.com/office/drawing/2014/main" val="10000"/>
                  </a:ext>
                </a:extLst>
              </a:tr>
              <a:tr h="365790">
                <a:tc>
                  <a:txBody>
                    <a:bodyPr/>
                    <a:lstStyle/>
                    <a:p>
                      <a:r>
                        <a:rPr lang="en-CA" sz="1600" dirty="0"/>
                        <a:t>1</a:t>
                      </a:r>
                      <a:endParaRPr lang="en-US" sz="1600" dirty="0"/>
                    </a:p>
                  </a:txBody>
                  <a:tcPr marT="45724" marB="45724"/>
                </a:tc>
                <a:tc>
                  <a:txBody>
                    <a:bodyPr/>
                    <a:lstStyle/>
                    <a:p>
                      <a:pPr algn="ctr"/>
                      <a:r>
                        <a:rPr lang="en-CA" sz="1600" dirty="0"/>
                        <a:t>1,250.00</a:t>
                      </a:r>
                      <a:endParaRPr lang="en-US" sz="1600" dirty="0"/>
                    </a:p>
                  </a:txBody>
                  <a:tcPr marT="45724" marB="45724"/>
                </a:tc>
                <a:tc>
                  <a:txBody>
                    <a:bodyPr/>
                    <a:lstStyle/>
                    <a:p>
                      <a:pPr algn="ctr"/>
                      <a:endParaRPr lang="en-US" sz="1600" dirty="0"/>
                    </a:p>
                  </a:txBody>
                  <a:tcPr marT="45724" marB="45724"/>
                </a:tc>
                <a:tc>
                  <a:txBody>
                    <a:bodyPr/>
                    <a:lstStyle/>
                    <a:p>
                      <a:pPr algn="ctr"/>
                      <a:endParaRPr lang="en-US" sz="1600" dirty="0"/>
                    </a:p>
                  </a:txBody>
                  <a:tcPr marT="45724" marB="45724"/>
                </a:tc>
                <a:tc>
                  <a:txBody>
                    <a:bodyPr/>
                    <a:lstStyle/>
                    <a:p>
                      <a:pPr algn="ctr"/>
                      <a:endParaRPr lang="en-US" sz="1600"/>
                    </a:p>
                  </a:txBody>
                  <a:tcPr marT="45724" marB="45724"/>
                </a:tc>
                <a:tc>
                  <a:txBody>
                    <a:bodyPr/>
                    <a:lstStyle/>
                    <a:p>
                      <a:pPr algn="ctr"/>
                      <a:r>
                        <a:rPr lang="en-CA" sz="1600" dirty="0"/>
                        <a:t>12,000</a:t>
                      </a:r>
                      <a:endParaRPr lang="en-US" sz="1600" dirty="0"/>
                    </a:p>
                  </a:txBody>
                  <a:tcPr marT="45724" marB="45724"/>
                </a:tc>
                <a:tc>
                  <a:txBody>
                    <a:bodyPr/>
                    <a:lstStyle/>
                    <a:p>
                      <a:pPr algn="ctr"/>
                      <a:endParaRPr lang="en-US" sz="1600" dirty="0"/>
                    </a:p>
                  </a:txBody>
                  <a:tcPr marT="45724" marB="45724"/>
                </a:tc>
                <a:extLst>
                  <a:ext uri="{0D108BD9-81ED-4DB2-BD59-A6C34878D82A}">
                    <a16:rowId xmlns:a16="http://schemas.microsoft.com/office/drawing/2014/main" val="10001"/>
                  </a:ext>
                </a:extLst>
              </a:tr>
              <a:tr h="365790">
                <a:tc>
                  <a:txBody>
                    <a:bodyPr/>
                    <a:lstStyle/>
                    <a:p>
                      <a:r>
                        <a:rPr lang="en-CA" sz="1600" dirty="0"/>
                        <a:t>1</a:t>
                      </a:r>
                      <a:endParaRPr lang="en-US" sz="1600" dirty="0"/>
                    </a:p>
                  </a:txBody>
                  <a:tcPr marT="45724" marB="45724"/>
                </a:tc>
                <a:tc>
                  <a:txBody>
                    <a:bodyPr/>
                    <a:lstStyle/>
                    <a:p>
                      <a:pPr algn="ctr"/>
                      <a:endParaRPr lang="en-US" sz="1600" dirty="0"/>
                    </a:p>
                  </a:txBody>
                  <a:tcPr marT="45724" marB="45724"/>
                </a:tc>
                <a:tc>
                  <a:txBody>
                    <a:bodyPr/>
                    <a:lstStyle/>
                    <a:p>
                      <a:pPr algn="ctr"/>
                      <a:r>
                        <a:rPr lang="en-CA" sz="1600" dirty="0"/>
                        <a:t>1,241.00</a:t>
                      </a:r>
                      <a:endParaRPr lang="en-US" sz="1600" dirty="0"/>
                    </a:p>
                  </a:txBody>
                  <a:tcPr marT="45724" marB="45724"/>
                </a:tc>
                <a:tc>
                  <a:txBody>
                    <a:bodyPr/>
                    <a:lstStyle/>
                    <a:p>
                      <a:pPr algn="ctr"/>
                      <a:r>
                        <a:rPr lang="en-US" sz="1600" dirty="0"/>
                        <a:t>−1,800</a:t>
                      </a:r>
                    </a:p>
                  </a:txBody>
                  <a:tcPr marT="45724" marB="45724"/>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a:t>− 1,800</a:t>
                      </a:r>
                    </a:p>
                  </a:txBody>
                  <a:tcPr marT="45724" marB="45724"/>
                </a:tc>
                <a:tc>
                  <a:txBody>
                    <a:bodyPr/>
                    <a:lstStyle/>
                    <a:p>
                      <a:pPr algn="ctr"/>
                      <a:r>
                        <a:rPr lang="en-CA" sz="1600" dirty="0"/>
                        <a:t>10,200</a:t>
                      </a:r>
                      <a:endParaRPr lang="en-US" sz="1600" dirty="0"/>
                    </a:p>
                  </a:txBody>
                  <a:tcPr marT="45724" marB="45724"/>
                </a:tc>
                <a:tc>
                  <a:txBody>
                    <a:bodyPr/>
                    <a:lstStyle/>
                    <a:p>
                      <a:pPr algn="ctr"/>
                      <a:endParaRPr lang="en-US" sz="1600"/>
                    </a:p>
                  </a:txBody>
                  <a:tcPr marT="45724" marB="45724"/>
                </a:tc>
                <a:extLst>
                  <a:ext uri="{0D108BD9-81ED-4DB2-BD59-A6C34878D82A}">
                    <a16:rowId xmlns:a16="http://schemas.microsoft.com/office/drawing/2014/main" val="10002"/>
                  </a:ext>
                </a:extLst>
              </a:tr>
              <a:tr h="365790">
                <a:tc>
                  <a:txBody>
                    <a:bodyPr/>
                    <a:lstStyle/>
                    <a:p>
                      <a:r>
                        <a:rPr lang="en-CA" sz="1600" dirty="0"/>
                        <a:t>2</a:t>
                      </a:r>
                      <a:endParaRPr lang="en-US" sz="1600" dirty="0"/>
                    </a:p>
                  </a:txBody>
                  <a:tcPr marT="45724" marB="45724"/>
                </a:tc>
                <a:tc>
                  <a:txBody>
                    <a:bodyPr/>
                    <a:lstStyle/>
                    <a:p>
                      <a:pPr algn="ctr"/>
                      <a:endParaRPr lang="en-US" sz="1600" dirty="0"/>
                    </a:p>
                  </a:txBody>
                  <a:tcPr marT="45724" marB="45724"/>
                </a:tc>
                <a:tc>
                  <a:txBody>
                    <a:bodyPr/>
                    <a:lstStyle/>
                    <a:p>
                      <a:pPr algn="ctr"/>
                      <a:r>
                        <a:rPr lang="en-CA" sz="1600" dirty="0"/>
                        <a:t>1,238.30</a:t>
                      </a:r>
                      <a:endParaRPr lang="en-US" sz="1600" dirty="0"/>
                    </a:p>
                  </a:txBody>
                  <a:tcPr marT="45724" marB="45724"/>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a:t>  −540</a:t>
                      </a:r>
                    </a:p>
                  </a:txBody>
                  <a:tcPr marT="45724" marB="45724"/>
                </a:tc>
                <a:tc>
                  <a:txBody>
                    <a:bodyPr/>
                    <a:lstStyle/>
                    <a:p>
                      <a:pPr algn="ctr"/>
                      <a:r>
                        <a:rPr lang="en-CA" sz="1600" dirty="0"/>
                        <a:t> </a:t>
                      </a:r>
                      <a:r>
                        <a:rPr lang="en-US" sz="1600" dirty="0"/>
                        <a:t>−</a:t>
                      </a:r>
                      <a:r>
                        <a:rPr lang="en-CA" sz="1600" dirty="0"/>
                        <a:t>2,340</a:t>
                      </a:r>
                      <a:endParaRPr lang="en-US" sz="1600" dirty="0"/>
                    </a:p>
                  </a:txBody>
                  <a:tcPr marT="45724" marB="45724"/>
                </a:tc>
                <a:tc>
                  <a:txBody>
                    <a:bodyPr/>
                    <a:lstStyle/>
                    <a:p>
                      <a:pPr algn="ctr"/>
                      <a:r>
                        <a:rPr lang="en-CA" sz="1600" dirty="0"/>
                        <a:t>  9,660</a:t>
                      </a:r>
                      <a:endParaRPr lang="en-US" sz="1600" dirty="0"/>
                    </a:p>
                  </a:txBody>
                  <a:tcPr marT="45724" marB="45724"/>
                </a:tc>
                <a:tc>
                  <a:txBody>
                    <a:bodyPr/>
                    <a:lstStyle/>
                    <a:p>
                      <a:pPr algn="ctr"/>
                      <a:endParaRPr lang="en-US" sz="1600" dirty="0"/>
                    </a:p>
                  </a:txBody>
                  <a:tcPr marT="45724" marB="45724"/>
                </a:tc>
                <a:extLst>
                  <a:ext uri="{0D108BD9-81ED-4DB2-BD59-A6C34878D82A}">
                    <a16:rowId xmlns:a16="http://schemas.microsoft.com/office/drawing/2014/main" val="10003"/>
                  </a:ext>
                </a:extLst>
              </a:tr>
              <a:tr h="365790">
                <a:tc>
                  <a:txBody>
                    <a:bodyPr/>
                    <a:lstStyle/>
                    <a:p>
                      <a:pPr algn="ctr"/>
                      <a:r>
                        <a:rPr lang="en-CA" sz="1800" dirty="0"/>
                        <a:t>…..</a:t>
                      </a:r>
                      <a:endParaRPr lang="en-US" sz="1800" dirty="0"/>
                    </a:p>
                  </a:txBody>
                  <a:tcPr marT="45724" marB="45724"/>
                </a:tc>
                <a:tc>
                  <a:txBody>
                    <a:bodyPr/>
                    <a:lstStyle/>
                    <a:p>
                      <a:pPr algn="ctr"/>
                      <a:endParaRPr lang="en-US" sz="1600" dirty="0"/>
                    </a:p>
                  </a:txBody>
                  <a:tcPr marT="45724" marB="45724"/>
                </a:tc>
                <a:tc>
                  <a:txBody>
                    <a:bodyPr/>
                    <a:lstStyle/>
                    <a:p>
                      <a:pPr algn="ctr"/>
                      <a:r>
                        <a:rPr lang="en-CA" sz="1600" dirty="0"/>
                        <a:t>…..</a:t>
                      </a:r>
                      <a:endParaRPr lang="en-US" sz="1600" dirty="0"/>
                    </a:p>
                  </a:txBody>
                  <a:tcPr marT="45724" marB="45724"/>
                </a:tc>
                <a:tc>
                  <a:txBody>
                    <a:bodyPr/>
                    <a:lstStyle/>
                    <a:p>
                      <a:pPr algn="ctr"/>
                      <a:r>
                        <a:rPr lang="en-CA" sz="1600" dirty="0"/>
                        <a:t>…..</a:t>
                      </a:r>
                      <a:endParaRPr lang="en-US" sz="1600" dirty="0"/>
                    </a:p>
                  </a:txBody>
                  <a:tcPr marT="45724" marB="45724"/>
                </a:tc>
                <a:tc>
                  <a:txBody>
                    <a:bodyPr/>
                    <a:lstStyle/>
                    <a:p>
                      <a:pPr algn="ctr"/>
                      <a:r>
                        <a:rPr lang="en-CA" sz="1600" dirty="0"/>
                        <a:t>…..</a:t>
                      </a:r>
                      <a:endParaRPr lang="en-US" sz="1600" dirty="0"/>
                    </a:p>
                  </a:txBody>
                  <a:tcPr marT="45724" marB="45724"/>
                </a:tc>
                <a:tc>
                  <a:txBody>
                    <a:bodyPr/>
                    <a:lstStyle/>
                    <a:p>
                      <a:pPr algn="ctr"/>
                      <a:r>
                        <a:rPr lang="en-CA" sz="1600" dirty="0"/>
                        <a:t>……</a:t>
                      </a:r>
                      <a:endParaRPr lang="en-US" sz="1600" dirty="0"/>
                    </a:p>
                  </a:txBody>
                  <a:tcPr marT="45724" marB="45724"/>
                </a:tc>
                <a:tc>
                  <a:txBody>
                    <a:bodyPr/>
                    <a:lstStyle/>
                    <a:p>
                      <a:pPr algn="ctr"/>
                      <a:endParaRPr lang="en-US" sz="1600" dirty="0"/>
                    </a:p>
                  </a:txBody>
                  <a:tcPr marT="45724" marB="45724"/>
                </a:tc>
                <a:extLst>
                  <a:ext uri="{0D108BD9-81ED-4DB2-BD59-A6C34878D82A}">
                    <a16:rowId xmlns:a16="http://schemas.microsoft.com/office/drawing/2014/main" val="10004"/>
                  </a:ext>
                </a:extLst>
              </a:tr>
              <a:tr h="365790">
                <a:tc>
                  <a:txBody>
                    <a:bodyPr/>
                    <a:lstStyle/>
                    <a:p>
                      <a:r>
                        <a:rPr lang="en-CA" sz="1600" dirty="0"/>
                        <a:t>6</a:t>
                      </a:r>
                      <a:endParaRPr lang="en-US" sz="1600" dirty="0"/>
                    </a:p>
                  </a:txBody>
                  <a:tcPr marT="45724" marB="45724"/>
                </a:tc>
                <a:tc>
                  <a:txBody>
                    <a:bodyPr/>
                    <a:lstStyle/>
                    <a:p>
                      <a:pPr algn="ctr"/>
                      <a:endParaRPr lang="en-US" sz="1600" dirty="0"/>
                    </a:p>
                  </a:txBody>
                  <a:tcPr marT="45724" marB="45724"/>
                </a:tc>
                <a:tc>
                  <a:txBody>
                    <a:bodyPr/>
                    <a:lstStyle/>
                    <a:p>
                      <a:pPr algn="ctr"/>
                      <a:r>
                        <a:rPr lang="en-CA" sz="1600" dirty="0"/>
                        <a:t>1,236.20</a:t>
                      </a:r>
                      <a:endParaRPr lang="en-US" sz="1600" dirty="0"/>
                    </a:p>
                  </a:txBody>
                  <a:tcPr marT="45724" marB="45724"/>
                </a:tc>
                <a:tc>
                  <a:txBody>
                    <a:bodyPr/>
                    <a:lstStyle/>
                    <a:p>
                      <a:pPr algn="ctr"/>
                      <a:r>
                        <a:rPr lang="en-US" sz="1600" dirty="0"/>
                        <a:t>  −</a:t>
                      </a:r>
                      <a:r>
                        <a:rPr lang="en-CA" sz="1600" dirty="0"/>
                        <a:t>780</a:t>
                      </a:r>
                      <a:endParaRPr lang="en-US" sz="1600" dirty="0"/>
                    </a:p>
                  </a:txBody>
                  <a:tcPr marT="45724" marB="45724"/>
                </a:tc>
                <a:tc>
                  <a:txBody>
                    <a:bodyPr/>
                    <a:lstStyle/>
                    <a:p>
                      <a:pPr algn="ctr"/>
                      <a:r>
                        <a:rPr lang="en-US" sz="1600" dirty="0"/>
                        <a:t> −2,760</a:t>
                      </a:r>
                    </a:p>
                  </a:txBody>
                  <a:tcPr marT="45724" marB="45724"/>
                </a:tc>
                <a:tc>
                  <a:txBody>
                    <a:bodyPr/>
                    <a:lstStyle/>
                    <a:p>
                      <a:pPr algn="ctr"/>
                      <a:r>
                        <a:rPr lang="en-CA" sz="1600" dirty="0"/>
                        <a:t>  9,240</a:t>
                      </a:r>
                      <a:endParaRPr lang="en-US" sz="1600" dirty="0"/>
                    </a:p>
                  </a:txBody>
                  <a:tcPr marT="45724" marB="45724"/>
                </a:tc>
                <a:tc>
                  <a:txBody>
                    <a:bodyPr/>
                    <a:lstStyle/>
                    <a:p>
                      <a:pPr algn="ctr"/>
                      <a:endParaRPr lang="en-US" sz="1600" dirty="0"/>
                    </a:p>
                  </a:txBody>
                  <a:tcPr marT="45724" marB="45724"/>
                </a:tc>
                <a:extLst>
                  <a:ext uri="{0D108BD9-81ED-4DB2-BD59-A6C34878D82A}">
                    <a16:rowId xmlns:a16="http://schemas.microsoft.com/office/drawing/2014/main" val="10005"/>
                  </a:ext>
                </a:extLst>
              </a:tr>
              <a:tr h="365790">
                <a:tc>
                  <a:txBody>
                    <a:bodyPr/>
                    <a:lstStyle/>
                    <a:p>
                      <a:r>
                        <a:rPr lang="en-CA" sz="1600" dirty="0"/>
                        <a:t>7</a:t>
                      </a:r>
                      <a:endParaRPr lang="en-US" sz="1600" dirty="0"/>
                    </a:p>
                  </a:txBody>
                  <a:tcPr marT="45724" marB="45724"/>
                </a:tc>
                <a:tc>
                  <a:txBody>
                    <a:bodyPr/>
                    <a:lstStyle/>
                    <a:p>
                      <a:pPr algn="ctr"/>
                      <a:endParaRPr lang="en-US" sz="1600" dirty="0"/>
                    </a:p>
                  </a:txBody>
                  <a:tcPr marT="45724" marB="45724"/>
                </a:tc>
                <a:tc>
                  <a:txBody>
                    <a:bodyPr/>
                    <a:lstStyle/>
                    <a:p>
                      <a:pPr algn="ctr"/>
                      <a:r>
                        <a:rPr lang="en-CA" sz="1600" dirty="0"/>
                        <a:t>1,229.90</a:t>
                      </a:r>
                      <a:endParaRPr lang="en-US" sz="1600" dirty="0"/>
                    </a:p>
                  </a:txBody>
                  <a:tcPr marT="45724" marB="45724"/>
                </a:tc>
                <a:tc>
                  <a:txBody>
                    <a:bodyPr/>
                    <a:lstStyle/>
                    <a:p>
                      <a:pPr algn="ctr"/>
                      <a:r>
                        <a:rPr lang="en-US" sz="1600" dirty="0"/>
                        <a:t>−</a:t>
                      </a:r>
                      <a:r>
                        <a:rPr lang="en-CA" sz="1600" dirty="0"/>
                        <a:t>1,260</a:t>
                      </a:r>
                      <a:endParaRPr lang="en-US" sz="1600" dirty="0"/>
                    </a:p>
                  </a:txBody>
                  <a:tcPr marT="45724" marB="45724"/>
                </a:tc>
                <a:tc>
                  <a:txBody>
                    <a:bodyPr/>
                    <a:lstStyle/>
                    <a:p>
                      <a:pPr algn="ctr"/>
                      <a:r>
                        <a:rPr lang="en-CA" sz="1600" dirty="0"/>
                        <a:t> </a:t>
                      </a:r>
                      <a:r>
                        <a:rPr lang="en-US" sz="1600" dirty="0"/>
                        <a:t>−</a:t>
                      </a:r>
                      <a:r>
                        <a:rPr lang="en-CA" sz="1600" dirty="0"/>
                        <a:t>4,020</a:t>
                      </a:r>
                      <a:endParaRPr lang="en-US" sz="1600" dirty="0"/>
                    </a:p>
                  </a:txBody>
                  <a:tcPr marT="45724" marB="45724"/>
                </a:tc>
                <a:tc>
                  <a:txBody>
                    <a:bodyPr/>
                    <a:lstStyle/>
                    <a:p>
                      <a:pPr algn="ctr"/>
                      <a:r>
                        <a:rPr lang="en-CA" sz="1600" dirty="0"/>
                        <a:t>  7,980</a:t>
                      </a:r>
                      <a:endParaRPr lang="en-US" sz="1600" dirty="0"/>
                    </a:p>
                  </a:txBody>
                  <a:tcPr marT="45724" marB="45724"/>
                </a:tc>
                <a:tc>
                  <a:txBody>
                    <a:bodyPr/>
                    <a:lstStyle/>
                    <a:p>
                      <a:pPr algn="ctr"/>
                      <a:r>
                        <a:rPr lang="en-CA" sz="1600" dirty="0"/>
                        <a:t>4,020</a:t>
                      </a:r>
                      <a:endParaRPr lang="en-US" sz="1600" dirty="0"/>
                    </a:p>
                  </a:txBody>
                  <a:tcPr marT="45724" marB="45724"/>
                </a:tc>
                <a:extLst>
                  <a:ext uri="{0D108BD9-81ED-4DB2-BD59-A6C34878D82A}">
                    <a16:rowId xmlns:a16="http://schemas.microsoft.com/office/drawing/2014/main" val="10006"/>
                  </a:ext>
                </a:extLst>
              </a:tr>
              <a:tr h="365790">
                <a:tc>
                  <a:txBody>
                    <a:bodyPr/>
                    <a:lstStyle/>
                    <a:p>
                      <a:r>
                        <a:rPr lang="en-CA" sz="1600" dirty="0"/>
                        <a:t>8</a:t>
                      </a:r>
                      <a:endParaRPr lang="en-US" sz="1600" dirty="0"/>
                    </a:p>
                  </a:txBody>
                  <a:tcPr marT="45724" marB="45724"/>
                </a:tc>
                <a:tc>
                  <a:txBody>
                    <a:bodyPr/>
                    <a:lstStyle/>
                    <a:p>
                      <a:pPr algn="ctr"/>
                      <a:endParaRPr lang="en-US" sz="1600" dirty="0"/>
                    </a:p>
                  </a:txBody>
                  <a:tcPr marT="45724" marB="45724"/>
                </a:tc>
                <a:tc>
                  <a:txBody>
                    <a:bodyPr/>
                    <a:lstStyle/>
                    <a:p>
                      <a:pPr algn="ctr"/>
                      <a:r>
                        <a:rPr lang="en-CA" sz="1600" dirty="0"/>
                        <a:t>1,230.80</a:t>
                      </a:r>
                      <a:endParaRPr lang="en-US" sz="1600" dirty="0"/>
                    </a:p>
                  </a:txBody>
                  <a:tcPr marT="45724" marB="45724"/>
                </a:tc>
                <a:tc>
                  <a:txBody>
                    <a:bodyPr/>
                    <a:lstStyle/>
                    <a:p>
                      <a:pPr algn="ctr"/>
                      <a:r>
                        <a:rPr lang="en-CA" sz="1600" dirty="0"/>
                        <a:t>     180</a:t>
                      </a:r>
                      <a:endParaRPr lang="en-US" sz="1600" dirty="0"/>
                    </a:p>
                  </a:txBody>
                  <a:tcPr marT="45724" marB="45724"/>
                </a:tc>
                <a:tc>
                  <a:txBody>
                    <a:bodyPr/>
                    <a:lstStyle/>
                    <a:p>
                      <a:pPr algn="ctr"/>
                      <a:r>
                        <a:rPr lang="en-US" sz="1600" dirty="0"/>
                        <a:t> −3,840</a:t>
                      </a:r>
                    </a:p>
                  </a:txBody>
                  <a:tcPr marT="45724" marB="45724"/>
                </a:tc>
                <a:tc>
                  <a:txBody>
                    <a:bodyPr/>
                    <a:lstStyle/>
                    <a:p>
                      <a:pPr algn="ctr"/>
                      <a:r>
                        <a:rPr lang="en-CA" sz="1600" dirty="0"/>
                        <a:t>12,180</a:t>
                      </a:r>
                      <a:endParaRPr lang="en-US" sz="1600" dirty="0"/>
                    </a:p>
                  </a:txBody>
                  <a:tcPr marT="45724" marB="45724"/>
                </a:tc>
                <a:tc>
                  <a:txBody>
                    <a:bodyPr/>
                    <a:lstStyle/>
                    <a:p>
                      <a:pPr algn="ctr"/>
                      <a:endParaRPr lang="en-US" sz="1600" dirty="0"/>
                    </a:p>
                  </a:txBody>
                  <a:tcPr marT="45724" marB="45724"/>
                </a:tc>
                <a:extLst>
                  <a:ext uri="{0D108BD9-81ED-4DB2-BD59-A6C34878D82A}">
                    <a16:rowId xmlns:a16="http://schemas.microsoft.com/office/drawing/2014/main" val="10007"/>
                  </a:ext>
                </a:extLst>
              </a:tr>
              <a:tr h="365790">
                <a:tc>
                  <a:txBody>
                    <a:bodyPr/>
                    <a:lstStyle/>
                    <a:p>
                      <a:pPr algn="ctr"/>
                      <a:r>
                        <a:rPr lang="en-CA" sz="1600" dirty="0"/>
                        <a:t>…..</a:t>
                      </a:r>
                      <a:endParaRPr lang="en-US" sz="1600" dirty="0"/>
                    </a:p>
                  </a:txBody>
                  <a:tcPr marT="45724" marB="45724"/>
                </a:tc>
                <a:tc>
                  <a:txBody>
                    <a:bodyPr/>
                    <a:lstStyle/>
                    <a:p>
                      <a:pPr algn="ctr"/>
                      <a:endParaRPr lang="en-US" sz="1600" dirty="0"/>
                    </a:p>
                  </a:txBody>
                  <a:tcPr marT="45724" marB="45724"/>
                </a:tc>
                <a:tc>
                  <a:txBody>
                    <a:bodyPr/>
                    <a:lstStyle/>
                    <a:p>
                      <a:pPr algn="ctr"/>
                      <a:r>
                        <a:rPr lang="en-CA" sz="1600" dirty="0"/>
                        <a:t>…..</a:t>
                      </a:r>
                      <a:endParaRPr lang="en-US" sz="1600" dirty="0"/>
                    </a:p>
                  </a:txBody>
                  <a:tcPr marT="45724" marB="45724"/>
                </a:tc>
                <a:tc>
                  <a:txBody>
                    <a:bodyPr/>
                    <a:lstStyle/>
                    <a:p>
                      <a:pPr algn="ctr"/>
                      <a:r>
                        <a:rPr lang="en-CA" sz="1600" dirty="0"/>
                        <a:t>…..</a:t>
                      </a:r>
                      <a:endParaRPr lang="en-US" sz="1600" dirty="0"/>
                    </a:p>
                  </a:txBody>
                  <a:tcPr marT="45724" marB="45724"/>
                </a:tc>
                <a:tc>
                  <a:txBody>
                    <a:bodyPr/>
                    <a:lstStyle/>
                    <a:p>
                      <a:pPr algn="ctr"/>
                      <a:r>
                        <a:rPr lang="en-CA" sz="1600" dirty="0"/>
                        <a:t>…..</a:t>
                      </a:r>
                      <a:endParaRPr lang="en-US" sz="1600" dirty="0"/>
                    </a:p>
                  </a:txBody>
                  <a:tcPr marT="45724" marB="45724"/>
                </a:tc>
                <a:tc>
                  <a:txBody>
                    <a:bodyPr/>
                    <a:lstStyle/>
                    <a:p>
                      <a:pPr algn="ctr"/>
                      <a:r>
                        <a:rPr lang="en-CA" sz="1600" dirty="0"/>
                        <a:t>……</a:t>
                      </a:r>
                      <a:endParaRPr lang="en-US" sz="1600" dirty="0"/>
                    </a:p>
                  </a:txBody>
                  <a:tcPr marT="45724" marB="45724"/>
                </a:tc>
                <a:tc>
                  <a:txBody>
                    <a:bodyPr/>
                    <a:lstStyle/>
                    <a:p>
                      <a:pPr algn="ctr"/>
                      <a:endParaRPr lang="en-US" sz="1600" dirty="0"/>
                    </a:p>
                  </a:txBody>
                  <a:tcPr marT="45724" marB="45724"/>
                </a:tc>
                <a:extLst>
                  <a:ext uri="{0D108BD9-81ED-4DB2-BD59-A6C34878D82A}">
                    <a16:rowId xmlns:a16="http://schemas.microsoft.com/office/drawing/2014/main" val="10008"/>
                  </a:ext>
                </a:extLst>
              </a:tr>
              <a:tr h="365790">
                <a:tc>
                  <a:txBody>
                    <a:bodyPr/>
                    <a:lstStyle/>
                    <a:p>
                      <a:r>
                        <a:rPr lang="en-CA" sz="1600" dirty="0"/>
                        <a:t>16</a:t>
                      </a:r>
                      <a:endParaRPr lang="en-US" sz="1600" dirty="0"/>
                    </a:p>
                  </a:txBody>
                  <a:tcPr marT="45724" marB="45724"/>
                </a:tc>
                <a:tc>
                  <a:txBody>
                    <a:bodyPr/>
                    <a:lstStyle/>
                    <a:p>
                      <a:pPr algn="ctr"/>
                      <a:r>
                        <a:rPr lang="en-CA" sz="1600" dirty="0"/>
                        <a:t>1,226.90</a:t>
                      </a:r>
                      <a:endParaRPr lang="en-US" sz="1600" dirty="0"/>
                    </a:p>
                  </a:txBody>
                  <a:tcPr marT="45724" marB="45724"/>
                </a:tc>
                <a:tc>
                  <a:txBody>
                    <a:bodyPr/>
                    <a:lstStyle/>
                    <a:p>
                      <a:pPr algn="ctr"/>
                      <a:endParaRPr lang="en-US" sz="1600" dirty="0"/>
                    </a:p>
                  </a:txBody>
                  <a:tcPr marT="45724" marB="45724"/>
                </a:tc>
                <a:tc>
                  <a:txBody>
                    <a:bodyPr/>
                    <a:lstStyle/>
                    <a:p>
                      <a:pPr algn="ctr"/>
                      <a:r>
                        <a:rPr lang="en-CA" sz="1600" dirty="0"/>
                        <a:t>     780</a:t>
                      </a:r>
                      <a:endParaRPr lang="en-US" sz="1600" dirty="0"/>
                    </a:p>
                  </a:txBody>
                  <a:tcPr marT="45724" marB="45724"/>
                </a:tc>
                <a:tc>
                  <a:txBody>
                    <a:bodyPr/>
                    <a:lstStyle/>
                    <a:p>
                      <a:pPr algn="ctr"/>
                      <a:r>
                        <a:rPr lang="en-US" sz="1600" dirty="0"/>
                        <a:t> −4,620</a:t>
                      </a:r>
                    </a:p>
                  </a:txBody>
                  <a:tcPr marT="45724" marB="45724"/>
                </a:tc>
                <a:tc>
                  <a:txBody>
                    <a:bodyPr/>
                    <a:lstStyle/>
                    <a:p>
                      <a:pPr algn="ctr"/>
                      <a:r>
                        <a:rPr lang="en-CA" sz="1600" dirty="0"/>
                        <a:t>15,180</a:t>
                      </a:r>
                      <a:endParaRPr lang="en-US" sz="1600" dirty="0"/>
                    </a:p>
                  </a:txBody>
                  <a:tcPr marT="45724" marB="45724"/>
                </a:tc>
                <a:tc>
                  <a:txBody>
                    <a:bodyPr/>
                    <a:lstStyle/>
                    <a:p>
                      <a:pPr algn="ctr"/>
                      <a:endParaRPr lang="en-US" sz="1600" dirty="0"/>
                    </a:p>
                  </a:txBody>
                  <a:tcPr marT="45724" marB="45724"/>
                </a:tc>
                <a:extLst>
                  <a:ext uri="{0D108BD9-81ED-4DB2-BD59-A6C34878D82A}">
                    <a16:rowId xmlns:a16="http://schemas.microsoft.com/office/drawing/2014/main" val="10009"/>
                  </a:ext>
                </a:extLst>
              </a:tr>
            </a:tbl>
          </a:graphicData>
        </a:graphic>
      </p:graphicFrame>
      <p:sp>
        <p:nvSpPr>
          <p:cNvPr id="3" name="Left Brace 2">
            <a:extLst>
              <a:ext uri="{FF2B5EF4-FFF2-40B4-BE49-F238E27FC236}">
                <a16:creationId xmlns:a16="http://schemas.microsoft.com/office/drawing/2014/main" id="{AF8288CB-7E79-463B-859D-1C7E9DCAE3A2}"/>
              </a:ext>
            </a:extLst>
          </p:cNvPr>
          <p:cNvSpPr/>
          <p:nvPr/>
        </p:nvSpPr>
        <p:spPr>
          <a:xfrm>
            <a:off x="3087757" y="3127513"/>
            <a:ext cx="145773" cy="622852"/>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 name="TextBox 4">
            <a:extLst>
              <a:ext uri="{FF2B5EF4-FFF2-40B4-BE49-F238E27FC236}">
                <a16:creationId xmlns:a16="http://schemas.microsoft.com/office/drawing/2014/main" id="{2DDD47BB-5C1C-42CA-A5EA-F5C91EB4AB50}"/>
              </a:ext>
            </a:extLst>
          </p:cNvPr>
          <p:cNvSpPr txBox="1"/>
          <p:nvPr/>
        </p:nvSpPr>
        <p:spPr>
          <a:xfrm>
            <a:off x="1709530" y="3429000"/>
            <a:ext cx="1245705"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dirty="0"/>
              <a:t>-2.7*200</a:t>
            </a:r>
          </a:p>
        </p:txBody>
      </p:sp>
    </p:spTree>
    <p:extLst>
      <p:ext uri="{BB962C8B-B14F-4D97-AF65-F5344CB8AC3E}">
        <p14:creationId xmlns:p14="http://schemas.microsoft.com/office/powerpoint/2010/main" val="16298569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E2E595-46C9-41DF-848F-AF4933D07B5B}"/>
              </a:ext>
            </a:extLst>
          </p:cNvPr>
          <p:cNvSpPr>
            <a:spLocks noGrp="1"/>
          </p:cNvSpPr>
          <p:nvPr>
            <p:ph type="title"/>
          </p:nvPr>
        </p:nvSpPr>
        <p:spPr/>
        <p:txBody>
          <a:bodyPr>
            <a:normAutofit/>
          </a:bodyPr>
          <a:lstStyle/>
          <a:p>
            <a:r>
              <a:rPr lang="en-CA" sz="3600" dirty="0">
                <a:latin typeface="Times New Roman" panose="02020603050405020304" pitchFamily="18" charset="0"/>
                <a:cs typeface="Times New Roman" panose="02020603050405020304" pitchFamily="18" charset="0"/>
              </a:rPr>
              <a:t>Hedging Strategies Using Futures</a:t>
            </a:r>
            <a:endParaRPr lang="en-US" sz="36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28845DF4-E8C9-4B3D-8C36-723E3327CBB3}"/>
              </a:ext>
            </a:extLst>
          </p:cNvPr>
          <p:cNvSpPr>
            <a:spLocks noGrp="1"/>
          </p:cNvSpPr>
          <p:nvPr>
            <p:ph idx="1"/>
          </p:nvPr>
        </p:nvSpPr>
        <p:spPr/>
        <p:txBody>
          <a:bodyPr>
            <a:normAutofit/>
          </a:bodyPr>
          <a:lstStyle/>
          <a:p>
            <a:pPr algn="just"/>
            <a:r>
              <a:rPr lang="en-US" sz="2400" b="1" dirty="0">
                <a:latin typeface="Times New Roman" panose="02020603050405020304" pitchFamily="18" charset="0"/>
                <a:cs typeface="Times New Roman" panose="02020603050405020304" pitchFamily="18" charset="0"/>
              </a:rPr>
              <a:t>Hedging</a:t>
            </a:r>
            <a:r>
              <a:rPr lang="en-US" sz="2400" dirty="0">
                <a:latin typeface="Times New Roman" panose="02020603050405020304" pitchFamily="18" charset="0"/>
                <a:cs typeface="Times New Roman" panose="02020603050405020304" pitchFamily="18" charset="0"/>
              </a:rPr>
              <a:t> is a risk management strategy employed to offset losses in investments by taking an opposite position in a related asset.</a:t>
            </a:r>
          </a:p>
          <a:p>
            <a:pPr algn="just"/>
            <a:r>
              <a:rPr lang="en-US" altLang="en-US" sz="2400" b="1" dirty="0">
                <a:latin typeface="Times New Roman" panose="02020603050405020304" pitchFamily="18" charset="0"/>
                <a:cs typeface="Times New Roman" panose="02020603050405020304" pitchFamily="18" charset="0"/>
              </a:rPr>
              <a:t>A long futures </a:t>
            </a:r>
            <a:r>
              <a:rPr lang="en-US" altLang="en-US" sz="2400" dirty="0">
                <a:latin typeface="Times New Roman" panose="02020603050405020304" pitchFamily="18" charset="0"/>
                <a:cs typeface="Times New Roman" panose="02020603050405020304" pitchFamily="18" charset="0"/>
              </a:rPr>
              <a:t>hedge is appropriate when you know you will purchase an asset in the future and want to lock the price. This strategy is appropriate if you want to reduce your exposure for </a:t>
            </a:r>
            <a:r>
              <a:rPr lang="en-US" altLang="en-US" sz="2400" b="1" dirty="0">
                <a:latin typeface="Times New Roman" panose="02020603050405020304" pitchFamily="18" charset="0"/>
                <a:cs typeface="Times New Roman" panose="02020603050405020304" pitchFamily="18" charset="0"/>
              </a:rPr>
              <a:t>upside</a:t>
            </a:r>
            <a:r>
              <a:rPr lang="en-US" altLang="en-US" sz="2400" dirty="0">
                <a:latin typeface="Times New Roman" panose="02020603050405020304" pitchFamily="18" charset="0"/>
                <a:cs typeface="Times New Roman" panose="02020603050405020304" pitchFamily="18" charset="0"/>
              </a:rPr>
              <a:t> prices.  </a:t>
            </a:r>
          </a:p>
          <a:p>
            <a:pPr algn="just"/>
            <a:r>
              <a:rPr lang="en-US" altLang="en-US" sz="2400" b="1" dirty="0">
                <a:latin typeface="Times New Roman" panose="02020603050405020304" pitchFamily="18" charset="0"/>
                <a:cs typeface="Times New Roman" panose="02020603050405020304" pitchFamily="18" charset="0"/>
              </a:rPr>
              <a:t>A short futures </a:t>
            </a:r>
            <a:r>
              <a:rPr lang="en-US" altLang="en-US" sz="2400" dirty="0">
                <a:latin typeface="Times New Roman" panose="02020603050405020304" pitchFamily="18" charset="0"/>
                <a:cs typeface="Times New Roman" panose="02020603050405020304" pitchFamily="18" charset="0"/>
              </a:rPr>
              <a:t>hedge is appropriate when you know you will sell an asset in the future and want to lock the price. This strategy is appropriate if you want to reduce your exposure for </a:t>
            </a:r>
            <a:r>
              <a:rPr lang="en-US" altLang="en-US" sz="2400" b="1" dirty="0">
                <a:latin typeface="Times New Roman" panose="02020603050405020304" pitchFamily="18" charset="0"/>
                <a:cs typeface="Times New Roman" panose="02020603050405020304" pitchFamily="18" charset="0"/>
              </a:rPr>
              <a:t>downside</a:t>
            </a:r>
            <a:r>
              <a:rPr lang="en-US" altLang="en-US" sz="2400" dirty="0">
                <a:latin typeface="Times New Roman" panose="02020603050405020304" pitchFamily="18" charset="0"/>
                <a:cs typeface="Times New Roman" panose="02020603050405020304" pitchFamily="18" charset="0"/>
              </a:rPr>
              <a:t> prices. </a:t>
            </a:r>
          </a:p>
          <a:p>
            <a:pPr algn="just"/>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752616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DF168-872A-4AA9-8CDD-3C3D32B29200}"/>
              </a:ext>
            </a:extLst>
          </p:cNvPr>
          <p:cNvSpPr>
            <a:spLocks noGrp="1"/>
          </p:cNvSpPr>
          <p:nvPr>
            <p:ph type="title"/>
          </p:nvPr>
        </p:nvSpPr>
        <p:spPr/>
        <p:txBody>
          <a:bodyPr>
            <a:normAutofit/>
          </a:bodyPr>
          <a:lstStyle/>
          <a:p>
            <a:r>
              <a:rPr lang="en-US" altLang="en-US" sz="3600" dirty="0">
                <a:latin typeface="Times New Roman" panose="02020603050405020304" pitchFamily="18" charset="0"/>
                <a:cs typeface="Times New Roman" panose="02020603050405020304" pitchFamily="18" charset="0"/>
              </a:rPr>
              <a:t>A short futures hedge</a:t>
            </a:r>
            <a:endParaRPr lang="en-US" sz="3600" dirty="0"/>
          </a:p>
        </p:txBody>
      </p:sp>
      <p:sp>
        <p:nvSpPr>
          <p:cNvPr id="3" name="Content Placeholder 2">
            <a:extLst>
              <a:ext uri="{FF2B5EF4-FFF2-40B4-BE49-F238E27FC236}">
                <a16:creationId xmlns:a16="http://schemas.microsoft.com/office/drawing/2014/main" id="{4769B17B-C82E-4107-81C3-CCF04CD24C5B}"/>
              </a:ext>
            </a:extLst>
          </p:cNvPr>
          <p:cNvSpPr>
            <a:spLocks noGrp="1"/>
          </p:cNvSpPr>
          <p:nvPr>
            <p:ph idx="1"/>
          </p:nvPr>
        </p:nvSpPr>
        <p:spPr>
          <a:xfrm>
            <a:off x="627184" y="1459865"/>
            <a:ext cx="10515600" cy="4898732"/>
          </a:xfrm>
        </p:spPr>
        <p:txBody>
          <a:bodyPr>
            <a:noAutofit/>
          </a:bodyPr>
          <a:lstStyle/>
          <a:p>
            <a:pPr algn="just"/>
            <a:r>
              <a:rPr lang="en-US" sz="2000" dirty="0">
                <a:latin typeface="Times New Roman" panose="02020603050405020304" pitchFamily="18" charset="0"/>
                <a:cs typeface="Times New Roman" panose="02020603050405020304" pitchFamily="18" charset="0"/>
              </a:rPr>
              <a:t>Assume that on Jun 5, 2020, you, as an oil producer, has just negotiated a contract to sell 1 million barrels of crude oil. It has been agreed that the price that will apply in the contract is the market price Aug 15, 2020. On Jun 5, 2020, the oil price is $80 per barrel. Now, you are facing oil price risk if oil price goes down.. </a:t>
            </a:r>
          </a:p>
          <a:p>
            <a:pPr algn="just"/>
            <a:r>
              <a:rPr lang="en-US" sz="2000" dirty="0">
                <a:latin typeface="Times New Roman" panose="02020603050405020304" pitchFamily="18" charset="0"/>
                <a:cs typeface="Times New Roman" panose="02020603050405020304" pitchFamily="18" charset="0"/>
              </a:rPr>
              <a:t>Future oil contract price that has deliver in August is $ 79 per barrel with the size of 1000 barrel . </a:t>
            </a:r>
          </a:p>
          <a:p>
            <a:pPr algn="just"/>
            <a:r>
              <a:rPr lang="en-US" sz="2000" dirty="0">
                <a:latin typeface="Times New Roman" panose="02020603050405020304" pitchFamily="18" charset="0"/>
                <a:cs typeface="Times New Roman" panose="02020603050405020304" pitchFamily="18" charset="0"/>
              </a:rPr>
              <a:t>Your strategy: Short (Sell) 1000 (1000000/1000) future contract.</a:t>
            </a:r>
          </a:p>
          <a:p>
            <a:pPr algn="just"/>
            <a:r>
              <a:rPr lang="en-US" sz="2000" dirty="0">
                <a:latin typeface="Times New Roman" panose="02020603050405020304" pitchFamily="18" charset="0"/>
                <a:cs typeface="Times New Roman" panose="02020603050405020304" pitchFamily="18" charset="0"/>
              </a:rPr>
              <a:t>Assume that the spot (futures) price of oil is either $75 or $85 barrel on August 15.</a:t>
            </a:r>
          </a:p>
          <a:p>
            <a:pPr algn="just"/>
            <a:r>
              <a:rPr lang="en-US" sz="2000" dirty="0">
                <a:latin typeface="Times New Roman" panose="02020603050405020304" pitchFamily="18" charset="0"/>
                <a:cs typeface="Times New Roman" panose="02020603050405020304" pitchFamily="18" charset="0"/>
              </a:rPr>
              <a:t>Profit (loss) from future contract: </a:t>
            </a:r>
          </a:p>
          <a:p>
            <a:pPr lvl="1" algn="just"/>
            <a:r>
              <a:rPr lang="en-US" sz="2000" dirty="0">
                <a:latin typeface="Times New Roman" panose="02020603050405020304" pitchFamily="18" charset="0"/>
                <a:cs typeface="Times New Roman" panose="02020603050405020304" pitchFamily="18" charset="0"/>
              </a:rPr>
              <a:t>When Price $75: $79-$75=$4 gain </a:t>
            </a:r>
          </a:p>
          <a:p>
            <a:pPr lvl="1" algn="just"/>
            <a:r>
              <a:rPr lang="en-US" sz="2000" dirty="0">
                <a:latin typeface="Times New Roman" panose="02020603050405020304" pitchFamily="18" charset="0"/>
                <a:cs typeface="Times New Roman" panose="02020603050405020304" pitchFamily="18" charset="0"/>
              </a:rPr>
              <a:t>When Price $85: $79-$85=-$6 loss</a:t>
            </a:r>
          </a:p>
          <a:p>
            <a:pPr algn="just"/>
            <a:r>
              <a:rPr lang="en-US" sz="2000" dirty="0">
                <a:latin typeface="Times New Roman" panose="02020603050405020304" pitchFamily="18" charset="0"/>
                <a:cs typeface="Times New Roman" panose="02020603050405020304" pitchFamily="18" charset="0"/>
              </a:rPr>
              <a:t>Effective price for you: Spot price at the time of delivery+ Profit(loss) from future market </a:t>
            </a:r>
          </a:p>
          <a:p>
            <a:pPr lvl="1" algn="just"/>
            <a:r>
              <a:rPr lang="en-US" sz="2000" dirty="0">
                <a:latin typeface="Times New Roman" panose="02020603050405020304" pitchFamily="18" charset="0"/>
                <a:cs typeface="Times New Roman" panose="02020603050405020304" pitchFamily="18" charset="0"/>
              </a:rPr>
              <a:t>When Price $75:$75+$4=$79</a:t>
            </a:r>
          </a:p>
          <a:p>
            <a:pPr lvl="1" algn="just"/>
            <a:r>
              <a:rPr lang="en-US" sz="2000" dirty="0">
                <a:latin typeface="Times New Roman" panose="02020603050405020304" pitchFamily="18" charset="0"/>
                <a:cs typeface="Times New Roman" panose="02020603050405020304" pitchFamily="18" charset="0"/>
              </a:rPr>
              <a:t>When price $85=$85-6$=$79</a:t>
            </a:r>
          </a:p>
          <a:p>
            <a:pPr marL="0" indent="0" algn="just">
              <a:buNone/>
            </a:pPr>
            <a:r>
              <a:rPr lang="en-US" sz="2000" dirty="0">
                <a:latin typeface="Times New Roman" panose="02020603050405020304" pitchFamily="18" charset="0"/>
                <a:cs typeface="Times New Roman" panose="02020603050405020304" pitchFamily="18" charset="0"/>
              </a:rPr>
              <a:t>By using future contract, we lock our price close to $79</a:t>
            </a:r>
          </a:p>
          <a:p>
            <a:pPr lvl="1" algn="just"/>
            <a:endParaRPr lang="en-US" sz="2000" dirty="0">
              <a:latin typeface="Times New Roman" panose="02020603050405020304" pitchFamily="18" charset="0"/>
              <a:cs typeface="Times New Roman" panose="02020603050405020304" pitchFamily="18" charset="0"/>
            </a:endParaRPr>
          </a:p>
          <a:p>
            <a:pPr algn="just"/>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999847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A61161-BF04-4419-9068-47856714D857}"/>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A long future hedge </a:t>
            </a:r>
          </a:p>
        </p:txBody>
      </p:sp>
      <p:sp>
        <p:nvSpPr>
          <p:cNvPr id="3" name="Content Placeholder 2">
            <a:extLst>
              <a:ext uri="{FF2B5EF4-FFF2-40B4-BE49-F238E27FC236}">
                <a16:creationId xmlns:a16="http://schemas.microsoft.com/office/drawing/2014/main" id="{68F8EF53-48B9-42EC-8061-619B6E1C8B99}"/>
              </a:ext>
            </a:extLst>
          </p:cNvPr>
          <p:cNvSpPr>
            <a:spLocks noGrp="1"/>
          </p:cNvSpPr>
          <p:nvPr>
            <p:ph idx="1"/>
          </p:nvPr>
        </p:nvSpPr>
        <p:spPr>
          <a:xfrm>
            <a:off x="361122" y="1441311"/>
            <a:ext cx="10515600" cy="5051563"/>
          </a:xfrm>
        </p:spPr>
        <p:txBody>
          <a:bodyPr>
            <a:noAutofit/>
          </a:bodyPr>
          <a:lstStyle/>
          <a:p>
            <a:pPr algn="just"/>
            <a:r>
              <a:rPr lang="en-US" sz="2000" dirty="0">
                <a:latin typeface="Times New Roman" panose="02020603050405020304" pitchFamily="18" charset="0"/>
                <a:cs typeface="Times New Roman" panose="02020603050405020304" pitchFamily="18" charset="0"/>
              </a:rPr>
              <a:t>Assume that on Jun 5, 2020, you, as an oil buyer, has just negotiated a contract to buy 1 million barrels of crude oil. It has been agreed that the price that will apply in the contract is the market price Aug 15, 2020. On Jun 5, 2020, the oil price is $80 per barrel. Now, you are facing oil price risk if oil price goes up</a:t>
            </a:r>
          </a:p>
          <a:p>
            <a:pPr algn="just"/>
            <a:r>
              <a:rPr lang="en-US" sz="2000" dirty="0">
                <a:latin typeface="Times New Roman" panose="02020603050405020304" pitchFamily="18" charset="0"/>
                <a:cs typeface="Times New Roman" panose="02020603050405020304" pitchFamily="18" charset="0"/>
              </a:rPr>
              <a:t>Future oil contract price that has deliver in August is $ 79 per barrel with the size of 1000 barrel . </a:t>
            </a:r>
          </a:p>
          <a:p>
            <a:pPr algn="just"/>
            <a:r>
              <a:rPr lang="en-US" sz="2000" dirty="0">
                <a:latin typeface="Times New Roman" panose="02020603050405020304" pitchFamily="18" charset="0"/>
                <a:cs typeface="Times New Roman" panose="02020603050405020304" pitchFamily="18" charset="0"/>
              </a:rPr>
              <a:t>Your strategy: Buy(buy) 1000 (1000000/1000) future contract.</a:t>
            </a:r>
          </a:p>
          <a:p>
            <a:pPr algn="just"/>
            <a:r>
              <a:rPr lang="en-US" sz="2000" dirty="0">
                <a:latin typeface="Times New Roman" panose="02020603050405020304" pitchFamily="18" charset="0"/>
                <a:cs typeface="Times New Roman" panose="02020603050405020304" pitchFamily="18" charset="0"/>
              </a:rPr>
              <a:t>Assume that the spot (futures) price of oil is either $75 or $85 barrel on August 15.</a:t>
            </a:r>
          </a:p>
          <a:p>
            <a:pPr algn="just"/>
            <a:r>
              <a:rPr lang="en-US" sz="2000" dirty="0">
                <a:latin typeface="Times New Roman" panose="02020603050405020304" pitchFamily="18" charset="0"/>
                <a:cs typeface="Times New Roman" panose="02020603050405020304" pitchFamily="18" charset="0"/>
              </a:rPr>
              <a:t>Profit (loss) from future contract: </a:t>
            </a:r>
          </a:p>
          <a:p>
            <a:pPr lvl="1" algn="just"/>
            <a:r>
              <a:rPr lang="en-US" sz="2000" dirty="0">
                <a:latin typeface="Times New Roman" panose="02020603050405020304" pitchFamily="18" charset="0"/>
                <a:cs typeface="Times New Roman" panose="02020603050405020304" pitchFamily="18" charset="0"/>
              </a:rPr>
              <a:t>When Price $75: $79-$75=-$4 lose </a:t>
            </a:r>
          </a:p>
          <a:p>
            <a:pPr lvl="1" algn="just"/>
            <a:r>
              <a:rPr lang="en-US" sz="2000" dirty="0">
                <a:latin typeface="Times New Roman" panose="02020603050405020304" pitchFamily="18" charset="0"/>
                <a:cs typeface="Times New Roman" panose="02020603050405020304" pitchFamily="18" charset="0"/>
              </a:rPr>
              <a:t>When Price $85: $79-$85=$6 profit</a:t>
            </a:r>
          </a:p>
          <a:p>
            <a:pPr algn="just"/>
            <a:r>
              <a:rPr lang="en-US" sz="2000" dirty="0">
                <a:latin typeface="Times New Roman" panose="02020603050405020304" pitchFamily="18" charset="0"/>
                <a:cs typeface="Times New Roman" panose="02020603050405020304" pitchFamily="18" charset="0"/>
              </a:rPr>
              <a:t>Effective price: Spot price at the time of delivery- Profit(loss) from future market </a:t>
            </a:r>
          </a:p>
          <a:p>
            <a:pPr lvl="1" algn="just"/>
            <a:r>
              <a:rPr lang="en-US" sz="2000" dirty="0">
                <a:latin typeface="Times New Roman" panose="02020603050405020304" pitchFamily="18" charset="0"/>
                <a:cs typeface="Times New Roman" panose="02020603050405020304" pitchFamily="18" charset="0"/>
              </a:rPr>
              <a:t>When Price $75:$75+$4=$79</a:t>
            </a:r>
          </a:p>
          <a:p>
            <a:pPr lvl="1" algn="just"/>
            <a:r>
              <a:rPr lang="en-US" sz="2000" dirty="0">
                <a:latin typeface="Times New Roman" panose="02020603050405020304" pitchFamily="18" charset="0"/>
                <a:cs typeface="Times New Roman" panose="02020603050405020304" pitchFamily="18" charset="0"/>
              </a:rPr>
              <a:t>When price $85=$85-6$=$79</a:t>
            </a:r>
          </a:p>
          <a:p>
            <a:pPr marL="0" indent="0" algn="just">
              <a:buNone/>
            </a:pPr>
            <a:r>
              <a:rPr lang="en-US" sz="2000" dirty="0">
                <a:latin typeface="Times New Roman" panose="02020603050405020304" pitchFamily="18" charset="0"/>
                <a:cs typeface="Times New Roman" panose="02020603050405020304" pitchFamily="18" charset="0"/>
              </a:rPr>
              <a:t>By using future contract, we lock our price close to $79</a:t>
            </a:r>
          </a:p>
          <a:p>
            <a:endParaRPr lang="en-US" sz="2000" dirty="0"/>
          </a:p>
        </p:txBody>
      </p:sp>
    </p:spTree>
    <p:extLst>
      <p:ext uri="{BB962C8B-B14F-4D97-AF65-F5344CB8AC3E}">
        <p14:creationId xmlns:p14="http://schemas.microsoft.com/office/powerpoint/2010/main" val="35231828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C3568A-1FE0-44DA-A8BE-77D1ADFBE826}"/>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Cross-hedging</a:t>
            </a:r>
          </a:p>
        </p:txBody>
      </p:sp>
      <p:sp>
        <p:nvSpPr>
          <p:cNvPr id="3" name="Content Placeholder 2">
            <a:extLst>
              <a:ext uri="{FF2B5EF4-FFF2-40B4-BE49-F238E27FC236}">
                <a16:creationId xmlns:a16="http://schemas.microsoft.com/office/drawing/2014/main" id="{603B078B-DD35-4B4A-A50F-324E1D60BFEF}"/>
              </a:ext>
            </a:extLst>
          </p:cNvPr>
          <p:cNvSpPr>
            <a:spLocks noGrp="1"/>
          </p:cNvSpPr>
          <p:nvPr>
            <p:ph idx="1"/>
          </p:nvPr>
        </p:nvSpPr>
        <p:spPr/>
        <p:txBody>
          <a:bodyPr>
            <a:normAutofit/>
          </a:bodyPr>
          <a:lstStyle/>
          <a:p>
            <a:pPr algn="just"/>
            <a:r>
              <a:rPr lang="en-US" sz="2400" dirty="0">
                <a:latin typeface="Times New Roman" panose="02020603050405020304" pitchFamily="18" charset="0"/>
                <a:cs typeface="Times New Roman" panose="02020603050405020304" pitchFamily="18" charset="0"/>
              </a:rPr>
              <a:t>When, the asset underlying the future contract is not same as the asset whose price is being hedged, we use </a:t>
            </a:r>
            <a:r>
              <a:rPr lang="en-US" sz="2400" i="1" dirty="0">
                <a:latin typeface="Times New Roman" panose="02020603050405020304" pitchFamily="18" charset="0"/>
                <a:cs typeface="Times New Roman" panose="02020603050405020304" pitchFamily="18" charset="0"/>
              </a:rPr>
              <a:t>cross-hedging. </a:t>
            </a:r>
            <a:r>
              <a:rPr lang="en-US" sz="2400" dirty="0">
                <a:latin typeface="Times New Roman" panose="02020603050405020304" pitchFamily="18" charset="0"/>
                <a:cs typeface="Times New Roman" panose="02020603050405020304" pitchFamily="18" charset="0"/>
              </a:rPr>
              <a:t>For example, an airline that is concerned about the future price of jet fuel. Since jet fuel futures are not actively traded, it might choose to use heating oil futures contracts to hedge its exposure. </a:t>
            </a:r>
          </a:p>
          <a:p>
            <a:pPr algn="just"/>
            <a:r>
              <a:rPr lang="en-US" sz="2400" dirty="0">
                <a:latin typeface="Times New Roman" panose="02020603050405020304" pitchFamily="18" charset="0"/>
                <a:cs typeface="Times New Roman" panose="02020603050405020304" pitchFamily="18" charset="0"/>
              </a:rPr>
              <a:t>Hedge ratio is the ratio of the size of the position taken in futures contracts to the size of the exposure. Therefore, when the asset underlying futures contract is the same as the asset being hedged, the hedge ratio will be equal to 1.</a:t>
            </a:r>
          </a:p>
        </p:txBody>
      </p:sp>
    </p:spTree>
    <p:extLst>
      <p:ext uri="{BB962C8B-B14F-4D97-AF65-F5344CB8AC3E}">
        <p14:creationId xmlns:p14="http://schemas.microsoft.com/office/powerpoint/2010/main" val="34633261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18FD6-87D0-4FA9-9388-34B41800C202}"/>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Hedge ratio for cross-hedging</a:t>
            </a:r>
            <a:br>
              <a:rPr lang="en-US" sz="3600" dirty="0">
                <a:latin typeface="Times New Roman" panose="02020603050405020304" pitchFamily="18" charset="0"/>
                <a:cs typeface="Times New Roman" panose="02020603050405020304" pitchFamily="18" charset="0"/>
              </a:rPr>
            </a:br>
            <a:endParaRPr lang="en-US" sz="3600"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9F4E5D5-1982-46E9-A640-F584965FA5D2}"/>
                  </a:ext>
                </a:extLst>
              </p:cNvPr>
              <p:cNvSpPr>
                <a:spLocks noGrp="1"/>
              </p:cNvSpPr>
              <p:nvPr>
                <p:ph idx="1"/>
              </p:nvPr>
            </p:nvSpPr>
            <p:spPr/>
            <p:txBody>
              <a:bodyPr>
                <a:normAutofit/>
              </a:bodyPr>
              <a:lstStyle/>
              <a:p>
                <a:pPr algn="just"/>
                <a14:m>
                  <m:oMath xmlns:m="http://schemas.openxmlformats.org/officeDocument/2006/math">
                    <m:r>
                      <a:rPr lang="en-US" sz="2400" i="1" smtClean="0">
                        <a:latin typeface="Cambria Math" panose="02040503050406030204" pitchFamily="18" charset="0"/>
                        <a:ea typeface="Cambria Math" panose="02040503050406030204" pitchFamily="18" charset="0"/>
                        <a:cs typeface="Times New Roman" panose="02020603050405020304" pitchFamily="18" charset="0"/>
                      </a:rPr>
                      <m:t>∆</m:t>
                    </m:r>
                    <m:r>
                      <a:rPr lang="en-US" sz="2400" i="1" smtClean="0">
                        <a:latin typeface="Cambria Math" panose="02040503050406030204" pitchFamily="18" charset="0"/>
                        <a:ea typeface="Cambria Math" panose="02040503050406030204" pitchFamily="18" charset="0"/>
                        <a:cs typeface="Times New Roman" panose="02020603050405020304" pitchFamily="18" charset="0"/>
                      </a:rPr>
                      <m:t>𝑆</m:t>
                    </m:r>
                    <m:r>
                      <a:rPr lang="en-US" sz="2400" i="1" smtClean="0">
                        <a:latin typeface="Cambria Math" panose="02040503050406030204" pitchFamily="18" charset="0"/>
                        <a:ea typeface="Cambria Math" panose="02040503050406030204" pitchFamily="18" charset="0"/>
                        <a:cs typeface="Times New Roman" panose="02020603050405020304" pitchFamily="18" charset="0"/>
                      </a:rPr>
                      <m:t>=</m:t>
                    </m:r>
                    <m:r>
                      <a:rPr lang="en-US" sz="2400" i="1" smtClean="0">
                        <a:latin typeface="Cambria Math" panose="02040503050406030204" pitchFamily="18" charset="0"/>
                        <a:ea typeface="Cambria Math" panose="02040503050406030204" pitchFamily="18" charset="0"/>
                        <a:cs typeface="Times New Roman" panose="02020603050405020304" pitchFamily="18" charset="0"/>
                      </a:rPr>
                      <m:t>𝛼</m:t>
                    </m:r>
                    <m:r>
                      <a:rPr lang="en-US" sz="2400" i="1" smtClean="0">
                        <a:latin typeface="Cambria Math" panose="02040503050406030204" pitchFamily="18" charset="0"/>
                        <a:ea typeface="Cambria Math" panose="02040503050406030204" pitchFamily="18" charset="0"/>
                        <a:cs typeface="Times New Roman" panose="02020603050405020304" pitchFamily="18" charset="0"/>
                      </a:rPr>
                      <m:t>+</m:t>
                    </m:r>
                    <m:r>
                      <a:rPr lang="en-US" sz="2400" i="1" smtClean="0">
                        <a:latin typeface="Cambria Math" panose="02040503050406030204" pitchFamily="18" charset="0"/>
                        <a:ea typeface="Cambria Math" panose="02040503050406030204" pitchFamily="18" charset="0"/>
                        <a:cs typeface="Times New Roman" panose="02020603050405020304" pitchFamily="18" charset="0"/>
                      </a:rPr>
                      <m:t>𝛽</m:t>
                    </m:r>
                    <m:r>
                      <a:rPr lang="en-US" sz="2400" i="1" smtClean="0">
                        <a:latin typeface="Cambria Math" panose="02040503050406030204" pitchFamily="18" charset="0"/>
                        <a:ea typeface="Cambria Math" panose="02040503050406030204" pitchFamily="18" charset="0"/>
                        <a:cs typeface="Times New Roman" panose="02020603050405020304" pitchFamily="18" charset="0"/>
                      </a:rPr>
                      <m:t>∆</m:t>
                    </m:r>
                    <m:r>
                      <a:rPr lang="en-US" sz="2400" i="1" smtClean="0">
                        <a:latin typeface="Cambria Math" panose="02040503050406030204" pitchFamily="18" charset="0"/>
                        <a:ea typeface="Cambria Math" panose="02040503050406030204" pitchFamily="18" charset="0"/>
                        <a:cs typeface="Times New Roman" panose="02020603050405020304" pitchFamily="18" charset="0"/>
                      </a:rPr>
                      <m:t>𝐹</m:t>
                    </m:r>
                    <m:r>
                      <a:rPr lang="en-US" sz="2400" i="1" smtClean="0">
                        <a:latin typeface="Cambria Math" panose="02040503050406030204" pitchFamily="18" charset="0"/>
                        <a:ea typeface="Cambria Math" panose="02040503050406030204" pitchFamily="18" charset="0"/>
                        <a:cs typeface="Times New Roman" panose="02020603050405020304" pitchFamily="18" charset="0"/>
                      </a:rPr>
                      <m:t>+</m:t>
                    </m:r>
                    <m:r>
                      <a:rPr lang="en-US" sz="2400" i="1" smtClean="0">
                        <a:latin typeface="Cambria Math" panose="02040503050406030204" pitchFamily="18" charset="0"/>
                        <a:ea typeface="Cambria Math" panose="02040503050406030204" pitchFamily="18" charset="0"/>
                        <a:cs typeface="Times New Roman" panose="02020603050405020304" pitchFamily="18" charset="0"/>
                      </a:rPr>
                      <m:t>𝜀</m:t>
                    </m:r>
                  </m:oMath>
                </a14:m>
                <a:r>
                  <a:rPr lang="en-US" sz="2400" dirty="0">
                    <a:latin typeface="Times New Roman" panose="02020603050405020304" pitchFamily="18" charset="0"/>
                    <a:ea typeface="Cambria Math" panose="02040503050406030204" pitchFamily="18" charset="0"/>
                    <a:cs typeface="Times New Roman" panose="02020603050405020304" pitchFamily="18" charset="0"/>
                  </a:rPr>
                  <a:t> : Equation (1)</a:t>
                </a:r>
              </a:p>
              <a:p>
                <a:pPr algn="just"/>
                <a14:m>
                  <m:oMath xmlns:m="http://schemas.openxmlformats.org/officeDocument/2006/math">
                    <m:r>
                      <a:rPr lang="en-US" sz="2400" i="1">
                        <a:latin typeface="Cambria Math" panose="02040503050406030204" pitchFamily="18" charset="0"/>
                        <a:ea typeface="Cambria Math" panose="02040503050406030204" pitchFamily="18" charset="0"/>
                        <a:cs typeface="Times New Roman" panose="02020603050405020304" pitchFamily="18" charset="0"/>
                      </a:rPr>
                      <m:t>∆</m:t>
                    </m:r>
                    <m:r>
                      <a:rPr lang="en-US" sz="2400" i="1">
                        <a:latin typeface="Cambria Math" panose="02040503050406030204" pitchFamily="18" charset="0"/>
                        <a:ea typeface="Cambria Math" panose="02040503050406030204" pitchFamily="18" charset="0"/>
                        <a:cs typeface="Times New Roman" panose="02020603050405020304" pitchFamily="18" charset="0"/>
                      </a:rPr>
                      <m:t>𝑆</m:t>
                    </m:r>
                  </m:oMath>
                </a14:m>
                <a:r>
                  <a:rPr lang="en-US" sz="2400" dirty="0">
                    <a:latin typeface="Times New Roman" panose="02020603050405020304" pitchFamily="18" charset="0"/>
                    <a:cs typeface="Times New Roman" panose="02020603050405020304" pitchFamily="18" charset="0"/>
                  </a:rPr>
                  <a:t> is change in spot prices</a:t>
                </a:r>
              </a:p>
              <a:p>
                <a:pPr algn="just"/>
                <a14:m>
                  <m:oMath xmlns:m="http://schemas.openxmlformats.org/officeDocument/2006/math">
                    <m:r>
                      <a:rPr lang="en-US" sz="2400" i="1">
                        <a:latin typeface="Cambria Math" panose="02040503050406030204" pitchFamily="18" charset="0"/>
                        <a:ea typeface="Cambria Math" panose="02040503050406030204" pitchFamily="18" charset="0"/>
                        <a:cs typeface="Times New Roman" panose="02020603050405020304" pitchFamily="18" charset="0"/>
                      </a:rPr>
                      <m:t>∆</m:t>
                    </m:r>
                    <m:r>
                      <a:rPr lang="en-US" sz="2400" i="1">
                        <a:latin typeface="Cambria Math" panose="02040503050406030204" pitchFamily="18" charset="0"/>
                        <a:ea typeface="Cambria Math" panose="02040503050406030204" pitchFamily="18" charset="0"/>
                        <a:cs typeface="Times New Roman" panose="02020603050405020304" pitchFamily="18" charset="0"/>
                      </a:rPr>
                      <m:t>𝐹</m:t>
                    </m:r>
                  </m:oMath>
                </a14:m>
                <a:r>
                  <a:rPr lang="en-US" sz="2400" dirty="0">
                    <a:latin typeface="Times New Roman" panose="02020603050405020304" pitchFamily="18" charset="0"/>
                    <a:cs typeface="Times New Roman" panose="02020603050405020304" pitchFamily="18" charset="0"/>
                  </a:rPr>
                  <a:t> is change in futures contract prices</a:t>
                </a:r>
              </a:p>
              <a:p>
                <a:pPr algn="just"/>
                <a14:m>
                  <m:oMath xmlns:m="http://schemas.openxmlformats.org/officeDocument/2006/math">
                    <m:r>
                      <a:rPr lang="en-US" sz="2400" i="1">
                        <a:latin typeface="Cambria Math" panose="02040503050406030204" pitchFamily="18" charset="0"/>
                        <a:ea typeface="Cambria Math" panose="02040503050406030204" pitchFamily="18" charset="0"/>
                        <a:cs typeface="Times New Roman" panose="02020603050405020304" pitchFamily="18" charset="0"/>
                      </a:rPr>
                      <m:t>𝛽</m:t>
                    </m:r>
                  </m:oMath>
                </a14:m>
                <a:r>
                  <a:rPr lang="en-US" sz="2400" dirty="0">
                    <a:latin typeface="Times New Roman" panose="02020603050405020304" pitchFamily="18" charset="0"/>
                    <a:cs typeface="Times New Roman" panose="02020603050405020304" pitchFamily="18" charset="0"/>
                  </a:rPr>
                  <a:t> measures hedge ratio, can be written as </a:t>
                </a:r>
                <a14:m>
                  <m:oMath xmlns:m="http://schemas.openxmlformats.org/officeDocument/2006/math">
                    <m:sSubSup>
                      <m:sSubSupPr>
                        <m:ctrlPr>
                          <a:rPr lang="en-US" sz="2400" i="1" smtClean="0">
                            <a:latin typeface="Cambria Math" panose="02040503050406030204" pitchFamily="18" charset="0"/>
                            <a:cs typeface="Times New Roman" panose="02020603050405020304" pitchFamily="18" charset="0"/>
                          </a:rPr>
                        </m:ctrlPr>
                      </m:sSubSupPr>
                      <m:e>
                        <m:r>
                          <a:rPr lang="en-US" sz="2400" b="0" i="1" smtClean="0">
                            <a:latin typeface="Cambria Math" panose="02040503050406030204" pitchFamily="18" charset="0"/>
                            <a:cs typeface="Times New Roman" panose="02020603050405020304" pitchFamily="18" charset="0"/>
                          </a:rPr>
                          <m:t>𝑝</m:t>
                        </m:r>
                        <m:r>
                          <a:rPr lang="en-US" sz="2400" b="0" i="1" smtClean="0">
                            <a:latin typeface="Cambria Math" panose="02040503050406030204" pitchFamily="18" charset="0"/>
                            <a:cs typeface="Times New Roman" panose="02020603050405020304" pitchFamily="18" charset="0"/>
                          </a:rPr>
                          <m:t>∗</m:t>
                        </m:r>
                      </m:e>
                      <m:sub>
                        <m:sSub>
                          <m:sSubPr>
                            <m:ctrlPr>
                              <a:rPr lang="en-US" sz="2400" i="1" smtClean="0">
                                <a:latin typeface="Cambria Math" panose="02040503050406030204" pitchFamily="18" charset="0"/>
                                <a:cs typeface="Times New Roman" panose="02020603050405020304" pitchFamily="18" charset="0"/>
                              </a:rPr>
                            </m:ctrlPr>
                          </m:sSubPr>
                          <m:e>
                            <m:r>
                              <a:rPr lang="en-US" sz="2400" i="1" smtClean="0">
                                <a:latin typeface="Cambria Math" panose="02040503050406030204" pitchFamily="18" charset="0"/>
                                <a:ea typeface="Cambria Math" panose="02040503050406030204" pitchFamily="18" charset="0"/>
                                <a:cs typeface="Times New Roman" panose="02020603050405020304" pitchFamily="18" charset="0"/>
                              </a:rPr>
                              <m:t>𝜎</m:t>
                            </m:r>
                          </m:e>
                          <m:sub>
                            <m:r>
                              <a:rPr lang="en-US" sz="2400" b="0" i="1" smtClean="0">
                                <a:latin typeface="Cambria Math" panose="02040503050406030204" pitchFamily="18" charset="0"/>
                                <a:cs typeface="Times New Roman" panose="02020603050405020304" pitchFamily="18" charset="0"/>
                              </a:rPr>
                              <m:t>𝑓</m:t>
                            </m:r>
                          </m:sub>
                        </m:sSub>
                      </m:sub>
                      <m:sup>
                        <m:sSub>
                          <m:sSubPr>
                            <m:ctrlPr>
                              <a:rPr lang="en-US" sz="2400" i="1" smtClean="0">
                                <a:latin typeface="Cambria Math" panose="02040503050406030204" pitchFamily="18" charset="0"/>
                                <a:cs typeface="Times New Roman" panose="02020603050405020304" pitchFamily="18" charset="0"/>
                              </a:rPr>
                            </m:ctrlPr>
                          </m:sSubPr>
                          <m:e>
                            <m:r>
                              <a:rPr lang="en-US" sz="2400" i="1" smtClean="0">
                                <a:latin typeface="Cambria Math" panose="02040503050406030204" pitchFamily="18" charset="0"/>
                                <a:ea typeface="Cambria Math" panose="02040503050406030204" pitchFamily="18" charset="0"/>
                                <a:cs typeface="Times New Roman" panose="02020603050405020304" pitchFamily="18" charset="0"/>
                              </a:rPr>
                              <m:t>𝜎</m:t>
                            </m:r>
                          </m:e>
                          <m:sub>
                            <m:r>
                              <a:rPr lang="en-US" sz="2400" b="0" i="1" smtClean="0">
                                <a:latin typeface="Cambria Math" panose="02040503050406030204" pitchFamily="18" charset="0"/>
                                <a:cs typeface="Times New Roman" panose="02020603050405020304" pitchFamily="18" charset="0"/>
                              </a:rPr>
                              <m:t>𝑠</m:t>
                            </m:r>
                          </m:sub>
                        </m:sSub>
                      </m:sup>
                    </m:sSubSup>
                  </m:oMath>
                </a14:m>
                <a:endParaRPr lang="en-US" sz="2400" dirty="0">
                  <a:latin typeface="Times New Roman" panose="02020603050405020304" pitchFamily="18" charset="0"/>
                  <a:cs typeface="Times New Roman" panose="02020603050405020304" pitchFamily="18" charset="0"/>
                </a:endParaRPr>
              </a:p>
              <a:p>
                <a:pPr lvl="1" algn="just"/>
                <a14:m>
                  <m:oMath xmlns:m="http://schemas.openxmlformats.org/officeDocument/2006/math">
                    <m:r>
                      <a:rPr lang="en-US" i="1">
                        <a:latin typeface="Cambria Math" panose="02040503050406030204" pitchFamily="18" charset="0"/>
                        <a:cs typeface="Times New Roman" panose="02020603050405020304" pitchFamily="18" charset="0"/>
                      </a:rPr>
                      <m:t>𝑝</m:t>
                    </m:r>
                  </m:oMath>
                </a14:m>
                <a:r>
                  <a:rPr lang="en-US" dirty="0">
                    <a:latin typeface="Times New Roman" panose="02020603050405020304" pitchFamily="18" charset="0"/>
                    <a:cs typeface="Times New Roman" panose="02020603050405020304" pitchFamily="18" charset="0"/>
                  </a:rPr>
                  <a:t> is correlation between </a:t>
                </a:r>
                <a14:m>
                  <m:oMath xmlns:m="http://schemas.openxmlformats.org/officeDocument/2006/math">
                    <m:r>
                      <a:rPr lang="en-US" i="1">
                        <a:latin typeface="Cambria Math" panose="02040503050406030204" pitchFamily="18" charset="0"/>
                        <a:ea typeface="Cambria Math" panose="02040503050406030204" pitchFamily="18" charset="0"/>
                        <a:cs typeface="Times New Roman" panose="02020603050405020304" pitchFamily="18" charset="0"/>
                      </a:rPr>
                      <m:t>∆</m:t>
                    </m:r>
                    <m:r>
                      <a:rPr lang="en-US" i="1">
                        <a:latin typeface="Cambria Math" panose="02040503050406030204" pitchFamily="18" charset="0"/>
                        <a:ea typeface="Cambria Math" panose="02040503050406030204" pitchFamily="18" charset="0"/>
                        <a:cs typeface="Times New Roman" panose="02020603050405020304" pitchFamily="18" charset="0"/>
                      </a:rPr>
                      <m:t>𝑆</m:t>
                    </m:r>
                  </m:oMath>
                </a14:m>
                <a:r>
                  <a:rPr lang="en-US" dirty="0">
                    <a:latin typeface="Times New Roman" panose="02020603050405020304" pitchFamily="18" charset="0"/>
                    <a:cs typeface="Times New Roman" panose="02020603050405020304" pitchFamily="18" charset="0"/>
                  </a:rPr>
                  <a:t>  and </a:t>
                </a:r>
                <a14:m>
                  <m:oMath xmlns:m="http://schemas.openxmlformats.org/officeDocument/2006/math">
                    <m:r>
                      <a:rPr lang="en-US" i="1">
                        <a:latin typeface="Cambria Math" panose="02040503050406030204" pitchFamily="18" charset="0"/>
                        <a:ea typeface="Cambria Math" panose="02040503050406030204" pitchFamily="18" charset="0"/>
                        <a:cs typeface="Times New Roman" panose="02020603050405020304" pitchFamily="18" charset="0"/>
                      </a:rPr>
                      <m:t>∆</m:t>
                    </m:r>
                    <m:r>
                      <a:rPr lang="en-US" i="1">
                        <a:latin typeface="Cambria Math" panose="02040503050406030204" pitchFamily="18" charset="0"/>
                        <a:ea typeface="Cambria Math" panose="02040503050406030204" pitchFamily="18" charset="0"/>
                        <a:cs typeface="Times New Roman" panose="02020603050405020304" pitchFamily="18" charset="0"/>
                      </a:rPr>
                      <m:t>𝐹</m:t>
                    </m:r>
                  </m:oMath>
                </a14:m>
                <a:r>
                  <a:rPr lang="en-US" dirty="0">
                    <a:latin typeface="Times New Roman" panose="02020603050405020304" pitchFamily="18" charset="0"/>
                    <a:cs typeface="Times New Roman" panose="02020603050405020304" pitchFamily="18" charset="0"/>
                  </a:rPr>
                  <a:t> </a:t>
                </a:r>
              </a:p>
              <a:p>
                <a:pPr lvl="1" algn="just"/>
                <a14:m>
                  <m:oMath xmlns:m="http://schemas.openxmlformats.org/officeDocument/2006/math">
                    <m:sSub>
                      <m:sSubPr>
                        <m:ctrlPr>
                          <a:rPr lang="en-US" i="1">
                            <a:latin typeface="Cambria Math" panose="02040503050406030204" pitchFamily="18" charset="0"/>
                            <a:cs typeface="Times New Roman" panose="02020603050405020304" pitchFamily="18" charset="0"/>
                          </a:rPr>
                        </m:ctrlPr>
                      </m:sSubPr>
                      <m:e>
                        <m:r>
                          <a:rPr lang="en-US" i="1">
                            <a:latin typeface="Cambria Math" panose="02040503050406030204" pitchFamily="18" charset="0"/>
                            <a:ea typeface="Cambria Math" panose="02040503050406030204" pitchFamily="18" charset="0"/>
                            <a:cs typeface="Times New Roman" panose="02020603050405020304" pitchFamily="18" charset="0"/>
                          </a:rPr>
                          <m:t>𝜎</m:t>
                        </m:r>
                      </m:e>
                      <m:sub>
                        <m:r>
                          <a:rPr lang="en-US" i="1">
                            <a:latin typeface="Cambria Math" panose="02040503050406030204" pitchFamily="18" charset="0"/>
                            <a:cs typeface="Times New Roman" panose="02020603050405020304" pitchFamily="18" charset="0"/>
                          </a:rPr>
                          <m:t>𝑠</m:t>
                        </m:r>
                      </m:sub>
                    </m:sSub>
                  </m:oMath>
                </a14:m>
                <a:r>
                  <a:rPr lang="en-US" dirty="0">
                    <a:latin typeface="Times New Roman" panose="02020603050405020304" pitchFamily="18" charset="0"/>
                    <a:cs typeface="Times New Roman" panose="02020603050405020304" pitchFamily="18" charset="0"/>
                  </a:rPr>
                  <a:t> standard deviation of </a:t>
                </a:r>
                <a14:m>
                  <m:oMath xmlns:m="http://schemas.openxmlformats.org/officeDocument/2006/math">
                    <m:r>
                      <a:rPr lang="en-US" i="1">
                        <a:latin typeface="Cambria Math" panose="02040503050406030204" pitchFamily="18" charset="0"/>
                        <a:ea typeface="Cambria Math" panose="02040503050406030204" pitchFamily="18" charset="0"/>
                        <a:cs typeface="Times New Roman" panose="02020603050405020304" pitchFamily="18" charset="0"/>
                      </a:rPr>
                      <m:t>∆</m:t>
                    </m:r>
                    <m:r>
                      <a:rPr lang="en-US" i="1">
                        <a:latin typeface="Cambria Math" panose="02040503050406030204" pitchFamily="18" charset="0"/>
                        <a:ea typeface="Cambria Math" panose="02040503050406030204" pitchFamily="18" charset="0"/>
                        <a:cs typeface="Times New Roman" panose="02020603050405020304" pitchFamily="18" charset="0"/>
                      </a:rPr>
                      <m:t>𝑆</m:t>
                    </m:r>
                  </m:oMath>
                </a14:m>
                <a:r>
                  <a:rPr lang="en-US" dirty="0">
                    <a:latin typeface="Times New Roman" panose="02020603050405020304" pitchFamily="18" charset="0"/>
                    <a:cs typeface="Times New Roman" panose="02020603050405020304" pitchFamily="18" charset="0"/>
                  </a:rPr>
                  <a:t> </a:t>
                </a:r>
              </a:p>
              <a:p>
                <a:pPr lvl="1" algn="just"/>
                <a14:m>
                  <m:oMath xmlns:m="http://schemas.openxmlformats.org/officeDocument/2006/math">
                    <m:sSub>
                      <m:sSubPr>
                        <m:ctrlPr>
                          <a:rPr lang="en-US" i="1">
                            <a:latin typeface="Cambria Math" panose="02040503050406030204" pitchFamily="18" charset="0"/>
                            <a:cs typeface="Times New Roman" panose="02020603050405020304" pitchFamily="18" charset="0"/>
                          </a:rPr>
                        </m:ctrlPr>
                      </m:sSubPr>
                      <m:e>
                        <m:r>
                          <a:rPr lang="en-US" i="1">
                            <a:latin typeface="Cambria Math" panose="02040503050406030204" pitchFamily="18" charset="0"/>
                            <a:ea typeface="Cambria Math" panose="02040503050406030204" pitchFamily="18" charset="0"/>
                            <a:cs typeface="Times New Roman" panose="02020603050405020304" pitchFamily="18" charset="0"/>
                          </a:rPr>
                          <m:t>𝜎</m:t>
                        </m:r>
                      </m:e>
                      <m:sub>
                        <m:r>
                          <a:rPr lang="en-US" b="0" i="1" smtClean="0">
                            <a:latin typeface="Cambria Math" panose="02040503050406030204" pitchFamily="18" charset="0"/>
                            <a:ea typeface="Cambria Math" panose="02040503050406030204" pitchFamily="18" charset="0"/>
                            <a:cs typeface="Times New Roman" panose="02020603050405020304" pitchFamily="18" charset="0"/>
                          </a:rPr>
                          <m:t>𝐹</m:t>
                        </m:r>
                      </m:sub>
                    </m:sSub>
                  </m:oMath>
                </a14:m>
                <a:r>
                  <a:rPr lang="en-US" dirty="0">
                    <a:latin typeface="Times New Roman" panose="02020603050405020304" pitchFamily="18" charset="0"/>
                    <a:cs typeface="Times New Roman" panose="02020603050405020304" pitchFamily="18" charset="0"/>
                  </a:rPr>
                  <a:t> standard deviation of </a:t>
                </a:r>
                <a14:m>
                  <m:oMath xmlns:m="http://schemas.openxmlformats.org/officeDocument/2006/math">
                    <m:r>
                      <a:rPr lang="en-US" i="1">
                        <a:latin typeface="Cambria Math" panose="02040503050406030204" pitchFamily="18" charset="0"/>
                        <a:ea typeface="Cambria Math" panose="02040503050406030204" pitchFamily="18" charset="0"/>
                        <a:cs typeface="Times New Roman" panose="02020603050405020304" pitchFamily="18" charset="0"/>
                      </a:rPr>
                      <m:t>∆</m:t>
                    </m:r>
                    <m:r>
                      <a:rPr lang="en-US" b="0" i="1" smtClean="0">
                        <a:latin typeface="Cambria Math" panose="02040503050406030204" pitchFamily="18" charset="0"/>
                        <a:ea typeface="Cambria Math" panose="02040503050406030204" pitchFamily="18" charset="0"/>
                        <a:cs typeface="Times New Roman" panose="02020603050405020304" pitchFamily="18" charset="0"/>
                      </a:rPr>
                      <m:t>𝐹</m:t>
                    </m:r>
                  </m:oMath>
                </a14:m>
                <a:r>
                  <a:rPr lang="en-US" dirty="0">
                    <a:latin typeface="Times New Roman" panose="02020603050405020304" pitchFamily="18" charset="0"/>
                    <a:cs typeface="Times New Roman" panose="02020603050405020304" pitchFamily="18" charset="0"/>
                  </a:rPr>
                  <a:t> </a:t>
                </a:r>
              </a:p>
              <a:p>
                <a:pPr algn="just"/>
                <a:r>
                  <a:rPr lang="en-US" sz="2400" dirty="0">
                    <a:latin typeface="Times New Roman" panose="02020603050405020304" pitchFamily="18" charset="0"/>
                    <a:cs typeface="Times New Roman" panose="02020603050405020304" pitchFamily="18" charset="0"/>
                  </a:rPr>
                  <a:t>R^2 equation (1) measures the hedge effectiveness.</a:t>
                </a:r>
              </a:p>
              <a:p>
                <a:endParaRPr lang="en-US" sz="2400" dirty="0">
                  <a:latin typeface="Times New Roman" panose="02020603050405020304" pitchFamily="18" charset="0"/>
                  <a:cs typeface="Times New Roman" panose="02020603050405020304" pitchFamily="18" charset="0"/>
                </a:endParaRPr>
              </a:p>
            </p:txBody>
          </p:sp>
        </mc:Choice>
        <mc:Fallback xmlns="">
          <p:sp>
            <p:nvSpPr>
              <p:cNvPr id="3" name="Content Placeholder 2">
                <a:extLst>
                  <a:ext uri="{FF2B5EF4-FFF2-40B4-BE49-F238E27FC236}">
                    <a16:creationId xmlns:a16="http://schemas.microsoft.com/office/drawing/2014/main" id="{69F4E5D5-1982-46E9-A640-F584965FA5D2}"/>
                  </a:ext>
                </a:extLst>
              </p:cNvPr>
              <p:cNvSpPr>
                <a:spLocks noGrp="1" noRot="1" noChangeAspect="1" noMove="1" noResize="1" noEditPoints="1" noAdjustHandles="1" noChangeArrowheads="1" noChangeShapeType="1" noTextEdit="1"/>
              </p:cNvSpPr>
              <p:nvPr>
                <p:ph idx="1"/>
              </p:nvPr>
            </p:nvSpPr>
            <p:spPr>
              <a:blipFill>
                <a:blip r:embed="rId2"/>
                <a:stretch>
                  <a:fillRect l="-812" t="-1961"/>
                </a:stretch>
              </a:blipFill>
            </p:spPr>
            <p:txBody>
              <a:bodyPr/>
              <a:lstStyle/>
              <a:p>
                <a:r>
                  <a:rPr lang="en-US">
                    <a:noFill/>
                  </a:rPr>
                  <a:t> </a:t>
                </a:r>
              </a:p>
            </p:txBody>
          </p:sp>
        </mc:Fallback>
      </mc:AlternateContent>
    </p:spTree>
    <p:extLst>
      <p:ext uri="{BB962C8B-B14F-4D97-AF65-F5344CB8AC3E}">
        <p14:creationId xmlns:p14="http://schemas.microsoft.com/office/powerpoint/2010/main" val="33536311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80E350-97C8-48BA-A327-69B4A11F4007}"/>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Hedge ratio for cross-hedging</a:t>
            </a:r>
          </a:p>
        </p:txBody>
      </p:sp>
      <p:graphicFrame>
        <p:nvGraphicFramePr>
          <p:cNvPr id="5" name="Content Placeholder 4">
            <a:extLst>
              <a:ext uri="{FF2B5EF4-FFF2-40B4-BE49-F238E27FC236}">
                <a16:creationId xmlns:a16="http://schemas.microsoft.com/office/drawing/2014/main" id="{ACFE8270-C570-4C6D-A24A-D4F0FBEAE615}"/>
              </a:ext>
            </a:extLst>
          </p:cNvPr>
          <p:cNvGraphicFramePr>
            <a:graphicFrameLocks noGrp="1"/>
          </p:cNvGraphicFramePr>
          <p:nvPr>
            <p:ph idx="1"/>
            <p:extLst>
              <p:ext uri="{D42A27DB-BD31-4B8C-83A1-F6EECF244321}">
                <p14:modId xmlns:p14="http://schemas.microsoft.com/office/powerpoint/2010/main" val="3536087552"/>
              </p:ext>
            </p:extLst>
          </p:nvPr>
        </p:nvGraphicFramePr>
        <p:xfrm>
          <a:off x="2729949" y="1825623"/>
          <a:ext cx="5021952" cy="4351343"/>
        </p:xfrm>
        <a:graphic>
          <a:graphicData uri="http://schemas.openxmlformats.org/drawingml/2006/table">
            <a:tbl>
              <a:tblPr/>
              <a:tblGrid>
                <a:gridCol w="892792">
                  <a:extLst>
                    <a:ext uri="{9D8B030D-6E8A-4147-A177-3AD203B41FA5}">
                      <a16:colId xmlns:a16="http://schemas.microsoft.com/office/drawing/2014/main" val="3052579705"/>
                    </a:ext>
                  </a:extLst>
                </a:gridCol>
                <a:gridCol w="1990180">
                  <a:extLst>
                    <a:ext uri="{9D8B030D-6E8A-4147-A177-3AD203B41FA5}">
                      <a16:colId xmlns:a16="http://schemas.microsoft.com/office/drawing/2014/main" val="525456110"/>
                    </a:ext>
                  </a:extLst>
                </a:gridCol>
                <a:gridCol w="2138980">
                  <a:extLst>
                    <a:ext uri="{9D8B030D-6E8A-4147-A177-3AD203B41FA5}">
                      <a16:colId xmlns:a16="http://schemas.microsoft.com/office/drawing/2014/main" val="2248799888"/>
                    </a:ext>
                  </a:extLst>
                </a:gridCol>
              </a:tblGrid>
              <a:tr h="772753">
                <a:tc>
                  <a:txBody>
                    <a:bodyPr/>
                    <a:lstStyle/>
                    <a:p>
                      <a:pPr algn="l" fontAlgn="t"/>
                      <a:r>
                        <a:rPr lang="en-US" sz="1400" b="1" i="0" u="none" strike="noStrike">
                          <a:solidFill>
                            <a:srgbClr val="333333"/>
                          </a:solidFill>
                          <a:effectLst/>
                          <a:latin typeface="Source Sans Pro" panose="020B0503030403020204" pitchFamily="34" charset="0"/>
                        </a:rPr>
                        <a:t>Month</a:t>
                      </a:r>
                    </a:p>
                  </a:txBody>
                  <a:tcPr marL="82795" marR="9199" marT="919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EEEEEE"/>
                      </a:solidFill>
                      <a:prstDash val="solid"/>
                      <a:round/>
                      <a:headEnd type="none" w="med" len="med"/>
                      <a:tailEnd type="none" w="med" len="med"/>
                    </a:lnB>
                    <a:solidFill>
                      <a:srgbClr val="FFFFFF"/>
                    </a:solidFill>
                  </a:tcPr>
                </a:tc>
                <a:tc>
                  <a:txBody>
                    <a:bodyPr/>
                    <a:lstStyle/>
                    <a:p>
                      <a:pPr algn="l" fontAlgn="t"/>
                      <a:r>
                        <a:rPr lang="en-US" sz="1400" b="1" i="0" u="none" strike="noStrike">
                          <a:solidFill>
                            <a:srgbClr val="333333"/>
                          </a:solidFill>
                          <a:effectLst/>
                          <a:latin typeface="Source Sans Pro" panose="020B0503030403020204" pitchFamily="34" charset="0"/>
                        </a:rPr>
                        <a:t>Δ in Future Price (ΔF)</a:t>
                      </a:r>
                    </a:p>
                  </a:txBody>
                  <a:tcPr marL="82795" marR="9199" marT="919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EEEEEE"/>
                      </a:solidFill>
                      <a:prstDash val="solid"/>
                      <a:round/>
                      <a:headEnd type="none" w="med" len="med"/>
                      <a:tailEnd type="none" w="med" len="med"/>
                    </a:lnB>
                    <a:solidFill>
                      <a:srgbClr val="FFFFFF"/>
                    </a:solidFill>
                  </a:tcPr>
                </a:tc>
                <a:tc>
                  <a:txBody>
                    <a:bodyPr/>
                    <a:lstStyle/>
                    <a:p>
                      <a:pPr algn="l" fontAlgn="t"/>
                      <a:r>
                        <a:rPr lang="en-US" sz="1400" b="1" i="0" u="none" strike="noStrike">
                          <a:solidFill>
                            <a:srgbClr val="333333"/>
                          </a:solidFill>
                          <a:effectLst/>
                          <a:latin typeface="Source Sans Pro" panose="020B0503030403020204" pitchFamily="34" charset="0"/>
                        </a:rPr>
                        <a:t>Δ in Spot Jet Fuel Price (ΔS)</a:t>
                      </a:r>
                    </a:p>
                  </a:txBody>
                  <a:tcPr marL="82795" marR="9199" marT="919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EEEEEE"/>
                      </a:solidFill>
                      <a:prstDash val="solid"/>
                      <a:round/>
                      <a:headEnd type="none" w="med" len="med"/>
                      <a:tailEnd type="none" w="med" len="med"/>
                    </a:lnB>
                    <a:solidFill>
                      <a:srgbClr val="FFFFFF"/>
                    </a:solidFill>
                  </a:tcPr>
                </a:tc>
                <a:extLst>
                  <a:ext uri="{0D108BD9-81ED-4DB2-BD59-A6C34878D82A}">
                    <a16:rowId xmlns:a16="http://schemas.microsoft.com/office/drawing/2014/main" val="87145367"/>
                  </a:ext>
                </a:extLst>
              </a:tr>
              <a:tr h="239186">
                <a:tc>
                  <a:txBody>
                    <a:bodyPr/>
                    <a:lstStyle/>
                    <a:p>
                      <a:pPr algn="ctr" fontAlgn="t"/>
                      <a:r>
                        <a:rPr lang="en-US" sz="1400" b="0" i="0" u="none" strike="noStrike">
                          <a:solidFill>
                            <a:srgbClr val="333333"/>
                          </a:solidFill>
                          <a:effectLst/>
                          <a:latin typeface="Source Sans Pro" panose="020B0503030403020204" pitchFamily="34" charset="0"/>
                        </a:rPr>
                        <a:t>1</a:t>
                      </a:r>
                    </a:p>
                  </a:txBody>
                  <a:tcPr marL="82795" marR="9199" marT="919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EEEEEE"/>
                      </a:solidFill>
                      <a:prstDash val="solid"/>
                      <a:round/>
                      <a:headEnd type="none" w="med" len="med"/>
                      <a:tailEnd type="none" w="med" len="med"/>
                    </a:lnT>
                    <a:lnB w="12700" cap="flat" cmpd="sng" algn="ctr">
                      <a:solidFill>
                        <a:srgbClr val="EEEEEE"/>
                      </a:solidFill>
                      <a:prstDash val="solid"/>
                      <a:round/>
                      <a:headEnd type="none" w="med" len="med"/>
                      <a:tailEnd type="none" w="med" len="med"/>
                    </a:lnB>
                    <a:solidFill>
                      <a:srgbClr val="FFFFFF"/>
                    </a:solidFill>
                  </a:tcPr>
                </a:tc>
                <a:tc>
                  <a:txBody>
                    <a:bodyPr/>
                    <a:lstStyle/>
                    <a:p>
                      <a:pPr algn="ctr" fontAlgn="t"/>
                      <a:r>
                        <a:rPr lang="en-US" sz="1400" b="0" i="0" u="none" strike="noStrike" dirty="0">
                          <a:solidFill>
                            <a:srgbClr val="333333"/>
                          </a:solidFill>
                          <a:effectLst/>
                          <a:latin typeface="Source Sans Pro" panose="020B0503030403020204" pitchFamily="34" charset="0"/>
                        </a:rPr>
                        <a:t>0.021</a:t>
                      </a:r>
                    </a:p>
                  </a:txBody>
                  <a:tcPr marL="82795" marR="9199" marT="919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EEEEEE"/>
                      </a:solidFill>
                      <a:prstDash val="solid"/>
                      <a:round/>
                      <a:headEnd type="none" w="med" len="med"/>
                      <a:tailEnd type="none" w="med" len="med"/>
                    </a:lnT>
                    <a:lnB w="12700" cap="flat" cmpd="sng" algn="ctr">
                      <a:solidFill>
                        <a:srgbClr val="EEEEEE"/>
                      </a:solidFill>
                      <a:prstDash val="solid"/>
                      <a:round/>
                      <a:headEnd type="none" w="med" len="med"/>
                      <a:tailEnd type="none" w="med" len="med"/>
                    </a:lnB>
                    <a:solidFill>
                      <a:srgbClr val="FFFFFF"/>
                    </a:solidFill>
                  </a:tcPr>
                </a:tc>
                <a:tc>
                  <a:txBody>
                    <a:bodyPr/>
                    <a:lstStyle/>
                    <a:p>
                      <a:pPr algn="ctr" fontAlgn="t"/>
                      <a:r>
                        <a:rPr lang="en-US" sz="1400" b="0" i="0" u="none" strike="noStrike">
                          <a:solidFill>
                            <a:srgbClr val="333333"/>
                          </a:solidFill>
                          <a:effectLst/>
                          <a:latin typeface="Source Sans Pro" panose="020B0503030403020204" pitchFamily="34" charset="0"/>
                        </a:rPr>
                        <a:t>0.029</a:t>
                      </a:r>
                    </a:p>
                  </a:txBody>
                  <a:tcPr marL="82795" marR="9199" marT="919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EEEEEE"/>
                      </a:solidFill>
                      <a:prstDash val="solid"/>
                      <a:round/>
                      <a:headEnd type="none" w="med" len="med"/>
                      <a:tailEnd type="none" w="med" len="med"/>
                    </a:lnT>
                    <a:lnB w="12700" cap="flat" cmpd="sng" algn="ctr">
                      <a:solidFill>
                        <a:srgbClr val="EEEEEE"/>
                      </a:solidFill>
                      <a:prstDash val="solid"/>
                      <a:round/>
                      <a:headEnd type="none" w="med" len="med"/>
                      <a:tailEnd type="none" w="med" len="med"/>
                    </a:lnB>
                    <a:solidFill>
                      <a:srgbClr val="FFFFFF"/>
                    </a:solidFill>
                  </a:tcPr>
                </a:tc>
                <a:extLst>
                  <a:ext uri="{0D108BD9-81ED-4DB2-BD59-A6C34878D82A}">
                    <a16:rowId xmlns:a16="http://schemas.microsoft.com/office/drawing/2014/main" val="2229931285"/>
                  </a:ext>
                </a:extLst>
              </a:tr>
              <a:tr h="239186">
                <a:tc>
                  <a:txBody>
                    <a:bodyPr/>
                    <a:lstStyle/>
                    <a:p>
                      <a:pPr algn="ctr" fontAlgn="t"/>
                      <a:r>
                        <a:rPr lang="en-US" sz="1400" b="0" i="0" u="none" strike="noStrike">
                          <a:solidFill>
                            <a:srgbClr val="333333"/>
                          </a:solidFill>
                          <a:effectLst/>
                          <a:latin typeface="Source Sans Pro" panose="020B0503030403020204" pitchFamily="34" charset="0"/>
                        </a:rPr>
                        <a:t>2</a:t>
                      </a:r>
                    </a:p>
                  </a:txBody>
                  <a:tcPr marL="82795" marR="9199" marT="919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EEEEEE"/>
                      </a:solidFill>
                      <a:prstDash val="solid"/>
                      <a:round/>
                      <a:headEnd type="none" w="med" len="med"/>
                      <a:tailEnd type="none" w="med" len="med"/>
                    </a:lnT>
                    <a:lnB w="12700" cap="flat" cmpd="sng" algn="ctr">
                      <a:solidFill>
                        <a:srgbClr val="EEEEEE"/>
                      </a:solidFill>
                      <a:prstDash val="solid"/>
                      <a:round/>
                      <a:headEnd type="none" w="med" len="med"/>
                      <a:tailEnd type="none" w="med" len="med"/>
                    </a:lnB>
                    <a:solidFill>
                      <a:srgbClr val="FFFFFF"/>
                    </a:solidFill>
                  </a:tcPr>
                </a:tc>
                <a:tc>
                  <a:txBody>
                    <a:bodyPr/>
                    <a:lstStyle/>
                    <a:p>
                      <a:pPr algn="ctr" fontAlgn="t"/>
                      <a:r>
                        <a:rPr lang="en-US" sz="1400" b="0" i="0" u="none" strike="noStrike" dirty="0">
                          <a:solidFill>
                            <a:srgbClr val="333333"/>
                          </a:solidFill>
                          <a:effectLst/>
                          <a:latin typeface="Source Sans Pro" panose="020B0503030403020204" pitchFamily="34" charset="0"/>
                        </a:rPr>
                        <a:t>0.035</a:t>
                      </a:r>
                    </a:p>
                  </a:txBody>
                  <a:tcPr marL="82795" marR="9199" marT="919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EEEEEE"/>
                      </a:solidFill>
                      <a:prstDash val="solid"/>
                      <a:round/>
                      <a:headEnd type="none" w="med" len="med"/>
                      <a:tailEnd type="none" w="med" len="med"/>
                    </a:lnT>
                    <a:lnB w="12700" cap="flat" cmpd="sng" algn="ctr">
                      <a:solidFill>
                        <a:srgbClr val="EEEEEE"/>
                      </a:solidFill>
                      <a:prstDash val="solid"/>
                      <a:round/>
                      <a:headEnd type="none" w="med" len="med"/>
                      <a:tailEnd type="none" w="med" len="med"/>
                    </a:lnB>
                    <a:solidFill>
                      <a:srgbClr val="FFFFFF"/>
                    </a:solidFill>
                  </a:tcPr>
                </a:tc>
                <a:tc>
                  <a:txBody>
                    <a:bodyPr/>
                    <a:lstStyle/>
                    <a:p>
                      <a:pPr algn="ctr" fontAlgn="t"/>
                      <a:r>
                        <a:rPr lang="en-US" sz="1400" b="0" i="0" u="none" strike="noStrike">
                          <a:solidFill>
                            <a:srgbClr val="333333"/>
                          </a:solidFill>
                          <a:effectLst/>
                          <a:latin typeface="Source Sans Pro" panose="020B0503030403020204" pitchFamily="34" charset="0"/>
                        </a:rPr>
                        <a:t>0.02</a:t>
                      </a:r>
                    </a:p>
                  </a:txBody>
                  <a:tcPr marL="82795" marR="9199" marT="919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EEEEEE"/>
                      </a:solidFill>
                      <a:prstDash val="solid"/>
                      <a:round/>
                      <a:headEnd type="none" w="med" len="med"/>
                      <a:tailEnd type="none" w="med" len="med"/>
                    </a:lnT>
                    <a:lnB w="12700" cap="flat" cmpd="sng" algn="ctr">
                      <a:solidFill>
                        <a:srgbClr val="EEEEEE"/>
                      </a:solidFill>
                      <a:prstDash val="solid"/>
                      <a:round/>
                      <a:headEnd type="none" w="med" len="med"/>
                      <a:tailEnd type="none" w="med" len="med"/>
                    </a:lnB>
                    <a:solidFill>
                      <a:srgbClr val="FFFFFF"/>
                    </a:solidFill>
                  </a:tcPr>
                </a:tc>
                <a:extLst>
                  <a:ext uri="{0D108BD9-81ED-4DB2-BD59-A6C34878D82A}">
                    <a16:rowId xmlns:a16="http://schemas.microsoft.com/office/drawing/2014/main" val="2521554925"/>
                  </a:ext>
                </a:extLst>
              </a:tr>
              <a:tr h="239186">
                <a:tc>
                  <a:txBody>
                    <a:bodyPr/>
                    <a:lstStyle/>
                    <a:p>
                      <a:pPr algn="ctr" fontAlgn="t"/>
                      <a:r>
                        <a:rPr lang="en-US" sz="1400" b="0" i="0" u="none" strike="noStrike">
                          <a:solidFill>
                            <a:srgbClr val="333333"/>
                          </a:solidFill>
                          <a:effectLst/>
                          <a:latin typeface="Source Sans Pro" panose="020B0503030403020204" pitchFamily="34" charset="0"/>
                        </a:rPr>
                        <a:t>3</a:t>
                      </a:r>
                    </a:p>
                  </a:txBody>
                  <a:tcPr marL="82795" marR="9199" marT="919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EEEEEE"/>
                      </a:solidFill>
                      <a:prstDash val="solid"/>
                      <a:round/>
                      <a:headEnd type="none" w="med" len="med"/>
                      <a:tailEnd type="none" w="med" len="med"/>
                    </a:lnT>
                    <a:lnB w="12700" cap="flat" cmpd="sng" algn="ctr">
                      <a:solidFill>
                        <a:srgbClr val="EEEEEE"/>
                      </a:solidFill>
                      <a:prstDash val="solid"/>
                      <a:round/>
                      <a:headEnd type="none" w="med" len="med"/>
                      <a:tailEnd type="none" w="med" len="med"/>
                    </a:lnB>
                    <a:solidFill>
                      <a:srgbClr val="FFFFFF"/>
                    </a:solidFill>
                  </a:tcPr>
                </a:tc>
                <a:tc>
                  <a:txBody>
                    <a:bodyPr/>
                    <a:lstStyle/>
                    <a:p>
                      <a:pPr algn="ctr" fontAlgn="t"/>
                      <a:r>
                        <a:rPr lang="en-US" sz="1400" b="0" i="0" u="none" strike="noStrike" dirty="0">
                          <a:solidFill>
                            <a:srgbClr val="333333"/>
                          </a:solidFill>
                          <a:effectLst/>
                          <a:latin typeface="Source Sans Pro" panose="020B0503030403020204" pitchFamily="34" charset="0"/>
                        </a:rPr>
                        <a:t>-0.046</a:t>
                      </a:r>
                    </a:p>
                  </a:txBody>
                  <a:tcPr marL="82795" marR="9199" marT="919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EEEEEE"/>
                      </a:solidFill>
                      <a:prstDash val="solid"/>
                      <a:round/>
                      <a:headEnd type="none" w="med" len="med"/>
                      <a:tailEnd type="none" w="med" len="med"/>
                    </a:lnT>
                    <a:lnB w="12700" cap="flat" cmpd="sng" algn="ctr">
                      <a:solidFill>
                        <a:srgbClr val="EEEEEE"/>
                      </a:solidFill>
                      <a:prstDash val="solid"/>
                      <a:round/>
                      <a:headEnd type="none" w="med" len="med"/>
                      <a:tailEnd type="none" w="med" len="med"/>
                    </a:lnB>
                    <a:solidFill>
                      <a:srgbClr val="FFFFFF"/>
                    </a:solidFill>
                  </a:tcPr>
                </a:tc>
                <a:tc>
                  <a:txBody>
                    <a:bodyPr/>
                    <a:lstStyle/>
                    <a:p>
                      <a:pPr algn="ctr" fontAlgn="t"/>
                      <a:r>
                        <a:rPr lang="en-US" sz="1400" b="0" i="0" u="none" strike="noStrike">
                          <a:solidFill>
                            <a:srgbClr val="333333"/>
                          </a:solidFill>
                          <a:effectLst/>
                          <a:latin typeface="Source Sans Pro" panose="020B0503030403020204" pitchFamily="34" charset="0"/>
                        </a:rPr>
                        <a:t>-0.044</a:t>
                      </a:r>
                    </a:p>
                  </a:txBody>
                  <a:tcPr marL="82795" marR="9199" marT="919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EEEEEE"/>
                      </a:solidFill>
                      <a:prstDash val="solid"/>
                      <a:round/>
                      <a:headEnd type="none" w="med" len="med"/>
                      <a:tailEnd type="none" w="med" len="med"/>
                    </a:lnT>
                    <a:lnB w="12700" cap="flat" cmpd="sng" algn="ctr">
                      <a:solidFill>
                        <a:srgbClr val="EEEEEE"/>
                      </a:solidFill>
                      <a:prstDash val="solid"/>
                      <a:round/>
                      <a:headEnd type="none" w="med" len="med"/>
                      <a:tailEnd type="none" w="med" len="med"/>
                    </a:lnB>
                    <a:solidFill>
                      <a:srgbClr val="FFFFFF"/>
                    </a:solidFill>
                  </a:tcPr>
                </a:tc>
                <a:extLst>
                  <a:ext uri="{0D108BD9-81ED-4DB2-BD59-A6C34878D82A}">
                    <a16:rowId xmlns:a16="http://schemas.microsoft.com/office/drawing/2014/main" val="181953312"/>
                  </a:ext>
                </a:extLst>
              </a:tr>
              <a:tr h="239186">
                <a:tc>
                  <a:txBody>
                    <a:bodyPr/>
                    <a:lstStyle/>
                    <a:p>
                      <a:pPr algn="ctr" fontAlgn="t"/>
                      <a:r>
                        <a:rPr lang="en-US" sz="1400" b="0" i="0" u="none" strike="noStrike">
                          <a:solidFill>
                            <a:srgbClr val="333333"/>
                          </a:solidFill>
                          <a:effectLst/>
                          <a:latin typeface="Source Sans Pro" panose="020B0503030403020204" pitchFamily="34" charset="0"/>
                        </a:rPr>
                        <a:t>4</a:t>
                      </a:r>
                    </a:p>
                  </a:txBody>
                  <a:tcPr marL="82795" marR="9199" marT="919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EEEEEE"/>
                      </a:solidFill>
                      <a:prstDash val="solid"/>
                      <a:round/>
                      <a:headEnd type="none" w="med" len="med"/>
                      <a:tailEnd type="none" w="med" len="med"/>
                    </a:lnT>
                    <a:lnB w="12700" cap="flat" cmpd="sng" algn="ctr">
                      <a:solidFill>
                        <a:srgbClr val="EEEEEE"/>
                      </a:solidFill>
                      <a:prstDash val="solid"/>
                      <a:round/>
                      <a:headEnd type="none" w="med" len="med"/>
                      <a:tailEnd type="none" w="med" len="med"/>
                    </a:lnB>
                    <a:solidFill>
                      <a:srgbClr val="FFFFFF"/>
                    </a:solidFill>
                  </a:tcPr>
                </a:tc>
                <a:tc>
                  <a:txBody>
                    <a:bodyPr/>
                    <a:lstStyle/>
                    <a:p>
                      <a:pPr algn="ctr" fontAlgn="t"/>
                      <a:r>
                        <a:rPr lang="en-US" sz="1400" b="0" i="0" u="none" strike="noStrike" dirty="0">
                          <a:solidFill>
                            <a:srgbClr val="333333"/>
                          </a:solidFill>
                          <a:effectLst/>
                          <a:latin typeface="Source Sans Pro" panose="020B0503030403020204" pitchFamily="34" charset="0"/>
                        </a:rPr>
                        <a:t>0.001</a:t>
                      </a:r>
                    </a:p>
                  </a:txBody>
                  <a:tcPr marL="82795" marR="9199" marT="919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EEEEEE"/>
                      </a:solidFill>
                      <a:prstDash val="solid"/>
                      <a:round/>
                      <a:headEnd type="none" w="med" len="med"/>
                      <a:tailEnd type="none" w="med" len="med"/>
                    </a:lnT>
                    <a:lnB w="12700" cap="flat" cmpd="sng" algn="ctr">
                      <a:solidFill>
                        <a:srgbClr val="EEEEEE"/>
                      </a:solidFill>
                      <a:prstDash val="solid"/>
                      <a:round/>
                      <a:headEnd type="none" w="med" len="med"/>
                      <a:tailEnd type="none" w="med" len="med"/>
                    </a:lnB>
                    <a:solidFill>
                      <a:srgbClr val="FFFFFF"/>
                    </a:solidFill>
                  </a:tcPr>
                </a:tc>
                <a:tc>
                  <a:txBody>
                    <a:bodyPr/>
                    <a:lstStyle/>
                    <a:p>
                      <a:pPr algn="ctr" fontAlgn="t"/>
                      <a:r>
                        <a:rPr lang="en-US" sz="1400" b="0" i="0" u="none" strike="noStrike">
                          <a:solidFill>
                            <a:srgbClr val="333333"/>
                          </a:solidFill>
                          <a:effectLst/>
                          <a:latin typeface="Source Sans Pro" panose="020B0503030403020204" pitchFamily="34" charset="0"/>
                        </a:rPr>
                        <a:t>0.008</a:t>
                      </a:r>
                    </a:p>
                  </a:txBody>
                  <a:tcPr marL="82795" marR="9199" marT="919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EEEEEE"/>
                      </a:solidFill>
                      <a:prstDash val="solid"/>
                      <a:round/>
                      <a:headEnd type="none" w="med" len="med"/>
                      <a:tailEnd type="none" w="med" len="med"/>
                    </a:lnT>
                    <a:lnB w="12700" cap="flat" cmpd="sng" algn="ctr">
                      <a:solidFill>
                        <a:srgbClr val="EEEEEE"/>
                      </a:solidFill>
                      <a:prstDash val="solid"/>
                      <a:round/>
                      <a:headEnd type="none" w="med" len="med"/>
                      <a:tailEnd type="none" w="med" len="med"/>
                    </a:lnB>
                    <a:solidFill>
                      <a:srgbClr val="FFFFFF"/>
                    </a:solidFill>
                  </a:tcPr>
                </a:tc>
                <a:extLst>
                  <a:ext uri="{0D108BD9-81ED-4DB2-BD59-A6C34878D82A}">
                    <a16:rowId xmlns:a16="http://schemas.microsoft.com/office/drawing/2014/main" val="941090773"/>
                  </a:ext>
                </a:extLst>
              </a:tr>
              <a:tr h="239186">
                <a:tc>
                  <a:txBody>
                    <a:bodyPr/>
                    <a:lstStyle/>
                    <a:p>
                      <a:pPr algn="ctr" fontAlgn="t"/>
                      <a:r>
                        <a:rPr lang="en-US" sz="1400" b="0" i="0" u="none" strike="noStrike">
                          <a:solidFill>
                            <a:srgbClr val="333333"/>
                          </a:solidFill>
                          <a:effectLst/>
                          <a:latin typeface="Source Sans Pro" panose="020B0503030403020204" pitchFamily="34" charset="0"/>
                        </a:rPr>
                        <a:t>5</a:t>
                      </a:r>
                    </a:p>
                  </a:txBody>
                  <a:tcPr marL="82795" marR="9199" marT="919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EEEEEE"/>
                      </a:solidFill>
                      <a:prstDash val="solid"/>
                      <a:round/>
                      <a:headEnd type="none" w="med" len="med"/>
                      <a:tailEnd type="none" w="med" len="med"/>
                    </a:lnT>
                    <a:lnB w="12700" cap="flat" cmpd="sng" algn="ctr">
                      <a:solidFill>
                        <a:srgbClr val="EEEEEE"/>
                      </a:solidFill>
                      <a:prstDash val="solid"/>
                      <a:round/>
                      <a:headEnd type="none" w="med" len="med"/>
                      <a:tailEnd type="none" w="med" len="med"/>
                    </a:lnB>
                    <a:solidFill>
                      <a:srgbClr val="FFFFFF"/>
                    </a:solidFill>
                  </a:tcPr>
                </a:tc>
                <a:tc>
                  <a:txBody>
                    <a:bodyPr/>
                    <a:lstStyle/>
                    <a:p>
                      <a:pPr algn="ctr" fontAlgn="t"/>
                      <a:r>
                        <a:rPr lang="en-US" sz="1400" b="0" i="0" u="none" strike="noStrike" dirty="0">
                          <a:solidFill>
                            <a:srgbClr val="333333"/>
                          </a:solidFill>
                          <a:effectLst/>
                          <a:latin typeface="Source Sans Pro" panose="020B0503030403020204" pitchFamily="34" charset="0"/>
                        </a:rPr>
                        <a:t>0.044</a:t>
                      </a:r>
                    </a:p>
                  </a:txBody>
                  <a:tcPr marL="82795" marR="9199" marT="919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EEEEEE"/>
                      </a:solidFill>
                      <a:prstDash val="solid"/>
                      <a:round/>
                      <a:headEnd type="none" w="med" len="med"/>
                      <a:tailEnd type="none" w="med" len="med"/>
                    </a:lnT>
                    <a:lnB w="12700" cap="flat" cmpd="sng" algn="ctr">
                      <a:solidFill>
                        <a:srgbClr val="EEEEEE"/>
                      </a:solidFill>
                      <a:prstDash val="solid"/>
                      <a:round/>
                      <a:headEnd type="none" w="med" len="med"/>
                      <a:tailEnd type="none" w="med" len="med"/>
                    </a:lnB>
                    <a:solidFill>
                      <a:srgbClr val="FFFFFF"/>
                    </a:solidFill>
                  </a:tcPr>
                </a:tc>
                <a:tc>
                  <a:txBody>
                    <a:bodyPr/>
                    <a:lstStyle/>
                    <a:p>
                      <a:pPr algn="ctr" fontAlgn="t"/>
                      <a:r>
                        <a:rPr lang="en-US" sz="1400" b="0" i="0" u="none" strike="noStrike">
                          <a:solidFill>
                            <a:srgbClr val="333333"/>
                          </a:solidFill>
                          <a:effectLst/>
                          <a:latin typeface="Source Sans Pro" panose="020B0503030403020204" pitchFamily="34" charset="0"/>
                        </a:rPr>
                        <a:t>0.026</a:t>
                      </a:r>
                    </a:p>
                  </a:txBody>
                  <a:tcPr marL="82795" marR="9199" marT="919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EEEEEE"/>
                      </a:solidFill>
                      <a:prstDash val="solid"/>
                      <a:round/>
                      <a:headEnd type="none" w="med" len="med"/>
                      <a:tailEnd type="none" w="med" len="med"/>
                    </a:lnT>
                    <a:lnB w="12700" cap="flat" cmpd="sng" algn="ctr">
                      <a:solidFill>
                        <a:srgbClr val="EEEEEE"/>
                      </a:solidFill>
                      <a:prstDash val="solid"/>
                      <a:round/>
                      <a:headEnd type="none" w="med" len="med"/>
                      <a:tailEnd type="none" w="med" len="med"/>
                    </a:lnB>
                    <a:solidFill>
                      <a:srgbClr val="FFFFFF"/>
                    </a:solidFill>
                  </a:tcPr>
                </a:tc>
                <a:extLst>
                  <a:ext uri="{0D108BD9-81ED-4DB2-BD59-A6C34878D82A}">
                    <a16:rowId xmlns:a16="http://schemas.microsoft.com/office/drawing/2014/main" val="2937613362"/>
                  </a:ext>
                </a:extLst>
              </a:tr>
              <a:tr h="239186">
                <a:tc>
                  <a:txBody>
                    <a:bodyPr/>
                    <a:lstStyle/>
                    <a:p>
                      <a:pPr algn="ctr" fontAlgn="t"/>
                      <a:r>
                        <a:rPr lang="en-US" sz="1400" b="0" i="0" u="none" strike="noStrike">
                          <a:solidFill>
                            <a:srgbClr val="333333"/>
                          </a:solidFill>
                          <a:effectLst/>
                          <a:latin typeface="Source Sans Pro" panose="020B0503030403020204" pitchFamily="34" charset="0"/>
                        </a:rPr>
                        <a:t>6</a:t>
                      </a:r>
                    </a:p>
                  </a:txBody>
                  <a:tcPr marL="82795" marR="9199" marT="919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EEEEEE"/>
                      </a:solidFill>
                      <a:prstDash val="solid"/>
                      <a:round/>
                      <a:headEnd type="none" w="med" len="med"/>
                      <a:tailEnd type="none" w="med" len="med"/>
                    </a:lnT>
                    <a:lnB w="12700" cap="flat" cmpd="sng" algn="ctr">
                      <a:solidFill>
                        <a:srgbClr val="EEEEEE"/>
                      </a:solidFill>
                      <a:prstDash val="solid"/>
                      <a:round/>
                      <a:headEnd type="none" w="med" len="med"/>
                      <a:tailEnd type="none" w="med" len="med"/>
                    </a:lnB>
                    <a:solidFill>
                      <a:srgbClr val="FFFFFF"/>
                    </a:solidFill>
                  </a:tcPr>
                </a:tc>
                <a:tc>
                  <a:txBody>
                    <a:bodyPr/>
                    <a:lstStyle/>
                    <a:p>
                      <a:pPr algn="ctr" fontAlgn="t"/>
                      <a:r>
                        <a:rPr lang="en-US" sz="1400" b="0" i="0" u="none" strike="noStrike" dirty="0">
                          <a:solidFill>
                            <a:srgbClr val="333333"/>
                          </a:solidFill>
                          <a:effectLst/>
                          <a:latin typeface="Source Sans Pro" panose="020B0503030403020204" pitchFamily="34" charset="0"/>
                        </a:rPr>
                        <a:t>– 0029</a:t>
                      </a:r>
                    </a:p>
                  </a:txBody>
                  <a:tcPr marL="82795" marR="9199" marT="919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EEEEEE"/>
                      </a:solidFill>
                      <a:prstDash val="solid"/>
                      <a:round/>
                      <a:headEnd type="none" w="med" len="med"/>
                      <a:tailEnd type="none" w="med" len="med"/>
                    </a:lnT>
                    <a:lnB w="12700" cap="flat" cmpd="sng" algn="ctr">
                      <a:solidFill>
                        <a:srgbClr val="EEEEEE"/>
                      </a:solidFill>
                      <a:prstDash val="solid"/>
                      <a:round/>
                      <a:headEnd type="none" w="med" len="med"/>
                      <a:tailEnd type="none" w="med" len="med"/>
                    </a:lnB>
                    <a:solidFill>
                      <a:srgbClr val="FFFFFF"/>
                    </a:solidFill>
                  </a:tcPr>
                </a:tc>
                <a:tc>
                  <a:txBody>
                    <a:bodyPr/>
                    <a:lstStyle/>
                    <a:p>
                      <a:pPr algn="ctr" fontAlgn="t"/>
                      <a:r>
                        <a:rPr lang="en-US" sz="1400" b="0" i="0" u="none" strike="noStrike">
                          <a:solidFill>
                            <a:srgbClr val="333333"/>
                          </a:solidFill>
                          <a:effectLst/>
                          <a:latin typeface="Source Sans Pro" panose="020B0503030403020204" pitchFamily="34" charset="0"/>
                        </a:rPr>
                        <a:t>-0.019</a:t>
                      </a:r>
                    </a:p>
                  </a:txBody>
                  <a:tcPr marL="82795" marR="9199" marT="919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EEEEEE"/>
                      </a:solidFill>
                      <a:prstDash val="solid"/>
                      <a:round/>
                      <a:headEnd type="none" w="med" len="med"/>
                      <a:tailEnd type="none" w="med" len="med"/>
                    </a:lnT>
                    <a:lnB w="12700" cap="flat" cmpd="sng" algn="ctr">
                      <a:solidFill>
                        <a:srgbClr val="EEEEEE"/>
                      </a:solidFill>
                      <a:prstDash val="solid"/>
                      <a:round/>
                      <a:headEnd type="none" w="med" len="med"/>
                      <a:tailEnd type="none" w="med" len="med"/>
                    </a:lnB>
                    <a:solidFill>
                      <a:srgbClr val="FFFFFF"/>
                    </a:solidFill>
                  </a:tcPr>
                </a:tc>
                <a:extLst>
                  <a:ext uri="{0D108BD9-81ED-4DB2-BD59-A6C34878D82A}">
                    <a16:rowId xmlns:a16="http://schemas.microsoft.com/office/drawing/2014/main" val="1874340007"/>
                  </a:ext>
                </a:extLst>
              </a:tr>
              <a:tr h="239186">
                <a:tc>
                  <a:txBody>
                    <a:bodyPr/>
                    <a:lstStyle/>
                    <a:p>
                      <a:pPr algn="ctr" fontAlgn="t"/>
                      <a:r>
                        <a:rPr lang="en-US" sz="1400" b="0" i="0" u="none" strike="noStrike">
                          <a:solidFill>
                            <a:srgbClr val="333333"/>
                          </a:solidFill>
                          <a:effectLst/>
                          <a:latin typeface="Source Sans Pro" panose="020B0503030403020204" pitchFamily="34" charset="0"/>
                        </a:rPr>
                        <a:t>7</a:t>
                      </a:r>
                    </a:p>
                  </a:txBody>
                  <a:tcPr marL="82795" marR="9199" marT="919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EEEEEE"/>
                      </a:solidFill>
                      <a:prstDash val="solid"/>
                      <a:round/>
                      <a:headEnd type="none" w="med" len="med"/>
                      <a:tailEnd type="none" w="med" len="med"/>
                    </a:lnT>
                    <a:lnB w="12700" cap="flat" cmpd="sng" algn="ctr">
                      <a:solidFill>
                        <a:srgbClr val="EEEEEE"/>
                      </a:solidFill>
                      <a:prstDash val="solid"/>
                      <a:round/>
                      <a:headEnd type="none" w="med" len="med"/>
                      <a:tailEnd type="none" w="med" len="med"/>
                    </a:lnB>
                    <a:solidFill>
                      <a:srgbClr val="FFFFFF"/>
                    </a:solidFill>
                  </a:tcPr>
                </a:tc>
                <a:tc>
                  <a:txBody>
                    <a:bodyPr/>
                    <a:lstStyle/>
                    <a:p>
                      <a:pPr algn="ctr" fontAlgn="t"/>
                      <a:r>
                        <a:rPr lang="en-US" sz="1400" b="0" i="0" u="none" strike="noStrike" dirty="0">
                          <a:solidFill>
                            <a:srgbClr val="333333"/>
                          </a:solidFill>
                          <a:effectLst/>
                          <a:latin typeface="Source Sans Pro" panose="020B0503030403020204" pitchFamily="34" charset="0"/>
                        </a:rPr>
                        <a:t>-0.026</a:t>
                      </a:r>
                    </a:p>
                  </a:txBody>
                  <a:tcPr marL="82795" marR="9199" marT="919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EEEEEE"/>
                      </a:solidFill>
                      <a:prstDash val="solid"/>
                      <a:round/>
                      <a:headEnd type="none" w="med" len="med"/>
                      <a:tailEnd type="none" w="med" len="med"/>
                    </a:lnT>
                    <a:lnB w="12700" cap="flat" cmpd="sng" algn="ctr">
                      <a:solidFill>
                        <a:srgbClr val="EEEEEE"/>
                      </a:solidFill>
                      <a:prstDash val="solid"/>
                      <a:round/>
                      <a:headEnd type="none" w="med" len="med"/>
                      <a:tailEnd type="none" w="med" len="med"/>
                    </a:lnB>
                    <a:solidFill>
                      <a:srgbClr val="FFFFFF"/>
                    </a:solidFill>
                  </a:tcPr>
                </a:tc>
                <a:tc>
                  <a:txBody>
                    <a:bodyPr/>
                    <a:lstStyle/>
                    <a:p>
                      <a:pPr algn="ctr" fontAlgn="t"/>
                      <a:r>
                        <a:rPr lang="en-US" sz="1400" b="0" i="0" u="none" strike="noStrike" dirty="0">
                          <a:solidFill>
                            <a:srgbClr val="333333"/>
                          </a:solidFill>
                          <a:effectLst/>
                          <a:latin typeface="Source Sans Pro" panose="020B0503030403020204" pitchFamily="34" charset="0"/>
                        </a:rPr>
                        <a:t>-0.01</a:t>
                      </a:r>
                    </a:p>
                  </a:txBody>
                  <a:tcPr marL="82795" marR="9199" marT="919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EEEEEE"/>
                      </a:solidFill>
                      <a:prstDash val="solid"/>
                      <a:round/>
                      <a:headEnd type="none" w="med" len="med"/>
                      <a:tailEnd type="none" w="med" len="med"/>
                    </a:lnT>
                    <a:lnB w="12700" cap="flat" cmpd="sng" algn="ctr">
                      <a:solidFill>
                        <a:srgbClr val="EEEEEE"/>
                      </a:solidFill>
                      <a:prstDash val="solid"/>
                      <a:round/>
                      <a:headEnd type="none" w="med" len="med"/>
                      <a:tailEnd type="none" w="med" len="med"/>
                    </a:lnB>
                    <a:solidFill>
                      <a:srgbClr val="FFFFFF"/>
                    </a:solidFill>
                  </a:tcPr>
                </a:tc>
                <a:extLst>
                  <a:ext uri="{0D108BD9-81ED-4DB2-BD59-A6C34878D82A}">
                    <a16:rowId xmlns:a16="http://schemas.microsoft.com/office/drawing/2014/main" val="2102224369"/>
                  </a:ext>
                </a:extLst>
              </a:tr>
              <a:tr h="239186">
                <a:tc>
                  <a:txBody>
                    <a:bodyPr/>
                    <a:lstStyle/>
                    <a:p>
                      <a:pPr algn="ctr" fontAlgn="t"/>
                      <a:r>
                        <a:rPr lang="en-US" sz="1400" b="0" i="0" u="none" strike="noStrike">
                          <a:solidFill>
                            <a:srgbClr val="333333"/>
                          </a:solidFill>
                          <a:effectLst/>
                          <a:latin typeface="Source Sans Pro" panose="020B0503030403020204" pitchFamily="34" charset="0"/>
                        </a:rPr>
                        <a:t>8</a:t>
                      </a:r>
                    </a:p>
                  </a:txBody>
                  <a:tcPr marL="82795" marR="9199" marT="919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EEEEEE"/>
                      </a:solidFill>
                      <a:prstDash val="solid"/>
                      <a:round/>
                      <a:headEnd type="none" w="med" len="med"/>
                      <a:tailEnd type="none" w="med" len="med"/>
                    </a:lnT>
                    <a:lnB w="12700" cap="flat" cmpd="sng" algn="ctr">
                      <a:solidFill>
                        <a:srgbClr val="EEEEEE"/>
                      </a:solidFill>
                      <a:prstDash val="solid"/>
                      <a:round/>
                      <a:headEnd type="none" w="med" len="med"/>
                      <a:tailEnd type="none" w="med" len="med"/>
                    </a:lnB>
                    <a:solidFill>
                      <a:srgbClr val="FFFFFF"/>
                    </a:solidFill>
                  </a:tcPr>
                </a:tc>
                <a:tc>
                  <a:txBody>
                    <a:bodyPr/>
                    <a:lstStyle/>
                    <a:p>
                      <a:pPr algn="ctr" fontAlgn="t"/>
                      <a:r>
                        <a:rPr lang="en-US" sz="1400" b="0" i="0" u="none" strike="noStrike">
                          <a:solidFill>
                            <a:srgbClr val="333333"/>
                          </a:solidFill>
                          <a:effectLst/>
                          <a:latin typeface="Source Sans Pro" panose="020B0503030403020204" pitchFamily="34" charset="0"/>
                        </a:rPr>
                        <a:t>-0.029</a:t>
                      </a:r>
                    </a:p>
                  </a:txBody>
                  <a:tcPr marL="82795" marR="9199" marT="919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EEEEEE"/>
                      </a:solidFill>
                      <a:prstDash val="solid"/>
                      <a:round/>
                      <a:headEnd type="none" w="med" len="med"/>
                      <a:tailEnd type="none" w="med" len="med"/>
                    </a:lnT>
                    <a:lnB w="12700" cap="flat" cmpd="sng" algn="ctr">
                      <a:solidFill>
                        <a:srgbClr val="EEEEEE"/>
                      </a:solidFill>
                      <a:prstDash val="solid"/>
                      <a:round/>
                      <a:headEnd type="none" w="med" len="med"/>
                      <a:tailEnd type="none" w="med" len="med"/>
                    </a:lnB>
                    <a:solidFill>
                      <a:srgbClr val="FFFFFF"/>
                    </a:solidFill>
                  </a:tcPr>
                </a:tc>
                <a:tc>
                  <a:txBody>
                    <a:bodyPr/>
                    <a:lstStyle/>
                    <a:p>
                      <a:pPr algn="ctr" fontAlgn="t"/>
                      <a:r>
                        <a:rPr lang="en-US" sz="1400" b="0" i="0" u="none" strike="noStrike" dirty="0">
                          <a:solidFill>
                            <a:srgbClr val="333333"/>
                          </a:solidFill>
                          <a:effectLst/>
                          <a:latin typeface="Source Sans Pro" panose="020B0503030403020204" pitchFamily="34" charset="0"/>
                        </a:rPr>
                        <a:t>-0.007</a:t>
                      </a:r>
                    </a:p>
                  </a:txBody>
                  <a:tcPr marL="82795" marR="9199" marT="919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EEEEEE"/>
                      </a:solidFill>
                      <a:prstDash val="solid"/>
                      <a:round/>
                      <a:headEnd type="none" w="med" len="med"/>
                      <a:tailEnd type="none" w="med" len="med"/>
                    </a:lnT>
                    <a:lnB w="12700" cap="flat" cmpd="sng" algn="ctr">
                      <a:solidFill>
                        <a:srgbClr val="EEEEEE"/>
                      </a:solidFill>
                      <a:prstDash val="solid"/>
                      <a:round/>
                      <a:headEnd type="none" w="med" len="med"/>
                      <a:tailEnd type="none" w="med" len="med"/>
                    </a:lnB>
                    <a:solidFill>
                      <a:srgbClr val="FFFFFF"/>
                    </a:solidFill>
                  </a:tcPr>
                </a:tc>
                <a:extLst>
                  <a:ext uri="{0D108BD9-81ED-4DB2-BD59-A6C34878D82A}">
                    <a16:rowId xmlns:a16="http://schemas.microsoft.com/office/drawing/2014/main" val="2804949166"/>
                  </a:ext>
                </a:extLst>
              </a:tr>
              <a:tr h="239186">
                <a:tc>
                  <a:txBody>
                    <a:bodyPr/>
                    <a:lstStyle/>
                    <a:p>
                      <a:pPr algn="ctr" fontAlgn="t"/>
                      <a:r>
                        <a:rPr lang="en-US" sz="1400" b="0" i="0" u="none" strike="noStrike">
                          <a:solidFill>
                            <a:srgbClr val="333333"/>
                          </a:solidFill>
                          <a:effectLst/>
                          <a:latin typeface="Source Sans Pro" panose="020B0503030403020204" pitchFamily="34" charset="0"/>
                        </a:rPr>
                        <a:t>9</a:t>
                      </a:r>
                    </a:p>
                  </a:txBody>
                  <a:tcPr marL="82795" marR="9199" marT="919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EEEEEE"/>
                      </a:solidFill>
                      <a:prstDash val="solid"/>
                      <a:round/>
                      <a:headEnd type="none" w="med" len="med"/>
                      <a:tailEnd type="none" w="med" len="med"/>
                    </a:lnT>
                    <a:lnB w="12700" cap="flat" cmpd="sng" algn="ctr">
                      <a:solidFill>
                        <a:srgbClr val="EEEEEE"/>
                      </a:solidFill>
                      <a:prstDash val="solid"/>
                      <a:round/>
                      <a:headEnd type="none" w="med" len="med"/>
                      <a:tailEnd type="none" w="med" len="med"/>
                    </a:lnB>
                    <a:solidFill>
                      <a:srgbClr val="FFFFFF"/>
                    </a:solidFill>
                  </a:tcPr>
                </a:tc>
                <a:tc>
                  <a:txBody>
                    <a:bodyPr/>
                    <a:lstStyle/>
                    <a:p>
                      <a:pPr algn="ctr" fontAlgn="t"/>
                      <a:r>
                        <a:rPr lang="en-US" sz="1400" b="0" i="0" u="none" strike="noStrike">
                          <a:solidFill>
                            <a:srgbClr val="333333"/>
                          </a:solidFill>
                          <a:effectLst/>
                          <a:latin typeface="Source Sans Pro" panose="020B0503030403020204" pitchFamily="34" charset="0"/>
                        </a:rPr>
                        <a:t>0.048</a:t>
                      </a:r>
                    </a:p>
                  </a:txBody>
                  <a:tcPr marL="82795" marR="9199" marT="919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EEEEEE"/>
                      </a:solidFill>
                      <a:prstDash val="solid"/>
                      <a:round/>
                      <a:headEnd type="none" w="med" len="med"/>
                      <a:tailEnd type="none" w="med" len="med"/>
                    </a:lnT>
                    <a:lnB w="12700" cap="flat" cmpd="sng" algn="ctr">
                      <a:solidFill>
                        <a:srgbClr val="EEEEEE"/>
                      </a:solidFill>
                      <a:prstDash val="solid"/>
                      <a:round/>
                      <a:headEnd type="none" w="med" len="med"/>
                      <a:tailEnd type="none" w="med" len="med"/>
                    </a:lnB>
                    <a:solidFill>
                      <a:srgbClr val="FFFFFF"/>
                    </a:solidFill>
                  </a:tcPr>
                </a:tc>
                <a:tc>
                  <a:txBody>
                    <a:bodyPr/>
                    <a:lstStyle/>
                    <a:p>
                      <a:pPr algn="ctr" fontAlgn="t"/>
                      <a:r>
                        <a:rPr lang="en-US" sz="1400" b="0" i="0" u="none" strike="noStrike" dirty="0">
                          <a:solidFill>
                            <a:srgbClr val="333333"/>
                          </a:solidFill>
                          <a:effectLst/>
                          <a:latin typeface="Source Sans Pro" panose="020B0503030403020204" pitchFamily="34" charset="0"/>
                        </a:rPr>
                        <a:t>0.043</a:t>
                      </a:r>
                    </a:p>
                  </a:txBody>
                  <a:tcPr marL="82795" marR="9199" marT="919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EEEEEE"/>
                      </a:solidFill>
                      <a:prstDash val="solid"/>
                      <a:round/>
                      <a:headEnd type="none" w="med" len="med"/>
                      <a:tailEnd type="none" w="med" len="med"/>
                    </a:lnT>
                    <a:lnB w="12700" cap="flat" cmpd="sng" algn="ctr">
                      <a:solidFill>
                        <a:srgbClr val="EEEEEE"/>
                      </a:solidFill>
                      <a:prstDash val="solid"/>
                      <a:round/>
                      <a:headEnd type="none" w="med" len="med"/>
                      <a:tailEnd type="none" w="med" len="med"/>
                    </a:lnB>
                    <a:solidFill>
                      <a:srgbClr val="FFFFFF"/>
                    </a:solidFill>
                  </a:tcPr>
                </a:tc>
                <a:extLst>
                  <a:ext uri="{0D108BD9-81ED-4DB2-BD59-A6C34878D82A}">
                    <a16:rowId xmlns:a16="http://schemas.microsoft.com/office/drawing/2014/main" val="2357328715"/>
                  </a:ext>
                </a:extLst>
              </a:tr>
              <a:tr h="239186">
                <a:tc>
                  <a:txBody>
                    <a:bodyPr/>
                    <a:lstStyle/>
                    <a:p>
                      <a:pPr algn="ctr" fontAlgn="t"/>
                      <a:r>
                        <a:rPr lang="en-US" sz="1400" b="0" i="0" u="none" strike="noStrike">
                          <a:solidFill>
                            <a:srgbClr val="333333"/>
                          </a:solidFill>
                          <a:effectLst/>
                          <a:latin typeface="Source Sans Pro" panose="020B0503030403020204" pitchFamily="34" charset="0"/>
                        </a:rPr>
                        <a:t>10</a:t>
                      </a:r>
                    </a:p>
                  </a:txBody>
                  <a:tcPr marL="82795" marR="9199" marT="919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EEEEEE"/>
                      </a:solidFill>
                      <a:prstDash val="solid"/>
                      <a:round/>
                      <a:headEnd type="none" w="med" len="med"/>
                      <a:tailEnd type="none" w="med" len="med"/>
                    </a:lnT>
                    <a:lnB w="12700" cap="flat" cmpd="sng" algn="ctr">
                      <a:solidFill>
                        <a:srgbClr val="EEEEEE"/>
                      </a:solidFill>
                      <a:prstDash val="solid"/>
                      <a:round/>
                      <a:headEnd type="none" w="med" len="med"/>
                      <a:tailEnd type="none" w="med" len="med"/>
                    </a:lnB>
                    <a:solidFill>
                      <a:srgbClr val="FFFFFF"/>
                    </a:solidFill>
                  </a:tcPr>
                </a:tc>
                <a:tc>
                  <a:txBody>
                    <a:bodyPr/>
                    <a:lstStyle/>
                    <a:p>
                      <a:pPr algn="ctr" fontAlgn="t"/>
                      <a:r>
                        <a:rPr lang="en-US" sz="1400" b="0" i="0" u="none" strike="noStrike">
                          <a:solidFill>
                            <a:srgbClr val="333333"/>
                          </a:solidFill>
                          <a:effectLst/>
                          <a:latin typeface="Source Sans Pro" panose="020B0503030403020204" pitchFamily="34" charset="0"/>
                        </a:rPr>
                        <a:t>-0.006</a:t>
                      </a:r>
                    </a:p>
                  </a:txBody>
                  <a:tcPr marL="82795" marR="9199" marT="919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EEEEEE"/>
                      </a:solidFill>
                      <a:prstDash val="solid"/>
                      <a:round/>
                      <a:headEnd type="none" w="med" len="med"/>
                      <a:tailEnd type="none" w="med" len="med"/>
                    </a:lnT>
                    <a:lnB w="12700" cap="flat" cmpd="sng" algn="ctr">
                      <a:solidFill>
                        <a:srgbClr val="EEEEEE"/>
                      </a:solidFill>
                      <a:prstDash val="solid"/>
                      <a:round/>
                      <a:headEnd type="none" w="med" len="med"/>
                      <a:tailEnd type="none" w="med" len="med"/>
                    </a:lnB>
                    <a:solidFill>
                      <a:srgbClr val="FFFFFF"/>
                    </a:solidFill>
                  </a:tcPr>
                </a:tc>
                <a:tc>
                  <a:txBody>
                    <a:bodyPr/>
                    <a:lstStyle/>
                    <a:p>
                      <a:pPr algn="ctr" fontAlgn="t"/>
                      <a:r>
                        <a:rPr lang="en-US" sz="1400" b="0" i="0" u="none" strike="noStrike" dirty="0">
                          <a:solidFill>
                            <a:srgbClr val="333333"/>
                          </a:solidFill>
                          <a:effectLst/>
                          <a:latin typeface="Source Sans Pro" panose="020B0503030403020204" pitchFamily="34" charset="0"/>
                        </a:rPr>
                        <a:t>0.011</a:t>
                      </a:r>
                    </a:p>
                  </a:txBody>
                  <a:tcPr marL="82795" marR="9199" marT="919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EEEEEE"/>
                      </a:solidFill>
                      <a:prstDash val="solid"/>
                      <a:round/>
                      <a:headEnd type="none" w="med" len="med"/>
                      <a:tailEnd type="none" w="med" len="med"/>
                    </a:lnT>
                    <a:lnB w="12700" cap="flat" cmpd="sng" algn="ctr">
                      <a:solidFill>
                        <a:srgbClr val="EEEEEE"/>
                      </a:solidFill>
                      <a:prstDash val="solid"/>
                      <a:round/>
                      <a:headEnd type="none" w="med" len="med"/>
                      <a:tailEnd type="none" w="med" len="med"/>
                    </a:lnB>
                    <a:solidFill>
                      <a:srgbClr val="FFFFFF"/>
                    </a:solidFill>
                  </a:tcPr>
                </a:tc>
                <a:extLst>
                  <a:ext uri="{0D108BD9-81ED-4DB2-BD59-A6C34878D82A}">
                    <a16:rowId xmlns:a16="http://schemas.microsoft.com/office/drawing/2014/main" val="2090536101"/>
                  </a:ext>
                </a:extLst>
              </a:tr>
              <a:tr h="239186">
                <a:tc>
                  <a:txBody>
                    <a:bodyPr/>
                    <a:lstStyle/>
                    <a:p>
                      <a:pPr algn="ctr" fontAlgn="t"/>
                      <a:r>
                        <a:rPr lang="en-US" sz="1400" b="0" i="0" u="none" strike="noStrike">
                          <a:solidFill>
                            <a:srgbClr val="333333"/>
                          </a:solidFill>
                          <a:effectLst/>
                          <a:latin typeface="Source Sans Pro" panose="020B0503030403020204" pitchFamily="34" charset="0"/>
                        </a:rPr>
                        <a:t>11</a:t>
                      </a:r>
                    </a:p>
                  </a:txBody>
                  <a:tcPr marL="82795" marR="9199" marT="919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EEEEEE"/>
                      </a:solidFill>
                      <a:prstDash val="solid"/>
                      <a:round/>
                      <a:headEnd type="none" w="med" len="med"/>
                      <a:tailEnd type="none" w="med" len="med"/>
                    </a:lnT>
                    <a:lnB w="12700" cap="flat" cmpd="sng" algn="ctr">
                      <a:solidFill>
                        <a:srgbClr val="EEEEEE"/>
                      </a:solidFill>
                      <a:prstDash val="solid"/>
                      <a:round/>
                      <a:headEnd type="none" w="med" len="med"/>
                      <a:tailEnd type="none" w="med" len="med"/>
                    </a:lnB>
                    <a:solidFill>
                      <a:srgbClr val="FFFFFF"/>
                    </a:solidFill>
                  </a:tcPr>
                </a:tc>
                <a:tc>
                  <a:txBody>
                    <a:bodyPr/>
                    <a:lstStyle/>
                    <a:p>
                      <a:pPr algn="ctr" fontAlgn="t"/>
                      <a:r>
                        <a:rPr lang="en-US" sz="1400" b="0" i="0" u="none" strike="noStrike">
                          <a:solidFill>
                            <a:srgbClr val="333333"/>
                          </a:solidFill>
                          <a:effectLst/>
                          <a:latin typeface="Source Sans Pro" panose="020B0503030403020204" pitchFamily="34" charset="0"/>
                        </a:rPr>
                        <a:t>-0.036</a:t>
                      </a:r>
                    </a:p>
                  </a:txBody>
                  <a:tcPr marL="82795" marR="9199" marT="919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EEEEEE"/>
                      </a:solidFill>
                      <a:prstDash val="solid"/>
                      <a:round/>
                      <a:headEnd type="none" w="med" len="med"/>
                      <a:tailEnd type="none" w="med" len="med"/>
                    </a:lnT>
                    <a:lnB w="12700" cap="flat" cmpd="sng" algn="ctr">
                      <a:solidFill>
                        <a:srgbClr val="EEEEEE"/>
                      </a:solidFill>
                      <a:prstDash val="solid"/>
                      <a:round/>
                      <a:headEnd type="none" w="med" len="med"/>
                      <a:tailEnd type="none" w="med" len="med"/>
                    </a:lnB>
                    <a:solidFill>
                      <a:srgbClr val="FFFFFF"/>
                    </a:solidFill>
                  </a:tcPr>
                </a:tc>
                <a:tc>
                  <a:txBody>
                    <a:bodyPr/>
                    <a:lstStyle/>
                    <a:p>
                      <a:pPr algn="ctr" fontAlgn="t"/>
                      <a:r>
                        <a:rPr lang="en-US" sz="1400" b="0" i="0" u="none" strike="noStrike" dirty="0">
                          <a:solidFill>
                            <a:srgbClr val="333333"/>
                          </a:solidFill>
                          <a:effectLst/>
                          <a:latin typeface="Source Sans Pro" panose="020B0503030403020204" pitchFamily="34" charset="0"/>
                        </a:rPr>
                        <a:t>-0.036</a:t>
                      </a:r>
                    </a:p>
                  </a:txBody>
                  <a:tcPr marL="82795" marR="9199" marT="919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EEEEEE"/>
                      </a:solidFill>
                      <a:prstDash val="solid"/>
                      <a:round/>
                      <a:headEnd type="none" w="med" len="med"/>
                      <a:tailEnd type="none" w="med" len="med"/>
                    </a:lnT>
                    <a:lnB w="12700" cap="flat" cmpd="sng" algn="ctr">
                      <a:solidFill>
                        <a:srgbClr val="EEEEEE"/>
                      </a:solidFill>
                      <a:prstDash val="solid"/>
                      <a:round/>
                      <a:headEnd type="none" w="med" len="med"/>
                      <a:tailEnd type="none" w="med" len="med"/>
                    </a:lnB>
                    <a:solidFill>
                      <a:srgbClr val="FFFFFF"/>
                    </a:solidFill>
                  </a:tcPr>
                </a:tc>
                <a:extLst>
                  <a:ext uri="{0D108BD9-81ED-4DB2-BD59-A6C34878D82A}">
                    <a16:rowId xmlns:a16="http://schemas.microsoft.com/office/drawing/2014/main" val="4014106548"/>
                  </a:ext>
                </a:extLst>
              </a:tr>
              <a:tr h="239186">
                <a:tc>
                  <a:txBody>
                    <a:bodyPr/>
                    <a:lstStyle/>
                    <a:p>
                      <a:pPr algn="ctr" fontAlgn="t"/>
                      <a:r>
                        <a:rPr lang="en-US" sz="1400" b="0" i="0" u="none" strike="noStrike">
                          <a:solidFill>
                            <a:srgbClr val="333333"/>
                          </a:solidFill>
                          <a:effectLst/>
                          <a:latin typeface="Source Sans Pro" panose="020B0503030403020204" pitchFamily="34" charset="0"/>
                        </a:rPr>
                        <a:t>12</a:t>
                      </a:r>
                    </a:p>
                  </a:txBody>
                  <a:tcPr marL="82795" marR="9199" marT="919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EEEEEE"/>
                      </a:solidFill>
                      <a:prstDash val="solid"/>
                      <a:round/>
                      <a:headEnd type="none" w="med" len="med"/>
                      <a:tailEnd type="none" w="med" len="med"/>
                    </a:lnT>
                    <a:lnB w="12700" cap="flat" cmpd="sng" algn="ctr">
                      <a:solidFill>
                        <a:srgbClr val="EEEEEE"/>
                      </a:solidFill>
                      <a:prstDash val="solid"/>
                      <a:round/>
                      <a:headEnd type="none" w="med" len="med"/>
                      <a:tailEnd type="none" w="med" len="med"/>
                    </a:lnB>
                    <a:solidFill>
                      <a:srgbClr val="FFFFFF"/>
                    </a:solidFill>
                  </a:tcPr>
                </a:tc>
                <a:tc>
                  <a:txBody>
                    <a:bodyPr/>
                    <a:lstStyle/>
                    <a:p>
                      <a:pPr algn="ctr" fontAlgn="t"/>
                      <a:r>
                        <a:rPr lang="en-US" sz="1400" b="0" i="0" u="none" strike="noStrike">
                          <a:solidFill>
                            <a:srgbClr val="333333"/>
                          </a:solidFill>
                          <a:effectLst/>
                          <a:latin typeface="Source Sans Pro" panose="020B0503030403020204" pitchFamily="34" charset="0"/>
                        </a:rPr>
                        <a:t>-0.011</a:t>
                      </a:r>
                    </a:p>
                  </a:txBody>
                  <a:tcPr marL="82795" marR="9199" marT="919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EEEEEE"/>
                      </a:solidFill>
                      <a:prstDash val="solid"/>
                      <a:round/>
                      <a:headEnd type="none" w="med" len="med"/>
                      <a:tailEnd type="none" w="med" len="med"/>
                    </a:lnT>
                    <a:lnB w="12700" cap="flat" cmpd="sng" algn="ctr">
                      <a:solidFill>
                        <a:srgbClr val="EEEEEE"/>
                      </a:solidFill>
                      <a:prstDash val="solid"/>
                      <a:round/>
                      <a:headEnd type="none" w="med" len="med"/>
                      <a:tailEnd type="none" w="med" len="med"/>
                    </a:lnB>
                    <a:solidFill>
                      <a:srgbClr val="FFFFFF"/>
                    </a:solidFill>
                  </a:tcPr>
                </a:tc>
                <a:tc>
                  <a:txBody>
                    <a:bodyPr/>
                    <a:lstStyle/>
                    <a:p>
                      <a:pPr algn="ctr" fontAlgn="t"/>
                      <a:r>
                        <a:rPr lang="en-US" sz="1400" b="0" i="0" u="none" strike="noStrike" dirty="0">
                          <a:solidFill>
                            <a:srgbClr val="333333"/>
                          </a:solidFill>
                          <a:effectLst/>
                          <a:latin typeface="Source Sans Pro" panose="020B0503030403020204" pitchFamily="34" charset="0"/>
                        </a:rPr>
                        <a:t>-0.018</a:t>
                      </a:r>
                    </a:p>
                  </a:txBody>
                  <a:tcPr marL="82795" marR="9199" marT="919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EEEEEE"/>
                      </a:solidFill>
                      <a:prstDash val="solid"/>
                      <a:round/>
                      <a:headEnd type="none" w="med" len="med"/>
                      <a:tailEnd type="none" w="med" len="med"/>
                    </a:lnT>
                    <a:lnB w="12700" cap="flat" cmpd="sng" algn="ctr">
                      <a:solidFill>
                        <a:srgbClr val="EEEEEE"/>
                      </a:solidFill>
                      <a:prstDash val="solid"/>
                      <a:round/>
                      <a:headEnd type="none" w="med" len="med"/>
                      <a:tailEnd type="none" w="med" len="med"/>
                    </a:lnB>
                    <a:solidFill>
                      <a:srgbClr val="FFFFFF"/>
                    </a:solidFill>
                  </a:tcPr>
                </a:tc>
                <a:extLst>
                  <a:ext uri="{0D108BD9-81ED-4DB2-BD59-A6C34878D82A}">
                    <a16:rowId xmlns:a16="http://schemas.microsoft.com/office/drawing/2014/main" val="3329106983"/>
                  </a:ext>
                </a:extLst>
              </a:tr>
              <a:tr h="239186">
                <a:tc>
                  <a:txBody>
                    <a:bodyPr/>
                    <a:lstStyle/>
                    <a:p>
                      <a:pPr algn="ctr" fontAlgn="t"/>
                      <a:r>
                        <a:rPr lang="en-US" sz="1400" b="0" i="0" u="none" strike="noStrike">
                          <a:solidFill>
                            <a:srgbClr val="333333"/>
                          </a:solidFill>
                          <a:effectLst/>
                          <a:latin typeface="Source Sans Pro" panose="020B0503030403020204" pitchFamily="34" charset="0"/>
                        </a:rPr>
                        <a:t>13</a:t>
                      </a:r>
                    </a:p>
                  </a:txBody>
                  <a:tcPr marL="82795" marR="9199" marT="919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EEEEEE"/>
                      </a:solidFill>
                      <a:prstDash val="solid"/>
                      <a:round/>
                      <a:headEnd type="none" w="med" len="med"/>
                      <a:tailEnd type="none" w="med" len="med"/>
                    </a:lnT>
                    <a:lnB w="12700" cap="flat" cmpd="sng" algn="ctr">
                      <a:solidFill>
                        <a:srgbClr val="EEEEEE"/>
                      </a:solidFill>
                      <a:prstDash val="solid"/>
                      <a:round/>
                      <a:headEnd type="none" w="med" len="med"/>
                      <a:tailEnd type="none" w="med" len="med"/>
                    </a:lnB>
                    <a:solidFill>
                      <a:srgbClr val="FFFFFF"/>
                    </a:solidFill>
                  </a:tcPr>
                </a:tc>
                <a:tc>
                  <a:txBody>
                    <a:bodyPr/>
                    <a:lstStyle/>
                    <a:p>
                      <a:pPr algn="ctr" fontAlgn="t"/>
                      <a:r>
                        <a:rPr lang="en-US" sz="1400" b="0" i="0" u="none" strike="noStrike">
                          <a:solidFill>
                            <a:srgbClr val="333333"/>
                          </a:solidFill>
                          <a:effectLst/>
                          <a:latin typeface="Source Sans Pro" panose="020B0503030403020204" pitchFamily="34" charset="0"/>
                        </a:rPr>
                        <a:t>0.019</a:t>
                      </a:r>
                    </a:p>
                  </a:txBody>
                  <a:tcPr marL="82795" marR="9199" marT="919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EEEEEE"/>
                      </a:solidFill>
                      <a:prstDash val="solid"/>
                      <a:round/>
                      <a:headEnd type="none" w="med" len="med"/>
                      <a:tailEnd type="none" w="med" len="med"/>
                    </a:lnT>
                    <a:lnB w="12700" cap="flat" cmpd="sng" algn="ctr">
                      <a:solidFill>
                        <a:srgbClr val="EEEEEE"/>
                      </a:solidFill>
                      <a:prstDash val="solid"/>
                      <a:round/>
                      <a:headEnd type="none" w="med" len="med"/>
                      <a:tailEnd type="none" w="med" len="med"/>
                    </a:lnB>
                    <a:solidFill>
                      <a:srgbClr val="FFFFFF"/>
                    </a:solidFill>
                  </a:tcPr>
                </a:tc>
                <a:tc>
                  <a:txBody>
                    <a:bodyPr/>
                    <a:lstStyle/>
                    <a:p>
                      <a:pPr algn="ctr" fontAlgn="t"/>
                      <a:r>
                        <a:rPr lang="en-US" sz="1400" b="0" i="0" u="none" strike="noStrike" dirty="0">
                          <a:solidFill>
                            <a:srgbClr val="333333"/>
                          </a:solidFill>
                          <a:effectLst/>
                          <a:latin typeface="Source Sans Pro" panose="020B0503030403020204" pitchFamily="34" charset="0"/>
                        </a:rPr>
                        <a:t>0.009</a:t>
                      </a:r>
                    </a:p>
                  </a:txBody>
                  <a:tcPr marL="82795" marR="9199" marT="919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EEEEEE"/>
                      </a:solidFill>
                      <a:prstDash val="solid"/>
                      <a:round/>
                      <a:headEnd type="none" w="med" len="med"/>
                      <a:tailEnd type="none" w="med" len="med"/>
                    </a:lnT>
                    <a:lnB w="12700" cap="flat" cmpd="sng" algn="ctr">
                      <a:solidFill>
                        <a:srgbClr val="EEEEEE"/>
                      </a:solidFill>
                      <a:prstDash val="solid"/>
                      <a:round/>
                      <a:headEnd type="none" w="med" len="med"/>
                      <a:tailEnd type="none" w="med" len="med"/>
                    </a:lnB>
                    <a:solidFill>
                      <a:srgbClr val="FFFFFF"/>
                    </a:solidFill>
                  </a:tcPr>
                </a:tc>
                <a:extLst>
                  <a:ext uri="{0D108BD9-81ED-4DB2-BD59-A6C34878D82A}">
                    <a16:rowId xmlns:a16="http://schemas.microsoft.com/office/drawing/2014/main" val="274020261"/>
                  </a:ext>
                </a:extLst>
              </a:tr>
              <a:tr h="239186">
                <a:tc>
                  <a:txBody>
                    <a:bodyPr/>
                    <a:lstStyle/>
                    <a:p>
                      <a:pPr algn="ctr" fontAlgn="t"/>
                      <a:r>
                        <a:rPr lang="en-US" sz="1400" b="0" i="0" u="none" strike="noStrike" dirty="0">
                          <a:solidFill>
                            <a:srgbClr val="333333"/>
                          </a:solidFill>
                          <a:effectLst/>
                          <a:latin typeface="Source Sans Pro" panose="020B0503030403020204" pitchFamily="34" charset="0"/>
                        </a:rPr>
                        <a:t>14</a:t>
                      </a:r>
                    </a:p>
                  </a:txBody>
                  <a:tcPr marL="82795" marR="9199" marT="919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EEEEEE"/>
                      </a:solidFill>
                      <a:prstDash val="solid"/>
                      <a:round/>
                      <a:headEnd type="none" w="med" len="med"/>
                      <a:tailEnd type="none" w="med" len="med"/>
                    </a:lnT>
                    <a:lnB w="12700" cap="flat" cmpd="sng" algn="ctr">
                      <a:solidFill>
                        <a:srgbClr val="EEEEEE"/>
                      </a:solidFill>
                      <a:prstDash val="solid"/>
                      <a:round/>
                      <a:headEnd type="none" w="med" len="med"/>
                      <a:tailEnd type="none" w="med" len="med"/>
                    </a:lnB>
                    <a:solidFill>
                      <a:srgbClr val="FFFFFF"/>
                    </a:solidFill>
                  </a:tcPr>
                </a:tc>
                <a:tc>
                  <a:txBody>
                    <a:bodyPr/>
                    <a:lstStyle/>
                    <a:p>
                      <a:pPr algn="ctr" fontAlgn="t"/>
                      <a:r>
                        <a:rPr lang="en-US" sz="1400" b="0" i="0" u="none" strike="noStrike">
                          <a:solidFill>
                            <a:srgbClr val="333333"/>
                          </a:solidFill>
                          <a:effectLst/>
                          <a:latin typeface="Source Sans Pro" panose="020B0503030403020204" pitchFamily="34" charset="0"/>
                        </a:rPr>
                        <a:t>-0.027</a:t>
                      </a:r>
                    </a:p>
                  </a:txBody>
                  <a:tcPr marL="82795" marR="9199" marT="919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EEEEEE"/>
                      </a:solidFill>
                      <a:prstDash val="solid"/>
                      <a:round/>
                      <a:headEnd type="none" w="med" len="med"/>
                      <a:tailEnd type="none" w="med" len="med"/>
                    </a:lnT>
                    <a:lnB w="12700" cap="flat" cmpd="sng" algn="ctr">
                      <a:solidFill>
                        <a:srgbClr val="EEEEEE"/>
                      </a:solidFill>
                      <a:prstDash val="solid"/>
                      <a:round/>
                      <a:headEnd type="none" w="med" len="med"/>
                      <a:tailEnd type="none" w="med" len="med"/>
                    </a:lnB>
                    <a:solidFill>
                      <a:srgbClr val="FFFFFF"/>
                    </a:solidFill>
                  </a:tcPr>
                </a:tc>
                <a:tc>
                  <a:txBody>
                    <a:bodyPr/>
                    <a:lstStyle/>
                    <a:p>
                      <a:pPr algn="ctr" fontAlgn="t"/>
                      <a:r>
                        <a:rPr lang="en-US" sz="1400" b="0" i="0" u="none" strike="noStrike" dirty="0">
                          <a:solidFill>
                            <a:srgbClr val="333333"/>
                          </a:solidFill>
                          <a:effectLst/>
                          <a:latin typeface="Source Sans Pro" panose="020B0503030403020204" pitchFamily="34" charset="0"/>
                        </a:rPr>
                        <a:t>-0.032</a:t>
                      </a:r>
                    </a:p>
                  </a:txBody>
                  <a:tcPr marL="82795" marR="9199" marT="919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EEEEEE"/>
                      </a:solidFill>
                      <a:prstDash val="solid"/>
                      <a:round/>
                      <a:headEnd type="none" w="med" len="med"/>
                      <a:tailEnd type="none" w="med" len="med"/>
                    </a:lnT>
                    <a:lnB w="12700" cap="flat" cmpd="sng" algn="ctr">
                      <a:solidFill>
                        <a:srgbClr val="EEEEEE"/>
                      </a:solidFill>
                      <a:prstDash val="solid"/>
                      <a:round/>
                      <a:headEnd type="none" w="med" len="med"/>
                      <a:tailEnd type="none" w="med" len="med"/>
                    </a:lnB>
                    <a:solidFill>
                      <a:srgbClr val="FFFFFF"/>
                    </a:solidFill>
                  </a:tcPr>
                </a:tc>
                <a:extLst>
                  <a:ext uri="{0D108BD9-81ED-4DB2-BD59-A6C34878D82A}">
                    <a16:rowId xmlns:a16="http://schemas.microsoft.com/office/drawing/2014/main" val="3877274747"/>
                  </a:ext>
                </a:extLst>
              </a:tr>
              <a:tr h="229986">
                <a:tc>
                  <a:txBody>
                    <a:bodyPr/>
                    <a:lstStyle/>
                    <a:p>
                      <a:pPr algn="ctr" fontAlgn="t"/>
                      <a:r>
                        <a:rPr lang="en-US" sz="1400" b="0" i="0" u="none" strike="noStrike" dirty="0">
                          <a:solidFill>
                            <a:srgbClr val="333333"/>
                          </a:solidFill>
                          <a:effectLst/>
                          <a:latin typeface="Source Sans Pro" panose="020B0503030403020204" pitchFamily="34" charset="0"/>
                        </a:rPr>
                        <a:t>15</a:t>
                      </a:r>
                    </a:p>
                  </a:txBody>
                  <a:tcPr marL="82795" marR="9199" marT="919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EEEEEE"/>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en-US" sz="1400" b="0" i="0" u="none" strike="noStrike">
                          <a:solidFill>
                            <a:srgbClr val="333333"/>
                          </a:solidFill>
                          <a:effectLst/>
                          <a:latin typeface="Source Sans Pro" panose="020B0503030403020204" pitchFamily="34" charset="0"/>
                        </a:rPr>
                        <a:t>0.029</a:t>
                      </a:r>
                    </a:p>
                  </a:txBody>
                  <a:tcPr marL="82795" marR="9199" marT="919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EEEEEE"/>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en-US" sz="1400" b="0" i="0" u="none" strike="noStrike" dirty="0">
                          <a:solidFill>
                            <a:srgbClr val="333333"/>
                          </a:solidFill>
                          <a:effectLst/>
                          <a:latin typeface="Source Sans Pro" panose="020B0503030403020204" pitchFamily="34" charset="0"/>
                        </a:rPr>
                        <a:t>0.023</a:t>
                      </a:r>
                    </a:p>
                  </a:txBody>
                  <a:tcPr marL="82795" marR="9199" marT="919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EEEEEE"/>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723944089"/>
                  </a:ext>
                </a:extLst>
              </a:tr>
            </a:tbl>
          </a:graphicData>
        </a:graphic>
      </p:graphicFrame>
    </p:spTree>
    <p:extLst>
      <p:ext uri="{BB962C8B-B14F-4D97-AF65-F5344CB8AC3E}">
        <p14:creationId xmlns:p14="http://schemas.microsoft.com/office/powerpoint/2010/main" val="21353664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943F43-ED98-48AB-9447-8A5C48616704}"/>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Hedge ratio for cross-hedging: Regression results </a:t>
            </a:r>
            <a:endParaRPr lang="en-US" sz="3600" dirty="0"/>
          </a:p>
        </p:txBody>
      </p:sp>
      <p:graphicFrame>
        <p:nvGraphicFramePr>
          <p:cNvPr id="9" name="Content Placeholder 8">
            <a:extLst>
              <a:ext uri="{FF2B5EF4-FFF2-40B4-BE49-F238E27FC236}">
                <a16:creationId xmlns:a16="http://schemas.microsoft.com/office/drawing/2014/main" id="{A52A0318-5E7F-4A7D-97DA-C59FD45D8F6F}"/>
              </a:ext>
            </a:extLst>
          </p:cNvPr>
          <p:cNvGraphicFramePr>
            <a:graphicFrameLocks noGrp="1"/>
          </p:cNvGraphicFramePr>
          <p:nvPr>
            <p:ph idx="1"/>
            <p:extLst>
              <p:ext uri="{D42A27DB-BD31-4B8C-83A1-F6EECF244321}">
                <p14:modId xmlns:p14="http://schemas.microsoft.com/office/powerpoint/2010/main" val="3132487827"/>
              </p:ext>
            </p:extLst>
          </p:nvPr>
        </p:nvGraphicFramePr>
        <p:xfrm>
          <a:off x="1274694" y="2228886"/>
          <a:ext cx="9830627" cy="1552575"/>
        </p:xfrm>
        <a:graphic>
          <a:graphicData uri="http://schemas.openxmlformats.org/drawingml/2006/table">
            <a:tbl>
              <a:tblPr>
                <a:tableStyleId>{5940675A-B579-460E-94D1-54222C63F5DA}</a:tableStyleId>
              </a:tblPr>
              <a:tblGrid>
                <a:gridCol w="1535658">
                  <a:extLst>
                    <a:ext uri="{9D8B030D-6E8A-4147-A177-3AD203B41FA5}">
                      <a16:colId xmlns:a16="http://schemas.microsoft.com/office/drawing/2014/main" val="245485284"/>
                    </a:ext>
                  </a:extLst>
                </a:gridCol>
                <a:gridCol w="1547749">
                  <a:extLst>
                    <a:ext uri="{9D8B030D-6E8A-4147-A177-3AD203B41FA5}">
                      <a16:colId xmlns:a16="http://schemas.microsoft.com/office/drawing/2014/main" val="613552067"/>
                    </a:ext>
                  </a:extLst>
                </a:gridCol>
                <a:gridCol w="1225302">
                  <a:extLst>
                    <a:ext uri="{9D8B030D-6E8A-4147-A177-3AD203B41FA5}">
                      <a16:colId xmlns:a16="http://schemas.microsoft.com/office/drawing/2014/main" val="2583095690"/>
                    </a:ext>
                  </a:extLst>
                </a:gridCol>
                <a:gridCol w="902854">
                  <a:extLst>
                    <a:ext uri="{9D8B030D-6E8A-4147-A177-3AD203B41FA5}">
                      <a16:colId xmlns:a16="http://schemas.microsoft.com/office/drawing/2014/main" val="4226874245"/>
                    </a:ext>
                  </a:extLst>
                </a:gridCol>
                <a:gridCol w="902854">
                  <a:extLst>
                    <a:ext uri="{9D8B030D-6E8A-4147-A177-3AD203B41FA5}">
                      <a16:colId xmlns:a16="http://schemas.microsoft.com/office/drawing/2014/main" val="1282598177"/>
                    </a:ext>
                  </a:extLst>
                </a:gridCol>
                <a:gridCol w="955251">
                  <a:extLst>
                    <a:ext uri="{9D8B030D-6E8A-4147-A177-3AD203B41FA5}">
                      <a16:colId xmlns:a16="http://schemas.microsoft.com/office/drawing/2014/main" val="177415579"/>
                    </a:ext>
                  </a:extLst>
                </a:gridCol>
                <a:gridCol w="902854">
                  <a:extLst>
                    <a:ext uri="{9D8B030D-6E8A-4147-A177-3AD203B41FA5}">
                      <a16:colId xmlns:a16="http://schemas.microsoft.com/office/drawing/2014/main" val="1099359100"/>
                    </a:ext>
                  </a:extLst>
                </a:gridCol>
                <a:gridCol w="955251">
                  <a:extLst>
                    <a:ext uri="{9D8B030D-6E8A-4147-A177-3AD203B41FA5}">
                      <a16:colId xmlns:a16="http://schemas.microsoft.com/office/drawing/2014/main" val="3263611054"/>
                    </a:ext>
                  </a:extLst>
                </a:gridCol>
                <a:gridCol w="902854">
                  <a:extLst>
                    <a:ext uri="{9D8B030D-6E8A-4147-A177-3AD203B41FA5}">
                      <a16:colId xmlns:a16="http://schemas.microsoft.com/office/drawing/2014/main" val="3224220032"/>
                    </a:ext>
                  </a:extLst>
                </a:gridCol>
              </a:tblGrid>
              <a:tr h="190500">
                <a:tc>
                  <a:txBody>
                    <a:bodyPr/>
                    <a:lstStyle/>
                    <a:p>
                      <a:pPr algn="ctr" fontAlgn="b"/>
                      <a:r>
                        <a:rPr lang="en-US" sz="2000" u="none" strike="noStrike">
                          <a:effectLst/>
                          <a:latin typeface="Times New Roman" panose="02020603050405020304" pitchFamily="18" charset="0"/>
                          <a:cs typeface="Times New Roman" panose="02020603050405020304" pitchFamily="18" charset="0"/>
                        </a:rPr>
                        <a:t> </a:t>
                      </a:r>
                      <a:endParaRPr lang="en-US" sz="2000" b="0" i="1"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Coefficients</a:t>
                      </a:r>
                      <a:endParaRPr lang="en-US" sz="2000" b="0" i="1"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Standard Error</a:t>
                      </a:r>
                      <a:endParaRPr lang="en-US" sz="2000" b="0" i="1"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t Stat</a:t>
                      </a:r>
                      <a:endParaRPr lang="en-US" sz="2000" b="0" i="1"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a:effectLst/>
                          <a:latin typeface="Times New Roman" panose="02020603050405020304" pitchFamily="18" charset="0"/>
                          <a:cs typeface="Times New Roman" panose="02020603050405020304" pitchFamily="18" charset="0"/>
                        </a:rPr>
                        <a:t>P-value</a:t>
                      </a:r>
                      <a:endParaRPr lang="en-US" sz="2000" b="0" i="1"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a:effectLst/>
                          <a:latin typeface="Times New Roman" panose="02020603050405020304" pitchFamily="18" charset="0"/>
                          <a:cs typeface="Times New Roman" panose="02020603050405020304" pitchFamily="18" charset="0"/>
                        </a:rPr>
                        <a:t>Lower 95%</a:t>
                      </a:r>
                      <a:endParaRPr lang="en-US" sz="2000" b="0" i="1"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a:effectLst/>
                          <a:latin typeface="Times New Roman" panose="02020603050405020304" pitchFamily="18" charset="0"/>
                          <a:cs typeface="Times New Roman" panose="02020603050405020304" pitchFamily="18" charset="0"/>
                        </a:rPr>
                        <a:t>Upper 95%</a:t>
                      </a:r>
                      <a:endParaRPr lang="en-US" sz="2000" b="0" i="1"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a:effectLst/>
                          <a:latin typeface="Times New Roman" panose="02020603050405020304" pitchFamily="18" charset="0"/>
                          <a:cs typeface="Times New Roman" panose="02020603050405020304" pitchFamily="18" charset="0"/>
                        </a:rPr>
                        <a:t>Lower 95.0%</a:t>
                      </a:r>
                      <a:endParaRPr lang="en-US" sz="2000" b="0" i="1"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a:effectLst/>
                          <a:latin typeface="Times New Roman" panose="02020603050405020304" pitchFamily="18" charset="0"/>
                          <a:cs typeface="Times New Roman" panose="02020603050405020304" pitchFamily="18" charset="0"/>
                        </a:rPr>
                        <a:t>Upper 95.0%</a:t>
                      </a:r>
                      <a:endParaRPr lang="en-US" sz="2000" b="0" i="1"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47930493"/>
                  </a:ext>
                </a:extLst>
              </a:tr>
              <a:tr h="190500">
                <a:tc>
                  <a:txBody>
                    <a:bodyPr/>
                    <a:lstStyle/>
                    <a:p>
                      <a:pPr algn="l" fontAlgn="b"/>
                      <a:r>
                        <a:rPr lang="en-US" sz="2000" u="none" strike="noStrike">
                          <a:effectLst/>
                          <a:latin typeface="Times New Roman" panose="02020603050405020304" pitchFamily="18" charset="0"/>
                          <a:cs typeface="Times New Roman" panose="02020603050405020304" pitchFamily="18" charset="0"/>
                        </a:rPr>
                        <a:t>Intercept</a:t>
                      </a:r>
                      <a:endParaRPr 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a:effectLst/>
                          <a:latin typeface="Times New Roman" panose="02020603050405020304" pitchFamily="18" charset="0"/>
                          <a:cs typeface="Times New Roman" panose="02020603050405020304" pitchFamily="18" charset="0"/>
                        </a:rPr>
                        <a:t>0.001</a:t>
                      </a:r>
                      <a:endParaRPr 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a:effectLst/>
                          <a:latin typeface="Times New Roman" panose="02020603050405020304" pitchFamily="18" charset="0"/>
                          <a:cs typeface="Times New Roman" panose="02020603050405020304" pitchFamily="18" charset="0"/>
                        </a:rPr>
                        <a:t>0.003</a:t>
                      </a:r>
                      <a:endParaRPr 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a:effectLst/>
                          <a:latin typeface="Times New Roman" panose="02020603050405020304" pitchFamily="18" charset="0"/>
                          <a:cs typeface="Times New Roman" panose="02020603050405020304" pitchFamily="18" charset="0"/>
                        </a:rPr>
                        <a:t>0.334</a:t>
                      </a:r>
                      <a:endParaRPr 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0.744</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-0.005</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0.007</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a:effectLst/>
                          <a:latin typeface="Times New Roman" panose="02020603050405020304" pitchFamily="18" charset="0"/>
                          <a:cs typeface="Times New Roman" panose="02020603050405020304" pitchFamily="18" charset="0"/>
                        </a:rPr>
                        <a:t>-0.005</a:t>
                      </a:r>
                      <a:endParaRPr 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a:effectLst/>
                          <a:latin typeface="Times New Roman" panose="02020603050405020304" pitchFamily="18" charset="0"/>
                          <a:cs typeface="Times New Roman" panose="02020603050405020304" pitchFamily="18" charset="0"/>
                        </a:rPr>
                        <a:t>0.007</a:t>
                      </a:r>
                      <a:endParaRPr 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3516112732"/>
                  </a:ext>
                </a:extLst>
              </a:tr>
              <a:tr h="200025">
                <a:tc>
                  <a:txBody>
                    <a:bodyPr/>
                    <a:lstStyle/>
                    <a:p>
                      <a:pPr algn="l" fontAlgn="b"/>
                      <a:r>
                        <a:rPr lang="en-US" sz="2000" u="none" strike="noStrike">
                          <a:effectLst/>
                          <a:latin typeface="Times New Roman" panose="02020603050405020304" pitchFamily="18" charset="0"/>
                          <a:cs typeface="Times New Roman" panose="02020603050405020304" pitchFamily="18" charset="0"/>
                        </a:rPr>
                        <a:t>Δ in Future Price (ΔF)</a:t>
                      </a:r>
                      <a:endParaRPr 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a:effectLst/>
                          <a:latin typeface="Times New Roman" panose="02020603050405020304" pitchFamily="18" charset="0"/>
                          <a:cs typeface="Times New Roman" panose="02020603050405020304" pitchFamily="18" charset="0"/>
                        </a:rPr>
                        <a:t>0.778</a:t>
                      </a:r>
                      <a:endParaRPr 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a:effectLst/>
                          <a:latin typeface="Times New Roman" panose="02020603050405020304" pitchFamily="18" charset="0"/>
                          <a:cs typeface="Times New Roman" panose="02020603050405020304" pitchFamily="18" charset="0"/>
                        </a:rPr>
                        <a:t>0.086</a:t>
                      </a:r>
                      <a:endParaRPr 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a:effectLst/>
                          <a:latin typeface="Times New Roman" panose="02020603050405020304" pitchFamily="18" charset="0"/>
                          <a:cs typeface="Times New Roman" panose="02020603050405020304" pitchFamily="18" charset="0"/>
                        </a:rPr>
                        <a:t>9.007</a:t>
                      </a:r>
                      <a:endParaRPr 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a:effectLst/>
                          <a:latin typeface="Times New Roman" panose="02020603050405020304" pitchFamily="18" charset="0"/>
                          <a:cs typeface="Times New Roman" panose="02020603050405020304" pitchFamily="18" charset="0"/>
                        </a:rPr>
                        <a:t>0.000</a:t>
                      </a:r>
                      <a:endParaRPr 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a:effectLst/>
                          <a:latin typeface="Times New Roman" panose="02020603050405020304" pitchFamily="18" charset="0"/>
                          <a:cs typeface="Times New Roman" panose="02020603050405020304" pitchFamily="18" charset="0"/>
                        </a:rPr>
                        <a:t>0.591</a:t>
                      </a:r>
                      <a:endParaRPr 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0.964</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0.591</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0.964</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25626697"/>
                  </a:ext>
                </a:extLst>
              </a:tr>
            </a:tbl>
          </a:graphicData>
        </a:graphic>
      </p:graphicFrame>
      <p:sp>
        <p:nvSpPr>
          <p:cNvPr id="11" name="Rectangle 10">
            <a:extLst>
              <a:ext uri="{FF2B5EF4-FFF2-40B4-BE49-F238E27FC236}">
                <a16:creationId xmlns:a16="http://schemas.microsoft.com/office/drawing/2014/main" id="{1BBBDB45-E8D1-44F8-8BA8-896168171DFC}"/>
              </a:ext>
            </a:extLst>
          </p:cNvPr>
          <p:cNvSpPr/>
          <p:nvPr/>
        </p:nvSpPr>
        <p:spPr>
          <a:xfrm>
            <a:off x="1654758" y="3950327"/>
            <a:ext cx="2167581" cy="461665"/>
          </a:xfrm>
          <a:prstGeom prst="rect">
            <a:avLst/>
          </a:prstGeom>
        </p:spPr>
        <p:txBody>
          <a:bodyPr wrap="none">
            <a:spAutoFit/>
          </a:bodyPr>
          <a:lstStyle/>
          <a:p>
            <a:r>
              <a:rPr lang="en-US" sz="2400" dirty="0">
                <a:solidFill>
                  <a:srgbClr val="000000"/>
                </a:solidFill>
                <a:latin typeface="Times New Roman" panose="02020603050405020304" pitchFamily="18" charset="0"/>
                <a:cs typeface="Times New Roman" panose="02020603050405020304" pitchFamily="18" charset="0"/>
              </a:rPr>
              <a:t>R Square</a:t>
            </a:r>
            <a:r>
              <a:rPr lang="en-US" sz="2400" dirty="0">
                <a:latin typeface="Times New Roman" panose="02020603050405020304" pitchFamily="18" charset="0"/>
                <a:cs typeface="Times New Roman" panose="02020603050405020304" pitchFamily="18" charset="0"/>
              </a:rPr>
              <a:t> </a:t>
            </a:r>
            <a:r>
              <a:rPr lang="en-US" sz="2400" dirty="0">
                <a:solidFill>
                  <a:srgbClr val="000000"/>
                </a:solidFill>
                <a:latin typeface="Times New Roman" panose="02020603050405020304" pitchFamily="18" charset="0"/>
                <a:cs typeface="Times New Roman" panose="02020603050405020304" pitchFamily="18" charset="0"/>
              </a:rPr>
              <a:t>0.862</a:t>
            </a:r>
            <a:r>
              <a:rPr lang="en-US" sz="2400" dirty="0">
                <a:latin typeface="Times New Roman" panose="02020603050405020304" pitchFamily="18" charset="0"/>
                <a:cs typeface="Times New Roman" panose="02020603050405020304" pitchFamily="18" charset="0"/>
              </a:rPr>
              <a:t> </a:t>
            </a:r>
          </a:p>
        </p:txBody>
      </p:sp>
      <p:sp>
        <p:nvSpPr>
          <p:cNvPr id="12" name="TextBox 11">
            <a:extLst>
              <a:ext uri="{FF2B5EF4-FFF2-40B4-BE49-F238E27FC236}">
                <a16:creationId xmlns:a16="http://schemas.microsoft.com/office/drawing/2014/main" id="{36998CBD-3E92-4227-A045-B7AD2B0BAD51}"/>
              </a:ext>
            </a:extLst>
          </p:cNvPr>
          <p:cNvSpPr txBox="1"/>
          <p:nvPr/>
        </p:nvSpPr>
        <p:spPr>
          <a:xfrm>
            <a:off x="838200" y="4411992"/>
            <a:ext cx="4560094" cy="830997"/>
          </a:xfrm>
          <a:prstGeom prst="rect">
            <a:avLst/>
          </a:prstGeom>
          <a:noFill/>
        </p:spPr>
        <p:txBody>
          <a:bodyPr wrap="none" rtlCol="0">
            <a:spAutoFit/>
          </a:bodyPr>
          <a:lstStyle/>
          <a:p>
            <a:r>
              <a:rPr lang="en-US" sz="2400" dirty="0">
                <a:latin typeface="Times New Roman" panose="02020603050405020304" pitchFamily="18" charset="0"/>
                <a:cs typeface="Times New Roman" panose="02020603050405020304" pitchFamily="18" charset="0"/>
              </a:rPr>
              <a:t>Hedge ratio=0.778</a:t>
            </a:r>
          </a:p>
          <a:p>
            <a:r>
              <a:rPr lang="en-US" sz="2400" dirty="0">
                <a:latin typeface="Times New Roman" panose="02020603050405020304" pitchFamily="18" charset="0"/>
                <a:cs typeface="Times New Roman" panose="02020603050405020304" pitchFamily="18" charset="0"/>
              </a:rPr>
              <a:t>The hedging effectiveness is 86.2%</a:t>
            </a:r>
          </a:p>
        </p:txBody>
      </p:sp>
    </p:spTree>
    <p:extLst>
      <p:ext uri="{BB962C8B-B14F-4D97-AF65-F5344CB8AC3E}">
        <p14:creationId xmlns:p14="http://schemas.microsoft.com/office/powerpoint/2010/main" val="21644894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052C8-7AFD-4A1A-9D27-62BBD2172430}"/>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Optimal number of contract </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390199A7-467C-4769-A9E4-E2F5912A1C13}"/>
                  </a:ext>
                </a:extLst>
              </p:cNvPr>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An airline expects to purchase 2 million gallons of jet fuel. Each heading oil contract size is 42000 gallons</a:t>
                </a:r>
              </a:p>
              <a:p>
                <a:r>
                  <a:rPr lang="en-US" sz="2400" dirty="0">
                    <a:latin typeface="Times New Roman" panose="02020603050405020304" pitchFamily="18" charset="0"/>
                    <a:cs typeface="Times New Roman" panose="02020603050405020304" pitchFamily="18" charset="0"/>
                  </a:rPr>
                  <a:t>Optimal number of contract=</a:t>
                </a:r>
                <a14:m>
                  <m:oMath xmlns:m="http://schemas.openxmlformats.org/officeDocument/2006/math">
                    <m:r>
                      <a:rPr lang="en-US" sz="2400" b="0" i="1" smtClean="0">
                        <a:latin typeface="Cambria Math" panose="02040503050406030204" pitchFamily="18" charset="0"/>
                      </a:rPr>
                      <m:t>h𝑒𝑑𝑔𝑒</m:t>
                    </m:r>
                    <m:r>
                      <a:rPr lang="en-US" sz="2400" b="0" i="1" smtClean="0">
                        <a:latin typeface="Cambria Math" panose="02040503050406030204" pitchFamily="18" charset="0"/>
                      </a:rPr>
                      <m:t> </m:t>
                    </m:r>
                    <m:r>
                      <a:rPr lang="en-US" sz="2400" b="0" i="1" smtClean="0">
                        <a:latin typeface="Cambria Math" panose="02040503050406030204" pitchFamily="18" charset="0"/>
                      </a:rPr>
                      <m:t>𝑟𝑎𝑡𝑖𝑜</m:t>
                    </m:r>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𝑆𝑖𝑧𝑒</m:t>
                        </m:r>
                        <m:r>
                          <a:rPr lang="en-US" sz="2400" b="0" i="1" smtClean="0">
                            <a:latin typeface="Cambria Math" panose="02040503050406030204" pitchFamily="18" charset="0"/>
                          </a:rPr>
                          <m:t> </m:t>
                        </m:r>
                        <m:r>
                          <a:rPr lang="en-US" sz="2400" b="0" i="1" smtClean="0">
                            <a:latin typeface="Cambria Math" panose="02040503050406030204" pitchFamily="18" charset="0"/>
                          </a:rPr>
                          <m:t>𝑜𝑓</m:t>
                        </m:r>
                        <m:r>
                          <a:rPr lang="en-US" sz="2400" b="0" i="1" smtClean="0">
                            <a:latin typeface="Cambria Math" panose="02040503050406030204" pitchFamily="18" charset="0"/>
                          </a:rPr>
                          <m:t> </m:t>
                        </m:r>
                        <m:r>
                          <a:rPr lang="en-US" sz="2400" b="0" i="1" smtClean="0">
                            <a:latin typeface="Cambria Math" panose="02040503050406030204" pitchFamily="18" charset="0"/>
                          </a:rPr>
                          <m:t>𝑏𝑒𝑖𝑛𝑔</m:t>
                        </m:r>
                        <m:r>
                          <a:rPr lang="en-US" sz="2400" b="0" i="1" smtClean="0">
                            <a:latin typeface="Cambria Math" panose="02040503050406030204" pitchFamily="18" charset="0"/>
                          </a:rPr>
                          <m:t> </m:t>
                        </m:r>
                        <m:r>
                          <a:rPr lang="en-US" sz="2400" b="0" i="1" smtClean="0">
                            <a:latin typeface="Cambria Math" panose="02040503050406030204" pitchFamily="18" charset="0"/>
                          </a:rPr>
                          <m:t>h𝑒𝑑𝑔𝑒𝑑</m:t>
                        </m:r>
                      </m:num>
                      <m:den>
                        <m:r>
                          <a:rPr lang="en-US" sz="2400" b="0" i="1" smtClean="0">
                            <a:latin typeface="Cambria Math" panose="02040503050406030204" pitchFamily="18" charset="0"/>
                          </a:rPr>
                          <m:t>𝑆𝑖𝑧𝑒</m:t>
                        </m:r>
                        <m:r>
                          <a:rPr lang="en-US" sz="2400" b="0" i="1" smtClean="0">
                            <a:latin typeface="Cambria Math" panose="02040503050406030204" pitchFamily="18" charset="0"/>
                          </a:rPr>
                          <m:t> </m:t>
                        </m:r>
                        <m:r>
                          <a:rPr lang="en-US" sz="2400" b="0" i="1" smtClean="0">
                            <a:latin typeface="Cambria Math" panose="02040503050406030204" pitchFamily="18" charset="0"/>
                          </a:rPr>
                          <m:t>𝑜𝑓</m:t>
                        </m:r>
                        <m:r>
                          <a:rPr lang="en-US" sz="2400" b="0" i="1" smtClean="0">
                            <a:latin typeface="Cambria Math" panose="02040503050406030204" pitchFamily="18" charset="0"/>
                          </a:rPr>
                          <m:t> </m:t>
                        </m:r>
                        <m:r>
                          <a:rPr lang="en-US" sz="2400" b="0" i="1" smtClean="0">
                            <a:latin typeface="Cambria Math" panose="02040503050406030204" pitchFamily="18" charset="0"/>
                          </a:rPr>
                          <m:t>𝑜𝑛𝑒</m:t>
                        </m:r>
                        <m:r>
                          <a:rPr lang="en-US" sz="2400" b="0" i="1" smtClean="0">
                            <a:latin typeface="Cambria Math" panose="02040503050406030204" pitchFamily="18" charset="0"/>
                          </a:rPr>
                          <m:t> </m:t>
                        </m:r>
                        <m:r>
                          <a:rPr lang="en-US" sz="2400" b="0" i="1" smtClean="0">
                            <a:latin typeface="Cambria Math" panose="02040503050406030204" pitchFamily="18" charset="0"/>
                          </a:rPr>
                          <m:t>𝑓𝑢𝑡𝑢𝑟𝑒𝑠</m:t>
                        </m:r>
                        <m:r>
                          <a:rPr lang="en-US" sz="2400" b="0" i="1" smtClean="0">
                            <a:latin typeface="Cambria Math" panose="02040503050406030204" pitchFamily="18" charset="0"/>
                          </a:rPr>
                          <m:t> </m:t>
                        </m:r>
                        <m:r>
                          <a:rPr lang="en-US" sz="2400" b="0" i="1" smtClean="0">
                            <a:latin typeface="Cambria Math" panose="02040503050406030204" pitchFamily="18" charset="0"/>
                          </a:rPr>
                          <m:t>𝑐𝑜𝑛𝑡𝑟𝑎𝑐𝑡𝑠</m:t>
                        </m:r>
                      </m:den>
                    </m:f>
                  </m:oMath>
                </a14:m>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Optimal number of contract= </a:t>
                </a:r>
                <a14:m>
                  <m:oMath xmlns:m="http://schemas.openxmlformats.org/officeDocument/2006/math">
                    <m:r>
                      <a:rPr lang="en-US" sz="2400" b="0" i="1" smtClean="0">
                        <a:latin typeface="Cambria Math" panose="02040503050406030204" pitchFamily="18" charset="0"/>
                      </a:rPr>
                      <m:t>0.778</m:t>
                    </m:r>
                    <m:r>
                      <a:rPr lang="en-US" sz="2400" i="1">
                        <a:latin typeface="Cambria Math" panose="02040503050406030204" pitchFamily="18" charset="0"/>
                      </a:rPr>
                      <m:t>∗</m:t>
                    </m:r>
                    <m:f>
                      <m:fPr>
                        <m:ctrlPr>
                          <a:rPr lang="en-US" sz="2400" i="1">
                            <a:latin typeface="Cambria Math" panose="02040503050406030204" pitchFamily="18" charset="0"/>
                          </a:rPr>
                        </m:ctrlPr>
                      </m:fPr>
                      <m:num>
                        <m:r>
                          <a:rPr lang="en-US" sz="2400" b="0" i="1" smtClean="0">
                            <a:latin typeface="Cambria Math" panose="02040503050406030204" pitchFamily="18" charset="0"/>
                          </a:rPr>
                          <m:t>20,00,000</m:t>
                        </m:r>
                      </m:num>
                      <m:den>
                        <m:r>
                          <a:rPr lang="en-US" sz="2400" b="0" i="1" smtClean="0">
                            <a:latin typeface="Cambria Math" panose="02040503050406030204" pitchFamily="18" charset="0"/>
                          </a:rPr>
                          <m:t>40000</m:t>
                        </m:r>
                      </m:den>
                    </m:f>
                  </m:oMath>
                </a14:m>
                <a:r>
                  <a:rPr lang="en-US" sz="2400" dirty="0">
                    <a:latin typeface="Times New Roman" panose="02020603050405020304" pitchFamily="18" charset="0"/>
                    <a:cs typeface="Times New Roman" panose="02020603050405020304" pitchFamily="18" charset="0"/>
                  </a:rPr>
                  <a:t>=38.88  or 39 futures contracts </a:t>
                </a:r>
              </a:p>
            </p:txBody>
          </p:sp>
        </mc:Choice>
        <mc:Fallback xmlns="">
          <p:sp>
            <p:nvSpPr>
              <p:cNvPr id="3" name="Content Placeholder 2">
                <a:extLst>
                  <a:ext uri="{FF2B5EF4-FFF2-40B4-BE49-F238E27FC236}">
                    <a16:creationId xmlns:a16="http://schemas.microsoft.com/office/drawing/2014/main" id="{390199A7-467C-4769-A9E4-E2F5912A1C13}"/>
                  </a:ext>
                </a:extLst>
              </p:cNvPr>
              <p:cNvSpPr>
                <a:spLocks noGrp="1" noRot="1" noChangeAspect="1" noMove="1" noResize="1" noEditPoints="1" noAdjustHandles="1" noChangeArrowheads="1" noChangeShapeType="1" noTextEdit="1"/>
              </p:cNvSpPr>
              <p:nvPr>
                <p:ph idx="1"/>
              </p:nvPr>
            </p:nvSpPr>
            <p:spPr>
              <a:blipFill>
                <a:blip r:embed="rId2"/>
                <a:stretch>
                  <a:fillRect l="-812" t="-1961"/>
                </a:stretch>
              </a:blipFill>
            </p:spPr>
            <p:txBody>
              <a:bodyPr/>
              <a:lstStyle/>
              <a:p>
                <a:r>
                  <a:rPr lang="en-US">
                    <a:noFill/>
                  </a:rPr>
                  <a:t> </a:t>
                </a:r>
              </a:p>
            </p:txBody>
          </p:sp>
        </mc:Fallback>
      </mc:AlternateContent>
    </p:spTree>
    <p:extLst>
      <p:ext uri="{BB962C8B-B14F-4D97-AF65-F5344CB8AC3E}">
        <p14:creationId xmlns:p14="http://schemas.microsoft.com/office/powerpoint/2010/main" val="34997162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82A7C1-5D7B-4E5D-ACA8-CA436989230D}"/>
              </a:ext>
            </a:extLst>
          </p:cNvPr>
          <p:cNvSpPr>
            <a:spLocks noGrp="1"/>
          </p:cNvSpPr>
          <p:nvPr>
            <p:ph type="ctrTitle"/>
          </p:nvPr>
        </p:nvSpPr>
        <p:spPr/>
        <p:txBody>
          <a:bodyPr/>
          <a:lstStyle/>
          <a:p>
            <a:r>
              <a:rPr lang="en-US" dirty="0">
                <a:latin typeface="Times New Roman" panose="02020603050405020304" pitchFamily="18" charset="0"/>
                <a:cs typeface="Times New Roman" panose="02020603050405020304" pitchFamily="18" charset="0"/>
              </a:rPr>
              <a:t>Options</a:t>
            </a:r>
          </a:p>
        </p:txBody>
      </p:sp>
      <p:sp>
        <p:nvSpPr>
          <p:cNvPr id="3" name="Subtitle 2">
            <a:extLst>
              <a:ext uri="{FF2B5EF4-FFF2-40B4-BE49-F238E27FC236}">
                <a16:creationId xmlns:a16="http://schemas.microsoft.com/office/drawing/2014/main" id="{88558C87-95AE-4D86-97C0-6AC85E21F1A6}"/>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6592502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9BCF8FF9-EBC2-4A7F-9D48-1455092230A4}"/>
              </a:ext>
            </a:extLst>
          </p:cNvPr>
          <p:cNvSpPr>
            <a:spLocks noGrp="1"/>
          </p:cNvSpPr>
          <p:nvPr>
            <p:ph type="sldNum" sz="quarter" idx="12"/>
          </p:nvPr>
        </p:nvSpPr>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3AC7D23B-04D8-457F-AC92-346F0BAD50C8}" type="slidenum">
              <a:rPr lang="en-US" altLang="en-US" sz="2600">
                <a:solidFill>
                  <a:schemeClr val="bg1"/>
                </a:solidFill>
                <a:latin typeface="Arial" panose="020B0604020202020204" pitchFamily="34" charset="0"/>
              </a:rPr>
              <a:pPr eaLnBrk="1" hangingPunct="1"/>
              <a:t>24</a:t>
            </a:fld>
            <a:endParaRPr lang="en-US" altLang="en-US" sz="2600">
              <a:solidFill>
                <a:schemeClr val="bg1"/>
              </a:solidFill>
              <a:latin typeface="Arial" panose="020B0604020202020204" pitchFamily="34" charset="0"/>
            </a:endParaRPr>
          </a:p>
        </p:txBody>
      </p:sp>
      <p:sp>
        <p:nvSpPr>
          <p:cNvPr id="11267" name="Rectangle 2">
            <a:extLst>
              <a:ext uri="{FF2B5EF4-FFF2-40B4-BE49-F238E27FC236}">
                <a16:creationId xmlns:a16="http://schemas.microsoft.com/office/drawing/2014/main" id="{CB2C9FA1-BA73-4E8A-ACB1-9E3D028D1D2E}"/>
              </a:ext>
            </a:extLst>
          </p:cNvPr>
          <p:cNvSpPr>
            <a:spLocks noGrp="1" noChangeArrowheads="1"/>
          </p:cNvSpPr>
          <p:nvPr>
            <p:ph type="title"/>
          </p:nvPr>
        </p:nvSpPr>
        <p:spPr/>
        <p:txBody>
          <a:bodyPr>
            <a:normAutofit/>
          </a:bodyPr>
          <a:lstStyle/>
          <a:p>
            <a:pPr eaLnBrk="1" hangingPunct="1"/>
            <a:r>
              <a:rPr lang="en-US" altLang="en-US" sz="3600" dirty="0">
                <a:latin typeface="Times New Roman" panose="02020603050405020304" pitchFamily="18" charset="0"/>
                <a:cs typeface="Times New Roman" panose="02020603050405020304" pitchFamily="18" charset="0"/>
              </a:rPr>
              <a:t>Options</a:t>
            </a:r>
          </a:p>
        </p:txBody>
      </p:sp>
      <p:sp>
        <p:nvSpPr>
          <p:cNvPr id="72707" name="Rectangle 3">
            <a:extLst>
              <a:ext uri="{FF2B5EF4-FFF2-40B4-BE49-F238E27FC236}">
                <a16:creationId xmlns:a16="http://schemas.microsoft.com/office/drawing/2014/main" id="{52B3E843-802B-4BBE-A9D0-F2A05DB35BD8}"/>
              </a:ext>
            </a:extLst>
          </p:cNvPr>
          <p:cNvSpPr>
            <a:spLocks noGrp="1" noChangeArrowheads="1"/>
          </p:cNvSpPr>
          <p:nvPr>
            <p:ph type="body" idx="1"/>
          </p:nvPr>
        </p:nvSpPr>
        <p:spPr/>
        <p:txBody>
          <a:bodyPr>
            <a:normAutofit/>
          </a:bodyPr>
          <a:lstStyle/>
          <a:p>
            <a:pPr eaLnBrk="1" hangingPunct="1"/>
            <a:r>
              <a:rPr lang="en-US" altLang="en-US" sz="2400" b="1" dirty="0">
                <a:latin typeface="Times New Roman" panose="02020603050405020304" pitchFamily="18" charset="0"/>
                <a:cs typeface="Times New Roman" panose="02020603050405020304" pitchFamily="18" charset="0"/>
              </a:rPr>
              <a:t>An </a:t>
            </a:r>
            <a:r>
              <a:rPr lang="en-US" altLang="en-US" sz="2400" b="1" i="1" dirty="0">
                <a:latin typeface="Times New Roman" panose="02020603050405020304" pitchFamily="18" charset="0"/>
                <a:cs typeface="Times New Roman" panose="02020603050405020304" pitchFamily="18" charset="0"/>
              </a:rPr>
              <a:t>option</a:t>
            </a:r>
            <a:r>
              <a:rPr lang="en-US" altLang="en-US" sz="2400" b="1" dirty="0">
                <a:latin typeface="Times New Roman" panose="02020603050405020304" pitchFamily="18" charset="0"/>
                <a:cs typeface="Times New Roman" panose="02020603050405020304" pitchFamily="18" charset="0"/>
              </a:rPr>
              <a:t> is the right to either buy or sell something at a set price, within a set period of time</a:t>
            </a:r>
          </a:p>
          <a:p>
            <a:pPr lvl="1"/>
            <a:r>
              <a:rPr lang="en-US" altLang="en-US" b="1" dirty="0">
                <a:latin typeface="Times New Roman" panose="02020603050405020304" pitchFamily="18" charset="0"/>
                <a:cs typeface="Times New Roman" panose="02020603050405020304" pitchFamily="18" charset="0"/>
              </a:rPr>
              <a:t>Call Options</a:t>
            </a:r>
            <a:r>
              <a:rPr lang="en-US" altLang="en-US" dirty="0">
                <a:latin typeface="Times New Roman" panose="02020603050405020304" pitchFamily="18" charset="0"/>
                <a:cs typeface="Times New Roman" panose="02020603050405020304" pitchFamily="18" charset="0"/>
              </a:rPr>
              <a:t>: The buyer of a call option has the right but not the obligation to purchase.  But, the seller of a call option has the obligation to sell. </a:t>
            </a:r>
          </a:p>
          <a:p>
            <a:pPr marL="457200" lvl="1" indent="0">
              <a:buNone/>
            </a:pPr>
            <a:endParaRPr lang="en-US" altLang="en-US" dirty="0">
              <a:latin typeface="Times New Roman" panose="02020603050405020304" pitchFamily="18" charset="0"/>
              <a:cs typeface="Times New Roman" panose="02020603050405020304" pitchFamily="18" charset="0"/>
            </a:endParaRPr>
          </a:p>
          <a:p>
            <a:pPr lvl="1"/>
            <a:r>
              <a:rPr lang="en-US" altLang="en-US" b="1" dirty="0">
                <a:latin typeface="Times New Roman" panose="02020603050405020304" pitchFamily="18" charset="0"/>
                <a:cs typeface="Times New Roman" panose="02020603050405020304" pitchFamily="18" charset="0"/>
              </a:rPr>
              <a:t>Put Options.</a:t>
            </a:r>
            <a:endParaRPr lang="en-US" altLang="en-US" dirty="0">
              <a:latin typeface="Times New Roman" panose="02020603050405020304" pitchFamily="18" charset="0"/>
              <a:cs typeface="Times New Roman" panose="02020603050405020304" pitchFamily="18" charset="0"/>
            </a:endParaRPr>
          </a:p>
          <a:p>
            <a:pPr lvl="1"/>
            <a:r>
              <a:rPr lang="en-US" altLang="en-US" dirty="0">
                <a:latin typeface="Times New Roman" panose="02020603050405020304" pitchFamily="18" charset="0"/>
                <a:cs typeface="Times New Roman" panose="02020603050405020304" pitchFamily="18" charset="0"/>
              </a:rPr>
              <a:t>The buyer of a put option has the right but not the obligation to sell. But, the seller of a put option has the obligation to purchase</a:t>
            </a:r>
            <a:endParaRPr lang="en-US" altLang="en-US" b="1" i="1"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2707">
                                            <p:txEl>
                                              <p:pRg st="0" end="0"/>
                                            </p:txEl>
                                          </p:spTgt>
                                        </p:tgtEl>
                                        <p:attrNameLst>
                                          <p:attrName>style.visibility</p:attrName>
                                        </p:attrNameLst>
                                      </p:cBhvr>
                                      <p:to>
                                        <p:strVal val="visible"/>
                                      </p:to>
                                    </p:set>
                                    <p:animEffect transition="in" filter="wipe(left)">
                                      <p:cBhvr>
                                        <p:cTn id="7" dur="500"/>
                                        <p:tgtEl>
                                          <p:spTgt spid="7270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2707">
                                            <p:txEl>
                                              <p:pRg st="1" end="1"/>
                                            </p:txEl>
                                          </p:spTgt>
                                        </p:tgtEl>
                                        <p:attrNameLst>
                                          <p:attrName>style.visibility</p:attrName>
                                        </p:attrNameLst>
                                      </p:cBhvr>
                                      <p:to>
                                        <p:strVal val="visible"/>
                                      </p:to>
                                    </p:set>
                                    <p:animEffect transition="in" filter="wipe(left)">
                                      <p:cBhvr>
                                        <p:cTn id="12" dur="500"/>
                                        <p:tgtEl>
                                          <p:spTgt spid="7270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72707">
                                            <p:txEl>
                                              <p:pRg st="3" end="3"/>
                                            </p:txEl>
                                          </p:spTgt>
                                        </p:tgtEl>
                                        <p:attrNameLst>
                                          <p:attrName>style.visibility</p:attrName>
                                        </p:attrNameLst>
                                      </p:cBhvr>
                                      <p:to>
                                        <p:strVal val="visible"/>
                                      </p:to>
                                    </p:set>
                                    <p:animEffect transition="in" filter="wipe(left)">
                                      <p:cBhvr>
                                        <p:cTn id="17" dur="500"/>
                                        <p:tgtEl>
                                          <p:spTgt spid="72707">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72707">
                                            <p:txEl>
                                              <p:pRg st="4" end="4"/>
                                            </p:txEl>
                                          </p:spTgt>
                                        </p:tgtEl>
                                        <p:attrNameLst>
                                          <p:attrName>style.visibility</p:attrName>
                                        </p:attrNameLst>
                                      </p:cBhvr>
                                      <p:to>
                                        <p:strVal val="visible"/>
                                      </p:to>
                                    </p:set>
                                    <p:animEffect transition="in" filter="wipe(left)">
                                      <p:cBhvr>
                                        <p:cTn id="22" dur="500"/>
                                        <p:tgtEl>
                                          <p:spTgt spid="7270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707" grpId="0" build="p" bldLvl="2"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7E7862-4D70-4FDA-A408-A4FAE3BF8570}"/>
              </a:ext>
            </a:extLst>
          </p:cNvPr>
          <p:cNvSpPr>
            <a:spLocks noGrp="1"/>
          </p:cNvSpPr>
          <p:nvPr>
            <p:ph type="title"/>
          </p:nvPr>
        </p:nvSpPr>
        <p:spPr/>
        <p:txBody>
          <a:bodyPr>
            <a:normAutofit/>
          </a:bodyPr>
          <a:lstStyle/>
          <a:p>
            <a:r>
              <a:rPr lang="en-US" altLang="en-US" sz="3600" dirty="0">
                <a:latin typeface="Times New Roman" panose="02020603050405020304" pitchFamily="18" charset="0"/>
                <a:cs typeface="Times New Roman" panose="02020603050405020304" pitchFamily="18" charset="0"/>
              </a:rPr>
              <a:t>Option Terminology</a:t>
            </a:r>
            <a:endParaRPr lang="en-US" sz="36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95D2AE73-5AD6-4306-BB53-27654C0CD0A7}"/>
              </a:ext>
            </a:extLst>
          </p:cNvPr>
          <p:cNvSpPr>
            <a:spLocks noGrp="1"/>
          </p:cNvSpPr>
          <p:nvPr>
            <p:ph idx="1"/>
          </p:nvPr>
        </p:nvSpPr>
        <p:spPr/>
        <p:txBody>
          <a:bodyPr>
            <a:normAutofit/>
          </a:bodyPr>
          <a:lstStyle/>
          <a:p>
            <a:pPr algn="just"/>
            <a:r>
              <a:rPr lang="en-US" altLang="en-US" sz="2400" b="1" dirty="0">
                <a:latin typeface="Times New Roman" panose="02020603050405020304" pitchFamily="18" charset="0"/>
                <a:cs typeface="Times New Roman" panose="02020603050405020304" pitchFamily="18" charset="0"/>
              </a:rPr>
              <a:t>Exercise (or strike) price (X)</a:t>
            </a:r>
            <a:r>
              <a:rPr lang="en-US" altLang="en-US" sz="2400" dirty="0">
                <a:latin typeface="Times New Roman" panose="02020603050405020304" pitchFamily="18" charset="0"/>
                <a:cs typeface="Times New Roman" panose="02020603050405020304" pitchFamily="18" charset="0"/>
              </a:rPr>
              <a:t>:  The price stated in the option contract at which the security can be bought or sold.</a:t>
            </a:r>
          </a:p>
          <a:p>
            <a:pPr algn="just"/>
            <a:r>
              <a:rPr lang="en-US" altLang="en-US" sz="2400" dirty="0">
                <a:latin typeface="Times New Roman" panose="02020603050405020304" pitchFamily="18" charset="0"/>
                <a:cs typeface="Times New Roman" panose="02020603050405020304" pitchFamily="18" charset="0"/>
              </a:rPr>
              <a:t>S: spot prices</a:t>
            </a:r>
          </a:p>
          <a:p>
            <a:pPr algn="just"/>
            <a:r>
              <a:rPr lang="en-US" altLang="en-US" sz="2400" b="1" dirty="0">
                <a:latin typeface="Times New Roman" panose="02020603050405020304" pitchFamily="18" charset="0"/>
                <a:cs typeface="Times New Roman" panose="02020603050405020304" pitchFamily="18" charset="0"/>
              </a:rPr>
              <a:t>Option price</a:t>
            </a:r>
            <a:r>
              <a:rPr lang="en-US" altLang="en-US" sz="2400" dirty="0">
                <a:latin typeface="Times New Roman" panose="02020603050405020304" pitchFamily="18" charset="0"/>
                <a:cs typeface="Times New Roman" panose="02020603050405020304" pitchFamily="18" charset="0"/>
              </a:rPr>
              <a:t>:  The market price of the option contract. </a:t>
            </a:r>
          </a:p>
          <a:p>
            <a:pPr algn="just"/>
            <a:r>
              <a:rPr lang="en-US" altLang="en-US" sz="2400" b="1" dirty="0">
                <a:latin typeface="Times New Roman" panose="02020603050405020304" pitchFamily="18" charset="0"/>
                <a:cs typeface="Times New Roman" panose="02020603050405020304" pitchFamily="18" charset="0"/>
              </a:rPr>
              <a:t>Expiration date</a:t>
            </a:r>
            <a:r>
              <a:rPr lang="en-US" altLang="en-US" sz="2400" dirty="0">
                <a:latin typeface="Times New Roman" panose="02020603050405020304" pitchFamily="18" charset="0"/>
                <a:cs typeface="Times New Roman" panose="02020603050405020304" pitchFamily="18" charset="0"/>
              </a:rPr>
              <a:t>:  The date the option matures.</a:t>
            </a:r>
          </a:p>
          <a:p>
            <a:pPr algn="just">
              <a:lnSpc>
                <a:spcPts val="3400"/>
              </a:lnSpc>
            </a:pPr>
            <a:r>
              <a:rPr lang="en-US" altLang="en-US" sz="2400" b="1" dirty="0">
                <a:latin typeface="Times New Roman" panose="02020603050405020304" pitchFamily="18" charset="0"/>
                <a:cs typeface="Times New Roman" panose="02020603050405020304" pitchFamily="18" charset="0"/>
              </a:rPr>
              <a:t>Call option payoff: Max(0,S-X) </a:t>
            </a:r>
            <a:endParaRPr lang="en-US" altLang="en-US" sz="2400" dirty="0">
              <a:latin typeface="Times New Roman" panose="02020603050405020304" pitchFamily="18" charset="0"/>
              <a:cs typeface="Times New Roman" panose="02020603050405020304" pitchFamily="18" charset="0"/>
            </a:endParaRPr>
          </a:p>
          <a:p>
            <a:pPr algn="just">
              <a:lnSpc>
                <a:spcPts val="3400"/>
              </a:lnSpc>
            </a:pPr>
            <a:r>
              <a:rPr lang="en-US" altLang="en-US" sz="2400" b="1" dirty="0">
                <a:latin typeface="Times New Roman" panose="02020603050405020304" pitchFamily="18" charset="0"/>
                <a:cs typeface="Times New Roman" panose="02020603050405020304" pitchFamily="18" charset="0"/>
              </a:rPr>
              <a:t>Put option payoff: Max(0, X-S) </a:t>
            </a:r>
            <a:endParaRPr lang="en-US" altLang="en-US" sz="2400" dirty="0">
              <a:latin typeface="Times New Roman" panose="02020603050405020304" pitchFamily="18" charset="0"/>
              <a:cs typeface="Times New Roman" panose="02020603050405020304" pitchFamily="18" charset="0"/>
            </a:endParaRPr>
          </a:p>
          <a:p>
            <a:pPr algn="just">
              <a:lnSpc>
                <a:spcPts val="3400"/>
              </a:lnSpc>
              <a:buFont typeface="Wingdings" panose="05000000000000000000" pitchFamily="2" charset="2"/>
              <a:buNone/>
            </a:pP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277356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2">
            <a:extLst>
              <a:ext uri="{FF2B5EF4-FFF2-40B4-BE49-F238E27FC236}">
                <a16:creationId xmlns:a16="http://schemas.microsoft.com/office/drawing/2014/main" id="{18D09551-09BD-4DBD-B178-EEFAF032E8D7}"/>
              </a:ext>
            </a:extLst>
          </p:cNvPr>
          <p:cNvSpPr>
            <a:spLocks noChangeArrowheads="1"/>
          </p:cNvSpPr>
          <p:nvPr/>
        </p:nvSpPr>
        <p:spPr bwMode="auto">
          <a:xfrm>
            <a:off x="2209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81251" name="Rectangle 3">
            <a:extLst>
              <a:ext uri="{FF2B5EF4-FFF2-40B4-BE49-F238E27FC236}">
                <a16:creationId xmlns:a16="http://schemas.microsoft.com/office/drawing/2014/main" id="{E48F5568-D94D-4D61-A05F-04C7A6CD85F8}"/>
              </a:ext>
            </a:extLst>
          </p:cNvPr>
          <p:cNvSpPr>
            <a:spLocks noChangeArrowheads="1"/>
          </p:cNvSpPr>
          <p:nvPr/>
        </p:nvSpPr>
        <p:spPr bwMode="auto">
          <a:xfrm>
            <a:off x="4648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81252" name="Rectangle 4">
            <a:extLst>
              <a:ext uri="{FF2B5EF4-FFF2-40B4-BE49-F238E27FC236}">
                <a16:creationId xmlns:a16="http://schemas.microsoft.com/office/drawing/2014/main" id="{EFA6DE80-CF7F-44E1-A52D-3BD856A85E5F}"/>
              </a:ext>
            </a:extLst>
          </p:cNvPr>
          <p:cNvSpPr>
            <a:spLocks noChangeArrowheads="1"/>
          </p:cNvSpPr>
          <p:nvPr/>
        </p:nvSpPr>
        <p:spPr bwMode="auto">
          <a:xfrm>
            <a:off x="3985616" y="1903413"/>
            <a:ext cx="4227119" cy="5257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a:lnSpc>
                <a:spcPts val="3400"/>
              </a:lnSpc>
              <a:spcBef>
                <a:spcPct val="50000"/>
              </a:spcBef>
            </a:pPr>
            <a:r>
              <a:rPr lang="en-US" altLang="en-US" sz="3200" b="1" dirty="0">
                <a:latin typeface="Arial" panose="020B0604020202020204" pitchFamily="34" charset="0"/>
              </a:rPr>
              <a:t>Exercise price = $25.</a:t>
            </a:r>
            <a:endParaRPr lang="en-US" altLang="en-US" sz="3200" b="1" u="sng" dirty="0">
              <a:latin typeface="Arial" panose="020B0604020202020204" pitchFamily="34" charset="0"/>
            </a:endParaRPr>
          </a:p>
        </p:txBody>
      </p:sp>
      <p:sp>
        <p:nvSpPr>
          <p:cNvPr id="181253" name="Rectangle 5">
            <a:extLst>
              <a:ext uri="{FF2B5EF4-FFF2-40B4-BE49-F238E27FC236}">
                <a16:creationId xmlns:a16="http://schemas.microsoft.com/office/drawing/2014/main" id="{5159E006-FFF1-4D9F-B4EA-82D0C4128739}"/>
              </a:ext>
            </a:extLst>
          </p:cNvPr>
          <p:cNvSpPr>
            <a:spLocks noChangeArrowheads="1"/>
          </p:cNvSpPr>
          <p:nvPr/>
        </p:nvSpPr>
        <p:spPr bwMode="auto">
          <a:xfrm>
            <a:off x="2163764" y="714375"/>
            <a:ext cx="7894637" cy="787400"/>
          </a:xfrm>
          <a:prstGeom prst="rect">
            <a:avLst/>
          </a:prstGeom>
          <a:solidFill>
            <a:schemeClr val="accent1"/>
          </a:solidFill>
          <a:ln w="50800">
            <a:solidFill>
              <a:schemeClr val="accent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nchor="ctr"/>
          <a:lstStyle/>
          <a:p>
            <a:pPr algn="ctr"/>
            <a:r>
              <a:rPr lang="en-US" altLang="en-US" sz="3200" b="1">
                <a:solidFill>
                  <a:schemeClr val="bg2"/>
                </a:solidFill>
                <a:latin typeface="Arial" panose="020B0604020202020204" pitchFamily="34" charset="0"/>
              </a:rPr>
              <a:t>Consider the following data:</a:t>
            </a:r>
          </a:p>
        </p:txBody>
      </p:sp>
      <p:graphicFrame>
        <p:nvGraphicFramePr>
          <p:cNvPr id="3" name="Table 2">
            <a:extLst>
              <a:ext uri="{FF2B5EF4-FFF2-40B4-BE49-F238E27FC236}">
                <a16:creationId xmlns:a16="http://schemas.microsoft.com/office/drawing/2014/main" id="{E3560517-EF97-4C81-9E3D-53C94422675C}"/>
              </a:ext>
            </a:extLst>
          </p:cNvPr>
          <p:cNvGraphicFramePr>
            <a:graphicFrameLocks noGrp="1"/>
          </p:cNvGraphicFramePr>
          <p:nvPr/>
        </p:nvGraphicFramePr>
        <p:xfrm>
          <a:off x="1997613" y="2586990"/>
          <a:ext cx="8510954" cy="4118610"/>
        </p:xfrm>
        <a:graphic>
          <a:graphicData uri="http://schemas.openxmlformats.org/drawingml/2006/table">
            <a:tbl>
              <a:tblPr/>
              <a:tblGrid>
                <a:gridCol w="1735473">
                  <a:extLst>
                    <a:ext uri="{9D8B030D-6E8A-4147-A177-3AD203B41FA5}">
                      <a16:colId xmlns:a16="http://schemas.microsoft.com/office/drawing/2014/main" val="1666079076"/>
                    </a:ext>
                  </a:extLst>
                </a:gridCol>
                <a:gridCol w="1735473">
                  <a:extLst>
                    <a:ext uri="{9D8B030D-6E8A-4147-A177-3AD203B41FA5}">
                      <a16:colId xmlns:a16="http://schemas.microsoft.com/office/drawing/2014/main" val="1206858867"/>
                    </a:ext>
                  </a:extLst>
                </a:gridCol>
                <a:gridCol w="2520004">
                  <a:extLst>
                    <a:ext uri="{9D8B030D-6E8A-4147-A177-3AD203B41FA5}">
                      <a16:colId xmlns:a16="http://schemas.microsoft.com/office/drawing/2014/main" val="484516247"/>
                    </a:ext>
                  </a:extLst>
                </a:gridCol>
                <a:gridCol w="2520004">
                  <a:extLst>
                    <a:ext uri="{9D8B030D-6E8A-4147-A177-3AD203B41FA5}">
                      <a16:colId xmlns:a16="http://schemas.microsoft.com/office/drawing/2014/main" val="3211981020"/>
                    </a:ext>
                  </a:extLst>
                </a:gridCol>
              </a:tblGrid>
              <a:tr h="200025">
                <a:tc>
                  <a:txBody>
                    <a:bodyPr/>
                    <a:lstStyle/>
                    <a:p>
                      <a:pPr algn="ctr" fontAlgn="b"/>
                      <a:r>
                        <a:rPr lang="en-US" sz="2400" b="1" i="0" u="sng" strike="noStrike" dirty="0">
                          <a:solidFill>
                            <a:srgbClr val="000000"/>
                          </a:solidFill>
                          <a:effectLst/>
                          <a:latin typeface="Times New Roman" panose="02020603050405020304" pitchFamily="18" charset="0"/>
                          <a:cs typeface="Times New Roman" panose="02020603050405020304" pitchFamily="18" charset="0"/>
                        </a:rPr>
                        <a:t>Stock Price(a)</a:t>
                      </a:r>
                    </a:p>
                  </a:txBody>
                  <a:tcPr marL="9525" marR="9525" marT="9525" marB="0" anchor="b">
                    <a:lnL>
                      <a:noFill/>
                    </a:lnL>
                    <a:lnR>
                      <a:noFill/>
                    </a:lnR>
                    <a:lnT>
                      <a:noFill/>
                    </a:lnT>
                    <a:lnB>
                      <a:noFill/>
                    </a:lnB>
                  </a:tcPr>
                </a:tc>
                <a:tc>
                  <a:txBody>
                    <a:bodyPr/>
                    <a:lstStyle/>
                    <a:p>
                      <a:pPr algn="ctr" fontAlgn="b"/>
                      <a:r>
                        <a:rPr lang="en-US" sz="2400" b="1" i="0" u="sng" strike="noStrike" dirty="0">
                          <a:solidFill>
                            <a:srgbClr val="000000"/>
                          </a:solidFill>
                          <a:effectLst/>
                          <a:latin typeface="Times New Roman" panose="02020603050405020304" pitchFamily="18" charset="0"/>
                          <a:cs typeface="Times New Roman" panose="02020603050405020304" pitchFamily="18" charset="0"/>
                        </a:rPr>
                        <a:t>Exercise price (b)</a:t>
                      </a:r>
                    </a:p>
                  </a:txBody>
                  <a:tcPr marL="9525" marR="9525" marT="9525" marB="0" anchor="b">
                    <a:lnL>
                      <a:noFill/>
                    </a:lnL>
                    <a:lnR>
                      <a:noFill/>
                    </a:lnR>
                    <a:lnT>
                      <a:noFill/>
                    </a:lnT>
                    <a:lnB>
                      <a:noFill/>
                    </a:lnB>
                  </a:tcPr>
                </a:tc>
                <a:tc>
                  <a:txBody>
                    <a:bodyPr/>
                    <a:lstStyle/>
                    <a:p>
                      <a:pPr algn="ctr" fontAlgn="b"/>
                      <a:r>
                        <a:rPr lang="en-US" sz="2400" b="1" i="0" u="none" strike="noStrike" dirty="0">
                          <a:solidFill>
                            <a:srgbClr val="000000"/>
                          </a:solidFill>
                          <a:effectLst/>
                          <a:latin typeface="Times New Roman" panose="02020603050405020304" pitchFamily="18" charset="0"/>
                          <a:cs typeface="Times New Roman" panose="02020603050405020304" pitchFamily="18" charset="0"/>
                        </a:rPr>
                        <a:t>Call Option </a:t>
                      </a:r>
                    </a:p>
                  </a:txBody>
                  <a:tcPr marL="9525" marR="9525" marT="9525" marB="0" anchor="b">
                    <a:lnL>
                      <a:noFill/>
                    </a:lnL>
                    <a:lnR>
                      <a:noFill/>
                    </a:lnR>
                    <a:lnT>
                      <a:noFill/>
                    </a:lnT>
                    <a:lnB>
                      <a:noFill/>
                    </a:lnB>
                  </a:tcPr>
                </a:tc>
                <a:tc>
                  <a:txBody>
                    <a:bodyPr/>
                    <a:lstStyle/>
                    <a:p>
                      <a:pPr algn="ctr" fontAlgn="b"/>
                      <a:r>
                        <a:rPr lang="en-US" sz="2400" b="1" i="0" u="none" strike="noStrike" dirty="0">
                          <a:solidFill>
                            <a:srgbClr val="000000"/>
                          </a:solidFill>
                          <a:effectLst/>
                          <a:latin typeface="Times New Roman" panose="02020603050405020304" pitchFamily="18" charset="0"/>
                          <a:cs typeface="Times New Roman" panose="02020603050405020304" pitchFamily="18" charset="0"/>
                        </a:rPr>
                        <a:t>Put option</a:t>
                      </a:r>
                    </a:p>
                  </a:txBody>
                  <a:tcPr marL="9525" marR="9525" marT="9525" marB="0" anchor="b">
                    <a:lnL>
                      <a:noFill/>
                    </a:lnL>
                    <a:lnR>
                      <a:noFill/>
                    </a:lnR>
                    <a:lnT>
                      <a:noFill/>
                    </a:lnT>
                    <a:lnB>
                      <a:noFill/>
                    </a:lnB>
                  </a:tcPr>
                </a:tc>
                <a:extLst>
                  <a:ext uri="{0D108BD9-81ED-4DB2-BD59-A6C34878D82A}">
                    <a16:rowId xmlns:a16="http://schemas.microsoft.com/office/drawing/2014/main" val="879425965"/>
                  </a:ext>
                </a:extLst>
              </a:tr>
              <a:tr h="200025">
                <a:tc>
                  <a:txBody>
                    <a:bodyPr/>
                    <a:lstStyle/>
                    <a:p>
                      <a:pPr algn="ctr" fontAlgn="ctr"/>
                      <a:r>
                        <a:rPr lang="en-US" sz="2400" b="0" i="0" u="none" strike="noStrike" dirty="0">
                          <a:solidFill>
                            <a:srgbClr val="000000"/>
                          </a:solidFill>
                          <a:effectLst/>
                          <a:latin typeface="Times New Roman" panose="02020603050405020304" pitchFamily="18" charset="0"/>
                          <a:cs typeface="Times New Roman" panose="02020603050405020304" pitchFamily="18" charset="0"/>
                        </a:rPr>
                        <a:t>10</a:t>
                      </a:r>
                    </a:p>
                  </a:txBody>
                  <a:tcPr marL="9525" marR="9525" marT="9525" marB="0" anchor="ctr">
                    <a:lnL>
                      <a:noFill/>
                    </a:lnL>
                    <a:lnR>
                      <a:noFill/>
                    </a:lnR>
                    <a:lnT>
                      <a:noFill/>
                    </a:lnT>
                    <a:lnB>
                      <a:noFill/>
                    </a:lnB>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25</a:t>
                      </a:r>
                    </a:p>
                  </a:txBody>
                  <a:tcPr marL="9525" marR="9525" marT="9525" marB="0" anchor="ctr">
                    <a:lnL>
                      <a:noFill/>
                    </a:lnL>
                    <a:lnR>
                      <a:noFill/>
                    </a:lnR>
                    <a:lnT>
                      <a:noFill/>
                    </a:lnT>
                    <a:lnB>
                      <a:noFill/>
                    </a:lnB>
                  </a:tcPr>
                </a:tc>
                <a:tc>
                  <a:txBody>
                    <a:bodyPr/>
                    <a:lstStyle/>
                    <a:p>
                      <a:pPr algn="ctr" fontAlgn="t"/>
                      <a:r>
                        <a:rPr lang="en-US" sz="2400" b="0" i="0" u="none" strike="noStrike" dirty="0">
                          <a:solidFill>
                            <a:srgbClr val="000000"/>
                          </a:solidFill>
                          <a:effectLst/>
                          <a:latin typeface="Times New Roman" panose="02020603050405020304" pitchFamily="18" charset="0"/>
                          <a:cs typeface="Times New Roman" panose="02020603050405020304" pitchFamily="18" charset="0"/>
                        </a:rPr>
                        <a:t>0</a:t>
                      </a:r>
                    </a:p>
                  </a:txBody>
                  <a:tcPr marL="9525" marR="9525" marT="9525" marB="0">
                    <a:lnL>
                      <a:noFill/>
                    </a:lnL>
                    <a:lnR>
                      <a:noFill/>
                    </a:lnR>
                    <a:lnT>
                      <a:noFill/>
                    </a:lnT>
                    <a:lnB>
                      <a:noFill/>
                    </a:lnB>
                  </a:tcPr>
                </a:tc>
                <a:tc>
                  <a:txBody>
                    <a:bodyPr/>
                    <a:lstStyle/>
                    <a:p>
                      <a:pPr algn="ctr" fontAlgn="t"/>
                      <a:r>
                        <a:rPr lang="en-US" sz="2400" b="0" i="0" u="none" strike="noStrike" dirty="0">
                          <a:solidFill>
                            <a:srgbClr val="000000"/>
                          </a:solidFill>
                          <a:effectLst/>
                          <a:latin typeface="Times New Roman" panose="02020603050405020304" pitchFamily="18" charset="0"/>
                          <a:cs typeface="Times New Roman" panose="02020603050405020304" pitchFamily="18" charset="0"/>
                        </a:rPr>
                        <a:t>15</a:t>
                      </a:r>
                    </a:p>
                  </a:txBody>
                  <a:tcPr marL="9525" marR="9525" marT="9525" marB="0">
                    <a:lnL>
                      <a:noFill/>
                    </a:lnL>
                    <a:lnR>
                      <a:noFill/>
                    </a:lnR>
                    <a:lnT>
                      <a:noFill/>
                    </a:lnT>
                    <a:lnB>
                      <a:noFill/>
                    </a:lnB>
                  </a:tcPr>
                </a:tc>
                <a:extLst>
                  <a:ext uri="{0D108BD9-81ED-4DB2-BD59-A6C34878D82A}">
                    <a16:rowId xmlns:a16="http://schemas.microsoft.com/office/drawing/2014/main" val="3294647553"/>
                  </a:ext>
                </a:extLst>
              </a:tr>
              <a:tr h="200025">
                <a:tc>
                  <a:txBody>
                    <a:bodyPr/>
                    <a:lstStyle/>
                    <a:p>
                      <a:pPr algn="ctr" fontAlgn="ctr"/>
                      <a:r>
                        <a:rPr lang="en-US" sz="2400" b="0" i="0" u="none" strike="noStrike" dirty="0">
                          <a:solidFill>
                            <a:srgbClr val="000000"/>
                          </a:solidFill>
                          <a:effectLst/>
                          <a:latin typeface="Times New Roman" panose="02020603050405020304" pitchFamily="18" charset="0"/>
                          <a:cs typeface="Times New Roman" panose="02020603050405020304" pitchFamily="18" charset="0"/>
                        </a:rPr>
                        <a:t>15</a:t>
                      </a:r>
                    </a:p>
                  </a:txBody>
                  <a:tcPr marL="9525" marR="9525" marT="9525" marB="0" anchor="ctr">
                    <a:lnL>
                      <a:noFill/>
                    </a:lnL>
                    <a:lnR>
                      <a:noFill/>
                    </a:lnR>
                    <a:lnT>
                      <a:noFill/>
                    </a:lnT>
                    <a:lnB>
                      <a:noFill/>
                    </a:lnB>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rPr>
                        <a:t>25</a:t>
                      </a:r>
                      <a:endParaRPr kumimoji="0" 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a:txBody>
                  <a:tcPr marL="9525" marR="9525" marT="9525" marB="0" anchor="ctr">
                    <a:lnL>
                      <a:noFill/>
                    </a:lnL>
                    <a:lnR>
                      <a:noFill/>
                    </a:lnR>
                    <a:lnT>
                      <a:noFill/>
                    </a:lnT>
                    <a:lnB>
                      <a:noFill/>
                    </a:lnB>
                  </a:tcPr>
                </a:tc>
                <a:tc>
                  <a:txBody>
                    <a:bodyPr/>
                    <a:lstStyle/>
                    <a:p>
                      <a:pPr algn="ctr" fontAlgn="t"/>
                      <a:r>
                        <a:rPr lang="en-US" sz="2400" b="0" i="0" u="none" strike="noStrike" dirty="0">
                          <a:solidFill>
                            <a:srgbClr val="000000"/>
                          </a:solidFill>
                          <a:effectLst/>
                          <a:latin typeface="Times New Roman" panose="02020603050405020304" pitchFamily="18" charset="0"/>
                          <a:cs typeface="Times New Roman" panose="02020603050405020304" pitchFamily="18" charset="0"/>
                        </a:rPr>
                        <a:t>0</a:t>
                      </a:r>
                    </a:p>
                  </a:txBody>
                  <a:tcPr marL="9525" marR="9525" marT="9525" marB="0">
                    <a:lnL>
                      <a:noFill/>
                    </a:lnL>
                    <a:lnR>
                      <a:noFill/>
                    </a:lnR>
                    <a:lnT>
                      <a:noFill/>
                    </a:lnT>
                    <a:lnB>
                      <a:noFill/>
                    </a:lnB>
                  </a:tcPr>
                </a:tc>
                <a:tc>
                  <a:txBody>
                    <a:bodyPr/>
                    <a:lstStyle/>
                    <a:p>
                      <a:pPr algn="ctr" fontAlgn="t"/>
                      <a:r>
                        <a:rPr lang="en-US" sz="2400" b="0" i="0" u="none" strike="noStrike">
                          <a:solidFill>
                            <a:srgbClr val="000000"/>
                          </a:solidFill>
                          <a:effectLst/>
                          <a:latin typeface="Times New Roman" panose="02020603050405020304" pitchFamily="18" charset="0"/>
                          <a:cs typeface="Times New Roman" panose="02020603050405020304" pitchFamily="18" charset="0"/>
                        </a:rPr>
                        <a:t>10</a:t>
                      </a:r>
                    </a:p>
                  </a:txBody>
                  <a:tcPr marL="9525" marR="9525" marT="9525" marB="0">
                    <a:lnL>
                      <a:noFill/>
                    </a:lnL>
                    <a:lnR>
                      <a:noFill/>
                    </a:lnR>
                    <a:lnT>
                      <a:noFill/>
                    </a:lnT>
                    <a:lnB>
                      <a:noFill/>
                    </a:lnB>
                  </a:tcPr>
                </a:tc>
                <a:extLst>
                  <a:ext uri="{0D108BD9-81ED-4DB2-BD59-A6C34878D82A}">
                    <a16:rowId xmlns:a16="http://schemas.microsoft.com/office/drawing/2014/main" val="2029887657"/>
                  </a:ext>
                </a:extLst>
              </a:tr>
              <a:tr h="200025">
                <a:tc>
                  <a:txBody>
                    <a:bodyPr/>
                    <a:lstStyle/>
                    <a:p>
                      <a:pPr algn="ctr" fontAlgn="ctr"/>
                      <a:r>
                        <a:rPr lang="en-US" sz="2400" b="0" i="0" u="none" strike="noStrike" dirty="0">
                          <a:solidFill>
                            <a:srgbClr val="000000"/>
                          </a:solidFill>
                          <a:effectLst/>
                          <a:latin typeface="Times New Roman" panose="02020603050405020304" pitchFamily="18" charset="0"/>
                          <a:cs typeface="Times New Roman" panose="02020603050405020304" pitchFamily="18" charset="0"/>
                        </a:rPr>
                        <a:t>20</a:t>
                      </a:r>
                    </a:p>
                  </a:txBody>
                  <a:tcPr marL="9525" marR="9525" marT="9525" marB="0" anchor="ctr">
                    <a:lnL>
                      <a:noFill/>
                    </a:lnL>
                    <a:lnR>
                      <a:noFill/>
                    </a:lnR>
                    <a:lnT>
                      <a:noFill/>
                    </a:lnT>
                    <a:lnB>
                      <a:noFill/>
                    </a:lnB>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rPr>
                        <a:t>25</a:t>
                      </a:r>
                      <a:endParaRPr kumimoji="0" 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a:txBody>
                  <a:tcPr marL="9525" marR="9525" marT="9525" marB="0" anchor="ctr">
                    <a:lnL>
                      <a:noFill/>
                    </a:lnL>
                    <a:lnR>
                      <a:noFill/>
                    </a:lnR>
                    <a:lnT>
                      <a:noFill/>
                    </a:lnT>
                    <a:lnB>
                      <a:noFill/>
                    </a:lnB>
                  </a:tcPr>
                </a:tc>
                <a:tc>
                  <a:txBody>
                    <a:bodyPr/>
                    <a:lstStyle/>
                    <a:p>
                      <a:pPr algn="ctr" fontAlgn="t"/>
                      <a:r>
                        <a:rPr lang="en-US" sz="2400" b="0" i="0" u="none" strike="noStrike" dirty="0">
                          <a:solidFill>
                            <a:srgbClr val="000000"/>
                          </a:solidFill>
                          <a:effectLst/>
                          <a:latin typeface="Times New Roman" panose="02020603050405020304" pitchFamily="18" charset="0"/>
                          <a:cs typeface="Times New Roman" panose="02020603050405020304" pitchFamily="18" charset="0"/>
                        </a:rPr>
                        <a:t>0</a:t>
                      </a:r>
                    </a:p>
                  </a:txBody>
                  <a:tcPr marL="9525" marR="9525" marT="9525" marB="0">
                    <a:lnL>
                      <a:noFill/>
                    </a:lnL>
                    <a:lnR>
                      <a:noFill/>
                    </a:lnR>
                    <a:lnT>
                      <a:noFill/>
                    </a:lnT>
                    <a:lnB>
                      <a:noFill/>
                    </a:lnB>
                  </a:tcPr>
                </a:tc>
                <a:tc>
                  <a:txBody>
                    <a:bodyPr/>
                    <a:lstStyle/>
                    <a:p>
                      <a:pPr algn="ctr" fontAlgn="t"/>
                      <a:r>
                        <a:rPr lang="en-US" sz="2400" b="0" i="0" u="none" strike="noStrike">
                          <a:solidFill>
                            <a:srgbClr val="000000"/>
                          </a:solidFill>
                          <a:effectLst/>
                          <a:latin typeface="Times New Roman" panose="02020603050405020304" pitchFamily="18" charset="0"/>
                          <a:cs typeface="Times New Roman" panose="02020603050405020304" pitchFamily="18" charset="0"/>
                        </a:rPr>
                        <a:t>5</a:t>
                      </a:r>
                    </a:p>
                  </a:txBody>
                  <a:tcPr marL="9525" marR="9525" marT="9525" marB="0">
                    <a:lnL>
                      <a:noFill/>
                    </a:lnL>
                    <a:lnR>
                      <a:noFill/>
                    </a:lnR>
                    <a:lnT>
                      <a:noFill/>
                    </a:lnT>
                    <a:lnB>
                      <a:noFill/>
                    </a:lnB>
                  </a:tcPr>
                </a:tc>
                <a:extLst>
                  <a:ext uri="{0D108BD9-81ED-4DB2-BD59-A6C34878D82A}">
                    <a16:rowId xmlns:a16="http://schemas.microsoft.com/office/drawing/2014/main" val="3617629231"/>
                  </a:ext>
                </a:extLst>
              </a:tr>
              <a:tr h="200025">
                <a:tc>
                  <a:txBody>
                    <a:bodyPr/>
                    <a:lstStyle/>
                    <a:p>
                      <a:pPr algn="ctr" rtl="0" fontAlgn="t"/>
                      <a:r>
                        <a:rPr lang="en-US" sz="2400" b="0" i="0" u="none" strike="noStrike" dirty="0">
                          <a:solidFill>
                            <a:srgbClr val="000000"/>
                          </a:solidFill>
                          <a:effectLst/>
                          <a:latin typeface="Times New Roman" panose="02020603050405020304" pitchFamily="18" charset="0"/>
                          <a:cs typeface="Times New Roman" panose="02020603050405020304" pitchFamily="18" charset="0"/>
                        </a:rPr>
                        <a:t>25</a:t>
                      </a:r>
                    </a:p>
                  </a:txBody>
                  <a:tcPr marL="9525" marR="9525" marT="9525" marB="0">
                    <a:lnL>
                      <a:noFill/>
                    </a:lnL>
                    <a:lnR>
                      <a:noFill/>
                    </a:lnR>
                    <a:lnT>
                      <a:noFill/>
                    </a:lnT>
                    <a:lnB>
                      <a:noFill/>
                    </a:lnB>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rPr>
                        <a:t>25</a:t>
                      </a:r>
                      <a:endParaRPr kumimoji="0" 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a:txBody>
                  <a:tcPr marL="9525" marR="9525" marT="9525" marB="0">
                    <a:lnL>
                      <a:noFill/>
                    </a:lnL>
                    <a:lnR>
                      <a:noFill/>
                    </a:lnR>
                    <a:lnT>
                      <a:noFill/>
                    </a:lnT>
                    <a:lnB>
                      <a:noFill/>
                    </a:lnB>
                  </a:tcPr>
                </a:tc>
                <a:tc>
                  <a:txBody>
                    <a:bodyPr/>
                    <a:lstStyle/>
                    <a:p>
                      <a:pPr algn="ctr" fontAlgn="t"/>
                      <a:r>
                        <a:rPr lang="en-US" sz="2400" b="0" i="0" u="none" strike="noStrike" dirty="0">
                          <a:solidFill>
                            <a:srgbClr val="000000"/>
                          </a:solidFill>
                          <a:effectLst/>
                          <a:latin typeface="Times New Roman" panose="02020603050405020304" pitchFamily="18" charset="0"/>
                          <a:cs typeface="Times New Roman" panose="02020603050405020304" pitchFamily="18" charset="0"/>
                        </a:rPr>
                        <a:t>0</a:t>
                      </a:r>
                    </a:p>
                  </a:txBody>
                  <a:tcPr marL="9525" marR="9525" marT="9525" marB="0">
                    <a:lnL>
                      <a:noFill/>
                    </a:lnL>
                    <a:lnR>
                      <a:noFill/>
                    </a:lnR>
                    <a:lnT>
                      <a:noFill/>
                    </a:lnT>
                    <a:lnB>
                      <a:noFill/>
                    </a:lnB>
                  </a:tcPr>
                </a:tc>
                <a:tc>
                  <a:txBody>
                    <a:bodyPr/>
                    <a:lstStyle/>
                    <a:p>
                      <a:pPr algn="ctr" fontAlgn="t"/>
                      <a:r>
                        <a:rPr lang="en-US" sz="2400" b="0" i="0" u="none" strike="noStrike">
                          <a:solidFill>
                            <a:srgbClr val="000000"/>
                          </a:solidFill>
                          <a:effectLst/>
                          <a:latin typeface="Times New Roman" panose="02020603050405020304" pitchFamily="18" charset="0"/>
                          <a:cs typeface="Times New Roman" panose="02020603050405020304" pitchFamily="18" charset="0"/>
                        </a:rPr>
                        <a:t>0</a:t>
                      </a:r>
                    </a:p>
                  </a:txBody>
                  <a:tcPr marL="9525" marR="9525" marT="9525" marB="0">
                    <a:lnL>
                      <a:noFill/>
                    </a:lnL>
                    <a:lnR>
                      <a:noFill/>
                    </a:lnR>
                    <a:lnT>
                      <a:noFill/>
                    </a:lnT>
                    <a:lnB>
                      <a:noFill/>
                    </a:lnB>
                  </a:tcPr>
                </a:tc>
                <a:extLst>
                  <a:ext uri="{0D108BD9-81ED-4DB2-BD59-A6C34878D82A}">
                    <a16:rowId xmlns:a16="http://schemas.microsoft.com/office/drawing/2014/main" val="655712082"/>
                  </a:ext>
                </a:extLst>
              </a:tr>
              <a:tr h="200025">
                <a:tc>
                  <a:txBody>
                    <a:bodyPr/>
                    <a:lstStyle/>
                    <a:p>
                      <a:pPr algn="ctr" rtl="0" fontAlgn="t"/>
                      <a:r>
                        <a:rPr lang="en-US" sz="2400" b="0" i="0" u="none" strike="noStrike" dirty="0">
                          <a:solidFill>
                            <a:srgbClr val="000000"/>
                          </a:solidFill>
                          <a:effectLst/>
                          <a:latin typeface="Times New Roman" panose="02020603050405020304" pitchFamily="18" charset="0"/>
                          <a:cs typeface="Times New Roman" panose="02020603050405020304" pitchFamily="18" charset="0"/>
                        </a:rPr>
                        <a:t>30</a:t>
                      </a:r>
                    </a:p>
                  </a:txBody>
                  <a:tcPr marL="9525" marR="9525" marT="9525" marB="0">
                    <a:lnL>
                      <a:noFill/>
                    </a:lnL>
                    <a:lnR>
                      <a:noFill/>
                    </a:lnR>
                    <a:lnT>
                      <a:noFill/>
                    </a:lnT>
                    <a:lnB>
                      <a:noFill/>
                    </a:lnB>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rPr>
                        <a:t>25</a:t>
                      </a:r>
                      <a:endParaRPr kumimoji="0" 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a:txBody>
                  <a:tcPr marL="9525" marR="9525" marT="9525" marB="0">
                    <a:lnL>
                      <a:noFill/>
                    </a:lnL>
                    <a:lnR>
                      <a:noFill/>
                    </a:lnR>
                    <a:lnT>
                      <a:noFill/>
                    </a:lnT>
                    <a:lnB>
                      <a:noFill/>
                    </a:lnB>
                  </a:tcPr>
                </a:tc>
                <a:tc>
                  <a:txBody>
                    <a:bodyPr/>
                    <a:lstStyle/>
                    <a:p>
                      <a:pPr algn="ctr" fontAlgn="t"/>
                      <a:r>
                        <a:rPr lang="en-US" sz="2400" b="0" i="0" u="none" strike="noStrike" dirty="0">
                          <a:solidFill>
                            <a:srgbClr val="000000"/>
                          </a:solidFill>
                          <a:effectLst/>
                          <a:latin typeface="Times New Roman" panose="02020603050405020304" pitchFamily="18" charset="0"/>
                          <a:cs typeface="Times New Roman" panose="02020603050405020304" pitchFamily="18" charset="0"/>
                        </a:rPr>
                        <a:t>5</a:t>
                      </a:r>
                    </a:p>
                  </a:txBody>
                  <a:tcPr marL="9525" marR="9525" marT="9525" marB="0">
                    <a:lnL>
                      <a:noFill/>
                    </a:lnL>
                    <a:lnR>
                      <a:noFill/>
                    </a:lnR>
                    <a:lnT>
                      <a:noFill/>
                    </a:lnT>
                    <a:lnB>
                      <a:noFill/>
                    </a:lnB>
                  </a:tcPr>
                </a:tc>
                <a:tc>
                  <a:txBody>
                    <a:bodyPr/>
                    <a:lstStyle/>
                    <a:p>
                      <a:pPr algn="ctr" fontAlgn="t"/>
                      <a:r>
                        <a:rPr lang="en-US" sz="2400" b="0" i="0" u="none" strike="noStrike">
                          <a:solidFill>
                            <a:srgbClr val="000000"/>
                          </a:solidFill>
                          <a:effectLst/>
                          <a:latin typeface="Times New Roman" panose="02020603050405020304" pitchFamily="18" charset="0"/>
                          <a:cs typeface="Times New Roman" panose="02020603050405020304" pitchFamily="18" charset="0"/>
                        </a:rPr>
                        <a:t>0</a:t>
                      </a:r>
                    </a:p>
                  </a:txBody>
                  <a:tcPr marL="9525" marR="9525" marT="9525" marB="0">
                    <a:lnL>
                      <a:noFill/>
                    </a:lnL>
                    <a:lnR>
                      <a:noFill/>
                    </a:lnR>
                    <a:lnT>
                      <a:noFill/>
                    </a:lnT>
                    <a:lnB>
                      <a:noFill/>
                    </a:lnB>
                  </a:tcPr>
                </a:tc>
                <a:extLst>
                  <a:ext uri="{0D108BD9-81ED-4DB2-BD59-A6C34878D82A}">
                    <a16:rowId xmlns:a16="http://schemas.microsoft.com/office/drawing/2014/main" val="1431950572"/>
                  </a:ext>
                </a:extLst>
              </a:tr>
              <a:tr h="200025">
                <a:tc>
                  <a:txBody>
                    <a:bodyPr/>
                    <a:lstStyle/>
                    <a:p>
                      <a:pPr algn="ctr" rtl="0" fontAlgn="t"/>
                      <a:r>
                        <a:rPr lang="en-US" sz="2400" b="0" i="0" u="none" strike="noStrike" dirty="0">
                          <a:solidFill>
                            <a:srgbClr val="000000"/>
                          </a:solidFill>
                          <a:effectLst/>
                          <a:latin typeface="Times New Roman" panose="02020603050405020304" pitchFamily="18" charset="0"/>
                          <a:cs typeface="Times New Roman" panose="02020603050405020304" pitchFamily="18" charset="0"/>
                        </a:rPr>
                        <a:t>35</a:t>
                      </a:r>
                    </a:p>
                  </a:txBody>
                  <a:tcPr marL="9525" marR="9525" marT="9525" marB="0">
                    <a:lnL>
                      <a:noFill/>
                    </a:lnL>
                    <a:lnR>
                      <a:noFill/>
                    </a:lnR>
                    <a:lnT>
                      <a:noFill/>
                    </a:lnT>
                    <a:lnB>
                      <a:noFill/>
                    </a:lnB>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rPr>
                        <a:t>25</a:t>
                      </a:r>
                      <a:endParaRPr kumimoji="0" 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a:txBody>
                  <a:tcPr marL="9525" marR="9525" marT="9525" marB="0">
                    <a:lnL>
                      <a:noFill/>
                    </a:lnL>
                    <a:lnR>
                      <a:noFill/>
                    </a:lnR>
                    <a:lnT>
                      <a:noFill/>
                    </a:lnT>
                    <a:lnB>
                      <a:noFill/>
                    </a:lnB>
                  </a:tcPr>
                </a:tc>
                <a:tc>
                  <a:txBody>
                    <a:bodyPr/>
                    <a:lstStyle/>
                    <a:p>
                      <a:pPr algn="ctr" fontAlgn="t"/>
                      <a:r>
                        <a:rPr lang="en-US" sz="2400" b="0" i="0" u="none" strike="noStrike" dirty="0">
                          <a:solidFill>
                            <a:srgbClr val="000000"/>
                          </a:solidFill>
                          <a:effectLst/>
                          <a:latin typeface="Times New Roman" panose="02020603050405020304" pitchFamily="18" charset="0"/>
                          <a:cs typeface="Times New Roman" panose="02020603050405020304" pitchFamily="18" charset="0"/>
                        </a:rPr>
                        <a:t>10</a:t>
                      </a:r>
                    </a:p>
                  </a:txBody>
                  <a:tcPr marL="9525" marR="9525" marT="9525" marB="0">
                    <a:lnL>
                      <a:noFill/>
                    </a:lnL>
                    <a:lnR>
                      <a:noFill/>
                    </a:lnR>
                    <a:lnT>
                      <a:noFill/>
                    </a:lnT>
                    <a:lnB>
                      <a:noFill/>
                    </a:lnB>
                  </a:tcPr>
                </a:tc>
                <a:tc>
                  <a:txBody>
                    <a:bodyPr/>
                    <a:lstStyle/>
                    <a:p>
                      <a:pPr algn="ctr" fontAlgn="t"/>
                      <a:r>
                        <a:rPr lang="en-US" sz="2400" b="0" i="0" u="none" strike="noStrike">
                          <a:solidFill>
                            <a:srgbClr val="000000"/>
                          </a:solidFill>
                          <a:effectLst/>
                          <a:latin typeface="Times New Roman" panose="02020603050405020304" pitchFamily="18" charset="0"/>
                          <a:cs typeface="Times New Roman" panose="02020603050405020304" pitchFamily="18" charset="0"/>
                        </a:rPr>
                        <a:t>0</a:t>
                      </a:r>
                    </a:p>
                  </a:txBody>
                  <a:tcPr marL="9525" marR="9525" marT="9525" marB="0">
                    <a:lnL>
                      <a:noFill/>
                    </a:lnL>
                    <a:lnR>
                      <a:noFill/>
                    </a:lnR>
                    <a:lnT>
                      <a:noFill/>
                    </a:lnT>
                    <a:lnB>
                      <a:noFill/>
                    </a:lnB>
                  </a:tcPr>
                </a:tc>
                <a:extLst>
                  <a:ext uri="{0D108BD9-81ED-4DB2-BD59-A6C34878D82A}">
                    <a16:rowId xmlns:a16="http://schemas.microsoft.com/office/drawing/2014/main" val="3751464076"/>
                  </a:ext>
                </a:extLst>
              </a:tr>
              <a:tr h="200025">
                <a:tc>
                  <a:txBody>
                    <a:bodyPr/>
                    <a:lstStyle/>
                    <a:p>
                      <a:pPr algn="ctr" rtl="0" fontAlgn="t"/>
                      <a:r>
                        <a:rPr lang="en-US" sz="2400" b="0" i="0" u="none" strike="noStrike" dirty="0">
                          <a:solidFill>
                            <a:srgbClr val="000000"/>
                          </a:solidFill>
                          <a:effectLst/>
                          <a:latin typeface="Times New Roman" panose="02020603050405020304" pitchFamily="18" charset="0"/>
                          <a:cs typeface="Times New Roman" panose="02020603050405020304" pitchFamily="18" charset="0"/>
                        </a:rPr>
                        <a:t>40</a:t>
                      </a:r>
                    </a:p>
                  </a:txBody>
                  <a:tcPr marL="9525" marR="9525" marT="9525" marB="0">
                    <a:lnL>
                      <a:noFill/>
                    </a:lnL>
                    <a:lnR>
                      <a:noFill/>
                    </a:lnR>
                    <a:lnT>
                      <a:noFill/>
                    </a:lnT>
                    <a:lnB>
                      <a:noFill/>
                    </a:lnB>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rPr>
                        <a:t>25</a:t>
                      </a:r>
                      <a:endParaRPr kumimoji="0" 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a:txBody>
                  <a:tcPr marL="9525" marR="9525" marT="9525" marB="0">
                    <a:lnL>
                      <a:noFill/>
                    </a:lnL>
                    <a:lnR>
                      <a:noFill/>
                    </a:lnR>
                    <a:lnT>
                      <a:noFill/>
                    </a:lnT>
                    <a:lnB>
                      <a:noFill/>
                    </a:lnB>
                  </a:tcPr>
                </a:tc>
                <a:tc>
                  <a:txBody>
                    <a:bodyPr/>
                    <a:lstStyle/>
                    <a:p>
                      <a:pPr algn="ctr" fontAlgn="t"/>
                      <a:r>
                        <a:rPr lang="en-US" sz="2400" b="0" i="0" u="none" strike="noStrike" dirty="0">
                          <a:solidFill>
                            <a:srgbClr val="000000"/>
                          </a:solidFill>
                          <a:effectLst/>
                          <a:latin typeface="Times New Roman" panose="02020603050405020304" pitchFamily="18" charset="0"/>
                          <a:cs typeface="Times New Roman" panose="02020603050405020304" pitchFamily="18" charset="0"/>
                        </a:rPr>
                        <a:t>15</a:t>
                      </a:r>
                    </a:p>
                  </a:txBody>
                  <a:tcPr marL="9525" marR="9525" marT="9525" marB="0">
                    <a:lnL>
                      <a:noFill/>
                    </a:lnL>
                    <a:lnR>
                      <a:noFill/>
                    </a:lnR>
                    <a:lnT>
                      <a:noFill/>
                    </a:lnT>
                    <a:lnB>
                      <a:noFill/>
                    </a:lnB>
                  </a:tcPr>
                </a:tc>
                <a:tc>
                  <a:txBody>
                    <a:bodyPr/>
                    <a:lstStyle/>
                    <a:p>
                      <a:pPr algn="ctr" fontAlgn="t"/>
                      <a:r>
                        <a:rPr lang="en-US" sz="2400" b="0" i="0" u="none" strike="noStrike">
                          <a:solidFill>
                            <a:srgbClr val="000000"/>
                          </a:solidFill>
                          <a:effectLst/>
                          <a:latin typeface="Times New Roman" panose="02020603050405020304" pitchFamily="18" charset="0"/>
                          <a:cs typeface="Times New Roman" panose="02020603050405020304" pitchFamily="18" charset="0"/>
                        </a:rPr>
                        <a:t>0</a:t>
                      </a:r>
                    </a:p>
                  </a:txBody>
                  <a:tcPr marL="9525" marR="9525" marT="9525" marB="0">
                    <a:lnL>
                      <a:noFill/>
                    </a:lnL>
                    <a:lnR>
                      <a:noFill/>
                    </a:lnR>
                    <a:lnT>
                      <a:noFill/>
                    </a:lnT>
                    <a:lnB>
                      <a:noFill/>
                    </a:lnB>
                  </a:tcPr>
                </a:tc>
                <a:extLst>
                  <a:ext uri="{0D108BD9-81ED-4DB2-BD59-A6C34878D82A}">
                    <a16:rowId xmlns:a16="http://schemas.microsoft.com/office/drawing/2014/main" val="153122543"/>
                  </a:ext>
                </a:extLst>
              </a:tr>
              <a:tr h="200025">
                <a:tc>
                  <a:txBody>
                    <a:bodyPr/>
                    <a:lstStyle/>
                    <a:p>
                      <a:pPr algn="ctr" rtl="0" fontAlgn="t"/>
                      <a:r>
                        <a:rPr lang="en-US" sz="2400" b="0" i="0" u="none" strike="noStrike" dirty="0">
                          <a:solidFill>
                            <a:srgbClr val="000000"/>
                          </a:solidFill>
                          <a:effectLst/>
                          <a:latin typeface="Times New Roman" panose="02020603050405020304" pitchFamily="18" charset="0"/>
                          <a:cs typeface="Times New Roman" panose="02020603050405020304" pitchFamily="18" charset="0"/>
                        </a:rPr>
                        <a:t>45</a:t>
                      </a:r>
                    </a:p>
                  </a:txBody>
                  <a:tcPr marL="9525" marR="9525" marT="9525" marB="0">
                    <a:lnL>
                      <a:noFill/>
                    </a:lnL>
                    <a:lnR>
                      <a:noFill/>
                    </a:lnR>
                    <a:lnT>
                      <a:noFill/>
                    </a:lnT>
                    <a:lnB>
                      <a:noFill/>
                    </a:lnB>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rPr>
                        <a:t>25</a:t>
                      </a:r>
                      <a:endParaRPr kumimoji="0" 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a:txBody>
                  <a:tcPr marL="9525" marR="9525" marT="9525" marB="0">
                    <a:lnL>
                      <a:noFill/>
                    </a:lnL>
                    <a:lnR>
                      <a:noFill/>
                    </a:lnR>
                    <a:lnT>
                      <a:noFill/>
                    </a:lnT>
                    <a:lnB>
                      <a:noFill/>
                    </a:lnB>
                  </a:tcPr>
                </a:tc>
                <a:tc>
                  <a:txBody>
                    <a:bodyPr/>
                    <a:lstStyle/>
                    <a:p>
                      <a:pPr algn="ctr" fontAlgn="t"/>
                      <a:r>
                        <a:rPr lang="en-US" sz="2400" b="0" i="0" u="none" strike="noStrike" dirty="0">
                          <a:solidFill>
                            <a:srgbClr val="000000"/>
                          </a:solidFill>
                          <a:effectLst/>
                          <a:latin typeface="Times New Roman" panose="02020603050405020304" pitchFamily="18" charset="0"/>
                          <a:cs typeface="Times New Roman" panose="02020603050405020304" pitchFamily="18" charset="0"/>
                        </a:rPr>
                        <a:t>20</a:t>
                      </a:r>
                    </a:p>
                  </a:txBody>
                  <a:tcPr marL="9525" marR="9525" marT="9525" marB="0">
                    <a:lnL>
                      <a:noFill/>
                    </a:lnL>
                    <a:lnR>
                      <a:noFill/>
                    </a:lnR>
                    <a:lnT>
                      <a:noFill/>
                    </a:lnT>
                    <a:lnB>
                      <a:noFill/>
                    </a:lnB>
                  </a:tcPr>
                </a:tc>
                <a:tc>
                  <a:txBody>
                    <a:bodyPr/>
                    <a:lstStyle/>
                    <a:p>
                      <a:pPr algn="ctr" fontAlgn="t"/>
                      <a:r>
                        <a:rPr lang="en-US" sz="2400" b="0" i="0" u="none" strike="noStrike">
                          <a:solidFill>
                            <a:srgbClr val="000000"/>
                          </a:solidFill>
                          <a:effectLst/>
                          <a:latin typeface="Times New Roman" panose="02020603050405020304" pitchFamily="18" charset="0"/>
                          <a:cs typeface="Times New Roman" panose="02020603050405020304" pitchFamily="18" charset="0"/>
                        </a:rPr>
                        <a:t>0</a:t>
                      </a:r>
                    </a:p>
                  </a:txBody>
                  <a:tcPr marL="9525" marR="9525" marT="9525" marB="0">
                    <a:lnL>
                      <a:noFill/>
                    </a:lnL>
                    <a:lnR>
                      <a:noFill/>
                    </a:lnR>
                    <a:lnT>
                      <a:noFill/>
                    </a:lnT>
                    <a:lnB>
                      <a:noFill/>
                    </a:lnB>
                  </a:tcPr>
                </a:tc>
                <a:extLst>
                  <a:ext uri="{0D108BD9-81ED-4DB2-BD59-A6C34878D82A}">
                    <a16:rowId xmlns:a16="http://schemas.microsoft.com/office/drawing/2014/main" val="3866018143"/>
                  </a:ext>
                </a:extLst>
              </a:tr>
              <a:tr h="219075">
                <a:tc>
                  <a:txBody>
                    <a:bodyPr/>
                    <a:lstStyle/>
                    <a:p>
                      <a:pPr algn="ctr" rtl="0" fontAlgn="t"/>
                      <a:r>
                        <a:rPr lang="en-US" sz="2400" b="0" i="0" u="none" strike="noStrike" dirty="0">
                          <a:solidFill>
                            <a:srgbClr val="000000"/>
                          </a:solidFill>
                          <a:effectLst/>
                          <a:latin typeface="Times New Roman" panose="02020603050405020304" pitchFamily="18" charset="0"/>
                          <a:cs typeface="Times New Roman" panose="02020603050405020304" pitchFamily="18" charset="0"/>
                        </a:rPr>
                        <a:t>50</a:t>
                      </a:r>
                    </a:p>
                  </a:txBody>
                  <a:tcPr marL="9525" marR="9525" marT="9525" marB="0">
                    <a:lnL>
                      <a:noFill/>
                    </a:lnL>
                    <a:lnR>
                      <a:noFill/>
                    </a:lnR>
                    <a:lnT>
                      <a:noFill/>
                    </a:lnT>
                    <a:lnB>
                      <a:noFill/>
                    </a:lnB>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25</a:t>
                      </a:r>
                    </a:p>
                  </a:txBody>
                  <a:tcPr marL="9525" marR="9525" marT="9525" marB="0">
                    <a:lnL>
                      <a:noFill/>
                    </a:lnL>
                    <a:lnR>
                      <a:noFill/>
                    </a:lnR>
                    <a:lnT>
                      <a:noFill/>
                    </a:lnT>
                    <a:lnB>
                      <a:noFill/>
                    </a:lnB>
                  </a:tcPr>
                </a:tc>
                <a:tc>
                  <a:txBody>
                    <a:bodyPr/>
                    <a:lstStyle/>
                    <a:p>
                      <a:pPr algn="ctr" fontAlgn="t"/>
                      <a:r>
                        <a:rPr lang="en-US" sz="2400" b="0" i="0" u="none" strike="noStrike" dirty="0">
                          <a:solidFill>
                            <a:srgbClr val="000000"/>
                          </a:solidFill>
                          <a:effectLst/>
                          <a:latin typeface="Times New Roman" panose="02020603050405020304" pitchFamily="18" charset="0"/>
                          <a:cs typeface="Times New Roman" panose="02020603050405020304" pitchFamily="18" charset="0"/>
                        </a:rPr>
                        <a:t>25</a:t>
                      </a:r>
                    </a:p>
                  </a:txBody>
                  <a:tcPr marL="9525" marR="9525" marT="9525" marB="0">
                    <a:lnL>
                      <a:noFill/>
                    </a:lnL>
                    <a:lnR>
                      <a:noFill/>
                    </a:lnR>
                    <a:lnT>
                      <a:noFill/>
                    </a:lnT>
                    <a:lnB>
                      <a:noFill/>
                    </a:lnB>
                  </a:tcPr>
                </a:tc>
                <a:tc>
                  <a:txBody>
                    <a:bodyPr/>
                    <a:lstStyle/>
                    <a:p>
                      <a:pPr algn="ctr" fontAlgn="t"/>
                      <a:r>
                        <a:rPr lang="en-US" sz="2400" b="0" i="0" u="none" strike="noStrike" dirty="0">
                          <a:solidFill>
                            <a:srgbClr val="000000"/>
                          </a:solidFill>
                          <a:effectLst/>
                          <a:latin typeface="Times New Roman" panose="02020603050405020304" pitchFamily="18" charset="0"/>
                          <a:cs typeface="Times New Roman" panose="02020603050405020304" pitchFamily="18" charset="0"/>
                        </a:rPr>
                        <a:t>0</a:t>
                      </a:r>
                    </a:p>
                  </a:txBody>
                  <a:tcPr marL="9525" marR="9525" marT="9525" marB="0">
                    <a:lnL>
                      <a:noFill/>
                    </a:lnL>
                    <a:lnR>
                      <a:noFill/>
                    </a:lnR>
                    <a:lnT>
                      <a:noFill/>
                    </a:lnT>
                    <a:lnB>
                      <a:noFill/>
                    </a:lnB>
                  </a:tcPr>
                </a:tc>
                <a:extLst>
                  <a:ext uri="{0D108BD9-81ED-4DB2-BD59-A6C34878D82A}">
                    <a16:rowId xmlns:a16="http://schemas.microsoft.com/office/drawing/2014/main" val="2947631532"/>
                  </a:ext>
                </a:extLst>
              </a:tr>
            </a:tbl>
          </a:graphicData>
        </a:graphic>
      </p:graphicFrame>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4" name="Chart 23">
            <a:extLst>
              <a:ext uri="{FF2B5EF4-FFF2-40B4-BE49-F238E27FC236}">
                <a16:creationId xmlns:a16="http://schemas.microsoft.com/office/drawing/2014/main" id="{0B7E9F6F-CF67-4CEF-A8A7-43FA2684E3A9}"/>
              </a:ext>
            </a:extLst>
          </p:cNvPr>
          <p:cNvGraphicFramePr>
            <a:graphicFrameLocks/>
          </p:cNvGraphicFramePr>
          <p:nvPr>
            <p:extLst>
              <p:ext uri="{D42A27DB-BD31-4B8C-83A1-F6EECF244321}">
                <p14:modId xmlns:p14="http://schemas.microsoft.com/office/powerpoint/2010/main" val="1250139797"/>
              </p:ext>
            </p:extLst>
          </p:nvPr>
        </p:nvGraphicFramePr>
        <p:xfrm>
          <a:off x="643467" y="643466"/>
          <a:ext cx="10905066" cy="5571067"/>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0CEBBC-F45F-4D93-B44F-C6D1933B9209}"/>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Put Option Payoff</a:t>
            </a:r>
            <a:br>
              <a:rPr lang="en-US" sz="3600" dirty="0">
                <a:latin typeface="Times New Roman" panose="02020603050405020304" pitchFamily="18" charset="0"/>
                <a:cs typeface="Times New Roman" panose="02020603050405020304" pitchFamily="18" charset="0"/>
              </a:rPr>
            </a:br>
            <a:endParaRPr lang="en-US" sz="3600" dirty="0">
              <a:latin typeface="Times New Roman" panose="02020603050405020304" pitchFamily="18" charset="0"/>
              <a:cs typeface="Times New Roman" panose="02020603050405020304" pitchFamily="18" charset="0"/>
            </a:endParaRPr>
          </a:p>
        </p:txBody>
      </p:sp>
      <p:graphicFrame>
        <p:nvGraphicFramePr>
          <p:cNvPr id="4" name="Content Placeholder 3">
            <a:extLst>
              <a:ext uri="{FF2B5EF4-FFF2-40B4-BE49-F238E27FC236}">
                <a16:creationId xmlns:a16="http://schemas.microsoft.com/office/drawing/2014/main" id="{079FC9B4-35FA-4BDE-A61A-1CAEFAF61C3A}"/>
              </a:ext>
            </a:extLst>
          </p:cNvPr>
          <p:cNvGraphicFramePr>
            <a:graphicFrameLocks noGrp="1"/>
          </p:cNvGraphicFramePr>
          <p:nvPr>
            <p:ph idx="1"/>
            <p:extLst>
              <p:ext uri="{D42A27DB-BD31-4B8C-83A1-F6EECF244321}">
                <p14:modId xmlns:p14="http://schemas.microsoft.com/office/powerpoint/2010/main" val="2856057305"/>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572991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vert="horz" lIns="90488" tIns="44450" rIns="90488" bIns="44450" rtlCol="0" anchor="ctr">
            <a:normAutofit/>
          </a:bodyPr>
          <a:lstStyle/>
          <a:p>
            <a:pPr eaLnBrk="1" hangingPunct="1"/>
            <a:r>
              <a:rPr lang="en-US" altLang="en-US" sz="3600" dirty="0">
                <a:latin typeface="Times New Roman" panose="02020603050405020304" pitchFamily="18" charset="0"/>
                <a:cs typeface="Times New Roman" panose="02020603050405020304" pitchFamily="18" charset="0"/>
              </a:rPr>
              <a:t>Terminology</a:t>
            </a:r>
          </a:p>
        </p:txBody>
      </p:sp>
      <p:sp>
        <p:nvSpPr>
          <p:cNvPr id="15363" name="Rectangle 3"/>
          <p:cNvSpPr>
            <a:spLocks noGrp="1" noChangeArrowheads="1"/>
          </p:cNvSpPr>
          <p:nvPr>
            <p:ph idx="1"/>
          </p:nvPr>
        </p:nvSpPr>
        <p:spPr>
          <a:xfrm>
            <a:off x="1152939" y="1981200"/>
            <a:ext cx="8972136" cy="3886200"/>
          </a:xfrm>
        </p:spPr>
        <p:txBody>
          <a:bodyPr vert="horz" lIns="90488" tIns="44450" rIns="90488" bIns="44450" rtlCol="0">
            <a:normAutofit/>
          </a:bodyPr>
          <a:lstStyle/>
          <a:p>
            <a:pPr eaLnBrk="1" hangingPunct="1">
              <a:buFont typeface="Wingdings" pitchFamily="2" charset="2"/>
              <a:buNone/>
            </a:pPr>
            <a:r>
              <a:rPr lang="en-US" altLang="en-US" sz="2400" dirty="0">
                <a:latin typeface="Times New Roman" panose="02020603050405020304" pitchFamily="18" charset="0"/>
                <a:cs typeface="Times New Roman" panose="02020603050405020304" pitchFamily="18" charset="0"/>
              </a:rPr>
              <a:t> Moneyness :</a:t>
            </a:r>
          </a:p>
          <a:p>
            <a:pPr lvl="1" eaLnBrk="1" hangingPunct="1"/>
            <a:r>
              <a:rPr lang="en-US" altLang="en-US" dirty="0">
                <a:latin typeface="Times New Roman" panose="02020603050405020304" pitchFamily="18" charset="0"/>
                <a:cs typeface="Times New Roman" panose="02020603050405020304" pitchFamily="18" charset="0"/>
              </a:rPr>
              <a:t>At-the-money option</a:t>
            </a:r>
          </a:p>
          <a:p>
            <a:pPr lvl="1" eaLnBrk="1" hangingPunct="1"/>
            <a:r>
              <a:rPr lang="en-US" altLang="en-US" dirty="0">
                <a:latin typeface="Times New Roman" panose="02020603050405020304" pitchFamily="18" charset="0"/>
                <a:cs typeface="Times New Roman" panose="02020603050405020304" pitchFamily="18" charset="0"/>
              </a:rPr>
              <a:t>In-the-money option </a:t>
            </a:r>
          </a:p>
          <a:p>
            <a:pPr lvl="1" eaLnBrk="1" hangingPunct="1"/>
            <a:r>
              <a:rPr lang="en-US" altLang="en-US" dirty="0">
                <a:latin typeface="Times New Roman" panose="02020603050405020304" pitchFamily="18" charset="0"/>
                <a:cs typeface="Times New Roman" panose="02020603050405020304" pitchFamily="18" charset="0"/>
              </a:rPr>
              <a:t>Out-of-the-money option</a:t>
            </a:r>
          </a:p>
        </p:txBody>
      </p:sp>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FA4D13-684E-496A-B7E4-3BB712102892}"/>
              </a:ext>
            </a:extLst>
          </p:cNvPr>
          <p:cNvSpPr>
            <a:spLocks noGrp="1"/>
          </p:cNvSpPr>
          <p:nvPr>
            <p:ph type="title"/>
          </p:nvPr>
        </p:nvSpPr>
        <p:spPr>
          <a:xfrm>
            <a:off x="0" y="-125205"/>
            <a:ext cx="10515600" cy="1325563"/>
          </a:xfrm>
        </p:spPr>
        <p:txBody>
          <a:bodyPr>
            <a:normAutofit/>
          </a:bodyPr>
          <a:lstStyle/>
          <a:p>
            <a:r>
              <a:rPr lang="en-US" sz="3600" dirty="0">
                <a:solidFill>
                  <a:srgbClr val="000000"/>
                </a:solidFill>
                <a:latin typeface="Times New Roman" panose="02020603050405020304" pitchFamily="18" charset="0"/>
              </a:rPr>
              <a:t>Stock Option (Jun 5, 2020)</a:t>
            </a:r>
            <a:endParaRPr lang="en-US" sz="3600" dirty="0"/>
          </a:p>
        </p:txBody>
      </p:sp>
      <p:graphicFrame>
        <p:nvGraphicFramePr>
          <p:cNvPr id="5" name="Content Placeholder 4">
            <a:extLst>
              <a:ext uri="{FF2B5EF4-FFF2-40B4-BE49-F238E27FC236}">
                <a16:creationId xmlns:a16="http://schemas.microsoft.com/office/drawing/2014/main" id="{902AB2A4-116E-45C0-BCCC-DC5AAB725887}"/>
              </a:ext>
            </a:extLst>
          </p:cNvPr>
          <p:cNvGraphicFramePr>
            <a:graphicFrameLocks noGrp="1"/>
          </p:cNvGraphicFramePr>
          <p:nvPr>
            <p:ph idx="1"/>
            <p:extLst>
              <p:ext uri="{D42A27DB-BD31-4B8C-83A1-F6EECF244321}">
                <p14:modId xmlns:p14="http://schemas.microsoft.com/office/powerpoint/2010/main" val="1770445567"/>
              </p:ext>
            </p:extLst>
          </p:nvPr>
        </p:nvGraphicFramePr>
        <p:xfrm>
          <a:off x="849796" y="964140"/>
          <a:ext cx="10187181" cy="5724873"/>
        </p:xfrm>
        <a:graphic>
          <a:graphicData uri="http://schemas.openxmlformats.org/drawingml/2006/table">
            <a:tbl>
              <a:tblPr>
                <a:tableStyleId>{5940675A-B579-460E-94D1-54222C63F5DA}</a:tableStyleId>
              </a:tblPr>
              <a:tblGrid>
                <a:gridCol w="1509999">
                  <a:extLst>
                    <a:ext uri="{9D8B030D-6E8A-4147-A177-3AD203B41FA5}">
                      <a16:colId xmlns:a16="http://schemas.microsoft.com/office/drawing/2014/main" val="150060257"/>
                    </a:ext>
                  </a:extLst>
                </a:gridCol>
                <a:gridCol w="2169296">
                  <a:extLst>
                    <a:ext uri="{9D8B030D-6E8A-4147-A177-3AD203B41FA5}">
                      <a16:colId xmlns:a16="http://schemas.microsoft.com/office/drawing/2014/main" val="2159952974"/>
                    </a:ext>
                  </a:extLst>
                </a:gridCol>
                <a:gridCol w="1020845">
                  <a:extLst>
                    <a:ext uri="{9D8B030D-6E8A-4147-A177-3AD203B41FA5}">
                      <a16:colId xmlns:a16="http://schemas.microsoft.com/office/drawing/2014/main" val="3456689204"/>
                    </a:ext>
                  </a:extLst>
                </a:gridCol>
                <a:gridCol w="1020845">
                  <a:extLst>
                    <a:ext uri="{9D8B030D-6E8A-4147-A177-3AD203B41FA5}">
                      <a16:colId xmlns:a16="http://schemas.microsoft.com/office/drawing/2014/main" val="2102264567"/>
                    </a:ext>
                  </a:extLst>
                </a:gridCol>
                <a:gridCol w="1020845">
                  <a:extLst>
                    <a:ext uri="{9D8B030D-6E8A-4147-A177-3AD203B41FA5}">
                      <a16:colId xmlns:a16="http://schemas.microsoft.com/office/drawing/2014/main" val="3826544596"/>
                    </a:ext>
                  </a:extLst>
                </a:gridCol>
                <a:gridCol w="1020845">
                  <a:extLst>
                    <a:ext uri="{9D8B030D-6E8A-4147-A177-3AD203B41FA5}">
                      <a16:colId xmlns:a16="http://schemas.microsoft.com/office/drawing/2014/main" val="4176302951"/>
                    </a:ext>
                  </a:extLst>
                </a:gridCol>
                <a:gridCol w="2424506">
                  <a:extLst>
                    <a:ext uri="{9D8B030D-6E8A-4147-A177-3AD203B41FA5}">
                      <a16:colId xmlns:a16="http://schemas.microsoft.com/office/drawing/2014/main" val="558344014"/>
                    </a:ext>
                  </a:extLst>
                </a:gridCol>
              </a:tblGrid>
              <a:tr h="649406">
                <a:tc>
                  <a:txBody>
                    <a:bodyPr/>
                    <a:lstStyle/>
                    <a:p>
                      <a:pPr algn="l" fontAlgn="b"/>
                      <a:r>
                        <a:rPr lang="en-US" sz="1600" b="0" u="none" strike="noStrike" dirty="0">
                          <a:solidFill>
                            <a:srgbClr val="000000"/>
                          </a:solidFill>
                          <a:effectLst/>
                          <a:latin typeface="Times New Roman" panose="02020603050405020304" pitchFamily="18" charset="0"/>
                          <a:cs typeface="Times New Roman" panose="02020603050405020304" pitchFamily="18" charset="0"/>
                        </a:rPr>
                        <a:t>SYMBOL </a:t>
                      </a:r>
                      <a:br>
                        <a:rPr lang="en-US" sz="1600" b="0" u="none" strike="noStrike" dirty="0">
                          <a:solidFill>
                            <a:srgbClr val="000000"/>
                          </a:solidFill>
                          <a:effectLst/>
                          <a:latin typeface="Times New Roman" panose="02020603050405020304" pitchFamily="18" charset="0"/>
                          <a:cs typeface="Times New Roman" panose="02020603050405020304" pitchFamily="18" charset="0"/>
                        </a:rPr>
                      </a:b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933" marR="6933" marT="6933" marB="0" anchor="b"/>
                </a:tc>
                <a:tc>
                  <a:txBody>
                    <a:bodyPr/>
                    <a:lstStyle/>
                    <a:p>
                      <a:pPr algn="ctr" fontAlgn="b"/>
                      <a:r>
                        <a:rPr lang="en-US" sz="1600" b="0" u="none" strike="noStrike" dirty="0">
                          <a:solidFill>
                            <a:srgbClr val="000000"/>
                          </a:solidFill>
                          <a:effectLst/>
                          <a:latin typeface="Times New Roman" panose="02020603050405020304" pitchFamily="18" charset="0"/>
                          <a:cs typeface="Times New Roman" panose="02020603050405020304" pitchFamily="18" charset="0"/>
                        </a:rPr>
                        <a:t>EXPIRY DATE </a:t>
                      </a:r>
                      <a:br>
                        <a:rPr lang="en-US" sz="1600" b="0" u="none" strike="noStrike" dirty="0">
                          <a:solidFill>
                            <a:srgbClr val="000000"/>
                          </a:solidFill>
                          <a:effectLst/>
                          <a:latin typeface="Times New Roman" panose="02020603050405020304" pitchFamily="18" charset="0"/>
                          <a:cs typeface="Times New Roman" panose="02020603050405020304" pitchFamily="18" charset="0"/>
                        </a:rPr>
                      </a:b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933" marR="6933" marT="6933" marB="0" anchor="b"/>
                </a:tc>
                <a:tc>
                  <a:txBody>
                    <a:bodyPr/>
                    <a:lstStyle/>
                    <a:p>
                      <a:pPr algn="ctr" fontAlgn="b"/>
                      <a:r>
                        <a:rPr lang="en-US" sz="1600" b="0" u="none" strike="noStrike">
                          <a:solidFill>
                            <a:srgbClr val="000000"/>
                          </a:solidFill>
                          <a:effectLst/>
                          <a:latin typeface="Times New Roman" panose="02020603050405020304" pitchFamily="18" charset="0"/>
                          <a:cs typeface="Times New Roman" panose="02020603050405020304" pitchFamily="18" charset="0"/>
                        </a:rPr>
                        <a:t>OPTION TYPE </a:t>
                      </a:r>
                      <a:br>
                        <a:rPr lang="en-US" sz="1600" b="0" u="none" strike="noStrike">
                          <a:solidFill>
                            <a:srgbClr val="000000"/>
                          </a:solidFill>
                          <a:effectLst/>
                          <a:latin typeface="Times New Roman" panose="02020603050405020304" pitchFamily="18" charset="0"/>
                          <a:cs typeface="Times New Roman" panose="02020603050405020304" pitchFamily="18" charset="0"/>
                        </a:rPr>
                      </a:br>
                      <a:endParaRPr lang="en-US" sz="1600" b="0" i="0" u="none" strike="noStrike">
                        <a:solidFill>
                          <a:srgbClr val="000000"/>
                        </a:solidFill>
                        <a:effectLst/>
                        <a:latin typeface="Times New Roman" panose="02020603050405020304" pitchFamily="18" charset="0"/>
                        <a:cs typeface="Times New Roman" panose="02020603050405020304" pitchFamily="18" charset="0"/>
                      </a:endParaRPr>
                    </a:p>
                  </a:txBody>
                  <a:tcPr marL="6933" marR="6933" marT="6933" marB="0" anchor="b"/>
                </a:tc>
                <a:tc>
                  <a:txBody>
                    <a:bodyPr/>
                    <a:lstStyle/>
                    <a:p>
                      <a:pPr algn="ctr" fontAlgn="b"/>
                      <a:r>
                        <a:rPr lang="en-US" sz="1600" b="0" u="none" strike="noStrike">
                          <a:solidFill>
                            <a:srgbClr val="000000"/>
                          </a:solidFill>
                          <a:effectLst/>
                          <a:latin typeface="Times New Roman" panose="02020603050405020304" pitchFamily="18" charset="0"/>
                          <a:cs typeface="Times New Roman" panose="02020603050405020304" pitchFamily="18" charset="0"/>
                        </a:rPr>
                        <a:t>STRIKE PRICE </a:t>
                      </a:r>
                      <a:br>
                        <a:rPr lang="en-US" sz="1600" b="0" u="none" strike="noStrike">
                          <a:solidFill>
                            <a:srgbClr val="000000"/>
                          </a:solidFill>
                          <a:effectLst/>
                          <a:latin typeface="Times New Roman" panose="02020603050405020304" pitchFamily="18" charset="0"/>
                          <a:cs typeface="Times New Roman" panose="02020603050405020304" pitchFamily="18" charset="0"/>
                        </a:rPr>
                      </a:br>
                      <a:endParaRPr lang="en-US" sz="1600" b="0" i="0" u="none" strike="noStrike">
                        <a:solidFill>
                          <a:srgbClr val="000000"/>
                        </a:solidFill>
                        <a:effectLst/>
                        <a:latin typeface="Times New Roman" panose="02020603050405020304" pitchFamily="18" charset="0"/>
                        <a:cs typeface="Times New Roman" panose="02020603050405020304" pitchFamily="18" charset="0"/>
                      </a:endParaRPr>
                    </a:p>
                  </a:txBody>
                  <a:tcPr marL="6933" marR="6933" marT="6933" marB="0" anchor="b"/>
                </a:tc>
                <a:tc>
                  <a:txBody>
                    <a:bodyPr/>
                    <a:lstStyle/>
                    <a:p>
                      <a:pPr algn="ctr" fontAlgn="b"/>
                      <a:r>
                        <a:rPr lang="en-US" sz="1600" b="0" u="none" strike="noStrike" dirty="0">
                          <a:solidFill>
                            <a:srgbClr val="000000"/>
                          </a:solidFill>
                          <a:effectLst/>
                          <a:latin typeface="Times New Roman" panose="02020603050405020304" pitchFamily="18" charset="0"/>
                          <a:cs typeface="Times New Roman" panose="02020603050405020304" pitchFamily="18" charset="0"/>
                        </a:rPr>
                        <a:t>Value of call option</a:t>
                      </a:r>
                      <a:br>
                        <a:rPr lang="en-US" sz="1600" b="0" u="none" strike="noStrike" dirty="0">
                          <a:solidFill>
                            <a:srgbClr val="000000"/>
                          </a:solidFill>
                          <a:effectLst/>
                          <a:latin typeface="Times New Roman" panose="02020603050405020304" pitchFamily="18" charset="0"/>
                          <a:cs typeface="Times New Roman" panose="02020603050405020304" pitchFamily="18" charset="0"/>
                        </a:rPr>
                      </a:b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933" marR="6933" marT="6933" marB="0" anchor="b"/>
                </a:tc>
                <a:tc>
                  <a:txBody>
                    <a:bodyPr/>
                    <a:lstStyle/>
                    <a:p>
                      <a:pPr algn="ctr" fontAlgn="b"/>
                      <a:r>
                        <a:rPr lang="en-US" sz="1600" b="0" u="none" strike="noStrike">
                          <a:solidFill>
                            <a:srgbClr val="000000"/>
                          </a:solidFill>
                          <a:effectLst/>
                          <a:latin typeface="Times New Roman" panose="02020603050405020304" pitchFamily="18" charset="0"/>
                          <a:cs typeface="Times New Roman" panose="02020603050405020304" pitchFamily="18" charset="0"/>
                        </a:rPr>
                        <a:t>UNDERLYING VALUE </a:t>
                      </a:r>
                      <a:br>
                        <a:rPr lang="en-US" sz="1600" b="0" u="none" strike="noStrike">
                          <a:solidFill>
                            <a:srgbClr val="000000"/>
                          </a:solidFill>
                          <a:effectLst/>
                          <a:latin typeface="Times New Roman" panose="02020603050405020304" pitchFamily="18" charset="0"/>
                          <a:cs typeface="Times New Roman" panose="02020603050405020304" pitchFamily="18" charset="0"/>
                        </a:rPr>
                      </a:br>
                      <a:endParaRPr lang="en-US" sz="1600" b="0" i="0" u="none" strike="noStrike">
                        <a:solidFill>
                          <a:srgbClr val="000000"/>
                        </a:solidFill>
                        <a:effectLst/>
                        <a:latin typeface="Times New Roman" panose="02020603050405020304" pitchFamily="18" charset="0"/>
                        <a:cs typeface="Times New Roman" panose="02020603050405020304" pitchFamily="18" charset="0"/>
                      </a:endParaRPr>
                    </a:p>
                  </a:txBody>
                  <a:tcPr marL="6933" marR="6933" marT="6933" marB="0" anchor="b"/>
                </a:tc>
                <a:tc>
                  <a:txBody>
                    <a:bodyPr/>
                    <a:lstStyle/>
                    <a:p>
                      <a:pPr algn="ctr" fontAlgn="b"/>
                      <a:r>
                        <a:rPr lang="en-US" sz="1600" b="0" u="none" strike="noStrike" dirty="0">
                          <a:solidFill>
                            <a:srgbClr val="000000"/>
                          </a:solidFill>
                          <a:effectLst/>
                          <a:latin typeface="Times New Roman" panose="02020603050405020304" pitchFamily="18" charset="0"/>
                          <a:cs typeface="Times New Roman" panose="02020603050405020304" pitchFamily="18" charset="0"/>
                        </a:rPr>
                        <a:t>Moneyness</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933" marR="6933" marT="6933" marB="0" anchor="b"/>
                </a:tc>
                <a:extLst>
                  <a:ext uri="{0D108BD9-81ED-4DB2-BD59-A6C34878D82A}">
                    <a16:rowId xmlns:a16="http://schemas.microsoft.com/office/drawing/2014/main" val="1912331270"/>
                  </a:ext>
                </a:extLst>
              </a:tr>
              <a:tr h="180597">
                <a:tc>
                  <a:txBody>
                    <a:bodyPr/>
                    <a:lstStyle/>
                    <a:p>
                      <a:pPr algn="l" fontAlgn="b"/>
                      <a:r>
                        <a:rPr lang="en-US" sz="1600" b="0" u="none" strike="noStrike" dirty="0">
                          <a:solidFill>
                            <a:srgbClr val="000000"/>
                          </a:solidFill>
                          <a:effectLst/>
                          <a:latin typeface="Times New Roman" panose="02020603050405020304" pitchFamily="18" charset="0"/>
                          <a:cs typeface="Times New Roman" panose="02020603050405020304" pitchFamily="18" charset="0"/>
                        </a:rPr>
                        <a:t>BAJFINANCE</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933" marR="6933" marT="6933" marB="0" anchor="b"/>
                </a:tc>
                <a:tc>
                  <a:txBody>
                    <a:bodyPr/>
                    <a:lstStyle/>
                    <a:p>
                      <a:pPr algn="ctr" fontAlgn="b"/>
                      <a:r>
                        <a:rPr lang="en-US" sz="1600" b="0" u="none" strike="noStrike" dirty="0">
                          <a:solidFill>
                            <a:srgbClr val="000000"/>
                          </a:solidFill>
                          <a:effectLst/>
                          <a:latin typeface="Times New Roman" panose="02020603050405020304" pitchFamily="18" charset="0"/>
                          <a:cs typeface="Times New Roman" panose="02020603050405020304" pitchFamily="18" charset="0"/>
                        </a:rPr>
                        <a:t>25-Jun-20</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933" marR="6933" marT="6933" marB="0" anchor="b"/>
                </a:tc>
                <a:tc>
                  <a:txBody>
                    <a:bodyPr/>
                    <a:lstStyle/>
                    <a:p>
                      <a:pPr algn="ctr" fontAlgn="b"/>
                      <a:r>
                        <a:rPr lang="en-US" sz="1600" b="0" u="none" strike="noStrike" dirty="0">
                          <a:solidFill>
                            <a:srgbClr val="000000"/>
                          </a:solidFill>
                          <a:effectLst/>
                          <a:latin typeface="Times New Roman" panose="02020603050405020304" pitchFamily="18" charset="0"/>
                          <a:cs typeface="Times New Roman" panose="02020603050405020304" pitchFamily="18" charset="0"/>
                        </a:rPr>
                        <a:t>Call</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933" marR="6933" marT="6933" marB="0" anchor="b"/>
                </a:tc>
                <a:tc>
                  <a:txBody>
                    <a:bodyPr/>
                    <a:lstStyle/>
                    <a:p>
                      <a:pPr algn="ctr" fontAlgn="b"/>
                      <a:r>
                        <a:rPr lang="en-US" sz="1600" b="0" u="none" strike="noStrike" dirty="0">
                          <a:solidFill>
                            <a:srgbClr val="000000"/>
                          </a:solidFill>
                          <a:effectLst/>
                          <a:latin typeface="Times New Roman" panose="02020603050405020304" pitchFamily="18" charset="0"/>
                          <a:cs typeface="Times New Roman" panose="02020603050405020304" pitchFamily="18" charset="0"/>
                        </a:rPr>
                        <a:t>2,400.00</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933" marR="6933" marT="6933" marB="0" anchor="b"/>
                </a:tc>
                <a:tc>
                  <a:txBody>
                    <a:bodyPr/>
                    <a:lstStyle/>
                    <a:p>
                      <a:pPr algn="ctr" fontAlgn="b"/>
                      <a:r>
                        <a:rPr lang="en-US" sz="1600" b="0" u="none" strike="noStrike" dirty="0">
                          <a:solidFill>
                            <a:srgbClr val="000000"/>
                          </a:solidFill>
                          <a:effectLst/>
                          <a:latin typeface="Times New Roman" panose="02020603050405020304" pitchFamily="18" charset="0"/>
                          <a:cs typeface="Times New Roman" panose="02020603050405020304" pitchFamily="18" charset="0"/>
                        </a:rPr>
                        <a:t>144</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933" marR="6933" marT="6933" marB="0" anchor="b"/>
                </a:tc>
                <a:tc>
                  <a:txBody>
                    <a:bodyPr/>
                    <a:lstStyle/>
                    <a:p>
                      <a:pPr algn="ctr" fontAlgn="b"/>
                      <a:r>
                        <a:rPr lang="en-US" sz="1600" b="0" u="none" strike="noStrike">
                          <a:solidFill>
                            <a:srgbClr val="000000"/>
                          </a:solidFill>
                          <a:effectLst/>
                          <a:latin typeface="Times New Roman" panose="02020603050405020304" pitchFamily="18" charset="0"/>
                          <a:cs typeface="Times New Roman" panose="02020603050405020304" pitchFamily="18" charset="0"/>
                        </a:rPr>
                        <a:t>2,357.05</a:t>
                      </a:r>
                      <a:endParaRPr lang="en-US" sz="1600" b="0" i="0" u="none" strike="noStrike">
                        <a:solidFill>
                          <a:srgbClr val="000000"/>
                        </a:solidFill>
                        <a:effectLst/>
                        <a:latin typeface="Times New Roman" panose="02020603050405020304" pitchFamily="18" charset="0"/>
                        <a:cs typeface="Times New Roman" panose="02020603050405020304" pitchFamily="18" charset="0"/>
                      </a:endParaRPr>
                    </a:p>
                  </a:txBody>
                  <a:tcPr marL="6933" marR="6933" marT="6933" marB="0" anchor="b"/>
                </a:tc>
                <a:tc>
                  <a:txBody>
                    <a:bodyPr/>
                    <a:lstStyle/>
                    <a:p>
                      <a:pPr algn="ctr" fontAlgn="b"/>
                      <a:r>
                        <a:rPr lang="en-US" sz="1600" b="0" u="none" strike="noStrike" dirty="0">
                          <a:solidFill>
                            <a:srgbClr val="000000"/>
                          </a:solidFill>
                          <a:effectLst/>
                          <a:latin typeface="Times New Roman" panose="02020603050405020304" pitchFamily="18" charset="0"/>
                          <a:cs typeface="Times New Roman" panose="02020603050405020304" pitchFamily="18" charset="0"/>
                        </a:rPr>
                        <a:t>out the money</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933" marR="6933" marT="6933" marB="0" anchor="b"/>
                </a:tc>
                <a:extLst>
                  <a:ext uri="{0D108BD9-81ED-4DB2-BD59-A6C34878D82A}">
                    <a16:rowId xmlns:a16="http://schemas.microsoft.com/office/drawing/2014/main" val="2382759684"/>
                  </a:ext>
                </a:extLst>
              </a:tr>
              <a:tr h="180597">
                <a:tc>
                  <a:txBody>
                    <a:bodyPr/>
                    <a:lstStyle/>
                    <a:p>
                      <a:pPr algn="l" fontAlgn="b"/>
                      <a:r>
                        <a:rPr lang="en-US" sz="1600" b="0" u="none" strike="noStrike">
                          <a:solidFill>
                            <a:srgbClr val="000000"/>
                          </a:solidFill>
                          <a:effectLst/>
                          <a:latin typeface="Times New Roman" panose="02020603050405020304" pitchFamily="18" charset="0"/>
                          <a:cs typeface="Times New Roman" panose="02020603050405020304" pitchFamily="18" charset="0"/>
                        </a:rPr>
                        <a:t>BHARTIARTL</a:t>
                      </a:r>
                      <a:endParaRPr lang="en-US" sz="1600" b="0" i="0" u="none" strike="noStrike">
                        <a:solidFill>
                          <a:srgbClr val="000000"/>
                        </a:solidFill>
                        <a:effectLst/>
                        <a:latin typeface="Times New Roman" panose="02020603050405020304" pitchFamily="18" charset="0"/>
                        <a:cs typeface="Times New Roman" panose="02020603050405020304" pitchFamily="18" charset="0"/>
                      </a:endParaRPr>
                    </a:p>
                  </a:txBody>
                  <a:tcPr marL="6933" marR="6933" marT="6933" marB="0" anchor="b"/>
                </a:tc>
                <a:tc>
                  <a:txBody>
                    <a:bodyPr/>
                    <a:lstStyle/>
                    <a:p>
                      <a:pPr algn="ctr" fontAlgn="b"/>
                      <a:r>
                        <a:rPr lang="en-US" sz="1600" b="0" u="none" strike="noStrike" dirty="0">
                          <a:solidFill>
                            <a:srgbClr val="000000"/>
                          </a:solidFill>
                          <a:effectLst/>
                          <a:latin typeface="Times New Roman" panose="02020603050405020304" pitchFamily="18" charset="0"/>
                          <a:cs typeface="Times New Roman" panose="02020603050405020304" pitchFamily="18" charset="0"/>
                        </a:rPr>
                        <a:t>25-Jun-20</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933" marR="6933" marT="6933" marB="0" anchor="b"/>
                </a:tc>
                <a:tc>
                  <a:txBody>
                    <a:bodyPr/>
                    <a:lstStyle/>
                    <a:p>
                      <a:pPr algn="ctr" fontAlgn="b"/>
                      <a:r>
                        <a:rPr lang="en-US" sz="1600" b="0" u="none" strike="noStrike" dirty="0">
                          <a:solidFill>
                            <a:srgbClr val="000000"/>
                          </a:solidFill>
                          <a:effectLst/>
                          <a:latin typeface="Times New Roman" panose="02020603050405020304" pitchFamily="18" charset="0"/>
                          <a:cs typeface="Times New Roman" panose="02020603050405020304" pitchFamily="18" charset="0"/>
                        </a:rPr>
                        <a:t>Call</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933" marR="6933" marT="6933" marB="0" anchor="b"/>
                </a:tc>
                <a:tc>
                  <a:txBody>
                    <a:bodyPr/>
                    <a:lstStyle/>
                    <a:p>
                      <a:pPr algn="ctr" fontAlgn="b"/>
                      <a:r>
                        <a:rPr lang="en-US" sz="1600" b="0" u="none" strike="noStrike" dirty="0">
                          <a:solidFill>
                            <a:srgbClr val="000000"/>
                          </a:solidFill>
                          <a:effectLst/>
                          <a:latin typeface="Times New Roman" panose="02020603050405020304" pitchFamily="18" charset="0"/>
                          <a:cs typeface="Times New Roman" panose="02020603050405020304" pitchFamily="18" charset="0"/>
                        </a:rPr>
                        <a:t>600</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933" marR="6933" marT="6933" marB="0" anchor="b"/>
                </a:tc>
                <a:tc>
                  <a:txBody>
                    <a:bodyPr/>
                    <a:lstStyle/>
                    <a:p>
                      <a:pPr algn="ctr" fontAlgn="b"/>
                      <a:r>
                        <a:rPr lang="en-US" sz="1600" b="0" u="none" strike="noStrike" dirty="0">
                          <a:solidFill>
                            <a:srgbClr val="000000"/>
                          </a:solidFill>
                          <a:effectLst/>
                          <a:latin typeface="Times New Roman" panose="02020603050405020304" pitchFamily="18" charset="0"/>
                          <a:cs typeface="Times New Roman" panose="02020603050405020304" pitchFamily="18" charset="0"/>
                        </a:rPr>
                        <a:t>15</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933" marR="6933" marT="6933" marB="0" anchor="b"/>
                </a:tc>
                <a:tc>
                  <a:txBody>
                    <a:bodyPr/>
                    <a:lstStyle/>
                    <a:p>
                      <a:pPr algn="ctr" fontAlgn="b"/>
                      <a:r>
                        <a:rPr lang="en-US" sz="1600" b="0" u="none" strike="noStrike">
                          <a:solidFill>
                            <a:srgbClr val="000000"/>
                          </a:solidFill>
                          <a:effectLst/>
                          <a:latin typeface="Times New Roman" panose="02020603050405020304" pitchFamily="18" charset="0"/>
                          <a:cs typeface="Times New Roman" panose="02020603050405020304" pitchFamily="18" charset="0"/>
                        </a:rPr>
                        <a:t>574.7</a:t>
                      </a:r>
                      <a:endParaRPr lang="en-US" sz="1600" b="0" i="0" u="none" strike="noStrike">
                        <a:solidFill>
                          <a:srgbClr val="000000"/>
                        </a:solidFill>
                        <a:effectLst/>
                        <a:latin typeface="Times New Roman" panose="02020603050405020304" pitchFamily="18" charset="0"/>
                        <a:cs typeface="Times New Roman" panose="02020603050405020304" pitchFamily="18" charset="0"/>
                      </a:endParaRPr>
                    </a:p>
                  </a:txBody>
                  <a:tcPr marL="6933" marR="6933" marT="6933" marB="0" anchor="b"/>
                </a:tc>
                <a:tc>
                  <a:txBody>
                    <a:bodyPr/>
                    <a:lstStyle/>
                    <a:p>
                      <a:pPr algn="ctr" fontAlgn="b"/>
                      <a:r>
                        <a:rPr lang="en-US" sz="1600" b="0" u="none" strike="noStrike" dirty="0">
                          <a:solidFill>
                            <a:srgbClr val="000000"/>
                          </a:solidFill>
                          <a:effectLst/>
                          <a:latin typeface="Times New Roman" panose="02020603050405020304" pitchFamily="18" charset="0"/>
                          <a:cs typeface="Times New Roman" panose="02020603050405020304" pitchFamily="18" charset="0"/>
                        </a:rPr>
                        <a:t>out the money</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933" marR="6933" marT="6933" marB="0" anchor="b"/>
                </a:tc>
                <a:extLst>
                  <a:ext uri="{0D108BD9-81ED-4DB2-BD59-A6C34878D82A}">
                    <a16:rowId xmlns:a16="http://schemas.microsoft.com/office/drawing/2014/main" val="1185960939"/>
                  </a:ext>
                </a:extLst>
              </a:tr>
              <a:tr h="180597">
                <a:tc>
                  <a:txBody>
                    <a:bodyPr/>
                    <a:lstStyle/>
                    <a:p>
                      <a:pPr algn="l" fontAlgn="b"/>
                      <a:r>
                        <a:rPr lang="en-US" sz="1600" b="0" u="none" strike="noStrike">
                          <a:solidFill>
                            <a:srgbClr val="000000"/>
                          </a:solidFill>
                          <a:effectLst/>
                          <a:latin typeface="Times New Roman" panose="02020603050405020304" pitchFamily="18" charset="0"/>
                          <a:cs typeface="Times New Roman" panose="02020603050405020304" pitchFamily="18" charset="0"/>
                        </a:rPr>
                        <a:t>BHARTIARTL</a:t>
                      </a:r>
                      <a:endParaRPr lang="en-US" sz="1600" b="0" i="0" u="none" strike="noStrike">
                        <a:solidFill>
                          <a:srgbClr val="000000"/>
                        </a:solidFill>
                        <a:effectLst/>
                        <a:latin typeface="Times New Roman" panose="02020603050405020304" pitchFamily="18" charset="0"/>
                        <a:cs typeface="Times New Roman" panose="02020603050405020304" pitchFamily="18" charset="0"/>
                      </a:endParaRPr>
                    </a:p>
                  </a:txBody>
                  <a:tcPr marL="6933" marR="6933" marT="6933" marB="0" anchor="b"/>
                </a:tc>
                <a:tc>
                  <a:txBody>
                    <a:bodyPr/>
                    <a:lstStyle/>
                    <a:p>
                      <a:pPr algn="ctr" fontAlgn="b"/>
                      <a:r>
                        <a:rPr lang="en-US" sz="1600" b="0" u="none" strike="noStrike" dirty="0">
                          <a:solidFill>
                            <a:srgbClr val="000000"/>
                          </a:solidFill>
                          <a:effectLst/>
                          <a:latin typeface="Times New Roman" panose="02020603050405020304" pitchFamily="18" charset="0"/>
                          <a:cs typeface="Times New Roman" panose="02020603050405020304" pitchFamily="18" charset="0"/>
                        </a:rPr>
                        <a:t>25-Jun-20</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933" marR="6933" marT="6933" marB="0" anchor="b"/>
                </a:tc>
                <a:tc>
                  <a:txBody>
                    <a:bodyPr/>
                    <a:lstStyle/>
                    <a:p>
                      <a:pPr algn="ctr" fontAlgn="b"/>
                      <a:r>
                        <a:rPr lang="en-US" sz="1600" b="0" u="none" strike="noStrike" dirty="0">
                          <a:solidFill>
                            <a:srgbClr val="000000"/>
                          </a:solidFill>
                          <a:effectLst/>
                          <a:latin typeface="Times New Roman" panose="02020603050405020304" pitchFamily="18" charset="0"/>
                          <a:cs typeface="Times New Roman" panose="02020603050405020304" pitchFamily="18" charset="0"/>
                        </a:rPr>
                        <a:t>Call</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933" marR="6933" marT="6933" marB="0" anchor="b"/>
                </a:tc>
                <a:tc>
                  <a:txBody>
                    <a:bodyPr/>
                    <a:lstStyle/>
                    <a:p>
                      <a:pPr algn="ctr" fontAlgn="b"/>
                      <a:r>
                        <a:rPr lang="en-US" sz="1600" b="0" u="none" strike="noStrike" dirty="0">
                          <a:solidFill>
                            <a:srgbClr val="000000"/>
                          </a:solidFill>
                          <a:effectLst/>
                          <a:latin typeface="Times New Roman" panose="02020603050405020304" pitchFamily="18" charset="0"/>
                          <a:cs typeface="Times New Roman" panose="02020603050405020304" pitchFamily="18" charset="0"/>
                        </a:rPr>
                        <a:t>580</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933" marR="6933" marT="6933" marB="0" anchor="b"/>
                </a:tc>
                <a:tc>
                  <a:txBody>
                    <a:bodyPr/>
                    <a:lstStyle/>
                    <a:p>
                      <a:pPr algn="ctr" fontAlgn="b"/>
                      <a:r>
                        <a:rPr lang="en-US" sz="1600" b="0" u="none" strike="noStrike" dirty="0">
                          <a:solidFill>
                            <a:srgbClr val="000000"/>
                          </a:solidFill>
                          <a:effectLst/>
                          <a:latin typeface="Times New Roman" panose="02020603050405020304" pitchFamily="18" charset="0"/>
                          <a:cs typeface="Times New Roman" panose="02020603050405020304" pitchFamily="18" charset="0"/>
                        </a:rPr>
                        <a:t>21.75</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933" marR="6933" marT="6933" marB="0" anchor="b"/>
                </a:tc>
                <a:tc>
                  <a:txBody>
                    <a:bodyPr/>
                    <a:lstStyle/>
                    <a:p>
                      <a:pPr algn="ctr" fontAlgn="b"/>
                      <a:r>
                        <a:rPr lang="en-US" sz="1600" b="0" u="none" strike="noStrike">
                          <a:solidFill>
                            <a:srgbClr val="000000"/>
                          </a:solidFill>
                          <a:effectLst/>
                          <a:latin typeface="Times New Roman" panose="02020603050405020304" pitchFamily="18" charset="0"/>
                          <a:cs typeface="Times New Roman" panose="02020603050405020304" pitchFamily="18" charset="0"/>
                        </a:rPr>
                        <a:t>574.7</a:t>
                      </a:r>
                      <a:endParaRPr lang="en-US" sz="1600" b="0" i="0" u="none" strike="noStrike">
                        <a:solidFill>
                          <a:srgbClr val="000000"/>
                        </a:solidFill>
                        <a:effectLst/>
                        <a:latin typeface="Times New Roman" panose="02020603050405020304" pitchFamily="18" charset="0"/>
                        <a:cs typeface="Times New Roman" panose="02020603050405020304" pitchFamily="18" charset="0"/>
                      </a:endParaRPr>
                    </a:p>
                  </a:txBody>
                  <a:tcPr marL="6933" marR="6933" marT="6933" marB="0" anchor="b"/>
                </a:tc>
                <a:tc>
                  <a:txBody>
                    <a:bodyPr/>
                    <a:lstStyle/>
                    <a:p>
                      <a:pPr algn="ctr" fontAlgn="b"/>
                      <a:r>
                        <a:rPr lang="en-US" sz="1600" b="0" u="none" strike="noStrike" dirty="0">
                          <a:solidFill>
                            <a:srgbClr val="000000"/>
                          </a:solidFill>
                          <a:effectLst/>
                          <a:latin typeface="Times New Roman" panose="02020603050405020304" pitchFamily="18" charset="0"/>
                          <a:cs typeface="Times New Roman" panose="02020603050405020304" pitchFamily="18" charset="0"/>
                        </a:rPr>
                        <a:t>out the money</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933" marR="6933" marT="6933" marB="0" anchor="b"/>
                </a:tc>
                <a:extLst>
                  <a:ext uri="{0D108BD9-81ED-4DB2-BD59-A6C34878D82A}">
                    <a16:rowId xmlns:a16="http://schemas.microsoft.com/office/drawing/2014/main" val="1072494968"/>
                  </a:ext>
                </a:extLst>
              </a:tr>
              <a:tr h="180597">
                <a:tc>
                  <a:txBody>
                    <a:bodyPr/>
                    <a:lstStyle/>
                    <a:p>
                      <a:pPr algn="l" fontAlgn="b"/>
                      <a:r>
                        <a:rPr lang="en-US" sz="1600" b="0" u="none" strike="noStrike">
                          <a:solidFill>
                            <a:srgbClr val="000000"/>
                          </a:solidFill>
                          <a:effectLst/>
                          <a:latin typeface="Times New Roman" panose="02020603050405020304" pitchFamily="18" charset="0"/>
                          <a:cs typeface="Times New Roman" panose="02020603050405020304" pitchFamily="18" charset="0"/>
                        </a:rPr>
                        <a:t>BHARTIARTL</a:t>
                      </a:r>
                      <a:endParaRPr lang="en-US" sz="1600" b="0" i="0" u="none" strike="noStrike">
                        <a:solidFill>
                          <a:srgbClr val="000000"/>
                        </a:solidFill>
                        <a:effectLst/>
                        <a:latin typeface="Times New Roman" panose="02020603050405020304" pitchFamily="18" charset="0"/>
                        <a:cs typeface="Times New Roman" panose="02020603050405020304" pitchFamily="18" charset="0"/>
                      </a:endParaRPr>
                    </a:p>
                  </a:txBody>
                  <a:tcPr marL="6933" marR="6933" marT="6933" marB="0" anchor="b"/>
                </a:tc>
                <a:tc>
                  <a:txBody>
                    <a:bodyPr/>
                    <a:lstStyle/>
                    <a:p>
                      <a:pPr algn="ctr" fontAlgn="b"/>
                      <a:r>
                        <a:rPr lang="en-US" sz="1600" b="0" u="none" strike="noStrike" dirty="0">
                          <a:solidFill>
                            <a:srgbClr val="000000"/>
                          </a:solidFill>
                          <a:effectLst/>
                          <a:latin typeface="Times New Roman" panose="02020603050405020304" pitchFamily="18" charset="0"/>
                          <a:cs typeface="Times New Roman" panose="02020603050405020304" pitchFamily="18" charset="0"/>
                        </a:rPr>
                        <a:t>25-Jun-20</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933" marR="6933" marT="6933" marB="0" anchor="b"/>
                </a:tc>
                <a:tc>
                  <a:txBody>
                    <a:bodyPr/>
                    <a:lstStyle/>
                    <a:p>
                      <a:pPr algn="ctr" fontAlgn="b"/>
                      <a:r>
                        <a:rPr lang="en-US" sz="1600" b="0" u="none" strike="noStrike" dirty="0">
                          <a:solidFill>
                            <a:srgbClr val="000000"/>
                          </a:solidFill>
                          <a:effectLst/>
                          <a:latin typeface="Times New Roman" panose="02020603050405020304" pitchFamily="18" charset="0"/>
                          <a:cs typeface="Times New Roman" panose="02020603050405020304" pitchFamily="18" charset="0"/>
                        </a:rPr>
                        <a:t>Call</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933" marR="6933" marT="6933" marB="0" anchor="b"/>
                </a:tc>
                <a:tc>
                  <a:txBody>
                    <a:bodyPr/>
                    <a:lstStyle/>
                    <a:p>
                      <a:pPr algn="ctr" fontAlgn="b"/>
                      <a:r>
                        <a:rPr lang="en-US" sz="1600" b="0" u="none" strike="noStrike" dirty="0">
                          <a:solidFill>
                            <a:srgbClr val="000000"/>
                          </a:solidFill>
                          <a:effectLst/>
                          <a:latin typeface="Times New Roman" panose="02020603050405020304" pitchFamily="18" charset="0"/>
                          <a:cs typeface="Times New Roman" panose="02020603050405020304" pitchFamily="18" charset="0"/>
                        </a:rPr>
                        <a:t>620</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933" marR="6933" marT="6933" marB="0" anchor="b"/>
                </a:tc>
                <a:tc>
                  <a:txBody>
                    <a:bodyPr/>
                    <a:lstStyle/>
                    <a:p>
                      <a:pPr algn="ctr" fontAlgn="b"/>
                      <a:r>
                        <a:rPr lang="en-US" sz="1600" b="0" u="none" strike="noStrike" dirty="0">
                          <a:solidFill>
                            <a:srgbClr val="000000"/>
                          </a:solidFill>
                          <a:effectLst/>
                          <a:latin typeface="Times New Roman" panose="02020603050405020304" pitchFamily="18" charset="0"/>
                          <a:cs typeface="Times New Roman" panose="02020603050405020304" pitchFamily="18" charset="0"/>
                        </a:rPr>
                        <a:t>10.15</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933" marR="6933" marT="6933" marB="0" anchor="b"/>
                </a:tc>
                <a:tc>
                  <a:txBody>
                    <a:bodyPr/>
                    <a:lstStyle/>
                    <a:p>
                      <a:pPr algn="ctr" fontAlgn="b"/>
                      <a:r>
                        <a:rPr lang="en-US" sz="1600" b="0" u="none" strike="noStrike">
                          <a:solidFill>
                            <a:srgbClr val="000000"/>
                          </a:solidFill>
                          <a:effectLst/>
                          <a:latin typeface="Times New Roman" panose="02020603050405020304" pitchFamily="18" charset="0"/>
                          <a:cs typeface="Times New Roman" panose="02020603050405020304" pitchFamily="18" charset="0"/>
                        </a:rPr>
                        <a:t>574.7</a:t>
                      </a:r>
                      <a:endParaRPr lang="en-US" sz="1600" b="0" i="0" u="none" strike="noStrike">
                        <a:solidFill>
                          <a:srgbClr val="000000"/>
                        </a:solidFill>
                        <a:effectLst/>
                        <a:latin typeface="Times New Roman" panose="02020603050405020304" pitchFamily="18" charset="0"/>
                        <a:cs typeface="Times New Roman" panose="02020603050405020304" pitchFamily="18" charset="0"/>
                      </a:endParaRPr>
                    </a:p>
                  </a:txBody>
                  <a:tcPr marL="6933" marR="6933" marT="6933" marB="0" anchor="b"/>
                </a:tc>
                <a:tc>
                  <a:txBody>
                    <a:bodyPr/>
                    <a:lstStyle/>
                    <a:p>
                      <a:pPr algn="ctr" fontAlgn="b"/>
                      <a:r>
                        <a:rPr lang="en-US" sz="1600" b="0" u="none" strike="noStrike" dirty="0">
                          <a:solidFill>
                            <a:srgbClr val="000000"/>
                          </a:solidFill>
                          <a:effectLst/>
                          <a:latin typeface="Times New Roman" panose="02020603050405020304" pitchFamily="18" charset="0"/>
                          <a:cs typeface="Times New Roman" panose="02020603050405020304" pitchFamily="18" charset="0"/>
                        </a:rPr>
                        <a:t>out the money</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933" marR="6933" marT="6933" marB="0" anchor="b"/>
                </a:tc>
                <a:extLst>
                  <a:ext uri="{0D108BD9-81ED-4DB2-BD59-A6C34878D82A}">
                    <a16:rowId xmlns:a16="http://schemas.microsoft.com/office/drawing/2014/main" val="776669923"/>
                  </a:ext>
                </a:extLst>
              </a:tr>
              <a:tr h="180597">
                <a:tc>
                  <a:txBody>
                    <a:bodyPr/>
                    <a:lstStyle/>
                    <a:p>
                      <a:pPr algn="l" fontAlgn="b"/>
                      <a:r>
                        <a:rPr lang="en-US" sz="1600" b="0" u="none" strike="noStrike">
                          <a:solidFill>
                            <a:srgbClr val="000000"/>
                          </a:solidFill>
                          <a:effectLst/>
                          <a:latin typeface="Times New Roman" panose="02020603050405020304" pitchFamily="18" charset="0"/>
                          <a:cs typeface="Times New Roman" panose="02020603050405020304" pitchFamily="18" charset="0"/>
                        </a:rPr>
                        <a:t>BHARTIARTL</a:t>
                      </a:r>
                      <a:endParaRPr lang="en-US" sz="1600" b="0" i="0" u="none" strike="noStrike">
                        <a:solidFill>
                          <a:srgbClr val="000000"/>
                        </a:solidFill>
                        <a:effectLst/>
                        <a:latin typeface="Times New Roman" panose="02020603050405020304" pitchFamily="18" charset="0"/>
                        <a:cs typeface="Times New Roman" panose="02020603050405020304" pitchFamily="18" charset="0"/>
                      </a:endParaRPr>
                    </a:p>
                  </a:txBody>
                  <a:tcPr marL="6933" marR="6933" marT="6933" marB="0" anchor="b"/>
                </a:tc>
                <a:tc>
                  <a:txBody>
                    <a:bodyPr/>
                    <a:lstStyle/>
                    <a:p>
                      <a:pPr algn="ctr" fontAlgn="b"/>
                      <a:r>
                        <a:rPr lang="en-US" sz="1600" b="0" u="none" strike="noStrike" dirty="0">
                          <a:solidFill>
                            <a:srgbClr val="000000"/>
                          </a:solidFill>
                          <a:effectLst/>
                          <a:latin typeface="Times New Roman" panose="02020603050405020304" pitchFamily="18" charset="0"/>
                          <a:cs typeface="Times New Roman" panose="02020603050405020304" pitchFamily="18" charset="0"/>
                        </a:rPr>
                        <a:t>25-Jun-20</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933" marR="6933" marT="6933" marB="0" anchor="b"/>
                </a:tc>
                <a:tc>
                  <a:txBody>
                    <a:bodyPr/>
                    <a:lstStyle/>
                    <a:p>
                      <a:pPr algn="ctr" fontAlgn="b"/>
                      <a:r>
                        <a:rPr lang="en-US" sz="1600" b="0" u="none" strike="noStrike" dirty="0">
                          <a:solidFill>
                            <a:srgbClr val="000000"/>
                          </a:solidFill>
                          <a:effectLst/>
                          <a:latin typeface="Times New Roman" panose="02020603050405020304" pitchFamily="18" charset="0"/>
                          <a:cs typeface="Times New Roman" panose="02020603050405020304" pitchFamily="18" charset="0"/>
                        </a:rPr>
                        <a:t>Call</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933" marR="6933" marT="6933" marB="0" anchor="b"/>
                </a:tc>
                <a:tc>
                  <a:txBody>
                    <a:bodyPr/>
                    <a:lstStyle/>
                    <a:p>
                      <a:pPr algn="ctr" fontAlgn="b"/>
                      <a:r>
                        <a:rPr lang="en-US" sz="1600" b="0" u="none" strike="noStrike" dirty="0">
                          <a:solidFill>
                            <a:srgbClr val="000000"/>
                          </a:solidFill>
                          <a:effectLst/>
                          <a:latin typeface="Times New Roman" panose="02020603050405020304" pitchFamily="18" charset="0"/>
                          <a:cs typeface="Times New Roman" panose="02020603050405020304" pitchFamily="18" charset="0"/>
                        </a:rPr>
                        <a:t>700</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933" marR="6933" marT="6933" marB="0" anchor="b"/>
                </a:tc>
                <a:tc>
                  <a:txBody>
                    <a:bodyPr/>
                    <a:lstStyle/>
                    <a:p>
                      <a:pPr algn="ctr" fontAlgn="b"/>
                      <a:r>
                        <a:rPr lang="en-US" sz="1600" b="0" u="none" strike="noStrike">
                          <a:solidFill>
                            <a:srgbClr val="000000"/>
                          </a:solidFill>
                          <a:effectLst/>
                          <a:latin typeface="Times New Roman" panose="02020603050405020304" pitchFamily="18" charset="0"/>
                          <a:cs typeface="Times New Roman" panose="02020603050405020304" pitchFamily="18" charset="0"/>
                        </a:rPr>
                        <a:t>2.55</a:t>
                      </a:r>
                      <a:endParaRPr lang="en-US" sz="1600" b="0" i="0" u="none" strike="noStrike">
                        <a:solidFill>
                          <a:srgbClr val="000000"/>
                        </a:solidFill>
                        <a:effectLst/>
                        <a:latin typeface="Times New Roman" panose="02020603050405020304" pitchFamily="18" charset="0"/>
                        <a:cs typeface="Times New Roman" panose="02020603050405020304" pitchFamily="18" charset="0"/>
                      </a:endParaRPr>
                    </a:p>
                  </a:txBody>
                  <a:tcPr marL="6933" marR="6933" marT="6933" marB="0" anchor="b"/>
                </a:tc>
                <a:tc>
                  <a:txBody>
                    <a:bodyPr/>
                    <a:lstStyle/>
                    <a:p>
                      <a:pPr algn="ctr" fontAlgn="b"/>
                      <a:r>
                        <a:rPr lang="en-US" sz="1600" b="0" u="none" strike="noStrike">
                          <a:solidFill>
                            <a:srgbClr val="000000"/>
                          </a:solidFill>
                          <a:effectLst/>
                          <a:latin typeface="Times New Roman" panose="02020603050405020304" pitchFamily="18" charset="0"/>
                          <a:cs typeface="Times New Roman" panose="02020603050405020304" pitchFamily="18" charset="0"/>
                        </a:rPr>
                        <a:t>574.7</a:t>
                      </a:r>
                      <a:endParaRPr lang="en-US" sz="1600" b="0" i="0" u="none" strike="noStrike">
                        <a:solidFill>
                          <a:srgbClr val="000000"/>
                        </a:solidFill>
                        <a:effectLst/>
                        <a:latin typeface="Times New Roman" panose="02020603050405020304" pitchFamily="18" charset="0"/>
                        <a:cs typeface="Times New Roman" panose="02020603050405020304" pitchFamily="18" charset="0"/>
                      </a:endParaRPr>
                    </a:p>
                  </a:txBody>
                  <a:tcPr marL="6933" marR="6933" marT="6933" marB="0" anchor="b"/>
                </a:tc>
                <a:tc>
                  <a:txBody>
                    <a:bodyPr/>
                    <a:lstStyle/>
                    <a:p>
                      <a:pPr algn="ctr" fontAlgn="b"/>
                      <a:r>
                        <a:rPr lang="en-US" sz="1600" b="0" u="none" strike="noStrike" dirty="0">
                          <a:solidFill>
                            <a:srgbClr val="000000"/>
                          </a:solidFill>
                          <a:effectLst/>
                          <a:latin typeface="Times New Roman" panose="02020603050405020304" pitchFamily="18" charset="0"/>
                          <a:cs typeface="Times New Roman" panose="02020603050405020304" pitchFamily="18" charset="0"/>
                        </a:rPr>
                        <a:t>out the money</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933" marR="6933" marT="6933" marB="0" anchor="b"/>
                </a:tc>
                <a:extLst>
                  <a:ext uri="{0D108BD9-81ED-4DB2-BD59-A6C34878D82A}">
                    <a16:rowId xmlns:a16="http://schemas.microsoft.com/office/drawing/2014/main" val="3444349146"/>
                  </a:ext>
                </a:extLst>
              </a:tr>
              <a:tr h="165789">
                <a:tc>
                  <a:txBody>
                    <a:bodyPr/>
                    <a:lstStyle/>
                    <a:p>
                      <a:pPr algn="l" fontAlgn="b"/>
                      <a:r>
                        <a:rPr lang="en-US" sz="1600" b="0" u="none" strike="noStrike">
                          <a:solidFill>
                            <a:srgbClr val="000000"/>
                          </a:solidFill>
                          <a:effectLst/>
                          <a:latin typeface="Times New Roman" panose="02020603050405020304" pitchFamily="18" charset="0"/>
                          <a:cs typeface="Times New Roman" panose="02020603050405020304" pitchFamily="18" charset="0"/>
                        </a:rPr>
                        <a:t>RELIANCE</a:t>
                      </a:r>
                      <a:endParaRPr lang="en-US" sz="1600" b="0" i="0" u="none" strike="noStrike">
                        <a:solidFill>
                          <a:srgbClr val="000000"/>
                        </a:solidFill>
                        <a:effectLst/>
                        <a:latin typeface="Times New Roman" panose="02020603050405020304" pitchFamily="18" charset="0"/>
                        <a:cs typeface="Times New Roman" panose="02020603050405020304" pitchFamily="18" charset="0"/>
                      </a:endParaRPr>
                    </a:p>
                  </a:txBody>
                  <a:tcPr marL="6933" marR="6933" marT="6933" marB="0" anchor="b"/>
                </a:tc>
                <a:tc>
                  <a:txBody>
                    <a:bodyPr/>
                    <a:lstStyle/>
                    <a:p>
                      <a:pPr algn="ctr" fontAlgn="b"/>
                      <a:r>
                        <a:rPr lang="en-US" sz="1600" b="0" u="none" strike="noStrike" dirty="0">
                          <a:solidFill>
                            <a:srgbClr val="000000"/>
                          </a:solidFill>
                          <a:effectLst/>
                          <a:latin typeface="Times New Roman" panose="02020603050405020304" pitchFamily="18" charset="0"/>
                          <a:cs typeface="Times New Roman" panose="02020603050405020304" pitchFamily="18" charset="0"/>
                        </a:rPr>
                        <a:t>25-Jun-20</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933" marR="6933" marT="6933" marB="0" anchor="b"/>
                </a:tc>
                <a:tc>
                  <a:txBody>
                    <a:bodyPr/>
                    <a:lstStyle/>
                    <a:p>
                      <a:pPr algn="ctr" fontAlgn="b"/>
                      <a:r>
                        <a:rPr lang="en-US" sz="1600" b="0" u="none" strike="noStrike">
                          <a:solidFill>
                            <a:srgbClr val="000000"/>
                          </a:solidFill>
                          <a:effectLst/>
                          <a:latin typeface="Times New Roman" panose="02020603050405020304" pitchFamily="18" charset="0"/>
                          <a:cs typeface="Times New Roman" panose="02020603050405020304" pitchFamily="18" charset="0"/>
                        </a:rPr>
                        <a:t>Call</a:t>
                      </a:r>
                      <a:endParaRPr lang="en-US" sz="1600" b="0" i="0" u="none" strike="noStrike">
                        <a:solidFill>
                          <a:srgbClr val="000000"/>
                        </a:solidFill>
                        <a:effectLst/>
                        <a:latin typeface="Times New Roman" panose="02020603050405020304" pitchFamily="18" charset="0"/>
                        <a:cs typeface="Times New Roman" panose="02020603050405020304" pitchFamily="18" charset="0"/>
                      </a:endParaRPr>
                    </a:p>
                  </a:txBody>
                  <a:tcPr marL="6933" marR="6933" marT="6933" marB="0" anchor="b"/>
                </a:tc>
                <a:tc>
                  <a:txBody>
                    <a:bodyPr/>
                    <a:lstStyle/>
                    <a:p>
                      <a:pPr algn="ctr" fontAlgn="b"/>
                      <a:r>
                        <a:rPr lang="en-US" sz="1600" b="0" u="none" strike="noStrike" dirty="0">
                          <a:solidFill>
                            <a:srgbClr val="000000"/>
                          </a:solidFill>
                          <a:effectLst/>
                          <a:latin typeface="Times New Roman" panose="02020603050405020304" pitchFamily="18" charset="0"/>
                          <a:cs typeface="Times New Roman" panose="02020603050405020304" pitchFamily="18" charset="0"/>
                        </a:rPr>
                        <a:t>1,600.00</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933" marR="6933" marT="6933" marB="0" anchor="b"/>
                </a:tc>
                <a:tc>
                  <a:txBody>
                    <a:bodyPr/>
                    <a:lstStyle/>
                    <a:p>
                      <a:pPr algn="ctr" fontAlgn="b"/>
                      <a:r>
                        <a:rPr lang="en-US" sz="1600" b="0" u="none" strike="noStrike" dirty="0">
                          <a:solidFill>
                            <a:srgbClr val="000000"/>
                          </a:solidFill>
                          <a:effectLst/>
                          <a:latin typeface="Times New Roman" panose="02020603050405020304" pitchFamily="18" charset="0"/>
                          <a:cs typeface="Times New Roman" panose="02020603050405020304" pitchFamily="18" charset="0"/>
                        </a:rPr>
                        <a:t>51.55</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933" marR="6933" marT="6933" marB="0" anchor="b"/>
                </a:tc>
                <a:tc>
                  <a:txBody>
                    <a:bodyPr/>
                    <a:lstStyle/>
                    <a:p>
                      <a:pPr algn="ctr" fontAlgn="b"/>
                      <a:r>
                        <a:rPr lang="en-US" sz="1600" b="0" u="none" strike="noStrike">
                          <a:solidFill>
                            <a:srgbClr val="000000"/>
                          </a:solidFill>
                          <a:effectLst/>
                          <a:latin typeface="Times New Roman" panose="02020603050405020304" pitchFamily="18" charset="0"/>
                          <a:cs typeface="Times New Roman" panose="02020603050405020304" pitchFamily="18" charset="0"/>
                        </a:rPr>
                        <a:t>1,593.10</a:t>
                      </a:r>
                      <a:endParaRPr lang="en-US" sz="1600" b="0" i="0" u="none" strike="noStrike">
                        <a:solidFill>
                          <a:srgbClr val="000000"/>
                        </a:solidFill>
                        <a:effectLst/>
                        <a:latin typeface="Times New Roman" panose="02020603050405020304" pitchFamily="18" charset="0"/>
                        <a:cs typeface="Times New Roman" panose="02020603050405020304" pitchFamily="18" charset="0"/>
                      </a:endParaRPr>
                    </a:p>
                  </a:txBody>
                  <a:tcPr marL="6933" marR="6933" marT="6933" marB="0" anchor="b"/>
                </a:tc>
                <a:tc>
                  <a:txBody>
                    <a:bodyPr/>
                    <a:lstStyle/>
                    <a:p>
                      <a:pPr algn="ctr" fontAlgn="b"/>
                      <a:r>
                        <a:rPr lang="en-US" sz="1600" b="0" u="none" strike="noStrike">
                          <a:solidFill>
                            <a:srgbClr val="000000"/>
                          </a:solidFill>
                          <a:effectLst/>
                          <a:latin typeface="Times New Roman" panose="02020603050405020304" pitchFamily="18" charset="0"/>
                          <a:cs typeface="Times New Roman" panose="02020603050405020304" pitchFamily="18" charset="0"/>
                        </a:rPr>
                        <a:t>out the money</a:t>
                      </a:r>
                      <a:endParaRPr lang="en-US" sz="1600" b="0" i="0" u="none" strike="noStrike">
                        <a:solidFill>
                          <a:srgbClr val="000000"/>
                        </a:solidFill>
                        <a:effectLst/>
                        <a:latin typeface="Times New Roman" panose="02020603050405020304" pitchFamily="18" charset="0"/>
                        <a:cs typeface="Times New Roman" panose="02020603050405020304" pitchFamily="18" charset="0"/>
                      </a:endParaRPr>
                    </a:p>
                  </a:txBody>
                  <a:tcPr marL="6933" marR="6933" marT="6933" marB="0" anchor="b"/>
                </a:tc>
                <a:extLst>
                  <a:ext uri="{0D108BD9-81ED-4DB2-BD59-A6C34878D82A}">
                    <a16:rowId xmlns:a16="http://schemas.microsoft.com/office/drawing/2014/main" val="926041326"/>
                  </a:ext>
                </a:extLst>
              </a:tr>
              <a:tr h="165789">
                <a:tc>
                  <a:txBody>
                    <a:bodyPr/>
                    <a:lstStyle/>
                    <a:p>
                      <a:pPr algn="l" fontAlgn="b"/>
                      <a:r>
                        <a:rPr lang="en-US" sz="1600" b="0" u="none" strike="noStrike">
                          <a:solidFill>
                            <a:srgbClr val="000000"/>
                          </a:solidFill>
                          <a:effectLst/>
                          <a:latin typeface="Times New Roman" panose="02020603050405020304" pitchFamily="18" charset="0"/>
                          <a:cs typeface="Times New Roman" panose="02020603050405020304" pitchFamily="18" charset="0"/>
                        </a:rPr>
                        <a:t>RELIANCE</a:t>
                      </a:r>
                      <a:endParaRPr lang="en-US" sz="1600" b="0" i="0" u="none" strike="noStrike">
                        <a:solidFill>
                          <a:srgbClr val="000000"/>
                        </a:solidFill>
                        <a:effectLst/>
                        <a:latin typeface="Times New Roman" panose="02020603050405020304" pitchFamily="18" charset="0"/>
                        <a:cs typeface="Times New Roman" panose="02020603050405020304" pitchFamily="18" charset="0"/>
                      </a:endParaRPr>
                    </a:p>
                  </a:txBody>
                  <a:tcPr marL="6933" marR="6933" marT="6933" marB="0" anchor="b"/>
                </a:tc>
                <a:tc>
                  <a:txBody>
                    <a:bodyPr/>
                    <a:lstStyle/>
                    <a:p>
                      <a:pPr algn="ctr" fontAlgn="b"/>
                      <a:r>
                        <a:rPr lang="en-US" sz="1600" b="0" u="none" strike="noStrike" dirty="0">
                          <a:solidFill>
                            <a:srgbClr val="000000"/>
                          </a:solidFill>
                          <a:effectLst/>
                          <a:latin typeface="Times New Roman" panose="02020603050405020304" pitchFamily="18" charset="0"/>
                          <a:cs typeface="Times New Roman" panose="02020603050405020304" pitchFamily="18" charset="0"/>
                        </a:rPr>
                        <a:t>25-Jun-20</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933" marR="6933" marT="6933" marB="0" anchor="b"/>
                </a:tc>
                <a:tc>
                  <a:txBody>
                    <a:bodyPr/>
                    <a:lstStyle/>
                    <a:p>
                      <a:pPr algn="ctr" fontAlgn="b"/>
                      <a:r>
                        <a:rPr lang="en-US" sz="1600" b="0" u="none" strike="noStrike" dirty="0">
                          <a:solidFill>
                            <a:srgbClr val="000000"/>
                          </a:solidFill>
                          <a:effectLst/>
                          <a:latin typeface="Times New Roman" panose="02020603050405020304" pitchFamily="18" charset="0"/>
                          <a:cs typeface="Times New Roman" panose="02020603050405020304" pitchFamily="18" charset="0"/>
                        </a:rPr>
                        <a:t>Call</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933" marR="6933" marT="6933" marB="0" anchor="b"/>
                </a:tc>
                <a:tc>
                  <a:txBody>
                    <a:bodyPr/>
                    <a:lstStyle/>
                    <a:p>
                      <a:pPr algn="ctr" fontAlgn="b"/>
                      <a:r>
                        <a:rPr lang="en-US" sz="1600" b="0" u="none" strike="noStrike" dirty="0">
                          <a:solidFill>
                            <a:srgbClr val="000000"/>
                          </a:solidFill>
                          <a:effectLst/>
                          <a:latin typeface="Times New Roman" panose="02020603050405020304" pitchFamily="18" charset="0"/>
                          <a:cs typeface="Times New Roman" panose="02020603050405020304" pitchFamily="18" charset="0"/>
                        </a:rPr>
                        <a:t>1,700.00</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933" marR="6933" marT="6933" marB="0" anchor="b"/>
                </a:tc>
                <a:tc>
                  <a:txBody>
                    <a:bodyPr/>
                    <a:lstStyle/>
                    <a:p>
                      <a:pPr algn="ctr" fontAlgn="b"/>
                      <a:r>
                        <a:rPr lang="en-US" sz="1600" b="0" u="none" strike="noStrike" dirty="0">
                          <a:solidFill>
                            <a:srgbClr val="000000"/>
                          </a:solidFill>
                          <a:effectLst/>
                          <a:latin typeface="Times New Roman" panose="02020603050405020304" pitchFamily="18" charset="0"/>
                          <a:cs typeface="Times New Roman" panose="02020603050405020304" pitchFamily="18" charset="0"/>
                        </a:rPr>
                        <a:t>18.85</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933" marR="6933" marT="6933" marB="0" anchor="b"/>
                </a:tc>
                <a:tc>
                  <a:txBody>
                    <a:bodyPr/>
                    <a:lstStyle/>
                    <a:p>
                      <a:pPr algn="ctr" fontAlgn="b"/>
                      <a:r>
                        <a:rPr lang="en-US" sz="1600" b="0" u="none" strike="noStrike">
                          <a:solidFill>
                            <a:srgbClr val="000000"/>
                          </a:solidFill>
                          <a:effectLst/>
                          <a:latin typeface="Times New Roman" panose="02020603050405020304" pitchFamily="18" charset="0"/>
                          <a:cs typeface="Times New Roman" panose="02020603050405020304" pitchFamily="18" charset="0"/>
                        </a:rPr>
                        <a:t>1,593.10</a:t>
                      </a:r>
                      <a:endParaRPr lang="en-US" sz="1600" b="0" i="0" u="none" strike="noStrike">
                        <a:solidFill>
                          <a:srgbClr val="000000"/>
                        </a:solidFill>
                        <a:effectLst/>
                        <a:latin typeface="Times New Roman" panose="02020603050405020304" pitchFamily="18" charset="0"/>
                        <a:cs typeface="Times New Roman" panose="02020603050405020304" pitchFamily="18" charset="0"/>
                      </a:endParaRPr>
                    </a:p>
                  </a:txBody>
                  <a:tcPr marL="6933" marR="6933" marT="6933" marB="0" anchor="b"/>
                </a:tc>
                <a:tc>
                  <a:txBody>
                    <a:bodyPr/>
                    <a:lstStyle/>
                    <a:p>
                      <a:pPr algn="ctr" fontAlgn="b"/>
                      <a:r>
                        <a:rPr lang="en-US" sz="1600" b="0" u="none" strike="noStrike">
                          <a:solidFill>
                            <a:srgbClr val="000000"/>
                          </a:solidFill>
                          <a:effectLst/>
                          <a:latin typeface="Times New Roman" panose="02020603050405020304" pitchFamily="18" charset="0"/>
                          <a:cs typeface="Times New Roman" panose="02020603050405020304" pitchFamily="18" charset="0"/>
                        </a:rPr>
                        <a:t>out the money</a:t>
                      </a:r>
                      <a:endParaRPr lang="en-US" sz="1600" b="0" i="0" u="none" strike="noStrike">
                        <a:solidFill>
                          <a:srgbClr val="000000"/>
                        </a:solidFill>
                        <a:effectLst/>
                        <a:latin typeface="Times New Roman" panose="02020603050405020304" pitchFamily="18" charset="0"/>
                        <a:cs typeface="Times New Roman" panose="02020603050405020304" pitchFamily="18" charset="0"/>
                      </a:endParaRPr>
                    </a:p>
                  </a:txBody>
                  <a:tcPr marL="6933" marR="6933" marT="6933" marB="0" anchor="b"/>
                </a:tc>
                <a:extLst>
                  <a:ext uri="{0D108BD9-81ED-4DB2-BD59-A6C34878D82A}">
                    <a16:rowId xmlns:a16="http://schemas.microsoft.com/office/drawing/2014/main" val="2919859623"/>
                  </a:ext>
                </a:extLst>
              </a:tr>
              <a:tr h="165789">
                <a:tc>
                  <a:txBody>
                    <a:bodyPr/>
                    <a:lstStyle/>
                    <a:p>
                      <a:pPr algn="l" fontAlgn="b"/>
                      <a:r>
                        <a:rPr lang="en-US" sz="1600" b="0" u="none" strike="noStrike">
                          <a:solidFill>
                            <a:srgbClr val="000000"/>
                          </a:solidFill>
                          <a:effectLst/>
                          <a:latin typeface="Times New Roman" panose="02020603050405020304" pitchFamily="18" charset="0"/>
                          <a:cs typeface="Times New Roman" panose="02020603050405020304" pitchFamily="18" charset="0"/>
                        </a:rPr>
                        <a:t>RELIANCE</a:t>
                      </a:r>
                      <a:endParaRPr lang="en-US" sz="1600" b="0" i="0" u="none" strike="noStrike">
                        <a:solidFill>
                          <a:srgbClr val="000000"/>
                        </a:solidFill>
                        <a:effectLst/>
                        <a:latin typeface="Times New Roman" panose="02020603050405020304" pitchFamily="18" charset="0"/>
                        <a:cs typeface="Times New Roman" panose="02020603050405020304" pitchFamily="18" charset="0"/>
                      </a:endParaRPr>
                    </a:p>
                  </a:txBody>
                  <a:tcPr marL="6933" marR="6933" marT="6933" marB="0" anchor="b"/>
                </a:tc>
                <a:tc>
                  <a:txBody>
                    <a:bodyPr/>
                    <a:lstStyle/>
                    <a:p>
                      <a:pPr algn="ctr" fontAlgn="b"/>
                      <a:r>
                        <a:rPr lang="en-US" sz="1600" b="0" u="none" strike="noStrike">
                          <a:solidFill>
                            <a:srgbClr val="000000"/>
                          </a:solidFill>
                          <a:effectLst/>
                          <a:latin typeface="Times New Roman" panose="02020603050405020304" pitchFamily="18" charset="0"/>
                          <a:cs typeface="Times New Roman" panose="02020603050405020304" pitchFamily="18" charset="0"/>
                        </a:rPr>
                        <a:t>25-Jun-20</a:t>
                      </a:r>
                      <a:endParaRPr lang="en-US" sz="1600" b="0" i="0" u="none" strike="noStrike">
                        <a:solidFill>
                          <a:srgbClr val="000000"/>
                        </a:solidFill>
                        <a:effectLst/>
                        <a:latin typeface="Times New Roman" panose="02020603050405020304" pitchFamily="18" charset="0"/>
                        <a:cs typeface="Times New Roman" panose="02020603050405020304" pitchFamily="18" charset="0"/>
                      </a:endParaRPr>
                    </a:p>
                  </a:txBody>
                  <a:tcPr marL="6933" marR="6933" marT="6933" marB="0" anchor="b"/>
                </a:tc>
                <a:tc>
                  <a:txBody>
                    <a:bodyPr/>
                    <a:lstStyle/>
                    <a:p>
                      <a:pPr algn="ctr" fontAlgn="b"/>
                      <a:r>
                        <a:rPr lang="en-US" sz="1600" b="0" u="none" strike="noStrike" dirty="0">
                          <a:solidFill>
                            <a:srgbClr val="000000"/>
                          </a:solidFill>
                          <a:effectLst/>
                          <a:latin typeface="Times New Roman" panose="02020603050405020304" pitchFamily="18" charset="0"/>
                          <a:cs typeface="Times New Roman" panose="02020603050405020304" pitchFamily="18" charset="0"/>
                        </a:rPr>
                        <a:t>Call</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933" marR="6933" marT="6933" marB="0" anchor="b"/>
                </a:tc>
                <a:tc>
                  <a:txBody>
                    <a:bodyPr/>
                    <a:lstStyle/>
                    <a:p>
                      <a:pPr algn="ctr" fontAlgn="b"/>
                      <a:r>
                        <a:rPr lang="en-US" sz="1600" b="0" u="none" strike="noStrike">
                          <a:solidFill>
                            <a:srgbClr val="000000"/>
                          </a:solidFill>
                          <a:effectLst/>
                          <a:latin typeface="Times New Roman" panose="02020603050405020304" pitchFamily="18" charset="0"/>
                          <a:cs typeface="Times New Roman" panose="02020603050405020304" pitchFamily="18" charset="0"/>
                        </a:rPr>
                        <a:t>1,620.00</a:t>
                      </a:r>
                      <a:endParaRPr lang="en-US" sz="1600" b="0" i="0" u="none" strike="noStrike">
                        <a:solidFill>
                          <a:srgbClr val="000000"/>
                        </a:solidFill>
                        <a:effectLst/>
                        <a:latin typeface="Times New Roman" panose="02020603050405020304" pitchFamily="18" charset="0"/>
                        <a:cs typeface="Times New Roman" panose="02020603050405020304" pitchFamily="18" charset="0"/>
                      </a:endParaRPr>
                    </a:p>
                  </a:txBody>
                  <a:tcPr marL="6933" marR="6933" marT="6933" marB="0" anchor="b"/>
                </a:tc>
                <a:tc>
                  <a:txBody>
                    <a:bodyPr/>
                    <a:lstStyle/>
                    <a:p>
                      <a:pPr algn="ctr" fontAlgn="b"/>
                      <a:r>
                        <a:rPr lang="en-US" sz="1600" b="0" u="none" strike="noStrike" dirty="0">
                          <a:solidFill>
                            <a:srgbClr val="000000"/>
                          </a:solidFill>
                          <a:effectLst/>
                          <a:latin typeface="Times New Roman" panose="02020603050405020304" pitchFamily="18" charset="0"/>
                          <a:cs typeface="Times New Roman" panose="02020603050405020304" pitchFamily="18" charset="0"/>
                        </a:rPr>
                        <a:t>41.9</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933" marR="6933" marT="6933" marB="0" anchor="b"/>
                </a:tc>
                <a:tc>
                  <a:txBody>
                    <a:bodyPr/>
                    <a:lstStyle/>
                    <a:p>
                      <a:pPr algn="ctr" fontAlgn="b"/>
                      <a:r>
                        <a:rPr lang="en-US" sz="1600" b="0" u="none" strike="noStrike">
                          <a:solidFill>
                            <a:srgbClr val="000000"/>
                          </a:solidFill>
                          <a:effectLst/>
                          <a:latin typeface="Times New Roman" panose="02020603050405020304" pitchFamily="18" charset="0"/>
                          <a:cs typeface="Times New Roman" panose="02020603050405020304" pitchFamily="18" charset="0"/>
                        </a:rPr>
                        <a:t>1,593.10</a:t>
                      </a:r>
                      <a:endParaRPr lang="en-US" sz="1600" b="0" i="0" u="none" strike="noStrike">
                        <a:solidFill>
                          <a:srgbClr val="000000"/>
                        </a:solidFill>
                        <a:effectLst/>
                        <a:latin typeface="Times New Roman" panose="02020603050405020304" pitchFamily="18" charset="0"/>
                        <a:cs typeface="Times New Roman" panose="02020603050405020304" pitchFamily="18" charset="0"/>
                      </a:endParaRPr>
                    </a:p>
                  </a:txBody>
                  <a:tcPr marL="6933" marR="6933" marT="6933" marB="0" anchor="b"/>
                </a:tc>
                <a:tc>
                  <a:txBody>
                    <a:bodyPr/>
                    <a:lstStyle/>
                    <a:p>
                      <a:pPr algn="ctr" fontAlgn="b"/>
                      <a:r>
                        <a:rPr lang="en-US" sz="1600" b="0" u="none" strike="noStrike" dirty="0">
                          <a:solidFill>
                            <a:srgbClr val="000000"/>
                          </a:solidFill>
                          <a:effectLst/>
                          <a:latin typeface="Times New Roman" panose="02020603050405020304" pitchFamily="18" charset="0"/>
                          <a:cs typeface="Times New Roman" panose="02020603050405020304" pitchFamily="18" charset="0"/>
                        </a:rPr>
                        <a:t>out the money</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933" marR="6933" marT="6933" marB="0" anchor="b"/>
                </a:tc>
                <a:extLst>
                  <a:ext uri="{0D108BD9-81ED-4DB2-BD59-A6C34878D82A}">
                    <a16:rowId xmlns:a16="http://schemas.microsoft.com/office/drawing/2014/main" val="3629263994"/>
                  </a:ext>
                </a:extLst>
              </a:tr>
              <a:tr h="165789">
                <a:tc>
                  <a:txBody>
                    <a:bodyPr/>
                    <a:lstStyle/>
                    <a:p>
                      <a:pPr algn="l" fontAlgn="b"/>
                      <a:r>
                        <a:rPr lang="en-US" sz="1600" b="0" u="none" strike="noStrike">
                          <a:solidFill>
                            <a:srgbClr val="000000"/>
                          </a:solidFill>
                          <a:effectLst/>
                          <a:latin typeface="Times New Roman" panose="02020603050405020304" pitchFamily="18" charset="0"/>
                          <a:cs typeface="Times New Roman" panose="02020603050405020304" pitchFamily="18" charset="0"/>
                        </a:rPr>
                        <a:t>RELIANCE</a:t>
                      </a:r>
                      <a:endParaRPr lang="en-US" sz="1600" b="0" i="0" u="none" strike="noStrike">
                        <a:solidFill>
                          <a:srgbClr val="000000"/>
                        </a:solidFill>
                        <a:effectLst/>
                        <a:latin typeface="Times New Roman" panose="02020603050405020304" pitchFamily="18" charset="0"/>
                        <a:cs typeface="Times New Roman" panose="02020603050405020304" pitchFamily="18" charset="0"/>
                      </a:endParaRPr>
                    </a:p>
                  </a:txBody>
                  <a:tcPr marL="6933" marR="6933" marT="6933" marB="0" anchor="b"/>
                </a:tc>
                <a:tc>
                  <a:txBody>
                    <a:bodyPr/>
                    <a:lstStyle/>
                    <a:p>
                      <a:pPr algn="ctr" fontAlgn="b"/>
                      <a:r>
                        <a:rPr lang="en-US" sz="1600" b="0" u="none" strike="noStrike" dirty="0">
                          <a:solidFill>
                            <a:srgbClr val="000000"/>
                          </a:solidFill>
                          <a:effectLst/>
                          <a:latin typeface="Times New Roman" panose="02020603050405020304" pitchFamily="18" charset="0"/>
                          <a:cs typeface="Times New Roman" panose="02020603050405020304" pitchFamily="18" charset="0"/>
                        </a:rPr>
                        <a:t>25-Jun-20</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933" marR="6933" marT="6933" marB="0" anchor="b"/>
                </a:tc>
                <a:tc>
                  <a:txBody>
                    <a:bodyPr/>
                    <a:lstStyle/>
                    <a:p>
                      <a:pPr algn="ctr" fontAlgn="b"/>
                      <a:r>
                        <a:rPr lang="en-US" sz="1600" b="0" u="none" strike="noStrike">
                          <a:solidFill>
                            <a:srgbClr val="000000"/>
                          </a:solidFill>
                          <a:effectLst/>
                          <a:latin typeface="Times New Roman" panose="02020603050405020304" pitchFamily="18" charset="0"/>
                          <a:cs typeface="Times New Roman" panose="02020603050405020304" pitchFamily="18" charset="0"/>
                        </a:rPr>
                        <a:t>Call</a:t>
                      </a:r>
                      <a:endParaRPr lang="en-US" sz="1600" b="0" i="0" u="none" strike="noStrike">
                        <a:solidFill>
                          <a:srgbClr val="000000"/>
                        </a:solidFill>
                        <a:effectLst/>
                        <a:latin typeface="Times New Roman" panose="02020603050405020304" pitchFamily="18" charset="0"/>
                        <a:cs typeface="Times New Roman" panose="02020603050405020304" pitchFamily="18" charset="0"/>
                      </a:endParaRPr>
                    </a:p>
                  </a:txBody>
                  <a:tcPr marL="6933" marR="6933" marT="6933" marB="0" anchor="b"/>
                </a:tc>
                <a:tc>
                  <a:txBody>
                    <a:bodyPr/>
                    <a:lstStyle/>
                    <a:p>
                      <a:pPr algn="ctr" fontAlgn="b"/>
                      <a:r>
                        <a:rPr lang="en-US" sz="1600" b="0" u="none" strike="noStrike" dirty="0">
                          <a:solidFill>
                            <a:srgbClr val="000000"/>
                          </a:solidFill>
                          <a:effectLst/>
                          <a:latin typeface="Times New Roman" panose="02020603050405020304" pitchFamily="18" charset="0"/>
                          <a:cs typeface="Times New Roman" panose="02020603050405020304" pitchFamily="18" charset="0"/>
                        </a:rPr>
                        <a:t>1,640.00</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933" marR="6933" marT="6933" marB="0" anchor="b"/>
                </a:tc>
                <a:tc>
                  <a:txBody>
                    <a:bodyPr/>
                    <a:lstStyle/>
                    <a:p>
                      <a:pPr algn="ctr" fontAlgn="b"/>
                      <a:r>
                        <a:rPr lang="en-US" sz="1600" b="0" u="none" strike="noStrike">
                          <a:solidFill>
                            <a:srgbClr val="000000"/>
                          </a:solidFill>
                          <a:effectLst/>
                          <a:latin typeface="Times New Roman" panose="02020603050405020304" pitchFamily="18" charset="0"/>
                          <a:cs typeface="Times New Roman" panose="02020603050405020304" pitchFamily="18" charset="0"/>
                        </a:rPr>
                        <a:t>34.9</a:t>
                      </a:r>
                      <a:endParaRPr lang="en-US" sz="1600" b="0" i="0" u="none" strike="noStrike">
                        <a:solidFill>
                          <a:srgbClr val="000000"/>
                        </a:solidFill>
                        <a:effectLst/>
                        <a:latin typeface="Times New Roman" panose="02020603050405020304" pitchFamily="18" charset="0"/>
                        <a:cs typeface="Times New Roman" panose="02020603050405020304" pitchFamily="18" charset="0"/>
                      </a:endParaRPr>
                    </a:p>
                  </a:txBody>
                  <a:tcPr marL="6933" marR="6933" marT="6933" marB="0" anchor="b"/>
                </a:tc>
                <a:tc>
                  <a:txBody>
                    <a:bodyPr/>
                    <a:lstStyle/>
                    <a:p>
                      <a:pPr algn="ctr" fontAlgn="b"/>
                      <a:r>
                        <a:rPr lang="en-US" sz="1600" b="0" u="none" strike="noStrike">
                          <a:solidFill>
                            <a:srgbClr val="000000"/>
                          </a:solidFill>
                          <a:effectLst/>
                          <a:latin typeface="Times New Roman" panose="02020603050405020304" pitchFamily="18" charset="0"/>
                          <a:cs typeface="Times New Roman" panose="02020603050405020304" pitchFamily="18" charset="0"/>
                        </a:rPr>
                        <a:t>1,593.10</a:t>
                      </a:r>
                      <a:endParaRPr lang="en-US" sz="1600" b="0" i="0" u="none" strike="noStrike">
                        <a:solidFill>
                          <a:srgbClr val="000000"/>
                        </a:solidFill>
                        <a:effectLst/>
                        <a:latin typeface="Times New Roman" panose="02020603050405020304" pitchFamily="18" charset="0"/>
                        <a:cs typeface="Times New Roman" panose="02020603050405020304" pitchFamily="18" charset="0"/>
                      </a:endParaRPr>
                    </a:p>
                  </a:txBody>
                  <a:tcPr marL="6933" marR="6933" marT="6933" marB="0" anchor="b"/>
                </a:tc>
                <a:tc>
                  <a:txBody>
                    <a:bodyPr/>
                    <a:lstStyle/>
                    <a:p>
                      <a:pPr algn="ctr" fontAlgn="b"/>
                      <a:r>
                        <a:rPr lang="en-US" sz="1600" b="0" u="none" strike="noStrike">
                          <a:solidFill>
                            <a:srgbClr val="000000"/>
                          </a:solidFill>
                          <a:effectLst/>
                          <a:latin typeface="Times New Roman" panose="02020603050405020304" pitchFamily="18" charset="0"/>
                          <a:cs typeface="Times New Roman" panose="02020603050405020304" pitchFamily="18" charset="0"/>
                        </a:rPr>
                        <a:t>out the money</a:t>
                      </a:r>
                      <a:endParaRPr lang="en-US" sz="1600" b="0" i="0" u="none" strike="noStrike">
                        <a:solidFill>
                          <a:srgbClr val="000000"/>
                        </a:solidFill>
                        <a:effectLst/>
                        <a:latin typeface="Times New Roman" panose="02020603050405020304" pitchFamily="18" charset="0"/>
                        <a:cs typeface="Times New Roman" panose="02020603050405020304" pitchFamily="18" charset="0"/>
                      </a:endParaRPr>
                    </a:p>
                  </a:txBody>
                  <a:tcPr marL="6933" marR="6933" marT="6933" marB="0" anchor="b"/>
                </a:tc>
                <a:extLst>
                  <a:ext uri="{0D108BD9-81ED-4DB2-BD59-A6C34878D82A}">
                    <a16:rowId xmlns:a16="http://schemas.microsoft.com/office/drawing/2014/main" val="2612628056"/>
                  </a:ext>
                </a:extLst>
              </a:tr>
              <a:tr h="165789">
                <a:tc>
                  <a:txBody>
                    <a:bodyPr/>
                    <a:lstStyle/>
                    <a:p>
                      <a:pPr algn="l" fontAlgn="b"/>
                      <a:r>
                        <a:rPr lang="en-US" sz="1600" b="0" u="none" strike="noStrike">
                          <a:solidFill>
                            <a:srgbClr val="000000"/>
                          </a:solidFill>
                          <a:effectLst/>
                          <a:latin typeface="Times New Roman" panose="02020603050405020304" pitchFamily="18" charset="0"/>
                          <a:cs typeface="Times New Roman" panose="02020603050405020304" pitchFamily="18" charset="0"/>
                        </a:rPr>
                        <a:t>RELIANCE</a:t>
                      </a:r>
                      <a:endParaRPr lang="en-US" sz="1600" b="0" i="0" u="none" strike="noStrike">
                        <a:solidFill>
                          <a:srgbClr val="000000"/>
                        </a:solidFill>
                        <a:effectLst/>
                        <a:latin typeface="Times New Roman" panose="02020603050405020304" pitchFamily="18" charset="0"/>
                        <a:cs typeface="Times New Roman" panose="02020603050405020304" pitchFamily="18" charset="0"/>
                      </a:endParaRPr>
                    </a:p>
                  </a:txBody>
                  <a:tcPr marL="6933" marR="6933" marT="6933" marB="0" anchor="b"/>
                </a:tc>
                <a:tc>
                  <a:txBody>
                    <a:bodyPr/>
                    <a:lstStyle/>
                    <a:p>
                      <a:pPr algn="ctr" fontAlgn="b"/>
                      <a:r>
                        <a:rPr lang="en-US" sz="1600" b="0" u="none" strike="noStrike" dirty="0">
                          <a:solidFill>
                            <a:srgbClr val="000000"/>
                          </a:solidFill>
                          <a:effectLst/>
                          <a:latin typeface="Times New Roman" panose="02020603050405020304" pitchFamily="18" charset="0"/>
                          <a:cs typeface="Times New Roman" panose="02020603050405020304" pitchFamily="18" charset="0"/>
                        </a:rPr>
                        <a:t>25-Jun-20</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933" marR="6933" marT="6933" marB="0" anchor="b"/>
                </a:tc>
                <a:tc>
                  <a:txBody>
                    <a:bodyPr/>
                    <a:lstStyle/>
                    <a:p>
                      <a:pPr algn="ctr" fontAlgn="b"/>
                      <a:r>
                        <a:rPr lang="en-US" sz="1600" b="0" u="none" strike="noStrike" dirty="0">
                          <a:solidFill>
                            <a:srgbClr val="000000"/>
                          </a:solidFill>
                          <a:effectLst/>
                          <a:latin typeface="Times New Roman" panose="02020603050405020304" pitchFamily="18" charset="0"/>
                          <a:cs typeface="Times New Roman" panose="02020603050405020304" pitchFamily="18" charset="0"/>
                        </a:rPr>
                        <a:t>Call</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933" marR="6933" marT="6933" marB="0" anchor="b"/>
                </a:tc>
                <a:tc>
                  <a:txBody>
                    <a:bodyPr/>
                    <a:lstStyle/>
                    <a:p>
                      <a:pPr algn="ctr" fontAlgn="b"/>
                      <a:r>
                        <a:rPr lang="en-US" sz="1600" b="0" u="none" strike="noStrike" dirty="0">
                          <a:solidFill>
                            <a:srgbClr val="000000"/>
                          </a:solidFill>
                          <a:effectLst/>
                          <a:latin typeface="Times New Roman" panose="02020603050405020304" pitchFamily="18" charset="0"/>
                          <a:cs typeface="Times New Roman" panose="02020603050405020304" pitchFamily="18" charset="0"/>
                        </a:rPr>
                        <a:t>1,660.00</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933" marR="6933" marT="6933" marB="0" anchor="b"/>
                </a:tc>
                <a:tc>
                  <a:txBody>
                    <a:bodyPr/>
                    <a:lstStyle/>
                    <a:p>
                      <a:pPr algn="ctr" fontAlgn="b"/>
                      <a:r>
                        <a:rPr lang="en-US" sz="1600" b="0" u="none" strike="noStrike">
                          <a:solidFill>
                            <a:srgbClr val="000000"/>
                          </a:solidFill>
                          <a:effectLst/>
                          <a:latin typeface="Times New Roman" panose="02020603050405020304" pitchFamily="18" charset="0"/>
                          <a:cs typeface="Times New Roman" panose="02020603050405020304" pitchFamily="18" charset="0"/>
                        </a:rPr>
                        <a:t>28</a:t>
                      </a:r>
                      <a:endParaRPr lang="en-US" sz="1600" b="0" i="0" u="none" strike="noStrike">
                        <a:solidFill>
                          <a:srgbClr val="000000"/>
                        </a:solidFill>
                        <a:effectLst/>
                        <a:latin typeface="Times New Roman" panose="02020603050405020304" pitchFamily="18" charset="0"/>
                        <a:cs typeface="Times New Roman" panose="02020603050405020304" pitchFamily="18" charset="0"/>
                      </a:endParaRPr>
                    </a:p>
                  </a:txBody>
                  <a:tcPr marL="6933" marR="6933" marT="6933" marB="0" anchor="b"/>
                </a:tc>
                <a:tc>
                  <a:txBody>
                    <a:bodyPr/>
                    <a:lstStyle/>
                    <a:p>
                      <a:pPr algn="ctr" fontAlgn="b"/>
                      <a:r>
                        <a:rPr lang="en-US" sz="1600" b="0" u="none" strike="noStrike">
                          <a:solidFill>
                            <a:srgbClr val="000000"/>
                          </a:solidFill>
                          <a:effectLst/>
                          <a:latin typeface="Times New Roman" panose="02020603050405020304" pitchFamily="18" charset="0"/>
                          <a:cs typeface="Times New Roman" panose="02020603050405020304" pitchFamily="18" charset="0"/>
                        </a:rPr>
                        <a:t>1,593.10</a:t>
                      </a:r>
                      <a:endParaRPr lang="en-US" sz="1600" b="0" i="0" u="none" strike="noStrike">
                        <a:solidFill>
                          <a:srgbClr val="000000"/>
                        </a:solidFill>
                        <a:effectLst/>
                        <a:latin typeface="Times New Roman" panose="02020603050405020304" pitchFamily="18" charset="0"/>
                        <a:cs typeface="Times New Roman" panose="02020603050405020304" pitchFamily="18" charset="0"/>
                      </a:endParaRPr>
                    </a:p>
                  </a:txBody>
                  <a:tcPr marL="6933" marR="6933" marT="6933" marB="0" anchor="b"/>
                </a:tc>
                <a:tc>
                  <a:txBody>
                    <a:bodyPr/>
                    <a:lstStyle/>
                    <a:p>
                      <a:pPr algn="ctr" fontAlgn="b"/>
                      <a:r>
                        <a:rPr lang="en-US" sz="1600" b="0" u="none" strike="noStrike" dirty="0">
                          <a:solidFill>
                            <a:srgbClr val="000000"/>
                          </a:solidFill>
                          <a:effectLst/>
                          <a:latin typeface="Times New Roman" panose="02020603050405020304" pitchFamily="18" charset="0"/>
                          <a:cs typeface="Times New Roman" panose="02020603050405020304" pitchFamily="18" charset="0"/>
                        </a:rPr>
                        <a:t>out the money</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933" marR="6933" marT="6933" marB="0" anchor="b"/>
                </a:tc>
                <a:extLst>
                  <a:ext uri="{0D108BD9-81ED-4DB2-BD59-A6C34878D82A}">
                    <a16:rowId xmlns:a16="http://schemas.microsoft.com/office/drawing/2014/main" val="1748187402"/>
                  </a:ext>
                </a:extLst>
              </a:tr>
              <a:tr h="165789">
                <a:tc>
                  <a:txBody>
                    <a:bodyPr/>
                    <a:lstStyle/>
                    <a:p>
                      <a:pPr algn="l" fontAlgn="b"/>
                      <a:r>
                        <a:rPr lang="en-US" sz="1600" b="0" u="none" strike="noStrike">
                          <a:solidFill>
                            <a:srgbClr val="000000"/>
                          </a:solidFill>
                          <a:effectLst/>
                          <a:latin typeface="Times New Roman" panose="02020603050405020304" pitchFamily="18" charset="0"/>
                          <a:cs typeface="Times New Roman" panose="02020603050405020304" pitchFamily="18" charset="0"/>
                        </a:rPr>
                        <a:t>SBIN</a:t>
                      </a:r>
                      <a:endParaRPr lang="en-US" sz="1600" b="0" i="0" u="none" strike="noStrike">
                        <a:solidFill>
                          <a:srgbClr val="000000"/>
                        </a:solidFill>
                        <a:effectLst/>
                        <a:latin typeface="Times New Roman" panose="02020603050405020304" pitchFamily="18" charset="0"/>
                        <a:cs typeface="Times New Roman" panose="02020603050405020304" pitchFamily="18" charset="0"/>
                      </a:endParaRPr>
                    </a:p>
                  </a:txBody>
                  <a:tcPr marL="6933" marR="6933" marT="6933" marB="0" anchor="b"/>
                </a:tc>
                <a:tc>
                  <a:txBody>
                    <a:bodyPr/>
                    <a:lstStyle/>
                    <a:p>
                      <a:pPr algn="ctr" fontAlgn="b"/>
                      <a:r>
                        <a:rPr lang="en-US" sz="1600" b="0" u="none" strike="noStrike" dirty="0">
                          <a:solidFill>
                            <a:srgbClr val="000000"/>
                          </a:solidFill>
                          <a:effectLst/>
                          <a:latin typeface="Times New Roman" panose="02020603050405020304" pitchFamily="18" charset="0"/>
                          <a:cs typeface="Times New Roman" panose="02020603050405020304" pitchFamily="18" charset="0"/>
                        </a:rPr>
                        <a:t>25-Jun-20</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933" marR="6933" marT="6933" marB="0" anchor="b"/>
                </a:tc>
                <a:tc>
                  <a:txBody>
                    <a:bodyPr/>
                    <a:lstStyle/>
                    <a:p>
                      <a:pPr algn="ctr" fontAlgn="b"/>
                      <a:r>
                        <a:rPr lang="en-US" sz="1600" b="0" u="none" strike="noStrike" dirty="0">
                          <a:solidFill>
                            <a:srgbClr val="000000"/>
                          </a:solidFill>
                          <a:effectLst/>
                          <a:latin typeface="Times New Roman" panose="02020603050405020304" pitchFamily="18" charset="0"/>
                          <a:cs typeface="Times New Roman" panose="02020603050405020304" pitchFamily="18" charset="0"/>
                        </a:rPr>
                        <a:t>Call</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933" marR="6933" marT="6933" marB="0" anchor="b"/>
                </a:tc>
                <a:tc>
                  <a:txBody>
                    <a:bodyPr/>
                    <a:lstStyle/>
                    <a:p>
                      <a:pPr algn="ctr" fontAlgn="b"/>
                      <a:r>
                        <a:rPr lang="en-US" sz="1600" b="0" u="none" strike="noStrike" dirty="0">
                          <a:solidFill>
                            <a:srgbClr val="000000"/>
                          </a:solidFill>
                          <a:effectLst/>
                          <a:latin typeface="Times New Roman" panose="02020603050405020304" pitchFamily="18" charset="0"/>
                          <a:cs typeface="Times New Roman" panose="02020603050405020304" pitchFamily="18" charset="0"/>
                        </a:rPr>
                        <a:t>180</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933" marR="6933" marT="6933" marB="0" anchor="b"/>
                </a:tc>
                <a:tc>
                  <a:txBody>
                    <a:bodyPr/>
                    <a:lstStyle/>
                    <a:p>
                      <a:pPr algn="ctr" fontAlgn="b"/>
                      <a:r>
                        <a:rPr lang="en-US" sz="1600" b="0" u="none" strike="noStrike" dirty="0">
                          <a:solidFill>
                            <a:srgbClr val="000000"/>
                          </a:solidFill>
                          <a:effectLst/>
                          <a:latin typeface="Times New Roman" panose="02020603050405020304" pitchFamily="18" charset="0"/>
                          <a:cs typeface="Times New Roman" panose="02020603050405020304" pitchFamily="18" charset="0"/>
                        </a:rPr>
                        <a:t>11.2</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933" marR="6933" marT="6933" marB="0" anchor="b"/>
                </a:tc>
                <a:tc>
                  <a:txBody>
                    <a:bodyPr/>
                    <a:lstStyle/>
                    <a:p>
                      <a:pPr algn="ctr" fontAlgn="b"/>
                      <a:r>
                        <a:rPr lang="en-US" sz="1600" b="0" u="none" strike="noStrike" dirty="0">
                          <a:solidFill>
                            <a:srgbClr val="000000"/>
                          </a:solidFill>
                          <a:effectLst/>
                          <a:latin typeface="Times New Roman" panose="02020603050405020304" pitchFamily="18" charset="0"/>
                          <a:cs typeface="Times New Roman" panose="02020603050405020304" pitchFamily="18" charset="0"/>
                        </a:rPr>
                        <a:t>179.55</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933" marR="6933" marT="6933" marB="0" anchor="b"/>
                </a:tc>
                <a:tc>
                  <a:txBody>
                    <a:bodyPr/>
                    <a:lstStyle/>
                    <a:p>
                      <a:pPr algn="ctr" fontAlgn="b"/>
                      <a:r>
                        <a:rPr lang="en-US" sz="1600" b="0" u="none" strike="noStrike">
                          <a:solidFill>
                            <a:srgbClr val="000000"/>
                          </a:solidFill>
                          <a:effectLst/>
                          <a:latin typeface="Times New Roman" panose="02020603050405020304" pitchFamily="18" charset="0"/>
                          <a:cs typeface="Times New Roman" panose="02020603050405020304" pitchFamily="18" charset="0"/>
                        </a:rPr>
                        <a:t>out the money</a:t>
                      </a:r>
                      <a:endParaRPr lang="en-US" sz="1600" b="0" i="0" u="none" strike="noStrike">
                        <a:solidFill>
                          <a:srgbClr val="000000"/>
                        </a:solidFill>
                        <a:effectLst/>
                        <a:latin typeface="Times New Roman" panose="02020603050405020304" pitchFamily="18" charset="0"/>
                        <a:cs typeface="Times New Roman" panose="02020603050405020304" pitchFamily="18" charset="0"/>
                      </a:endParaRPr>
                    </a:p>
                  </a:txBody>
                  <a:tcPr marL="6933" marR="6933" marT="6933" marB="0" anchor="b"/>
                </a:tc>
                <a:extLst>
                  <a:ext uri="{0D108BD9-81ED-4DB2-BD59-A6C34878D82A}">
                    <a16:rowId xmlns:a16="http://schemas.microsoft.com/office/drawing/2014/main" val="811894694"/>
                  </a:ext>
                </a:extLst>
              </a:tr>
              <a:tr h="165789">
                <a:tc>
                  <a:txBody>
                    <a:bodyPr/>
                    <a:lstStyle/>
                    <a:p>
                      <a:pPr algn="l" fontAlgn="b"/>
                      <a:r>
                        <a:rPr lang="en-US" sz="1600" b="0" u="none" strike="noStrike">
                          <a:solidFill>
                            <a:srgbClr val="000000"/>
                          </a:solidFill>
                          <a:effectLst/>
                          <a:latin typeface="Times New Roman" panose="02020603050405020304" pitchFamily="18" charset="0"/>
                          <a:cs typeface="Times New Roman" panose="02020603050405020304" pitchFamily="18" charset="0"/>
                        </a:rPr>
                        <a:t>SBIN</a:t>
                      </a:r>
                      <a:endParaRPr lang="en-US" sz="1600" b="0" i="0" u="none" strike="noStrike">
                        <a:solidFill>
                          <a:srgbClr val="000000"/>
                        </a:solidFill>
                        <a:effectLst/>
                        <a:latin typeface="Times New Roman" panose="02020603050405020304" pitchFamily="18" charset="0"/>
                        <a:cs typeface="Times New Roman" panose="02020603050405020304" pitchFamily="18" charset="0"/>
                      </a:endParaRPr>
                    </a:p>
                  </a:txBody>
                  <a:tcPr marL="6933" marR="6933" marT="6933" marB="0" anchor="b"/>
                </a:tc>
                <a:tc>
                  <a:txBody>
                    <a:bodyPr/>
                    <a:lstStyle/>
                    <a:p>
                      <a:pPr algn="ctr" fontAlgn="b"/>
                      <a:r>
                        <a:rPr lang="en-US" sz="1600" b="0" u="none" strike="noStrike" dirty="0">
                          <a:solidFill>
                            <a:srgbClr val="000000"/>
                          </a:solidFill>
                          <a:effectLst/>
                          <a:latin typeface="Times New Roman" panose="02020603050405020304" pitchFamily="18" charset="0"/>
                          <a:cs typeface="Times New Roman" panose="02020603050405020304" pitchFamily="18" charset="0"/>
                        </a:rPr>
                        <a:t>25-Jun-20</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933" marR="6933" marT="6933" marB="0" anchor="b"/>
                </a:tc>
                <a:tc>
                  <a:txBody>
                    <a:bodyPr/>
                    <a:lstStyle/>
                    <a:p>
                      <a:pPr algn="ctr" fontAlgn="b"/>
                      <a:r>
                        <a:rPr lang="en-US" sz="1600" b="0" u="none" strike="noStrike">
                          <a:solidFill>
                            <a:srgbClr val="000000"/>
                          </a:solidFill>
                          <a:effectLst/>
                          <a:latin typeface="Times New Roman" panose="02020603050405020304" pitchFamily="18" charset="0"/>
                          <a:cs typeface="Times New Roman" panose="02020603050405020304" pitchFamily="18" charset="0"/>
                        </a:rPr>
                        <a:t>Call</a:t>
                      </a:r>
                      <a:endParaRPr lang="en-US" sz="1600" b="0" i="0" u="none" strike="noStrike">
                        <a:solidFill>
                          <a:srgbClr val="000000"/>
                        </a:solidFill>
                        <a:effectLst/>
                        <a:latin typeface="Times New Roman" panose="02020603050405020304" pitchFamily="18" charset="0"/>
                        <a:cs typeface="Times New Roman" panose="02020603050405020304" pitchFamily="18" charset="0"/>
                      </a:endParaRPr>
                    </a:p>
                  </a:txBody>
                  <a:tcPr marL="6933" marR="6933" marT="6933" marB="0" anchor="b"/>
                </a:tc>
                <a:tc>
                  <a:txBody>
                    <a:bodyPr/>
                    <a:lstStyle/>
                    <a:p>
                      <a:pPr algn="ctr" fontAlgn="b"/>
                      <a:r>
                        <a:rPr lang="en-US" sz="1600" b="0" u="none" strike="noStrike" dirty="0">
                          <a:solidFill>
                            <a:srgbClr val="000000"/>
                          </a:solidFill>
                          <a:effectLst/>
                          <a:latin typeface="Times New Roman" panose="02020603050405020304" pitchFamily="18" charset="0"/>
                          <a:cs typeface="Times New Roman" panose="02020603050405020304" pitchFamily="18" charset="0"/>
                        </a:rPr>
                        <a:t>200</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933" marR="6933" marT="6933" marB="0" anchor="b"/>
                </a:tc>
                <a:tc>
                  <a:txBody>
                    <a:bodyPr/>
                    <a:lstStyle/>
                    <a:p>
                      <a:pPr algn="ctr" fontAlgn="b"/>
                      <a:r>
                        <a:rPr lang="en-US" sz="1600" b="0" u="none" strike="noStrike">
                          <a:solidFill>
                            <a:srgbClr val="000000"/>
                          </a:solidFill>
                          <a:effectLst/>
                          <a:latin typeface="Times New Roman" panose="02020603050405020304" pitchFamily="18" charset="0"/>
                          <a:cs typeface="Times New Roman" panose="02020603050405020304" pitchFamily="18" charset="0"/>
                        </a:rPr>
                        <a:t>4.45</a:t>
                      </a:r>
                      <a:endParaRPr lang="en-US" sz="1600" b="0" i="0" u="none" strike="noStrike">
                        <a:solidFill>
                          <a:srgbClr val="000000"/>
                        </a:solidFill>
                        <a:effectLst/>
                        <a:latin typeface="Times New Roman" panose="02020603050405020304" pitchFamily="18" charset="0"/>
                        <a:cs typeface="Times New Roman" panose="02020603050405020304" pitchFamily="18" charset="0"/>
                      </a:endParaRPr>
                    </a:p>
                  </a:txBody>
                  <a:tcPr marL="6933" marR="6933" marT="6933" marB="0" anchor="b"/>
                </a:tc>
                <a:tc>
                  <a:txBody>
                    <a:bodyPr/>
                    <a:lstStyle/>
                    <a:p>
                      <a:pPr algn="ctr" fontAlgn="b"/>
                      <a:r>
                        <a:rPr lang="en-US" sz="1600" b="0" u="none" strike="noStrike" dirty="0">
                          <a:solidFill>
                            <a:srgbClr val="000000"/>
                          </a:solidFill>
                          <a:effectLst/>
                          <a:latin typeface="Times New Roman" panose="02020603050405020304" pitchFamily="18" charset="0"/>
                          <a:cs typeface="Times New Roman" panose="02020603050405020304" pitchFamily="18" charset="0"/>
                        </a:rPr>
                        <a:t>179.55</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933" marR="6933" marT="6933" marB="0" anchor="b"/>
                </a:tc>
                <a:tc>
                  <a:txBody>
                    <a:bodyPr/>
                    <a:lstStyle/>
                    <a:p>
                      <a:pPr algn="ctr" fontAlgn="b"/>
                      <a:r>
                        <a:rPr lang="en-US" sz="1600" b="0" u="none" strike="noStrike" dirty="0">
                          <a:solidFill>
                            <a:srgbClr val="000000"/>
                          </a:solidFill>
                          <a:effectLst/>
                          <a:latin typeface="Times New Roman" panose="02020603050405020304" pitchFamily="18" charset="0"/>
                          <a:cs typeface="Times New Roman" panose="02020603050405020304" pitchFamily="18" charset="0"/>
                        </a:rPr>
                        <a:t>out the money</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933" marR="6933" marT="6933" marB="0" anchor="b"/>
                </a:tc>
                <a:extLst>
                  <a:ext uri="{0D108BD9-81ED-4DB2-BD59-A6C34878D82A}">
                    <a16:rowId xmlns:a16="http://schemas.microsoft.com/office/drawing/2014/main" val="3719767140"/>
                  </a:ext>
                </a:extLst>
              </a:tr>
              <a:tr h="165789">
                <a:tc>
                  <a:txBody>
                    <a:bodyPr/>
                    <a:lstStyle/>
                    <a:p>
                      <a:pPr algn="l" fontAlgn="b"/>
                      <a:r>
                        <a:rPr lang="en-US" sz="1600" b="0" u="none" strike="noStrike">
                          <a:solidFill>
                            <a:srgbClr val="000000"/>
                          </a:solidFill>
                          <a:effectLst/>
                          <a:latin typeface="Times New Roman" panose="02020603050405020304" pitchFamily="18" charset="0"/>
                          <a:cs typeface="Times New Roman" panose="02020603050405020304" pitchFamily="18" charset="0"/>
                        </a:rPr>
                        <a:t>SBIN</a:t>
                      </a:r>
                      <a:endParaRPr lang="en-US" sz="1600" b="0" i="0" u="none" strike="noStrike">
                        <a:solidFill>
                          <a:srgbClr val="000000"/>
                        </a:solidFill>
                        <a:effectLst/>
                        <a:latin typeface="Times New Roman" panose="02020603050405020304" pitchFamily="18" charset="0"/>
                        <a:cs typeface="Times New Roman" panose="02020603050405020304" pitchFamily="18" charset="0"/>
                      </a:endParaRPr>
                    </a:p>
                  </a:txBody>
                  <a:tcPr marL="6933" marR="6933" marT="6933" marB="0" anchor="b"/>
                </a:tc>
                <a:tc>
                  <a:txBody>
                    <a:bodyPr/>
                    <a:lstStyle/>
                    <a:p>
                      <a:pPr algn="ctr" fontAlgn="b"/>
                      <a:r>
                        <a:rPr lang="en-US" sz="1600" b="0" u="none" strike="noStrike" dirty="0">
                          <a:solidFill>
                            <a:srgbClr val="000000"/>
                          </a:solidFill>
                          <a:effectLst/>
                          <a:latin typeface="Times New Roman" panose="02020603050405020304" pitchFamily="18" charset="0"/>
                          <a:cs typeface="Times New Roman" panose="02020603050405020304" pitchFamily="18" charset="0"/>
                        </a:rPr>
                        <a:t>25-Jun-20</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933" marR="6933" marT="6933" marB="0" anchor="b"/>
                </a:tc>
                <a:tc>
                  <a:txBody>
                    <a:bodyPr/>
                    <a:lstStyle/>
                    <a:p>
                      <a:pPr algn="ctr" fontAlgn="b"/>
                      <a:r>
                        <a:rPr lang="en-US" sz="1600" b="0" u="none" strike="noStrike" dirty="0">
                          <a:solidFill>
                            <a:srgbClr val="000000"/>
                          </a:solidFill>
                          <a:effectLst/>
                          <a:latin typeface="Times New Roman" panose="02020603050405020304" pitchFamily="18" charset="0"/>
                          <a:cs typeface="Times New Roman" panose="02020603050405020304" pitchFamily="18" charset="0"/>
                        </a:rPr>
                        <a:t>Call</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933" marR="6933" marT="6933" marB="0" anchor="b"/>
                </a:tc>
                <a:tc>
                  <a:txBody>
                    <a:bodyPr/>
                    <a:lstStyle/>
                    <a:p>
                      <a:pPr algn="ctr" fontAlgn="b"/>
                      <a:r>
                        <a:rPr lang="en-US" sz="1600" b="0" u="none" strike="noStrike" dirty="0">
                          <a:solidFill>
                            <a:srgbClr val="000000"/>
                          </a:solidFill>
                          <a:effectLst/>
                          <a:latin typeface="Times New Roman" panose="02020603050405020304" pitchFamily="18" charset="0"/>
                          <a:cs typeface="Times New Roman" panose="02020603050405020304" pitchFamily="18" charset="0"/>
                        </a:rPr>
                        <a:t>190</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933" marR="6933" marT="6933" marB="0" anchor="b"/>
                </a:tc>
                <a:tc>
                  <a:txBody>
                    <a:bodyPr/>
                    <a:lstStyle/>
                    <a:p>
                      <a:pPr algn="ctr" fontAlgn="b"/>
                      <a:r>
                        <a:rPr lang="en-US" sz="1600" b="0" u="none" strike="noStrike" dirty="0">
                          <a:solidFill>
                            <a:srgbClr val="000000"/>
                          </a:solidFill>
                          <a:effectLst/>
                          <a:latin typeface="Times New Roman" panose="02020603050405020304" pitchFamily="18" charset="0"/>
                          <a:cs typeface="Times New Roman" panose="02020603050405020304" pitchFamily="18" charset="0"/>
                        </a:rPr>
                        <a:t>7.15</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933" marR="6933" marT="6933" marB="0" anchor="b"/>
                </a:tc>
                <a:tc>
                  <a:txBody>
                    <a:bodyPr/>
                    <a:lstStyle/>
                    <a:p>
                      <a:pPr algn="ctr" fontAlgn="b"/>
                      <a:r>
                        <a:rPr lang="en-US" sz="1600" b="0" u="none" strike="noStrike" dirty="0">
                          <a:solidFill>
                            <a:srgbClr val="000000"/>
                          </a:solidFill>
                          <a:effectLst/>
                          <a:latin typeface="Times New Roman" panose="02020603050405020304" pitchFamily="18" charset="0"/>
                          <a:cs typeface="Times New Roman" panose="02020603050405020304" pitchFamily="18" charset="0"/>
                        </a:rPr>
                        <a:t>179.55</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933" marR="6933" marT="6933" marB="0" anchor="b"/>
                </a:tc>
                <a:tc>
                  <a:txBody>
                    <a:bodyPr/>
                    <a:lstStyle/>
                    <a:p>
                      <a:pPr algn="ctr" fontAlgn="b"/>
                      <a:r>
                        <a:rPr lang="en-US" sz="1600" b="0" u="none" strike="noStrike" dirty="0">
                          <a:solidFill>
                            <a:srgbClr val="000000"/>
                          </a:solidFill>
                          <a:effectLst/>
                          <a:latin typeface="Times New Roman" panose="02020603050405020304" pitchFamily="18" charset="0"/>
                          <a:cs typeface="Times New Roman" panose="02020603050405020304" pitchFamily="18" charset="0"/>
                        </a:rPr>
                        <a:t>out the money</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933" marR="6933" marT="6933" marB="0" anchor="b"/>
                </a:tc>
                <a:extLst>
                  <a:ext uri="{0D108BD9-81ED-4DB2-BD59-A6C34878D82A}">
                    <a16:rowId xmlns:a16="http://schemas.microsoft.com/office/drawing/2014/main" val="1371807605"/>
                  </a:ext>
                </a:extLst>
              </a:tr>
              <a:tr h="107640">
                <a:tc>
                  <a:txBody>
                    <a:bodyPr/>
                    <a:lstStyle/>
                    <a:p>
                      <a:pPr algn="l" fontAlgn="b"/>
                      <a:r>
                        <a:rPr lang="en-US" sz="1600" b="0" u="none" strike="noStrike">
                          <a:solidFill>
                            <a:srgbClr val="000000"/>
                          </a:solidFill>
                          <a:effectLst/>
                          <a:latin typeface="Times New Roman" panose="02020603050405020304" pitchFamily="18" charset="0"/>
                          <a:cs typeface="Times New Roman" panose="02020603050405020304" pitchFamily="18" charset="0"/>
                        </a:rPr>
                        <a:t>SUNPHARMA</a:t>
                      </a:r>
                      <a:endParaRPr lang="en-US" sz="1600" b="0" i="0" u="none" strike="noStrike">
                        <a:solidFill>
                          <a:srgbClr val="000000"/>
                        </a:solidFill>
                        <a:effectLst/>
                        <a:latin typeface="Times New Roman" panose="02020603050405020304" pitchFamily="18" charset="0"/>
                        <a:cs typeface="Times New Roman" panose="02020603050405020304" pitchFamily="18" charset="0"/>
                      </a:endParaRPr>
                    </a:p>
                  </a:txBody>
                  <a:tcPr marL="6933" marR="6933" marT="6933" marB="0" anchor="b"/>
                </a:tc>
                <a:tc>
                  <a:txBody>
                    <a:bodyPr/>
                    <a:lstStyle/>
                    <a:p>
                      <a:pPr algn="ctr" fontAlgn="b"/>
                      <a:r>
                        <a:rPr lang="en-US" sz="1600" b="0" u="none" strike="noStrike" dirty="0">
                          <a:solidFill>
                            <a:srgbClr val="000000"/>
                          </a:solidFill>
                          <a:effectLst/>
                          <a:latin typeface="Times New Roman" panose="02020603050405020304" pitchFamily="18" charset="0"/>
                          <a:cs typeface="Times New Roman" panose="02020603050405020304" pitchFamily="18" charset="0"/>
                        </a:rPr>
                        <a:t>25-Jun-20</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933" marR="6933" marT="6933" marB="0" anchor="b"/>
                </a:tc>
                <a:tc>
                  <a:txBody>
                    <a:bodyPr/>
                    <a:lstStyle/>
                    <a:p>
                      <a:pPr algn="ctr" fontAlgn="b"/>
                      <a:r>
                        <a:rPr lang="en-US" sz="1600" b="0" u="none" strike="noStrike" dirty="0">
                          <a:solidFill>
                            <a:srgbClr val="000000"/>
                          </a:solidFill>
                          <a:effectLst/>
                          <a:latin typeface="Times New Roman" panose="02020603050405020304" pitchFamily="18" charset="0"/>
                          <a:cs typeface="Times New Roman" panose="02020603050405020304" pitchFamily="18" charset="0"/>
                        </a:rPr>
                        <a:t>Call</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933" marR="6933" marT="6933" marB="0" anchor="b"/>
                </a:tc>
                <a:tc>
                  <a:txBody>
                    <a:bodyPr/>
                    <a:lstStyle/>
                    <a:p>
                      <a:pPr algn="ctr" fontAlgn="b"/>
                      <a:r>
                        <a:rPr lang="en-US" sz="1600" b="0" u="none" strike="noStrike" dirty="0">
                          <a:solidFill>
                            <a:srgbClr val="000000"/>
                          </a:solidFill>
                          <a:effectLst/>
                          <a:highlight>
                            <a:srgbClr val="FFFF00"/>
                          </a:highlight>
                          <a:latin typeface="Times New Roman" panose="02020603050405020304" pitchFamily="18" charset="0"/>
                          <a:cs typeface="Times New Roman" panose="02020603050405020304" pitchFamily="18" charset="0"/>
                        </a:rPr>
                        <a:t>500</a:t>
                      </a:r>
                      <a:endParaRPr lang="en-US" sz="1600" b="0" i="0" u="none" strike="noStrike" dirty="0">
                        <a:solidFill>
                          <a:srgbClr val="000000"/>
                        </a:solidFill>
                        <a:effectLst/>
                        <a:highlight>
                          <a:srgbClr val="FFFF00"/>
                        </a:highlight>
                        <a:latin typeface="Times New Roman" panose="02020603050405020304" pitchFamily="18" charset="0"/>
                        <a:cs typeface="Times New Roman" panose="02020603050405020304" pitchFamily="18" charset="0"/>
                      </a:endParaRPr>
                    </a:p>
                  </a:txBody>
                  <a:tcPr marL="6933" marR="6933" marT="6933" marB="0" anchor="b"/>
                </a:tc>
                <a:tc>
                  <a:txBody>
                    <a:bodyPr/>
                    <a:lstStyle/>
                    <a:p>
                      <a:pPr algn="ctr" fontAlgn="b"/>
                      <a:r>
                        <a:rPr lang="en-US" sz="1600" b="0" u="none" strike="noStrike" dirty="0">
                          <a:solidFill>
                            <a:srgbClr val="000000"/>
                          </a:solidFill>
                          <a:effectLst/>
                          <a:highlight>
                            <a:srgbClr val="FFFF00"/>
                          </a:highlight>
                          <a:latin typeface="Times New Roman" panose="02020603050405020304" pitchFamily="18" charset="0"/>
                          <a:cs typeface="Times New Roman" panose="02020603050405020304" pitchFamily="18" charset="0"/>
                        </a:rPr>
                        <a:t>25.95</a:t>
                      </a:r>
                      <a:endParaRPr lang="en-US" sz="1600" b="0" i="0" u="none" strike="noStrike" dirty="0">
                        <a:solidFill>
                          <a:srgbClr val="000000"/>
                        </a:solidFill>
                        <a:effectLst/>
                        <a:highlight>
                          <a:srgbClr val="FFFF00"/>
                        </a:highlight>
                        <a:latin typeface="Times New Roman" panose="02020603050405020304" pitchFamily="18" charset="0"/>
                        <a:cs typeface="Times New Roman" panose="02020603050405020304" pitchFamily="18" charset="0"/>
                      </a:endParaRPr>
                    </a:p>
                  </a:txBody>
                  <a:tcPr marL="6933" marR="6933" marT="6933" marB="0" anchor="b"/>
                </a:tc>
                <a:tc>
                  <a:txBody>
                    <a:bodyPr/>
                    <a:lstStyle/>
                    <a:p>
                      <a:pPr algn="ctr" fontAlgn="b"/>
                      <a:r>
                        <a:rPr lang="en-US" sz="1600" b="0" u="none" strike="noStrike">
                          <a:solidFill>
                            <a:srgbClr val="000000"/>
                          </a:solidFill>
                          <a:effectLst/>
                          <a:highlight>
                            <a:srgbClr val="FFFF00"/>
                          </a:highlight>
                          <a:latin typeface="Times New Roman" panose="02020603050405020304" pitchFamily="18" charset="0"/>
                          <a:cs typeface="Times New Roman" panose="02020603050405020304" pitchFamily="18" charset="0"/>
                        </a:rPr>
                        <a:t>504.15</a:t>
                      </a:r>
                      <a:endParaRPr lang="en-US" sz="1600" b="0" i="0" u="none" strike="noStrike">
                        <a:solidFill>
                          <a:srgbClr val="000000"/>
                        </a:solidFill>
                        <a:effectLst/>
                        <a:highlight>
                          <a:srgbClr val="FFFF00"/>
                        </a:highlight>
                        <a:latin typeface="Times New Roman" panose="02020603050405020304" pitchFamily="18" charset="0"/>
                        <a:cs typeface="Times New Roman" panose="02020603050405020304" pitchFamily="18" charset="0"/>
                      </a:endParaRPr>
                    </a:p>
                  </a:txBody>
                  <a:tcPr marL="6933" marR="6933" marT="6933" marB="0" anchor="b"/>
                </a:tc>
                <a:tc>
                  <a:txBody>
                    <a:bodyPr/>
                    <a:lstStyle/>
                    <a:p>
                      <a:pPr algn="ctr" fontAlgn="b"/>
                      <a:r>
                        <a:rPr lang="en-US" sz="1600" b="0" u="none" strike="noStrike" dirty="0">
                          <a:solidFill>
                            <a:srgbClr val="000000"/>
                          </a:solidFill>
                          <a:effectLst/>
                          <a:latin typeface="Times New Roman" panose="02020603050405020304" pitchFamily="18" charset="0"/>
                          <a:cs typeface="Times New Roman" panose="02020603050405020304" pitchFamily="18" charset="0"/>
                        </a:rPr>
                        <a:t>In the money</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933" marR="6933" marT="6933" marB="0" anchor="b"/>
                </a:tc>
                <a:extLst>
                  <a:ext uri="{0D108BD9-81ED-4DB2-BD59-A6C34878D82A}">
                    <a16:rowId xmlns:a16="http://schemas.microsoft.com/office/drawing/2014/main" val="1290568907"/>
                  </a:ext>
                </a:extLst>
              </a:tr>
              <a:tr h="326995">
                <a:tc>
                  <a:txBody>
                    <a:bodyPr/>
                    <a:lstStyle/>
                    <a:p>
                      <a:pPr algn="l" fontAlgn="b"/>
                      <a:r>
                        <a:rPr lang="en-US" sz="1600" b="0" u="none" strike="noStrike">
                          <a:solidFill>
                            <a:srgbClr val="000000"/>
                          </a:solidFill>
                          <a:effectLst/>
                          <a:latin typeface="Times New Roman" panose="02020603050405020304" pitchFamily="18" charset="0"/>
                          <a:cs typeface="Times New Roman" panose="02020603050405020304" pitchFamily="18" charset="0"/>
                        </a:rPr>
                        <a:t>SUNPHARMA</a:t>
                      </a:r>
                      <a:endParaRPr lang="en-US" sz="1600" b="0" i="0" u="none" strike="noStrike">
                        <a:solidFill>
                          <a:srgbClr val="000000"/>
                        </a:solidFill>
                        <a:effectLst/>
                        <a:latin typeface="Times New Roman" panose="02020603050405020304" pitchFamily="18" charset="0"/>
                        <a:cs typeface="Times New Roman" panose="02020603050405020304" pitchFamily="18" charset="0"/>
                      </a:endParaRPr>
                    </a:p>
                  </a:txBody>
                  <a:tcPr marL="6933" marR="6933" marT="6933" marB="0" anchor="b"/>
                </a:tc>
                <a:tc>
                  <a:txBody>
                    <a:bodyPr/>
                    <a:lstStyle/>
                    <a:p>
                      <a:pPr algn="ctr" fontAlgn="b"/>
                      <a:r>
                        <a:rPr lang="en-US" sz="1600" b="0" u="none" strike="noStrike" dirty="0">
                          <a:solidFill>
                            <a:srgbClr val="000000"/>
                          </a:solidFill>
                          <a:effectLst/>
                          <a:latin typeface="Times New Roman" panose="02020603050405020304" pitchFamily="18" charset="0"/>
                          <a:cs typeface="Times New Roman" panose="02020603050405020304" pitchFamily="18" charset="0"/>
                        </a:rPr>
                        <a:t>25-Jun-20</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933" marR="6933" marT="6933" marB="0" anchor="b"/>
                </a:tc>
                <a:tc>
                  <a:txBody>
                    <a:bodyPr/>
                    <a:lstStyle/>
                    <a:p>
                      <a:pPr algn="ctr" fontAlgn="b"/>
                      <a:r>
                        <a:rPr lang="en-US" sz="1600" b="0" u="none" strike="noStrike" dirty="0">
                          <a:solidFill>
                            <a:srgbClr val="000000"/>
                          </a:solidFill>
                          <a:effectLst/>
                          <a:latin typeface="Times New Roman" panose="02020603050405020304" pitchFamily="18" charset="0"/>
                          <a:cs typeface="Times New Roman" panose="02020603050405020304" pitchFamily="18" charset="0"/>
                        </a:rPr>
                        <a:t>Call</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933" marR="6933" marT="6933" marB="0" anchor="b"/>
                </a:tc>
                <a:tc>
                  <a:txBody>
                    <a:bodyPr/>
                    <a:lstStyle/>
                    <a:p>
                      <a:pPr algn="ctr" fontAlgn="b"/>
                      <a:r>
                        <a:rPr lang="en-US" sz="1600" b="0" u="none" strike="noStrike" dirty="0">
                          <a:solidFill>
                            <a:srgbClr val="000000"/>
                          </a:solidFill>
                          <a:effectLst/>
                          <a:highlight>
                            <a:srgbClr val="FFFF00"/>
                          </a:highlight>
                          <a:latin typeface="Times New Roman" panose="02020603050405020304" pitchFamily="18" charset="0"/>
                          <a:cs typeface="Times New Roman" panose="02020603050405020304" pitchFamily="18" charset="0"/>
                        </a:rPr>
                        <a:t>520</a:t>
                      </a:r>
                      <a:endParaRPr lang="en-US" sz="1600" b="0" i="0" u="none" strike="noStrike" dirty="0">
                        <a:solidFill>
                          <a:srgbClr val="000000"/>
                        </a:solidFill>
                        <a:effectLst/>
                        <a:highlight>
                          <a:srgbClr val="FFFF00"/>
                        </a:highlight>
                        <a:latin typeface="Times New Roman" panose="02020603050405020304" pitchFamily="18" charset="0"/>
                        <a:cs typeface="Times New Roman" panose="02020603050405020304" pitchFamily="18" charset="0"/>
                      </a:endParaRPr>
                    </a:p>
                  </a:txBody>
                  <a:tcPr marL="6933" marR="6933" marT="6933" marB="0" anchor="b"/>
                </a:tc>
                <a:tc>
                  <a:txBody>
                    <a:bodyPr/>
                    <a:lstStyle/>
                    <a:p>
                      <a:pPr algn="ctr" fontAlgn="b"/>
                      <a:r>
                        <a:rPr lang="en-US" sz="1600" b="0" u="none" strike="noStrike" dirty="0">
                          <a:solidFill>
                            <a:srgbClr val="000000"/>
                          </a:solidFill>
                          <a:effectLst/>
                          <a:highlight>
                            <a:srgbClr val="FFFF00"/>
                          </a:highlight>
                          <a:latin typeface="Times New Roman" panose="02020603050405020304" pitchFamily="18" charset="0"/>
                          <a:cs typeface="Times New Roman" panose="02020603050405020304" pitchFamily="18" charset="0"/>
                        </a:rPr>
                        <a:t>17.5</a:t>
                      </a:r>
                      <a:endParaRPr lang="en-US" sz="1600" b="0" i="0" u="none" strike="noStrike" dirty="0">
                        <a:solidFill>
                          <a:srgbClr val="000000"/>
                        </a:solidFill>
                        <a:effectLst/>
                        <a:highlight>
                          <a:srgbClr val="FFFF00"/>
                        </a:highlight>
                        <a:latin typeface="Times New Roman" panose="02020603050405020304" pitchFamily="18" charset="0"/>
                        <a:cs typeface="Times New Roman" panose="02020603050405020304" pitchFamily="18" charset="0"/>
                      </a:endParaRPr>
                    </a:p>
                  </a:txBody>
                  <a:tcPr marL="6933" marR="6933" marT="6933" marB="0" anchor="b"/>
                </a:tc>
                <a:tc>
                  <a:txBody>
                    <a:bodyPr/>
                    <a:lstStyle/>
                    <a:p>
                      <a:pPr algn="ctr" fontAlgn="b"/>
                      <a:r>
                        <a:rPr lang="en-US" sz="1600" b="0" u="none" strike="noStrike" dirty="0">
                          <a:solidFill>
                            <a:srgbClr val="000000"/>
                          </a:solidFill>
                          <a:effectLst/>
                          <a:highlight>
                            <a:srgbClr val="FFFF00"/>
                          </a:highlight>
                          <a:latin typeface="Times New Roman" panose="02020603050405020304" pitchFamily="18" charset="0"/>
                          <a:cs typeface="Times New Roman" panose="02020603050405020304" pitchFamily="18" charset="0"/>
                        </a:rPr>
                        <a:t>504.15</a:t>
                      </a:r>
                      <a:endParaRPr lang="en-US" sz="1600" b="0" i="0" u="none" strike="noStrike" dirty="0">
                        <a:solidFill>
                          <a:srgbClr val="000000"/>
                        </a:solidFill>
                        <a:effectLst/>
                        <a:highlight>
                          <a:srgbClr val="FFFF00"/>
                        </a:highlight>
                        <a:latin typeface="Times New Roman" panose="02020603050405020304" pitchFamily="18" charset="0"/>
                        <a:cs typeface="Times New Roman" panose="02020603050405020304" pitchFamily="18" charset="0"/>
                      </a:endParaRPr>
                    </a:p>
                  </a:txBody>
                  <a:tcPr marL="6933" marR="6933" marT="6933" marB="0" anchor="b"/>
                </a:tc>
                <a:tc>
                  <a:txBody>
                    <a:bodyPr/>
                    <a:lstStyle/>
                    <a:p>
                      <a:pPr algn="ctr" fontAlgn="b"/>
                      <a:r>
                        <a:rPr lang="en-US" sz="1600" b="0" u="none" strike="noStrike" dirty="0">
                          <a:solidFill>
                            <a:srgbClr val="000000"/>
                          </a:solidFill>
                          <a:effectLst/>
                          <a:latin typeface="Times New Roman" panose="02020603050405020304" pitchFamily="18" charset="0"/>
                          <a:cs typeface="Times New Roman" panose="02020603050405020304" pitchFamily="18" charset="0"/>
                        </a:rPr>
                        <a:t>out the money</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933" marR="6933" marT="6933" marB="0" anchor="b"/>
                </a:tc>
                <a:extLst>
                  <a:ext uri="{0D108BD9-81ED-4DB2-BD59-A6C34878D82A}">
                    <a16:rowId xmlns:a16="http://schemas.microsoft.com/office/drawing/2014/main" val="4268039899"/>
                  </a:ext>
                </a:extLst>
              </a:tr>
              <a:tr h="326995">
                <a:tc>
                  <a:txBody>
                    <a:bodyPr/>
                    <a:lstStyle/>
                    <a:p>
                      <a:pPr algn="l" fontAlgn="b"/>
                      <a:r>
                        <a:rPr lang="en-US" sz="1600" b="0" u="none" strike="noStrike">
                          <a:solidFill>
                            <a:srgbClr val="000000"/>
                          </a:solidFill>
                          <a:effectLst/>
                          <a:latin typeface="Times New Roman" panose="02020603050405020304" pitchFamily="18" charset="0"/>
                          <a:cs typeface="Times New Roman" panose="02020603050405020304" pitchFamily="18" charset="0"/>
                        </a:rPr>
                        <a:t>SUNPHARMA</a:t>
                      </a:r>
                      <a:endParaRPr lang="en-US" sz="1600" b="0" i="0" u="none" strike="noStrike">
                        <a:solidFill>
                          <a:srgbClr val="000000"/>
                        </a:solidFill>
                        <a:effectLst/>
                        <a:latin typeface="Times New Roman" panose="02020603050405020304" pitchFamily="18" charset="0"/>
                        <a:cs typeface="Times New Roman" panose="02020603050405020304" pitchFamily="18" charset="0"/>
                      </a:endParaRPr>
                    </a:p>
                  </a:txBody>
                  <a:tcPr marL="6933" marR="6933" marT="6933" marB="0" anchor="b"/>
                </a:tc>
                <a:tc>
                  <a:txBody>
                    <a:bodyPr/>
                    <a:lstStyle/>
                    <a:p>
                      <a:pPr algn="ctr" fontAlgn="b"/>
                      <a:r>
                        <a:rPr lang="en-US" sz="1600" b="0" u="none" strike="noStrike" dirty="0">
                          <a:solidFill>
                            <a:srgbClr val="000000"/>
                          </a:solidFill>
                          <a:effectLst/>
                          <a:latin typeface="Times New Roman" panose="02020603050405020304" pitchFamily="18" charset="0"/>
                          <a:cs typeface="Times New Roman" panose="02020603050405020304" pitchFamily="18" charset="0"/>
                        </a:rPr>
                        <a:t>25-Jun-20</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933" marR="6933" marT="6933" marB="0" anchor="b"/>
                </a:tc>
                <a:tc>
                  <a:txBody>
                    <a:bodyPr/>
                    <a:lstStyle/>
                    <a:p>
                      <a:pPr algn="ctr" fontAlgn="b"/>
                      <a:r>
                        <a:rPr lang="en-US" sz="1600" b="0" u="none" strike="noStrike" dirty="0">
                          <a:solidFill>
                            <a:srgbClr val="000000"/>
                          </a:solidFill>
                          <a:effectLst/>
                          <a:latin typeface="Times New Roman" panose="02020603050405020304" pitchFamily="18" charset="0"/>
                          <a:cs typeface="Times New Roman" panose="02020603050405020304" pitchFamily="18" charset="0"/>
                        </a:rPr>
                        <a:t>Call</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933" marR="6933" marT="6933" marB="0" anchor="b"/>
                </a:tc>
                <a:tc>
                  <a:txBody>
                    <a:bodyPr/>
                    <a:lstStyle/>
                    <a:p>
                      <a:pPr algn="ctr" fontAlgn="b"/>
                      <a:r>
                        <a:rPr lang="en-US" sz="1600" b="0" u="none" strike="noStrike" dirty="0">
                          <a:solidFill>
                            <a:srgbClr val="000000"/>
                          </a:solidFill>
                          <a:effectLst/>
                          <a:latin typeface="Times New Roman" panose="02020603050405020304" pitchFamily="18" charset="0"/>
                          <a:cs typeface="Times New Roman" panose="02020603050405020304" pitchFamily="18" charset="0"/>
                        </a:rPr>
                        <a:t>510</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933" marR="6933" marT="6933" marB="0" anchor="b"/>
                </a:tc>
                <a:tc>
                  <a:txBody>
                    <a:bodyPr/>
                    <a:lstStyle/>
                    <a:p>
                      <a:pPr algn="ctr" fontAlgn="b"/>
                      <a:r>
                        <a:rPr lang="en-US" sz="1600" b="0" u="none" strike="noStrike" dirty="0">
                          <a:solidFill>
                            <a:srgbClr val="000000"/>
                          </a:solidFill>
                          <a:effectLst/>
                          <a:latin typeface="Times New Roman" panose="02020603050405020304" pitchFamily="18" charset="0"/>
                          <a:cs typeface="Times New Roman" panose="02020603050405020304" pitchFamily="18" charset="0"/>
                        </a:rPr>
                        <a:t>21.4</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933" marR="6933" marT="6933" marB="0" anchor="b"/>
                </a:tc>
                <a:tc>
                  <a:txBody>
                    <a:bodyPr/>
                    <a:lstStyle/>
                    <a:p>
                      <a:pPr algn="r" fontAlgn="b"/>
                      <a:r>
                        <a:rPr lang="en-US" sz="1600" b="0" u="none" strike="noStrike" dirty="0">
                          <a:solidFill>
                            <a:srgbClr val="000000"/>
                          </a:solidFill>
                          <a:effectLst/>
                          <a:latin typeface="Times New Roman" panose="02020603050405020304" pitchFamily="18" charset="0"/>
                          <a:cs typeface="Times New Roman" panose="02020603050405020304" pitchFamily="18" charset="0"/>
                        </a:rPr>
                        <a:t>504.15</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933" marR="6933" marT="6933" marB="0" anchor="b"/>
                </a:tc>
                <a:tc>
                  <a:txBody>
                    <a:bodyPr/>
                    <a:lstStyle/>
                    <a:p>
                      <a:pPr algn="ctr" fontAlgn="b"/>
                      <a:r>
                        <a:rPr lang="en-US" sz="1600" b="0" u="none" strike="noStrike" dirty="0">
                          <a:solidFill>
                            <a:srgbClr val="000000"/>
                          </a:solidFill>
                          <a:effectLst/>
                          <a:latin typeface="Times New Roman" panose="02020603050405020304" pitchFamily="18" charset="0"/>
                          <a:cs typeface="Times New Roman" panose="02020603050405020304" pitchFamily="18" charset="0"/>
                        </a:rPr>
                        <a:t>out the money</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933" marR="6933" marT="6933" marB="0" anchor="b"/>
                </a:tc>
                <a:extLst>
                  <a:ext uri="{0D108BD9-81ED-4DB2-BD59-A6C34878D82A}">
                    <a16:rowId xmlns:a16="http://schemas.microsoft.com/office/drawing/2014/main" val="1709706745"/>
                  </a:ext>
                </a:extLst>
              </a:tr>
              <a:tr h="326995">
                <a:tc>
                  <a:txBody>
                    <a:bodyPr/>
                    <a:lstStyle/>
                    <a:p>
                      <a:pPr algn="l" fontAlgn="b"/>
                      <a:r>
                        <a:rPr lang="en-US" sz="1600" b="0" u="none" strike="noStrike">
                          <a:solidFill>
                            <a:srgbClr val="000000"/>
                          </a:solidFill>
                          <a:effectLst/>
                          <a:latin typeface="Times New Roman" panose="02020603050405020304" pitchFamily="18" charset="0"/>
                          <a:cs typeface="Times New Roman" panose="02020603050405020304" pitchFamily="18" charset="0"/>
                        </a:rPr>
                        <a:t>TATAMOTORS</a:t>
                      </a:r>
                      <a:endParaRPr lang="en-US" sz="1600" b="0" i="0" u="none" strike="noStrike">
                        <a:solidFill>
                          <a:srgbClr val="000000"/>
                        </a:solidFill>
                        <a:effectLst/>
                        <a:latin typeface="Times New Roman" panose="02020603050405020304" pitchFamily="18" charset="0"/>
                        <a:cs typeface="Times New Roman" panose="02020603050405020304" pitchFamily="18" charset="0"/>
                      </a:endParaRPr>
                    </a:p>
                  </a:txBody>
                  <a:tcPr marL="6933" marR="6933" marT="6933" marB="0" anchor="b"/>
                </a:tc>
                <a:tc>
                  <a:txBody>
                    <a:bodyPr/>
                    <a:lstStyle/>
                    <a:p>
                      <a:pPr algn="ctr" fontAlgn="b"/>
                      <a:r>
                        <a:rPr lang="en-US" sz="1600" b="0" u="none" strike="noStrike" dirty="0">
                          <a:solidFill>
                            <a:srgbClr val="000000"/>
                          </a:solidFill>
                          <a:effectLst/>
                          <a:latin typeface="Times New Roman" panose="02020603050405020304" pitchFamily="18" charset="0"/>
                          <a:cs typeface="Times New Roman" panose="02020603050405020304" pitchFamily="18" charset="0"/>
                        </a:rPr>
                        <a:t>25-Jun-20</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933" marR="6933" marT="6933" marB="0" anchor="b"/>
                </a:tc>
                <a:tc>
                  <a:txBody>
                    <a:bodyPr/>
                    <a:lstStyle/>
                    <a:p>
                      <a:pPr algn="ctr" fontAlgn="b"/>
                      <a:r>
                        <a:rPr lang="en-US" sz="1600" b="0" u="none" strike="noStrike" dirty="0">
                          <a:solidFill>
                            <a:srgbClr val="000000"/>
                          </a:solidFill>
                          <a:effectLst/>
                          <a:latin typeface="Times New Roman" panose="02020603050405020304" pitchFamily="18" charset="0"/>
                          <a:cs typeface="Times New Roman" panose="02020603050405020304" pitchFamily="18" charset="0"/>
                        </a:rPr>
                        <a:t>Call</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933" marR="6933" marT="6933" marB="0" anchor="b"/>
                </a:tc>
                <a:tc>
                  <a:txBody>
                    <a:bodyPr/>
                    <a:lstStyle/>
                    <a:p>
                      <a:pPr algn="ctr" fontAlgn="b"/>
                      <a:r>
                        <a:rPr lang="en-US" sz="1600" b="0" u="none" strike="noStrike" dirty="0">
                          <a:solidFill>
                            <a:srgbClr val="000000"/>
                          </a:solidFill>
                          <a:effectLst/>
                          <a:latin typeface="Times New Roman" panose="02020603050405020304" pitchFamily="18" charset="0"/>
                          <a:cs typeface="Times New Roman" panose="02020603050405020304" pitchFamily="18" charset="0"/>
                        </a:rPr>
                        <a:t>110</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933" marR="6933" marT="6933" marB="0" anchor="b"/>
                </a:tc>
                <a:tc>
                  <a:txBody>
                    <a:bodyPr/>
                    <a:lstStyle/>
                    <a:p>
                      <a:pPr algn="ctr" fontAlgn="b"/>
                      <a:r>
                        <a:rPr lang="en-US" sz="1600" b="0" u="none" strike="noStrike" dirty="0">
                          <a:solidFill>
                            <a:srgbClr val="000000"/>
                          </a:solidFill>
                          <a:effectLst/>
                          <a:latin typeface="Times New Roman" panose="02020603050405020304" pitchFamily="18" charset="0"/>
                          <a:cs typeface="Times New Roman" panose="02020603050405020304" pitchFamily="18" charset="0"/>
                        </a:rPr>
                        <a:t>7.25</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933" marR="6933" marT="6933" marB="0" anchor="b"/>
                </a:tc>
                <a:tc>
                  <a:txBody>
                    <a:bodyPr/>
                    <a:lstStyle/>
                    <a:p>
                      <a:pPr algn="r" fontAlgn="b"/>
                      <a:r>
                        <a:rPr lang="en-US" sz="1600" b="0" u="none" strike="noStrike">
                          <a:solidFill>
                            <a:srgbClr val="000000"/>
                          </a:solidFill>
                          <a:effectLst/>
                          <a:latin typeface="Times New Roman" panose="02020603050405020304" pitchFamily="18" charset="0"/>
                          <a:cs typeface="Times New Roman" panose="02020603050405020304" pitchFamily="18" charset="0"/>
                        </a:rPr>
                        <a:t>107.2</a:t>
                      </a:r>
                      <a:endParaRPr lang="en-US" sz="1600" b="0" i="0" u="none" strike="noStrike">
                        <a:solidFill>
                          <a:srgbClr val="000000"/>
                        </a:solidFill>
                        <a:effectLst/>
                        <a:latin typeface="Times New Roman" panose="02020603050405020304" pitchFamily="18" charset="0"/>
                        <a:cs typeface="Times New Roman" panose="02020603050405020304" pitchFamily="18" charset="0"/>
                      </a:endParaRPr>
                    </a:p>
                  </a:txBody>
                  <a:tcPr marL="6933" marR="6933" marT="6933" marB="0" anchor="b"/>
                </a:tc>
                <a:tc>
                  <a:txBody>
                    <a:bodyPr/>
                    <a:lstStyle/>
                    <a:p>
                      <a:pPr algn="ctr" fontAlgn="b"/>
                      <a:r>
                        <a:rPr lang="en-US" sz="1600" b="0" u="none" strike="noStrike" dirty="0">
                          <a:solidFill>
                            <a:srgbClr val="000000"/>
                          </a:solidFill>
                          <a:effectLst/>
                          <a:latin typeface="Times New Roman" panose="02020603050405020304" pitchFamily="18" charset="0"/>
                          <a:cs typeface="Times New Roman" panose="02020603050405020304" pitchFamily="18" charset="0"/>
                        </a:rPr>
                        <a:t>out the money</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933" marR="6933" marT="6933" marB="0" anchor="b"/>
                </a:tc>
                <a:extLst>
                  <a:ext uri="{0D108BD9-81ED-4DB2-BD59-A6C34878D82A}">
                    <a16:rowId xmlns:a16="http://schemas.microsoft.com/office/drawing/2014/main" val="907076288"/>
                  </a:ext>
                </a:extLst>
              </a:tr>
              <a:tr h="165789">
                <a:tc>
                  <a:txBody>
                    <a:bodyPr/>
                    <a:lstStyle/>
                    <a:p>
                      <a:pPr algn="l" fontAlgn="b"/>
                      <a:r>
                        <a:rPr lang="en-US" sz="1600" b="0" u="none" strike="noStrike" dirty="0">
                          <a:solidFill>
                            <a:srgbClr val="000000"/>
                          </a:solidFill>
                          <a:effectLst/>
                          <a:latin typeface="Times New Roman" panose="02020603050405020304" pitchFamily="18" charset="0"/>
                          <a:cs typeface="Times New Roman" panose="02020603050405020304" pitchFamily="18" charset="0"/>
                        </a:rPr>
                        <a:t>TCS</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933" marR="6933" marT="6933" marB="0" anchor="b"/>
                </a:tc>
                <a:tc>
                  <a:txBody>
                    <a:bodyPr/>
                    <a:lstStyle/>
                    <a:p>
                      <a:pPr algn="ctr" fontAlgn="b"/>
                      <a:r>
                        <a:rPr lang="en-US" sz="1600" b="0" u="none" strike="noStrike" dirty="0">
                          <a:solidFill>
                            <a:srgbClr val="000000"/>
                          </a:solidFill>
                          <a:effectLst/>
                          <a:latin typeface="Times New Roman" panose="02020603050405020304" pitchFamily="18" charset="0"/>
                          <a:cs typeface="Times New Roman" panose="02020603050405020304" pitchFamily="18" charset="0"/>
                        </a:rPr>
                        <a:t>25-Jun-20</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933" marR="6933" marT="6933" marB="0" anchor="b"/>
                </a:tc>
                <a:tc>
                  <a:txBody>
                    <a:bodyPr/>
                    <a:lstStyle/>
                    <a:p>
                      <a:pPr algn="ctr" fontAlgn="b"/>
                      <a:r>
                        <a:rPr lang="en-US" sz="1600" b="0" u="none" strike="noStrike" dirty="0">
                          <a:solidFill>
                            <a:srgbClr val="000000"/>
                          </a:solidFill>
                          <a:effectLst/>
                          <a:latin typeface="Times New Roman" panose="02020603050405020304" pitchFamily="18" charset="0"/>
                          <a:cs typeface="Times New Roman" panose="02020603050405020304" pitchFamily="18" charset="0"/>
                        </a:rPr>
                        <a:t>Call</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933" marR="6933" marT="6933" marB="0" anchor="b"/>
                </a:tc>
                <a:tc>
                  <a:txBody>
                    <a:bodyPr/>
                    <a:lstStyle/>
                    <a:p>
                      <a:pPr algn="ctr" fontAlgn="b"/>
                      <a:r>
                        <a:rPr lang="en-US" sz="1600" b="0" u="none" strike="noStrike" dirty="0">
                          <a:solidFill>
                            <a:srgbClr val="000000"/>
                          </a:solidFill>
                          <a:effectLst/>
                          <a:latin typeface="Times New Roman" panose="02020603050405020304" pitchFamily="18" charset="0"/>
                          <a:cs typeface="Times New Roman" panose="02020603050405020304" pitchFamily="18" charset="0"/>
                        </a:rPr>
                        <a:t>2,100.00</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933" marR="6933" marT="6933" marB="0" anchor="b"/>
                </a:tc>
                <a:tc>
                  <a:txBody>
                    <a:bodyPr/>
                    <a:lstStyle/>
                    <a:p>
                      <a:pPr algn="ctr" fontAlgn="b"/>
                      <a:r>
                        <a:rPr lang="en-US" sz="1600" b="0" u="none" strike="noStrike" dirty="0">
                          <a:solidFill>
                            <a:srgbClr val="000000"/>
                          </a:solidFill>
                          <a:effectLst/>
                          <a:latin typeface="Times New Roman" panose="02020603050405020304" pitchFamily="18" charset="0"/>
                          <a:cs typeface="Times New Roman" panose="02020603050405020304" pitchFamily="18" charset="0"/>
                        </a:rPr>
                        <a:t>42</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933" marR="6933" marT="6933" marB="0" anchor="b"/>
                </a:tc>
                <a:tc>
                  <a:txBody>
                    <a:bodyPr/>
                    <a:lstStyle/>
                    <a:p>
                      <a:pPr algn="r" fontAlgn="b"/>
                      <a:r>
                        <a:rPr lang="en-US" sz="1600" b="0" u="none" strike="noStrike" dirty="0">
                          <a:solidFill>
                            <a:srgbClr val="000000"/>
                          </a:solidFill>
                          <a:effectLst/>
                          <a:latin typeface="Times New Roman" panose="02020603050405020304" pitchFamily="18" charset="0"/>
                          <a:cs typeface="Times New Roman" panose="02020603050405020304" pitchFamily="18" charset="0"/>
                        </a:rPr>
                        <a:t>2,053.00</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933" marR="6933" marT="6933" marB="0" anchor="b"/>
                </a:tc>
                <a:tc>
                  <a:txBody>
                    <a:bodyPr/>
                    <a:lstStyle/>
                    <a:p>
                      <a:pPr algn="ctr" fontAlgn="b"/>
                      <a:r>
                        <a:rPr lang="en-US" sz="1600" b="0" u="none" strike="noStrike" dirty="0">
                          <a:solidFill>
                            <a:srgbClr val="000000"/>
                          </a:solidFill>
                          <a:effectLst/>
                          <a:latin typeface="Times New Roman" panose="02020603050405020304" pitchFamily="18" charset="0"/>
                          <a:cs typeface="Times New Roman" panose="02020603050405020304" pitchFamily="18" charset="0"/>
                        </a:rPr>
                        <a:t>out the money</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933" marR="6933" marT="6933" marB="0" anchor="b"/>
                </a:tc>
                <a:extLst>
                  <a:ext uri="{0D108BD9-81ED-4DB2-BD59-A6C34878D82A}">
                    <a16:rowId xmlns:a16="http://schemas.microsoft.com/office/drawing/2014/main" val="4044247187"/>
                  </a:ext>
                </a:extLst>
              </a:tr>
            </a:tbl>
          </a:graphicData>
        </a:graphic>
      </p:graphicFrame>
    </p:spTree>
    <p:extLst>
      <p:ext uri="{BB962C8B-B14F-4D97-AF65-F5344CB8AC3E}">
        <p14:creationId xmlns:p14="http://schemas.microsoft.com/office/powerpoint/2010/main" val="151566564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D1DDF-A747-493C-BE34-5222291F82B0}"/>
              </a:ext>
            </a:extLst>
          </p:cNvPr>
          <p:cNvSpPr>
            <a:spLocks noGrp="1"/>
          </p:cNvSpPr>
          <p:nvPr>
            <p:ph type="title"/>
          </p:nvPr>
        </p:nvSpPr>
        <p:spPr/>
        <p:txBody>
          <a:bodyPr>
            <a:normAutofit/>
          </a:bodyPr>
          <a:lstStyle/>
          <a:p>
            <a:r>
              <a:rPr lang="en-US" altLang="en-US" sz="3600" dirty="0">
                <a:latin typeface="Times New Roman" panose="02020603050405020304" pitchFamily="18" charset="0"/>
                <a:cs typeface="Times New Roman" panose="02020603050405020304" pitchFamily="18" charset="0"/>
              </a:rPr>
              <a:t>Effect of Variables on Option Pricing</a:t>
            </a:r>
            <a:endParaRPr lang="en-US" sz="3600" dirty="0">
              <a:latin typeface="Times New Roman" panose="02020603050405020304" pitchFamily="18" charset="0"/>
              <a:cs typeface="Times New Roman" panose="02020603050405020304" pitchFamily="18" charset="0"/>
            </a:endParaRPr>
          </a:p>
        </p:txBody>
      </p:sp>
      <p:graphicFrame>
        <p:nvGraphicFramePr>
          <p:cNvPr id="6" name="Table 5">
            <a:extLst>
              <a:ext uri="{FF2B5EF4-FFF2-40B4-BE49-F238E27FC236}">
                <a16:creationId xmlns:a16="http://schemas.microsoft.com/office/drawing/2014/main" id="{DF9AB449-38A2-4D4C-B711-789AB24F7CEF}"/>
              </a:ext>
            </a:extLst>
          </p:cNvPr>
          <p:cNvGraphicFramePr>
            <a:graphicFrameLocks noGrp="1"/>
          </p:cNvGraphicFramePr>
          <p:nvPr>
            <p:extLst>
              <p:ext uri="{D42A27DB-BD31-4B8C-83A1-F6EECF244321}">
                <p14:modId xmlns:p14="http://schemas.microsoft.com/office/powerpoint/2010/main" val="516151670"/>
              </p:ext>
            </p:extLst>
          </p:nvPr>
        </p:nvGraphicFramePr>
        <p:xfrm>
          <a:off x="1797048" y="1877600"/>
          <a:ext cx="7386707" cy="3668265"/>
        </p:xfrm>
        <a:graphic>
          <a:graphicData uri="http://schemas.openxmlformats.org/drawingml/2006/table">
            <a:tbl>
              <a:tblPr firstRow="1" bandRow="1">
                <a:tableStyleId>{5940675A-B579-460E-94D1-54222C63F5DA}</a:tableStyleId>
              </a:tblPr>
              <a:tblGrid>
                <a:gridCol w="2984528">
                  <a:extLst>
                    <a:ext uri="{9D8B030D-6E8A-4147-A177-3AD203B41FA5}">
                      <a16:colId xmlns:a16="http://schemas.microsoft.com/office/drawing/2014/main" val="20000"/>
                    </a:ext>
                  </a:extLst>
                </a:gridCol>
                <a:gridCol w="1939942">
                  <a:extLst>
                    <a:ext uri="{9D8B030D-6E8A-4147-A177-3AD203B41FA5}">
                      <a16:colId xmlns:a16="http://schemas.microsoft.com/office/drawing/2014/main" val="20001"/>
                    </a:ext>
                  </a:extLst>
                </a:gridCol>
                <a:gridCol w="2462237">
                  <a:extLst>
                    <a:ext uri="{9D8B030D-6E8A-4147-A177-3AD203B41FA5}">
                      <a16:colId xmlns:a16="http://schemas.microsoft.com/office/drawing/2014/main" val="20002"/>
                    </a:ext>
                  </a:extLst>
                </a:gridCol>
              </a:tblGrid>
              <a:tr h="506155">
                <a:tc>
                  <a:txBody>
                    <a:bodyPr/>
                    <a:lstStyle/>
                    <a:p>
                      <a:pPr algn="l"/>
                      <a:r>
                        <a:rPr lang="en-CA" sz="2400" b="1" i="0" dirty="0">
                          <a:latin typeface="Times New Roman" panose="02020603050405020304" pitchFamily="18" charset="0"/>
                          <a:cs typeface="Times New Roman" panose="02020603050405020304" pitchFamily="18" charset="0"/>
                        </a:rPr>
                        <a:t>Variable</a:t>
                      </a:r>
                      <a:endParaRPr lang="en-US" sz="2400" b="1" i="0" dirty="0">
                        <a:latin typeface="Times New Roman" panose="02020603050405020304" pitchFamily="18" charset="0"/>
                        <a:cs typeface="Times New Roman" panose="02020603050405020304" pitchFamily="18" charset="0"/>
                      </a:endParaRPr>
                    </a:p>
                  </a:txBody>
                  <a:tcPr marL="91449" marR="91449" marT="45730" marB="45730"/>
                </a:tc>
                <a:tc>
                  <a:txBody>
                    <a:bodyPr/>
                    <a:lstStyle/>
                    <a:p>
                      <a:pPr algn="ctr"/>
                      <a:r>
                        <a:rPr lang="en-CA" sz="2400" b="1" i="1" dirty="0">
                          <a:latin typeface="Times New Roman" panose="02020603050405020304" pitchFamily="18" charset="0"/>
                          <a:cs typeface="Times New Roman" panose="02020603050405020304" pitchFamily="18" charset="0"/>
                        </a:rPr>
                        <a:t>Call option </a:t>
                      </a:r>
                      <a:endParaRPr lang="en-US" sz="2400" b="1" i="1" dirty="0">
                        <a:latin typeface="Times New Roman" panose="02020603050405020304" pitchFamily="18" charset="0"/>
                        <a:cs typeface="Times New Roman" panose="02020603050405020304" pitchFamily="18" charset="0"/>
                      </a:endParaRPr>
                    </a:p>
                  </a:txBody>
                  <a:tcPr marL="91449" marR="91449" marT="45730" marB="45730"/>
                </a:tc>
                <a:tc>
                  <a:txBody>
                    <a:bodyPr/>
                    <a:lstStyle/>
                    <a:p>
                      <a:pPr algn="ctr"/>
                      <a:r>
                        <a:rPr lang="en-CA" sz="2400" b="1" i="1" dirty="0">
                          <a:latin typeface="Times New Roman" panose="02020603050405020304" pitchFamily="18" charset="0"/>
                          <a:cs typeface="Times New Roman" panose="02020603050405020304" pitchFamily="18" charset="0"/>
                        </a:rPr>
                        <a:t>Put option</a:t>
                      </a:r>
                      <a:endParaRPr lang="en-US" sz="2400" b="1" i="1" dirty="0">
                        <a:latin typeface="Times New Roman" panose="02020603050405020304" pitchFamily="18" charset="0"/>
                        <a:cs typeface="Times New Roman" panose="02020603050405020304" pitchFamily="18" charset="0"/>
                      </a:endParaRPr>
                    </a:p>
                  </a:txBody>
                  <a:tcPr marL="91449" marR="91449" marT="45730" marB="45730"/>
                </a:tc>
                <a:extLst>
                  <a:ext uri="{0D108BD9-81ED-4DB2-BD59-A6C34878D82A}">
                    <a16:rowId xmlns:a16="http://schemas.microsoft.com/office/drawing/2014/main" val="10000"/>
                  </a:ext>
                </a:extLst>
              </a:tr>
              <a:tr h="467826">
                <a:tc>
                  <a:txBody>
                    <a:bodyPr/>
                    <a:lstStyle/>
                    <a:p>
                      <a:pPr algn="l"/>
                      <a:r>
                        <a:rPr lang="en-CA" sz="2400" b="1" i="0" dirty="0">
                          <a:latin typeface="Times New Roman" panose="02020603050405020304" pitchFamily="18" charset="0"/>
                          <a:cs typeface="Times New Roman" panose="02020603050405020304" pitchFamily="18" charset="0"/>
                        </a:rPr>
                        <a:t>Spot prices (S)</a:t>
                      </a:r>
                      <a:endParaRPr lang="en-US" sz="2400" b="1" i="0" dirty="0">
                        <a:latin typeface="Times New Roman" panose="02020603050405020304" pitchFamily="18" charset="0"/>
                        <a:cs typeface="Times New Roman" panose="02020603050405020304" pitchFamily="18" charset="0"/>
                      </a:endParaRPr>
                    </a:p>
                  </a:txBody>
                  <a:tcPr marL="91449" marR="91449" marT="45730" marB="45730"/>
                </a:tc>
                <a:tc>
                  <a:txBody>
                    <a:bodyPr/>
                    <a:lstStyle/>
                    <a:p>
                      <a:pPr algn="ctr"/>
                      <a:r>
                        <a:rPr lang="en-CA" sz="2400" dirty="0">
                          <a:latin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cs typeface="Times New Roman" panose="02020603050405020304" pitchFamily="18" charset="0"/>
                      </a:endParaRPr>
                    </a:p>
                  </a:txBody>
                  <a:tcPr marL="91449" marR="91449" marT="45730" marB="45730"/>
                </a:tc>
                <a:tc>
                  <a:txBody>
                    <a:bodyPr/>
                    <a:lstStyle/>
                    <a:p>
                      <a:pPr algn="ctr"/>
                      <a:r>
                        <a:rPr lang="en-US" sz="2400" dirty="0">
                          <a:latin typeface="Times New Roman" panose="02020603050405020304" pitchFamily="18" charset="0"/>
                          <a:cs typeface="Times New Roman" panose="02020603050405020304" pitchFamily="18" charset="0"/>
                        </a:rPr>
                        <a:t>−</a:t>
                      </a:r>
                    </a:p>
                  </a:txBody>
                  <a:tcPr marL="91449" marR="91449" marT="45730" marB="45730"/>
                </a:tc>
                <a:extLst>
                  <a:ext uri="{0D108BD9-81ED-4DB2-BD59-A6C34878D82A}">
                    <a16:rowId xmlns:a16="http://schemas.microsoft.com/office/drawing/2014/main" val="10001"/>
                  </a:ext>
                </a:extLst>
              </a:tr>
              <a:tr h="467826">
                <a:tc>
                  <a:txBody>
                    <a:bodyPr/>
                    <a:lstStyle/>
                    <a:p>
                      <a:pPr algn="l"/>
                      <a:r>
                        <a:rPr lang="en-CA" sz="2400" b="1" i="0" dirty="0">
                          <a:latin typeface="Times New Roman" panose="02020603050405020304" pitchFamily="18" charset="0"/>
                          <a:cs typeface="Times New Roman" panose="02020603050405020304" pitchFamily="18" charset="0"/>
                        </a:rPr>
                        <a:t>Strike price (K)</a:t>
                      </a:r>
                      <a:endParaRPr lang="en-US" sz="2400" b="1" i="0" dirty="0">
                        <a:latin typeface="Times New Roman" panose="02020603050405020304" pitchFamily="18" charset="0"/>
                        <a:cs typeface="Times New Roman" panose="02020603050405020304" pitchFamily="18" charset="0"/>
                      </a:endParaRPr>
                    </a:p>
                  </a:txBody>
                  <a:tcPr marL="91449" marR="91449" marT="45730" marB="45730"/>
                </a:tc>
                <a:tc>
                  <a:txBody>
                    <a:bodyPr/>
                    <a:lstStyle/>
                    <a:p>
                      <a:pPr algn="ctr"/>
                      <a:r>
                        <a:rPr lang="en-US" sz="2400" dirty="0">
                          <a:latin typeface="Times New Roman" panose="02020603050405020304" pitchFamily="18" charset="0"/>
                          <a:cs typeface="Times New Roman" panose="02020603050405020304" pitchFamily="18" charset="0"/>
                        </a:rPr>
                        <a:t>−</a:t>
                      </a:r>
                    </a:p>
                  </a:txBody>
                  <a:tcPr marL="91449" marR="91449" marT="45730" marB="45730"/>
                </a:tc>
                <a:tc>
                  <a:txBody>
                    <a:bodyPr/>
                    <a:lstStyle/>
                    <a:p>
                      <a:pPr algn="ctr"/>
                      <a:r>
                        <a:rPr lang="en-CA" sz="2400" dirty="0">
                          <a:latin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cs typeface="Times New Roman" panose="02020603050405020304" pitchFamily="18" charset="0"/>
                      </a:endParaRPr>
                    </a:p>
                  </a:txBody>
                  <a:tcPr marL="91449" marR="91449" marT="45730" marB="45730"/>
                </a:tc>
                <a:extLst>
                  <a:ext uri="{0D108BD9-81ED-4DB2-BD59-A6C34878D82A}">
                    <a16:rowId xmlns:a16="http://schemas.microsoft.com/office/drawing/2014/main" val="10002"/>
                  </a:ext>
                </a:extLst>
              </a:tr>
              <a:tr h="467826">
                <a:tc>
                  <a:txBody>
                    <a:bodyPr/>
                    <a:lstStyle/>
                    <a:p>
                      <a:pPr algn="l"/>
                      <a:r>
                        <a:rPr lang="en-CA" sz="2400" b="1" i="0" dirty="0">
                          <a:latin typeface="Times New Roman" panose="02020603050405020304" pitchFamily="18" charset="0"/>
                          <a:cs typeface="Times New Roman" panose="02020603050405020304" pitchFamily="18" charset="0"/>
                        </a:rPr>
                        <a:t>Time to maturity (T)</a:t>
                      </a:r>
                      <a:endParaRPr lang="en-US" sz="2400" b="1" i="0" dirty="0">
                        <a:latin typeface="Times New Roman" panose="02020603050405020304" pitchFamily="18" charset="0"/>
                        <a:cs typeface="Times New Roman" panose="02020603050405020304" pitchFamily="18" charset="0"/>
                      </a:endParaRPr>
                    </a:p>
                  </a:txBody>
                  <a:tcPr marL="91449" marR="91449" marT="45730" marB="45730"/>
                </a:tc>
                <a:tc>
                  <a:txBody>
                    <a:bodyPr/>
                    <a:lstStyle/>
                    <a:p>
                      <a:pPr algn="ctr"/>
                      <a:r>
                        <a:rPr lang="en-CA" sz="2400" dirty="0">
                          <a:latin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cs typeface="Times New Roman" panose="02020603050405020304" pitchFamily="18" charset="0"/>
                      </a:endParaRPr>
                    </a:p>
                  </a:txBody>
                  <a:tcPr marL="91449" marR="91449" marT="45730" marB="45730"/>
                </a:tc>
                <a:tc>
                  <a:txBody>
                    <a:bodyPr/>
                    <a:lstStyle/>
                    <a:p>
                      <a:pPr algn="ctr"/>
                      <a:r>
                        <a:rPr lang="en-CA" sz="2400" dirty="0">
                          <a:latin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cs typeface="Times New Roman" panose="02020603050405020304" pitchFamily="18" charset="0"/>
                      </a:endParaRPr>
                    </a:p>
                  </a:txBody>
                  <a:tcPr marL="91449" marR="91449" marT="45730" marB="45730"/>
                </a:tc>
                <a:extLst>
                  <a:ext uri="{0D108BD9-81ED-4DB2-BD59-A6C34878D82A}">
                    <a16:rowId xmlns:a16="http://schemas.microsoft.com/office/drawing/2014/main" val="10003"/>
                  </a:ext>
                </a:extLst>
              </a:tr>
              <a:tr h="467826">
                <a:tc>
                  <a:txBody>
                    <a:bodyPr/>
                    <a:lstStyle/>
                    <a:p>
                      <a:pPr algn="l"/>
                      <a:r>
                        <a:rPr lang="en-US" sz="2400" b="1" i="0" dirty="0">
                          <a:latin typeface="Times New Roman" panose="02020603050405020304" pitchFamily="18" charset="0"/>
                          <a:cs typeface="Times New Roman" panose="02020603050405020304" pitchFamily="18" charset="0"/>
                        </a:rPr>
                        <a:t>Volatility of underlying assets (</a:t>
                      </a:r>
                      <a:r>
                        <a:rPr lang="el-GR" sz="2400" b="1" i="0" dirty="0">
                          <a:latin typeface="Times New Roman" panose="02020603050405020304" pitchFamily="18" charset="0"/>
                          <a:cs typeface="Times New Roman" panose="02020603050405020304" pitchFamily="18" charset="0"/>
                        </a:rPr>
                        <a:t>σ</a:t>
                      </a:r>
                      <a:endParaRPr lang="en-US" sz="2400" b="1" i="0" dirty="0">
                        <a:latin typeface="Times New Roman" panose="02020603050405020304" pitchFamily="18" charset="0"/>
                        <a:cs typeface="Times New Roman" panose="02020603050405020304" pitchFamily="18" charset="0"/>
                      </a:endParaRPr>
                    </a:p>
                  </a:txBody>
                  <a:tcPr marL="91449" marR="91449" marT="45730" marB="45730"/>
                </a:tc>
                <a:tc>
                  <a:txBody>
                    <a:bodyPr/>
                    <a:lstStyle/>
                    <a:p>
                      <a:pPr algn="ctr"/>
                      <a:r>
                        <a:rPr lang="en-CA" sz="2400" dirty="0">
                          <a:latin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cs typeface="Times New Roman" panose="02020603050405020304" pitchFamily="18" charset="0"/>
                      </a:endParaRPr>
                    </a:p>
                  </a:txBody>
                  <a:tcPr marL="91449" marR="91449" marT="45730" marB="45730"/>
                </a:tc>
                <a:tc>
                  <a:txBody>
                    <a:bodyPr/>
                    <a:lstStyle/>
                    <a:p>
                      <a:pPr algn="ctr"/>
                      <a:r>
                        <a:rPr lang="en-CA" sz="2400" dirty="0">
                          <a:latin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cs typeface="Times New Roman" panose="02020603050405020304" pitchFamily="18" charset="0"/>
                      </a:endParaRPr>
                    </a:p>
                  </a:txBody>
                  <a:tcPr marL="91449" marR="91449" marT="45730" marB="45730"/>
                </a:tc>
                <a:extLst>
                  <a:ext uri="{0D108BD9-81ED-4DB2-BD59-A6C34878D82A}">
                    <a16:rowId xmlns:a16="http://schemas.microsoft.com/office/drawing/2014/main" val="10004"/>
                  </a:ext>
                </a:extLst>
              </a:tr>
              <a:tr h="467826">
                <a:tc>
                  <a:txBody>
                    <a:bodyPr/>
                    <a:lstStyle/>
                    <a:p>
                      <a:pPr algn="l"/>
                      <a:r>
                        <a:rPr lang="en-CA" sz="2400" b="1" i="0" dirty="0">
                          <a:latin typeface="Times New Roman" panose="02020603050405020304" pitchFamily="18" charset="0"/>
                          <a:cs typeface="Times New Roman" panose="02020603050405020304" pitchFamily="18" charset="0"/>
                        </a:rPr>
                        <a:t>Risk-free rate (r)</a:t>
                      </a:r>
                      <a:endParaRPr lang="en-US" sz="2400" b="1" i="0" dirty="0">
                        <a:latin typeface="Times New Roman" panose="02020603050405020304" pitchFamily="18" charset="0"/>
                        <a:cs typeface="Times New Roman" panose="02020603050405020304" pitchFamily="18" charset="0"/>
                      </a:endParaRPr>
                    </a:p>
                  </a:txBody>
                  <a:tcPr marL="91449" marR="91449" marT="45730" marB="45730"/>
                </a:tc>
                <a:tc>
                  <a:txBody>
                    <a:bodyPr/>
                    <a:lstStyle/>
                    <a:p>
                      <a:pPr algn="ctr"/>
                      <a:r>
                        <a:rPr lang="en-CA" sz="2400" dirty="0">
                          <a:latin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cs typeface="Times New Roman" panose="02020603050405020304" pitchFamily="18" charset="0"/>
                      </a:endParaRPr>
                    </a:p>
                  </a:txBody>
                  <a:tcPr marL="91449" marR="91449" marT="45730" marB="45730"/>
                </a:tc>
                <a:tc>
                  <a:txBody>
                    <a:bodyPr/>
                    <a:lstStyle/>
                    <a:p>
                      <a:pPr algn="ctr"/>
                      <a:r>
                        <a:rPr lang="en-US" sz="2400" dirty="0">
                          <a:latin typeface="Times New Roman" panose="02020603050405020304" pitchFamily="18" charset="0"/>
                          <a:cs typeface="Times New Roman" panose="02020603050405020304" pitchFamily="18" charset="0"/>
                        </a:rPr>
                        <a:t>−</a:t>
                      </a:r>
                    </a:p>
                  </a:txBody>
                  <a:tcPr marL="91449" marR="91449" marT="45730" marB="45730"/>
                </a:tc>
                <a:extLst>
                  <a:ext uri="{0D108BD9-81ED-4DB2-BD59-A6C34878D82A}">
                    <a16:rowId xmlns:a16="http://schemas.microsoft.com/office/drawing/2014/main" val="10005"/>
                  </a:ext>
                </a:extLst>
              </a:tr>
              <a:tr h="467826">
                <a:tc>
                  <a:txBody>
                    <a:bodyPr/>
                    <a:lstStyle/>
                    <a:p>
                      <a:pPr algn="l"/>
                      <a:r>
                        <a:rPr lang="en-CA" sz="2400" b="1" i="0" dirty="0">
                          <a:latin typeface="Times New Roman" panose="02020603050405020304" pitchFamily="18" charset="0"/>
                          <a:cs typeface="Times New Roman" panose="02020603050405020304" pitchFamily="18" charset="0"/>
                        </a:rPr>
                        <a:t>Dividend (d)</a:t>
                      </a:r>
                      <a:endParaRPr lang="en-US" sz="2400" b="1" i="0" dirty="0">
                        <a:latin typeface="Times New Roman" panose="02020603050405020304" pitchFamily="18" charset="0"/>
                        <a:cs typeface="Times New Roman" panose="02020603050405020304" pitchFamily="18" charset="0"/>
                      </a:endParaRPr>
                    </a:p>
                  </a:txBody>
                  <a:tcPr marL="91449" marR="91449" marT="45730" marB="45730"/>
                </a:tc>
                <a:tc>
                  <a:txBody>
                    <a:bodyPr/>
                    <a:lstStyle/>
                    <a:p>
                      <a:pPr algn="ctr"/>
                      <a:r>
                        <a:rPr lang="en-US" sz="2400" dirty="0">
                          <a:latin typeface="Times New Roman" panose="02020603050405020304" pitchFamily="18" charset="0"/>
                          <a:cs typeface="Times New Roman" panose="02020603050405020304" pitchFamily="18" charset="0"/>
                        </a:rPr>
                        <a:t>−</a:t>
                      </a:r>
                    </a:p>
                  </a:txBody>
                  <a:tcPr marL="91449" marR="91449" marT="45730" marB="45730"/>
                </a:tc>
                <a:tc>
                  <a:txBody>
                    <a:bodyPr/>
                    <a:lstStyle/>
                    <a:p>
                      <a:pPr algn="ctr"/>
                      <a:r>
                        <a:rPr lang="en-CA" sz="2400" dirty="0">
                          <a:latin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cs typeface="Times New Roman" panose="02020603050405020304" pitchFamily="18" charset="0"/>
                      </a:endParaRPr>
                    </a:p>
                  </a:txBody>
                  <a:tcPr marL="91449" marR="91449" marT="45730" marB="45730"/>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209446529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vert="horz" lIns="92075" tIns="46038" rIns="92075" bIns="46038" rtlCol="0" anchor="ctr">
            <a:normAutofit/>
          </a:bodyPr>
          <a:lstStyle/>
          <a:p>
            <a:pPr eaLnBrk="1" hangingPunct="1"/>
            <a:r>
              <a:rPr lang="en-US" altLang="en-US" sz="3600" dirty="0">
                <a:latin typeface="Times New Roman" panose="02020603050405020304" pitchFamily="18" charset="0"/>
                <a:cs typeface="Times New Roman" panose="02020603050405020304" pitchFamily="18" charset="0"/>
              </a:rPr>
              <a:t>The Black-Scholes-Merton Formulas for Options value</a:t>
            </a:r>
          </a:p>
        </p:txBody>
      </p:sp>
      <p:sp>
        <p:nvSpPr>
          <p:cNvPr id="25604"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Blip>
                <a:blip r:embed="rId4"/>
              </a:buBlip>
              <a:defRPr sz="3200">
                <a:solidFill>
                  <a:schemeClr val="tx1"/>
                </a:solidFill>
                <a:latin typeface="Tahoma" charset="0"/>
              </a:defRPr>
            </a:lvl1pPr>
            <a:lvl2pPr marL="742950" indent="-285750" eaLnBrk="0" hangingPunct="0">
              <a:spcBef>
                <a:spcPct val="20000"/>
              </a:spcBef>
              <a:buSzPct val="75000"/>
              <a:buBlip>
                <a:blip r:embed="rId5"/>
              </a:buBlip>
              <a:defRPr sz="2800">
                <a:solidFill>
                  <a:schemeClr val="tx1"/>
                </a:solidFill>
                <a:latin typeface="Tahoma" charset="0"/>
              </a:defRPr>
            </a:lvl2pPr>
            <a:lvl3pPr marL="1143000" indent="-228600" eaLnBrk="0" hangingPunct="0">
              <a:spcBef>
                <a:spcPct val="20000"/>
              </a:spcBef>
              <a:buChar char="•"/>
              <a:defRPr sz="2400">
                <a:solidFill>
                  <a:schemeClr val="tx1"/>
                </a:solidFill>
                <a:latin typeface="Tahoma" charset="0"/>
              </a:defRPr>
            </a:lvl3pPr>
            <a:lvl4pPr marL="1600200" indent="-228600" eaLnBrk="0" hangingPunct="0">
              <a:spcBef>
                <a:spcPct val="20000"/>
              </a:spcBef>
              <a:buChar char="–"/>
              <a:defRPr sz="2000">
                <a:solidFill>
                  <a:schemeClr val="tx1"/>
                </a:solidFill>
                <a:latin typeface="Tahoma" charset="0"/>
              </a:defRPr>
            </a:lvl4pPr>
            <a:lvl5pPr marL="2057400" indent="-228600" eaLnBrk="0" hangingPunct="0">
              <a:spcBef>
                <a:spcPct val="20000"/>
              </a:spcBef>
              <a:buClr>
                <a:schemeClr val="tx2"/>
              </a:buClr>
              <a:buChar char="–"/>
              <a:defRPr sz="2000">
                <a:solidFill>
                  <a:schemeClr val="tx1"/>
                </a:solidFill>
                <a:latin typeface="Tahoma" charset="0"/>
              </a:defRPr>
            </a:lvl5pPr>
            <a:lvl6pPr marL="2514600" indent="-228600" eaLnBrk="0" fontAlgn="base" hangingPunct="0">
              <a:spcBef>
                <a:spcPct val="20000"/>
              </a:spcBef>
              <a:spcAft>
                <a:spcPct val="0"/>
              </a:spcAft>
              <a:buClr>
                <a:schemeClr val="tx2"/>
              </a:buClr>
              <a:buChar char="–"/>
              <a:defRPr sz="2000">
                <a:solidFill>
                  <a:schemeClr val="tx1"/>
                </a:solidFill>
                <a:latin typeface="Tahoma" charset="0"/>
              </a:defRPr>
            </a:lvl6pPr>
            <a:lvl7pPr marL="2971800" indent="-228600" eaLnBrk="0" fontAlgn="base" hangingPunct="0">
              <a:spcBef>
                <a:spcPct val="20000"/>
              </a:spcBef>
              <a:spcAft>
                <a:spcPct val="0"/>
              </a:spcAft>
              <a:buClr>
                <a:schemeClr val="tx2"/>
              </a:buClr>
              <a:buChar char="–"/>
              <a:defRPr sz="2000">
                <a:solidFill>
                  <a:schemeClr val="tx1"/>
                </a:solidFill>
                <a:latin typeface="Tahoma" charset="0"/>
              </a:defRPr>
            </a:lvl7pPr>
            <a:lvl8pPr marL="3429000" indent="-228600" eaLnBrk="0" fontAlgn="base" hangingPunct="0">
              <a:spcBef>
                <a:spcPct val="20000"/>
              </a:spcBef>
              <a:spcAft>
                <a:spcPct val="0"/>
              </a:spcAft>
              <a:buClr>
                <a:schemeClr val="tx2"/>
              </a:buClr>
              <a:buChar char="–"/>
              <a:defRPr sz="2000">
                <a:solidFill>
                  <a:schemeClr val="tx1"/>
                </a:solidFill>
                <a:latin typeface="Tahoma" charset="0"/>
              </a:defRPr>
            </a:lvl8pPr>
            <a:lvl9pPr marL="3886200" indent="-228600" eaLnBrk="0" fontAlgn="base" hangingPunct="0">
              <a:spcBef>
                <a:spcPct val="20000"/>
              </a:spcBef>
              <a:spcAft>
                <a:spcPct val="0"/>
              </a:spcAft>
              <a:buClr>
                <a:schemeClr val="tx2"/>
              </a:buClr>
              <a:buChar char="–"/>
              <a:defRPr sz="2000">
                <a:solidFill>
                  <a:schemeClr val="tx1"/>
                </a:solidFill>
                <a:latin typeface="Tahoma" charset="0"/>
              </a:defRPr>
            </a:lvl9pPr>
          </a:lstStyle>
          <a:p>
            <a:pPr eaLnBrk="1" hangingPunct="1">
              <a:spcBef>
                <a:spcPct val="0"/>
              </a:spcBef>
              <a:buFontTx/>
              <a:buNone/>
            </a:pPr>
            <a:fld id="{CD613FEC-8772-4AED-9603-7921196450F9}" type="slidenum">
              <a:rPr lang="en-US" altLang="en-US" sz="1400">
                <a:latin typeface="Arial" charset="0"/>
              </a:rPr>
              <a:pPr eaLnBrk="1" hangingPunct="1">
                <a:spcBef>
                  <a:spcPct val="0"/>
                </a:spcBef>
                <a:buFontTx/>
                <a:buNone/>
              </a:pPr>
              <a:t>32</a:t>
            </a:fld>
            <a:endParaRPr lang="en-US" altLang="en-US" sz="1400">
              <a:latin typeface="Arial" charset="0"/>
            </a:endParaRPr>
          </a:p>
        </p:txBody>
      </p:sp>
      <p:graphicFrame>
        <p:nvGraphicFramePr>
          <p:cNvPr id="25605" name="Object 3"/>
          <p:cNvGraphicFramePr>
            <a:graphicFrameLocks/>
          </p:cNvGraphicFramePr>
          <p:nvPr/>
        </p:nvGraphicFramePr>
        <p:xfrm>
          <a:off x="2971800" y="2362200"/>
          <a:ext cx="7278688" cy="3646488"/>
        </p:xfrm>
        <a:graphic>
          <a:graphicData uri="http://schemas.openxmlformats.org/presentationml/2006/ole">
            <mc:AlternateContent xmlns:mc="http://schemas.openxmlformats.org/markup-compatibility/2006">
              <mc:Choice xmlns:v="urn:schemas-microsoft-com:vml" Requires="v">
                <p:oleObj spid="_x0000_s4115" name="Equation" r:id="rId6" imgW="2981227" imgH="1476267" progId="Equation.3">
                  <p:embed/>
                </p:oleObj>
              </mc:Choice>
              <mc:Fallback>
                <p:oleObj name="Equation" r:id="rId6" imgW="2981227" imgH="1476267" progId="Equation.3">
                  <p:embed/>
                  <p:pic>
                    <p:nvPicPr>
                      <p:cNvPr id="25605" name="Object 3"/>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71800" y="2362200"/>
                        <a:ext cx="7278688" cy="3646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id="{295B9865-CFEB-4704-B54C-762193A828E0}"/>
              </a:ext>
            </a:extLst>
          </p:cNvPr>
          <p:cNvGraphicFramePr>
            <a:graphicFrameLocks noGrp="1"/>
          </p:cNvGraphicFramePr>
          <p:nvPr>
            <p:ph idx="1"/>
            <p:extLst>
              <p:ext uri="{D42A27DB-BD31-4B8C-83A1-F6EECF244321}">
                <p14:modId xmlns:p14="http://schemas.microsoft.com/office/powerpoint/2010/main" val="1064279638"/>
              </p:ext>
            </p:extLst>
          </p:nvPr>
        </p:nvGraphicFramePr>
        <p:xfrm>
          <a:off x="1302026" y="1913588"/>
          <a:ext cx="9296400" cy="4488561"/>
        </p:xfrm>
        <a:graphic>
          <a:graphicData uri="http://schemas.openxmlformats.org/drawingml/2006/table">
            <a:tbl>
              <a:tblPr firstRow="1" bandRow="1">
                <a:tableStyleId>{5940675A-B579-460E-94D1-54222C63F5DA}</a:tableStyleId>
              </a:tblPr>
              <a:tblGrid>
                <a:gridCol w="6584553">
                  <a:extLst>
                    <a:ext uri="{9D8B030D-6E8A-4147-A177-3AD203B41FA5}">
                      <a16:colId xmlns:a16="http://schemas.microsoft.com/office/drawing/2014/main" val="2695885831"/>
                    </a:ext>
                  </a:extLst>
                </a:gridCol>
                <a:gridCol w="2711847">
                  <a:extLst>
                    <a:ext uri="{9D8B030D-6E8A-4147-A177-3AD203B41FA5}">
                      <a16:colId xmlns:a16="http://schemas.microsoft.com/office/drawing/2014/main" val="3751365510"/>
                    </a:ext>
                  </a:extLst>
                </a:gridCol>
              </a:tblGrid>
              <a:tr h="641223">
                <a:tc>
                  <a:txBody>
                    <a:bodyPr/>
                    <a:lstStyle/>
                    <a:p>
                      <a:pPr algn="l" fontAlgn="b"/>
                      <a:r>
                        <a:rPr lang="en-US" sz="2400" u="none" strike="noStrike">
                          <a:effectLst/>
                          <a:latin typeface="Times New Roman" panose="02020603050405020304" pitchFamily="18" charset="0"/>
                          <a:cs typeface="Times New Roman" panose="02020603050405020304" pitchFamily="18" charset="0"/>
                        </a:rPr>
                        <a:t>Type of Option</a:t>
                      </a:r>
                      <a:endParaRPr lang="en-US" sz="2400" b="0" i="0" u="none" strike="noStrike">
                        <a:solidFill>
                          <a:srgbClr val="000000"/>
                        </a:solidFill>
                        <a:effectLst/>
                        <a:latin typeface="Times New Roman" panose="02020603050405020304" pitchFamily="18" charset="0"/>
                        <a:cs typeface="Times New Roman" panose="02020603050405020304" pitchFamily="18" charset="0"/>
                      </a:endParaRPr>
                    </a:p>
                  </a:txBody>
                  <a:tcPr marL="28575" marR="28575" marT="2857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Call Option</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8575" marR="28575" marT="28575" marB="0" anchor="b"/>
                </a:tc>
                <a:extLst>
                  <a:ext uri="{0D108BD9-81ED-4DB2-BD59-A6C34878D82A}">
                    <a16:rowId xmlns:a16="http://schemas.microsoft.com/office/drawing/2014/main" val="3812563717"/>
                  </a:ext>
                </a:extLst>
              </a:tr>
              <a:tr h="641223">
                <a:tc>
                  <a:txBody>
                    <a:bodyPr/>
                    <a:lstStyle/>
                    <a:p>
                      <a:pPr algn="l" fontAlgn="b"/>
                      <a:r>
                        <a:rPr lang="en-US" sz="2400" u="none" strike="noStrike">
                          <a:effectLst/>
                          <a:latin typeface="Times New Roman" panose="02020603050405020304" pitchFamily="18" charset="0"/>
                          <a:cs typeface="Times New Roman" panose="02020603050405020304" pitchFamily="18" charset="0"/>
                        </a:rPr>
                        <a:t>Stock Price (S</a:t>
                      </a:r>
                      <a:r>
                        <a:rPr lang="en-US" sz="2400" u="none" strike="noStrike" baseline="-25000">
                          <a:effectLst/>
                          <a:latin typeface="Times New Roman" panose="02020603050405020304" pitchFamily="18" charset="0"/>
                          <a:cs typeface="Times New Roman" panose="02020603050405020304" pitchFamily="18" charset="0"/>
                        </a:rPr>
                        <a:t>0</a:t>
                      </a:r>
                      <a:r>
                        <a:rPr lang="en-US" sz="2400" u="none" strike="noStrike">
                          <a:effectLst/>
                          <a:latin typeface="Times New Roman" panose="02020603050405020304" pitchFamily="18" charset="0"/>
                          <a:cs typeface="Times New Roman" panose="02020603050405020304" pitchFamily="18" charset="0"/>
                        </a:rPr>
                        <a:t>)</a:t>
                      </a:r>
                      <a:endParaRPr lang="en-US" sz="2400" b="0" i="0" u="none" strike="noStrike">
                        <a:solidFill>
                          <a:srgbClr val="000000"/>
                        </a:solidFill>
                        <a:effectLst/>
                        <a:latin typeface="Times New Roman" panose="02020603050405020304" pitchFamily="18" charset="0"/>
                        <a:cs typeface="Times New Roman" panose="02020603050405020304" pitchFamily="18" charset="0"/>
                      </a:endParaRPr>
                    </a:p>
                  </a:txBody>
                  <a:tcPr marL="28575" marR="28575" marT="2857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 $    2,357.00 </a:t>
                      </a:r>
                      <a:endParaRPr lang="en-US" sz="2400" b="0" i="0" u="none" strike="noStrike" dirty="0">
                        <a:solidFill>
                          <a:srgbClr val="0000FF"/>
                        </a:solidFill>
                        <a:effectLst/>
                        <a:latin typeface="Times New Roman" panose="02020603050405020304" pitchFamily="18" charset="0"/>
                        <a:cs typeface="Times New Roman" panose="02020603050405020304" pitchFamily="18" charset="0"/>
                      </a:endParaRPr>
                    </a:p>
                  </a:txBody>
                  <a:tcPr marL="28575" marR="28575" marT="28575" marB="0" anchor="b"/>
                </a:tc>
                <a:extLst>
                  <a:ext uri="{0D108BD9-81ED-4DB2-BD59-A6C34878D82A}">
                    <a16:rowId xmlns:a16="http://schemas.microsoft.com/office/drawing/2014/main" val="1309246210"/>
                  </a:ext>
                </a:extLst>
              </a:tr>
              <a:tr h="641223">
                <a:tc>
                  <a:txBody>
                    <a:bodyPr/>
                    <a:lstStyle/>
                    <a:p>
                      <a:pPr algn="l" fontAlgn="b"/>
                      <a:r>
                        <a:rPr lang="en-US" sz="2400" u="none" strike="noStrike">
                          <a:effectLst/>
                          <a:latin typeface="Times New Roman" panose="02020603050405020304" pitchFamily="18" charset="0"/>
                          <a:cs typeface="Times New Roman" panose="02020603050405020304" pitchFamily="18" charset="0"/>
                        </a:rPr>
                        <a:t>Exercise (Strike) Price (K)</a:t>
                      </a:r>
                      <a:endParaRPr lang="en-US" sz="2400" b="0" i="0" u="none" strike="noStrike">
                        <a:solidFill>
                          <a:srgbClr val="000000"/>
                        </a:solidFill>
                        <a:effectLst/>
                        <a:latin typeface="Times New Roman" panose="02020603050405020304" pitchFamily="18" charset="0"/>
                        <a:cs typeface="Times New Roman" panose="02020603050405020304" pitchFamily="18" charset="0"/>
                      </a:endParaRPr>
                    </a:p>
                  </a:txBody>
                  <a:tcPr marL="28575" marR="28575" marT="2857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 $    2,400.00 </a:t>
                      </a:r>
                      <a:endParaRPr lang="en-US" sz="2400" b="0" i="0" u="none" strike="noStrike" dirty="0">
                        <a:solidFill>
                          <a:srgbClr val="0000FF"/>
                        </a:solidFill>
                        <a:effectLst/>
                        <a:latin typeface="Times New Roman" panose="02020603050405020304" pitchFamily="18" charset="0"/>
                        <a:cs typeface="Times New Roman" panose="02020603050405020304" pitchFamily="18" charset="0"/>
                      </a:endParaRPr>
                    </a:p>
                  </a:txBody>
                  <a:tcPr marL="28575" marR="28575" marT="28575" marB="0" anchor="b"/>
                </a:tc>
                <a:extLst>
                  <a:ext uri="{0D108BD9-81ED-4DB2-BD59-A6C34878D82A}">
                    <a16:rowId xmlns:a16="http://schemas.microsoft.com/office/drawing/2014/main" val="1465226067"/>
                  </a:ext>
                </a:extLst>
              </a:tr>
              <a:tr h="641223">
                <a:tc>
                  <a:txBody>
                    <a:bodyPr/>
                    <a:lstStyle/>
                    <a:p>
                      <a:pPr algn="l" fontAlgn="b"/>
                      <a:r>
                        <a:rPr lang="en-US" sz="2400" u="none" strike="noStrike" dirty="0">
                          <a:effectLst/>
                          <a:latin typeface="Times New Roman" panose="02020603050405020304" pitchFamily="18" charset="0"/>
                          <a:cs typeface="Times New Roman" panose="02020603050405020304" pitchFamily="18" charset="0"/>
                        </a:rPr>
                        <a:t>Time to Maturity (in years) (t) (20/256)</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8575" marR="28575" marT="2857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    0.08 </a:t>
                      </a:r>
                      <a:endParaRPr lang="en-US" sz="2400" b="0" i="0" u="none" strike="noStrike" dirty="0">
                        <a:solidFill>
                          <a:srgbClr val="0000FF"/>
                        </a:solidFill>
                        <a:effectLst/>
                        <a:latin typeface="Times New Roman" panose="02020603050405020304" pitchFamily="18" charset="0"/>
                        <a:cs typeface="Times New Roman" panose="02020603050405020304" pitchFamily="18" charset="0"/>
                      </a:endParaRPr>
                    </a:p>
                  </a:txBody>
                  <a:tcPr marL="28575" marR="28575" marT="28575" marB="0" anchor="b"/>
                </a:tc>
                <a:extLst>
                  <a:ext uri="{0D108BD9-81ED-4DB2-BD59-A6C34878D82A}">
                    <a16:rowId xmlns:a16="http://schemas.microsoft.com/office/drawing/2014/main" val="3034824163"/>
                  </a:ext>
                </a:extLst>
              </a:tr>
              <a:tr h="641223">
                <a:tc>
                  <a:txBody>
                    <a:bodyPr/>
                    <a:lstStyle/>
                    <a:p>
                      <a:pPr algn="l" fontAlgn="b"/>
                      <a:r>
                        <a:rPr lang="en-US" sz="2400" u="none" strike="noStrike" dirty="0">
                          <a:effectLst/>
                          <a:latin typeface="Times New Roman" panose="02020603050405020304" pitchFamily="18" charset="0"/>
                          <a:cs typeface="Times New Roman" panose="02020603050405020304" pitchFamily="18" charset="0"/>
                        </a:rPr>
                        <a:t>Annual Risk-Free Rate (r)</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8575" marR="28575" marT="2857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6.00%</a:t>
                      </a:r>
                      <a:endParaRPr lang="en-US" sz="2400" b="0" i="0" u="none" strike="noStrike" dirty="0">
                        <a:solidFill>
                          <a:srgbClr val="0000FF"/>
                        </a:solidFill>
                        <a:effectLst/>
                        <a:latin typeface="Times New Roman" panose="02020603050405020304" pitchFamily="18" charset="0"/>
                        <a:cs typeface="Times New Roman" panose="02020603050405020304" pitchFamily="18" charset="0"/>
                      </a:endParaRPr>
                    </a:p>
                  </a:txBody>
                  <a:tcPr marL="28575" marR="28575" marT="28575" marB="0" anchor="b"/>
                </a:tc>
                <a:extLst>
                  <a:ext uri="{0D108BD9-81ED-4DB2-BD59-A6C34878D82A}">
                    <a16:rowId xmlns:a16="http://schemas.microsoft.com/office/drawing/2014/main" val="798918950"/>
                  </a:ext>
                </a:extLst>
              </a:tr>
              <a:tr h="641223">
                <a:tc>
                  <a:txBody>
                    <a:bodyPr/>
                    <a:lstStyle/>
                    <a:p>
                      <a:pPr algn="l" fontAlgn="b"/>
                      <a:r>
                        <a:rPr lang="en-US" sz="2400" u="none" strike="noStrike">
                          <a:effectLst/>
                          <a:latin typeface="Times New Roman" panose="02020603050405020304" pitchFamily="18" charset="0"/>
                          <a:cs typeface="Times New Roman" panose="02020603050405020304" pitchFamily="18" charset="0"/>
                        </a:rPr>
                        <a:t>Annualized Volatility (</a:t>
                      </a:r>
                      <a:r>
                        <a:rPr lang="el-GR" sz="2400" u="none" strike="noStrike">
                          <a:effectLst/>
                          <a:latin typeface="Times New Roman" panose="02020603050405020304" pitchFamily="18" charset="0"/>
                          <a:cs typeface="Times New Roman" panose="02020603050405020304" pitchFamily="18" charset="0"/>
                        </a:rPr>
                        <a:t>σ)</a:t>
                      </a:r>
                      <a:endParaRPr lang="el-GR" sz="2400" b="0" i="0" u="none" strike="noStrike">
                        <a:solidFill>
                          <a:srgbClr val="000000"/>
                        </a:solidFill>
                        <a:effectLst/>
                        <a:latin typeface="Times New Roman" panose="02020603050405020304" pitchFamily="18" charset="0"/>
                        <a:cs typeface="Times New Roman" panose="02020603050405020304" pitchFamily="18" charset="0"/>
                      </a:endParaRPr>
                    </a:p>
                  </a:txBody>
                  <a:tcPr marL="28575" marR="28575" marT="2857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60.00%</a:t>
                      </a:r>
                      <a:endParaRPr lang="en-US" sz="2400" b="0" i="0" u="none" strike="noStrike" dirty="0">
                        <a:solidFill>
                          <a:srgbClr val="0000FF"/>
                        </a:solidFill>
                        <a:effectLst/>
                        <a:latin typeface="Times New Roman" panose="02020603050405020304" pitchFamily="18" charset="0"/>
                        <a:cs typeface="Times New Roman" panose="02020603050405020304" pitchFamily="18" charset="0"/>
                      </a:endParaRPr>
                    </a:p>
                  </a:txBody>
                  <a:tcPr marL="28575" marR="28575" marT="28575" marB="0" anchor="b"/>
                </a:tc>
                <a:extLst>
                  <a:ext uri="{0D108BD9-81ED-4DB2-BD59-A6C34878D82A}">
                    <a16:rowId xmlns:a16="http://schemas.microsoft.com/office/drawing/2014/main" val="3287660911"/>
                  </a:ext>
                </a:extLst>
              </a:tr>
              <a:tr h="641223">
                <a:tc>
                  <a:txBody>
                    <a:bodyPr/>
                    <a:lstStyle/>
                    <a:p>
                      <a:pPr algn="l" fontAlgn="b"/>
                      <a:r>
                        <a:rPr lang="en-US" sz="2400" u="none" strike="noStrike">
                          <a:effectLst/>
                          <a:latin typeface="Times New Roman" panose="02020603050405020304" pitchFamily="18" charset="0"/>
                          <a:cs typeface="Times New Roman" panose="02020603050405020304" pitchFamily="18" charset="0"/>
                        </a:rPr>
                        <a:t>Option Price</a:t>
                      </a:r>
                      <a:endParaRPr lang="en-US" sz="2400" b="0" i="0" u="none" strike="noStrike">
                        <a:solidFill>
                          <a:srgbClr val="000000"/>
                        </a:solidFill>
                        <a:effectLst/>
                        <a:latin typeface="Times New Roman" panose="02020603050405020304" pitchFamily="18" charset="0"/>
                        <a:cs typeface="Times New Roman" panose="02020603050405020304" pitchFamily="18" charset="0"/>
                      </a:endParaRPr>
                    </a:p>
                  </a:txBody>
                  <a:tcPr marL="28575" marR="28575" marT="2857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 $       143.19 </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8575" marR="28575" marT="28575" marB="0" anchor="b"/>
                </a:tc>
                <a:extLst>
                  <a:ext uri="{0D108BD9-81ED-4DB2-BD59-A6C34878D82A}">
                    <a16:rowId xmlns:a16="http://schemas.microsoft.com/office/drawing/2014/main" val="1357984921"/>
                  </a:ext>
                </a:extLst>
              </a:tr>
            </a:tbl>
          </a:graphicData>
        </a:graphic>
      </p:graphicFrame>
      <p:sp>
        <p:nvSpPr>
          <p:cNvPr id="6" name="TextBox 5">
            <a:extLst>
              <a:ext uri="{FF2B5EF4-FFF2-40B4-BE49-F238E27FC236}">
                <a16:creationId xmlns:a16="http://schemas.microsoft.com/office/drawing/2014/main" id="{264085E3-7C49-4001-8A7A-7AC2D05F3085}"/>
              </a:ext>
            </a:extLst>
          </p:cNvPr>
          <p:cNvSpPr txBox="1"/>
          <p:nvPr/>
        </p:nvSpPr>
        <p:spPr>
          <a:xfrm>
            <a:off x="1550504" y="755374"/>
            <a:ext cx="7195931" cy="1200329"/>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Value of option: </a:t>
            </a:r>
            <a:r>
              <a:rPr lang="en-US" sz="3600" dirty="0">
                <a:solidFill>
                  <a:srgbClr val="000000"/>
                </a:solidFill>
                <a:latin typeface="Times New Roman" panose="02020603050405020304" pitchFamily="18" charset="0"/>
                <a:cs typeface="Times New Roman" panose="02020603050405020304" pitchFamily="18" charset="0"/>
              </a:rPr>
              <a:t>BAJFINANCE</a:t>
            </a:r>
          </a:p>
          <a:p>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8618081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549C6-FF2C-4FB4-9E0C-5FFA5C74FDC0}"/>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Volatility index (VIX)</a:t>
            </a:r>
          </a:p>
        </p:txBody>
      </p:sp>
      <p:graphicFrame>
        <p:nvGraphicFramePr>
          <p:cNvPr id="5" name="Content Placeholder 4">
            <a:extLst>
              <a:ext uri="{FF2B5EF4-FFF2-40B4-BE49-F238E27FC236}">
                <a16:creationId xmlns:a16="http://schemas.microsoft.com/office/drawing/2014/main" id="{12679D31-2E5E-4BC9-B595-C4013DA53E9E}"/>
              </a:ext>
            </a:extLst>
          </p:cNvPr>
          <p:cNvGraphicFramePr>
            <a:graphicFrameLocks noGrp="1"/>
          </p:cNvGraphicFramePr>
          <p:nvPr>
            <p:ph idx="1"/>
            <p:extLst>
              <p:ext uri="{D42A27DB-BD31-4B8C-83A1-F6EECF244321}">
                <p14:modId xmlns:p14="http://schemas.microsoft.com/office/powerpoint/2010/main" val="987096859"/>
              </p:ext>
            </p:extLst>
          </p:nvPr>
        </p:nvGraphicFramePr>
        <p:xfrm>
          <a:off x="132522" y="1825625"/>
          <a:ext cx="11221278"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2354324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TotalTime>
  <Words>2566</Words>
  <Application>Microsoft Office PowerPoint</Application>
  <PresentationFormat>Widescreen</PresentationFormat>
  <Paragraphs>536</Paragraphs>
  <Slides>34</Slides>
  <Notes>4</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34</vt:i4>
      </vt:variant>
    </vt:vector>
  </HeadingPairs>
  <TitlesOfParts>
    <vt:vector size="43" baseType="lpstr">
      <vt:lpstr>Arial</vt:lpstr>
      <vt:lpstr>Calibri</vt:lpstr>
      <vt:lpstr>Calibri Light</vt:lpstr>
      <vt:lpstr>Cambria Math</vt:lpstr>
      <vt:lpstr>Source Sans Pro</vt:lpstr>
      <vt:lpstr>Times New Roman</vt:lpstr>
      <vt:lpstr>Wingdings</vt:lpstr>
      <vt:lpstr>Office Theme</vt:lpstr>
      <vt:lpstr>Equation</vt:lpstr>
      <vt:lpstr>Futures &amp; Options </vt:lpstr>
      <vt:lpstr>What is a Derivative?</vt:lpstr>
      <vt:lpstr>Forward contracts </vt:lpstr>
      <vt:lpstr>Forward contracts: An example </vt:lpstr>
      <vt:lpstr>Forward contracts: An example </vt:lpstr>
      <vt:lpstr>Futures contract </vt:lpstr>
      <vt:lpstr>NIFTY futures </vt:lpstr>
      <vt:lpstr>Closing out positions </vt:lpstr>
      <vt:lpstr>Convergence of Futures to Spot</vt:lpstr>
      <vt:lpstr>The operation of Margins</vt:lpstr>
      <vt:lpstr>Value at risk</vt:lpstr>
      <vt:lpstr>Value at risk(VaR)</vt:lpstr>
      <vt:lpstr>Example of a Futures Trade</vt:lpstr>
      <vt:lpstr>A Possible Outcome and mark to market</vt:lpstr>
      <vt:lpstr>Hedging Strategies Using Futures</vt:lpstr>
      <vt:lpstr>A short futures hedge</vt:lpstr>
      <vt:lpstr>A long future hedge </vt:lpstr>
      <vt:lpstr>Cross-hedging</vt:lpstr>
      <vt:lpstr>Hedge ratio for cross-hedging </vt:lpstr>
      <vt:lpstr>Hedge ratio for cross-hedging</vt:lpstr>
      <vt:lpstr>Hedge ratio for cross-hedging: Regression results </vt:lpstr>
      <vt:lpstr>Optimal number of contract </vt:lpstr>
      <vt:lpstr>Options</vt:lpstr>
      <vt:lpstr>Options</vt:lpstr>
      <vt:lpstr>Option Terminology</vt:lpstr>
      <vt:lpstr>PowerPoint Presentation</vt:lpstr>
      <vt:lpstr>PowerPoint Presentation</vt:lpstr>
      <vt:lpstr>Put Option Payoff </vt:lpstr>
      <vt:lpstr>Terminology</vt:lpstr>
      <vt:lpstr>Stock Option (Jun 5, 2020)</vt:lpstr>
      <vt:lpstr>Effect of Variables on Option Pricing</vt:lpstr>
      <vt:lpstr>The Black-Scholes-Merton Formulas for Options value</vt:lpstr>
      <vt:lpstr>PowerPoint Presentation</vt:lpstr>
      <vt:lpstr>Volatility index (VIX)</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Futures &amp; Options </dc:title>
  <dc:creator>Prof. Yogesh Chauhan</dc:creator>
  <cp:lastModifiedBy>Prof. Yogesh Chauhan</cp:lastModifiedBy>
  <cp:revision>4</cp:revision>
  <dcterms:created xsi:type="dcterms:W3CDTF">2020-06-13T05:57:05Z</dcterms:created>
  <dcterms:modified xsi:type="dcterms:W3CDTF">2020-06-13T06:17:06Z</dcterms:modified>
</cp:coreProperties>
</file>