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1"/>
  </p:notesMasterIdLst>
  <p:sldIdLst>
    <p:sldId id="763" r:id="rId2"/>
    <p:sldId id="315" r:id="rId3"/>
    <p:sldId id="757" r:id="rId4"/>
    <p:sldId id="257" r:id="rId5"/>
    <p:sldId id="258" r:id="rId6"/>
    <p:sldId id="260" r:id="rId7"/>
    <p:sldId id="259" r:id="rId8"/>
    <p:sldId id="758" r:id="rId9"/>
    <p:sldId id="263" r:id="rId10"/>
    <p:sldId id="276" r:id="rId11"/>
    <p:sldId id="264" r:id="rId12"/>
    <p:sldId id="265" r:id="rId13"/>
    <p:sldId id="262" r:id="rId14"/>
    <p:sldId id="267" r:id="rId15"/>
    <p:sldId id="266" r:id="rId16"/>
    <p:sldId id="269" r:id="rId17"/>
    <p:sldId id="270" r:id="rId18"/>
    <p:sldId id="268" r:id="rId19"/>
    <p:sldId id="275" r:id="rId20"/>
    <p:sldId id="271" r:id="rId21"/>
    <p:sldId id="274" r:id="rId22"/>
    <p:sldId id="297" r:id="rId23"/>
    <p:sldId id="272" r:id="rId24"/>
    <p:sldId id="298" r:id="rId25"/>
    <p:sldId id="299" r:id="rId26"/>
    <p:sldId id="273" r:id="rId27"/>
    <p:sldId id="277" r:id="rId28"/>
    <p:sldId id="278" r:id="rId29"/>
    <p:sldId id="279" r:id="rId30"/>
    <p:sldId id="300" r:id="rId31"/>
    <p:sldId id="301" r:id="rId32"/>
    <p:sldId id="280" r:id="rId33"/>
    <p:sldId id="281" r:id="rId34"/>
    <p:sldId id="302" r:id="rId35"/>
    <p:sldId id="282" r:id="rId36"/>
    <p:sldId id="283" r:id="rId37"/>
    <p:sldId id="284" r:id="rId38"/>
    <p:sldId id="303" r:id="rId39"/>
    <p:sldId id="304" r:id="rId40"/>
    <p:sldId id="287" r:id="rId41"/>
    <p:sldId id="288" r:id="rId42"/>
    <p:sldId id="289" r:id="rId43"/>
    <p:sldId id="307" r:id="rId44"/>
    <p:sldId id="293" r:id="rId45"/>
    <p:sldId id="292" r:id="rId46"/>
    <p:sldId id="294" r:id="rId47"/>
    <p:sldId id="295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4" r:id="rId63"/>
    <p:sldId id="343" r:id="rId64"/>
    <p:sldId id="344" r:id="rId65"/>
    <p:sldId id="345" r:id="rId66"/>
    <p:sldId id="346" r:id="rId67"/>
    <p:sldId id="359" r:id="rId68"/>
    <p:sldId id="325" r:id="rId69"/>
    <p:sldId id="326" r:id="rId70"/>
    <p:sldId id="327" r:id="rId71"/>
    <p:sldId id="328" r:id="rId72"/>
    <p:sldId id="347" r:id="rId73"/>
    <p:sldId id="330" r:id="rId74"/>
    <p:sldId id="329" r:id="rId75"/>
    <p:sldId id="348" r:id="rId76"/>
    <p:sldId id="360" r:id="rId77"/>
    <p:sldId id="349" r:id="rId78"/>
    <p:sldId id="332" r:id="rId79"/>
    <p:sldId id="350" r:id="rId80"/>
    <p:sldId id="333" r:id="rId81"/>
    <p:sldId id="351" r:id="rId82"/>
    <p:sldId id="334" r:id="rId83"/>
    <p:sldId id="335" r:id="rId84"/>
    <p:sldId id="352" r:id="rId85"/>
    <p:sldId id="336" r:id="rId86"/>
    <p:sldId id="337" r:id="rId87"/>
    <p:sldId id="353" r:id="rId88"/>
    <p:sldId id="338" r:id="rId89"/>
    <p:sldId id="354" r:id="rId9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093CFB-AFA6-4BDC-94F2-C9ECC4144F81}" v="2" dt="2024-02-02T09:39:43.6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1B093CFB-AFA6-4BDC-94F2-C9ECC4144F81}"/>
    <pc:docChg chg="undo custSel addSld delSld modSld sldOrd">
      <pc:chgData name="Kaveri Krishnan" userId="b7c3e7e8-bc1d-4623-be8e-3cf7f79f0877" providerId="ADAL" clId="{1B093CFB-AFA6-4BDC-94F2-C9ECC4144F81}" dt="2024-02-02T09:42:44.086" v="72" actId="47"/>
      <pc:docMkLst>
        <pc:docMk/>
      </pc:docMkLst>
      <pc:sldChg chg="del">
        <pc:chgData name="Kaveri Krishnan" userId="b7c3e7e8-bc1d-4623-be8e-3cf7f79f0877" providerId="ADAL" clId="{1B093CFB-AFA6-4BDC-94F2-C9ECC4144F81}" dt="2024-02-02T08:49:27.872" v="11" actId="47"/>
        <pc:sldMkLst>
          <pc:docMk/>
          <pc:sldMk cId="3649921763" sldId="261"/>
        </pc:sldMkLst>
      </pc:sldChg>
      <pc:sldChg chg="add del">
        <pc:chgData name="Kaveri Krishnan" userId="b7c3e7e8-bc1d-4623-be8e-3cf7f79f0877" providerId="ADAL" clId="{1B093CFB-AFA6-4BDC-94F2-C9ECC4144F81}" dt="2024-02-02T08:49:41.176" v="13" actId="47"/>
        <pc:sldMkLst>
          <pc:docMk/>
          <pc:sldMk cId="924476700" sldId="263"/>
        </pc:sldMkLst>
      </pc:sldChg>
      <pc:sldChg chg="ord">
        <pc:chgData name="Kaveri Krishnan" userId="b7c3e7e8-bc1d-4623-be8e-3cf7f79f0877" providerId="ADAL" clId="{1B093CFB-AFA6-4BDC-94F2-C9ECC4144F81}" dt="2024-02-02T08:54:57.423" v="16"/>
        <pc:sldMkLst>
          <pc:docMk/>
          <pc:sldMk cId="755023738" sldId="302"/>
        </pc:sldMkLst>
      </pc:sldChg>
      <pc:sldChg chg="del">
        <pc:chgData name="Kaveri Krishnan" userId="b7c3e7e8-bc1d-4623-be8e-3cf7f79f0877" providerId="ADAL" clId="{1B093CFB-AFA6-4BDC-94F2-C9ECC4144F81}" dt="2024-02-02T08:50:35.647" v="14" actId="47"/>
        <pc:sldMkLst>
          <pc:docMk/>
          <pc:sldMk cId="1755841526" sldId="31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41332948" sldId="31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392213311" sldId="31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74519345" sldId="31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861170676" sldId="31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554981383" sldId="32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785247181" sldId="321"/>
        </pc:sldMkLst>
      </pc:sldChg>
      <pc:sldChg chg="modSp add mod">
        <pc:chgData name="Kaveri Krishnan" userId="b7c3e7e8-bc1d-4623-be8e-3cf7f79f0877" providerId="ADAL" clId="{1B093CFB-AFA6-4BDC-94F2-C9ECC4144F81}" dt="2024-02-02T09:29:23.630" v="66" actId="27636"/>
        <pc:sldMkLst>
          <pc:docMk/>
          <pc:sldMk cId="3307108305" sldId="322"/>
        </pc:sldMkLst>
        <pc:spChg chg="mod">
          <ac:chgData name="Kaveri Krishnan" userId="b7c3e7e8-bc1d-4623-be8e-3cf7f79f0877" providerId="ADAL" clId="{1B093CFB-AFA6-4BDC-94F2-C9ECC4144F81}" dt="2024-02-02T09:29:23.630" v="66" actId="27636"/>
          <ac:spMkLst>
            <pc:docMk/>
            <pc:sldMk cId="3307108305" sldId="322"/>
            <ac:spMk id="3" creationId="{31B7D861-8230-4C18-A6EB-D86D41D5A048}"/>
          </ac:spMkLst>
        </pc:spChg>
      </pc:sldChg>
      <pc:sldChg chg="add del">
        <pc:chgData name="Kaveri Krishnan" userId="b7c3e7e8-bc1d-4623-be8e-3cf7f79f0877" providerId="ADAL" clId="{1B093CFB-AFA6-4BDC-94F2-C9ECC4144F81}" dt="2024-02-02T09:28:33.861" v="22" actId="47"/>
        <pc:sldMkLst>
          <pc:docMk/>
          <pc:sldMk cId="1826451783" sldId="32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438212884" sldId="32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93844090" sldId="32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80703064" sldId="32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41484290" sldId="32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620322063" sldId="32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987634711" sldId="32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237262391" sldId="33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781147734" sldId="332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387857564" sldId="33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4207608681" sldId="33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260576824" sldId="33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18377505" sldId="33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29194488" sldId="33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172850931" sldId="338"/>
        </pc:sldMkLst>
      </pc:sldChg>
      <pc:sldChg chg="add del">
        <pc:chgData name="Kaveri Krishnan" userId="b7c3e7e8-bc1d-4623-be8e-3cf7f79f0877" providerId="ADAL" clId="{1B093CFB-AFA6-4BDC-94F2-C9ECC4144F81}" dt="2024-02-02T09:40:05.931" v="68" actId="47"/>
        <pc:sldMkLst>
          <pc:docMk/>
          <pc:sldMk cId="414815284" sldId="33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464181917" sldId="34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897963161" sldId="344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017776330" sldId="345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208233739" sldId="346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073044805" sldId="347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05808786" sldId="34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776644245" sldId="34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380383585" sldId="350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994487961" sldId="351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171432477" sldId="352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2504693231" sldId="353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324695801" sldId="354"/>
        </pc:sldMkLst>
      </pc:sldChg>
      <pc:sldChg chg="add del">
        <pc:chgData name="Kaveri Krishnan" userId="b7c3e7e8-bc1d-4623-be8e-3cf7f79f0877" providerId="ADAL" clId="{1B093CFB-AFA6-4BDC-94F2-C9ECC4144F81}" dt="2024-02-02T09:42:35.476" v="69" actId="47"/>
        <pc:sldMkLst>
          <pc:docMk/>
          <pc:sldMk cId="1563786877" sldId="355"/>
        </pc:sldMkLst>
      </pc:sldChg>
      <pc:sldChg chg="add del">
        <pc:chgData name="Kaveri Krishnan" userId="b7c3e7e8-bc1d-4623-be8e-3cf7f79f0877" providerId="ADAL" clId="{1B093CFB-AFA6-4BDC-94F2-C9ECC4144F81}" dt="2024-02-02T09:42:38.592" v="70" actId="47"/>
        <pc:sldMkLst>
          <pc:docMk/>
          <pc:sldMk cId="1874562589" sldId="356"/>
        </pc:sldMkLst>
      </pc:sldChg>
      <pc:sldChg chg="add del">
        <pc:chgData name="Kaveri Krishnan" userId="b7c3e7e8-bc1d-4623-be8e-3cf7f79f0877" providerId="ADAL" clId="{1B093CFB-AFA6-4BDC-94F2-C9ECC4144F81}" dt="2024-02-02T09:42:40.360" v="71" actId="47"/>
        <pc:sldMkLst>
          <pc:docMk/>
          <pc:sldMk cId="2240169330" sldId="357"/>
        </pc:sldMkLst>
      </pc:sldChg>
      <pc:sldChg chg="add del">
        <pc:chgData name="Kaveri Krishnan" userId="b7c3e7e8-bc1d-4623-be8e-3cf7f79f0877" providerId="ADAL" clId="{1B093CFB-AFA6-4BDC-94F2-C9ECC4144F81}" dt="2024-02-02T09:42:44.086" v="72" actId="47"/>
        <pc:sldMkLst>
          <pc:docMk/>
          <pc:sldMk cId="1329560075" sldId="358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1125073043" sldId="359"/>
        </pc:sldMkLst>
      </pc:sldChg>
      <pc:sldChg chg="add">
        <pc:chgData name="Kaveri Krishnan" userId="b7c3e7e8-bc1d-4623-be8e-3cf7f79f0877" providerId="ADAL" clId="{1B093CFB-AFA6-4BDC-94F2-C9ECC4144F81}" dt="2024-02-02T09:27:02.453" v="17"/>
        <pc:sldMkLst>
          <pc:docMk/>
          <pc:sldMk cId="3295951039" sldId="360"/>
        </pc:sldMkLst>
      </pc:sldChg>
      <pc:sldChg chg="modSp mod">
        <pc:chgData name="Kaveri Krishnan" userId="b7c3e7e8-bc1d-4623-be8e-3cf7f79f0877" providerId="ADAL" clId="{1B093CFB-AFA6-4BDC-94F2-C9ECC4144F81}" dt="2024-02-02T08:48:59.934" v="9" actId="20577"/>
        <pc:sldMkLst>
          <pc:docMk/>
          <pc:sldMk cId="1116507095" sldId="758"/>
        </pc:sldMkLst>
        <pc:spChg chg="mod">
          <ac:chgData name="Kaveri Krishnan" userId="b7c3e7e8-bc1d-4623-be8e-3cf7f79f0877" providerId="ADAL" clId="{1B093CFB-AFA6-4BDC-94F2-C9ECC4144F81}" dt="2024-02-02T08:48:52.307" v="7" actId="14100"/>
          <ac:spMkLst>
            <pc:docMk/>
            <pc:sldMk cId="1116507095" sldId="758"/>
            <ac:spMk id="3" creationId="{2CBF177A-EFAB-B13A-FFCF-74D8CC601E5F}"/>
          </ac:spMkLst>
        </pc:spChg>
        <pc:spChg chg="mod">
          <ac:chgData name="Kaveri Krishnan" userId="b7c3e7e8-bc1d-4623-be8e-3cf7f79f0877" providerId="ADAL" clId="{1B093CFB-AFA6-4BDC-94F2-C9ECC4144F81}" dt="2024-02-02T08:48:59.934" v="9" actId="20577"/>
          <ac:spMkLst>
            <pc:docMk/>
            <pc:sldMk cId="1116507095" sldId="758"/>
            <ac:spMk id="19459" creationId="{00000000-0000-0000-0000-000000000000}"/>
          </ac:spMkLst>
        </pc:spChg>
      </pc:sldChg>
      <pc:sldChg chg="del">
        <pc:chgData name="Kaveri Krishnan" userId="b7c3e7e8-bc1d-4623-be8e-3cf7f79f0877" providerId="ADAL" clId="{1B093CFB-AFA6-4BDC-94F2-C9ECC4144F81}" dt="2024-02-02T08:49:18.065" v="10" actId="47"/>
        <pc:sldMkLst>
          <pc:docMk/>
          <pc:sldMk cId="1969444160" sldId="7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0A5CE-18AE-4B59-8C02-3186B26A6E22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1A8D0-50B3-4854-A9DE-5EDFDD458B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60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8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38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9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42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141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1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11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07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880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7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26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64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475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80BC6A-0DBB-4DA8-8774-EB0ACDA1A5E0}" type="datetimeFigureOut">
              <a:rPr lang="en-IN" smtClean="0"/>
              <a:t>02-02-2024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E09D6FB-F210-4E7B-A835-BF936AC6757A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93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9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6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8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7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6.w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w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w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6E783-36E1-B64D-C55A-F429E43C76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Risk Management and Investment Management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36227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BAB1-F67F-449E-9BFC-31597D23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Investment Decision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E176-BF35-4364-949C-2986FF6CD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Top-down process with 3 steps: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risky portfolio and risk-free asset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risky portfolio across broad asset classes</a:t>
            </a:r>
          </a:p>
          <a:p>
            <a:pPr marL="990600" lvl="1" indent="-53340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selection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individual assets within each asset class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075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vs Return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trade off between risk and expected return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higher the risk, the higher the expected return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74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0E8D-640A-40BC-A2D2-42F30A9E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CED02-6E81-40E1-89C4-9516DB93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 of return: Single period</a:t>
            </a: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HPR = Holding period return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Beginning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Ending price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Dividend during period one</a:t>
            </a:r>
          </a:p>
          <a:p>
            <a:endParaRPr lang="en-IN" dirty="0"/>
          </a:p>
        </p:txBody>
      </p:sp>
      <p:graphicFrame>
        <p:nvGraphicFramePr>
          <p:cNvPr id="5" name="Object 37">
            <a:hlinkClick r:id="" action="ppaction://ole?verb=0"/>
            <a:extLst>
              <a:ext uri="{FF2B5EF4-FFF2-40B4-BE49-F238E27FC236}">
                <a16:creationId xmlns:a16="http://schemas.microsoft.com/office/drawing/2014/main" id="{CB30080D-284B-4FDB-9E38-1BF0E07C0577}"/>
              </a:ext>
            </a:extLst>
          </p:cNvPr>
          <p:cNvGraphicFramePr>
            <a:graphicFrameLocks/>
          </p:cNvGraphicFramePr>
          <p:nvPr/>
        </p:nvGraphicFramePr>
        <p:xfrm>
          <a:off x="1808163" y="2209800"/>
          <a:ext cx="4000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20" imgH="419040" progId="">
                  <p:embed/>
                </p:oleObj>
              </mc:Choice>
              <mc:Fallback>
                <p:oleObj name="Equation" r:id="rId2" imgW="1244520" imgH="419040" progId="">
                  <p:embed/>
                  <p:pic>
                    <p:nvPicPr>
                      <p:cNvPr id="5" name="Object 3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B30080D-284B-4FDB-9E38-1BF0E07C057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2209800"/>
                        <a:ext cx="40005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637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CA78-BEE4-471E-AD9E-7BD1119D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BFDB1-FAEA-4C14-8A78-C00631F05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returns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endParaRPr lang="en-US" dirty="0"/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Probability of a state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Return if a state occurs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State</a:t>
            </a:r>
          </a:p>
          <a:p>
            <a:endParaRPr lang="en-IN" dirty="0"/>
          </a:p>
        </p:txBody>
      </p:sp>
      <p:graphicFrame>
        <p:nvGraphicFramePr>
          <p:cNvPr id="4" name="Object 18">
            <a:extLst>
              <a:ext uri="{FF2B5EF4-FFF2-40B4-BE49-F238E27FC236}">
                <a16:creationId xmlns:a16="http://schemas.microsoft.com/office/drawing/2014/main" id="{9DD254DD-0255-4AB7-B6A5-9CA659D7C4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2286000"/>
          <a:ext cx="3429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431613" progId="">
                  <p:embed/>
                </p:oleObj>
              </mc:Choice>
              <mc:Fallback>
                <p:oleObj name="Equation" r:id="rId2" imgW="1180588" imgH="431613" progId="">
                  <p:embed/>
                  <p:pic>
                    <p:nvPicPr>
                      <p:cNvPr id="4" name="Object 18">
                        <a:extLst>
                          <a:ext uri="{FF2B5EF4-FFF2-40B4-BE49-F238E27FC236}">
                            <a16:creationId xmlns:a16="http://schemas.microsoft.com/office/drawing/2014/main" id="{9DD254DD-0255-4AB7-B6A5-9CA659D7C4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286000"/>
                        <a:ext cx="34290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77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2548D-38FE-4F4C-98DE-F2D6011A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45EA-A2CC-4AD5-9431-2DB827636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Variance (VAR):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endParaRPr lang="en-IN" dirty="0"/>
          </a:p>
          <a:p>
            <a:pPr>
              <a:buFont typeface="Arial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(STD):</a:t>
            </a:r>
          </a:p>
          <a:p>
            <a:pPr>
              <a:buFont typeface="Arial" charset="0"/>
              <a:buChar char="•"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4" name="Object 34">
            <a:extLst>
              <a:ext uri="{FF2B5EF4-FFF2-40B4-BE49-F238E27FC236}">
                <a16:creationId xmlns:a16="http://schemas.microsoft.com/office/drawing/2014/main" id="{7B56375E-60FB-4318-B31E-3FC6E1FCA9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623388"/>
              </p:ext>
            </p:extLst>
          </p:nvPr>
        </p:nvGraphicFramePr>
        <p:xfrm>
          <a:off x="1494182" y="2514600"/>
          <a:ext cx="6019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355320" progId="">
                  <p:embed/>
                </p:oleObj>
              </mc:Choice>
              <mc:Fallback>
                <p:oleObj name="Equation" r:id="rId2" imgW="1587240" imgH="355320" progId="">
                  <p:embed/>
                  <p:pic>
                    <p:nvPicPr>
                      <p:cNvPr id="4" name="Object 34">
                        <a:extLst>
                          <a:ext uri="{FF2B5EF4-FFF2-40B4-BE49-F238E27FC236}">
                            <a16:creationId xmlns:a16="http://schemas.microsoft.com/office/drawing/2014/main" id="{7B56375E-60FB-4318-B31E-3FC6E1FCA9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182" y="2514600"/>
                        <a:ext cx="6019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">
            <a:extLst>
              <a:ext uri="{FF2B5EF4-FFF2-40B4-BE49-F238E27FC236}">
                <a16:creationId xmlns:a16="http://schemas.microsoft.com/office/drawing/2014/main" id="{F9CC7CF5-08D6-470E-97C0-9555DF50D1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462376"/>
              </p:ext>
            </p:extLst>
          </p:nvPr>
        </p:nvGraphicFramePr>
        <p:xfrm>
          <a:off x="2489199" y="4509052"/>
          <a:ext cx="33305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53800" progId="">
                  <p:embed/>
                </p:oleObj>
              </mc:Choice>
              <mc:Fallback>
                <p:oleObj name="Equation" r:id="rId4" imgW="774360" imgH="253800" progId="">
                  <p:embed/>
                  <p:pic>
                    <p:nvPicPr>
                      <p:cNvPr id="6" name="Object 33">
                        <a:extLst>
                          <a:ext uri="{FF2B5EF4-FFF2-40B4-BE49-F238E27FC236}">
                            <a16:creationId xmlns:a16="http://schemas.microsoft.com/office/drawing/2014/main" id="{F9CC7CF5-08D6-470E-97C0-9555DF50D1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199" y="4509052"/>
                        <a:ext cx="3330575" cy="914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6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C19F0-BB12-4EBF-AF97-A1F74641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Returns and Risk Premium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4CC10-67A1-43F4-A335-BB35FCBD7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in any particular period between the actual rate of return on a risky asset and the actual risk-free rate </a:t>
            </a:r>
          </a:p>
          <a:p>
            <a:pPr marL="201168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Premium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expected HPR on a risky asset and the risk-free rate</a:t>
            </a:r>
          </a:p>
          <a:p>
            <a:pPr marL="201168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017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0063" y="500063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47420" y="577970"/>
            <a:ext cx="10272268" cy="5429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Treasuries yield 5% and 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returns for an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are:</a:t>
            </a:r>
          </a:p>
          <a:p>
            <a:pPr eaLnBrk="1" hangingPunct="1">
              <a:buFontTx/>
              <a:buChar char="•"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dirty="0">
              <a:cs typeface="Arial" panose="020B0604020202020204" pitchFamily="34" charset="0"/>
            </a:endParaRPr>
          </a:p>
        </p:txBody>
      </p:sp>
      <p:graphicFrame>
        <p:nvGraphicFramePr>
          <p:cNvPr id="4125" name="Group 29"/>
          <p:cNvGraphicFramePr>
            <a:graphicFrameLocks noGrp="1"/>
          </p:cNvGraphicFramePr>
          <p:nvPr/>
        </p:nvGraphicFramePr>
        <p:xfrm>
          <a:off x="4572000" y="2819400"/>
          <a:ext cx="3352800" cy="2819400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Return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CBF177A-EFAB-B13A-FFCF-74D8CC601E5F}"/>
              </a:ext>
            </a:extLst>
          </p:cNvPr>
          <p:cNvSpPr txBox="1"/>
          <p:nvPr/>
        </p:nvSpPr>
        <p:spPr>
          <a:xfrm>
            <a:off x="1124712" y="5638801"/>
            <a:ext cx="10195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expected return and standard deviation of the equity investment?</a:t>
            </a:r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07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EC7C-7245-4541-AD6B-DE4FC4F9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and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53F58-01FA-4E80-A420-36A0BC37D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DF6E6-8124-4AF3-8BAB-BB9AA3B551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considerable risk for a commensurate gain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 have heterogeneous expectations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BB11C2-9C3A-4613-B1A5-89DDB2496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Gamble</a:t>
            </a:r>
          </a:p>
          <a:p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54A8E-C8F4-489F-91F9-1B5990E39F1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 on an uncertain outcome for enjoyment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 assign the same probabilities to the possible outcomes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44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B653-CEEC-479A-ABFF-702C18D7B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and Gambling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D211B-0C9A-4B79-A2BF-A1F1FB04E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difference between gambling and speculation is the lack of “commensurate gain”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gamble is the assumption of risk for enjoyment of the risk itself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is undertaken in spite of the risk involved because one  perceives a favourable risk-return trade-off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turn gamble into speculative venture requires an adequate risk premium to compensate risk-averse investors for the risks </a:t>
            </a:r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they bear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Risk-aversion and speculation are consistent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risky investment with a risk premium of zero (fair game) amounts to a gamble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312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8B1981-52EE-4ACB-9F3F-A7CBFFC6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and Gambling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4FDE83-6C83-41FB-BD51-8C5D6E672CC6}"/>
              </a:ext>
            </a:extLst>
          </p:cNvPr>
          <p:cNvSpPr txBox="1"/>
          <p:nvPr/>
        </p:nvSpPr>
        <p:spPr>
          <a:xfrm>
            <a:off x="1097280" y="1898375"/>
            <a:ext cx="10376452" cy="4094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 two investors disagree sharply about future exchange rate of the US dollar against the British pound.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may choose to bet on the outcome: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will pay B $100 if the value of £1 exceeds $1.30 one year from now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will pay A if the pound is worth less than $1.30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two relevant outcome: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the pound will exceed $1.30, or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 it will fall below $1.30</a:t>
            </a:r>
          </a:p>
        </p:txBody>
      </p:sp>
    </p:spTree>
    <p:extLst>
      <p:ext uri="{BB962C8B-B14F-4D97-AF65-F5344CB8AC3E}">
        <p14:creationId xmlns:p14="http://schemas.microsoft.com/office/powerpoint/2010/main" val="118863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4C6AE-0E3B-4C05-B70A-33E08AD2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Speculation and Gambling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E89A8-2B35-4AF1-A380-6BE85F8C7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and B agree on the probabilities of the two possible outcomes, and if neither party anticipates a loss, it must be that they assign p = 0.5 to each outcome.</a:t>
            </a:r>
          </a:p>
          <a:p>
            <a:pPr marL="635508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profit to both is zero and each has entered one side of a gambling prospect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and B assign different probabilities to the outcome</a:t>
            </a:r>
          </a:p>
          <a:p>
            <a:pPr marL="635508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assigns  p&lt;0.5, whereas B’s assessment is p&gt;0.5</a:t>
            </a:r>
          </a:p>
          <a:p>
            <a:pPr marL="635508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on each side of a financial position see themselves as speculating rather than gambling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21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FF0A-6283-47ED-A22F-CEAAEB951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4088-4FF7-461A-BFF3-7BFF20CDA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Values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willing to consider: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Risk-free assets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Speculative positions with positive risk premiums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attractiveness increases with expected return and decreases with risk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return increases with risk?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126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C7FC-F182-4DAE-934A-C82EC1B0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6DC999-3E48-4294-A0CA-0C991E4FD6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727147"/>
              </p:ext>
            </p:extLst>
          </p:nvPr>
        </p:nvGraphicFramePr>
        <p:xfrm>
          <a:off x="1857624" y="1828799"/>
          <a:ext cx="8537712" cy="3399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8691">
                  <a:extLst>
                    <a:ext uri="{9D8B030D-6E8A-4147-A177-3AD203B41FA5}">
                      <a16:colId xmlns:a16="http://schemas.microsoft.com/office/drawing/2014/main" val="3839613939"/>
                    </a:ext>
                  </a:extLst>
                </a:gridCol>
                <a:gridCol w="1827562">
                  <a:extLst>
                    <a:ext uri="{9D8B030D-6E8A-4147-A177-3AD203B41FA5}">
                      <a16:colId xmlns:a16="http://schemas.microsoft.com/office/drawing/2014/main" val="3663115256"/>
                    </a:ext>
                  </a:extLst>
                </a:gridCol>
                <a:gridCol w="2182162">
                  <a:extLst>
                    <a:ext uri="{9D8B030D-6E8A-4147-A177-3AD203B41FA5}">
                      <a16:colId xmlns:a16="http://schemas.microsoft.com/office/drawing/2014/main" val="715144450"/>
                    </a:ext>
                  </a:extLst>
                </a:gridCol>
                <a:gridCol w="1309297">
                  <a:extLst>
                    <a:ext uri="{9D8B030D-6E8A-4147-A177-3AD203B41FA5}">
                      <a16:colId xmlns:a16="http://schemas.microsoft.com/office/drawing/2014/main" val="2270981794"/>
                    </a:ext>
                  </a:extLst>
                </a:gridCol>
              </a:tblGrid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free rate 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18917715"/>
                  </a:ext>
                </a:extLst>
              </a:tr>
              <a:tr h="56653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 risky portfolios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296941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Portfolio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Premium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Return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(SD)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67877999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(low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9332931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(medium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90119886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(high risk)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5043142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9E3B2B1-1E39-416E-832F-66B547DEF9FC}"/>
              </a:ext>
            </a:extLst>
          </p:cNvPr>
          <p:cNvSpPr/>
          <p:nvPr/>
        </p:nvSpPr>
        <p:spPr>
          <a:xfrm>
            <a:off x="1341783" y="5451469"/>
            <a:ext cx="94521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portfolio receives a utility score to assess the investor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risk/return trade off</a:t>
            </a:r>
          </a:p>
        </p:txBody>
      </p:sp>
    </p:spTree>
    <p:extLst>
      <p:ext uri="{BB962C8B-B14F-4D97-AF65-F5344CB8AC3E}">
        <p14:creationId xmlns:p14="http://schemas.microsoft.com/office/powerpoint/2010/main" val="134666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D948-077C-401F-9143-AE39FCA25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CF2F8-780F-4E2C-B0D0-D01E2C749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Function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Utility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Expected return on the asset or portfolio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Coefficient of risk aversion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Variance of returns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= A scaling factor</a:t>
            </a:r>
          </a:p>
          <a:p>
            <a:endParaRPr lang="en-IN" dirty="0"/>
          </a:p>
        </p:txBody>
      </p:sp>
      <p:graphicFrame>
        <p:nvGraphicFramePr>
          <p:cNvPr id="4" name="Object 25">
            <a:extLst>
              <a:ext uri="{FF2B5EF4-FFF2-40B4-BE49-F238E27FC236}">
                <a16:creationId xmlns:a16="http://schemas.microsoft.com/office/drawing/2014/main" id="{DFC0FE21-645E-4A1B-A974-A56AEDC4C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8113" y="5029200"/>
          <a:ext cx="33289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304560" progId="">
                  <p:embed/>
                </p:oleObj>
              </mc:Choice>
              <mc:Fallback>
                <p:oleObj name="Equation" r:id="rId2" imgW="1218960" imgH="304560" progId="">
                  <p:embed/>
                  <p:pic>
                    <p:nvPicPr>
                      <p:cNvPr id="4" name="Object 25">
                        <a:extLst>
                          <a:ext uri="{FF2B5EF4-FFF2-40B4-BE49-F238E27FC236}">
                            <a16:creationId xmlns:a16="http://schemas.microsoft.com/office/drawing/2014/main" id="{DFC0FE21-645E-4A1B-A974-A56AEDC4C1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113" y="5029200"/>
                        <a:ext cx="332898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39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8D22-B5F9-42A1-953B-044CD939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scores of alternative portfolios with varying degrees of risk aversion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2525788-5760-4784-915D-ED18D00CF8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5563" y="2395330"/>
            <a:ext cx="9601200" cy="28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6066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4F3A-3DFA-464C-9E67-2379B8B8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Aversion and Utility Values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46701-3D55-4D0B-B1FC-5445E820A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is enhanced by high expected returns and diminished by high risk.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Risk-free portfolios receive a utility score equal to their rate of return, because they receive no penalty for risk.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extent to which the variance of risky portfolios lowers utility depends on 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risk-averse investors penalize risky investments more severely.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choosing among competing investment portfolios will select the one providing the highest utility level. 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4435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23F6-3A32-43DB-AB1D-43C79CDD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D66CA-B5C1-407A-995A-61B240B11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questionnaires</a:t>
            </a:r>
          </a:p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individuals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decisions when confronted with risk</a:t>
            </a:r>
          </a:p>
          <a:p>
            <a:pPr>
              <a:spcBef>
                <a:spcPct val="40000"/>
              </a:spcBef>
              <a:buFont typeface="Arial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how much people are willing to pay to avoid risk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6200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F5075-E5E0-4F3E-BCA6-DBDD31763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A7EF3-57B0-4C6C-9CCE-4060FC7CA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has an expected rate of return of 20% and standard deviation of 30%.  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T-bills offer a safe return on 7%. </a:t>
            </a:r>
          </a:p>
          <a:p>
            <a:pPr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an investor with risk-aversion parameter A=4 prefer to invest in T-bills or the risky portfolio?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if A=2?</a:t>
            </a:r>
          </a:p>
        </p:txBody>
      </p:sp>
    </p:spTree>
    <p:extLst>
      <p:ext uri="{BB962C8B-B14F-4D97-AF65-F5344CB8AC3E}">
        <p14:creationId xmlns:p14="http://schemas.microsoft.com/office/powerpoint/2010/main" val="281658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98A1-6B9C-4237-8925-F95F7B642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Risk Aversion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0DA43-6047-455A-BBC7-AD2BF1A08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315" y="1835794"/>
            <a:ext cx="10058400" cy="4023360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Mean-Variance (M-V) Criterion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A dominates portfolio B if: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and</a:t>
            </a:r>
          </a:p>
          <a:p>
            <a:pPr>
              <a:spcAft>
                <a:spcPts val="0"/>
              </a:spcAft>
              <a:defRPr/>
            </a:pPr>
            <a:endParaRPr lang="en-US" sz="2800" dirty="0"/>
          </a:p>
          <a:p>
            <a:endParaRPr lang="en-IN" dirty="0"/>
          </a:p>
        </p:txBody>
      </p:sp>
      <p:graphicFrame>
        <p:nvGraphicFramePr>
          <p:cNvPr id="4" name="Object 39">
            <a:extLst>
              <a:ext uri="{FF2B5EF4-FFF2-40B4-BE49-F238E27FC236}">
                <a16:creationId xmlns:a16="http://schemas.microsoft.com/office/drawing/2014/main" id="{C15014E3-BF4D-4959-91AC-F3EAE1DC57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2743200"/>
          <a:ext cx="2895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7836" imgH="215806" progId="Equation.3">
                  <p:embed/>
                </p:oleObj>
              </mc:Choice>
              <mc:Fallback>
                <p:oleObj name="Equation" r:id="rId2" imgW="837836" imgH="215806" progId="Equation.3">
                  <p:embed/>
                  <p:pic>
                    <p:nvPicPr>
                      <p:cNvPr id="4" name="Object 39">
                        <a:extLst>
                          <a:ext uri="{FF2B5EF4-FFF2-40B4-BE49-F238E27FC236}">
                            <a16:creationId xmlns:a16="http://schemas.microsoft.com/office/drawing/2014/main" id="{C15014E3-BF4D-4959-91AC-F3EAE1DC57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743200"/>
                        <a:ext cx="2895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0">
            <a:extLst>
              <a:ext uri="{FF2B5EF4-FFF2-40B4-BE49-F238E27FC236}">
                <a16:creationId xmlns:a16="http://schemas.microsoft.com/office/drawing/2014/main" id="{7AE67B92-DABD-4B0D-88E4-A637B81F5E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267200"/>
          <a:ext cx="2057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2937" imgH="215713" progId="Equation.3">
                  <p:embed/>
                </p:oleObj>
              </mc:Choice>
              <mc:Fallback>
                <p:oleObj name="Equation" r:id="rId4" imgW="532937" imgH="215713" progId="Equation.3">
                  <p:embed/>
                  <p:pic>
                    <p:nvPicPr>
                      <p:cNvPr id="5" name="Object 40">
                        <a:extLst>
                          <a:ext uri="{FF2B5EF4-FFF2-40B4-BE49-F238E27FC236}">
                            <a16:creationId xmlns:a16="http://schemas.microsoft.com/office/drawing/2014/main" id="{7AE67B92-DABD-4B0D-88E4-A637B81F5E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267200"/>
                        <a:ext cx="20574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8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2A7D-2AAD-44BD-9F74-11B35BFD0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trade-off between risk and return of a potential investment portfolio, 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B5964C-B4E9-42E0-97F3-0F90BEA3A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1041" y="1846263"/>
            <a:ext cx="707024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80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366D-336D-4D9C-B37F-ED1A6C83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trade-off between risk and return of a potential investment portfolio, P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A43CA-A47D-43F5-A453-4FFE8F42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expected return E(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standard deviation 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preferred by risk-averse investors to any portfolio in quadrant IV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portfolio in quadrant I dominates portfolio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expected return-standard deviation plane, the preferred direction is northwest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Simultaneously increase the expected return and decrease the variance of the rate of return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portfolio that lies northwest of P is superior to it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in quadrant II and III 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nature of investor’s risk aversion</a:t>
            </a:r>
          </a:p>
        </p:txBody>
      </p:sp>
    </p:spTree>
    <p:extLst>
      <p:ext uri="{BB962C8B-B14F-4D97-AF65-F5344CB8AC3E}">
        <p14:creationId xmlns:p14="http://schemas.microsoft.com/office/powerpoint/2010/main" val="1424725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CADE-6BF5-4139-BEEF-D0D49E86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9A01E9-D265-4E1A-A10D-1A51A9D5D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DC6CBB-96F7-4825-9DF4-35A80E20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17" y="2221547"/>
            <a:ext cx="43529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47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D064-6C41-4A83-8C9E-9B998C5A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71E7F-7F0C-44BF-BAD2-9491C7D8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an investor identifies all portfolios that are equally attractive as portfolio 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at P, an increase in standard deviation lowers utility; it must be compensated for by an increase in expected return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Q is equally desirable to this investor as 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will be equally attracted to portfolios with high risk and high expected returns compared with other portfolios with lower risk but lower expected returns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equally preferred portfolios will lie in the mean-standard deviation plane on a curve called the </a:t>
            </a:r>
            <a:r>
              <a:rPr lang="en-I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indifference curve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 all portfolio points with the same utility value.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7951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9DFDF-721C-4CAA-9FDE-A9D000F96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I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values of possible portfolios for investor with risk aversion, A = 4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F2BD8F-EA26-4FA6-ABDE-233BE5A77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8638" y="2418080"/>
            <a:ext cx="6115050" cy="270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84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0904-31A4-44AB-82CA-CC936DD11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indifference curve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1B0257-89DC-49C0-859E-A228F3085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4001" y="1846263"/>
            <a:ext cx="5064323" cy="41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30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63F0-648D-4E10-8F82-05CAE76A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Across Risky and Risk-Free Portfolios 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77CB-7098-4973-B6D9-E8A07DF3F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simplest way to control risk is to manipulate the fraction of the portfolio invested in risk-free assets versus the portion invested in the risky assets</a:t>
            </a:r>
          </a:p>
          <a:p>
            <a:pPr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much of the portfolio to be placed in risk-free asset vs risky asset classes?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337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962F-769B-4836-BECF-B074A701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116007-8EFC-45EF-BBFD-20527BDF81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071" y="1746238"/>
            <a:ext cx="8327858" cy="29872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BDA81-E3F4-4BA5-A241-D45266BCA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966840"/>
            <a:ext cx="3241350" cy="968000"/>
          </a:xfrm>
          <a:prstGeom prst="rect">
            <a:avLst/>
          </a:prstGeom>
        </p:spPr>
      </p:pic>
      <p:graphicFrame>
        <p:nvGraphicFramePr>
          <p:cNvPr id="6" name="Object 50">
            <a:extLst>
              <a:ext uri="{FF2B5EF4-FFF2-40B4-BE49-F238E27FC236}">
                <a16:creationId xmlns:a16="http://schemas.microsoft.com/office/drawing/2014/main" id="{C70C97FA-409A-4462-8A22-D0874CC3CD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26480" y="4966840"/>
          <a:ext cx="36020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20227" imgH="418918" progId="Equation.3">
                  <p:embed/>
                </p:oleObj>
              </mc:Choice>
              <mc:Fallback>
                <p:oleObj name="Equation" r:id="rId4" imgW="1320227" imgH="418918" progId="Equation.3">
                  <p:embed/>
                  <p:pic>
                    <p:nvPicPr>
                      <p:cNvPr id="6" name="Object 50">
                        <a:extLst>
                          <a:ext uri="{FF2B5EF4-FFF2-40B4-BE49-F238E27FC236}">
                            <a16:creationId xmlns:a16="http://schemas.microsoft.com/office/drawing/2014/main" id="{C70C97FA-409A-4462-8A22-D0874CC3CD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480" y="4966840"/>
                        <a:ext cx="3602038" cy="1143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7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6FD72-118A-4FA7-AD44-9056CF61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52E41-AE83-49FB-BCD1-E025BED1F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Weight of the risky portfolio, P, in the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portfolio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Weight of risk-free assets</a:t>
            </a:r>
          </a:p>
          <a:p>
            <a:endParaRPr lang="en-IN" dirty="0"/>
          </a:p>
        </p:txBody>
      </p:sp>
      <p:graphicFrame>
        <p:nvGraphicFramePr>
          <p:cNvPr id="4" name="Object 71">
            <a:extLst>
              <a:ext uri="{FF2B5EF4-FFF2-40B4-BE49-F238E27FC236}">
                <a16:creationId xmlns:a16="http://schemas.microsoft.com/office/drawing/2014/main" id="{86E526C2-09EF-45A4-AFFA-75E6116E45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5120" y="3543300"/>
          <a:ext cx="2438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9200" imgH="419100" progId="Equation.3">
                  <p:embed/>
                </p:oleObj>
              </mc:Choice>
              <mc:Fallback>
                <p:oleObj name="Equation" r:id="rId2" imgW="1219200" imgH="419100" progId="Equation.3">
                  <p:embed/>
                  <p:pic>
                    <p:nvPicPr>
                      <p:cNvPr id="4" name="Object 71">
                        <a:extLst>
                          <a:ext uri="{FF2B5EF4-FFF2-40B4-BE49-F238E27FC236}">
                            <a16:creationId xmlns:a16="http://schemas.microsoft.com/office/drawing/2014/main" id="{86E526C2-09EF-45A4-AFFA-75E6116E45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120" y="3543300"/>
                        <a:ext cx="2438400" cy="838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2">
            <a:extLst>
              <a:ext uri="{FF2B5EF4-FFF2-40B4-BE49-F238E27FC236}">
                <a16:creationId xmlns:a16="http://schemas.microsoft.com/office/drawing/2014/main" id="{7A65FD57-C986-4372-B533-D559D24BF7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617" y="3429000"/>
          <a:ext cx="2794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0" imgH="419100" progId="Equation.3">
                  <p:embed/>
                </p:oleObj>
              </mc:Choice>
              <mc:Fallback>
                <p:oleObj name="Equation" r:id="rId4" imgW="1397000" imgH="419100" progId="Equation.3">
                  <p:embed/>
                  <p:pic>
                    <p:nvPicPr>
                      <p:cNvPr id="5" name="Object 72">
                        <a:extLst>
                          <a:ext uri="{FF2B5EF4-FFF2-40B4-BE49-F238E27FC236}">
                            <a16:creationId xmlns:a16="http://schemas.microsoft.com/office/drawing/2014/main" id="{7A65FD57-C986-4372-B533-D559D24BF7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617" y="3429000"/>
                        <a:ext cx="2794000" cy="838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3">
            <a:extLst>
              <a:ext uri="{FF2B5EF4-FFF2-40B4-BE49-F238E27FC236}">
                <a16:creationId xmlns:a16="http://schemas.microsoft.com/office/drawing/2014/main" id="{4C1F3674-8CC3-4D95-B456-F31DFE73C4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9400" y="5181600"/>
          <a:ext cx="2716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600" imgH="419100" progId="Equation.3">
                  <p:embed/>
                </p:oleObj>
              </mc:Choice>
              <mc:Fallback>
                <p:oleObj name="Equation" r:id="rId6" imgW="1244600" imgH="419100" progId="Equation.3">
                  <p:embed/>
                  <p:pic>
                    <p:nvPicPr>
                      <p:cNvPr id="6" name="Object 73">
                        <a:extLst>
                          <a:ext uri="{FF2B5EF4-FFF2-40B4-BE49-F238E27FC236}">
                            <a16:creationId xmlns:a16="http://schemas.microsoft.com/office/drawing/2014/main" id="{4C1F3674-8CC3-4D95-B456-F31DFE73C4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5181600"/>
                        <a:ext cx="2716213" cy="914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4">
            <a:extLst>
              <a:ext uri="{FF2B5EF4-FFF2-40B4-BE49-F238E27FC236}">
                <a16:creationId xmlns:a16="http://schemas.microsoft.com/office/drawing/2014/main" id="{41CE3265-9F25-46F8-9153-56D4E4AA8E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2617" y="5157508"/>
          <a:ext cx="2501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366" imgH="418918" progId="Equation.3">
                  <p:embed/>
                </p:oleObj>
              </mc:Choice>
              <mc:Fallback>
                <p:oleObj name="Equation" r:id="rId8" imgW="1231366" imgH="418918" progId="Equation.3">
                  <p:embed/>
                  <p:pic>
                    <p:nvPicPr>
                      <p:cNvPr id="7" name="Object 74">
                        <a:extLst>
                          <a:ext uri="{FF2B5EF4-FFF2-40B4-BE49-F238E27FC236}">
                            <a16:creationId xmlns:a16="http://schemas.microsoft.com/office/drawing/2014/main" id="{41CE3265-9F25-46F8-9153-56D4E4AA8E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2617" y="5157508"/>
                        <a:ext cx="2501900" cy="850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1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2D45-39C8-43EE-A6C2-92C1B91E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1306D-D94E-4966-B88C-068C708F5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845734"/>
            <a:ext cx="10734261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 owner of this portfolio wishes to decrease risk by reducing the allocation to the risky portfolio from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0.7 to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0.56</a:t>
            </a: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risky portfolio = 0.56* $ 300,000 = $ 168,000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 of $ 42,000 of the original $ 210,000 of risky holdings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Proceeds used to purchase more of risk-free asset (money-market fund)</a:t>
            </a:r>
          </a:p>
          <a:p>
            <a:pPr marL="182880" lvl="2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holdings in the risk-free asset will increase to $ 300,000 * (1- 0.56) = $ 132,000</a:t>
            </a:r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holdings + New contribution : $ 90,000 + $ 42, 000 = $ 132,000</a:t>
            </a:r>
          </a:p>
        </p:txBody>
      </p:sp>
    </p:spTree>
    <p:extLst>
      <p:ext uri="{BB962C8B-B14F-4D97-AF65-F5344CB8AC3E}">
        <p14:creationId xmlns:p14="http://schemas.microsoft.com/office/powerpoint/2010/main" val="416381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5145-0E19-4C09-AF18-A7D744C6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482F9-53C2-4A8C-AFC2-E2A36D04E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proportions of each asset in the risky portfolio is kept unchanged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weights of E and B in the risky portfolio are 0.54 and 0.46, respectively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0.54 * $ 42,000 = $ 22,680 of 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0.46 * $ 42,000 = $ 19,320 of B</a:t>
            </a:r>
          </a:p>
          <a:p>
            <a:pPr marL="201168" lvl="1" indent="0">
              <a:buNone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E: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113,400 – 22,680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0.54</a:t>
            </a: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210,000 – 42,000</a:t>
            </a:r>
          </a:p>
          <a:p>
            <a:pPr marL="201168" lvl="1" indent="0">
              <a:buNone/>
            </a:pP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96,600 – 19,320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0.46</a:t>
            </a:r>
          </a:p>
          <a:p>
            <a:pPr marL="201168" lvl="1" indent="0">
              <a:buNone/>
            </a:pPr>
            <a:r>
              <a:rPr lang="en-IN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210,000 – 42,000</a:t>
            </a:r>
            <a:endParaRPr lang="en-IN" sz="2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505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0F38-15B6-4DFF-90DF-C6448F1C4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Risk-Free Asset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8D44D-BCF3-40AC-B91A-B9480D8CA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government can issue default-free securities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security is risk-free in real terms only if its price is indexed and maturity is equal to investor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holding period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T-bills viewed as the risk-free asset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market funds also considered risk-free in practice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5186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50AA-9E9E-4924-AD3F-18D1AEEE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One Risky Asset and a Risk-Free Asset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7BB78-406F-40C6-B34B-E26551051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possible to create a complete portfolio by splitting investment funds between safe and risky assets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</a:p>
          <a:p>
            <a:pPr lvl="1">
              <a:buFont typeface="Arial" charset="0"/>
              <a:buChar char="•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Portion allocated to the risky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(1 -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Portion to be invested in risk-free asset,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188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2BFC-2062-46BC-BB75-A4ACF7B0B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E2680-B4BB-4417-86FD-DDF112EFF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56892"/>
          </a:xfrm>
        </p:spPr>
        <p:txBody>
          <a:bodyPr>
            <a:normAutofit lnSpcReduction="10000"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return on the complete portfolio,</a:t>
            </a:r>
          </a:p>
          <a:p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yr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the expectation of this portfolio’s rate of return, </a:t>
            </a:r>
          </a:p>
          <a:p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-y</a:t>
            </a:r>
            <a:r>
              <a:rPr lang="en-IN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base rate of return for any portfolio is the risk-free rate.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portfolio is expected to earn a proportion,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of the risk premium of the risky portfolio,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risk averse and unwilling to take a risky position without a positive risk premium</a:t>
            </a:r>
          </a:p>
        </p:txBody>
      </p:sp>
    </p:spTree>
    <p:extLst>
      <p:ext uri="{BB962C8B-B14F-4D97-AF65-F5344CB8AC3E}">
        <p14:creationId xmlns:p14="http://schemas.microsoft.com/office/powerpoint/2010/main" val="755023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8F73-BB4D-4AF5-B332-C5589014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3058E8-1D6B-49BC-A337-77B097928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490" y="1865195"/>
            <a:ext cx="2414225" cy="1261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0F3C79-450B-4260-8812-58C873A6B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737" y="1865195"/>
            <a:ext cx="2182557" cy="12680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695DB6-3C62-4399-8948-2B02C83482A4}"/>
              </a:ext>
            </a:extLst>
          </p:cNvPr>
          <p:cNvSpPr/>
          <p:nvPr/>
        </p:nvSpPr>
        <p:spPr>
          <a:xfrm>
            <a:off x="2330433" y="3389243"/>
            <a:ext cx="5918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en-US" sz="24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The expected return on the complete portfolio:</a:t>
            </a:r>
          </a:p>
        </p:txBody>
      </p:sp>
      <p:graphicFrame>
        <p:nvGraphicFramePr>
          <p:cNvPr id="10" name="Object 20">
            <a:extLst>
              <a:ext uri="{FF2B5EF4-FFF2-40B4-BE49-F238E27FC236}">
                <a16:creationId xmlns:a16="http://schemas.microsoft.com/office/drawing/2014/main" id="{A83351DC-16A4-4030-9A45-2B193CC13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3955" y="4091211"/>
          <a:ext cx="35814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366" imgH="228501" progId="Equation.3">
                  <p:embed/>
                </p:oleObj>
              </mc:Choice>
              <mc:Fallback>
                <p:oleObj name="Equation" r:id="rId4" imgW="1231366" imgH="228501" progId="Equation.3">
                  <p:embed/>
                  <p:pic>
                    <p:nvPicPr>
                      <p:cNvPr id="10" name="Object 20">
                        <a:extLst>
                          <a:ext uri="{FF2B5EF4-FFF2-40B4-BE49-F238E27FC236}">
                            <a16:creationId xmlns:a16="http://schemas.microsoft.com/office/drawing/2014/main" id="{A83351DC-16A4-4030-9A45-2B193CC13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955" y="4091211"/>
                        <a:ext cx="358140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1E1702C-4EA6-44BF-9BDF-10EEF3258FDC}"/>
              </a:ext>
            </a:extLst>
          </p:cNvPr>
          <p:cNvSpPr/>
          <p:nvPr/>
        </p:nvSpPr>
        <p:spPr>
          <a:xfrm>
            <a:off x="2405270" y="4987395"/>
            <a:ext cx="5347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en-US" sz="24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The risk of the complete portfolio:</a:t>
            </a:r>
          </a:p>
        </p:txBody>
      </p:sp>
      <p:graphicFrame>
        <p:nvGraphicFramePr>
          <p:cNvPr id="12" name="Object 21">
            <a:extLst>
              <a:ext uri="{FF2B5EF4-FFF2-40B4-BE49-F238E27FC236}">
                <a16:creationId xmlns:a16="http://schemas.microsoft.com/office/drawing/2014/main" id="{F40B7EC1-20F1-459F-A5B1-2572D01B01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8118" y="5389839"/>
          <a:ext cx="3013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0948" imgH="228501" progId="Equation.3">
                  <p:embed/>
                </p:oleObj>
              </mc:Choice>
              <mc:Fallback>
                <p:oleObj name="Equation" r:id="rId6" imgW="1040948" imgH="228501" progId="Equation.3">
                  <p:embed/>
                  <p:pic>
                    <p:nvPicPr>
                      <p:cNvPr id="12" name="Object 21">
                        <a:extLst>
                          <a:ext uri="{FF2B5EF4-FFF2-40B4-BE49-F238E27FC236}">
                            <a16:creationId xmlns:a16="http://schemas.microsoft.com/office/drawing/2014/main" id="{F40B7EC1-20F1-459F-A5B1-2572D01B01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118" y="5389839"/>
                        <a:ext cx="30130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664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614B-C15B-463F-B946-BC79FCB7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Asset: Example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3132F-ECB1-46E0-AC39-53150165E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Rearrange and substitute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IN" dirty="0"/>
          </a:p>
        </p:txBody>
      </p:sp>
      <p:graphicFrame>
        <p:nvGraphicFramePr>
          <p:cNvPr id="4" name="Object 41">
            <a:extLst>
              <a:ext uri="{FF2B5EF4-FFF2-40B4-BE49-F238E27FC236}">
                <a16:creationId xmlns:a16="http://schemas.microsoft.com/office/drawing/2014/main" id="{1BB8E6E0-5011-49D9-B11B-57483536B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8835" y="2425148"/>
          <a:ext cx="63198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87600" imgH="431800" progId="Equation.3">
                  <p:embed/>
                </p:oleObj>
              </mc:Choice>
              <mc:Fallback>
                <p:oleObj name="Equation" r:id="rId2" imgW="2387600" imgH="431800" progId="Equation.3">
                  <p:embed/>
                  <p:pic>
                    <p:nvPicPr>
                      <p:cNvPr id="4" name="Object 41">
                        <a:extLst>
                          <a:ext uri="{FF2B5EF4-FFF2-40B4-BE49-F238E27FC236}">
                            <a16:creationId xmlns:a16="http://schemas.microsoft.com/office/drawing/2014/main" id="{1BB8E6E0-5011-49D9-B11B-57483536B4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8835" y="2425148"/>
                        <a:ext cx="6319838" cy="1143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2">
            <a:extLst>
              <a:ext uri="{FF2B5EF4-FFF2-40B4-BE49-F238E27FC236}">
                <a16:creationId xmlns:a16="http://schemas.microsoft.com/office/drawing/2014/main" id="{967B96FC-669D-43BF-9177-9EA862BEFB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050" y="3794125"/>
          <a:ext cx="377825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469800" progId="">
                  <p:embed/>
                </p:oleObj>
              </mc:Choice>
              <mc:Fallback>
                <p:oleObj name="Equation" r:id="rId4" imgW="1511280" imgH="469800" progId="">
                  <p:embed/>
                  <p:pic>
                    <p:nvPicPr>
                      <p:cNvPr id="5" name="Object 42">
                        <a:extLst>
                          <a:ext uri="{FF2B5EF4-FFF2-40B4-BE49-F238E27FC236}">
                            <a16:creationId xmlns:a16="http://schemas.microsoft.com/office/drawing/2014/main" id="{967B96FC-669D-43BF-9177-9EA862BEFB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794125"/>
                        <a:ext cx="3778250" cy="11747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09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71DA-CBC3-4A23-9810-52C7F716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Investment Opportunity Set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FC481B-BA87-4129-8F41-1BB0DD86F4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02000" y="2138363"/>
            <a:ext cx="56483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366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3601-87DF-4946-95F1-6A4027E0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B3DEC-7537-46DA-B7CC-11C511947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depicts all the risk-return combinations available to investors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slope of the CAL, denoted S, equals the increase in the expected return of the complete portfolio per unit of additional standard deviation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Incremental return per incremental risk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to Volatility ratio</a:t>
            </a:r>
          </a:p>
        </p:txBody>
      </p:sp>
    </p:spTree>
    <p:extLst>
      <p:ext uri="{BB962C8B-B14F-4D97-AF65-F5344CB8AC3E}">
        <p14:creationId xmlns:p14="http://schemas.microsoft.com/office/powerpoint/2010/main" val="156444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E5D3-97E9-4F29-9722-A673993E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Risky Asset and a Risk-Free Asset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5DED-AE66-4D0A-AE30-DED29D364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equally divided between the risky asset and the risk-free asset ,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rate of return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+ 0.5 * 8 = 11%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premium  = 4%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of 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0.5 * 22 = 11%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will plot on the line FP midway between F and P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to Volatility ratio = 4/11 = 0.36</a:t>
            </a:r>
          </a:p>
        </p:txBody>
      </p:sp>
    </p:spTree>
    <p:extLst>
      <p:ext uri="{BB962C8B-B14F-4D97-AF65-F5344CB8AC3E}">
        <p14:creationId xmlns:p14="http://schemas.microsoft.com/office/powerpoint/2010/main" val="4290347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DE5D-D710-4A69-94A3-7EEE6C1F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Tolerance and Asset Allocation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AA4C-6797-4E87-B617-2F1EBEC01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must choose one optimal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set of feasible choices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of the complete portfolio:</a:t>
            </a:r>
          </a:p>
          <a:p>
            <a:endParaRPr lang="en-IN" dirty="0"/>
          </a:p>
        </p:txBody>
      </p:sp>
      <p:graphicFrame>
        <p:nvGraphicFramePr>
          <p:cNvPr id="4" name="Object 58">
            <a:extLst>
              <a:ext uri="{FF2B5EF4-FFF2-40B4-BE49-F238E27FC236}">
                <a16:creationId xmlns:a16="http://schemas.microsoft.com/office/drawing/2014/main" id="{1865F73C-DCFD-442C-B207-7BBB5D804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1792" y="3507335"/>
          <a:ext cx="5791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241200" progId="Equation.3">
                  <p:embed/>
                </p:oleObj>
              </mc:Choice>
              <mc:Fallback>
                <p:oleObj name="Equation" r:id="rId2" imgW="1485720" imgH="241200" progId="Equation.3">
                  <p:embed/>
                  <p:pic>
                    <p:nvPicPr>
                      <p:cNvPr id="4" name="Object 58">
                        <a:extLst>
                          <a:ext uri="{FF2B5EF4-FFF2-40B4-BE49-F238E27FC236}">
                            <a16:creationId xmlns:a16="http://schemas.microsoft.com/office/drawing/2014/main" id="{1865F73C-DCFD-442C-B207-7BBB5D8040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1792" y="3507335"/>
                        <a:ext cx="5791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9">
            <a:extLst>
              <a:ext uri="{FF2B5EF4-FFF2-40B4-BE49-F238E27FC236}">
                <a16:creationId xmlns:a16="http://schemas.microsoft.com/office/drawing/2014/main" id="{3C86A4B5-2632-49D2-8048-ACA7AE6954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4953000"/>
          <a:ext cx="26225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40" imgH="253800" progId="Equation.3">
                  <p:embed/>
                </p:oleObj>
              </mc:Choice>
              <mc:Fallback>
                <p:oleObj name="Equation" r:id="rId4" imgW="672840" imgH="253800" progId="Equation.3">
                  <p:embed/>
                  <p:pic>
                    <p:nvPicPr>
                      <p:cNvPr id="5" name="Object 59">
                        <a:extLst>
                          <a:ext uri="{FF2B5EF4-FFF2-40B4-BE49-F238E27FC236}">
                            <a16:creationId xmlns:a16="http://schemas.microsoft.com/office/drawing/2014/main" id="{3C86A4B5-2632-49D2-8048-ACA7AE6954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953000"/>
                        <a:ext cx="2622550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648817-2B4E-40E3-AF5A-FCD8066C931D}"/>
              </a:ext>
            </a:extLst>
          </p:cNvPr>
          <p:cNvSpPr txBox="1"/>
          <p:nvPr/>
        </p:nvSpPr>
        <p:spPr>
          <a:xfrm>
            <a:off x="1470992" y="4323522"/>
            <a:ext cx="264905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1168" lvl="1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defRPr/>
            </a:pPr>
            <a:r>
              <a:rPr 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Variance :</a:t>
            </a:r>
          </a:p>
        </p:txBody>
      </p:sp>
    </p:spTree>
    <p:extLst>
      <p:ext uri="{BB962C8B-B14F-4D97-AF65-F5344CB8AC3E}">
        <p14:creationId xmlns:p14="http://schemas.microsoft.com/office/powerpoint/2010/main" val="814071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8A77-A85A-4E43-86A6-928BBA8B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Levels for Various Positions in Risky Assets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7BBD8E-940B-4490-B4A3-959CEB511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275814"/>
          </a:xfrm>
        </p:spPr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Investor’s Risk aversion, A=4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25B476-853A-4944-AC30-1312BE521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54108"/>
            <a:ext cx="6331225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966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EEFB0-5501-41C0-9880-90FB911D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as a Function of  Allocation to the Risky Asset, 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693025-224A-4344-8835-4FA097C97D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82863" y="1909763"/>
            <a:ext cx="70866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30382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0ADA-51B9-4232-AE8F-E003644D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as a Function of  Allocation to the Risky Asset, 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IN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962E-0449-4C7A-8FD8-2CBED2FB7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is highest at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=0.41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 than 0.41, investors are willing to assume more risk to increase expected return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higher levels of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is higher, and additional allocations to the risky asset are undesirable </a:t>
            </a:r>
          </a:p>
          <a:p>
            <a:pPr marL="0" indent="0">
              <a:buNone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 the utility maximization problem, and the optimal position for risk-averse investors in the risky asset, y* = </a:t>
            </a:r>
            <a:r>
              <a:rPr lang="en-IN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200" i="1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</a:t>
            </a:r>
            <a:r>
              <a:rPr lang="en-IN" sz="2200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marL="0" indent="0">
              <a:buNone/>
            </a:pP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A</a:t>
            </a:r>
            <a:r>
              <a:rPr lang="el-G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96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48868-A12F-4128-A766-14F55DE8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607040" cy="1450757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Returns on Four Indifference Curves and the CAL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77D9E8-49F5-4B92-B017-620EC9950C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97113" y="1914525"/>
            <a:ext cx="76581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67067189-A1EF-4ABB-BD53-C5DD7F90F3FA}"/>
              </a:ext>
            </a:extLst>
          </p:cNvPr>
          <p:cNvSpPr/>
          <p:nvPr/>
        </p:nvSpPr>
        <p:spPr>
          <a:xfrm>
            <a:off x="1890445" y="3616503"/>
            <a:ext cx="482885" cy="318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610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2595-4FAD-4393-8DF8-2AB895DB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the Optimal Complete Portfolio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59DB0FE-C20F-454E-9F32-F4633CEEE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8320" y="1846263"/>
            <a:ext cx="6248400" cy="444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3444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10DA3-FA9E-4F22-9422-9278FB420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Strategies: The Capital Market Line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BF0B5-336E-4395-A27E-D1D281F23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passive strategy avoids any direct or indirect security analysis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 and demand forces may make such a strategy a reasonable choice for many investors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natural candidate for a passively held risky asset would be a well-diversified portfolio of common stocks such as the S&amp;P 500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77302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FD4E-58D0-400F-B231-52BFC83E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Strategies: The Capital Market Line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6D8B2-3D6C-49EB-ADD9-E94AC37E0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Capital Market Line (CML) 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capital allocation line formed investment in two passive portfolios: </a:t>
            </a:r>
          </a:p>
          <a:p>
            <a:pPr marL="1314450" lvl="2" indent="-457200">
              <a:buFontTx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Virtually risk-free short-term T-bills (or a money market fund) </a:t>
            </a:r>
          </a:p>
          <a:p>
            <a:pPr marL="1314450" lvl="2" indent="-457200">
              <a:buFontTx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 of common stocks that mimics a broad market index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32549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0A2AE-4079-4AB7-BAAB-449ECCEC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F0564-A70C-4B3C-B449-93F2994AB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portfolio that offers an expected rate of return of 12% and a standard deviation of 18%. T-bills offer a risk-free 7% rate of return. What is the maximum level of risk aversion for which the risky portfolio is still preferred to bills?</a:t>
            </a:r>
          </a:p>
        </p:txBody>
      </p:sp>
    </p:spTree>
    <p:extLst>
      <p:ext uri="{BB962C8B-B14F-4D97-AF65-F5344CB8AC3E}">
        <p14:creationId xmlns:p14="http://schemas.microsoft.com/office/powerpoint/2010/main" val="19586740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37DE-A23F-4ED1-9E4D-9B2DBFB4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3EBD9-758A-405D-A838-809385C24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manage a risky portfolio with expected rate of return of 18% and standard deviation of 28%. The T-bill rate is 8%.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Your client chooses to invest 70% of a portfolio in your fund and 30% in a T-bill money market fund. What is the expected value and standard deviation of the rate of return on his portfolio?</a:t>
            </a:r>
          </a:p>
        </p:txBody>
      </p:sp>
    </p:spTree>
    <p:extLst>
      <p:ext uri="{BB962C8B-B14F-4D97-AF65-F5344CB8AC3E}">
        <p14:creationId xmlns:p14="http://schemas.microsoft.com/office/powerpoint/2010/main" val="34017312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4E3A2-27FF-43C5-A601-3CC939CC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408DF-2C6C-4BED-B120-B7CC7C27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Suppose that your risky portfolio includes the following investments in the given proportions: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Stock A    25%</a:t>
            </a:r>
          </a:p>
          <a:p>
            <a:pPr marL="201168" lvl="1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Stock B    32%</a:t>
            </a:r>
          </a:p>
          <a:p>
            <a:pPr marL="201168" lvl="1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Stock C    43%</a:t>
            </a:r>
          </a:p>
          <a:p>
            <a:pPr marL="201168" lvl="1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investment proportions of your client’s overall portfolio, including the position in T-bills?</a:t>
            </a:r>
          </a:p>
        </p:txBody>
      </p:sp>
    </p:spTree>
    <p:extLst>
      <p:ext uri="{BB962C8B-B14F-4D97-AF65-F5344CB8AC3E}">
        <p14:creationId xmlns:p14="http://schemas.microsoft.com/office/powerpoint/2010/main" val="2809309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17E49-E7C0-4E3C-A6F6-21AD0F0F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BF47B-F5CB-45B9-A7D1-5CACF43D6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What is the reward-to-volatility ratio of your risky portfolio? Your client’s?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Suppose that your client decides to invest in your portfolio a proportion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total investment budget so that the overall portfolio will have an expected rate of return of 16% 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proportion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client’s investment proportions in your three stocks and the T-bill fund?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standard deviation of the rate of return on your client’s portfolio?</a:t>
            </a:r>
          </a:p>
        </p:txBody>
      </p:sp>
    </p:spTree>
    <p:extLst>
      <p:ext uri="{BB962C8B-B14F-4D97-AF65-F5344CB8AC3E}">
        <p14:creationId xmlns:p14="http://schemas.microsoft.com/office/powerpoint/2010/main" val="18585574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90AC-E477-4424-8993-9D063BB6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8A042-3531-4AC0-A24C-F3D93250D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Suppose that your client prefers to invest in your fund a proportion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maximises the expected return on the complete portfolio subject to the constraint that the complete portfolio’s standard deviation will not exceed 18%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investment proportion,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>
              <a:lnSpc>
                <a:spcPct val="150000"/>
              </a:lnSpc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expected rate of return on the complete portfolio?</a:t>
            </a:r>
          </a:p>
        </p:txBody>
      </p:sp>
    </p:spTree>
    <p:extLst>
      <p:ext uri="{BB962C8B-B14F-4D97-AF65-F5344CB8AC3E}">
        <p14:creationId xmlns:p14="http://schemas.microsoft.com/office/powerpoint/2010/main" val="1686670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47704-19D5-4012-9FCB-0EF8EA7D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95570-46A2-4BFF-BF63-DF5905096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F) Your client’s degree of risk aversion is A= 3.5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proportion, y, of the total investment should be invested in your fund?</a:t>
            </a:r>
          </a:p>
          <a:p>
            <a:pPr lvl="1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expected value and standard deviation of the rate of return on your client’s optimized portfolio?</a:t>
            </a:r>
          </a:p>
        </p:txBody>
      </p:sp>
    </p:spTree>
    <p:extLst>
      <p:ext uri="{BB962C8B-B14F-4D97-AF65-F5344CB8AC3E}">
        <p14:creationId xmlns:p14="http://schemas.microsoft.com/office/powerpoint/2010/main" val="6944135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4B73-77C5-4157-A656-937EDB13B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3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9E5A7A-1975-4B55-87DA-1964E9E496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26973" y="2221642"/>
          <a:ext cx="8289235" cy="215157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132414">
                  <a:extLst>
                    <a:ext uri="{9D8B030D-6E8A-4147-A177-3AD203B41FA5}">
                      <a16:colId xmlns:a16="http://schemas.microsoft.com/office/drawing/2014/main" val="2545653984"/>
                    </a:ext>
                  </a:extLst>
                </a:gridCol>
                <a:gridCol w="3065752">
                  <a:extLst>
                    <a:ext uri="{9D8B030D-6E8A-4147-A177-3AD203B41FA5}">
                      <a16:colId xmlns:a16="http://schemas.microsoft.com/office/drawing/2014/main" val="1129630210"/>
                    </a:ext>
                  </a:extLst>
                </a:gridCol>
                <a:gridCol w="3091069">
                  <a:extLst>
                    <a:ext uri="{9D8B030D-6E8A-4147-A177-3AD203B41FA5}">
                      <a16:colId xmlns:a16="http://schemas.microsoft.com/office/drawing/2014/main" val="1067619393"/>
                    </a:ext>
                  </a:extLst>
                </a:gridCol>
              </a:tblGrid>
              <a:tr h="922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Investment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return E(r)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Standard deviation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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5318079"/>
                  </a:ext>
                </a:extLst>
              </a:tr>
              <a:tr h="307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45770" algn="r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45770" algn="r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97172825"/>
                  </a:ext>
                </a:extLst>
              </a:tr>
              <a:tr h="307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66120308"/>
                  </a:ext>
                </a:extLst>
              </a:tr>
              <a:tr h="307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3054345"/>
                  </a:ext>
                </a:extLst>
              </a:tr>
              <a:tr h="307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5770" algn="r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6047931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3F6E780-8938-4CBA-96F1-B67778169EC6}"/>
              </a:ext>
            </a:extLst>
          </p:cNvPr>
          <p:cNvSpPr txBox="1"/>
          <p:nvPr/>
        </p:nvSpPr>
        <p:spPr>
          <a:xfrm>
            <a:off x="2130949" y="4857500"/>
            <a:ext cx="8672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investment would you select if you were risk averse with A =4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investment would you select if you were risk neutral?</a:t>
            </a:r>
          </a:p>
        </p:txBody>
      </p:sp>
    </p:spTree>
    <p:extLst>
      <p:ext uri="{BB962C8B-B14F-4D97-AF65-F5344CB8AC3E}">
        <p14:creationId xmlns:p14="http://schemas.microsoft.com/office/powerpoint/2010/main" val="31381149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43EF-7C37-4C70-B511-CF915F06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and Portfolio Risk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35F23-0472-4395-9A9C-BC2657A75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risk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attributable to market wide risk sources and remains even after extensive diversification</a:t>
            </a:r>
          </a:p>
          <a:p>
            <a:pPr lvl="1">
              <a:buFont typeface="Arial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or non-diversifiable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Firm-specific risk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that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eliminated by diversification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diversifiable or nonsystematic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13329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37862-CA9E-4B6D-9EC8-3AEAF4FA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Risk and the Number of Stocks in the Portfolio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A266B2B-E5E8-4715-BACF-00F6DEDA43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26583" y="1846263"/>
            <a:ext cx="779916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A8908-FE70-458D-9D2A-91A48C67CF14}"/>
              </a:ext>
            </a:extLst>
          </p:cNvPr>
          <p:cNvSpPr txBox="1"/>
          <p:nvPr/>
        </p:nvSpPr>
        <p:spPr>
          <a:xfrm>
            <a:off x="974035" y="6013174"/>
            <a:ext cx="9621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risk is firm specific.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B: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risk is systematic or market wide.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22133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9F97-0697-4F90-B75B-55331063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58DBB-E3EE-44FE-8100-211F7F3EE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risk (variance) depends on the correlation between the returns of the assets in the portfolio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Covariance and the correlation coefficient provide a measure of the way returns of two assets move together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5193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E40B9-0281-4C76-99BA-069B44C7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B6796-9BD3-4D6A-9046-8A29B8F94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return: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Bond weight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Bond return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Equity weight</a:t>
            </a:r>
          </a:p>
          <a:p>
            <a:pPr lvl="1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Equity return</a:t>
            </a:r>
          </a:p>
          <a:p>
            <a:pPr lvl="1">
              <a:spcAft>
                <a:spcPts val="0"/>
              </a:spcAft>
              <a:defRPr/>
            </a:pPr>
            <a:endParaRPr lang="en-US" i="1" dirty="0"/>
          </a:p>
          <a:p>
            <a:pPr marL="457200" lvl="1" indent="0">
              <a:spcAft>
                <a:spcPts val="0"/>
              </a:spcAft>
              <a:buNone/>
              <a:defRPr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11706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0FA4-57C4-4646-A373-9F0DD34B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Risk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99E4C-25D6-474D-A226-BF0832820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variance:</a:t>
            </a:r>
          </a:p>
          <a:p>
            <a:pPr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= Bond variance</a:t>
            </a:r>
          </a:p>
          <a:p>
            <a:pPr marL="457200" lvl="1" indent="0">
              <a:spcAft>
                <a:spcPts val="0"/>
              </a:spcAft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= Equity variance</a:t>
            </a:r>
          </a:p>
          <a:p>
            <a:pPr lvl="1"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= Covariance of returns for bond and equity</a:t>
            </a:r>
          </a:p>
          <a:p>
            <a:endParaRPr lang="en-IN" dirty="0"/>
          </a:p>
        </p:txBody>
      </p:sp>
      <p:graphicFrame>
        <p:nvGraphicFramePr>
          <p:cNvPr id="7" name="Object 84">
            <a:extLst>
              <a:ext uri="{FF2B5EF4-FFF2-40B4-BE49-F238E27FC236}">
                <a16:creationId xmlns:a16="http://schemas.microsoft.com/office/drawing/2014/main" id="{BBF7104D-4556-48BD-9588-42F9939A83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7775" y="2133600"/>
          <a:ext cx="64230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253800" progId="">
                  <p:embed/>
                </p:oleObj>
              </mc:Choice>
              <mc:Fallback>
                <p:oleObj name="Equation" r:id="rId2" imgW="2463480" imgH="253800" progId="">
                  <p:embed/>
                  <p:pic>
                    <p:nvPicPr>
                      <p:cNvPr id="7" name="Object 84">
                        <a:extLst>
                          <a:ext uri="{FF2B5EF4-FFF2-40B4-BE49-F238E27FC236}">
                            <a16:creationId xmlns:a16="http://schemas.microsoft.com/office/drawing/2014/main" id="{BBF7104D-4556-48BD-9588-42F9939A83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775" y="2133600"/>
                        <a:ext cx="6423025" cy="6619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6">
            <a:extLst>
              <a:ext uri="{FF2B5EF4-FFF2-40B4-BE49-F238E27FC236}">
                <a16:creationId xmlns:a16="http://schemas.microsoft.com/office/drawing/2014/main" id="{8034728B-FBDF-42C4-9292-808C261CC9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4061" y="2903962"/>
          <a:ext cx="685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228600" progId="Equation.3">
                  <p:embed/>
                </p:oleObj>
              </mc:Choice>
              <mc:Fallback>
                <p:oleObj name="Equation" r:id="rId4" imgW="215640" imgH="228600" progId="Equation.3">
                  <p:embed/>
                  <p:pic>
                    <p:nvPicPr>
                      <p:cNvPr id="8" name="Object 86">
                        <a:extLst>
                          <a:ext uri="{FF2B5EF4-FFF2-40B4-BE49-F238E27FC236}">
                            <a16:creationId xmlns:a16="http://schemas.microsoft.com/office/drawing/2014/main" id="{8034728B-FBDF-42C4-9292-808C261CC9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061" y="2903962"/>
                        <a:ext cx="6858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5">
            <a:extLst>
              <a:ext uri="{FF2B5EF4-FFF2-40B4-BE49-F238E27FC236}">
                <a16:creationId xmlns:a16="http://schemas.microsoft.com/office/drawing/2014/main" id="{59AB4D95-B14E-42FD-8AD4-C76DE6204B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4061" y="3668554"/>
          <a:ext cx="685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228600" progId="Equation.3">
                  <p:embed/>
                </p:oleObj>
              </mc:Choice>
              <mc:Fallback>
                <p:oleObj name="Equation" r:id="rId6" imgW="215640" imgH="228600" progId="Equation.3">
                  <p:embed/>
                  <p:pic>
                    <p:nvPicPr>
                      <p:cNvPr id="9" name="Object 85">
                        <a:extLst>
                          <a:ext uri="{FF2B5EF4-FFF2-40B4-BE49-F238E27FC236}">
                            <a16:creationId xmlns:a16="http://schemas.microsoft.com/office/drawing/2014/main" id="{59AB4D95-B14E-42FD-8AD4-C76DE6204B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061" y="3668554"/>
                        <a:ext cx="6858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7">
            <a:extLst>
              <a:ext uri="{FF2B5EF4-FFF2-40B4-BE49-F238E27FC236}">
                <a16:creationId xmlns:a16="http://schemas.microsoft.com/office/drawing/2014/main" id="{3DB7DAA2-87B9-4EB0-97CB-9964E646E3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7081" y="4278154"/>
          <a:ext cx="238125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49160" imgH="253800" progId="">
                  <p:embed/>
                </p:oleObj>
              </mc:Choice>
              <mc:Fallback>
                <p:oleObj name="Equation" r:id="rId8" imgW="749160" imgH="253800" progId="">
                  <p:embed/>
                  <p:pic>
                    <p:nvPicPr>
                      <p:cNvPr id="10" name="Object 87">
                        <a:extLst>
                          <a:ext uri="{FF2B5EF4-FFF2-40B4-BE49-F238E27FC236}">
                            <a16:creationId xmlns:a16="http://schemas.microsoft.com/office/drawing/2014/main" id="{3DB7DAA2-87B9-4EB0-97CB-9964E646E3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081" y="4278154"/>
                        <a:ext cx="238125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4981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136C-E591-405A-B21A-ECD34264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Covariance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FD5EF-EA36-48DE-A96A-0A705E67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Covariance of returns on bond and equity: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Correlation coefficient of returns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Standard deviation of bond returns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Standard deviation of equity returns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5247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75EDB-8C71-422C-84C3-E04E56AA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Portfolios of Two Risky Assets: Correlation Coefficients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7D861-8230-4C18-A6EB-D86D41D5A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of values for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- 1.0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ρ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+1.0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1.0, the securities are perfectly positively correlated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 diversification)</a:t>
            </a:r>
          </a:p>
          <a:p>
            <a:pPr lvl="1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- 1.0, the securities are perfectly negatively correlated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(perfect hedge)</a:t>
            </a:r>
          </a:p>
          <a:p>
            <a:pPr marL="201168" lvl="1" indent="0" fontAlgn="auto">
              <a:spcBef>
                <a:spcPct val="50000"/>
              </a:spcBef>
              <a:spcAft>
                <a:spcPts val="0"/>
              </a:spcAft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71083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31501-A934-49CA-B8E3-51FB8FF0E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283024" cy="1450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Portfolio Variance From the Covariance Matrix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6C1A5E4-91DB-4AC3-B94B-5BBD403BA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97765" y="1858617"/>
            <a:ext cx="7732644" cy="405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82128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16F1-9F9B-4F17-A7F8-8708C34D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391E6-C54E-424F-A2D6-B0E9E0114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portfolio of three funds, X,Y, Z with weights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portfolio variance? 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2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 (r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6418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C05C-4119-4588-8665-907BC40C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Statistics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3045AF-E4B4-4331-8E1D-4213819C6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106" y="2584174"/>
            <a:ext cx="5998747" cy="263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631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6ECA-338C-4613-BB6B-5C116086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weights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ED33F-C531-4650-9D46-DF2E5EAF2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endParaRPr lang="en-IN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+ 20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+ 2* 12* 20 * 0.3 *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+ 400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+ 144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endParaRPr lang="en-IN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be the expected return and standard deviation of the portfolio if weights are 0.5 each for debt and equity?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 10.5%;   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13.1%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177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7D30-DC42-4A07-B80C-785DBEE7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0" y="286603"/>
            <a:ext cx="11211340" cy="1450757"/>
          </a:xfrm>
        </p:spPr>
        <p:txBody>
          <a:bodyPr>
            <a:norm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 and Standard Deviation with various correlation coefficients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36F8C9-EC2E-4DD3-9195-541FD368B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636" y="1846263"/>
            <a:ext cx="7136294" cy="415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337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B0786-1734-F8CE-058D-DAC56622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Minimum-Variance Portfolio weights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8D83D-57B6-C80C-B06D-CAA603CD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(D) =    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----------------------------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(E) = 1 -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(D)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0730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9D3A3-0D1F-4DE7-8E08-249FADF0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Expected Return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89F0EA1-3F1C-4CB4-8B99-E471C4FE00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77781" y="2018313"/>
            <a:ext cx="5741389" cy="398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38440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80FD-76FB-4AB6-B230-3AE1D0AD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Standard Deviation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D327D54-0140-4711-B980-A5BE8F700E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87863" y="1925776"/>
            <a:ext cx="5219423" cy="411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07030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70B9-603F-4F7F-98EC-95BB86060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Expected Return as a Function of Standard Deviation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8D409F-021D-4F79-9B76-2CD082B50C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10448" y="1846263"/>
            <a:ext cx="4727152" cy="425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4842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3EC4-EBF1-42C6-BC3D-E52C6EAE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Variance Portfolio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7055D-0B35-45FE-9A47-813AE6646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variance portfolio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portfolio composed of the risky assets that has the smallest standard deviation; the portfolio with least risk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possible risk reduction through diversification depends on the correlation: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+1.0, no risk reduction is possible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be less than the standard deviation of either component asset</a:t>
            </a:r>
          </a:p>
          <a:p>
            <a:pPr lvl="1">
              <a:spcBef>
                <a:spcPts val="1800"/>
              </a:spcBef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-1.0, a riskless hedge is possible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03220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255B-22B4-4A38-A1AE-A89809EF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 with Stocks, Bonds, and Bills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B4C5C-5422-489E-B06A-47336A0FC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15308"/>
            <a:ext cx="10058400" cy="4023360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allocation: Constructing the risky portfolio of major asset classes - bonds and stock with the highest possible Sharpe ratio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 ratio is defined as the risk premium in excess of the risk-free rate, divided by the standard deviation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portfolio that maximises the Sharpe ratio is the solution to the asset allocation problem</a:t>
            </a:r>
          </a:p>
        </p:txBody>
      </p:sp>
    </p:spTree>
    <p:extLst>
      <p:ext uri="{BB962C8B-B14F-4D97-AF65-F5344CB8AC3E}">
        <p14:creationId xmlns:p14="http://schemas.microsoft.com/office/powerpoint/2010/main" val="10730448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8B4D-FC5F-407A-9A6C-A2746F1A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Sharpe Ratio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24060-1B64-49E7-8991-295571F81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Maximize the slope of the CAL for any possible portfolio,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objective function is the slope:</a:t>
            </a: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 slope is also the Sharpe ratio</a:t>
            </a:r>
          </a:p>
          <a:p>
            <a:endParaRPr lang="en-IN" dirty="0"/>
          </a:p>
        </p:txBody>
      </p:sp>
      <p:graphicFrame>
        <p:nvGraphicFramePr>
          <p:cNvPr id="4" name="Object 28">
            <a:extLst>
              <a:ext uri="{FF2B5EF4-FFF2-40B4-BE49-F238E27FC236}">
                <a16:creationId xmlns:a16="http://schemas.microsoft.com/office/drawing/2014/main" id="{9BF16D1E-6750-4844-83BA-0967B727D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5052" y="2971800"/>
          <a:ext cx="28194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52200" imgH="469800" progId="Equation.3">
                  <p:embed/>
                </p:oleObj>
              </mc:Choice>
              <mc:Fallback>
                <p:oleObj name="Equation" r:id="rId2" imgW="952200" imgH="469800" progId="Equation.3">
                  <p:embed/>
                  <p:pic>
                    <p:nvPicPr>
                      <p:cNvPr id="4" name="Object 28">
                        <a:extLst>
                          <a:ext uri="{FF2B5EF4-FFF2-40B4-BE49-F238E27FC236}">
                            <a16:creationId xmlns:a16="http://schemas.microsoft.com/office/drawing/2014/main" id="{9BF16D1E-6750-4844-83BA-0967B727D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5052" y="2971800"/>
                        <a:ext cx="2819400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2623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D96C3-B257-4F08-B105-4C561083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Opportunity Set of the Debt and Equity Funds and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Feasible CALs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D64AC6-49B8-4971-8778-B9E725341C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90240" y="1846263"/>
            <a:ext cx="5425440" cy="405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4B1BD8A-5CC8-40FC-9EEA-B21DBE8C8F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03080" y="2043112"/>
          <a:ext cx="175260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680" imgH="672840" progId="Equation.DSMT4">
                  <p:embed/>
                </p:oleObj>
              </mc:Choice>
              <mc:Fallback>
                <p:oleObj name="Equation" r:id="rId3" imgW="850680" imgH="6728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4B1BD8A-5CC8-40FC-9EEA-B21DBE8C8F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03080" y="2043112"/>
                        <a:ext cx="1752600" cy="138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A52F0ED-0D5B-4082-84F1-0A068F8B2C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03080" y="3734752"/>
          <a:ext cx="175260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680" imgH="672840" progId="Equation.DSMT4">
                  <p:embed/>
                </p:oleObj>
              </mc:Choice>
              <mc:Fallback>
                <p:oleObj name="Equation" r:id="rId5" imgW="850680" imgH="67284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A52F0ED-0D5B-4082-84F1-0A068F8B2C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3080" y="3734752"/>
                        <a:ext cx="1752600" cy="138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763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3834-66E7-430F-98F6-1B47AAD3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E5C63-73C7-494F-9612-FB6A3F04D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 fontScale="85000"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possible CALs are drawn from the risk-free rate (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 ) to two feasible portfolios.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(A)  is drawn through the minimum-variance portfolio A, which is invested 82% in bonds and 18% in stocks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8.9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0.34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11.45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 (B) is drawn through portfolio B which is invested 70% in bonds and 30% in stocks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0.38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11.7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B dominates Portfolio A</a:t>
            </a:r>
          </a:p>
          <a:p>
            <a:pPr marL="749808" lvl="4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87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8E47-99BF-C4BB-E4E4-59EB103D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Risky Portfolio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3DC59-11D4-2132-EE92-B0BEC2E6B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------------------------------------------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[E(R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E(R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</a:p>
          <a:p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(Note - The 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employs </a:t>
            </a:r>
            <a:r>
              <a:rPr lang="en-US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excess returns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9510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C608F-1CBA-4684-820F-0F02647C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Risky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86B5B-6CBD-46D6-B86E-391A8AA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0.40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1- 0.40 = 0.60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0.4* 8+ 0.6*13 = 11%</a:t>
            </a:r>
          </a:p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IN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=[ (0.4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*144) + (0.6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*400) + (144*0.4*0.6) ]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14.2%</a:t>
            </a:r>
            <a:endParaRPr lang="en-IN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asset allocation produces an optimal risky portfolio whose CAL has a slope of </a:t>
            </a:r>
          </a:p>
          <a:p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– 5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0.42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9808" lvl="4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14.2</a:t>
            </a:r>
          </a:p>
          <a:p>
            <a:endParaRPr lang="en-IN" baseline="30000" dirty="0"/>
          </a:p>
        </p:txBody>
      </p:sp>
    </p:spTree>
    <p:extLst>
      <p:ext uri="{BB962C8B-B14F-4D97-AF65-F5344CB8AC3E}">
        <p14:creationId xmlns:p14="http://schemas.microsoft.com/office/powerpoint/2010/main" val="7766442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869A-877F-4B30-B8CA-20E6025A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the Optimal Overall Portfolio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512A186-703C-43EF-8D77-1BDA7442D3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5798" y="1897633"/>
            <a:ext cx="4989443" cy="414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3CF4E0F-3D55-4243-913F-2A15EEE933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38845" y="2410778"/>
          <a:ext cx="3092450" cy="270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36480" imgH="1346040" progId="Equation.DSMT4">
                  <p:embed/>
                </p:oleObj>
              </mc:Choice>
              <mc:Fallback>
                <p:oleObj name="Equation" r:id="rId3" imgW="1536480" imgH="13460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3CF4E0F-3D55-4243-913F-2A15EEE933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8845" y="2410778"/>
                        <a:ext cx="3092450" cy="270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1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2E78-3BD3-46AF-84E0-F7D1D0DF7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Optimal Complete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3A60D-7D00-4735-9ABB-EB490DC3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investor with a coefficient of risk aversion A =4 would take a position in portfolio P</a:t>
            </a:r>
          </a:p>
          <a:p>
            <a:pPr marL="0" indent="0"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i="1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</a:t>
            </a:r>
            <a:r>
              <a:rPr lang="en-IN" i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N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I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/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0.11 – 0.5   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 0.7439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4*.142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will invest 74.39% of wealth in Portfolio P and 25.61% in T-bills. 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P consists of 40% in bonds, 60% in stocks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 bonds = </a:t>
            </a:r>
            <a:r>
              <a:rPr lang="en-IN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IN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0.4* 0.7439 = 0.2976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 stocks =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IN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 </a:t>
            </a:r>
            <a:r>
              <a:rPr lang="en-I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0.6* 0.7439 = 0.4463</a:t>
            </a:r>
          </a:p>
        </p:txBody>
      </p:sp>
    </p:spTree>
    <p:extLst>
      <p:ext uri="{BB962C8B-B14F-4D97-AF65-F5344CB8AC3E}">
        <p14:creationId xmlns:p14="http://schemas.microsoft.com/office/powerpoint/2010/main" val="23803835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3925-2648-41C0-BE23-DDD6904D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Proportions of the Optimal Complete Portfolio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2E67648-4D51-48D6-8B32-D8B094DAF2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5459" y="2206466"/>
            <a:ext cx="347662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CB5CE2B-3DBE-4EA7-A299-08306DE927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82642" y="1737360"/>
          <a:ext cx="4495800" cy="45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4880" imgH="2260440" progId="Equation.DSMT4">
                  <p:embed/>
                </p:oleObj>
              </mc:Choice>
              <mc:Fallback>
                <p:oleObj name="Equation" r:id="rId3" imgW="2234880" imgH="22604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CB5CE2B-3DBE-4EA7-A299-08306DE927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2642" y="1737360"/>
                        <a:ext cx="4495800" cy="454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78575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4842E-3EEF-447E-ACD3-91EC0A5F3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DAE4-36FB-45D5-BD6D-380DC57CF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Specify the return characteristics of all securities  (expected returns, variances, covariances)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Establish the risky portfolio (asset allocation)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Allocate funds between risky portfolio and the risk-free asset (capital allocation)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879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588A-06F0-4D6F-BC16-58EDC254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FD448-2463-43A4-AA6C-CC4683BD8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selection</a:t>
            </a:r>
          </a:p>
          <a:p>
            <a:pPr lvl="1" algn="just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step is to determine the risk-return opportunities available</a:t>
            </a:r>
          </a:p>
          <a:p>
            <a:pPr lvl="2" algn="just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variance frontier – graph of lowest possible variance that can be attained for a given portfolio return</a:t>
            </a:r>
          </a:p>
          <a:p>
            <a:pPr marL="384048" lvl="2" indent="0" algn="just">
              <a:lnSpc>
                <a:spcPct val="15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76086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10D1-DCCD-4D83-9B8C-540E36A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Minimum-Variance Frontier of Risky Assets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3BDD37F-887A-4E92-B7C4-A966A15508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30517" y="1846263"/>
            <a:ext cx="5991292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05768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D6BC7-595C-40D0-B1FE-F281F7697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21304-6953-48DB-B44C-46864755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part of the frontier that lies above the global minimum-variance portfolio is called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 of risky assets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portfolio on the lower portion of the minimum-variance frontier, there is a portfolio with the same standard deviation and a greater expected return positioned directly above it. 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14324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4B06-89FF-4AC7-BCE7-54151D879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30AE-EEBD-4387-97C3-99F553850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for the CAL with the highest reward-to-variability ratio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Everyone invests 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regardless of their degree of risk aversion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risk-averse investors put more in the risk-free asset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risk-averse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investors put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83775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2281D-9F70-48A0-906D-5C8C8639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of Risky Assets with the Optimal CAL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130F6E7-DB8D-496B-A33A-7C4EF09850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0075" y="1890713"/>
            <a:ext cx="59721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1944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6B36-6ED4-4AAE-B234-50AB92B9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Frontier of Risky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0A018-B9BD-4AC8-BB9B-9DA06395D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risk level, we are interested only in that portfolio with the highest expected return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Alternatively, the frontier is the set of portfolios that minimizes the variance for any target expected return</a:t>
            </a:r>
          </a:p>
        </p:txBody>
      </p:sp>
    </p:spTree>
    <p:extLst>
      <p:ext uri="{BB962C8B-B14F-4D97-AF65-F5344CB8AC3E}">
        <p14:creationId xmlns:p14="http://schemas.microsoft.com/office/powerpoint/2010/main" val="25046932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3B34-7CF5-416E-934F-AC95B97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 Portfolio Optimization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02C83-2AF1-4DEC-B97E-FB0487100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671" y="1865612"/>
            <a:ext cx="10058400" cy="4023360"/>
          </a:xfrm>
        </p:spPr>
        <p:txBody>
          <a:bodyPr/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Allocation and the Separation Property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choice problem may be separated into two independent tasks</a:t>
            </a: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the optimal risky portfolio is purely technical</a:t>
            </a:r>
          </a:p>
          <a:p>
            <a:pPr lvl="2"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of the complete portfolio to risk-free versus the risky portfolio depends on personal preference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28509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377D9-DAF0-42F0-8CDF-B931C355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FCFD8-5A0C-4BC2-8011-C1CFE31CF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portfolio manager will offer the same risky portfolio, P, to all clients regardless of their degree of risk aversion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degree of risk aversion of the client comes into play only in capital allocation, the selection of the desired point along CAL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more risk-averse client will invest more in the risk-free asset and less in the optimal risky portfolio than will a less risk-averse client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will use Portfolio P as their optimal risky investment vehicle. </a:t>
            </a:r>
          </a:p>
        </p:txBody>
      </p:sp>
    </p:spTree>
    <p:extLst>
      <p:ext uri="{BB962C8B-B14F-4D97-AF65-F5344CB8AC3E}">
        <p14:creationId xmlns:p14="http://schemas.microsoft.com/office/powerpoint/2010/main" val="33246958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6444</TotalTime>
  <Words>3792</Words>
  <Application>Microsoft Office PowerPoint</Application>
  <PresentationFormat>Widescreen</PresentationFormat>
  <Paragraphs>457</Paragraphs>
  <Slides>89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6" baseType="lpstr">
      <vt:lpstr>Arial</vt:lpstr>
      <vt:lpstr>Calibri</vt:lpstr>
      <vt:lpstr>Calibri Light</vt:lpstr>
      <vt:lpstr>Times New Roman</vt:lpstr>
      <vt:lpstr>Wingdings</vt:lpstr>
      <vt:lpstr>Retrospect</vt:lpstr>
      <vt:lpstr>Equation</vt:lpstr>
      <vt:lpstr>Risk Management and Investment Management</vt:lpstr>
      <vt:lpstr>The Investment Decision</vt:lpstr>
      <vt:lpstr>Risk vs Return</vt:lpstr>
      <vt:lpstr>Return</vt:lpstr>
      <vt:lpstr>Expected Return and Standard Deviation</vt:lpstr>
      <vt:lpstr>Expected Return and Standard Deviation</vt:lpstr>
      <vt:lpstr>Excess Returns and Risk Premium</vt:lpstr>
      <vt:lpstr>Example</vt:lpstr>
      <vt:lpstr>Risk and Risk Aversion</vt:lpstr>
      <vt:lpstr>Speculation and Gambling</vt:lpstr>
      <vt:lpstr>Speculation and Gambling</vt:lpstr>
      <vt:lpstr>Speculation and Gambling</vt:lpstr>
      <vt:lpstr>Risk Aversion and Utility Values</vt:lpstr>
      <vt:lpstr>Example</vt:lpstr>
      <vt:lpstr>Risk Aversion and Utility Values</vt:lpstr>
      <vt:lpstr>Utility scores of alternative portfolios with varying degrees of risk aversion</vt:lpstr>
      <vt:lpstr>Risk Aversion and Utility Values</vt:lpstr>
      <vt:lpstr>Estimating Risk Aversion</vt:lpstr>
      <vt:lpstr>Question</vt:lpstr>
      <vt:lpstr>Estimating Risk Aversion</vt:lpstr>
      <vt:lpstr>The trade-off between risk and return of a potential investment portfolio, P</vt:lpstr>
      <vt:lpstr>The trade-off between risk and return of a potential investment portfolio, P</vt:lpstr>
      <vt:lpstr>The indifference curve</vt:lpstr>
      <vt:lpstr>The indifference curve</vt:lpstr>
      <vt:lpstr>Utility values of possible portfolios for investor with risk aversion, A = 4</vt:lpstr>
      <vt:lpstr>The indifference curve</vt:lpstr>
      <vt:lpstr>Capital Allocation Across Risky and Risk-Free Portfolios </vt:lpstr>
      <vt:lpstr>Example</vt:lpstr>
      <vt:lpstr>Example</vt:lpstr>
      <vt:lpstr>Example</vt:lpstr>
      <vt:lpstr>Example</vt:lpstr>
      <vt:lpstr>The Risk-Free Asset</vt:lpstr>
      <vt:lpstr>Portfolios of One Risky Asset and a Risk-Free Asset</vt:lpstr>
      <vt:lpstr>One Risky Asset and a Risk-Free Asset: Example</vt:lpstr>
      <vt:lpstr>One Risky Asset and a Risk-Free Asset: Example</vt:lpstr>
      <vt:lpstr>One Risky Asset and a Risk-Free Asset: Example</vt:lpstr>
      <vt:lpstr>The Investment Opportunity Set</vt:lpstr>
      <vt:lpstr>Capital Allocation Line</vt:lpstr>
      <vt:lpstr>One Risky Asset and a Risk-Free Asset</vt:lpstr>
      <vt:lpstr>Risk Tolerance and Asset Allocation</vt:lpstr>
      <vt:lpstr>Utility Levels for Various Positions in Risky Assets</vt:lpstr>
      <vt:lpstr>Utility as a Function of  Allocation to the Risky Asset, y</vt:lpstr>
      <vt:lpstr>Utility as a Function of  Allocation to the Risky Asset, y</vt:lpstr>
      <vt:lpstr>Expected Returns on Four Indifference Curves and the CAL</vt:lpstr>
      <vt:lpstr>Finding the Optimal Complete Portfolio</vt:lpstr>
      <vt:lpstr>Passive Strategies: The Capital Market Line</vt:lpstr>
      <vt:lpstr>Passive Strategies: The Capital Market Line</vt:lpstr>
      <vt:lpstr>Question 1</vt:lpstr>
      <vt:lpstr>Question 2 </vt:lpstr>
      <vt:lpstr>Question 2</vt:lpstr>
      <vt:lpstr>Question 2</vt:lpstr>
      <vt:lpstr>Question 2</vt:lpstr>
      <vt:lpstr>Question 2 </vt:lpstr>
      <vt:lpstr>Question 3</vt:lpstr>
      <vt:lpstr>Diversification and Portfolio Risk</vt:lpstr>
      <vt:lpstr>Portfolio Risk and the Number of Stocks in the Portfolio</vt:lpstr>
      <vt:lpstr>Portfolios of Two Risky Assets</vt:lpstr>
      <vt:lpstr>Portfolios of Two Risky Assets: Return</vt:lpstr>
      <vt:lpstr>Portfolios of Two Risky Assets: Risk</vt:lpstr>
      <vt:lpstr>Portfolios of Two Risky Assets: Covariance</vt:lpstr>
      <vt:lpstr>Portfolios of Two Risky Assets: Correlation Coefficients</vt:lpstr>
      <vt:lpstr>Computation of Portfolio Variance From the Covariance Matrix</vt:lpstr>
      <vt:lpstr>Example</vt:lpstr>
      <vt:lpstr>Descriptive Statistics</vt:lpstr>
      <vt:lpstr>Portfolio weights</vt:lpstr>
      <vt:lpstr>Expected Return and Standard Deviation with various correlation coefficients</vt:lpstr>
      <vt:lpstr>Minimum-Variance Portfolio weights</vt:lpstr>
      <vt:lpstr>Portfolio Expected Return</vt:lpstr>
      <vt:lpstr>Portfolio Standard Deviation</vt:lpstr>
      <vt:lpstr>Portfolio Expected Return as a Function of Standard Deviation</vt:lpstr>
      <vt:lpstr>The Minimum Variance Portfolio</vt:lpstr>
      <vt:lpstr>Asset Allocation with Stocks, Bonds, and Bills</vt:lpstr>
      <vt:lpstr>The Sharpe Ratio</vt:lpstr>
      <vt:lpstr>The Opportunity Set of the Debt and Equity Funds and  Two Feasible CALs</vt:lpstr>
      <vt:lpstr>Asset Allocation</vt:lpstr>
      <vt:lpstr>Optimal Risky Portfolio</vt:lpstr>
      <vt:lpstr>Optimal Risky Portfolio</vt:lpstr>
      <vt:lpstr>Determination of the Optimal Overall Portfolio</vt:lpstr>
      <vt:lpstr>The Optimal Complete Portfolio</vt:lpstr>
      <vt:lpstr>The Proportions of the Optimal Complete Portfolio</vt:lpstr>
      <vt:lpstr>Summarize</vt:lpstr>
      <vt:lpstr>Markowitz Portfolio Optimization Model</vt:lpstr>
      <vt:lpstr>The Minimum-Variance Frontier of Risky Assets</vt:lpstr>
      <vt:lpstr>Efficient Frontier</vt:lpstr>
      <vt:lpstr>Markowitz Portfolio Optimization Model</vt:lpstr>
      <vt:lpstr>The Efficient Frontier of Risky Assets with the Optimal CAL</vt:lpstr>
      <vt:lpstr>Efficient Frontier of Risky Assets</vt:lpstr>
      <vt:lpstr>Markowitz Portfolio Optimization Model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and Risk Aversion</dc:title>
  <dc:creator>Kaveri Krishnan</dc:creator>
  <cp:lastModifiedBy>Kaveri Krishnan</cp:lastModifiedBy>
  <cp:revision>49</cp:revision>
  <dcterms:created xsi:type="dcterms:W3CDTF">2018-07-17T14:37:58Z</dcterms:created>
  <dcterms:modified xsi:type="dcterms:W3CDTF">2024-02-02T09:42:45Z</dcterms:modified>
</cp:coreProperties>
</file>