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399" r:id="rId3"/>
    <p:sldId id="346" r:id="rId4"/>
    <p:sldId id="382" r:id="rId5"/>
    <p:sldId id="380" r:id="rId6"/>
    <p:sldId id="381" r:id="rId7"/>
    <p:sldId id="407" r:id="rId8"/>
    <p:sldId id="400" r:id="rId9"/>
    <p:sldId id="404" r:id="rId10"/>
    <p:sldId id="406" r:id="rId11"/>
    <p:sldId id="408" r:id="rId12"/>
    <p:sldId id="412" r:id="rId13"/>
    <p:sldId id="410" r:id="rId14"/>
    <p:sldId id="367" r:id="rId15"/>
    <p:sldId id="384" r:id="rId16"/>
    <p:sldId id="397" r:id="rId17"/>
    <p:sldId id="398" r:id="rId18"/>
    <p:sldId id="383" r:id="rId19"/>
    <p:sldId id="385" r:id="rId20"/>
    <p:sldId id="386" r:id="rId21"/>
    <p:sldId id="387" r:id="rId22"/>
    <p:sldId id="388" r:id="rId23"/>
    <p:sldId id="389" r:id="rId24"/>
    <p:sldId id="390" r:id="rId25"/>
    <p:sldId id="391" r:id="rId26"/>
    <p:sldId id="394" r:id="rId27"/>
    <p:sldId id="392" r:id="rId28"/>
    <p:sldId id="396" r:id="rId29"/>
    <p:sldId id="411" r:id="rId30"/>
    <p:sldId id="35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23"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8"/>
    <p:restoredTop sz="96654"/>
  </p:normalViewPr>
  <p:slideViewPr>
    <p:cSldViewPr snapToGrid="0">
      <p:cViewPr varScale="1">
        <p:scale>
          <a:sx n="81" d="100"/>
          <a:sy n="81" d="100"/>
        </p:scale>
        <p:origin x="140" y="6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3">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7">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20">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21">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5">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8">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9">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10">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11">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12">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13">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14">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17">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15">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19">
    <p:pos x="10" y="10"/>
    <p:text/>
    <p:extLst>
      <p:ext uri="{C676402C-5697-4E1C-873F-D02D1690AC5C}">
        <p15:threadingInfo xmlns:p15="http://schemas.microsoft.com/office/powerpoint/2012/main" timeZoneBias="-33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3-11-13T15:28:52.685" idx="23">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5F52-D899-744C-A8F2-48846EA7119B}" type="datetimeFigureOut">
              <a:rPr lang="en-US" smtClean="0"/>
              <a:t>5/4/2025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0E7E3-3576-4042-817A-BEA9343EE3F1}" type="slidenum">
              <a:rPr lang="en-US" smtClean="0"/>
              <a:t>‹#›</a:t>
            </a:fld>
            <a:endParaRPr lang="en-US"/>
          </a:p>
        </p:txBody>
      </p:sp>
    </p:spTree>
    <p:extLst>
      <p:ext uri="{BB962C8B-B14F-4D97-AF65-F5344CB8AC3E}">
        <p14:creationId xmlns:p14="http://schemas.microsoft.com/office/powerpoint/2010/main" val="376510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0E7E3-3576-4042-817A-BEA9343EE3F1}" type="slidenum">
              <a:rPr lang="en-US" smtClean="0"/>
              <a:t>9</a:t>
            </a:fld>
            <a:endParaRPr lang="en-US"/>
          </a:p>
        </p:txBody>
      </p:sp>
    </p:spTree>
    <p:extLst>
      <p:ext uri="{BB962C8B-B14F-4D97-AF65-F5344CB8AC3E}">
        <p14:creationId xmlns:p14="http://schemas.microsoft.com/office/powerpoint/2010/main" val="328468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5/4/2025</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5/4/2025</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626068"/>
            <a:ext cx="7894068" cy="3090041"/>
          </a:xfrm>
        </p:spPr>
        <p:txBody>
          <a:bodyPr>
            <a:normAutofit fontScale="92500" lnSpcReduction="2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as Director on the Boards of</a:t>
            </a:r>
          </a:p>
          <a:p>
            <a:pPr marL="457200" indent="-457200" algn="l">
              <a:buAutoNum type="arabicPeriod"/>
            </a:pPr>
            <a:r>
              <a:rPr lang="en-IN" sz="1800" dirty="0">
                <a:solidFill>
                  <a:srgbClr val="002060"/>
                </a:solidFill>
              </a:rPr>
              <a:t>Axis Bank Ltd.</a:t>
            </a:r>
          </a:p>
          <a:p>
            <a:pPr marL="457200" indent="-457200" algn="l">
              <a:buAutoNum type="arabicPeriod"/>
            </a:pPr>
            <a:r>
              <a:rPr lang="en-IN" sz="1800" dirty="0">
                <a:solidFill>
                  <a:srgbClr val="002060"/>
                </a:solidFill>
              </a:rPr>
              <a:t>IFTAS (Indian Financial Technology &amp; Allied Services – Wholly owned subsidiary of RBI).</a:t>
            </a:r>
          </a:p>
          <a:p>
            <a:pPr marL="457200" indent="-457200" algn="l">
              <a:buAutoNum type="arabicPeriod"/>
            </a:pPr>
            <a:r>
              <a:rPr lang="en-IN" sz="1800" dirty="0">
                <a:solidFill>
                  <a:srgbClr val="002060"/>
                </a:solidFill>
              </a:rPr>
              <a:t>Finance Industry Development Council (FIDC).</a:t>
            </a:r>
          </a:p>
          <a:p>
            <a:pPr marL="457200" indent="-457200" algn="l">
              <a:buAutoNum type="arabicPeriod"/>
            </a:pPr>
            <a:r>
              <a:rPr lang="en-IN" sz="1800" dirty="0">
                <a:solidFill>
                  <a:srgbClr val="002060"/>
                </a:solidFill>
              </a:rPr>
              <a:t>National Urban Cooperative Finance and Development Corporation Ltd (NUCFDC).</a:t>
            </a:r>
          </a:p>
          <a:p>
            <a:pPr marL="457200" indent="-457200" algn="l">
              <a:buAutoNum type="arabicPeriod"/>
            </a:pPr>
            <a:r>
              <a:rPr lang="en-IN" sz="1800" dirty="0">
                <a:solidFill>
                  <a:srgbClr val="002060"/>
                </a:solidFill>
              </a:rPr>
              <a:t>Nuclear Power Corporation of India Ltd (NPCIL).</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1947041"/>
            <a:ext cx="7702826" cy="1040525"/>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Overview and Basel Norms</a:t>
            </a:r>
          </a:p>
          <a:p>
            <a:endParaRPr lang="en-IN" sz="4400" dirty="0">
              <a:solidFill>
                <a:srgbClr val="7030A0"/>
              </a:solidFill>
            </a:endParaRPr>
          </a:p>
          <a:p>
            <a:r>
              <a:rPr lang="en-IN" sz="4400" dirty="0">
                <a:solidFill>
                  <a:srgbClr val="7030A0"/>
                </a:solidFill>
              </a:rPr>
              <a:t> 4</a:t>
            </a:r>
            <a:r>
              <a:rPr lang="en-IN" sz="4400" baseline="30000" dirty="0">
                <a:solidFill>
                  <a:srgbClr val="7030A0"/>
                </a:solidFill>
              </a:rPr>
              <a:t>th</a:t>
            </a:r>
            <a:r>
              <a:rPr lang="en-IN" sz="4400" dirty="0">
                <a:solidFill>
                  <a:srgbClr val="7030A0"/>
                </a:solidFill>
              </a:rPr>
              <a:t> May 2025 (Sunday) - Time: 03.00 PM – 06.00 PM</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Recap of Synopsis of the Session held on 22</a:t>
            </a:r>
            <a:r>
              <a:rPr lang="en-US" sz="4400" baseline="30000" dirty="0"/>
              <a:t>nd</a:t>
            </a:r>
            <a:r>
              <a:rPr lang="en-US" sz="4400" dirty="0"/>
              <a:t> December 2024</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18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3</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70E1-CFD7-0975-AAD1-CCF9A5EDB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50ECF-98F2-933C-A1A7-BDF8FDCC814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CD38FA8-70BC-A156-F059-A631B81ABC34}"/>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F92A96C-6AC4-9A1E-3D19-2AD902FC1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59ABC5-A20C-6A61-8B89-956BC6065B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CB706EE-F4BC-964D-D5CC-96053E2634B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Basis for Basel III Capital Regulations </a:t>
            </a:r>
            <a:endParaRPr lang="en-IN" sz="2400" dirty="0"/>
          </a:p>
        </p:txBody>
      </p:sp>
      <p:sp>
        <p:nvSpPr>
          <p:cNvPr id="13" name="Rectangle 12">
            <a:extLst>
              <a:ext uri="{FF2B5EF4-FFF2-40B4-BE49-F238E27FC236}">
                <a16:creationId xmlns:a16="http://schemas.microsoft.com/office/drawing/2014/main" id="{93F2B116-FF43-3CF1-6464-6810E6C4C1DC}"/>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6AF823B3-4B9A-FFC5-9E15-A243104A7078}"/>
              </a:ext>
            </a:extLst>
          </p:cNvPr>
          <p:cNvSpPr txBox="1"/>
          <p:nvPr/>
        </p:nvSpPr>
        <p:spPr>
          <a:xfrm>
            <a:off x="1360715" y="2843274"/>
            <a:ext cx="9016467" cy="1477328"/>
          </a:xfrm>
          <a:prstGeom prst="rect">
            <a:avLst/>
          </a:prstGeom>
          <a:noFill/>
        </p:spPr>
        <p:txBody>
          <a:bodyPr wrap="square">
            <a:spAutoFit/>
          </a:bodyPr>
          <a:lstStyle/>
          <a:p>
            <a:pPr marL="971550" lvl="1" indent="-514350" algn="just">
              <a:buAutoNum type="arabicPeriod"/>
            </a:pPr>
            <a:r>
              <a:rPr lang="en-IN" dirty="0"/>
              <a:t>Minimum Capital Requirements,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Supervisory Review of Capital Adequacy, and </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Market discipline of the Basel II Capital Adequacy Framework.</a:t>
            </a:r>
            <a:endParaRPr lang="en-IN" dirty="0">
              <a:solidFill>
                <a:schemeClr val="tx1"/>
              </a:solidFill>
            </a:endParaRPr>
          </a:p>
        </p:txBody>
      </p:sp>
      <p:sp>
        <p:nvSpPr>
          <p:cNvPr id="7" name="Slide Number Placeholder 6">
            <a:extLst>
              <a:ext uri="{FF2B5EF4-FFF2-40B4-BE49-F238E27FC236}">
                <a16:creationId xmlns:a16="http://schemas.microsoft.com/office/drawing/2014/main" id="{2674A134-E3AD-8FCC-E77C-47317591D91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4D6E0C08-9E48-36B2-BFB2-9AD30173C2DA}"/>
              </a:ext>
            </a:extLst>
          </p:cNvPr>
          <p:cNvSpPr>
            <a:spLocks noGrp="1"/>
          </p:cNvSpPr>
          <p:nvPr>
            <p:ph type="ftr" sz="quarter" idx="11"/>
          </p:nvPr>
        </p:nvSpPr>
        <p:spPr/>
        <p:txBody>
          <a:bodyPr/>
          <a:lstStyle/>
          <a:p>
            <a:r>
              <a:rPr lang="en-US"/>
              <a:t>Compiled by CH S S MALLIKARJUNARAO for IIM Visakhapatnam</a:t>
            </a:r>
            <a:endParaRPr lang="en-IN"/>
          </a:p>
        </p:txBody>
      </p:sp>
      <p:sp>
        <p:nvSpPr>
          <p:cNvPr id="11" name="TextBox 10">
            <a:extLst>
              <a:ext uri="{FF2B5EF4-FFF2-40B4-BE49-F238E27FC236}">
                <a16:creationId xmlns:a16="http://schemas.microsoft.com/office/drawing/2014/main" id="{572D10B4-E8EF-5866-D5D2-48F7939A7E42}"/>
              </a:ext>
            </a:extLst>
          </p:cNvPr>
          <p:cNvSpPr txBox="1"/>
          <p:nvPr/>
        </p:nvSpPr>
        <p:spPr>
          <a:xfrm>
            <a:off x="1300899" y="2347274"/>
            <a:ext cx="3742441" cy="369332"/>
          </a:xfrm>
          <a:prstGeom prst="rect">
            <a:avLst/>
          </a:prstGeom>
          <a:noFill/>
        </p:spPr>
        <p:txBody>
          <a:bodyPr wrap="square" rtlCol="0">
            <a:spAutoFit/>
          </a:bodyPr>
          <a:lstStyle/>
          <a:p>
            <a:r>
              <a:rPr lang="en-US" dirty="0"/>
              <a:t>Three mutually reinforcing Pillars, viz. </a:t>
            </a:r>
          </a:p>
        </p:txBody>
      </p:sp>
      <p:sp>
        <p:nvSpPr>
          <p:cNvPr id="14" name="TextBox 13">
            <a:extLst>
              <a:ext uri="{FF2B5EF4-FFF2-40B4-BE49-F238E27FC236}">
                <a16:creationId xmlns:a16="http://schemas.microsoft.com/office/drawing/2014/main" id="{0BD6C323-832F-0088-61A2-3EA8A404AC0E}"/>
              </a:ext>
            </a:extLst>
          </p:cNvPr>
          <p:cNvSpPr txBox="1"/>
          <p:nvPr/>
        </p:nvSpPr>
        <p:spPr>
          <a:xfrm>
            <a:off x="1375526" y="4630607"/>
            <a:ext cx="8852555" cy="1200329"/>
          </a:xfrm>
          <a:prstGeom prst="rect">
            <a:avLst/>
          </a:prstGeom>
          <a:noFill/>
        </p:spPr>
        <p:txBody>
          <a:bodyPr wrap="square" rtlCol="0">
            <a:spAutoFit/>
          </a:bodyPr>
          <a:lstStyle/>
          <a:p>
            <a:pPr algn="just"/>
            <a:r>
              <a:rPr lang="en-US" dirty="0"/>
              <a:t>The Basel III framework will continue to offer the three distinct options for computing Capital Requirement for Credit Risk and three other options for computing Capital Requirement for Operational Risk, based on increasing Risk sensitivity, so as to select an Approach, most appropriate to the stage of development of Bank’s Operations. </a:t>
            </a:r>
          </a:p>
        </p:txBody>
      </p:sp>
    </p:spTree>
    <p:extLst>
      <p:ext uri="{BB962C8B-B14F-4D97-AF65-F5344CB8AC3E}">
        <p14:creationId xmlns:p14="http://schemas.microsoft.com/office/powerpoint/2010/main" val="1866917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a:t>
            </a:r>
            <a:r>
              <a:rPr lang="en-US" dirty="0"/>
              <a:t>- 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 SREP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CC770-1ACA-34C5-EE3B-9AACEED7B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E6978-90CC-2DBF-594A-4CA2FB554CA7}"/>
              </a:ext>
            </a:extLst>
          </p:cNvPr>
          <p:cNvSpPr>
            <a:spLocks noGrp="1"/>
          </p:cNvSpPr>
          <p:nvPr>
            <p:ph type="title"/>
          </p:nvPr>
        </p:nvSpPr>
        <p:spPr>
          <a:xfrm>
            <a:off x="838200" y="365126"/>
            <a:ext cx="9926585" cy="66672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E0111D3-3FE7-EFFA-5A25-7BB0FE77DD0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020D394-9A7A-CFF4-97A5-B62BF209E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D526FEA-251B-7D74-06B6-8A7B34BC9B6F}"/>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004A7A8-6121-213A-88D2-EF5E5E15D053}"/>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a:t>
            </a:r>
            <a:r>
              <a:rPr lang="en-US" dirty="0"/>
              <a:t>- RBI Control Framework for Banks</a:t>
            </a:r>
            <a:endParaRPr lang="en-IN" dirty="0"/>
          </a:p>
        </p:txBody>
      </p:sp>
      <p:sp>
        <p:nvSpPr>
          <p:cNvPr id="13" name="Rectangle 12">
            <a:extLst>
              <a:ext uri="{FF2B5EF4-FFF2-40B4-BE49-F238E27FC236}">
                <a16:creationId xmlns:a16="http://schemas.microsoft.com/office/drawing/2014/main" id="{30947F61-0744-CAB4-644A-418351F7A7F8}"/>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B1D671AF-5240-FF4E-1672-199B56E42EA5}"/>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33EE5975-F22D-D2D5-13C9-119C9DB6125E}"/>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A4673186-707F-E1FE-E1A9-64ABFE8F3403}"/>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1" name="Footer Placeholder 10">
            <a:extLst>
              <a:ext uri="{FF2B5EF4-FFF2-40B4-BE49-F238E27FC236}">
                <a16:creationId xmlns:a16="http://schemas.microsoft.com/office/drawing/2014/main" id="{38341DDA-BA5F-71FA-7597-0052B2A95AF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78139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Further understanding of </a:t>
            </a:r>
          </a:p>
          <a:p>
            <a:pPr algn="ctr"/>
            <a:r>
              <a:rPr lang="en-US" sz="4400" dirty="0"/>
              <a:t>Capital Requirements under Basel III</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58837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0" name="TextBox 9">
            <a:extLst>
              <a:ext uri="{FF2B5EF4-FFF2-40B4-BE49-F238E27FC236}">
                <a16:creationId xmlns:a16="http://schemas.microsoft.com/office/drawing/2014/main" id="{2D7C2CAE-84F2-1144-4B5D-F53A3523CEE4}"/>
              </a:ext>
            </a:extLst>
          </p:cNvPr>
          <p:cNvSpPr txBox="1"/>
          <p:nvPr/>
        </p:nvSpPr>
        <p:spPr>
          <a:xfrm>
            <a:off x="1160613" y="2148091"/>
            <a:ext cx="9604172" cy="3908762"/>
          </a:xfrm>
          <a:prstGeom prst="rect">
            <a:avLst/>
          </a:prstGeom>
          <a:noFill/>
        </p:spPr>
        <p:txBody>
          <a:bodyPr wrap="square">
            <a:spAutoFit/>
          </a:bodyPr>
          <a:lstStyle/>
          <a:p>
            <a:r>
              <a:rPr lang="en-US" sz="2800" dirty="0"/>
              <a:t>Composition of Regulatory Capital:</a:t>
            </a:r>
          </a:p>
          <a:p>
            <a:pPr algn="just"/>
            <a:endParaRPr lang="en-US" sz="2000" dirty="0"/>
          </a:p>
          <a:p>
            <a:pPr marL="457200" indent="-457200" algn="just">
              <a:buAutoNum type="arabicPeriod"/>
            </a:pPr>
            <a:r>
              <a:rPr lang="en-US" sz="2000" dirty="0"/>
              <a:t>Banks are required to maintain a minimum Pillar 1 Capital to Risk-weighted Assets Ratio (CRAR) of 9% on an on-going basis (other than Capital Conservation Buffer and Countercyclical Capital Buffer </a:t>
            </a:r>
            <a:r>
              <a:rPr lang="en-US" sz="2000" dirty="0" err="1"/>
              <a:t>etc</a:t>
            </a:r>
            <a:r>
              <a:rPr lang="en-US" sz="2000" dirty="0"/>
              <a:t>).</a:t>
            </a:r>
          </a:p>
          <a:p>
            <a:pPr marL="457200" indent="-457200" algn="just">
              <a:buAutoNum type="arabicPeriod"/>
            </a:pPr>
            <a:r>
              <a:rPr lang="en-US" sz="2000" dirty="0"/>
              <a:t>Further, RBI will look into the relevant Risk factors and internal capital adequacy assessments of each Bank to ensure that the Capital held by the Bank is commensurate with the Bank’s overall Risk Profile.</a:t>
            </a:r>
          </a:p>
          <a:p>
            <a:pPr marL="457200" indent="-457200" algn="just">
              <a:buAutoNum type="arabicPeriod"/>
            </a:pPr>
            <a:r>
              <a:rPr lang="en-US" sz="2000" dirty="0"/>
              <a:t>Accordingly, the RBI will consider prescribing higher level of minimum capital ratio for each bank under the pillar 2  framework on the basis of their risk profile.</a:t>
            </a:r>
          </a:p>
          <a:p>
            <a:pPr marL="457200" indent="-457200" algn="just">
              <a:buAutoNum type="arabicPeriod"/>
            </a:pPr>
            <a:r>
              <a:rPr lang="en-US" sz="2000" dirty="0"/>
              <a:t>In terms of Pillar 2 requirements, the Banks are expected to operate at a level well above the minimum requirement.</a:t>
            </a:r>
          </a:p>
        </p:txBody>
      </p:sp>
    </p:spTree>
    <p:extLst>
      <p:ext uri="{BB962C8B-B14F-4D97-AF65-F5344CB8AC3E}">
        <p14:creationId xmlns:p14="http://schemas.microsoft.com/office/powerpoint/2010/main" val="231932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195925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300" dirty="0"/>
              <a:t>‘</a:t>
            </a:r>
          </a:p>
        </p:txBody>
      </p:sp>
      <p:sp>
        <p:nvSpPr>
          <p:cNvPr id="10" name="TextBox 9">
            <a:extLst>
              <a:ext uri="{FF2B5EF4-FFF2-40B4-BE49-F238E27FC236}">
                <a16:creationId xmlns:a16="http://schemas.microsoft.com/office/drawing/2014/main" id="{2D7C2CAE-84F2-1144-4B5D-F53A3523CEE4}"/>
              </a:ext>
            </a:extLst>
          </p:cNvPr>
          <p:cNvSpPr txBox="1"/>
          <p:nvPr/>
        </p:nvSpPr>
        <p:spPr>
          <a:xfrm>
            <a:off x="983974" y="1999006"/>
            <a:ext cx="9780811" cy="4154984"/>
          </a:xfrm>
          <a:prstGeom prst="rect">
            <a:avLst/>
          </a:prstGeom>
          <a:noFill/>
        </p:spPr>
        <p:txBody>
          <a:bodyPr wrap="square">
            <a:spAutoFit/>
          </a:bodyPr>
          <a:lstStyle/>
          <a:p>
            <a:r>
              <a:rPr lang="en-US" sz="2200" dirty="0"/>
              <a:t>Computation of Basel III Capital Ratios:</a:t>
            </a:r>
          </a:p>
          <a:p>
            <a:pPr algn="just"/>
            <a:endParaRPr lang="en-US" sz="2000" dirty="0"/>
          </a:p>
          <a:p>
            <a:pPr algn="just"/>
            <a:r>
              <a:rPr lang="en-US" dirty="0"/>
              <a:t>Common Equity Tier I 	= Common Equity Tier I Capital / </a:t>
            </a:r>
          </a:p>
          <a:p>
            <a:pPr algn="just"/>
            <a:r>
              <a:rPr lang="en-US" dirty="0"/>
              <a:t>Capital Ratio:	         	   (Credit Risk RWA + Market Risk RWA + Operational Risk RWA).</a:t>
            </a:r>
          </a:p>
          <a:p>
            <a:pPr algn="just"/>
            <a:endParaRPr lang="en-US" dirty="0"/>
          </a:p>
          <a:p>
            <a:pPr algn="just"/>
            <a:r>
              <a:rPr lang="en-US" dirty="0"/>
              <a:t>Tier I Capital Ratio.     	= Eligible Tier I Capital /</a:t>
            </a:r>
          </a:p>
          <a:p>
            <a:pPr algn="just"/>
            <a:r>
              <a:rPr lang="en-US" dirty="0"/>
              <a:t>(CET I + AT I)	   	   (Credit Risk RWA + Market Risk RWA + Operational Risk RWA).</a:t>
            </a:r>
          </a:p>
          <a:p>
            <a:pPr algn="just"/>
            <a:endParaRPr lang="en-US" dirty="0"/>
          </a:p>
          <a:p>
            <a:pPr algn="just"/>
            <a:r>
              <a:rPr lang="en-US" dirty="0"/>
              <a:t>Total Capital Ratio.     	= Eligible Total Capital / </a:t>
            </a:r>
          </a:p>
          <a:p>
            <a:pPr algn="just"/>
            <a:r>
              <a:rPr lang="en-US" dirty="0"/>
              <a:t>(CRAR = CET1 + AT1 + Tier 2)     (Credit Risk RWA + Market Risk RWA + Operational Risk RWA)</a:t>
            </a:r>
          </a:p>
          <a:p>
            <a:pPr algn="just"/>
            <a:endParaRPr lang="en-US" dirty="0"/>
          </a:p>
          <a:p>
            <a:pPr algn="just"/>
            <a:r>
              <a:rPr lang="en-US" sz="1200" dirty="0"/>
              <a:t>RWA = Risk Weighted Assets.</a:t>
            </a:r>
          </a:p>
          <a:p>
            <a:pPr algn="just"/>
            <a:r>
              <a:rPr lang="en-US" sz="1200" dirty="0"/>
              <a:t>CRAR = Capital to Risk Weighted Assets Ratio.</a:t>
            </a:r>
          </a:p>
          <a:p>
            <a:pPr algn="just"/>
            <a:r>
              <a:rPr lang="en-US" sz="1200" dirty="0"/>
              <a:t>CET1 = Common Equity Tier I Capital.</a:t>
            </a:r>
          </a:p>
          <a:p>
            <a:pPr algn="just"/>
            <a:r>
              <a:rPr lang="en-US" sz="1200" dirty="0"/>
              <a:t>AT1   = Additional Tier I Capital.</a:t>
            </a:r>
          </a:p>
          <a:p>
            <a:pPr algn="just"/>
            <a:r>
              <a:rPr lang="en-US" sz="1200" dirty="0"/>
              <a:t>Tier2 = Tier 2 Capital.</a:t>
            </a:r>
          </a:p>
        </p:txBody>
      </p:sp>
    </p:spTree>
    <p:extLst>
      <p:ext uri="{BB962C8B-B14F-4D97-AF65-F5344CB8AC3E}">
        <p14:creationId xmlns:p14="http://schemas.microsoft.com/office/powerpoint/2010/main" val="2009175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1999006"/>
            <a:ext cx="9974472" cy="465064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 name="TextBox 3">
            <a:extLst>
              <a:ext uri="{FF2B5EF4-FFF2-40B4-BE49-F238E27FC236}">
                <a16:creationId xmlns:a16="http://schemas.microsoft.com/office/drawing/2014/main" id="{AD8B8D1D-3C71-2049-BEFD-471F73C7E71F}"/>
              </a:ext>
            </a:extLst>
          </p:cNvPr>
          <p:cNvSpPr txBox="1"/>
          <p:nvPr/>
        </p:nvSpPr>
        <p:spPr>
          <a:xfrm>
            <a:off x="983974" y="2018886"/>
            <a:ext cx="9780811" cy="4431983"/>
          </a:xfrm>
          <a:prstGeom prst="rect">
            <a:avLst/>
          </a:prstGeom>
          <a:noFill/>
        </p:spPr>
        <p:txBody>
          <a:bodyPr wrap="square">
            <a:spAutoFit/>
          </a:bodyPr>
          <a:lstStyle/>
          <a:p>
            <a:r>
              <a:rPr lang="en-US" sz="2400" u="sng" dirty="0"/>
              <a:t>Components of Regulatory Capital:</a:t>
            </a:r>
            <a:endParaRPr lang="en-US" u="sng" dirty="0"/>
          </a:p>
          <a:p>
            <a:r>
              <a:rPr lang="en-US" dirty="0"/>
              <a:t>1. Tier I Capital (going concern capital)</a:t>
            </a:r>
          </a:p>
          <a:p>
            <a:pPr marL="800100" lvl="1" indent="-342900">
              <a:buFont typeface="+mj-lt"/>
              <a:buAutoNum type="alphaLcParenR"/>
            </a:pPr>
            <a:r>
              <a:rPr lang="en-US" dirty="0"/>
              <a:t>Common Equity Tier I</a:t>
            </a:r>
          </a:p>
          <a:p>
            <a:pPr marL="800100" lvl="1" indent="-342900">
              <a:buFont typeface="+mj-lt"/>
              <a:buAutoNum type="alphaLcParenR"/>
            </a:pPr>
            <a:r>
              <a:rPr lang="en-US" dirty="0"/>
              <a:t>Additional Tier I</a:t>
            </a:r>
          </a:p>
          <a:p>
            <a:r>
              <a:rPr lang="en-US" dirty="0"/>
              <a:t>2. Tier 2 Capital (gone concern Capital)</a:t>
            </a:r>
          </a:p>
          <a:p>
            <a:endParaRPr lang="en-US" dirty="0"/>
          </a:p>
          <a:p>
            <a:r>
              <a:rPr lang="en-US" sz="2400" u="sng" dirty="0"/>
              <a:t>Composition of Regulatory Capital:</a:t>
            </a:r>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p:txBody>
      </p:sp>
    </p:spTree>
    <p:extLst>
      <p:ext uri="{BB962C8B-B14F-4D97-AF65-F5344CB8AC3E}">
        <p14:creationId xmlns:p14="http://schemas.microsoft.com/office/powerpoint/2010/main" val="3067847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 RBI Control Framework for Banks</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r>
              <a:rPr lang="en-US" sz="2800" dirty="0"/>
              <a:t>Pillar 2 Risks identified by RBI (Mentioned illustratively):</a:t>
            </a:r>
          </a:p>
          <a:p>
            <a:endParaRPr lang="en-US" sz="1200" dirty="0"/>
          </a:p>
          <a:p>
            <a:pPr marL="342900" indent="-342900">
              <a:buAutoNum type="arabicPeriod"/>
            </a:pPr>
            <a:r>
              <a:rPr lang="en-US" sz="1600" dirty="0"/>
              <a:t>Interest Rate Risk in the Banking Book,</a:t>
            </a:r>
          </a:p>
          <a:p>
            <a:pPr marL="342900" indent="-342900">
              <a:buFontTx/>
              <a:buAutoNum type="arabicPeriod"/>
            </a:pPr>
            <a:r>
              <a:rPr lang="en-US" sz="1600" dirty="0"/>
              <a:t>Business Model Risk,</a:t>
            </a:r>
          </a:p>
          <a:p>
            <a:pPr marL="342900" indent="-342900">
              <a:buAutoNum type="arabicPeriod"/>
            </a:pPr>
            <a:r>
              <a:rPr lang="en-US" sz="1600" dirty="0"/>
              <a:t>Credit Concentration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Legal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Risk of weakness in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 RBI Control Framework for Banks</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08872"/>
          </a:xfrm>
          <a:prstGeom prst="rect">
            <a:avLst/>
          </a:prstGeom>
          <a:noFill/>
        </p:spPr>
        <p:txBody>
          <a:bodyPr wrap="square">
            <a:spAutoFit/>
          </a:bodyPr>
          <a:lstStyle/>
          <a:p>
            <a:r>
              <a:rPr lang="en-US" sz="2800" dirty="0"/>
              <a:t>Key Principles in regard to SREP envisaged under Pillar 2:</a:t>
            </a:r>
          </a:p>
          <a:p>
            <a:endParaRPr lang="en-US" sz="1200" dirty="0"/>
          </a:p>
          <a:p>
            <a:pPr algn="just"/>
            <a:r>
              <a:rPr lang="en-US" u="sng" dirty="0"/>
              <a:t>Principle 1</a:t>
            </a:r>
            <a:r>
              <a:rPr lang="en-US" dirty="0"/>
              <a:t>: Banks should have a process for assessing their over all capital adequacy in relation to their Risk profile and a strategy for maintaining their Capital levels.</a:t>
            </a:r>
          </a:p>
          <a:p>
            <a:pPr algn="just"/>
            <a:endParaRPr lang="en-US" dirty="0"/>
          </a:p>
          <a:p>
            <a:pPr algn="just"/>
            <a:r>
              <a:rPr lang="en-US" u="sng" dirty="0"/>
              <a:t>Principle 2</a:t>
            </a:r>
            <a:r>
              <a:rPr lang="en-US" dirty="0"/>
              <a:t>: Supervisors should review and evaluate Bank’s Internal Capital Adequacy assessments and strategies as well as their ability to monitor and ensure their compliance with the Regulatory Capital Ratios.</a:t>
            </a:r>
          </a:p>
          <a:p>
            <a:pPr algn="just"/>
            <a:endParaRPr lang="en-US" dirty="0"/>
          </a:p>
          <a:p>
            <a:pPr algn="just"/>
            <a:r>
              <a:rPr lang="en-US" u="sng" dirty="0"/>
              <a:t>Principle 3</a:t>
            </a:r>
            <a:r>
              <a:rPr lang="en-US" dirty="0"/>
              <a:t>: Supervisors should expect Banks to operate above the minimum regulatory capital ratios and should have the ability to require banks to hold capital in excess of the minimum.</a:t>
            </a:r>
          </a:p>
          <a:p>
            <a:pPr algn="just"/>
            <a:endParaRPr lang="en-US" dirty="0"/>
          </a:p>
          <a:p>
            <a:pPr algn="just"/>
            <a:r>
              <a:rPr lang="en-US" u="sng" dirty="0"/>
              <a:t>Principle 4</a:t>
            </a:r>
            <a:r>
              <a:rPr lang="en-US" dirty="0"/>
              <a:t>: Supervisors should seek to intervene at an early stage to prevent capital from falling below the minimum levels required to support the Risk characteristics of the Bank and should require rapid remedial action if capital is not maintained or restored.</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644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Understanding of </a:t>
            </a:r>
          </a:p>
          <a:p>
            <a:pPr algn="ctr"/>
            <a:r>
              <a:rPr lang="en-US" sz="4400" dirty="0"/>
              <a:t>Operational Risk</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62587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E5B6A-632B-E07D-FDC9-8267D8CC59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02BDB-4935-B40C-1789-8727E5DA3CF3}"/>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D84008D9-28BA-3F80-F393-438B58BBD33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05988CD-B7C7-3DA4-2489-23EDD2837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12412C4-F28F-0634-A474-EB25D3269A5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14FF7AA3-CD91-7183-5467-1BC5F698A137}"/>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Basel Committee on Banking Supervision defined Operational Risk as: </a:t>
            </a:r>
            <a:endParaRPr lang="en-IN" sz="2400" dirty="0"/>
          </a:p>
        </p:txBody>
      </p:sp>
      <p:sp>
        <p:nvSpPr>
          <p:cNvPr id="13" name="Rectangle 12">
            <a:extLst>
              <a:ext uri="{FF2B5EF4-FFF2-40B4-BE49-F238E27FC236}">
                <a16:creationId xmlns:a16="http://schemas.microsoft.com/office/drawing/2014/main" id="{80A1E60B-E613-36F4-0D80-CDE02E17D4A0}"/>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EFE149F-1885-7051-2784-668AC6771E03}"/>
              </a:ext>
            </a:extLst>
          </p:cNvPr>
          <p:cNvSpPr txBox="1"/>
          <p:nvPr/>
        </p:nvSpPr>
        <p:spPr>
          <a:xfrm>
            <a:off x="1360715" y="2843274"/>
            <a:ext cx="9016467" cy="3139321"/>
          </a:xfrm>
          <a:prstGeom prst="rect">
            <a:avLst/>
          </a:prstGeom>
          <a:noFill/>
        </p:spPr>
        <p:txBody>
          <a:bodyPr wrap="square">
            <a:spAutoFit/>
          </a:bodyPr>
          <a:lstStyle/>
          <a:p>
            <a:pPr marL="971550" lvl="1" indent="-514350" algn="just">
              <a:buAutoNum type="arabicPeriod"/>
            </a:pPr>
            <a:r>
              <a:rPr lang="en-IN" dirty="0"/>
              <a:t>Risk of loss resulting from inadequate or failed internal processes, people and systems or from external events.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includes Legal Risk but excludes Strategic and Reputational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Governance Structure around the Operational Risk, is needed to </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Fix the Roles and Responsibilities and to manage the Operational Risk in the Organisation.</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EE2397BF-CF5B-930C-12F5-F1B5E281B547}"/>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5EA6FC52-8F30-5754-1D84-8D1F271A0EB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85184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834B-B76A-CED4-69C7-DBD3B7F7C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5E38F-E44D-C15F-6746-DC6976348534}"/>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2B7F31B-282D-870F-A0ED-7A2E476C0C1A}"/>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5570842-1500-F2B2-DD8F-7F8B15965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1D7152B-D062-56E0-17DD-F03A910350A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018EE45D-AC63-512D-BDE3-1FCF16AB77F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24C9AD39-99FB-AF0B-CFE2-0E6695E5FC7C}"/>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AE3F2BD2-81B1-7706-0FD0-28B2DAC50FE5}"/>
              </a:ext>
            </a:extLst>
          </p:cNvPr>
          <p:cNvSpPr txBox="1"/>
          <p:nvPr/>
        </p:nvSpPr>
        <p:spPr>
          <a:xfrm>
            <a:off x="1209886" y="2505803"/>
            <a:ext cx="9016467" cy="3139321"/>
          </a:xfrm>
          <a:prstGeom prst="rect">
            <a:avLst/>
          </a:prstGeom>
          <a:noFill/>
        </p:spPr>
        <p:txBody>
          <a:bodyPr wrap="square">
            <a:spAutoFit/>
          </a:bodyPr>
          <a:lstStyle/>
          <a:p>
            <a:pPr marL="971550" lvl="1" indent="-514350" algn="just">
              <a:buAutoNum type="arabicPeriod"/>
            </a:pPr>
            <a:r>
              <a:rPr lang="en-IN" dirty="0"/>
              <a:t>Product Design, Process and Process deployment.</a:t>
            </a:r>
          </a:p>
          <a:p>
            <a:pPr marL="1428750" lvl="2" indent="-514350" algn="just">
              <a:buFont typeface="Wingdings" pitchFamily="2" charset="2"/>
              <a:buChar char="v"/>
            </a:pPr>
            <a:r>
              <a:rPr lang="en-IN" dirty="0">
                <a:solidFill>
                  <a:schemeClr val="tx1"/>
                </a:solidFill>
              </a:rPr>
              <a:t>Product </a:t>
            </a:r>
            <a:r>
              <a:rPr lang="en-IN" dirty="0"/>
              <a:t>and Process </a:t>
            </a:r>
            <a:r>
              <a:rPr lang="en-IN" dirty="0">
                <a:solidFill>
                  <a:schemeClr val="tx1"/>
                </a:solidFill>
              </a:rPr>
              <a:t>Management.</a:t>
            </a:r>
          </a:p>
          <a:p>
            <a:pPr marL="1428750" lvl="2" indent="-514350" algn="just">
              <a:buFont typeface="Wingdings" pitchFamily="2" charset="2"/>
              <a:buChar char="v"/>
            </a:pPr>
            <a:r>
              <a:rPr lang="en-IN" dirty="0"/>
              <a:t>Change Management.</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People, Conduct and Technology.</a:t>
            </a:r>
          </a:p>
          <a:p>
            <a:pPr marL="1428750" lvl="2" indent="-514350" algn="just">
              <a:buFont typeface="Wingdings" pitchFamily="2" charset="2"/>
              <a:buChar char="v"/>
            </a:pPr>
            <a:r>
              <a:rPr lang="en-IN" dirty="0">
                <a:solidFill>
                  <a:schemeClr val="tx1"/>
                </a:solidFill>
              </a:rPr>
              <a:t>Deployment of Skilled Manpower in different verticals</a:t>
            </a:r>
          </a:p>
          <a:p>
            <a:pPr marL="1428750" lvl="2" indent="-514350" algn="just">
              <a:buFont typeface="Wingdings" pitchFamily="2" charset="2"/>
              <a:buChar char="v"/>
            </a:pPr>
            <a:r>
              <a:rPr lang="en-IN" dirty="0"/>
              <a:t>Impacting regular trainings for Skill </a:t>
            </a:r>
            <a:r>
              <a:rPr lang="en-IN" dirty="0" err="1"/>
              <a:t>updation</a:t>
            </a:r>
            <a:r>
              <a:rPr lang="en-IN" dirty="0"/>
              <a:t>.</a:t>
            </a:r>
          </a:p>
          <a:p>
            <a:pPr marL="1428750" lvl="2" indent="-514350" algn="just">
              <a:buFont typeface="Wingdings" pitchFamily="2" charset="2"/>
              <a:buChar char="v"/>
            </a:pPr>
            <a:r>
              <a:rPr lang="en-IN" dirty="0">
                <a:solidFill>
                  <a:schemeClr val="tx1"/>
                </a:solidFill>
              </a:rPr>
              <a:t>Implementation of appropriate Technology.</a:t>
            </a:r>
          </a:p>
          <a:p>
            <a:pPr marL="1428750" lvl="2" indent="-514350" algn="just">
              <a:buFont typeface="Wingdings" pitchFamily="2" charset="2"/>
              <a:buChar char="v"/>
            </a:pPr>
            <a:r>
              <a:rPr lang="en-IN" dirty="0"/>
              <a:t>Project Management in implementation of various applications and </a:t>
            </a:r>
            <a:r>
              <a:rPr lang="en-IN" dirty="0" err="1"/>
              <a:t>updations</a:t>
            </a:r>
            <a:r>
              <a:rPr lang="en-IN" dirty="0"/>
              <a:t>.</a:t>
            </a:r>
          </a:p>
          <a:p>
            <a:pPr marL="1428750" lvl="2" indent="-514350" algn="just">
              <a:buFont typeface="Wingdings" pitchFamily="2" charset="2"/>
              <a:buChar char="v"/>
            </a:pPr>
            <a:r>
              <a:rPr lang="en-IN" dirty="0">
                <a:solidFill>
                  <a:schemeClr val="tx1"/>
                </a:solidFill>
              </a:rPr>
              <a:t>Information Security Controls and adhering to the standards.</a:t>
            </a:r>
          </a:p>
          <a:p>
            <a:pPr marL="1428750" lvl="2" indent="-514350" algn="just">
              <a:buFont typeface="Wingdings" pitchFamily="2" charset="2"/>
              <a:buChar char="v"/>
            </a:pPr>
            <a:r>
              <a:rPr lang="en-IN" dirty="0"/>
              <a:t>Cyber Security Controls for arresting frauds than can devolve on the Bank.</a:t>
            </a:r>
            <a:endParaRPr lang="en-IN" dirty="0">
              <a:solidFill>
                <a:schemeClr val="tx1"/>
              </a:solidFill>
            </a:endParaRPr>
          </a:p>
        </p:txBody>
      </p:sp>
      <p:sp>
        <p:nvSpPr>
          <p:cNvPr id="7" name="Slide Number Placeholder 6">
            <a:extLst>
              <a:ext uri="{FF2B5EF4-FFF2-40B4-BE49-F238E27FC236}">
                <a16:creationId xmlns:a16="http://schemas.microsoft.com/office/drawing/2014/main" id="{A2DB3AEB-4D11-BE3A-D9B6-12070A214EB5}"/>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3B142C89-222E-3EA6-6656-BF0134288BAE}"/>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38036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56B50-2204-5846-8D44-217D0BB5B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49C6E-4333-1773-6D72-3BA73C680F5B}"/>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D4856CFD-9697-90CE-15E5-A0495E83DFA6}"/>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766FCA8-4ABE-5ED0-8991-9E50694A9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3FA494C-DCC7-3997-3C92-80B614925F04}"/>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8A1A6948-0B51-5A88-3DCE-5C1951B95386}"/>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4F05C1FC-1B9E-F536-3A5F-15E69646BC2E}"/>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2E5BE1E-B954-C012-D8E9-154A32B6F1F8}"/>
              </a:ext>
            </a:extLst>
          </p:cNvPr>
          <p:cNvSpPr txBox="1"/>
          <p:nvPr/>
        </p:nvSpPr>
        <p:spPr>
          <a:xfrm>
            <a:off x="1209886" y="2505803"/>
            <a:ext cx="9016467" cy="3693319"/>
          </a:xfrm>
          <a:prstGeom prst="rect">
            <a:avLst/>
          </a:prstGeom>
          <a:noFill/>
        </p:spPr>
        <p:txBody>
          <a:bodyPr wrap="square">
            <a:spAutoFit/>
          </a:bodyPr>
          <a:lstStyle/>
          <a:p>
            <a:pPr lvl="1" algn="just"/>
            <a:r>
              <a:rPr lang="en-IN" dirty="0"/>
              <a:t>3. 	Legal Contracts and </a:t>
            </a:r>
            <a:r>
              <a:rPr lang="en-IN" dirty="0">
                <a:solidFill>
                  <a:schemeClr val="tx1"/>
                </a:solidFill>
              </a:rPr>
              <a:t>Outsourcing of Banking Operations.</a:t>
            </a:r>
          </a:p>
          <a:p>
            <a:pPr lvl="1" algn="just"/>
            <a:endParaRPr lang="en-IN" dirty="0">
              <a:solidFill>
                <a:schemeClr val="tx1"/>
              </a:solidFill>
            </a:endParaRPr>
          </a:p>
          <a:p>
            <a:pPr marL="1200150" lvl="2" indent="-285750" algn="just">
              <a:buFont typeface="Wingdings" pitchFamily="2" charset="2"/>
              <a:buChar char="v"/>
            </a:pPr>
            <a:r>
              <a:rPr lang="en-IN" dirty="0">
                <a:solidFill>
                  <a:schemeClr val="tx1"/>
                </a:solidFill>
              </a:rPr>
              <a:t>All Legal Contracts with Customers are well defined to ensure operational risk free working through their Life cycle relationship.  </a:t>
            </a:r>
          </a:p>
          <a:p>
            <a:pPr marL="1200150" lvl="2" indent="-285750" algn="just">
              <a:buFont typeface="Wingdings" pitchFamily="2" charset="2"/>
              <a:buChar char="v"/>
            </a:pPr>
            <a:r>
              <a:rPr lang="en-IN" dirty="0">
                <a:solidFill>
                  <a:schemeClr val="tx1"/>
                </a:solidFill>
              </a:rPr>
              <a:t>Service Contracts with Vendors to ensure delivery of services as per terms with in built clauses for levy of Penalty.</a:t>
            </a:r>
          </a:p>
          <a:p>
            <a:pPr marL="1200150" lvl="2" indent="-285750" algn="just">
              <a:buFont typeface="Wingdings" pitchFamily="2" charset="2"/>
              <a:buChar char="v"/>
            </a:pPr>
            <a:r>
              <a:rPr lang="en-IN" dirty="0">
                <a:solidFill>
                  <a:schemeClr val="tx1"/>
                </a:solidFill>
              </a:rPr>
              <a:t>Outsourcing of the Banking Services as permitted under RBI guidelines.</a:t>
            </a:r>
          </a:p>
          <a:p>
            <a:pPr marL="1200150" lvl="2" indent="-285750" algn="just">
              <a:buFont typeface="Wingdings" pitchFamily="2" charset="2"/>
              <a:buChar char="v"/>
            </a:pPr>
            <a:r>
              <a:rPr lang="en-IN" dirty="0">
                <a:solidFill>
                  <a:schemeClr val="tx1"/>
                </a:solidFill>
              </a:rPr>
              <a:t>Outsourcing agreement</a:t>
            </a:r>
            <a:r>
              <a:rPr lang="en-IN" dirty="0"/>
              <a:t>s to be well defined to cover the risks involved in delivery of services, reputation risk involved.</a:t>
            </a:r>
          </a:p>
          <a:p>
            <a:pPr marL="1200150" lvl="2" indent="-285750" algn="just">
              <a:buFont typeface="Wingdings" pitchFamily="2" charset="2"/>
              <a:buChar char="v"/>
            </a:pPr>
            <a:r>
              <a:rPr lang="en-IN" dirty="0">
                <a:solidFill>
                  <a:schemeClr val="tx1"/>
                </a:solidFill>
              </a:rPr>
              <a:t>Conduct of regular a</a:t>
            </a:r>
            <a:r>
              <a:rPr lang="en-IN" dirty="0"/>
              <a:t>udit of operational working of outsourcing agencies.</a:t>
            </a:r>
          </a:p>
          <a:p>
            <a:pPr marL="1200150" lvl="2" indent="-285750" algn="just">
              <a:buFont typeface="Wingdings" pitchFamily="2" charset="2"/>
              <a:buChar char="v"/>
            </a:pPr>
            <a:r>
              <a:rPr lang="en-IN" dirty="0">
                <a:solidFill>
                  <a:schemeClr val="tx1"/>
                </a:solidFill>
              </a:rPr>
              <a:t>Identificatio</a:t>
            </a:r>
            <a:r>
              <a:rPr lang="en-IN" dirty="0"/>
              <a:t>n and assessment of risks involved with working of outsourcing agencies and implementation of adequate risk mitigation measures.</a:t>
            </a:r>
            <a:endParaRPr lang="en-IN" dirty="0">
              <a:solidFill>
                <a:schemeClr val="tx1"/>
              </a:solidFill>
            </a:endParaRPr>
          </a:p>
          <a:p>
            <a:pPr marL="800100" lvl="1" indent="-342900" algn="just">
              <a:buFont typeface="+mj-lt"/>
              <a:buAutoNum type="arabicPeriod"/>
            </a:pPr>
            <a:endParaRPr lang="en-IN" dirty="0"/>
          </a:p>
        </p:txBody>
      </p:sp>
      <p:sp>
        <p:nvSpPr>
          <p:cNvPr id="7" name="Slide Number Placeholder 6">
            <a:extLst>
              <a:ext uri="{FF2B5EF4-FFF2-40B4-BE49-F238E27FC236}">
                <a16:creationId xmlns:a16="http://schemas.microsoft.com/office/drawing/2014/main" id="{C4B7F317-7202-6C50-791A-02BC1AC5D11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E3129837-544B-9219-F109-5FF84F638A00}"/>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89635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A426C-065B-84A8-EAAC-FD9C31CED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A84E8-8A01-F837-DBE8-746900D6440B}"/>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3D433DF-7009-CD1A-F786-99518D0C3FA5}"/>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4602B359-016D-6541-287F-C31EFC24D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777B725-425B-B0D3-6A4D-8F4855B9D23B}"/>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9BE9C10-CDAD-07AB-D293-77332145DF2F}"/>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13A98873-B3FE-972D-1C02-EA48429A82AE}"/>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50DA6BBE-CF8A-31AE-BC8F-8B5CF243A2C3}"/>
              </a:ext>
            </a:extLst>
          </p:cNvPr>
          <p:cNvSpPr txBox="1"/>
          <p:nvPr/>
        </p:nvSpPr>
        <p:spPr>
          <a:xfrm>
            <a:off x="1209886" y="2505803"/>
            <a:ext cx="9016467" cy="3416320"/>
          </a:xfrm>
          <a:prstGeom prst="rect">
            <a:avLst/>
          </a:prstGeom>
          <a:noFill/>
        </p:spPr>
        <p:txBody>
          <a:bodyPr wrap="square">
            <a:spAutoFit/>
          </a:bodyPr>
          <a:lstStyle/>
          <a:p>
            <a:pPr marL="800100" lvl="1" indent="-342900" algn="just">
              <a:buAutoNum type="arabicPeriod" startAt="4"/>
            </a:pPr>
            <a:r>
              <a:rPr lang="en-IN" dirty="0">
                <a:solidFill>
                  <a:schemeClr val="tx1"/>
                </a:solidFill>
              </a:rPr>
              <a:t>Continuity of Operations overcoming the Risk of disruptions.</a:t>
            </a:r>
          </a:p>
          <a:p>
            <a:pPr marL="1257300" lvl="2" indent="-342900" algn="just">
              <a:buFont typeface="Wingdings" pitchFamily="2" charset="2"/>
              <a:buChar char="v"/>
            </a:pPr>
            <a:r>
              <a:rPr lang="en-IN" dirty="0">
                <a:solidFill>
                  <a:schemeClr val="tx1"/>
                </a:solidFill>
              </a:rPr>
              <a:t>Proper implementation of Business Continuity Plan (BCP).</a:t>
            </a:r>
          </a:p>
          <a:p>
            <a:pPr marL="1257300" lvl="2" indent="-342900" algn="just">
              <a:buFont typeface="Wingdings" pitchFamily="2" charset="2"/>
              <a:buChar char="v"/>
            </a:pPr>
            <a:r>
              <a:rPr lang="en-IN" dirty="0"/>
              <a:t>Proper implementation of Information Security Policies.</a:t>
            </a:r>
          </a:p>
          <a:p>
            <a:pPr marL="1257300" lvl="2" indent="-342900" algn="just">
              <a:buFont typeface="Wingdings" pitchFamily="2" charset="2"/>
              <a:buChar char="v"/>
            </a:pPr>
            <a:r>
              <a:rPr lang="en-IN" dirty="0"/>
              <a:t>Proper implementation of Cyber Security Policies.</a:t>
            </a:r>
          </a:p>
          <a:p>
            <a:pPr marL="1257300" lvl="2" indent="-342900" algn="just">
              <a:buFont typeface="Wingdings" pitchFamily="2" charset="2"/>
              <a:buChar char="v"/>
            </a:pPr>
            <a:r>
              <a:rPr lang="en-IN" dirty="0"/>
              <a:t>Defining and adhering to RPO (Recovery Point Objective) and RTO (Recovery Time Objective).</a:t>
            </a:r>
          </a:p>
          <a:p>
            <a:pPr marL="1257300" lvl="2" indent="-342900" algn="just">
              <a:buFont typeface="Wingdings" pitchFamily="2" charset="2"/>
              <a:buChar char="v"/>
            </a:pPr>
            <a:endParaRPr lang="en-IN" dirty="0">
              <a:solidFill>
                <a:schemeClr val="tx1"/>
              </a:solidFill>
            </a:endParaRPr>
          </a:p>
          <a:p>
            <a:pPr marL="800100" lvl="1" indent="-342900" algn="just">
              <a:buAutoNum type="arabicPeriod" startAt="4"/>
            </a:pPr>
            <a:r>
              <a:rPr lang="en-IN" dirty="0">
                <a:solidFill>
                  <a:schemeClr val="tx1"/>
                </a:solidFill>
              </a:rPr>
              <a:t>Incidence of Frauds involving wilful acts by Customers, Vendors or Employees.</a:t>
            </a:r>
          </a:p>
          <a:p>
            <a:pPr marL="1257300" lvl="2" indent="-342900" algn="just">
              <a:buFont typeface="Wingdings" pitchFamily="2" charset="2"/>
              <a:buChar char="v"/>
            </a:pPr>
            <a:r>
              <a:rPr lang="en-IN" dirty="0"/>
              <a:t>Implementation of Fraud Risk Management System to generate Early Warning Signals (EWS) for prevention of frauds.</a:t>
            </a:r>
          </a:p>
          <a:p>
            <a:pPr marL="1257300" lvl="2" indent="-342900" algn="just">
              <a:buFont typeface="Wingdings" pitchFamily="2" charset="2"/>
              <a:buChar char="v"/>
            </a:pPr>
            <a:r>
              <a:rPr lang="en-IN" dirty="0"/>
              <a:t>Quick reporting and immediate action measures for detected frauds to ensure early recovery and arrest of further frauds.</a:t>
            </a:r>
          </a:p>
        </p:txBody>
      </p:sp>
      <p:sp>
        <p:nvSpPr>
          <p:cNvPr id="7" name="Slide Number Placeholder 6">
            <a:extLst>
              <a:ext uri="{FF2B5EF4-FFF2-40B4-BE49-F238E27FC236}">
                <a16:creationId xmlns:a16="http://schemas.microsoft.com/office/drawing/2014/main" id="{0FEF2B72-4D9A-8B34-4894-BA1180839522}"/>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A65F3A3C-3EF7-0716-4EBA-FC371536C2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8437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78BDB-DD8C-D2D7-235A-245E16F50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420C6-F1A9-F01E-52C8-0A32D169C18A}"/>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9DDD01A-1826-E140-21BC-3307E61E41E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40360C7B-0CB5-83C2-405A-3A306BCC3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994A622-5328-AD74-C2E0-D3592ACBAA8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02923E3B-F31A-D50D-03BE-331ABCF3A2BB}"/>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for Operational Risk: </a:t>
            </a:r>
            <a:endParaRPr lang="en-IN" sz="2400" dirty="0"/>
          </a:p>
        </p:txBody>
      </p:sp>
      <p:sp>
        <p:nvSpPr>
          <p:cNvPr id="13" name="Rectangle 12">
            <a:extLst>
              <a:ext uri="{FF2B5EF4-FFF2-40B4-BE49-F238E27FC236}">
                <a16:creationId xmlns:a16="http://schemas.microsoft.com/office/drawing/2014/main" id="{E9DB86E6-123C-0311-D987-F31FFA278DED}"/>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4A514BAD-9D81-43FD-913E-B1BA790DE881}"/>
              </a:ext>
            </a:extLst>
          </p:cNvPr>
          <p:cNvSpPr txBox="1"/>
          <p:nvPr/>
        </p:nvSpPr>
        <p:spPr>
          <a:xfrm>
            <a:off x="1209886" y="2710849"/>
            <a:ext cx="9016467" cy="2585323"/>
          </a:xfrm>
          <a:prstGeom prst="rect">
            <a:avLst/>
          </a:prstGeom>
          <a:noFill/>
        </p:spPr>
        <p:txBody>
          <a:bodyPr wrap="square">
            <a:spAutoFit/>
          </a:bodyPr>
          <a:lstStyle/>
          <a:p>
            <a:pPr marL="971550" lvl="1" indent="-514350" algn="just">
              <a:buAutoNum type="arabicPeriod"/>
            </a:pPr>
            <a:r>
              <a:rPr lang="en-IN" dirty="0"/>
              <a:t>Responsibilities around Risk Management.</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Philosophy.</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Appetite under Risk Appetite Statement (RAS).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Management of Operational Risk.</a:t>
            </a:r>
          </a:p>
          <a:p>
            <a:pPr marL="971550" lvl="1" indent="-514350" algn="just">
              <a:buAutoNum type="arabicPeriod"/>
            </a:pPr>
            <a:endParaRPr lang="en-IN" dirty="0"/>
          </a:p>
          <a:p>
            <a:pPr marL="971550" lvl="1" indent="-514350" algn="just">
              <a:buAutoNum type="arabicPeriod"/>
            </a:pPr>
            <a:r>
              <a:rPr lang="en-IN" dirty="0">
                <a:solidFill>
                  <a:schemeClr val="tx1"/>
                </a:solidFill>
              </a:rPr>
              <a:t>Regular Review of Operational Risk Framework.</a:t>
            </a:r>
          </a:p>
        </p:txBody>
      </p:sp>
      <p:sp>
        <p:nvSpPr>
          <p:cNvPr id="7" name="Slide Number Placeholder 6">
            <a:extLst>
              <a:ext uri="{FF2B5EF4-FFF2-40B4-BE49-F238E27FC236}">
                <a16:creationId xmlns:a16="http://schemas.microsoft.com/office/drawing/2014/main" id="{9CC322AE-C667-C33B-2901-2720F3D0FAE9}"/>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ECB59479-E23C-DB48-BFC8-BE1FE186087E}"/>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344497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CA125-929B-504E-CC74-8F3EC7191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F3C44-E0E8-0873-B1A7-3F45F8524FD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19FA3ED4-31E5-E8F6-B2F3-C31B9F6C2D8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A7689B-4DC0-73AF-E90B-2561FD42E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1CA6C1A-43A2-2F22-8E95-E222352401E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9DAC579-AFD7-58E1-D83A-DF87EF81CC36}"/>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Responsibilities around FRM </a:t>
            </a:r>
            <a:endParaRPr lang="en-IN" sz="2400" dirty="0"/>
          </a:p>
        </p:txBody>
      </p:sp>
      <p:sp>
        <p:nvSpPr>
          <p:cNvPr id="13" name="Rectangle 12">
            <a:extLst>
              <a:ext uri="{FF2B5EF4-FFF2-40B4-BE49-F238E27FC236}">
                <a16:creationId xmlns:a16="http://schemas.microsoft.com/office/drawing/2014/main" id="{F065B844-3563-66D5-A341-B13DDAC58F76}"/>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7A030F59-D013-6E1F-4B27-414364334C36}"/>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Board of Directors and Risk Management Committee of the Board.</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Management Committee (ORMC).</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Chief Risk Officer (CRO).</a:t>
            </a:r>
          </a:p>
          <a:p>
            <a:pPr marL="971550" lvl="1" indent="-514350" algn="just">
              <a:buAutoNum type="arabicPeriod"/>
            </a:pPr>
            <a:endParaRPr lang="en-IN" dirty="0"/>
          </a:p>
          <a:p>
            <a:pPr marL="971550" lvl="1" indent="-514350" algn="just">
              <a:buAutoNum type="arabicPeriod"/>
            </a:pPr>
            <a:r>
              <a:rPr lang="en-IN" dirty="0">
                <a:solidFill>
                  <a:schemeClr val="tx1"/>
                </a:solidFill>
              </a:rPr>
              <a:t>Operational Risk Management Division with Risk Managers, Business Risk Managers.</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Single Point of Contact for Compliance.</a:t>
            </a:r>
          </a:p>
          <a:p>
            <a:pPr marL="971550" lvl="1" indent="-514350" algn="just">
              <a:buAutoNum type="arabicPeriod"/>
            </a:pPr>
            <a:endParaRPr lang="en-IN" dirty="0"/>
          </a:p>
          <a:p>
            <a:pPr marL="971550" lvl="1" indent="-514350" algn="just">
              <a:buAutoNum type="arabicPeriod"/>
            </a:pPr>
            <a:r>
              <a:rPr lang="en-IN" dirty="0">
                <a:solidFill>
                  <a:schemeClr val="tx1"/>
                </a:solidFill>
              </a:rPr>
              <a:t>Information Security.</a:t>
            </a:r>
          </a:p>
          <a:p>
            <a:pPr marL="971550" lvl="1" indent="-514350" algn="just">
              <a:buAutoNum type="arabicPeriod"/>
            </a:pPr>
            <a:endParaRPr lang="en-IN" dirty="0"/>
          </a:p>
          <a:p>
            <a:pPr marL="971550" lvl="1" indent="-514350" algn="just">
              <a:buAutoNum type="arabicPeriod"/>
            </a:pPr>
            <a:r>
              <a:rPr lang="en-IN" dirty="0">
                <a:solidFill>
                  <a:schemeClr val="tx1"/>
                </a:solidFill>
              </a:rPr>
              <a:t>Internal Audit.</a:t>
            </a:r>
          </a:p>
          <a:p>
            <a:pPr marL="971550" lvl="1" indent="-514350" algn="just">
              <a:buAutoNum type="arabicPeriod"/>
            </a:pPr>
            <a:endParaRPr lang="en-IN" dirty="0"/>
          </a:p>
          <a:p>
            <a:pPr marL="971550" lvl="1" indent="-514350" algn="just">
              <a:buAutoNum type="arabicPeriod"/>
            </a:pPr>
            <a:r>
              <a:rPr lang="en-IN" dirty="0">
                <a:solidFill>
                  <a:schemeClr val="tx1"/>
                </a:solidFill>
              </a:rPr>
              <a:t>BCP and Crisis Management.</a:t>
            </a:r>
          </a:p>
        </p:txBody>
      </p:sp>
      <p:sp>
        <p:nvSpPr>
          <p:cNvPr id="7" name="Slide Number Placeholder 6">
            <a:extLst>
              <a:ext uri="{FF2B5EF4-FFF2-40B4-BE49-F238E27FC236}">
                <a16:creationId xmlns:a16="http://schemas.microsoft.com/office/drawing/2014/main" id="{588BD434-68CF-1269-5B97-99CF586A305B}"/>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AEA94AA1-2AFA-611D-5CC8-4908A8E655E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6776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D650-DF48-72C9-4B7E-543AFA2DB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AD3C2-55D9-C11B-6D53-839736167606}"/>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B30625E-4CA9-C1C7-2EB9-198072A3F91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C7931C2-F714-BD2E-C752-27BB2F5B69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D19111D-989D-6690-4EDC-8935892D2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42A62A8-C999-6F2F-E1A4-0EF634B23FE0}"/>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Operational Risk Philosophy </a:t>
            </a:r>
            <a:endParaRPr lang="en-IN" sz="2400" dirty="0"/>
          </a:p>
        </p:txBody>
      </p:sp>
      <p:sp>
        <p:nvSpPr>
          <p:cNvPr id="13" name="Rectangle 12">
            <a:extLst>
              <a:ext uri="{FF2B5EF4-FFF2-40B4-BE49-F238E27FC236}">
                <a16:creationId xmlns:a16="http://schemas.microsoft.com/office/drawing/2014/main" id="{80C472C1-97B7-B13F-5BFB-091EAB39A56F}"/>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B1AB41D-AA96-A5F8-D885-EC47314578E2}"/>
              </a:ext>
            </a:extLst>
          </p:cNvPr>
          <p:cNvSpPr txBox="1"/>
          <p:nvPr/>
        </p:nvSpPr>
        <p:spPr>
          <a:xfrm>
            <a:off x="1132052" y="2120588"/>
            <a:ext cx="9310320" cy="3693319"/>
          </a:xfrm>
          <a:prstGeom prst="rect">
            <a:avLst/>
          </a:prstGeom>
          <a:noFill/>
        </p:spPr>
        <p:txBody>
          <a:bodyPr wrap="square">
            <a:spAutoFit/>
          </a:bodyPr>
          <a:lstStyle/>
          <a:p>
            <a:pPr marL="971550" lvl="1" indent="-514350" algn="just">
              <a:buAutoNum type="arabicPeriod"/>
            </a:pPr>
            <a:r>
              <a:rPr lang="en-IN" dirty="0"/>
              <a:t>Ownership of Operational Risk rests solely with respective Business Teams.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Policies and Guidelines shall translate Regulatory Requirements and Leadership directives into the Bank’s Operational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Responsibility of implementing Risk policies, including exceptions, shall rest with respective Business Teams.</a:t>
            </a:r>
          </a:p>
          <a:p>
            <a:pPr marL="971550" lvl="1" indent="-514350" algn="just">
              <a:buAutoNum type="arabicPeriod"/>
            </a:pPr>
            <a:endParaRPr lang="en-IN" dirty="0"/>
          </a:p>
          <a:p>
            <a:pPr marL="971550" lvl="1" indent="-514350" algn="just">
              <a:buAutoNum type="arabicPeriod"/>
            </a:pPr>
            <a:r>
              <a:rPr lang="en-IN" dirty="0">
                <a:solidFill>
                  <a:schemeClr val="tx1"/>
                </a:solidFill>
              </a:rPr>
              <a:t>Risk Dept shall monitor Compliance with its policies through various Operational and Technology Tools. </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Single Point of Contact for Compliance, Risk Managers and Business Risk Managers shall be the Focal Points of Contact with various divisions </a:t>
            </a:r>
            <a:r>
              <a:rPr lang="en-IN" dirty="0"/>
              <a:t>with in Risk Management Dept.</a:t>
            </a:r>
            <a:r>
              <a:rPr lang="en-IN" dirty="0">
                <a:solidFill>
                  <a:schemeClr val="tx1"/>
                </a:solidFill>
              </a:rPr>
              <a:t>  </a:t>
            </a:r>
          </a:p>
        </p:txBody>
      </p:sp>
      <p:sp>
        <p:nvSpPr>
          <p:cNvPr id="7" name="Slide Number Placeholder 6">
            <a:extLst>
              <a:ext uri="{FF2B5EF4-FFF2-40B4-BE49-F238E27FC236}">
                <a16:creationId xmlns:a16="http://schemas.microsoft.com/office/drawing/2014/main" id="{CBE719E4-C4EF-1D56-06D6-F04045F54C4A}"/>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0" name="Footer Placeholder 9">
            <a:extLst>
              <a:ext uri="{FF2B5EF4-FFF2-40B4-BE49-F238E27FC236}">
                <a16:creationId xmlns:a16="http://schemas.microsoft.com/office/drawing/2014/main" id="{5056A747-A936-38BF-82DC-0BF0ABC63C95}"/>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02908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2E2B2-E263-0DB4-998C-CE4218133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239D5-8CA0-8FD6-BB29-5488F2BBEA97}"/>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5AF601CC-F140-F8B6-1AC0-F4F93B617C4F}"/>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F678BFB-E195-5FC0-D3A9-E37447649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CA51729-922C-336A-D0F7-52C2D9A08516}"/>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25486C99-E7B3-923B-8362-661F9ACDF8D5}"/>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Operational Risk Appetite</a:t>
            </a:r>
            <a:endParaRPr lang="en-IN" sz="2400" dirty="0"/>
          </a:p>
        </p:txBody>
      </p:sp>
      <p:sp>
        <p:nvSpPr>
          <p:cNvPr id="13" name="Rectangle 12">
            <a:extLst>
              <a:ext uri="{FF2B5EF4-FFF2-40B4-BE49-F238E27FC236}">
                <a16:creationId xmlns:a16="http://schemas.microsoft.com/office/drawing/2014/main" id="{549EBE4A-4E26-3748-3E70-EACDD541A061}"/>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1616642-30A9-9E67-7644-204EEF56AD0B}"/>
              </a:ext>
            </a:extLst>
          </p:cNvPr>
          <p:cNvSpPr txBox="1"/>
          <p:nvPr/>
        </p:nvSpPr>
        <p:spPr>
          <a:xfrm>
            <a:off x="1132052" y="2120588"/>
            <a:ext cx="9310320" cy="3970318"/>
          </a:xfrm>
          <a:prstGeom prst="rect">
            <a:avLst/>
          </a:prstGeom>
          <a:noFill/>
        </p:spPr>
        <p:txBody>
          <a:bodyPr wrap="square">
            <a:spAutoFit/>
          </a:bodyPr>
          <a:lstStyle/>
          <a:p>
            <a:pPr marL="971550" lvl="1" indent="-514350" algn="just">
              <a:buAutoNum type="arabicPeriod"/>
            </a:pPr>
            <a:r>
              <a:rPr lang="en-IN" dirty="0"/>
              <a:t>Operational Risk Appetite is the level of Risk that an Organisation is prepared to accept in pursuit of its objectives, and before action is deemed necessary to reduce the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The Operational Risk Appetite and Non Financial Risk Appetite shall be as approved by the Risk Management Committee of the Board and defined in RAS (Risk Appetite Statement)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It is intended that Operational Risk Appetite is cascaded to the level of Business Units.</a:t>
            </a:r>
          </a:p>
          <a:p>
            <a:pPr marL="971550" lvl="1" indent="-514350" algn="just">
              <a:buAutoNum type="arabicPeriod"/>
            </a:pPr>
            <a:endParaRPr lang="en-IN" dirty="0"/>
          </a:p>
          <a:p>
            <a:pPr marL="971550" lvl="1" indent="-514350" algn="just">
              <a:buAutoNum type="arabicPeriod"/>
            </a:pPr>
            <a:r>
              <a:rPr lang="en-IN" dirty="0">
                <a:solidFill>
                  <a:schemeClr val="tx1"/>
                </a:solidFill>
              </a:rPr>
              <a:t>Such framework at Business Units is reviewed from time to time on the operating environment reckoning the experience of Operational Losses and the performance of Key Risk Indicators(KRIs).</a:t>
            </a:r>
            <a:endParaRPr lang="en-IN" dirty="0"/>
          </a:p>
          <a:p>
            <a:pPr marL="971550" lvl="1" indent="-514350" algn="just">
              <a:buAutoNum type="arabicPeriod"/>
            </a:pPr>
            <a:endParaRPr lang="en-IN" dirty="0">
              <a:solidFill>
                <a:schemeClr val="tx1"/>
              </a:solidFill>
            </a:endParaRPr>
          </a:p>
          <a:p>
            <a:pPr marL="971550" lvl="1" indent="-514350" algn="just">
              <a:buAutoNum type="arabicPeriod"/>
            </a:pPr>
            <a:r>
              <a:rPr lang="en-IN" dirty="0"/>
              <a:t>Changes needed accordingly shall again be approved to be part of updated framework.</a:t>
            </a:r>
            <a:endParaRPr lang="en-IN" dirty="0">
              <a:solidFill>
                <a:schemeClr val="tx1"/>
              </a:solidFill>
            </a:endParaRPr>
          </a:p>
        </p:txBody>
      </p:sp>
      <p:sp>
        <p:nvSpPr>
          <p:cNvPr id="7" name="Slide Number Placeholder 6">
            <a:extLst>
              <a:ext uri="{FF2B5EF4-FFF2-40B4-BE49-F238E27FC236}">
                <a16:creationId xmlns:a16="http://schemas.microsoft.com/office/drawing/2014/main" id="{09A5033D-E4CA-77D4-465A-A430BC79C381}"/>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0" name="Footer Placeholder 9">
            <a:extLst>
              <a:ext uri="{FF2B5EF4-FFF2-40B4-BE49-F238E27FC236}">
                <a16:creationId xmlns:a16="http://schemas.microsoft.com/office/drawing/2014/main" id="{6C386CCC-A920-D0AE-650D-89E7950F8B1A}"/>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78848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0F380-AA54-A6AC-D47A-43FF680D6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4D5EC-6EC2-8C3A-738D-BC19848DD07C}"/>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A7391B43-6CD2-B80D-774A-85E8BFEF156F}"/>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8E17ED9-CCD3-114F-2E3B-086420192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8BFD30D-1FA1-0DFE-D8D2-986C5FBB38D7}"/>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97AD9FF-3D7F-7E45-D775-DBB2E488E93D}"/>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Management of Operational Risk </a:t>
            </a:r>
            <a:endParaRPr lang="en-IN" sz="2400" dirty="0"/>
          </a:p>
        </p:txBody>
      </p:sp>
      <p:sp>
        <p:nvSpPr>
          <p:cNvPr id="13" name="Rectangle 12">
            <a:extLst>
              <a:ext uri="{FF2B5EF4-FFF2-40B4-BE49-F238E27FC236}">
                <a16:creationId xmlns:a16="http://schemas.microsoft.com/office/drawing/2014/main" id="{84C05109-D9C7-1E26-65A1-6D242CA4AAEE}"/>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FA1926FE-9D9E-E279-FB73-130828F9D761}"/>
              </a:ext>
            </a:extLst>
          </p:cNvPr>
          <p:cNvSpPr txBox="1"/>
          <p:nvPr/>
        </p:nvSpPr>
        <p:spPr>
          <a:xfrm>
            <a:off x="1132052" y="2726876"/>
            <a:ext cx="9310320" cy="3139321"/>
          </a:xfrm>
          <a:prstGeom prst="rect">
            <a:avLst/>
          </a:prstGeom>
          <a:noFill/>
        </p:spPr>
        <p:txBody>
          <a:bodyPr wrap="square">
            <a:spAutoFit/>
          </a:bodyPr>
          <a:lstStyle/>
          <a:p>
            <a:pPr marL="971550" lvl="1" indent="-514350" algn="just">
              <a:buAutoNum type="arabicPeriod"/>
            </a:pPr>
            <a:r>
              <a:rPr lang="en-IN" dirty="0"/>
              <a:t>Identification and Assessment of Operational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Mitigation of Operational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Measurement of Operational Risk.</a:t>
            </a:r>
          </a:p>
          <a:p>
            <a:pPr marL="971550" lvl="1" indent="-514350" algn="just">
              <a:buAutoNum type="arabicPeriod"/>
            </a:pPr>
            <a:endParaRPr lang="en-IN" dirty="0"/>
          </a:p>
          <a:p>
            <a:pPr marL="971550" lvl="1" indent="-514350" algn="just">
              <a:buAutoNum type="arabicPeriod"/>
            </a:pPr>
            <a:r>
              <a:rPr lang="en-IN" dirty="0">
                <a:solidFill>
                  <a:schemeClr val="tx1"/>
                </a:solidFill>
              </a:rPr>
              <a:t>Reporting and Monitoring.</a:t>
            </a:r>
          </a:p>
          <a:p>
            <a:pPr marL="971550" lvl="1" indent="-514350" algn="just">
              <a:buAutoNum type="arabicPeriod"/>
            </a:pPr>
            <a:endParaRPr lang="en-IN" dirty="0">
              <a:solidFill>
                <a:schemeClr val="tx1"/>
              </a:solidFill>
            </a:endParaRPr>
          </a:p>
          <a:p>
            <a:pPr marL="971550" lvl="1" indent="-514350" algn="just">
              <a:buAutoNum type="arabicPeriod"/>
            </a:pPr>
            <a:r>
              <a:rPr lang="en-IN" dirty="0"/>
              <a:t>Independent evaluation of Operational Risk and Exception Management.</a:t>
            </a:r>
          </a:p>
          <a:p>
            <a:pPr marL="971550" lvl="1" indent="-514350" algn="just">
              <a:buAutoNum type="arabicPeriod"/>
            </a:pPr>
            <a:endParaRPr lang="en-IN" dirty="0">
              <a:solidFill>
                <a:schemeClr val="tx1"/>
              </a:solidFill>
            </a:endParaRPr>
          </a:p>
          <a:p>
            <a:pPr marL="971550" lvl="1" indent="-514350" algn="just">
              <a:buAutoNum type="arabicPeriod"/>
            </a:pPr>
            <a:r>
              <a:rPr lang="en-IN" dirty="0"/>
              <a:t>Review of the Policy.</a:t>
            </a:r>
            <a:endParaRPr lang="en-IN" dirty="0">
              <a:solidFill>
                <a:schemeClr val="tx1"/>
              </a:solidFill>
            </a:endParaRPr>
          </a:p>
        </p:txBody>
      </p:sp>
      <p:sp>
        <p:nvSpPr>
          <p:cNvPr id="7" name="Slide Number Placeholder 6">
            <a:extLst>
              <a:ext uri="{FF2B5EF4-FFF2-40B4-BE49-F238E27FC236}">
                <a16:creationId xmlns:a16="http://schemas.microsoft.com/office/drawing/2014/main" id="{F80565D0-2FE1-D1A8-31E9-6209D605DFAB}"/>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0" name="Footer Placeholder 9">
            <a:extLst>
              <a:ext uri="{FF2B5EF4-FFF2-40B4-BE49-F238E27FC236}">
                <a16:creationId xmlns:a16="http://schemas.microsoft.com/office/drawing/2014/main" id="{B86BCDE8-4CC4-57A0-C363-DCC4333FF60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7488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72EC-3962-ADE4-70DD-D4DC782EB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DB952-A6A6-25BE-70DD-9ED9FF07A894}"/>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51D5955D-35DD-E459-8BB3-B1C6CFA1B6CD}"/>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68BDD3AA-6640-E605-4D58-9417180BB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C3DBE43-B1B2-FCF8-53E8-530A671A1DCD}"/>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B006152B-CE2B-76BC-8CBC-083990DB7058}"/>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Identification and Assessment </a:t>
            </a:r>
            <a:endParaRPr lang="en-IN" sz="2400" dirty="0"/>
          </a:p>
        </p:txBody>
      </p:sp>
      <p:sp>
        <p:nvSpPr>
          <p:cNvPr id="13" name="Rectangle 12">
            <a:extLst>
              <a:ext uri="{FF2B5EF4-FFF2-40B4-BE49-F238E27FC236}">
                <a16:creationId xmlns:a16="http://schemas.microsoft.com/office/drawing/2014/main" id="{45EB93BF-9360-AE2C-3504-71B4F46AFBA3}"/>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81FD897-FF68-AB27-6A9E-4E8ABA456F84}"/>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Identification of Risk is the first step in the development of Operational Risk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Identification and Assessment covers the operational risks inherent in the activities, Products, Processes and Systems in all Business Lines, as Risk Events.  </a:t>
            </a:r>
            <a:r>
              <a:rPr lang="en-IN" dirty="0">
                <a:solidFill>
                  <a:schemeClr val="tx1"/>
                </a:solidFill>
              </a:rPr>
              <a:t>Vulnerability related to such Risk Events shall be identified for mitigation and better management.</a:t>
            </a:r>
          </a:p>
          <a:p>
            <a:pPr marL="971550" lvl="1" indent="-514350" algn="just">
              <a:buAutoNum type="arabicPeriod"/>
            </a:pPr>
            <a:endParaRPr lang="en-IN" dirty="0"/>
          </a:p>
          <a:p>
            <a:pPr marL="971550" lvl="1" indent="-514350" algn="just">
              <a:buAutoNum type="arabicPeriod"/>
            </a:pPr>
            <a:r>
              <a:rPr lang="en-IN" dirty="0">
                <a:solidFill>
                  <a:schemeClr val="tx1"/>
                </a:solidFill>
              </a:rPr>
              <a:t>Effectively, before introducing the new products, activities, processes and systems, the inherent risk in them is identified and subjected to adequate assessment procedures.</a:t>
            </a:r>
          </a:p>
          <a:p>
            <a:pPr marL="971550" lvl="1" indent="-514350" algn="just">
              <a:buAutoNum type="arabicPeriod"/>
            </a:pPr>
            <a:endParaRPr lang="en-IN" dirty="0"/>
          </a:p>
          <a:p>
            <a:pPr marL="971550" lvl="1" indent="-514350" algn="just">
              <a:buAutoNum type="arabicPeriod"/>
            </a:pPr>
            <a:r>
              <a:rPr lang="en-IN" dirty="0">
                <a:solidFill>
                  <a:schemeClr val="tx1"/>
                </a:solidFill>
              </a:rPr>
              <a:t>Risk and Control Self Assessment (RCSA) framework shall be implemented across all types of Business units for understanding effectiveness of the Risk Control Measures implemented.  This exercise shall be conducted periodically to assess and undertake corrections.</a:t>
            </a:r>
          </a:p>
          <a:p>
            <a:pPr marL="971550" lvl="1" indent="-514350" algn="just">
              <a:buAutoNum type="arabicPeriod"/>
            </a:pPr>
            <a:endParaRPr lang="en-IN" dirty="0">
              <a:solidFill>
                <a:schemeClr val="tx1"/>
              </a:solidFill>
            </a:endParaRPr>
          </a:p>
        </p:txBody>
      </p:sp>
      <p:sp>
        <p:nvSpPr>
          <p:cNvPr id="7" name="Slide Number Placeholder 6">
            <a:extLst>
              <a:ext uri="{FF2B5EF4-FFF2-40B4-BE49-F238E27FC236}">
                <a16:creationId xmlns:a16="http://schemas.microsoft.com/office/drawing/2014/main" id="{772533B5-FB08-078C-9FAE-F1E2D14ED246}"/>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0" name="Footer Placeholder 9">
            <a:extLst>
              <a:ext uri="{FF2B5EF4-FFF2-40B4-BE49-F238E27FC236}">
                <a16:creationId xmlns:a16="http://schemas.microsoft.com/office/drawing/2014/main" id="{4CD9D18C-8292-8FAE-BCB4-8A1A07ED8C4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25698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D416-84F9-E494-447B-7CD1B3A30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5A560-1680-A7F4-7FC7-50CB2E9A5328}"/>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9347E11F-8230-0FEA-558F-5203E95B6222}"/>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DD79164-BEC4-4261-36FD-680FF48C7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6956BF-6BD2-EC54-3245-A23D54CB191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A1958BBC-F6A2-9FED-A40A-D255F37070C5}"/>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Mitigation of Operational Risk </a:t>
            </a:r>
            <a:endParaRPr lang="en-IN" sz="2400" dirty="0"/>
          </a:p>
        </p:txBody>
      </p:sp>
      <p:sp>
        <p:nvSpPr>
          <p:cNvPr id="13" name="Rectangle 12">
            <a:extLst>
              <a:ext uri="{FF2B5EF4-FFF2-40B4-BE49-F238E27FC236}">
                <a16:creationId xmlns:a16="http://schemas.microsoft.com/office/drawing/2014/main" id="{4B579224-FB0F-DD7D-013A-539258E0C142}"/>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7CC71C4A-E297-4652-302F-C48E4584B2D9}"/>
              </a:ext>
            </a:extLst>
          </p:cNvPr>
          <p:cNvSpPr txBox="1"/>
          <p:nvPr/>
        </p:nvSpPr>
        <p:spPr>
          <a:xfrm>
            <a:off x="1132052" y="2120588"/>
            <a:ext cx="9310320" cy="3970318"/>
          </a:xfrm>
          <a:prstGeom prst="rect">
            <a:avLst/>
          </a:prstGeom>
          <a:noFill/>
        </p:spPr>
        <p:txBody>
          <a:bodyPr wrap="square">
            <a:spAutoFit/>
          </a:bodyPr>
          <a:lstStyle/>
          <a:p>
            <a:pPr marL="971550" lvl="1" indent="-514350" algn="just">
              <a:buAutoNum type="arabicPeriod"/>
            </a:pPr>
            <a:r>
              <a:rPr lang="en-IN" dirty="0"/>
              <a:t>Mitigation of Operational Risk is an ongoing activity with focus to enhance controls regularly.</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Focus areas for Risk Mitigation covers:</a:t>
            </a:r>
          </a:p>
          <a:p>
            <a:pPr marL="971550" lvl="1" indent="-514350" algn="just">
              <a:buAutoNum type="arabicPeriod"/>
            </a:pPr>
            <a:endParaRPr lang="en-IN" dirty="0"/>
          </a:p>
          <a:p>
            <a:pPr marL="2343150" lvl="4" indent="-514350" algn="just">
              <a:buFont typeface="Wingdings" pitchFamily="2" charset="2"/>
              <a:buChar char="v"/>
            </a:pPr>
            <a:r>
              <a:rPr lang="en-IN" dirty="0">
                <a:solidFill>
                  <a:schemeClr val="tx1"/>
                </a:solidFill>
              </a:rPr>
              <a:t>Internal Controls and Systems.</a:t>
            </a:r>
          </a:p>
          <a:p>
            <a:pPr marL="2343150" lvl="4" indent="-514350" algn="just">
              <a:buFont typeface="Wingdings" pitchFamily="2" charset="2"/>
              <a:buChar char="v"/>
            </a:pPr>
            <a:r>
              <a:rPr lang="en-IN" dirty="0"/>
              <a:t>Training.</a:t>
            </a:r>
          </a:p>
          <a:p>
            <a:pPr marL="2343150" lvl="4" indent="-514350" algn="just">
              <a:buFont typeface="Wingdings" pitchFamily="2" charset="2"/>
              <a:buChar char="v"/>
            </a:pPr>
            <a:r>
              <a:rPr lang="en-IN" dirty="0">
                <a:solidFill>
                  <a:schemeClr val="tx1"/>
                </a:solidFill>
              </a:rPr>
              <a:t>IT Systems &amp; Security.</a:t>
            </a:r>
          </a:p>
          <a:p>
            <a:pPr marL="2343150" lvl="4" indent="-514350" algn="just">
              <a:buFont typeface="Wingdings" pitchFamily="2" charset="2"/>
              <a:buChar char="v"/>
            </a:pPr>
            <a:r>
              <a:rPr lang="en-IN" dirty="0"/>
              <a:t>Business Continuity Plan.</a:t>
            </a:r>
          </a:p>
          <a:p>
            <a:pPr marL="2343150" lvl="4" indent="-514350" algn="just">
              <a:buFont typeface="Wingdings" pitchFamily="2" charset="2"/>
              <a:buChar char="v"/>
            </a:pPr>
            <a:r>
              <a:rPr lang="en-IN" dirty="0">
                <a:solidFill>
                  <a:schemeClr val="tx1"/>
                </a:solidFill>
              </a:rPr>
              <a:t>Outsourcing Arrangements.</a:t>
            </a:r>
          </a:p>
          <a:p>
            <a:pPr marL="2343150" lvl="4" indent="-514350" algn="just">
              <a:buFont typeface="Wingdings" pitchFamily="2" charset="2"/>
              <a:buChar char="v"/>
            </a:pPr>
            <a:r>
              <a:rPr lang="en-IN" dirty="0">
                <a:solidFill>
                  <a:schemeClr val="tx1"/>
                </a:solidFill>
              </a:rPr>
              <a:t>Fraud Monitoring.</a:t>
            </a:r>
          </a:p>
          <a:p>
            <a:pPr marL="2343150" lvl="4" indent="-514350" algn="just">
              <a:buFont typeface="Wingdings" pitchFamily="2" charset="2"/>
              <a:buChar char="v"/>
            </a:pPr>
            <a:r>
              <a:rPr lang="en-IN" dirty="0"/>
              <a:t>Insurance.</a:t>
            </a:r>
            <a:endParaRPr lang="en-IN" dirty="0">
              <a:solidFill>
                <a:schemeClr val="tx1"/>
              </a:solidFill>
            </a:endParaRPr>
          </a:p>
          <a:p>
            <a:pPr marL="2343150" lvl="4" indent="-514350" algn="just">
              <a:buFont typeface="Wingdings" pitchFamily="2" charset="2"/>
              <a:buChar char="v"/>
            </a:pPr>
            <a:r>
              <a:rPr lang="en-IN" dirty="0"/>
              <a:t>Loss Data Analysis and Monitoring.</a:t>
            </a:r>
          </a:p>
          <a:p>
            <a:pPr marL="971550" lvl="1" indent="-514350" algn="just">
              <a:buAutoNum type="arabicPeriod"/>
            </a:pPr>
            <a:endParaRPr lang="en-IN" dirty="0">
              <a:solidFill>
                <a:schemeClr val="tx1"/>
              </a:solidFill>
            </a:endParaRPr>
          </a:p>
        </p:txBody>
      </p:sp>
      <p:sp>
        <p:nvSpPr>
          <p:cNvPr id="7" name="Slide Number Placeholder 6">
            <a:extLst>
              <a:ext uri="{FF2B5EF4-FFF2-40B4-BE49-F238E27FC236}">
                <a16:creationId xmlns:a16="http://schemas.microsoft.com/office/drawing/2014/main" id="{028EB923-9932-087C-116F-02EA8DF14BFC}"/>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0" name="Footer Placeholder 9">
            <a:extLst>
              <a:ext uri="{FF2B5EF4-FFF2-40B4-BE49-F238E27FC236}">
                <a16:creationId xmlns:a16="http://schemas.microsoft.com/office/drawing/2014/main" id="{36BB1192-7501-8092-9062-508DA597FDE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5552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A298-A11D-8D8A-4305-A54F7EE2F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062C-3733-5D1C-C0FD-55C403EFFDB2}"/>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E98BAB6-8A30-7C58-3784-7F6642365737}"/>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8451178-A40D-F3D5-EC98-A89909AD8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D0E4BB-7659-52F7-401E-2F7BC98CD5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D059D235-9BBF-BA0A-198E-583C099D1F0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Measurement of Operational Risk </a:t>
            </a:r>
            <a:endParaRPr lang="en-IN" sz="2400" dirty="0"/>
          </a:p>
        </p:txBody>
      </p:sp>
      <p:sp>
        <p:nvSpPr>
          <p:cNvPr id="13" name="Rectangle 12">
            <a:extLst>
              <a:ext uri="{FF2B5EF4-FFF2-40B4-BE49-F238E27FC236}">
                <a16:creationId xmlns:a16="http://schemas.microsoft.com/office/drawing/2014/main" id="{093D9DF6-F833-237F-591C-92E5B5B292B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0C42FC6-7BBC-46CC-8526-6E1FAC27115E}"/>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Key component of Risk Management is measuring the level of Bank’s Risk exposures in various Business Lines.  </a:t>
            </a:r>
          </a:p>
          <a:p>
            <a:pPr marL="971550" lvl="1" indent="-514350" algn="just">
              <a:buAutoNum type="arabicPeriod"/>
            </a:pPr>
            <a:endParaRPr lang="en-IN" dirty="0"/>
          </a:p>
          <a:p>
            <a:pPr marL="971550" lvl="1" indent="-514350" algn="just">
              <a:buAutoNum type="arabicPeriod"/>
            </a:pPr>
            <a:r>
              <a:rPr lang="en-IN" dirty="0"/>
              <a:t>These Risk exposures can be controlled through Risk Limits defined under Risk Appetite Statement (RAS) for various Business Lines, as Green to signify acceptance, Amber to signify the threshold levels and Red to indicate Breaches.  </a:t>
            </a:r>
          </a:p>
          <a:p>
            <a:pPr marL="971550" lvl="1" indent="-514350" algn="just">
              <a:buAutoNum type="arabicPeriod"/>
            </a:pPr>
            <a:endParaRPr lang="en-IN" dirty="0">
              <a:solidFill>
                <a:schemeClr val="tx1"/>
              </a:solidFill>
            </a:endParaRPr>
          </a:p>
          <a:p>
            <a:pPr marL="971550" lvl="1" indent="-514350" algn="just">
              <a:buAutoNum type="arabicPeriod"/>
            </a:pPr>
            <a:r>
              <a:rPr lang="en-IN" dirty="0"/>
              <a:t>Measuring Operational Risk covers estimating the probability of a Loss Event and the potential size of such Loss.</a:t>
            </a:r>
          </a:p>
          <a:p>
            <a:pPr marL="971550" lvl="1" indent="-514350" algn="just">
              <a:buAutoNum type="arabicPeriod"/>
            </a:pPr>
            <a:endParaRPr lang="en-IN" dirty="0"/>
          </a:p>
          <a:p>
            <a:pPr marL="971550" lvl="1" indent="-514350" algn="just">
              <a:buAutoNum type="arabicPeriod"/>
            </a:pPr>
            <a:r>
              <a:rPr lang="en-IN" dirty="0"/>
              <a:t>The Risk Events are classified based on the frequency and severity.  These categorisations in number could differ from organisation to organisation.  </a:t>
            </a:r>
          </a:p>
          <a:p>
            <a:pPr marL="971550" lvl="1" indent="-514350" algn="just">
              <a:buAutoNum type="arabicPeriod"/>
            </a:pPr>
            <a:endParaRPr lang="en-IN" dirty="0"/>
          </a:p>
          <a:p>
            <a:pPr marL="971550" lvl="1" indent="-514350" algn="just">
              <a:buAutoNum type="arabicPeriod"/>
            </a:pPr>
            <a:r>
              <a:rPr lang="en-IN" dirty="0">
                <a:solidFill>
                  <a:schemeClr val="tx1"/>
                </a:solidFill>
              </a:rPr>
              <a:t>For example, </a:t>
            </a:r>
            <a:r>
              <a:rPr lang="en-IN" dirty="0"/>
              <a:t>the frequency can be classified as Rare, Possible and Certain.  Similarly the severity can be classified as Low, Average, Borderline and High.</a:t>
            </a:r>
          </a:p>
        </p:txBody>
      </p:sp>
      <p:sp>
        <p:nvSpPr>
          <p:cNvPr id="7" name="Slide Number Placeholder 6">
            <a:extLst>
              <a:ext uri="{FF2B5EF4-FFF2-40B4-BE49-F238E27FC236}">
                <a16:creationId xmlns:a16="http://schemas.microsoft.com/office/drawing/2014/main" id="{2892D7F6-CFD5-A650-176B-71F257C0FC41}"/>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0" name="Footer Placeholder 9">
            <a:extLst>
              <a:ext uri="{FF2B5EF4-FFF2-40B4-BE49-F238E27FC236}">
                <a16:creationId xmlns:a16="http://schemas.microsoft.com/office/drawing/2014/main" id="{C4D19519-5A1A-61A6-0B62-D0A3F3BB36C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64754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Management of Operational Risk: Measurement of Operational Risk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971550" lvl="1" indent="-514350" algn="just">
              <a:buAutoNum type="arabicPeriod"/>
            </a:pPr>
            <a:endParaRPr lang="en-IN" dirty="0"/>
          </a:p>
          <a:p>
            <a:pPr marL="971550" lvl="1" indent="-514350" algn="just">
              <a:buAutoNum type="arabicPeriod"/>
            </a:pPr>
            <a:r>
              <a:rPr lang="en-IN" dirty="0"/>
              <a:t>Key Risk Indicators (KRIs) are objective measures used to track current Rick and Control environment and can provide early signals for existence of potential risks and control issues.</a:t>
            </a:r>
          </a:p>
          <a:p>
            <a:pPr marL="971550" lvl="1" indent="-514350" algn="just">
              <a:buAutoNum type="arabicPeriod"/>
            </a:pPr>
            <a:endParaRPr lang="en-IN" dirty="0"/>
          </a:p>
          <a:p>
            <a:pPr marL="971550" lvl="1" indent="-514350" algn="just">
              <a:buAutoNum type="arabicPeriod"/>
            </a:pPr>
            <a:r>
              <a:rPr lang="en-IN" dirty="0"/>
              <a:t>Loss Data Framework envisages capturing of Loss Events / Incidents, that triggers immediate rectification, besides assessing the frequency and severity of such incidents, for their probable occurrence in future.  </a:t>
            </a:r>
          </a:p>
          <a:p>
            <a:pPr marL="971550" lvl="1" indent="-514350" algn="just">
              <a:buAutoNum type="arabicPeriod"/>
            </a:pPr>
            <a:endParaRPr lang="en-IN" dirty="0"/>
          </a:p>
          <a:p>
            <a:pPr marL="971550" lvl="1" indent="-514350" algn="just">
              <a:buAutoNum type="arabicPeriod"/>
            </a:pPr>
            <a:r>
              <a:rPr lang="en-IN" dirty="0"/>
              <a:t>External Incident Data is also used as qualitative input to the RCSA process.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840111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559F6-A618-DA99-6F4C-960424355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4F858-FCB9-4E06-9D06-B78AE52BB79A}"/>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1383448F-B60A-62BC-090C-789627B90EB1}"/>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6C16A236-8697-905A-0547-9CED964DE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3F5BF94-E30C-5211-F8D1-BEBF639EA3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674E09D7-1DBB-08F3-0A51-CACCBC942E9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Reporting and Monitoring </a:t>
            </a:r>
            <a:endParaRPr lang="en-IN" sz="2400" dirty="0"/>
          </a:p>
        </p:txBody>
      </p:sp>
      <p:sp>
        <p:nvSpPr>
          <p:cNvPr id="13" name="Rectangle 12">
            <a:extLst>
              <a:ext uri="{FF2B5EF4-FFF2-40B4-BE49-F238E27FC236}">
                <a16:creationId xmlns:a16="http://schemas.microsoft.com/office/drawing/2014/main" id="{D2B6292A-05E1-88AB-4A22-45B7F2A779AA}"/>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4560F200-20CC-7070-6E61-B8422EB001E8}"/>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reporting shall be consistent in providing information to the Key Risk Personnel, Top Management and the Board at regular intervals.  </a:t>
            </a:r>
          </a:p>
          <a:p>
            <a:pPr marL="971550" lvl="1" indent="-514350" algn="just">
              <a:buAutoNum type="arabicPeriod"/>
            </a:pPr>
            <a:endParaRPr lang="en-IN" dirty="0">
              <a:solidFill>
                <a:schemeClr val="tx1"/>
              </a:solidFill>
            </a:endParaRPr>
          </a:p>
          <a:p>
            <a:pPr marL="971550" lvl="1" indent="-514350" algn="just">
              <a:buAutoNum type="arabicPeriod"/>
            </a:pPr>
            <a:r>
              <a:rPr lang="en-IN" dirty="0"/>
              <a:t>Further, immediate reporting shall also be undertaken on occurrence of Risk Incidents.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A Dashboard shall be provided to the Top Management highlighting the Trends and action plan whereve</a:t>
            </a:r>
            <a:r>
              <a:rPr lang="en-IN" dirty="0"/>
              <a:t>r required with timely approach.</a:t>
            </a:r>
            <a:endParaRPr lang="en-IN" dirty="0">
              <a:solidFill>
                <a:schemeClr val="tx1"/>
              </a:solidFill>
            </a:endParaRPr>
          </a:p>
          <a:p>
            <a:pPr marL="971550" lvl="1" indent="-514350" algn="just">
              <a:buAutoNum type="arabicPeriod"/>
            </a:pPr>
            <a:endParaRPr lang="en-IN" dirty="0"/>
          </a:p>
          <a:p>
            <a:pPr marL="971550" lvl="1" indent="-514350" algn="just">
              <a:buAutoNum type="arabicPeriod"/>
            </a:pPr>
            <a:r>
              <a:rPr lang="en-IN" dirty="0"/>
              <a:t>Regular assessment of Risk Parameters with respect to their adherence to the Risk Limits or Breaches there of for undertaking immediate remedial measures.</a:t>
            </a:r>
          </a:p>
          <a:p>
            <a:pPr marL="971550" lvl="1" indent="-514350" algn="just">
              <a:buAutoNum type="arabicPeriod"/>
            </a:pPr>
            <a:endParaRPr lang="en-IN" dirty="0"/>
          </a:p>
          <a:p>
            <a:pPr marL="971550" lvl="1" indent="-514350" algn="just">
              <a:buAutoNum type="arabicPeriod"/>
            </a:pPr>
            <a:r>
              <a:rPr lang="en-IN" dirty="0"/>
              <a:t>Assessing the performance of Key Risk Indicators for assessing their effectiveness.</a:t>
            </a:r>
          </a:p>
          <a:p>
            <a:pPr marL="971550" lvl="1" indent="-514350" algn="just">
              <a:buAutoNum type="arabicPeriod"/>
            </a:pPr>
            <a:endParaRPr lang="en-IN" dirty="0"/>
          </a:p>
          <a:p>
            <a:pPr marL="971550" lvl="1" indent="-514350" algn="just">
              <a:buAutoNum type="arabicPeriod"/>
            </a:pPr>
            <a:r>
              <a:rPr lang="en-IN" dirty="0"/>
              <a:t>Continuous monitoring shall be undertaken through Escalation and the Action Plan monitoring. </a:t>
            </a:r>
          </a:p>
        </p:txBody>
      </p:sp>
      <p:sp>
        <p:nvSpPr>
          <p:cNvPr id="7" name="Slide Number Placeholder 6">
            <a:extLst>
              <a:ext uri="{FF2B5EF4-FFF2-40B4-BE49-F238E27FC236}">
                <a16:creationId xmlns:a16="http://schemas.microsoft.com/office/drawing/2014/main" id="{7257BDED-4394-0998-947F-4FE6C1559594}"/>
              </a:ext>
            </a:extLst>
          </p:cNvPr>
          <p:cNvSpPr>
            <a:spLocks noGrp="1"/>
          </p:cNvSpPr>
          <p:nvPr>
            <p:ph type="sldNum" sz="quarter" idx="12"/>
          </p:nvPr>
        </p:nvSpPr>
        <p:spPr/>
        <p:txBody>
          <a:bodyPr/>
          <a:lstStyle/>
          <a:p>
            <a:fld id="{0B3C964A-4DF5-4237-A592-D422B0A37568}" type="slidenum">
              <a:rPr lang="en-IN" smtClean="0"/>
              <a:t>27</a:t>
            </a:fld>
            <a:endParaRPr lang="en-IN"/>
          </a:p>
        </p:txBody>
      </p:sp>
      <p:sp>
        <p:nvSpPr>
          <p:cNvPr id="10" name="Footer Placeholder 9">
            <a:extLst>
              <a:ext uri="{FF2B5EF4-FFF2-40B4-BE49-F238E27FC236}">
                <a16:creationId xmlns:a16="http://schemas.microsoft.com/office/drawing/2014/main" id="{6FAB6352-E478-B000-8BD4-D43D06A5B48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048618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4D78-7D1F-5AB8-5BFA-D10A5B43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8ED-E72D-F427-DF83-626416CA17B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5C20004-8DF4-2962-66FA-6D7E9581A61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117A20B-ED91-348C-7358-93CE2A706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BD3EDA1-00A5-6EAC-77A8-183F9317253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62EE119-888F-D257-8CBC-1CF6DA35576E}"/>
              </a:ext>
            </a:extLst>
          </p:cNvPr>
          <p:cNvSpPr txBox="1"/>
          <p:nvPr/>
        </p:nvSpPr>
        <p:spPr>
          <a:xfrm>
            <a:off x="838200" y="1536041"/>
            <a:ext cx="9604172" cy="369332"/>
          </a:xfrm>
          <a:prstGeom prst="rect">
            <a:avLst/>
          </a:prstGeom>
          <a:noFill/>
        </p:spPr>
        <p:txBody>
          <a:bodyPr wrap="square" rtlCol="0" anchor="ctr">
            <a:spAutoFit/>
          </a:bodyPr>
          <a:lstStyle/>
          <a:p>
            <a:pPr algn="ctr"/>
            <a:r>
              <a:rPr lang="en-US" dirty="0"/>
              <a:t>Management of Operational Risk: Independent evaluation and Exception Management.</a:t>
            </a:r>
            <a:endParaRPr lang="en-IN" dirty="0"/>
          </a:p>
        </p:txBody>
      </p:sp>
      <p:sp>
        <p:nvSpPr>
          <p:cNvPr id="13" name="Rectangle 12">
            <a:extLst>
              <a:ext uri="{FF2B5EF4-FFF2-40B4-BE49-F238E27FC236}">
                <a16:creationId xmlns:a16="http://schemas.microsoft.com/office/drawing/2014/main" id="{07F5AB9E-6FE5-84A8-F7EB-2E445233706F}"/>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300BADE-098E-D643-0A70-441AB700428C}"/>
              </a:ext>
            </a:extLst>
          </p:cNvPr>
          <p:cNvSpPr txBox="1"/>
          <p:nvPr/>
        </p:nvSpPr>
        <p:spPr>
          <a:xfrm>
            <a:off x="1360714" y="2637423"/>
            <a:ext cx="8349815" cy="3139321"/>
          </a:xfrm>
          <a:prstGeom prst="rect">
            <a:avLst/>
          </a:prstGeom>
          <a:noFill/>
        </p:spPr>
        <p:txBody>
          <a:bodyPr wrap="square">
            <a:spAutoFit/>
          </a:bodyPr>
          <a:lstStyle/>
          <a:p>
            <a:pPr marL="971550" lvl="1" indent="-514350" algn="just">
              <a:buAutoNum type="arabicPeriod"/>
            </a:pPr>
            <a:r>
              <a:rPr lang="en-IN" dirty="0"/>
              <a:t>Internal Audit department of the Bank shall be undertaking Independent evaluation of the Operational Risk Framework of the Bank.</a:t>
            </a:r>
          </a:p>
          <a:p>
            <a:pPr marL="971550" lvl="1" indent="-514350" algn="just">
              <a:buAutoNum type="arabicPeriod"/>
            </a:pPr>
            <a:endParaRPr lang="en-IN" dirty="0"/>
          </a:p>
          <a:p>
            <a:pPr marL="971550" lvl="1" indent="-514350" algn="just">
              <a:buAutoNum type="arabicPeriod"/>
            </a:pPr>
            <a:r>
              <a:rPr lang="en-IN" dirty="0"/>
              <a:t>Exceptions noted in the execution of policy shall be approved by the competent authority with in the Bank.  </a:t>
            </a:r>
          </a:p>
          <a:p>
            <a:pPr marL="971550" lvl="1" indent="-514350" algn="just">
              <a:buAutoNum type="arabicPeriod"/>
            </a:pPr>
            <a:endParaRPr lang="en-IN" dirty="0"/>
          </a:p>
          <a:p>
            <a:pPr marL="971550" lvl="1" indent="-514350" algn="just">
              <a:buAutoNum type="arabicPeriod"/>
            </a:pPr>
            <a:r>
              <a:rPr lang="en-IN" dirty="0"/>
              <a:t>With respect to Risk limits and thresholds defined for different Business Lines under Risk Appetite Statement, any breach there off , shall be reported and handled as per the policy.  In case of need the such limits shall be modified based on recommendations of the Business Units, however with in the overall limits set under Risk Appetite Statement.</a:t>
            </a:r>
          </a:p>
        </p:txBody>
      </p:sp>
      <p:sp>
        <p:nvSpPr>
          <p:cNvPr id="7" name="Slide Number Placeholder 6">
            <a:extLst>
              <a:ext uri="{FF2B5EF4-FFF2-40B4-BE49-F238E27FC236}">
                <a16:creationId xmlns:a16="http://schemas.microsoft.com/office/drawing/2014/main" id="{F0D13FBC-29B2-FAF0-33C1-E8DE346D759D}"/>
              </a:ext>
            </a:extLst>
          </p:cNvPr>
          <p:cNvSpPr>
            <a:spLocks noGrp="1"/>
          </p:cNvSpPr>
          <p:nvPr>
            <p:ph type="sldNum" sz="quarter" idx="12"/>
          </p:nvPr>
        </p:nvSpPr>
        <p:spPr/>
        <p:txBody>
          <a:bodyPr/>
          <a:lstStyle/>
          <a:p>
            <a:fld id="{0B3C964A-4DF5-4237-A592-D422B0A37568}" type="slidenum">
              <a:rPr lang="en-IN" smtClean="0"/>
              <a:t>28</a:t>
            </a:fld>
            <a:endParaRPr lang="en-IN"/>
          </a:p>
        </p:txBody>
      </p:sp>
      <p:sp>
        <p:nvSpPr>
          <p:cNvPr id="10" name="Footer Placeholder 9">
            <a:extLst>
              <a:ext uri="{FF2B5EF4-FFF2-40B4-BE49-F238E27FC236}">
                <a16:creationId xmlns:a16="http://schemas.microsoft.com/office/drawing/2014/main" id="{1EFCDA59-FF1B-9448-C207-D24D90B45B0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607448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4D78-7D1F-5AB8-5BFA-D10A5B43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8ED-E72D-F427-DF83-626416CA17B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5C20004-8DF4-2962-66FA-6D7E9581A61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117A20B-ED91-348C-7358-93CE2A706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BD3EDA1-00A5-6EAC-77A8-183F9317253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62EE119-888F-D257-8CBC-1CF6DA35576E}"/>
              </a:ext>
            </a:extLst>
          </p:cNvPr>
          <p:cNvSpPr txBox="1"/>
          <p:nvPr/>
        </p:nvSpPr>
        <p:spPr>
          <a:xfrm>
            <a:off x="838200" y="1536041"/>
            <a:ext cx="9604172" cy="369332"/>
          </a:xfrm>
          <a:prstGeom prst="rect">
            <a:avLst/>
          </a:prstGeom>
          <a:noFill/>
        </p:spPr>
        <p:txBody>
          <a:bodyPr wrap="square" rtlCol="0" anchor="ctr">
            <a:spAutoFit/>
          </a:bodyPr>
          <a:lstStyle/>
          <a:p>
            <a:pPr algn="ctr"/>
            <a:r>
              <a:rPr lang="en-US" dirty="0"/>
              <a:t>Management of Operational Risk: Regular Review of Operational Risk Framework </a:t>
            </a:r>
            <a:endParaRPr lang="en-IN" dirty="0"/>
          </a:p>
        </p:txBody>
      </p:sp>
      <p:sp>
        <p:nvSpPr>
          <p:cNvPr id="13" name="Rectangle 12">
            <a:extLst>
              <a:ext uri="{FF2B5EF4-FFF2-40B4-BE49-F238E27FC236}">
                <a16:creationId xmlns:a16="http://schemas.microsoft.com/office/drawing/2014/main" id="{07F5AB9E-6FE5-84A8-F7EB-2E445233706F}"/>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300BADE-098E-D643-0A70-441AB700428C}"/>
              </a:ext>
            </a:extLst>
          </p:cNvPr>
          <p:cNvSpPr txBox="1"/>
          <p:nvPr/>
        </p:nvSpPr>
        <p:spPr>
          <a:xfrm>
            <a:off x="1451113" y="2329307"/>
            <a:ext cx="8527774" cy="3139321"/>
          </a:xfrm>
          <a:prstGeom prst="rect">
            <a:avLst/>
          </a:prstGeom>
          <a:noFill/>
        </p:spPr>
        <p:txBody>
          <a:bodyPr wrap="square">
            <a:spAutoFit/>
          </a:bodyPr>
          <a:lstStyle/>
          <a:p>
            <a:pPr marL="800100" lvl="1" indent="-342900" algn="just">
              <a:buAutoNum type="arabicPeriod"/>
            </a:pPr>
            <a:r>
              <a:rPr lang="en-IN" dirty="0"/>
              <a:t>The Operational Risk Management Policy shall be reviewed annually by the Risk department and placed before the Risk Management Committee of the Bank.</a:t>
            </a:r>
          </a:p>
          <a:p>
            <a:pPr marL="800100" lvl="1" indent="-342900" algn="just">
              <a:buAutoNum type="arabicPeriod"/>
            </a:pPr>
            <a:endParaRPr lang="en-IN" dirty="0"/>
          </a:p>
          <a:p>
            <a:pPr marL="800100" lvl="1" indent="-342900" algn="just">
              <a:buAutoNum type="arabicPeriod"/>
            </a:pPr>
            <a:r>
              <a:rPr lang="en-IN" dirty="0"/>
              <a:t>Effectiveness of the entire Framework operational, shall be reviewed periodically.</a:t>
            </a:r>
          </a:p>
          <a:p>
            <a:pPr marL="800100" lvl="1" indent="-342900" algn="just">
              <a:buAutoNum type="arabicPeriod"/>
            </a:pPr>
            <a:endParaRPr lang="en-IN" dirty="0"/>
          </a:p>
          <a:p>
            <a:pPr marL="800100" lvl="1" indent="-342900" algn="just">
              <a:buAutoNum type="arabicPeriod"/>
            </a:pPr>
            <a:r>
              <a:rPr lang="en-IN" dirty="0"/>
              <a:t>Identification of Key Risks prevalent in various Products, Processes across all Business Lines shall be undertaken on regular basis.  </a:t>
            </a:r>
          </a:p>
          <a:p>
            <a:pPr marL="800100" lvl="1" indent="-342900" algn="just">
              <a:buAutoNum type="arabicPeriod"/>
            </a:pPr>
            <a:endParaRPr lang="en-IN" dirty="0"/>
          </a:p>
          <a:p>
            <a:pPr marL="800100" lvl="1" indent="-342900" algn="just">
              <a:buAutoNum type="arabicPeriod"/>
            </a:pPr>
            <a:r>
              <a:rPr lang="en-IN" dirty="0"/>
              <a:t>Any new Risks identified as an offshoot of Operational breaches, Regulatory breaches, and Incidence of frauds etc, shall be reckoned while reviewing the Framework as well as the Policy.</a:t>
            </a:r>
          </a:p>
        </p:txBody>
      </p:sp>
      <p:sp>
        <p:nvSpPr>
          <p:cNvPr id="7" name="Slide Number Placeholder 6">
            <a:extLst>
              <a:ext uri="{FF2B5EF4-FFF2-40B4-BE49-F238E27FC236}">
                <a16:creationId xmlns:a16="http://schemas.microsoft.com/office/drawing/2014/main" id="{F0D13FBC-29B2-FAF0-33C1-E8DE346D759D}"/>
              </a:ext>
            </a:extLst>
          </p:cNvPr>
          <p:cNvSpPr>
            <a:spLocks noGrp="1"/>
          </p:cNvSpPr>
          <p:nvPr>
            <p:ph type="sldNum" sz="quarter" idx="12"/>
          </p:nvPr>
        </p:nvSpPr>
        <p:spPr/>
        <p:txBody>
          <a:bodyPr/>
          <a:lstStyle/>
          <a:p>
            <a:fld id="{0B3C964A-4DF5-4237-A592-D422B0A37568}" type="slidenum">
              <a:rPr lang="en-IN" smtClean="0"/>
              <a:t>29</a:t>
            </a:fld>
            <a:endParaRPr lang="en-IN"/>
          </a:p>
        </p:txBody>
      </p:sp>
      <p:sp>
        <p:nvSpPr>
          <p:cNvPr id="10" name="Footer Placeholder 9">
            <a:extLst>
              <a:ext uri="{FF2B5EF4-FFF2-40B4-BE49-F238E27FC236}">
                <a16:creationId xmlns:a16="http://schemas.microsoft.com/office/drawing/2014/main" id="{1EFCDA59-FF1B-9448-C207-D24D90B45B0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34950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30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3268</Words>
  <Application>Microsoft Office PowerPoint</Application>
  <PresentationFormat>Widescreen</PresentationFormat>
  <Paragraphs>391</Paragraphs>
  <Slides>30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Franklin Gothic Book</vt:lpstr>
      <vt:lpstr>Wingdings</vt:lpstr>
      <vt:lpstr>Office Theme</vt:lpstr>
      <vt:lpstr>Executive Certificate Program in  Financial Risk Management</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Financial Risk Management (FRM) </vt:lpstr>
      <vt:lpstr>Financial Risk Management (FRM)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88</cp:revision>
  <dcterms:created xsi:type="dcterms:W3CDTF">2024-02-12T11:50:24Z</dcterms:created>
  <dcterms:modified xsi:type="dcterms:W3CDTF">2025-05-04T07:23:23Z</dcterms:modified>
</cp:coreProperties>
</file>