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omments/comment1.xml" ContentType="application/vnd.openxmlformats-officedocument.presentationml.comments+xml"/>
  <Override PartName="/ppt/comments/comment2.xml" ContentType="application/vnd.openxmlformats-officedocument.presentationml.comments+xml"/>
  <Override PartName="/ppt/comments/comment3.xml" ContentType="application/vnd.openxmlformats-officedocument.presentationml.comments+xml"/>
  <Override PartName="/ppt/comments/comment4.xml" ContentType="application/vnd.openxmlformats-officedocument.presentationml.comments+xml"/>
  <Override PartName="/ppt/comments/comment5.xml" ContentType="application/vnd.openxmlformats-officedocument.presentationml.comments+xml"/>
  <Override PartName="/ppt/comments/comment6.xml" ContentType="application/vnd.openxmlformats-officedocument.presentationml.comments+xml"/>
  <Override PartName="/ppt/comments/comment7.xml" ContentType="application/vnd.openxmlformats-officedocument.presentationml.comments+xml"/>
  <Override PartName="/ppt/comments/comment8.xml" ContentType="application/vnd.openxmlformats-officedocument.presentationml.comments+xml"/>
  <Override PartName="/ppt/comments/comment9.xml" ContentType="application/vnd.openxmlformats-officedocument.presentationml.comments+xml"/>
  <Override PartName="/ppt/comments/comment10.xml" ContentType="application/vnd.openxmlformats-officedocument.presentationml.comments+xml"/>
  <Override PartName="/ppt/comments/comment11.xml" ContentType="application/vnd.openxmlformats-officedocument.presentationml.comments+xml"/>
  <Override PartName="/ppt/comments/comment12.xml" ContentType="application/vnd.openxmlformats-officedocument.presentationml.comments+xml"/>
  <Override PartName="/ppt/comments/comment13.xml" ContentType="application/vnd.openxmlformats-officedocument.presentationml.comments+xml"/>
  <Override PartName="/ppt/comments/comment14.xml" ContentType="application/vnd.openxmlformats-officedocument.presentationml.comments+xml"/>
  <Override PartName="/ppt/comments/comment15.xml" ContentType="application/vnd.openxmlformats-officedocument.presentationml.comments+xml"/>
  <Override PartName="/ppt/comments/comment16.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7" r:id="rId2"/>
    <p:sldId id="399" r:id="rId3"/>
    <p:sldId id="391" r:id="rId4"/>
    <p:sldId id="394" r:id="rId5"/>
    <p:sldId id="411" r:id="rId6"/>
    <p:sldId id="404" r:id="rId7"/>
    <p:sldId id="406" r:id="rId8"/>
    <p:sldId id="413" r:id="rId9"/>
    <p:sldId id="405" r:id="rId10"/>
    <p:sldId id="400" r:id="rId11"/>
    <p:sldId id="401" r:id="rId12"/>
    <p:sldId id="402" r:id="rId13"/>
    <p:sldId id="403" r:id="rId14"/>
    <p:sldId id="393" r:id="rId15"/>
    <p:sldId id="395" r:id="rId16"/>
    <p:sldId id="407" r:id="rId17"/>
    <p:sldId id="408" r:id="rId18"/>
    <p:sldId id="409" r:id="rId19"/>
    <p:sldId id="410" r:id="rId20"/>
    <p:sldId id="412"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ilesh chamarty" initials="sc" lastIdx="38" clrIdx="0">
    <p:extLst>
      <p:ext uri="{19B8F6BF-5375-455C-9EA6-DF929625EA0E}">
        <p15:presenceInfo xmlns:p15="http://schemas.microsoft.com/office/powerpoint/2012/main" userId="d0e888349fa5ae90"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138"/>
    <p:restoredTop sz="96654"/>
  </p:normalViewPr>
  <p:slideViewPr>
    <p:cSldViewPr snapToGrid="0">
      <p:cViewPr varScale="1">
        <p:scale>
          <a:sx n="128" d="100"/>
          <a:sy n="128" d="100"/>
        </p:scale>
        <p:origin x="568" y="176"/>
      </p:cViewPr>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3-11-13T15:28:52.685" idx="14">
    <p:pos x="10" y="10"/>
    <p:text/>
    <p:extLst>
      <p:ext uri="{C676402C-5697-4E1C-873F-D02D1690AC5C}">
        <p15:threadingInfo xmlns:p15="http://schemas.microsoft.com/office/powerpoint/2012/main" timeZoneBias="-33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23-11-13T15:28:52.685" idx="17">
    <p:pos x="10" y="10"/>
    <p:text/>
    <p:extLst>
      <p:ext uri="{C676402C-5697-4E1C-873F-D02D1690AC5C}">
        <p15:threadingInfo xmlns:p15="http://schemas.microsoft.com/office/powerpoint/2012/main" timeZoneBias="-33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1" dt="2023-11-13T15:28:52.685" idx="29">
    <p:pos x="10" y="10"/>
    <p:text/>
    <p:extLst>
      <p:ext uri="{C676402C-5697-4E1C-873F-D02D1690AC5C}">
        <p15:threadingInfo xmlns:p15="http://schemas.microsoft.com/office/powerpoint/2012/main" timeZoneBias="-330"/>
      </p:ext>
    </p:extLst>
  </p:cm>
</p:cmLst>
</file>

<file path=ppt/comments/comment4.xml><?xml version="1.0" encoding="utf-8"?>
<p:cmLst xmlns:a="http://schemas.openxmlformats.org/drawingml/2006/main" xmlns:r="http://schemas.openxmlformats.org/officeDocument/2006/relationships" xmlns:p="http://schemas.openxmlformats.org/presentationml/2006/main">
  <p:cm authorId="1" dt="2023-11-13T15:28:52.685" idx="32">
    <p:pos x="10" y="10"/>
    <p:text/>
    <p:extLst>
      <p:ext uri="{C676402C-5697-4E1C-873F-D02D1690AC5C}">
        <p15:threadingInfo xmlns:p15="http://schemas.microsoft.com/office/powerpoint/2012/main" timeZoneBias="-330"/>
      </p:ext>
    </p:extLst>
  </p:cm>
</p:cmLst>
</file>

<file path=ppt/comments/comment5.xml><?xml version="1.0" encoding="utf-8"?>
<p:cmLst xmlns:a="http://schemas.openxmlformats.org/drawingml/2006/main" xmlns:r="http://schemas.openxmlformats.org/officeDocument/2006/relationships" xmlns:p="http://schemas.openxmlformats.org/presentationml/2006/main">
  <p:cm authorId="1" dt="2023-11-13T15:28:52.685" idx="38">
    <p:pos x="10" y="10"/>
    <p:text/>
    <p:extLst>
      <p:ext uri="{C676402C-5697-4E1C-873F-D02D1690AC5C}">
        <p15:threadingInfo xmlns:p15="http://schemas.microsoft.com/office/powerpoint/2012/main" timeZoneBias="-330"/>
      </p:ext>
    </p:extLst>
  </p:cm>
</p:cmLst>
</file>

<file path=ppt/comments/comment6.xml><?xml version="1.0" encoding="utf-8"?>
<p:cmLst xmlns:a="http://schemas.openxmlformats.org/drawingml/2006/main" xmlns:r="http://schemas.openxmlformats.org/officeDocument/2006/relationships" xmlns:p="http://schemas.openxmlformats.org/presentationml/2006/main">
  <p:cm authorId="1" dt="2023-11-13T15:28:52.685" idx="30">
    <p:pos x="10" y="10"/>
    <p:text/>
    <p:extLst>
      <p:ext uri="{C676402C-5697-4E1C-873F-D02D1690AC5C}">
        <p15:threadingInfo xmlns:p15="http://schemas.microsoft.com/office/powerpoint/2012/main" timeZoneBias="-330"/>
      </p:ext>
    </p:extLst>
  </p:cm>
</p:cmLst>
</file>

<file path=ppt/comments/comment7.xml><?xml version="1.0" encoding="utf-8"?>
<p:cmLst xmlns:a="http://schemas.openxmlformats.org/drawingml/2006/main" xmlns:r="http://schemas.openxmlformats.org/officeDocument/2006/relationships" xmlns:p="http://schemas.openxmlformats.org/presentationml/2006/main">
  <p:cm authorId="1" dt="2023-11-13T15:28:52.685" idx="23">
    <p:pos x="10" y="10"/>
    <p:text/>
    <p:extLst>
      <p:ext uri="{C676402C-5697-4E1C-873F-D02D1690AC5C}">
        <p15:threadingInfo xmlns:p15="http://schemas.microsoft.com/office/powerpoint/2012/main" timeZoneBias="-330"/>
      </p:ext>
    </p:extLst>
  </p:cm>
</p:cmLst>
</file>

<file path=ppt/comments/comment8.xml><?xml version="1.0" encoding="utf-8"?>
<p:cmLst xmlns:a="http://schemas.openxmlformats.org/drawingml/2006/main" xmlns:r="http://schemas.openxmlformats.org/officeDocument/2006/relationships" xmlns:p="http://schemas.openxmlformats.org/presentationml/2006/main">
  <p:cm authorId="1" dt="2023-11-13T15:28:52.685" idx="24">
    <p:pos x="10" y="10"/>
    <p:text/>
    <p:extLst>
      <p:ext uri="{C676402C-5697-4E1C-873F-D02D1690AC5C}">
        <p15:threadingInfo xmlns:p15="http://schemas.microsoft.com/office/powerpoint/2012/main" timeZoneBias="-330"/>
      </p:ext>
    </p:extLst>
  </p:cm>
</p:cmLst>
</file>

<file path=ppt/comments/comment9.xml><?xml version="1.0" encoding="utf-8"?>
<p:cmLst xmlns:a="http://schemas.openxmlformats.org/drawingml/2006/main" xmlns:r="http://schemas.openxmlformats.org/officeDocument/2006/relationships" xmlns:p="http://schemas.openxmlformats.org/presentationml/2006/main">
  <p:cm authorId="1" dt="2023-11-13T15:28:52.685" idx="25">
    <p:pos x="10" y="10"/>
    <p:text/>
    <p:extLst>
      <p:ext uri="{C676402C-5697-4E1C-873F-D02D1690AC5C}">
        <p15:threadingInfo xmlns:p15="http://schemas.microsoft.com/office/powerpoint/2012/main" timeZoneBias="-330"/>
      </p:ext>
    </p:extLst>
  </p:cm>
</p:cmLst>
</file>

<file path=ppt/comments/comment10.xml><?xml version="1.0" encoding="utf-8"?>
<p:cmLst xmlns:a="http://schemas.openxmlformats.org/drawingml/2006/main" xmlns:r="http://schemas.openxmlformats.org/officeDocument/2006/relationships" xmlns:p="http://schemas.openxmlformats.org/presentationml/2006/main">
  <p:cm authorId="1" dt="2023-11-13T15:28:52.685" idx="27">
    <p:pos x="10" y="10"/>
    <p:text/>
    <p:extLst>
      <p:ext uri="{C676402C-5697-4E1C-873F-D02D1690AC5C}">
        <p15:threadingInfo xmlns:p15="http://schemas.microsoft.com/office/powerpoint/2012/main" timeZoneBias="-330"/>
      </p:ext>
    </p:extLst>
  </p:cm>
</p:cmLst>
</file>

<file path=ppt/comments/comment11.xml><?xml version="1.0" encoding="utf-8"?>
<p:cmLst xmlns:a="http://schemas.openxmlformats.org/drawingml/2006/main" xmlns:r="http://schemas.openxmlformats.org/officeDocument/2006/relationships" xmlns:p="http://schemas.openxmlformats.org/presentationml/2006/main">
  <p:cm authorId="1" dt="2023-11-13T15:28:52.685" idx="16">
    <p:pos x="10" y="10"/>
    <p:text/>
    <p:extLst>
      <p:ext uri="{C676402C-5697-4E1C-873F-D02D1690AC5C}">
        <p15:threadingInfo xmlns:p15="http://schemas.microsoft.com/office/powerpoint/2012/main" timeZoneBias="-330"/>
      </p:ext>
    </p:extLst>
  </p:cm>
</p:cmLst>
</file>

<file path=ppt/comments/comment12.xml><?xml version="1.0" encoding="utf-8"?>
<p:cmLst xmlns:a="http://schemas.openxmlformats.org/drawingml/2006/main" xmlns:r="http://schemas.openxmlformats.org/officeDocument/2006/relationships" xmlns:p="http://schemas.openxmlformats.org/presentationml/2006/main">
  <p:cm authorId="1" dt="2023-11-13T15:28:52.685" idx="18">
    <p:pos x="10" y="10"/>
    <p:text/>
    <p:extLst>
      <p:ext uri="{C676402C-5697-4E1C-873F-D02D1690AC5C}">
        <p15:threadingInfo xmlns:p15="http://schemas.microsoft.com/office/powerpoint/2012/main" timeZoneBias="-330"/>
      </p:ext>
    </p:extLst>
  </p:cm>
</p:cmLst>
</file>

<file path=ppt/comments/comment13.xml><?xml version="1.0" encoding="utf-8"?>
<p:cmLst xmlns:a="http://schemas.openxmlformats.org/drawingml/2006/main" xmlns:r="http://schemas.openxmlformats.org/officeDocument/2006/relationships" xmlns:p="http://schemas.openxmlformats.org/presentationml/2006/main">
  <p:cm authorId="1" dt="2023-11-13T15:28:52.685" idx="33">
    <p:pos x="10" y="10"/>
    <p:text/>
    <p:extLst>
      <p:ext uri="{C676402C-5697-4E1C-873F-D02D1690AC5C}">
        <p15:threadingInfo xmlns:p15="http://schemas.microsoft.com/office/powerpoint/2012/main" timeZoneBias="-330"/>
      </p:ext>
    </p:extLst>
  </p:cm>
</p:cmLst>
</file>

<file path=ppt/comments/comment14.xml><?xml version="1.0" encoding="utf-8"?>
<p:cmLst xmlns:a="http://schemas.openxmlformats.org/drawingml/2006/main" xmlns:r="http://schemas.openxmlformats.org/officeDocument/2006/relationships" xmlns:p="http://schemas.openxmlformats.org/presentationml/2006/main">
  <p:cm authorId="1" dt="2023-11-13T15:28:52.685" idx="35">
    <p:pos x="10" y="10"/>
    <p:text/>
    <p:extLst>
      <p:ext uri="{C676402C-5697-4E1C-873F-D02D1690AC5C}">
        <p15:threadingInfo xmlns:p15="http://schemas.microsoft.com/office/powerpoint/2012/main" timeZoneBias="-330"/>
      </p:ext>
    </p:extLst>
  </p:cm>
</p:cmLst>
</file>

<file path=ppt/comments/comment15.xml><?xml version="1.0" encoding="utf-8"?>
<p:cmLst xmlns:a="http://schemas.openxmlformats.org/drawingml/2006/main" xmlns:r="http://schemas.openxmlformats.org/officeDocument/2006/relationships" xmlns:p="http://schemas.openxmlformats.org/presentationml/2006/main">
  <p:cm authorId="1" dt="2023-11-13T15:28:52.685" idx="36">
    <p:pos x="10" y="10"/>
    <p:text/>
    <p:extLst>
      <p:ext uri="{C676402C-5697-4E1C-873F-D02D1690AC5C}">
        <p15:threadingInfo xmlns:p15="http://schemas.microsoft.com/office/powerpoint/2012/main" timeZoneBias="-330"/>
      </p:ext>
    </p:extLst>
  </p:cm>
</p:cmLst>
</file>

<file path=ppt/comments/comment16.xml><?xml version="1.0" encoding="utf-8"?>
<p:cmLst xmlns:a="http://schemas.openxmlformats.org/drawingml/2006/main" xmlns:r="http://schemas.openxmlformats.org/officeDocument/2006/relationships" xmlns:p="http://schemas.openxmlformats.org/presentationml/2006/main">
  <p:cm authorId="1" dt="2023-11-13T15:28:52.685" idx="37">
    <p:pos x="10" y="10"/>
    <p:text/>
    <p:extLst>
      <p:ext uri="{C676402C-5697-4E1C-873F-D02D1690AC5C}">
        <p15:threadingInfo xmlns:p15="http://schemas.microsoft.com/office/powerpoint/2012/main" timeZoneBias="-330"/>
      </p:ext>
    </p:extLst>
  </p:cm>
</p:cmLst>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5DC7C-668C-5478-142E-E5C4615925F3}"/>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55BF2BF7-EE50-596E-7365-281D4D06754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2146B9B2-B44C-42E4-A977-92E656FC0BDB}"/>
              </a:ext>
            </a:extLst>
          </p:cNvPr>
          <p:cNvSpPr>
            <a:spLocks noGrp="1"/>
          </p:cNvSpPr>
          <p:nvPr>
            <p:ph type="dt" sz="half" idx="10"/>
          </p:nvPr>
        </p:nvSpPr>
        <p:spPr/>
        <p:txBody>
          <a:bodyPr/>
          <a:lstStyle/>
          <a:p>
            <a:fld id="{CAD1B3AE-C9F5-C146-9370-70A460CE2580}" type="datetimeFigureOut">
              <a:rPr lang="en-US" smtClean="0"/>
              <a:t>10/11/24</a:t>
            </a:fld>
            <a:endParaRPr lang="en-US"/>
          </a:p>
        </p:txBody>
      </p:sp>
      <p:sp>
        <p:nvSpPr>
          <p:cNvPr id="5" name="Footer Placeholder 4">
            <a:extLst>
              <a:ext uri="{FF2B5EF4-FFF2-40B4-BE49-F238E27FC236}">
                <a16:creationId xmlns:a16="http://schemas.microsoft.com/office/drawing/2014/main" id="{F12F5D8F-4370-1A5B-9501-01124C47E4B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67F84C-B611-A0ED-557D-1DB3A41C668C}"/>
              </a:ext>
            </a:extLst>
          </p:cNvPr>
          <p:cNvSpPr>
            <a:spLocks noGrp="1"/>
          </p:cNvSpPr>
          <p:nvPr>
            <p:ph type="sldNum" sz="quarter" idx="12"/>
          </p:nvPr>
        </p:nvSpPr>
        <p:spPr/>
        <p:txBody>
          <a:bodyPr/>
          <a:lstStyle/>
          <a:p>
            <a:fld id="{FD1C261E-FDEB-944D-A4EB-3586F8AAF518}" type="slidenum">
              <a:rPr lang="en-US" smtClean="0"/>
              <a:t>‹#›</a:t>
            </a:fld>
            <a:endParaRPr lang="en-US"/>
          </a:p>
        </p:txBody>
      </p:sp>
    </p:spTree>
    <p:extLst>
      <p:ext uri="{BB962C8B-B14F-4D97-AF65-F5344CB8AC3E}">
        <p14:creationId xmlns:p14="http://schemas.microsoft.com/office/powerpoint/2010/main" val="25648762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4D948-DD36-4B59-8EEC-775747FA9011}"/>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D496D960-41A8-0019-B99B-67E8B567FDCD}"/>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C5EDA05-64A2-CCF3-FD2E-29C2D6BD024F}"/>
              </a:ext>
            </a:extLst>
          </p:cNvPr>
          <p:cNvSpPr>
            <a:spLocks noGrp="1"/>
          </p:cNvSpPr>
          <p:nvPr>
            <p:ph type="dt" sz="half" idx="10"/>
          </p:nvPr>
        </p:nvSpPr>
        <p:spPr/>
        <p:txBody>
          <a:bodyPr/>
          <a:lstStyle/>
          <a:p>
            <a:fld id="{CAD1B3AE-C9F5-C146-9370-70A460CE2580}" type="datetimeFigureOut">
              <a:rPr lang="en-US" smtClean="0"/>
              <a:t>10/11/24</a:t>
            </a:fld>
            <a:endParaRPr lang="en-US"/>
          </a:p>
        </p:txBody>
      </p:sp>
      <p:sp>
        <p:nvSpPr>
          <p:cNvPr id="5" name="Footer Placeholder 4">
            <a:extLst>
              <a:ext uri="{FF2B5EF4-FFF2-40B4-BE49-F238E27FC236}">
                <a16:creationId xmlns:a16="http://schemas.microsoft.com/office/drawing/2014/main" id="{B97B9287-E3E2-242F-6170-7B59E04A11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81EB2C-0D89-732D-5ACE-64FE30C88671}"/>
              </a:ext>
            </a:extLst>
          </p:cNvPr>
          <p:cNvSpPr>
            <a:spLocks noGrp="1"/>
          </p:cNvSpPr>
          <p:nvPr>
            <p:ph type="sldNum" sz="quarter" idx="12"/>
          </p:nvPr>
        </p:nvSpPr>
        <p:spPr/>
        <p:txBody>
          <a:bodyPr/>
          <a:lstStyle/>
          <a:p>
            <a:fld id="{FD1C261E-FDEB-944D-A4EB-3586F8AAF518}" type="slidenum">
              <a:rPr lang="en-US" smtClean="0"/>
              <a:t>‹#›</a:t>
            </a:fld>
            <a:endParaRPr lang="en-US"/>
          </a:p>
        </p:txBody>
      </p:sp>
    </p:spTree>
    <p:extLst>
      <p:ext uri="{BB962C8B-B14F-4D97-AF65-F5344CB8AC3E}">
        <p14:creationId xmlns:p14="http://schemas.microsoft.com/office/powerpoint/2010/main" val="22774467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E3177-BB63-F3D2-46BE-069058664B55}"/>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94559218-08A8-6187-CA3C-FD99F333DB6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8799A972-8890-338A-32D6-17760D9145EE}"/>
              </a:ext>
            </a:extLst>
          </p:cNvPr>
          <p:cNvSpPr>
            <a:spLocks noGrp="1"/>
          </p:cNvSpPr>
          <p:nvPr>
            <p:ph type="dt" sz="half" idx="10"/>
          </p:nvPr>
        </p:nvSpPr>
        <p:spPr/>
        <p:txBody>
          <a:bodyPr/>
          <a:lstStyle/>
          <a:p>
            <a:fld id="{CAD1B3AE-C9F5-C146-9370-70A460CE2580}" type="datetimeFigureOut">
              <a:rPr lang="en-US" smtClean="0"/>
              <a:t>10/11/24</a:t>
            </a:fld>
            <a:endParaRPr lang="en-US"/>
          </a:p>
        </p:txBody>
      </p:sp>
      <p:sp>
        <p:nvSpPr>
          <p:cNvPr id="5" name="Footer Placeholder 4">
            <a:extLst>
              <a:ext uri="{FF2B5EF4-FFF2-40B4-BE49-F238E27FC236}">
                <a16:creationId xmlns:a16="http://schemas.microsoft.com/office/drawing/2014/main" id="{EF5FC0C7-CF25-6047-AA5D-C94AED529B0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2ABBCA1-12C0-DECA-033A-62C436FF1B32}"/>
              </a:ext>
            </a:extLst>
          </p:cNvPr>
          <p:cNvSpPr>
            <a:spLocks noGrp="1"/>
          </p:cNvSpPr>
          <p:nvPr>
            <p:ph type="sldNum" sz="quarter" idx="12"/>
          </p:nvPr>
        </p:nvSpPr>
        <p:spPr/>
        <p:txBody>
          <a:bodyPr/>
          <a:lstStyle/>
          <a:p>
            <a:fld id="{FD1C261E-FDEB-944D-A4EB-3586F8AAF518}" type="slidenum">
              <a:rPr lang="en-US" smtClean="0"/>
              <a:t>‹#›</a:t>
            </a:fld>
            <a:endParaRPr lang="en-US"/>
          </a:p>
        </p:txBody>
      </p:sp>
    </p:spTree>
    <p:extLst>
      <p:ext uri="{BB962C8B-B14F-4D97-AF65-F5344CB8AC3E}">
        <p14:creationId xmlns:p14="http://schemas.microsoft.com/office/powerpoint/2010/main" val="21368310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192EFB-48CA-1DCF-4D44-1914FEFC8E0D}"/>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103F867E-31A7-D097-216E-1242FE65F5C6}"/>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5DF4A53C-B9F4-3777-4B5D-A12BD1C84796}"/>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FCC224F2-51BB-E289-7202-7BD38679AC8F}"/>
              </a:ext>
            </a:extLst>
          </p:cNvPr>
          <p:cNvSpPr>
            <a:spLocks noGrp="1"/>
          </p:cNvSpPr>
          <p:nvPr>
            <p:ph type="dt" sz="half" idx="10"/>
          </p:nvPr>
        </p:nvSpPr>
        <p:spPr/>
        <p:txBody>
          <a:bodyPr/>
          <a:lstStyle/>
          <a:p>
            <a:fld id="{CAD1B3AE-C9F5-C146-9370-70A460CE2580}" type="datetimeFigureOut">
              <a:rPr lang="en-US" smtClean="0"/>
              <a:t>10/11/24</a:t>
            </a:fld>
            <a:endParaRPr lang="en-US"/>
          </a:p>
        </p:txBody>
      </p:sp>
      <p:sp>
        <p:nvSpPr>
          <p:cNvPr id="6" name="Footer Placeholder 5">
            <a:extLst>
              <a:ext uri="{FF2B5EF4-FFF2-40B4-BE49-F238E27FC236}">
                <a16:creationId xmlns:a16="http://schemas.microsoft.com/office/drawing/2014/main" id="{A1A959A5-202C-0C99-A21B-21FB3555D00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E87B495-CE37-7C1F-1257-0FB7DFE23701}"/>
              </a:ext>
            </a:extLst>
          </p:cNvPr>
          <p:cNvSpPr>
            <a:spLocks noGrp="1"/>
          </p:cNvSpPr>
          <p:nvPr>
            <p:ph type="sldNum" sz="quarter" idx="12"/>
          </p:nvPr>
        </p:nvSpPr>
        <p:spPr/>
        <p:txBody>
          <a:bodyPr/>
          <a:lstStyle/>
          <a:p>
            <a:fld id="{FD1C261E-FDEB-944D-A4EB-3586F8AAF518}" type="slidenum">
              <a:rPr lang="en-US" smtClean="0"/>
              <a:t>‹#›</a:t>
            </a:fld>
            <a:endParaRPr lang="en-US"/>
          </a:p>
        </p:txBody>
      </p:sp>
    </p:spTree>
    <p:extLst>
      <p:ext uri="{BB962C8B-B14F-4D97-AF65-F5344CB8AC3E}">
        <p14:creationId xmlns:p14="http://schemas.microsoft.com/office/powerpoint/2010/main" val="34106036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BD670F-1CEB-F363-8EAF-5EA104527810}"/>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24D16371-6C5A-AA31-61D4-4F3A69C7534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6B1363C9-1615-E630-DCD7-CA9E103FF987}"/>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F9302BFE-3363-0FB4-9C2B-DD891CD909F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73F712C4-62FE-2A92-FE8A-0A0E519CE187}"/>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89ECB825-E6D9-BEE0-354D-1400211033EB}"/>
              </a:ext>
            </a:extLst>
          </p:cNvPr>
          <p:cNvSpPr>
            <a:spLocks noGrp="1"/>
          </p:cNvSpPr>
          <p:nvPr>
            <p:ph type="dt" sz="half" idx="10"/>
          </p:nvPr>
        </p:nvSpPr>
        <p:spPr/>
        <p:txBody>
          <a:bodyPr/>
          <a:lstStyle/>
          <a:p>
            <a:fld id="{CAD1B3AE-C9F5-C146-9370-70A460CE2580}" type="datetimeFigureOut">
              <a:rPr lang="en-US" smtClean="0"/>
              <a:t>10/11/24</a:t>
            </a:fld>
            <a:endParaRPr lang="en-US"/>
          </a:p>
        </p:txBody>
      </p:sp>
      <p:sp>
        <p:nvSpPr>
          <p:cNvPr id="8" name="Footer Placeholder 7">
            <a:extLst>
              <a:ext uri="{FF2B5EF4-FFF2-40B4-BE49-F238E27FC236}">
                <a16:creationId xmlns:a16="http://schemas.microsoft.com/office/drawing/2014/main" id="{FD003E3A-0871-50DA-CDDA-FDB2B9516DB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DE9280F-BB53-094F-62A3-D18523145BBA}"/>
              </a:ext>
            </a:extLst>
          </p:cNvPr>
          <p:cNvSpPr>
            <a:spLocks noGrp="1"/>
          </p:cNvSpPr>
          <p:nvPr>
            <p:ph type="sldNum" sz="quarter" idx="12"/>
          </p:nvPr>
        </p:nvSpPr>
        <p:spPr/>
        <p:txBody>
          <a:bodyPr/>
          <a:lstStyle/>
          <a:p>
            <a:fld id="{FD1C261E-FDEB-944D-A4EB-3586F8AAF518}" type="slidenum">
              <a:rPr lang="en-US" smtClean="0"/>
              <a:t>‹#›</a:t>
            </a:fld>
            <a:endParaRPr lang="en-US"/>
          </a:p>
        </p:txBody>
      </p:sp>
    </p:spTree>
    <p:extLst>
      <p:ext uri="{BB962C8B-B14F-4D97-AF65-F5344CB8AC3E}">
        <p14:creationId xmlns:p14="http://schemas.microsoft.com/office/powerpoint/2010/main" val="6265438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0094DF-A0C5-A350-FC65-A86B6D9018A3}"/>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BD94B297-7FB1-E7F5-AF6E-2D2079C4444D}"/>
              </a:ext>
            </a:extLst>
          </p:cNvPr>
          <p:cNvSpPr>
            <a:spLocks noGrp="1"/>
          </p:cNvSpPr>
          <p:nvPr>
            <p:ph type="dt" sz="half" idx="10"/>
          </p:nvPr>
        </p:nvSpPr>
        <p:spPr/>
        <p:txBody>
          <a:bodyPr/>
          <a:lstStyle/>
          <a:p>
            <a:fld id="{CAD1B3AE-C9F5-C146-9370-70A460CE2580}" type="datetimeFigureOut">
              <a:rPr lang="en-US" smtClean="0"/>
              <a:t>10/11/24</a:t>
            </a:fld>
            <a:endParaRPr lang="en-US"/>
          </a:p>
        </p:txBody>
      </p:sp>
      <p:sp>
        <p:nvSpPr>
          <p:cNvPr id="4" name="Footer Placeholder 3">
            <a:extLst>
              <a:ext uri="{FF2B5EF4-FFF2-40B4-BE49-F238E27FC236}">
                <a16:creationId xmlns:a16="http://schemas.microsoft.com/office/drawing/2014/main" id="{B472EF40-ADF6-549C-9ED7-DF164C3F48A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200E964-0C6A-8A27-AF59-B82808321DA2}"/>
              </a:ext>
            </a:extLst>
          </p:cNvPr>
          <p:cNvSpPr>
            <a:spLocks noGrp="1"/>
          </p:cNvSpPr>
          <p:nvPr>
            <p:ph type="sldNum" sz="quarter" idx="12"/>
          </p:nvPr>
        </p:nvSpPr>
        <p:spPr/>
        <p:txBody>
          <a:bodyPr/>
          <a:lstStyle/>
          <a:p>
            <a:fld id="{FD1C261E-FDEB-944D-A4EB-3586F8AAF518}" type="slidenum">
              <a:rPr lang="en-US" smtClean="0"/>
              <a:t>‹#›</a:t>
            </a:fld>
            <a:endParaRPr lang="en-US"/>
          </a:p>
        </p:txBody>
      </p:sp>
    </p:spTree>
    <p:extLst>
      <p:ext uri="{BB962C8B-B14F-4D97-AF65-F5344CB8AC3E}">
        <p14:creationId xmlns:p14="http://schemas.microsoft.com/office/powerpoint/2010/main" val="13155132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3E3ED83-A07B-E118-B967-6FDFBF01F6A5}"/>
              </a:ext>
            </a:extLst>
          </p:cNvPr>
          <p:cNvSpPr>
            <a:spLocks noGrp="1"/>
          </p:cNvSpPr>
          <p:nvPr>
            <p:ph type="dt" sz="half" idx="10"/>
          </p:nvPr>
        </p:nvSpPr>
        <p:spPr/>
        <p:txBody>
          <a:bodyPr/>
          <a:lstStyle/>
          <a:p>
            <a:fld id="{CAD1B3AE-C9F5-C146-9370-70A460CE2580}" type="datetimeFigureOut">
              <a:rPr lang="en-US" smtClean="0"/>
              <a:t>10/11/24</a:t>
            </a:fld>
            <a:endParaRPr lang="en-US"/>
          </a:p>
        </p:txBody>
      </p:sp>
      <p:sp>
        <p:nvSpPr>
          <p:cNvPr id="3" name="Footer Placeholder 2">
            <a:extLst>
              <a:ext uri="{FF2B5EF4-FFF2-40B4-BE49-F238E27FC236}">
                <a16:creationId xmlns:a16="http://schemas.microsoft.com/office/drawing/2014/main" id="{787F92A8-AC75-CEE3-18F5-3F2A16AEF74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BDC2A2C-C782-80F1-3F60-4670DB4A4FAD}"/>
              </a:ext>
            </a:extLst>
          </p:cNvPr>
          <p:cNvSpPr>
            <a:spLocks noGrp="1"/>
          </p:cNvSpPr>
          <p:nvPr>
            <p:ph type="sldNum" sz="quarter" idx="12"/>
          </p:nvPr>
        </p:nvSpPr>
        <p:spPr/>
        <p:txBody>
          <a:bodyPr/>
          <a:lstStyle/>
          <a:p>
            <a:fld id="{FD1C261E-FDEB-944D-A4EB-3586F8AAF518}" type="slidenum">
              <a:rPr lang="en-US" smtClean="0"/>
              <a:t>‹#›</a:t>
            </a:fld>
            <a:endParaRPr lang="en-US"/>
          </a:p>
        </p:txBody>
      </p:sp>
    </p:spTree>
    <p:extLst>
      <p:ext uri="{BB962C8B-B14F-4D97-AF65-F5344CB8AC3E}">
        <p14:creationId xmlns:p14="http://schemas.microsoft.com/office/powerpoint/2010/main" val="25938544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C70C80-D515-C947-1A15-B5D7858E0C24}"/>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9DB56DF7-E39D-E740-D870-5EFAB8BAF19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A66DED4D-43A6-D0F7-1CC0-2E0A563F7BB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468FE84B-D815-3DCA-1CD4-A3BB80F833DA}"/>
              </a:ext>
            </a:extLst>
          </p:cNvPr>
          <p:cNvSpPr>
            <a:spLocks noGrp="1"/>
          </p:cNvSpPr>
          <p:nvPr>
            <p:ph type="dt" sz="half" idx="10"/>
          </p:nvPr>
        </p:nvSpPr>
        <p:spPr/>
        <p:txBody>
          <a:bodyPr/>
          <a:lstStyle/>
          <a:p>
            <a:fld id="{CAD1B3AE-C9F5-C146-9370-70A460CE2580}" type="datetimeFigureOut">
              <a:rPr lang="en-US" smtClean="0"/>
              <a:t>10/11/24</a:t>
            </a:fld>
            <a:endParaRPr lang="en-US"/>
          </a:p>
        </p:txBody>
      </p:sp>
      <p:sp>
        <p:nvSpPr>
          <p:cNvPr id="6" name="Footer Placeholder 5">
            <a:extLst>
              <a:ext uri="{FF2B5EF4-FFF2-40B4-BE49-F238E27FC236}">
                <a16:creationId xmlns:a16="http://schemas.microsoft.com/office/drawing/2014/main" id="{04410FE8-02AA-A1DC-41AD-8A863634757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EE7D534-061A-4033-2E63-25290FBE0CF1}"/>
              </a:ext>
            </a:extLst>
          </p:cNvPr>
          <p:cNvSpPr>
            <a:spLocks noGrp="1"/>
          </p:cNvSpPr>
          <p:nvPr>
            <p:ph type="sldNum" sz="quarter" idx="12"/>
          </p:nvPr>
        </p:nvSpPr>
        <p:spPr/>
        <p:txBody>
          <a:bodyPr/>
          <a:lstStyle/>
          <a:p>
            <a:fld id="{FD1C261E-FDEB-944D-A4EB-3586F8AAF518}" type="slidenum">
              <a:rPr lang="en-US" smtClean="0"/>
              <a:t>‹#›</a:t>
            </a:fld>
            <a:endParaRPr lang="en-US"/>
          </a:p>
        </p:txBody>
      </p:sp>
    </p:spTree>
    <p:extLst>
      <p:ext uri="{BB962C8B-B14F-4D97-AF65-F5344CB8AC3E}">
        <p14:creationId xmlns:p14="http://schemas.microsoft.com/office/powerpoint/2010/main" val="27188605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6FDC59-8A7B-A549-2BAE-B04E6A7E6A01}"/>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87A81215-C9BD-CE41-E081-BA9F4656549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CBE41F9-3A4E-19E1-841E-84A685F7B5B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4F8BCDE8-2B5F-265F-4BC4-9893CCE7E815}"/>
              </a:ext>
            </a:extLst>
          </p:cNvPr>
          <p:cNvSpPr>
            <a:spLocks noGrp="1"/>
          </p:cNvSpPr>
          <p:nvPr>
            <p:ph type="dt" sz="half" idx="10"/>
          </p:nvPr>
        </p:nvSpPr>
        <p:spPr/>
        <p:txBody>
          <a:bodyPr/>
          <a:lstStyle/>
          <a:p>
            <a:fld id="{CAD1B3AE-C9F5-C146-9370-70A460CE2580}" type="datetimeFigureOut">
              <a:rPr lang="en-US" smtClean="0"/>
              <a:t>10/11/24</a:t>
            </a:fld>
            <a:endParaRPr lang="en-US"/>
          </a:p>
        </p:txBody>
      </p:sp>
      <p:sp>
        <p:nvSpPr>
          <p:cNvPr id="6" name="Footer Placeholder 5">
            <a:extLst>
              <a:ext uri="{FF2B5EF4-FFF2-40B4-BE49-F238E27FC236}">
                <a16:creationId xmlns:a16="http://schemas.microsoft.com/office/drawing/2014/main" id="{D5DCBD2B-96CA-995F-71F1-67250F87D87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C6D18FD-321D-956A-8715-37BC33D93912}"/>
              </a:ext>
            </a:extLst>
          </p:cNvPr>
          <p:cNvSpPr>
            <a:spLocks noGrp="1"/>
          </p:cNvSpPr>
          <p:nvPr>
            <p:ph type="sldNum" sz="quarter" idx="12"/>
          </p:nvPr>
        </p:nvSpPr>
        <p:spPr/>
        <p:txBody>
          <a:bodyPr/>
          <a:lstStyle/>
          <a:p>
            <a:fld id="{FD1C261E-FDEB-944D-A4EB-3586F8AAF518}" type="slidenum">
              <a:rPr lang="en-US" smtClean="0"/>
              <a:t>‹#›</a:t>
            </a:fld>
            <a:endParaRPr lang="en-US"/>
          </a:p>
        </p:txBody>
      </p:sp>
    </p:spTree>
    <p:extLst>
      <p:ext uri="{BB962C8B-B14F-4D97-AF65-F5344CB8AC3E}">
        <p14:creationId xmlns:p14="http://schemas.microsoft.com/office/powerpoint/2010/main" val="20831284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886036-C9D5-901B-967B-DCD93E72BE6E}"/>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506DDAD3-B0A7-055F-C091-CD2592DE0AF7}"/>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D4CD54A-EC2A-5383-94D1-1CC0514FB5C7}"/>
              </a:ext>
            </a:extLst>
          </p:cNvPr>
          <p:cNvSpPr>
            <a:spLocks noGrp="1"/>
          </p:cNvSpPr>
          <p:nvPr>
            <p:ph type="dt" sz="half" idx="10"/>
          </p:nvPr>
        </p:nvSpPr>
        <p:spPr/>
        <p:txBody>
          <a:bodyPr/>
          <a:lstStyle/>
          <a:p>
            <a:fld id="{CAD1B3AE-C9F5-C146-9370-70A460CE2580}" type="datetimeFigureOut">
              <a:rPr lang="en-US" smtClean="0"/>
              <a:t>10/11/24</a:t>
            </a:fld>
            <a:endParaRPr lang="en-US"/>
          </a:p>
        </p:txBody>
      </p:sp>
      <p:sp>
        <p:nvSpPr>
          <p:cNvPr id="5" name="Footer Placeholder 4">
            <a:extLst>
              <a:ext uri="{FF2B5EF4-FFF2-40B4-BE49-F238E27FC236}">
                <a16:creationId xmlns:a16="http://schemas.microsoft.com/office/drawing/2014/main" id="{D7716169-B01A-CF8C-09BE-B7C106C8C3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AD862D5-AF1C-8960-07F3-76E412A486A6}"/>
              </a:ext>
            </a:extLst>
          </p:cNvPr>
          <p:cNvSpPr>
            <a:spLocks noGrp="1"/>
          </p:cNvSpPr>
          <p:nvPr>
            <p:ph type="sldNum" sz="quarter" idx="12"/>
          </p:nvPr>
        </p:nvSpPr>
        <p:spPr/>
        <p:txBody>
          <a:bodyPr/>
          <a:lstStyle/>
          <a:p>
            <a:fld id="{FD1C261E-FDEB-944D-A4EB-3586F8AAF518}" type="slidenum">
              <a:rPr lang="en-US" smtClean="0"/>
              <a:t>‹#›</a:t>
            </a:fld>
            <a:endParaRPr lang="en-US"/>
          </a:p>
        </p:txBody>
      </p:sp>
    </p:spTree>
    <p:extLst>
      <p:ext uri="{BB962C8B-B14F-4D97-AF65-F5344CB8AC3E}">
        <p14:creationId xmlns:p14="http://schemas.microsoft.com/office/powerpoint/2010/main" val="26197019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5867B7C-CC5B-F02F-2F02-8F6A4D646C51}"/>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952D093B-FE93-C7D5-22CA-0A1C2C2AA0EE}"/>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C4AF04B0-BC98-9785-EB65-A803A4C99570}"/>
              </a:ext>
            </a:extLst>
          </p:cNvPr>
          <p:cNvSpPr>
            <a:spLocks noGrp="1"/>
          </p:cNvSpPr>
          <p:nvPr>
            <p:ph type="dt" sz="half" idx="10"/>
          </p:nvPr>
        </p:nvSpPr>
        <p:spPr/>
        <p:txBody>
          <a:bodyPr/>
          <a:lstStyle/>
          <a:p>
            <a:fld id="{CAD1B3AE-C9F5-C146-9370-70A460CE2580}" type="datetimeFigureOut">
              <a:rPr lang="en-US" smtClean="0"/>
              <a:t>10/11/24</a:t>
            </a:fld>
            <a:endParaRPr lang="en-US"/>
          </a:p>
        </p:txBody>
      </p:sp>
      <p:sp>
        <p:nvSpPr>
          <p:cNvPr id="5" name="Footer Placeholder 4">
            <a:extLst>
              <a:ext uri="{FF2B5EF4-FFF2-40B4-BE49-F238E27FC236}">
                <a16:creationId xmlns:a16="http://schemas.microsoft.com/office/drawing/2014/main" id="{D452CFB6-3141-78BF-F8B6-618113B2CEE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DDFC780-39EC-2BA1-2678-55DDFCF18A1E}"/>
              </a:ext>
            </a:extLst>
          </p:cNvPr>
          <p:cNvSpPr>
            <a:spLocks noGrp="1"/>
          </p:cNvSpPr>
          <p:nvPr>
            <p:ph type="sldNum" sz="quarter" idx="12"/>
          </p:nvPr>
        </p:nvSpPr>
        <p:spPr/>
        <p:txBody>
          <a:bodyPr/>
          <a:lstStyle/>
          <a:p>
            <a:fld id="{FD1C261E-FDEB-944D-A4EB-3586F8AAF518}" type="slidenum">
              <a:rPr lang="en-US" smtClean="0"/>
              <a:t>‹#›</a:t>
            </a:fld>
            <a:endParaRPr lang="en-US"/>
          </a:p>
        </p:txBody>
      </p:sp>
    </p:spTree>
    <p:extLst>
      <p:ext uri="{BB962C8B-B14F-4D97-AF65-F5344CB8AC3E}">
        <p14:creationId xmlns:p14="http://schemas.microsoft.com/office/powerpoint/2010/main" val="12498782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52B777B-E1EA-7B11-09CC-082B31B05AD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B88FEA42-0A77-E217-1217-2C2ECCD6986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F010FC1-BBCB-D07A-6B3B-0DE39B7A6C3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AD1B3AE-C9F5-C146-9370-70A460CE2580}" type="datetimeFigureOut">
              <a:rPr lang="en-US" smtClean="0"/>
              <a:t>10/11/24</a:t>
            </a:fld>
            <a:endParaRPr lang="en-US"/>
          </a:p>
        </p:txBody>
      </p:sp>
      <p:sp>
        <p:nvSpPr>
          <p:cNvPr id="5" name="Footer Placeholder 4">
            <a:extLst>
              <a:ext uri="{FF2B5EF4-FFF2-40B4-BE49-F238E27FC236}">
                <a16:creationId xmlns:a16="http://schemas.microsoft.com/office/drawing/2014/main" id="{5CBD20C3-C593-F647-A8F6-58CBCC0EFE1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21D626E-77C8-8653-045E-4AEA90C4702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1C261E-FDEB-944D-A4EB-3586F8AAF518}" type="slidenum">
              <a:rPr lang="en-US" smtClean="0"/>
              <a:t>‹#›</a:t>
            </a:fld>
            <a:endParaRPr lang="en-US"/>
          </a:p>
        </p:txBody>
      </p:sp>
    </p:spTree>
    <p:extLst>
      <p:ext uri="{BB962C8B-B14F-4D97-AF65-F5344CB8AC3E}">
        <p14:creationId xmlns:p14="http://schemas.microsoft.com/office/powerpoint/2010/main" val="12722677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omments" Target="../comments/comment2.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omments" Target="../comments/comment3.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omments" Target="../comments/comment4.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omments" Target="../comments/comment5.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omments" Target="../comments/comment6.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comments" Target="../comments/comment7.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omments" Target="../comments/comment8.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omments" Target="../comments/comment9.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omments" Target="../comments/comment10.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comments" Target="../comments/comment11.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comments" Target="../comments/comment12.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comments" Target="../comments/comment13.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comments" Target="../comments/comment14.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comments" Target="../comments/comment15.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comments" Target="../comments/comment16.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3B30D0-9BA2-C979-60A3-3CF3F34438CB}"/>
              </a:ext>
            </a:extLst>
          </p:cNvPr>
          <p:cNvSpPr>
            <a:spLocks noGrp="1"/>
          </p:cNvSpPr>
          <p:nvPr>
            <p:ph type="ctrTitle"/>
          </p:nvPr>
        </p:nvSpPr>
        <p:spPr>
          <a:xfrm>
            <a:off x="1888435" y="277387"/>
            <a:ext cx="7702826" cy="1253776"/>
          </a:xfrm>
        </p:spPr>
        <p:txBody>
          <a:bodyPr>
            <a:normAutofit fontScale="90000"/>
          </a:bodyPr>
          <a:lstStyle/>
          <a:p>
            <a:r>
              <a:rPr lang="en-IN" sz="4400" dirty="0">
                <a:solidFill>
                  <a:srgbClr val="C00000"/>
                </a:solidFill>
              </a:rPr>
              <a:t>Executive Certificate Program in </a:t>
            </a:r>
            <a:br>
              <a:rPr lang="en-IN" sz="4400" dirty="0">
                <a:solidFill>
                  <a:srgbClr val="C00000"/>
                </a:solidFill>
              </a:rPr>
            </a:br>
            <a:r>
              <a:rPr lang="en-IN" sz="4400" dirty="0">
                <a:solidFill>
                  <a:srgbClr val="C00000"/>
                </a:solidFill>
              </a:rPr>
              <a:t>Financial Risk Management</a:t>
            </a:r>
          </a:p>
        </p:txBody>
      </p:sp>
      <p:sp>
        <p:nvSpPr>
          <p:cNvPr id="3" name="Subtitle 2">
            <a:extLst>
              <a:ext uri="{FF2B5EF4-FFF2-40B4-BE49-F238E27FC236}">
                <a16:creationId xmlns:a16="http://schemas.microsoft.com/office/drawing/2014/main" id="{38001CE7-6B37-7B3D-6865-87AA702DC3EA}"/>
              </a:ext>
            </a:extLst>
          </p:cNvPr>
          <p:cNvSpPr>
            <a:spLocks noGrp="1"/>
          </p:cNvSpPr>
          <p:nvPr>
            <p:ph type="subTitle" idx="1"/>
          </p:nvPr>
        </p:nvSpPr>
        <p:spPr>
          <a:xfrm>
            <a:off x="1888435" y="3992303"/>
            <a:ext cx="7812157" cy="2416888"/>
          </a:xfrm>
        </p:spPr>
        <p:txBody>
          <a:bodyPr>
            <a:normAutofit fontScale="70000" lnSpcReduction="20000"/>
          </a:bodyPr>
          <a:lstStyle/>
          <a:p>
            <a:r>
              <a:rPr lang="en-IN" b="1" i="1" dirty="0">
                <a:solidFill>
                  <a:srgbClr val="002060"/>
                </a:solidFill>
              </a:rPr>
              <a:t>CH S S MALLIKARJUNA RAO</a:t>
            </a:r>
          </a:p>
          <a:p>
            <a:r>
              <a:rPr lang="en-IN" sz="2400" dirty="0">
                <a:solidFill>
                  <a:srgbClr val="002060"/>
                </a:solidFill>
              </a:rPr>
              <a:t>(Former MD &amp; CEO of Punjab National Bank &amp; Allahabad Bank)</a:t>
            </a:r>
          </a:p>
          <a:p>
            <a:pPr algn="l">
              <a:spcBef>
                <a:spcPts val="2000"/>
              </a:spcBef>
              <a:spcAft>
                <a:spcPts val="1000"/>
              </a:spcAft>
            </a:pPr>
            <a:r>
              <a:rPr lang="en-IN" sz="2800" dirty="0">
                <a:solidFill>
                  <a:srgbClr val="E40011"/>
                </a:solidFill>
              </a:rPr>
              <a:t>Currently serving on the Boards of</a:t>
            </a:r>
          </a:p>
          <a:p>
            <a:pPr marL="457200" indent="-457200" algn="l">
              <a:buAutoNum type="arabicPeriod"/>
            </a:pPr>
            <a:r>
              <a:rPr lang="en-IN" sz="2400" dirty="0">
                <a:solidFill>
                  <a:srgbClr val="002060"/>
                </a:solidFill>
              </a:rPr>
              <a:t>Axis Bank Ltd. </a:t>
            </a:r>
          </a:p>
          <a:p>
            <a:pPr marL="457200" indent="-457200" algn="l">
              <a:buAutoNum type="arabicPeriod"/>
            </a:pPr>
            <a:r>
              <a:rPr lang="en-IN" sz="2400" dirty="0">
                <a:solidFill>
                  <a:srgbClr val="002060"/>
                </a:solidFill>
              </a:rPr>
              <a:t>IFTAS (Indian Financial Technology &amp; Allied Services – 100% Subsidiary of RBI).</a:t>
            </a:r>
          </a:p>
          <a:p>
            <a:pPr marL="457200" indent="-457200" algn="l">
              <a:buAutoNum type="arabicPeriod"/>
            </a:pPr>
            <a:r>
              <a:rPr lang="en-IN" sz="2400" dirty="0">
                <a:solidFill>
                  <a:srgbClr val="002060"/>
                </a:solidFill>
              </a:rPr>
              <a:t>Finance Industry Development Council (FIDC).</a:t>
            </a:r>
          </a:p>
        </p:txBody>
      </p:sp>
      <p:pic>
        <p:nvPicPr>
          <p:cNvPr id="4" name="Picture 2" descr="IIM Visakhapatnam | Visakhapatnam">
            <a:extLst>
              <a:ext uri="{FF2B5EF4-FFF2-40B4-BE49-F238E27FC236}">
                <a16:creationId xmlns:a16="http://schemas.microsoft.com/office/drawing/2014/main" id="{32979700-18F4-6C52-3783-72DB370CE19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84815" y="5312426"/>
            <a:ext cx="1466850" cy="146685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a:extLst>
              <a:ext uri="{FF2B5EF4-FFF2-40B4-BE49-F238E27FC236}">
                <a16:creationId xmlns:a16="http://schemas.microsoft.com/office/drawing/2014/main" id="{BA15DCDB-A715-A07B-5B99-02725AE73D7C}"/>
              </a:ext>
            </a:extLst>
          </p:cNvPr>
          <p:cNvSpPr txBox="1">
            <a:spLocks/>
          </p:cNvSpPr>
          <p:nvPr/>
        </p:nvSpPr>
        <p:spPr>
          <a:xfrm>
            <a:off x="1943100" y="2357307"/>
            <a:ext cx="7702826" cy="1035508"/>
          </a:xfrm>
          <a:prstGeom prst="rect">
            <a:avLst/>
          </a:prstGeom>
        </p:spPr>
        <p:txBody>
          <a:bodyPr vert="horz" lIns="91440" tIns="45720" rIns="91440" bIns="45720" rtlCol="0" anchor="b">
            <a:normAutofit fontScale="6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4400" dirty="0">
                <a:solidFill>
                  <a:srgbClr val="7030A0"/>
                </a:solidFill>
              </a:rPr>
              <a:t>Session on Operational Risk Models</a:t>
            </a:r>
          </a:p>
          <a:p>
            <a:endParaRPr lang="en-IN" sz="4400" dirty="0">
              <a:solidFill>
                <a:srgbClr val="7030A0"/>
              </a:solidFill>
            </a:endParaRPr>
          </a:p>
          <a:p>
            <a:r>
              <a:rPr lang="en-IN" sz="4400" dirty="0">
                <a:solidFill>
                  <a:srgbClr val="7030A0"/>
                </a:solidFill>
              </a:rPr>
              <a:t> 13</a:t>
            </a:r>
            <a:r>
              <a:rPr lang="en-IN" sz="4400" baseline="30000" dirty="0">
                <a:solidFill>
                  <a:srgbClr val="7030A0"/>
                </a:solidFill>
              </a:rPr>
              <a:t>th</a:t>
            </a:r>
            <a:r>
              <a:rPr lang="en-IN" sz="4400" dirty="0">
                <a:solidFill>
                  <a:srgbClr val="7030A0"/>
                </a:solidFill>
              </a:rPr>
              <a:t> Oct 2024 (Sunday) - Time: 09.00 AM – 12.00 Noon</a:t>
            </a:r>
          </a:p>
        </p:txBody>
      </p:sp>
    </p:spTree>
    <p:extLst>
      <p:ext uri="{BB962C8B-B14F-4D97-AF65-F5344CB8AC3E}">
        <p14:creationId xmlns:p14="http://schemas.microsoft.com/office/powerpoint/2010/main" val="32926983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93086" cy="750610"/>
          </a:xfrm>
        </p:spPr>
        <p:txBody>
          <a:bodyPr>
            <a:normAutofit/>
          </a:bodyPr>
          <a:lstStyle/>
          <a:p>
            <a:pPr algn="ctr"/>
            <a:r>
              <a:rPr lang="en-IN" sz="3200" dirty="0">
                <a:latin typeface="Franklin Gothic Book" panose="020B0503020102020204" pitchFamily="34" charset="0"/>
              </a:rPr>
              <a:t>FRM – Operational Risk Models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F78C863-8722-076F-F34D-345FC744E748}"/>
              </a:ext>
            </a:extLst>
          </p:cNvPr>
          <p:cNvSpPr txBox="1"/>
          <p:nvPr/>
        </p:nvSpPr>
        <p:spPr>
          <a:xfrm>
            <a:off x="2325757" y="2148091"/>
            <a:ext cx="7285382" cy="1446550"/>
          </a:xfrm>
          <a:prstGeom prst="rect">
            <a:avLst/>
          </a:prstGeom>
          <a:noFill/>
        </p:spPr>
        <p:txBody>
          <a:bodyPr wrap="square">
            <a:spAutoFit/>
          </a:bodyPr>
          <a:lstStyle/>
          <a:p>
            <a:pPr algn="ctr"/>
            <a:r>
              <a:rPr lang="en-US" sz="4400" dirty="0"/>
              <a:t>Recap of the Session held on 6</a:t>
            </a:r>
            <a:r>
              <a:rPr lang="en-US" sz="4400" baseline="30000" dirty="0"/>
              <a:t>th</a:t>
            </a:r>
            <a:r>
              <a:rPr lang="en-US" sz="4400" dirty="0"/>
              <a:t> Oct 2024</a:t>
            </a:r>
          </a:p>
        </p:txBody>
      </p:sp>
      <p:sp>
        <p:nvSpPr>
          <p:cNvPr id="6" name="Slide Number Placeholder 5">
            <a:extLst>
              <a:ext uri="{FF2B5EF4-FFF2-40B4-BE49-F238E27FC236}">
                <a16:creationId xmlns:a16="http://schemas.microsoft.com/office/drawing/2014/main" id="{6E057DC0-BD17-52E4-5803-50CAD65CF7F6}"/>
              </a:ext>
            </a:extLst>
          </p:cNvPr>
          <p:cNvSpPr>
            <a:spLocks noGrp="1"/>
          </p:cNvSpPr>
          <p:nvPr>
            <p:ph type="sldNum" sz="quarter" idx="12"/>
          </p:nvPr>
        </p:nvSpPr>
        <p:spPr/>
        <p:txBody>
          <a:bodyPr/>
          <a:lstStyle/>
          <a:p>
            <a:fld id="{0B3C964A-4DF5-4237-A592-D422B0A37568}" type="slidenum">
              <a:rPr lang="en-IN" smtClean="0"/>
              <a:t>2</a:t>
            </a:fld>
            <a:endParaRPr lang="en-IN"/>
          </a:p>
        </p:txBody>
      </p:sp>
      <p:sp>
        <p:nvSpPr>
          <p:cNvPr id="7" name="Footer Placeholder 6">
            <a:extLst>
              <a:ext uri="{FF2B5EF4-FFF2-40B4-BE49-F238E27FC236}">
                <a16:creationId xmlns:a16="http://schemas.microsoft.com/office/drawing/2014/main" id="{339EF05F-2A59-2332-15A3-A7C8886931CC}"/>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36187943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6BA298-A11D-8D8A-4305-A54F7EE2F3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9B062C-3733-5D1C-C0FD-55C403EFFDB2}"/>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Models  </a:t>
            </a:r>
          </a:p>
        </p:txBody>
      </p:sp>
      <p:cxnSp>
        <p:nvCxnSpPr>
          <p:cNvPr id="9" name="Straight Connector 8">
            <a:extLst>
              <a:ext uri="{FF2B5EF4-FFF2-40B4-BE49-F238E27FC236}">
                <a16:creationId xmlns:a16="http://schemas.microsoft.com/office/drawing/2014/main" id="{CE98BAB6-8A30-7C58-3784-7F6642365737}"/>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98451178-A40D-F3D5-EC98-A89909AD8DF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94D0E4BB-7659-52F7-401E-2F7BC98CD5E5}"/>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D059D235-9BBF-BA0A-198E-583C099D1F0A}"/>
              </a:ext>
            </a:extLst>
          </p:cNvPr>
          <p:cNvSpPr txBox="1"/>
          <p:nvPr/>
        </p:nvSpPr>
        <p:spPr>
          <a:xfrm>
            <a:off x="838200" y="1489875"/>
            <a:ext cx="9604172" cy="461665"/>
          </a:xfrm>
          <a:prstGeom prst="rect">
            <a:avLst/>
          </a:prstGeom>
          <a:noFill/>
        </p:spPr>
        <p:txBody>
          <a:bodyPr wrap="square" rtlCol="0" anchor="ctr">
            <a:spAutoFit/>
          </a:bodyPr>
          <a:lstStyle/>
          <a:p>
            <a:pPr algn="ctr"/>
            <a:r>
              <a:rPr lang="en-US" sz="2400" dirty="0"/>
              <a:t>Management of Operational Risk: Measurement of Operational Risk </a:t>
            </a:r>
            <a:endParaRPr lang="en-IN" sz="2400" dirty="0"/>
          </a:p>
        </p:txBody>
      </p:sp>
      <p:sp>
        <p:nvSpPr>
          <p:cNvPr id="13" name="Rectangle 12">
            <a:extLst>
              <a:ext uri="{FF2B5EF4-FFF2-40B4-BE49-F238E27FC236}">
                <a16:creationId xmlns:a16="http://schemas.microsoft.com/office/drawing/2014/main" id="{093D9DF6-F833-237F-591C-92E5B5B292B1}"/>
              </a:ext>
            </a:extLst>
          </p:cNvPr>
          <p:cNvSpPr/>
          <p:nvPr/>
        </p:nvSpPr>
        <p:spPr>
          <a:xfrm>
            <a:off x="893390" y="2021220"/>
            <a:ext cx="9937895" cy="443394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C0C42FC6-7BBC-46CC-8526-6E1FAC27115E}"/>
              </a:ext>
            </a:extLst>
          </p:cNvPr>
          <p:cNvSpPr txBox="1"/>
          <p:nvPr/>
        </p:nvSpPr>
        <p:spPr>
          <a:xfrm>
            <a:off x="1132052" y="2120588"/>
            <a:ext cx="9310320" cy="4247317"/>
          </a:xfrm>
          <a:prstGeom prst="rect">
            <a:avLst/>
          </a:prstGeom>
          <a:noFill/>
        </p:spPr>
        <p:txBody>
          <a:bodyPr wrap="square">
            <a:spAutoFit/>
          </a:bodyPr>
          <a:lstStyle/>
          <a:p>
            <a:pPr marL="971550" lvl="1" indent="-514350" algn="just">
              <a:buAutoNum type="arabicPeriod"/>
            </a:pPr>
            <a:r>
              <a:rPr lang="en-IN" dirty="0"/>
              <a:t>Key component of Risk Management is measuring the level of Bank’s Risk exposures in various Business Lines.  </a:t>
            </a:r>
          </a:p>
          <a:p>
            <a:pPr marL="971550" lvl="1" indent="-514350" algn="just">
              <a:buAutoNum type="arabicPeriod"/>
            </a:pPr>
            <a:endParaRPr lang="en-IN" dirty="0"/>
          </a:p>
          <a:p>
            <a:pPr marL="971550" lvl="1" indent="-514350" algn="just">
              <a:buAutoNum type="arabicPeriod"/>
            </a:pPr>
            <a:r>
              <a:rPr lang="en-IN" dirty="0"/>
              <a:t>These Risk exposures can be controlled through Risk Limits defined under Risk Appetite Statement (RAS) for various Business Lines, as Green to signify acceptance, Amber to signify the threshold levels and Red to indicate Breaches.  </a:t>
            </a:r>
          </a:p>
          <a:p>
            <a:pPr marL="971550" lvl="1" indent="-514350" algn="just">
              <a:buAutoNum type="arabicPeriod"/>
            </a:pPr>
            <a:endParaRPr lang="en-IN" dirty="0">
              <a:solidFill>
                <a:schemeClr val="tx1"/>
              </a:solidFill>
            </a:endParaRPr>
          </a:p>
          <a:p>
            <a:pPr marL="971550" lvl="1" indent="-514350" algn="just">
              <a:buAutoNum type="arabicPeriod"/>
            </a:pPr>
            <a:r>
              <a:rPr lang="en-IN" dirty="0"/>
              <a:t>Measuring Operational Risk covers estimating the probability of a Loss Event and the potential size of such Loss.</a:t>
            </a:r>
          </a:p>
          <a:p>
            <a:pPr marL="971550" lvl="1" indent="-514350" algn="just">
              <a:buAutoNum type="arabicPeriod"/>
            </a:pPr>
            <a:endParaRPr lang="en-IN" dirty="0"/>
          </a:p>
          <a:p>
            <a:pPr marL="971550" lvl="1" indent="-514350" algn="just">
              <a:buAutoNum type="arabicPeriod"/>
            </a:pPr>
            <a:r>
              <a:rPr lang="en-IN" dirty="0"/>
              <a:t>The Risk Events are classified based on the frequency and severity.  These categorisations in number could differ from organisation to organisation.  </a:t>
            </a:r>
          </a:p>
          <a:p>
            <a:pPr marL="971550" lvl="1" indent="-514350" algn="just">
              <a:buAutoNum type="arabicPeriod"/>
            </a:pPr>
            <a:endParaRPr lang="en-IN" dirty="0"/>
          </a:p>
          <a:p>
            <a:pPr marL="971550" lvl="1" indent="-514350" algn="just">
              <a:buAutoNum type="arabicPeriod"/>
            </a:pPr>
            <a:r>
              <a:rPr lang="en-IN" dirty="0">
                <a:solidFill>
                  <a:schemeClr val="tx1"/>
                </a:solidFill>
              </a:rPr>
              <a:t>For example, </a:t>
            </a:r>
            <a:r>
              <a:rPr lang="en-IN" dirty="0"/>
              <a:t>the frequency can be classified as Rare, Possible and Certain.  Similarly the severity can be classified as Low, Average, Borderline and High.</a:t>
            </a:r>
          </a:p>
        </p:txBody>
      </p:sp>
      <p:sp>
        <p:nvSpPr>
          <p:cNvPr id="7" name="Slide Number Placeholder 6">
            <a:extLst>
              <a:ext uri="{FF2B5EF4-FFF2-40B4-BE49-F238E27FC236}">
                <a16:creationId xmlns:a16="http://schemas.microsoft.com/office/drawing/2014/main" id="{2892D7F6-CFD5-A650-176B-71F257C0FC41}"/>
              </a:ext>
            </a:extLst>
          </p:cNvPr>
          <p:cNvSpPr>
            <a:spLocks noGrp="1"/>
          </p:cNvSpPr>
          <p:nvPr>
            <p:ph type="sldNum" sz="quarter" idx="12"/>
          </p:nvPr>
        </p:nvSpPr>
        <p:spPr/>
        <p:txBody>
          <a:bodyPr/>
          <a:lstStyle/>
          <a:p>
            <a:fld id="{0B3C964A-4DF5-4237-A592-D422B0A37568}" type="slidenum">
              <a:rPr lang="en-IN" smtClean="0"/>
              <a:t>3</a:t>
            </a:fld>
            <a:endParaRPr lang="en-IN"/>
          </a:p>
        </p:txBody>
      </p:sp>
      <p:sp>
        <p:nvSpPr>
          <p:cNvPr id="10" name="Footer Placeholder 9">
            <a:extLst>
              <a:ext uri="{FF2B5EF4-FFF2-40B4-BE49-F238E27FC236}">
                <a16:creationId xmlns:a16="http://schemas.microsoft.com/office/drawing/2014/main" id="{C4D19519-5A1A-61A6-0B62-D0A3F3BB36CD}"/>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4647543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6F2FDB-938B-4A1F-4236-E99707219C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9CCAF4-3154-FACA-00FA-8FE234DB075F}"/>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Models  </a:t>
            </a:r>
          </a:p>
        </p:txBody>
      </p:sp>
      <p:cxnSp>
        <p:nvCxnSpPr>
          <p:cNvPr id="9" name="Straight Connector 8">
            <a:extLst>
              <a:ext uri="{FF2B5EF4-FFF2-40B4-BE49-F238E27FC236}">
                <a16:creationId xmlns:a16="http://schemas.microsoft.com/office/drawing/2014/main" id="{99E1CA2E-EB94-6649-B7F6-E746268088E3}"/>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82C91726-D4C5-120F-F049-96C4B8384F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D4055202-A473-AA7D-E7F7-8A0B450ACA22}"/>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9ECF04DE-0C07-CC17-D08E-6774AB5693F0}"/>
              </a:ext>
            </a:extLst>
          </p:cNvPr>
          <p:cNvSpPr txBox="1"/>
          <p:nvPr/>
        </p:nvSpPr>
        <p:spPr>
          <a:xfrm>
            <a:off x="838200" y="1505264"/>
            <a:ext cx="9604172" cy="430887"/>
          </a:xfrm>
          <a:prstGeom prst="rect">
            <a:avLst/>
          </a:prstGeom>
          <a:noFill/>
        </p:spPr>
        <p:txBody>
          <a:bodyPr wrap="square" rtlCol="0" anchor="ctr">
            <a:spAutoFit/>
          </a:bodyPr>
          <a:lstStyle/>
          <a:p>
            <a:pPr algn="ctr"/>
            <a:r>
              <a:rPr lang="en-US" sz="2200" dirty="0"/>
              <a:t>Management of Operational Risk: Measurement of Operational Risk (</a:t>
            </a:r>
            <a:r>
              <a:rPr lang="en-US" sz="2200" dirty="0" err="1"/>
              <a:t>Contd</a:t>
            </a:r>
            <a:r>
              <a:rPr lang="en-US" sz="2200" dirty="0"/>
              <a:t>….)</a:t>
            </a:r>
            <a:endParaRPr lang="en-IN" sz="2200" dirty="0"/>
          </a:p>
        </p:txBody>
      </p:sp>
      <p:sp>
        <p:nvSpPr>
          <p:cNvPr id="13" name="Rectangle 12">
            <a:extLst>
              <a:ext uri="{FF2B5EF4-FFF2-40B4-BE49-F238E27FC236}">
                <a16:creationId xmlns:a16="http://schemas.microsoft.com/office/drawing/2014/main" id="{E3FB0BA3-C0E4-9B17-EEE6-0ED6C8E72D47}"/>
              </a:ext>
            </a:extLst>
          </p:cNvPr>
          <p:cNvSpPr/>
          <p:nvPr/>
        </p:nvSpPr>
        <p:spPr>
          <a:xfrm>
            <a:off x="893390" y="2021220"/>
            <a:ext cx="9937895" cy="443394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D5A810F6-708E-92C1-1E29-5625B141A407}"/>
              </a:ext>
            </a:extLst>
          </p:cNvPr>
          <p:cNvSpPr txBox="1"/>
          <p:nvPr/>
        </p:nvSpPr>
        <p:spPr>
          <a:xfrm>
            <a:off x="1132052" y="2120588"/>
            <a:ext cx="9310320" cy="4247317"/>
          </a:xfrm>
          <a:prstGeom prst="rect">
            <a:avLst/>
          </a:prstGeom>
          <a:noFill/>
        </p:spPr>
        <p:txBody>
          <a:bodyPr wrap="square">
            <a:spAutoFit/>
          </a:bodyPr>
          <a:lstStyle/>
          <a:p>
            <a:pPr marL="971550" lvl="1" indent="-514350" algn="just">
              <a:buAutoNum type="arabicPeriod"/>
            </a:pPr>
            <a:r>
              <a:rPr lang="en-IN" dirty="0"/>
              <a:t>Risk Control and Self Assessment (RCSA), is forward looking Tool to assess the level of Risk inherent in any activity / process, the causes responsible for such Risk vis a vis the existing Controls.  Repeating the RCSA exercise across various types of Business units shall provide opportunity to undertake corrective and mitigating measures applicable for the entire organisation.</a:t>
            </a:r>
          </a:p>
          <a:p>
            <a:pPr marL="971550" lvl="1" indent="-514350" algn="just">
              <a:buAutoNum type="arabicPeriod"/>
            </a:pPr>
            <a:endParaRPr lang="en-IN" dirty="0"/>
          </a:p>
          <a:p>
            <a:pPr marL="971550" lvl="1" indent="-514350" algn="just">
              <a:buFontTx/>
              <a:buAutoNum type="arabicPeriod"/>
            </a:pPr>
            <a:r>
              <a:rPr lang="en-IN" dirty="0"/>
              <a:t>External Incident Data is also used as qualitative input to the RCSA process.</a:t>
            </a:r>
          </a:p>
          <a:p>
            <a:pPr marL="971550" lvl="1" indent="-514350" algn="just">
              <a:buAutoNum type="arabicPeriod"/>
            </a:pPr>
            <a:endParaRPr lang="en-IN" dirty="0"/>
          </a:p>
          <a:p>
            <a:pPr marL="971550" lvl="1" indent="-514350" algn="just">
              <a:buAutoNum type="arabicPeriod"/>
            </a:pPr>
            <a:r>
              <a:rPr lang="en-IN" dirty="0"/>
              <a:t>Key Risk Indicators (KRIs) are objective measures used to track current Rick and Control environment and can provide early signals for existence of potential risks and control issues.</a:t>
            </a:r>
          </a:p>
          <a:p>
            <a:pPr marL="971550" lvl="1" indent="-514350" algn="just">
              <a:buAutoNum type="arabicPeriod"/>
            </a:pPr>
            <a:endParaRPr lang="en-IN" dirty="0"/>
          </a:p>
          <a:p>
            <a:pPr marL="971550" lvl="1" indent="-514350" algn="just">
              <a:buAutoNum type="arabicPeriod"/>
            </a:pPr>
            <a:r>
              <a:rPr lang="en-IN" dirty="0"/>
              <a:t>Loss Data Framework envisages capturing of Loss Events / Incidents, that triggers immediate rectification, besides assessing the frequency and severity of such incidents, for their probable occurrence in future.  </a:t>
            </a:r>
          </a:p>
        </p:txBody>
      </p:sp>
      <p:sp>
        <p:nvSpPr>
          <p:cNvPr id="7" name="Slide Number Placeholder 6">
            <a:extLst>
              <a:ext uri="{FF2B5EF4-FFF2-40B4-BE49-F238E27FC236}">
                <a16:creationId xmlns:a16="http://schemas.microsoft.com/office/drawing/2014/main" id="{EADEBF11-656F-59FD-99DE-72667113AA12}"/>
              </a:ext>
            </a:extLst>
          </p:cNvPr>
          <p:cNvSpPr>
            <a:spLocks noGrp="1"/>
          </p:cNvSpPr>
          <p:nvPr>
            <p:ph type="sldNum" sz="quarter" idx="12"/>
          </p:nvPr>
        </p:nvSpPr>
        <p:spPr/>
        <p:txBody>
          <a:bodyPr/>
          <a:lstStyle/>
          <a:p>
            <a:fld id="{0B3C964A-4DF5-4237-A592-D422B0A37568}" type="slidenum">
              <a:rPr lang="en-IN" smtClean="0"/>
              <a:t>4</a:t>
            </a:fld>
            <a:endParaRPr lang="en-IN"/>
          </a:p>
        </p:txBody>
      </p:sp>
      <p:sp>
        <p:nvSpPr>
          <p:cNvPr id="10" name="Footer Placeholder 9">
            <a:extLst>
              <a:ext uri="{FF2B5EF4-FFF2-40B4-BE49-F238E27FC236}">
                <a16:creationId xmlns:a16="http://schemas.microsoft.com/office/drawing/2014/main" id="{6364A732-3C93-6186-69AC-E812DFBE7CE9}"/>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8401113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93086" cy="750610"/>
          </a:xfrm>
        </p:spPr>
        <p:txBody>
          <a:bodyPr>
            <a:normAutofit/>
          </a:bodyPr>
          <a:lstStyle/>
          <a:p>
            <a:pPr algn="ctr"/>
            <a:r>
              <a:rPr lang="en-IN" sz="3200" dirty="0">
                <a:latin typeface="Franklin Gothic Book" panose="020B0503020102020204" pitchFamily="34" charset="0"/>
              </a:rPr>
              <a:t>FRM – Operational Risk Models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F78C863-8722-076F-F34D-345FC744E748}"/>
              </a:ext>
            </a:extLst>
          </p:cNvPr>
          <p:cNvSpPr txBox="1"/>
          <p:nvPr/>
        </p:nvSpPr>
        <p:spPr>
          <a:xfrm>
            <a:off x="2325757" y="2148091"/>
            <a:ext cx="7285382" cy="1446550"/>
          </a:xfrm>
          <a:prstGeom prst="rect">
            <a:avLst/>
          </a:prstGeom>
          <a:noFill/>
        </p:spPr>
        <p:txBody>
          <a:bodyPr wrap="square">
            <a:spAutoFit/>
          </a:bodyPr>
          <a:lstStyle/>
          <a:p>
            <a:pPr algn="ctr"/>
            <a:r>
              <a:rPr lang="en-US" sz="4400" dirty="0"/>
              <a:t>Further understanding of </a:t>
            </a:r>
          </a:p>
          <a:p>
            <a:pPr algn="ctr"/>
            <a:r>
              <a:rPr lang="en-US" sz="4400" dirty="0"/>
              <a:t>RCSA and KRI frameworks</a:t>
            </a:r>
          </a:p>
        </p:txBody>
      </p:sp>
      <p:sp>
        <p:nvSpPr>
          <p:cNvPr id="6" name="Slide Number Placeholder 5">
            <a:extLst>
              <a:ext uri="{FF2B5EF4-FFF2-40B4-BE49-F238E27FC236}">
                <a16:creationId xmlns:a16="http://schemas.microsoft.com/office/drawing/2014/main" id="{6E057DC0-BD17-52E4-5803-50CAD65CF7F6}"/>
              </a:ext>
            </a:extLst>
          </p:cNvPr>
          <p:cNvSpPr>
            <a:spLocks noGrp="1"/>
          </p:cNvSpPr>
          <p:nvPr>
            <p:ph type="sldNum" sz="quarter" idx="12"/>
          </p:nvPr>
        </p:nvSpPr>
        <p:spPr/>
        <p:txBody>
          <a:bodyPr/>
          <a:lstStyle/>
          <a:p>
            <a:fld id="{0B3C964A-4DF5-4237-A592-D422B0A37568}" type="slidenum">
              <a:rPr lang="en-IN" smtClean="0"/>
              <a:t>5</a:t>
            </a:fld>
            <a:endParaRPr lang="en-IN"/>
          </a:p>
        </p:txBody>
      </p:sp>
      <p:sp>
        <p:nvSpPr>
          <p:cNvPr id="7" name="Footer Placeholder 6">
            <a:extLst>
              <a:ext uri="{FF2B5EF4-FFF2-40B4-BE49-F238E27FC236}">
                <a16:creationId xmlns:a16="http://schemas.microsoft.com/office/drawing/2014/main" id="{339EF05F-2A59-2332-15A3-A7C8886931CC}"/>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706498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6F2FDB-938B-4A1F-4236-E99707219C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9CCAF4-3154-FACA-00FA-8FE234DB075F}"/>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Models  </a:t>
            </a:r>
          </a:p>
        </p:txBody>
      </p:sp>
      <p:cxnSp>
        <p:nvCxnSpPr>
          <p:cNvPr id="9" name="Straight Connector 8">
            <a:extLst>
              <a:ext uri="{FF2B5EF4-FFF2-40B4-BE49-F238E27FC236}">
                <a16:creationId xmlns:a16="http://schemas.microsoft.com/office/drawing/2014/main" id="{99E1CA2E-EB94-6649-B7F6-E746268088E3}"/>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82C91726-D4C5-120F-F049-96C4B8384F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D4055202-A473-AA7D-E7F7-8A0B450ACA22}"/>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9ECF04DE-0C07-CC17-D08E-6774AB5693F0}"/>
              </a:ext>
            </a:extLst>
          </p:cNvPr>
          <p:cNvSpPr txBox="1"/>
          <p:nvPr/>
        </p:nvSpPr>
        <p:spPr>
          <a:xfrm>
            <a:off x="838200" y="1505264"/>
            <a:ext cx="9604172" cy="430887"/>
          </a:xfrm>
          <a:prstGeom prst="rect">
            <a:avLst/>
          </a:prstGeom>
          <a:noFill/>
        </p:spPr>
        <p:txBody>
          <a:bodyPr wrap="square" rtlCol="0" anchor="ctr">
            <a:spAutoFit/>
          </a:bodyPr>
          <a:lstStyle/>
          <a:p>
            <a:pPr algn="ctr"/>
            <a:r>
              <a:rPr lang="en-US" sz="2200" dirty="0"/>
              <a:t>Measurement of Operational Risk: RCSA Framework</a:t>
            </a:r>
            <a:endParaRPr lang="en-IN" sz="2200" dirty="0"/>
          </a:p>
        </p:txBody>
      </p:sp>
      <p:sp>
        <p:nvSpPr>
          <p:cNvPr id="13" name="Rectangle 12">
            <a:extLst>
              <a:ext uri="{FF2B5EF4-FFF2-40B4-BE49-F238E27FC236}">
                <a16:creationId xmlns:a16="http://schemas.microsoft.com/office/drawing/2014/main" id="{E3FB0BA3-C0E4-9B17-EEE6-0ED6C8E72D47}"/>
              </a:ext>
            </a:extLst>
          </p:cNvPr>
          <p:cNvSpPr/>
          <p:nvPr/>
        </p:nvSpPr>
        <p:spPr>
          <a:xfrm>
            <a:off x="893390" y="2021220"/>
            <a:ext cx="9937895" cy="443394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D5A810F6-708E-92C1-1E29-5625B141A407}"/>
              </a:ext>
            </a:extLst>
          </p:cNvPr>
          <p:cNvSpPr txBox="1"/>
          <p:nvPr/>
        </p:nvSpPr>
        <p:spPr>
          <a:xfrm>
            <a:off x="1132052" y="2299493"/>
            <a:ext cx="9310320" cy="3693319"/>
          </a:xfrm>
          <a:prstGeom prst="rect">
            <a:avLst/>
          </a:prstGeom>
          <a:noFill/>
        </p:spPr>
        <p:txBody>
          <a:bodyPr wrap="square">
            <a:spAutoFit/>
          </a:bodyPr>
          <a:lstStyle/>
          <a:p>
            <a:pPr marL="514350" indent="-514350" algn="just">
              <a:buAutoNum type="arabicPeriod"/>
            </a:pPr>
            <a:r>
              <a:rPr lang="en-IN" dirty="0"/>
              <a:t>Risk Control and Self Assessment (RCSA), is forward looking Tool to assess the level of Risk inherent in any activity / process, the causes responsible for such Risk vis a vis the existing Controls.  Repeating the RCSA exercise across various types of Business units shall provide opportunity to undertake corrective and mitigating measures applicable for the entire organisation.</a:t>
            </a:r>
          </a:p>
          <a:p>
            <a:pPr marL="514350" indent="-514350" algn="just">
              <a:buAutoNum type="arabicPeriod"/>
            </a:pPr>
            <a:endParaRPr lang="en-IN" dirty="0"/>
          </a:p>
          <a:p>
            <a:pPr marL="514350" indent="-514350" algn="just">
              <a:buAutoNum type="arabicPeriod"/>
            </a:pPr>
            <a:r>
              <a:rPr lang="en-IN" dirty="0"/>
              <a:t>RCSA Framework includes -&gt;</a:t>
            </a:r>
          </a:p>
          <a:p>
            <a:pPr marL="971550" lvl="1" indent="-514350" algn="just">
              <a:buFont typeface="Wingdings" pitchFamily="2" charset="2"/>
              <a:buChar char="ü"/>
            </a:pPr>
            <a:r>
              <a:rPr lang="en-IN" dirty="0"/>
              <a:t>Devising the scoring methodology to conduct RCSA exercise.</a:t>
            </a:r>
          </a:p>
          <a:p>
            <a:pPr marL="971550" lvl="1" indent="-514350" algn="just">
              <a:buFont typeface="Wingdings" pitchFamily="2" charset="2"/>
              <a:buChar char="ü"/>
            </a:pPr>
            <a:r>
              <a:rPr lang="en-IN" dirty="0"/>
              <a:t>Identifying the assessment of units for RCSA exercise.</a:t>
            </a:r>
          </a:p>
          <a:p>
            <a:pPr marL="971550" lvl="1" indent="-514350" algn="just">
              <a:buFont typeface="Wingdings" pitchFamily="2" charset="2"/>
              <a:buChar char="ü"/>
            </a:pPr>
            <a:r>
              <a:rPr lang="en-IN" dirty="0"/>
              <a:t>Preparation of RCSA Questionnaires.</a:t>
            </a:r>
          </a:p>
          <a:p>
            <a:pPr marL="971550" lvl="1" indent="-514350" algn="just">
              <a:buFont typeface="Wingdings" pitchFamily="2" charset="2"/>
              <a:buChar char="ü"/>
            </a:pPr>
            <a:r>
              <a:rPr lang="en-IN" dirty="0"/>
              <a:t>Self assessment by the Business Risk Managers.</a:t>
            </a:r>
          </a:p>
          <a:p>
            <a:pPr marL="971550" lvl="1" indent="-514350" algn="just">
              <a:buFont typeface="Wingdings" pitchFamily="2" charset="2"/>
              <a:buChar char="ü"/>
            </a:pPr>
            <a:r>
              <a:rPr lang="en-IN" dirty="0"/>
              <a:t>Reporting the key findings to ORMC.</a:t>
            </a:r>
          </a:p>
          <a:p>
            <a:pPr marL="971550" lvl="1" indent="-514350" algn="just">
              <a:buAutoNum type="arabicPeriod"/>
            </a:pPr>
            <a:endParaRPr lang="en-IN" dirty="0"/>
          </a:p>
        </p:txBody>
      </p:sp>
      <p:sp>
        <p:nvSpPr>
          <p:cNvPr id="7" name="Slide Number Placeholder 6">
            <a:extLst>
              <a:ext uri="{FF2B5EF4-FFF2-40B4-BE49-F238E27FC236}">
                <a16:creationId xmlns:a16="http://schemas.microsoft.com/office/drawing/2014/main" id="{EADEBF11-656F-59FD-99DE-72667113AA12}"/>
              </a:ext>
            </a:extLst>
          </p:cNvPr>
          <p:cNvSpPr>
            <a:spLocks noGrp="1"/>
          </p:cNvSpPr>
          <p:nvPr>
            <p:ph type="sldNum" sz="quarter" idx="12"/>
          </p:nvPr>
        </p:nvSpPr>
        <p:spPr/>
        <p:txBody>
          <a:bodyPr/>
          <a:lstStyle/>
          <a:p>
            <a:fld id="{0B3C964A-4DF5-4237-A592-D422B0A37568}" type="slidenum">
              <a:rPr lang="en-IN" smtClean="0"/>
              <a:t>6</a:t>
            </a:fld>
            <a:endParaRPr lang="en-IN"/>
          </a:p>
        </p:txBody>
      </p:sp>
      <p:sp>
        <p:nvSpPr>
          <p:cNvPr id="10" name="Footer Placeholder 9">
            <a:extLst>
              <a:ext uri="{FF2B5EF4-FFF2-40B4-BE49-F238E27FC236}">
                <a16:creationId xmlns:a16="http://schemas.microsoft.com/office/drawing/2014/main" id="{6364A732-3C93-6186-69AC-E812DFBE7CE9}"/>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2422080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6F2FDB-938B-4A1F-4236-E99707219C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9CCAF4-3154-FACA-00FA-8FE234DB075F}"/>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Models  </a:t>
            </a:r>
          </a:p>
        </p:txBody>
      </p:sp>
      <p:cxnSp>
        <p:nvCxnSpPr>
          <p:cNvPr id="9" name="Straight Connector 8">
            <a:extLst>
              <a:ext uri="{FF2B5EF4-FFF2-40B4-BE49-F238E27FC236}">
                <a16:creationId xmlns:a16="http://schemas.microsoft.com/office/drawing/2014/main" id="{99E1CA2E-EB94-6649-B7F6-E746268088E3}"/>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82C91726-D4C5-120F-F049-96C4B8384F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D4055202-A473-AA7D-E7F7-8A0B450ACA22}"/>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9ECF04DE-0C07-CC17-D08E-6774AB5693F0}"/>
              </a:ext>
            </a:extLst>
          </p:cNvPr>
          <p:cNvSpPr txBox="1"/>
          <p:nvPr/>
        </p:nvSpPr>
        <p:spPr>
          <a:xfrm>
            <a:off x="838200" y="1505264"/>
            <a:ext cx="9604172" cy="430887"/>
          </a:xfrm>
          <a:prstGeom prst="rect">
            <a:avLst/>
          </a:prstGeom>
          <a:noFill/>
        </p:spPr>
        <p:txBody>
          <a:bodyPr wrap="square" rtlCol="0" anchor="ctr">
            <a:spAutoFit/>
          </a:bodyPr>
          <a:lstStyle/>
          <a:p>
            <a:pPr algn="ctr"/>
            <a:r>
              <a:rPr lang="en-US" sz="2200" dirty="0"/>
              <a:t>Measurement of Operational Risk: RCSA Framework (</a:t>
            </a:r>
            <a:r>
              <a:rPr lang="en-US" sz="2200" dirty="0" err="1"/>
              <a:t>Contd</a:t>
            </a:r>
            <a:r>
              <a:rPr lang="en-US" sz="2200" dirty="0"/>
              <a:t> …)</a:t>
            </a:r>
            <a:endParaRPr lang="en-IN" sz="2200" dirty="0"/>
          </a:p>
        </p:txBody>
      </p:sp>
      <p:sp>
        <p:nvSpPr>
          <p:cNvPr id="13" name="Rectangle 12">
            <a:extLst>
              <a:ext uri="{FF2B5EF4-FFF2-40B4-BE49-F238E27FC236}">
                <a16:creationId xmlns:a16="http://schemas.microsoft.com/office/drawing/2014/main" id="{E3FB0BA3-C0E4-9B17-EEE6-0ED6C8E72D47}"/>
              </a:ext>
            </a:extLst>
          </p:cNvPr>
          <p:cNvSpPr/>
          <p:nvPr/>
        </p:nvSpPr>
        <p:spPr>
          <a:xfrm>
            <a:off x="893390" y="2021220"/>
            <a:ext cx="9937895" cy="443394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D5A810F6-708E-92C1-1E29-5625B141A407}"/>
              </a:ext>
            </a:extLst>
          </p:cNvPr>
          <p:cNvSpPr txBox="1"/>
          <p:nvPr/>
        </p:nvSpPr>
        <p:spPr>
          <a:xfrm>
            <a:off x="1132052" y="2011262"/>
            <a:ext cx="9310320" cy="4524315"/>
          </a:xfrm>
          <a:prstGeom prst="rect">
            <a:avLst/>
          </a:prstGeom>
          <a:noFill/>
        </p:spPr>
        <p:txBody>
          <a:bodyPr wrap="square">
            <a:spAutoFit/>
          </a:bodyPr>
          <a:lstStyle/>
          <a:p>
            <a:pPr marL="342900" indent="-342900" algn="just">
              <a:buFont typeface="+mj-lt"/>
              <a:buAutoNum type="arabicPeriod"/>
            </a:pPr>
            <a:r>
              <a:rPr lang="en-IN" dirty="0"/>
              <a:t>Control Rating – Design effectiveness assessment based on </a:t>
            </a:r>
          </a:p>
          <a:p>
            <a:pPr marL="971550" lvl="1" indent="-514350" algn="just">
              <a:buFont typeface="Wingdings" pitchFamily="2" charset="2"/>
              <a:buChar char="ü"/>
            </a:pPr>
            <a:r>
              <a:rPr lang="en-IN" dirty="0"/>
              <a:t>Manual / IT Driven.</a:t>
            </a:r>
          </a:p>
          <a:p>
            <a:pPr marL="971550" lvl="1" indent="-514350" algn="just">
              <a:buFont typeface="Wingdings" pitchFamily="2" charset="2"/>
              <a:buChar char="ü"/>
            </a:pPr>
            <a:r>
              <a:rPr lang="en-IN" dirty="0"/>
              <a:t>Preventive / Detective.</a:t>
            </a:r>
          </a:p>
          <a:p>
            <a:pPr marL="971550" lvl="1" indent="-514350" algn="just">
              <a:buFont typeface="Wingdings" pitchFamily="2" charset="2"/>
              <a:buChar char="ü"/>
            </a:pPr>
            <a:r>
              <a:rPr lang="en-IN" dirty="0"/>
              <a:t>Monitoring Mechanism.</a:t>
            </a:r>
          </a:p>
          <a:p>
            <a:pPr marL="342900" indent="-342900" algn="just">
              <a:buFont typeface="+mj-lt"/>
              <a:buAutoNum type="arabicPeriod"/>
            </a:pPr>
            <a:endParaRPr lang="en-IN" dirty="0"/>
          </a:p>
          <a:p>
            <a:pPr marL="342900" indent="-342900" algn="just">
              <a:buFont typeface="+mj-lt"/>
              <a:buAutoNum type="arabicPeriod"/>
            </a:pPr>
            <a:r>
              <a:rPr lang="en-IN" dirty="0"/>
              <a:t>Control Rating – Operating effectiveness as</a:t>
            </a:r>
          </a:p>
          <a:p>
            <a:pPr marL="971550" lvl="1" indent="-514350" algn="just">
              <a:buFont typeface="Wingdings" pitchFamily="2" charset="2"/>
              <a:buChar char="ü"/>
            </a:pPr>
            <a:r>
              <a:rPr lang="en-IN" dirty="0"/>
              <a:t>Effective.</a:t>
            </a:r>
          </a:p>
          <a:p>
            <a:pPr marL="971550" lvl="1" indent="-514350" algn="just">
              <a:buFont typeface="Wingdings" pitchFamily="2" charset="2"/>
              <a:buChar char="ü"/>
            </a:pPr>
            <a:r>
              <a:rPr lang="en-IN" dirty="0"/>
              <a:t>Meets requirements.</a:t>
            </a:r>
          </a:p>
          <a:p>
            <a:pPr marL="971550" lvl="1" indent="-514350" algn="just">
              <a:buFont typeface="Wingdings" pitchFamily="2" charset="2"/>
              <a:buChar char="ü"/>
            </a:pPr>
            <a:r>
              <a:rPr lang="en-IN" dirty="0"/>
              <a:t>Improvement needed.</a:t>
            </a:r>
          </a:p>
          <a:p>
            <a:pPr marL="971550" lvl="1" indent="-514350" algn="just">
              <a:buFont typeface="Wingdings" pitchFamily="2" charset="2"/>
              <a:buChar char="ü"/>
            </a:pPr>
            <a:r>
              <a:rPr lang="en-IN" dirty="0"/>
              <a:t>Significant improvement needed.</a:t>
            </a:r>
          </a:p>
          <a:p>
            <a:pPr marL="342900" indent="-342900" algn="just">
              <a:buFont typeface="+mj-lt"/>
              <a:buAutoNum type="arabicPeriod"/>
            </a:pPr>
            <a:endParaRPr lang="en-IN" dirty="0"/>
          </a:p>
          <a:p>
            <a:pPr marL="342900" indent="-342900" algn="just">
              <a:buFont typeface="+mj-lt"/>
              <a:buAutoNum type="arabicPeriod"/>
            </a:pPr>
            <a:r>
              <a:rPr lang="en-IN" dirty="0"/>
              <a:t>Control assessment based on</a:t>
            </a:r>
          </a:p>
          <a:p>
            <a:pPr marL="800100" lvl="1" indent="-342900" algn="just">
              <a:buFont typeface="Wingdings" pitchFamily="2" charset="2"/>
              <a:buChar char="ü"/>
            </a:pPr>
            <a:r>
              <a:rPr lang="en-IN" dirty="0"/>
              <a:t>Highly effective.</a:t>
            </a:r>
          </a:p>
          <a:p>
            <a:pPr marL="800100" lvl="1" indent="-342900" algn="just">
              <a:buFont typeface="Wingdings" pitchFamily="2" charset="2"/>
              <a:buChar char="ü"/>
            </a:pPr>
            <a:r>
              <a:rPr lang="en-IN" dirty="0"/>
              <a:t>Effective.</a:t>
            </a:r>
          </a:p>
          <a:p>
            <a:pPr marL="800100" lvl="1" indent="-342900" algn="just">
              <a:buFont typeface="Wingdings" pitchFamily="2" charset="2"/>
              <a:buChar char="ü"/>
            </a:pPr>
            <a:r>
              <a:rPr lang="en-IN" dirty="0"/>
              <a:t>Less effective.</a:t>
            </a:r>
          </a:p>
          <a:p>
            <a:pPr marL="800100" lvl="1" indent="-342900" algn="just">
              <a:buFont typeface="Wingdings" pitchFamily="2" charset="2"/>
              <a:buChar char="ü"/>
            </a:pPr>
            <a:r>
              <a:rPr lang="en-IN" dirty="0"/>
              <a:t>Not effective.</a:t>
            </a:r>
          </a:p>
        </p:txBody>
      </p:sp>
      <p:sp>
        <p:nvSpPr>
          <p:cNvPr id="7" name="Slide Number Placeholder 6">
            <a:extLst>
              <a:ext uri="{FF2B5EF4-FFF2-40B4-BE49-F238E27FC236}">
                <a16:creationId xmlns:a16="http://schemas.microsoft.com/office/drawing/2014/main" id="{EADEBF11-656F-59FD-99DE-72667113AA12}"/>
              </a:ext>
            </a:extLst>
          </p:cNvPr>
          <p:cNvSpPr>
            <a:spLocks noGrp="1"/>
          </p:cNvSpPr>
          <p:nvPr>
            <p:ph type="sldNum" sz="quarter" idx="12"/>
          </p:nvPr>
        </p:nvSpPr>
        <p:spPr/>
        <p:txBody>
          <a:bodyPr/>
          <a:lstStyle/>
          <a:p>
            <a:fld id="{0B3C964A-4DF5-4237-A592-D422B0A37568}" type="slidenum">
              <a:rPr lang="en-IN" smtClean="0"/>
              <a:t>7</a:t>
            </a:fld>
            <a:endParaRPr lang="en-IN"/>
          </a:p>
        </p:txBody>
      </p:sp>
      <p:sp>
        <p:nvSpPr>
          <p:cNvPr id="10" name="Footer Placeholder 9">
            <a:extLst>
              <a:ext uri="{FF2B5EF4-FFF2-40B4-BE49-F238E27FC236}">
                <a16:creationId xmlns:a16="http://schemas.microsoft.com/office/drawing/2014/main" id="{6364A732-3C93-6186-69AC-E812DFBE7CE9}"/>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18327518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6F2FDB-938B-4A1F-4236-E99707219C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9CCAF4-3154-FACA-00FA-8FE234DB075F}"/>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Models  </a:t>
            </a:r>
          </a:p>
        </p:txBody>
      </p:sp>
      <p:cxnSp>
        <p:nvCxnSpPr>
          <p:cNvPr id="9" name="Straight Connector 8">
            <a:extLst>
              <a:ext uri="{FF2B5EF4-FFF2-40B4-BE49-F238E27FC236}">
                <a16:creationId xmlns:a16="http://schemas.microsoft.com/office/drawing/2014/main" id="{99E1CA2E-EB94-6649-B7F6-E746268088E3}"/>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82C91726-D4C5-120F-F049-96C4B8384F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D4055202-A473-AA7D-E7F7-8A0B450ACA22}"/>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9ECF04DE-0C07-CC17-D08E-6774AB5693F0}"/>
              </a:ext>
            </a:extLst>
          </p:cNvPr>
          <p:cNvSpPr txBox="1"/>
          <p:nvPr/>
        </p:nvSpPr>
        <p:spPr>
          <a:xfrm>
            <a:off x="838200" y="1505264"/>
            <a:ext cx="9604172" cy="430887"/>
          </a:xfrm>
          <a:prstGeom prst="rect">
            <a:avLst/>
          </a:prstGeom>
          <a:noFill/>
        </p:spPr>
        <p:txBody>
          <a:bodyPr wrap="square" rtlCol="0" anchor="ctr">
            <a:spAutoFit/>
          </a:bodyPr>
          <a:lstStyle/>
          <a:p>
            <a:pPr algn="ctr"/>
            <a:r>
              <a:rPr lang="en-US" sz="2200" dirty="0"/>
              <a:t>Measurement of Operational Risk: RCSA Framework (</a:t>
            </a:r>
            <a:r>
              <a:rPr lang="en-US" sz="2200" dirty="0" err="1"/>
              <a:t>Contd</a:t>
            </a:r>
            <a:r>
              <a:rPr lang="en-US" sz="2200" dirty="0"/>
              <a:t> …)</a:t>
            </a:r>
            <a:endParaRPr lang="en-IN" sz="2200" dirty="0"/>
          </a:p>
        </p:txBody>
      </p:sp>
      <p:sp>
        <p:nvSpPr>
          <p:cNvPr id="13" name="Rectangle 12">
            <a:extLst>
              <a:ext uri="{FF2B5EF4-FFF2-40B4-BE49-F238E27FC236}">
                <a16:creationId xmlns:a16="http://schemas.microsoft.com/office/drawing/2014/main" id="{E3FB0BA3-C0E4-9B17-EEE6-0ED6C8E72D47}"/>
              </a:ext>
            </a:extLst>
          </p:cNvPr>
          <p:cNvSpPr/>
          <p:nvPr/>
        </p:nvSpPr>
        <p:spPr>
          <a:xfrm>
            <a:off x="893390" y="2021220"/>
            <a:ext cx="9937895" cy="443394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D5A810F6-708E-92C1-1E29-5625B141A407}"/>
              </a:ext>
            </a:extLst>
          </p:cNvPr>
          <p:cNvSpPr txBox="1"/>
          <p:nvPr/>
        </p:nvSpPr>
        <p:spPr>
          <a:xfrm>
            <a:off x="1132052" y="2011262"/>
            <a:ext cx="9310320" cy="3970318"/>
          </a:xfrm>
          <a:prstGeom prst="rect">
            <a:avLst/>
          </a:prstGeom>
          <a:noFill/>
        </p:spPr>
        <p:txBody>
          <a:bodyPr wrap="square">
            <a:spAutoFit/>
          </a:bodyPr>
          <a:lstStyle/>
          <a:p>
            <a:pPr algn="just"/>
            <a:r>
              <a:rPr lang="en-IN" u="sng" dirty="0"/>
              <a:t>Residual Risk Classification: </a:t>
            </a:r>
          </a:p>
          <a:p>
            <a:pPr marL="514350" indent="-514350" algn="just">
              <a:buFont typeface="Wingdings" pitchFamily="2" charset="2"/>
              <a:buChar char="ü"/>
            </a:pPr>
            <a:r>
              <a:rPr lang="en-IN" sz="1800" dirty="0"/>
              <a:t>Inherent Risk is typically defined as the level of risk in place in order to achieve the objectives of the Bank, before the actions are taken to alter the risk’s impact and likelihood.</a:t>
            </a:r>
          </a:p>
          <a:p>
            <a:pPr marL="514350" indent="-514350" algn="just">
              <a:buFont typeface="Wingdings" pitchFamily="2" charset="2"/>
              <a:buChar char="ü"/>
            </a:pPr>
            <a:r>
              <a:rPr lang="en-IN" sz="1800" dirty="0"/>
              <a:t>Residual Risk is the remaining level of risk following implementation of Risk mitigation measures.</a:t>
            </a:r>
            <a:endParaRPr lang="en-IN" dirty="0"/>
          </a:p>
          <a:p>
            <a:pPr algn="just"/>
            <a:endParaRPr lang="en-IN" dirty="0"/>
          </a:p>
          <a:p>
            <a:pPr algn="just"/>
            <a:r>
              <a:rPr lang="en-IN" u="sng" dirty="0"/>
              <a:t>Importance of </a:t>
            </a:r>
            <a:r>
              <a:rPr lang="en-IN" u="sng" dirty="0" err="1"/>
              <a:t>Residiual</a:t>
            </a:r>
            <a:r>
              <a:rPr lang="en-IN" u="sng" dirty="0"/>
              <a:t> Risk:</a:t>
            </a:r>
          </a:p>
          <a:p>
            <a:pPr marL="285750" indent="-285750" algn="just">
              <a:buFont typeface="Wingdings" pitchFamily="2" charset="2"/>
              <a:buChar char="ü"/>
            </a:pPr>
            <a:r>
              <a:rPr lang="en-IN" dirty="0"/>
              <a:t>Highlights the Units where controls are not only deficient but also the risk levels are higher in spite of effective controls.</a:t>
            </a:r>
          </a:p>
          <a:p>
            <a:pPr marL="285750" indent="-285750" algn="just">
              <a:buFont typeface="Wingdings" pitchFamily="2" charset="2"/>
              <a:buChar char="ü"/>
            </a:pPr>
            <a:r>
              <a:rPr lang="en-IN" dirty="0"/>
              <a:t>Residual Risk level analysis also brings out areas that are over controlled.</a:t>
            </a:r>
          </a:p>
          <a:p>
            <a:pPr marL="285750" indent="-285750" algn="just">
              <a:buFont typeface="Wingdings" pitchFamily="2" charset="2"/>
              <a:buChar char="ü"/>
            </a:pPr>
            <a:r>
              <a:rPr lang="en-IN" dirty="0"/>
              <a:t>Helps the Management to focus on control measures that are need to be plugged / changed.</a:t>
            </a:r>
          </a:p>
          <a:p>
            <a:pPr marL="285750" indent="-285750" algn="just">
              <a:buFont typeface="Wingdings" pitchFamily="2" charset="2"/>
              <a:buChar char="ü"/>
            </a:pPr>
            <a:r>
              <a:rPr lang="en-IN" dirty="0"/>
              <a:t>Highlights the areas that would require risk acceptance.</a:t>
            </a:r>
          </a:p>
          <a:p>
            <a:pPr marL="285750" indent="-285750" algn="just">
              <a:buFont typeface="Wingdings" pitchFamily="2" charset="2"/>
              <a:buChar char="ü"/>
            </a:pPr>
            <a:r>
              <a:rPr lang="en-IN" dirty="0"/>
              <a:t>Facilitates Cost / Benefit analysis.</a:t>
            </a:r>
          </a:p>
          <a:p>
            <a:pPr marL="285750" indent="-285750" algn="just">
              <a:buFont typeface="Wingdings" pitchFamily="2" charset="2"/>
              <a:buChar char="ü"/>
            </a:pPr>
            <a:r>
              <a:rPr lang="en-IN" dirty="0"/>
              <a:t>Provides important triggers / feed to the Internal Audit.</a:t>
            </a:r>
          </a:p>
        </p:txBody>
      </p:sp>
      <p:sp>
        <p:nvSpPr>
          <p:cNvPr id="7" name="Slide Number Placeholder 6">
            <a:extLst>
              <a:ext uri="{FF2B5EF4-FFF2-40B4-BE49-F238E27FC236}">
                <a16:creationId xmlns:a16="http://schemas.microsoft.com/office/drawing/2014/main" id="{EADEBF11-656F-59FD-99DE-72667113AA12}"/>
              </a:ext>
            </a:extLst>
          </p:cNvPr>
          <p:cNvSpPr>
            <a:spLocks noGrp="1"/>
          </p:cNvSpPr>
          <p:nvPr>
            <p:ph type="sldNum" sz="quarter" idx="12"/>
          </p:nvPr>
        </p:nvSpPr>
        <p:spPr/>
        <p:txBody>
          <a:bodyPr/>
          <a:lstStyle/>
          <a:p>
            <a:fld id="{0B3C964A-4DF5-4237-A592-D422B0A37568}" type="slidenum">
              <a:rPr lang="en-IN" smtClean="0"/>
              <a:t>8</a:t>
            </a:fld>
            <a:endParaRPr lang="en-IN"/>
          </a:p>
        </p:txBody>
      </p:sp>
      <p:sp>
        <p:nvSpPr>
          <p:cNvPr id="10" name="Footer Placeholder 9">
            <a:extLst>
              <a:ext uri="{FF2B5EF4-FFF2-40B4-BE49-F238E27FC236}">
                <a16:creationId xmlns:a16="http://schemas.microsoft.com/office/drawing/2014/main" id="{6364A732-3C93-6186-69AC-E812DFBE7CE9}"/>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17950629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6F2FDB-938B-4A1F-4236-E99707219C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9CCAF4-3154-FACA-00FA-8FE234DB075F}"/>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Models  </a:t>
            </a:r>
          </a:p>
        </p:txBody>
      </p:sp>
      <p:cxnSp>
        <p:nvCxnSpPr>
          <p:cNvPr id="9" name="Straight Connector 8">
            <a:extLst>
              <a:ext uri="{FF2B5EF4-FFF2-40B4-BE49-F238E27FC236}">
                <a16:creationId xmlns:a16="http://schemas.microsoft.com/office/drawing/2014/main" id="{99E1CA2E-EB94-6649-B7F6-E746268088E3}"/>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82C91726-D4C5-120F-F049-96C4B8384F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D4055202-A473-AA7D-E7F7-8A0B450ACA22}"/>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9ECF04DE-0C07-CC17-D08E-6774AB5693F0}"/>
              </a:ext>
            </a:extLst>
          </p:cNvPr>
          <p:cNvSpPr txBox="1"/>
          <p:nvPr/>
        </p:nvSpPr>
        <p:spPr>
          <a:xfrm>
            <a:off x="838200" y="1505264"/>
            <a:ext cx="9604172" cy="430887"/>
          </a:xfrm>
          <a:prstGeom prst="rect">
            <a:avLst/>
          </a:prstGeom>
          <a:noFill/>
        </p:spPr>
        <p:txBody>
          <a:bodyPr wrap="square" rtlCol="0" anchor="ctr">
            <a:spAutoFit/>
          </a:bodyPr>
          <a:lstStyle/>
          <a:p>
            <a:pPr algn="ctr"/>
            <a:r>
              <a:rPr lang="en-US" sz="2200" dirty="0"/>
              <a:t>Measurement of Operational Risk: RCSA Framework (</a:t>
            </a:r>
            <a:r>
              <a:rPr lang="en-US" sz="2200" dirty="0" err="1"/>
              <a:t>Contd</a:t>
            </a:r>
            <a:r>
              <a:rPr lang="en-US" sz="2200" dirty="0"/>
              <a:t> …)</a:t>
            </a:r>
            <a:endParaRPr lang="en-IN" sz="2200" dirty="0"/>
          </a:p>
        </p:txBody>
      </p:sp>
      <p:sp>
        <p:nvSpPr>
          <p:cNvPr id="13" name="Rectangle 12">
            <a:extLst>
              <a:ext uri="{FF2B5EF4-FFF2-40B4-BE49-F238E27FC236}">
                <a16:creationId xmlns:a16="http://schemas.microsoft.com/office/drawing/2014/main" id="{E3FB0BA3-C0E4-9B17-EEE6-0ED6C8E72D47}"/>
              </a:ext>
            </a:extLst>
          </p:cNvPr>
          <p:cNvSpPr/>
          <p:nvPr/>
        </p:nvSpPr>
        <p:spPr>
          <a:xfrm>
            <a:off x="893390" y="2021220"/>
            <a:ext cx="9937895" cy="443394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D5A810F6-708E-92C1-1E29-5625B141A407}"/>
              </a:ext>
            </a:extLst>
          </p:cNvPr>
          <p:cNvSpPr txBox="1"/>
          <p:nvPr/>
        </p:nvSpPr>
        <p:spPr>
          <a:xfrm>
            <a:off x="983973" y="2031140"/>
            <a:ext cx="9847312" cy="4062651"/>
          </a:xfrm>
          <a:prstGeom prst="rect">
            <a:avLst/>
          </a:prstGeom>
          <a:noFill/>
        </p:spPr>
        <p:txBody>
          <a:bodyPr wrap="square">
            <a:spAutoFit/>
          </a:bodyPr>
          <a:lstStyle/>
          <a:p>
            <a:pPr marL="514350" indent="-514350" algn="just">
              <a:buAutoNum type="arabicPeriod"/>
            </a:pPr>
            <a:r>
              <a:rPr lang="en-IN" dirty="0"/>
              <a:t>Risk rating Parameters – Scale &amp; Frequency and Scale &amp; Impact Matrix.</a:t>
            </a:r>
          </a:p>
          <a:p>
            <a:pPr marL="971550" lvl="1" indent="-514350" algn="just">
              <a:buAutoNum type="arabicPeriod"/>
            </a:pPr>
            <a:endParaRPr lang="en-IN" dirty="0"/>
          </a:p>
          <a:p>
            <a:pPr marL="971550" lvl="1" indent="-514350" algn="just">
              <a:buAutoNum type="arabicPeriod"/>
            </a:pPr>
            <a:endParaRPr lang="en-IN" dirty="0"/>
          </a:p>
          <a:p>
            <a:pPr marL="971550" lvl="1" indent="-514350" algn="just">
              <a:buAutoNum type="arabicPeriod"/>
            </a:pPr>
            <a:endParaRPr lang="en-IN" dirty="0"/>
          </a:p>
          <a:p>
            <a:pPr marL="971550" lvl="1" indent="-514350" algn="just">
              <a:buAutoNum type="arabicPeriod"/>
            </a:pPr>
            <a:endParaRPr lang="en-IN" dirty="0"/>
          </a:p>
          <a:p>
            <a:pPr marL="971550" lvl="1" indent="-514350" algn="just">
              <a:buAutoNum type="arabicPeriod"/>
            </a:pPr>
            <a:endParaRPr lang="en-IN" dirty="0"/>
          </a:p>
          <a:p>
            <a:pPr lvl="1" algn="just"/>
            <a:endParaRPr lang="en-IN" dirty="0"/>
          </a:p>
          <a:p>
            <a:pPr lvl="1" algn="just"/>
            <a:endParaRPr lang="en-IN" dirty="0"/>
          </a:p>
          <a:p>
            <a:pPr marL="514350" indent="-514350" algn="just">
              <a:buAutoNum type="arabicPeriod"/>
            </a:pPr>
            <a:r>
              <a:rPr lang="en-IN" dirty="0"/>
              <a:t>Risk Index:</a:t>
            </a:r>
          </a:p>
          <a:p>
            <a:pPr marL="514350" indent="-514350" algn="just">
              <a:buFont typeface="Wingdings" pitchFamily="2" charset="2"/>
              <a:buChar char="ü"/>
            </a:pPr>
            <a:r>
              <a:rPr lang="en-IN" sz="1600" dirty="0"/>
              <a:t>The Residual Risks shall be assigned a risk parameter (High, Medium &amp; Low) based on their criticality.</a:t>
            </a:r>
          </a:p>
          <a:p>
            <a:pPr marL="514350" indent="-514350" algn="just">
              <a:buFont typeface="Wingdings" pitchFamily="2" charset="2"/>
              <a:buChar char="ü"/>
            </a:pPr>
            <a:r>
              <a:rPr lang="en-IN" sz="1600" dirty="0"/>
              <a:t>Each of the Residual Risk Buckets shall be assigned a weight for aggregation of the results.</a:t>
            </a:r>
          </a:p>
          <a:p>
            <a:pPr marL="514350" indent="-514350" algn="just">
              <a:buFont typeface="Wingdings" pitchFamily="2" charset="2"/>
              <a:buChar char="ü"/>
            </a:pPr>
            <a:r>
              <a:rPr lang="en-IN" sz="1600" dirty="0"/>
              <a:t>Risk Index is compiled by aggregating the weighted residual risk score of all risk events in the RCSA Entity.</a:t>
            </a:r>
          </a:p>
          <a:p>
            <a:pPr marL="514350" indent="-514350" algn="just">
              <a:buFont typeface="Wingdings" pitchFamily="2" charset="2"/>
              <a:buChar char="ü"/>
            </a:pPr>
            <a:r>
              <a:rPr lang="en-IN" sz="1600" dirty="0"/>
              <a:t>Health Index = 100 – Risk Index.</a:t>
            </a:r>
          </a:p>
          <a:p>
            <a:pPr marL="514350" indent="-514350" algn="just">
              <a:buFont typeface="Wingdings" pitchFamily="2" charset="2"/>
              <a:buChar char="ü"/>
            </a:pPr>
            <a:r>
              <a:rPr lang="en-IN" sz="1600" dirty="0"/>
              <a:t>Operational Units are categorised as Low, Medium and High based on the derived Risk Index for such units, where Risk Index Range is mapped to these categories such as Low, Medium and High.</a:t>
            </a:r>
          </a:p>
        </p:txBody>
      </p:sp>
      <p:sp>
        <p:nvSpPr>
          <p:cNvPr id="7" name="Slide Number Placeholder 6">
            <a:extLst>
              <a:ext uri="{FF2B5EF4-FFF2-40B4-BE49-F238E27FC236}">
                <a16:creationId xmlns:a16="http://schemas.microsoft.com/office/drawing/2014/main" id="{EADEBF11-656F-59FD-99DE-72667113AA12}"/>
              </a:ext>
            </a:extLst>
          </p:cNvPr>
          <p:cNvSpPr>
            <a:spLocks noGrp="1"/>
          </p:cNvSpPr>
          <p:nvPr>
            <p:ph type="sldNum" sz="quarter" idx="12"/>
          </p:nvPr>
        </p:nvSpPr>
        <p:spPr/>
        <p:txBody>
          <a:bodyPr/>
          <a:lstStyle/>
          <a:p>
            <a:fld id="{0B3C964A-4DF5-4237-A592-D422B0A37568}" type="slidenum">
              <a:rPr lang="en-IN" smtClean="0"/>
              <a:t>9</a:t>
            </a:fld>
            <a:endParaRPr lang="en-IN"/>
          </a:p>
        </p:txBody>
      </p:sp>
      <p:sp>
        <p:nvSpPr>
          <p:cNvPr id="10" name="Footer Placeholder 9">
            <a:extLst>
              <a:ext uri="{FF2B5EF4-FFF2-40B4-BE49-F238E27FC236}">
                <a16:creationId xmlns:a16="http://schemas.microsoft.com/office/drawing/2014/main" id="{6364A732-3C93-6186-69AC-E812DFBE7CE9}"/>
              </a:ext>
            </a:extLst>
          </p:cNvPr>
          <p:cNvSpPr>
            <a:spLocks noGrp="1"/>
          </p:cNvSpPr>
          <p:nvPr>
            <p:ph type="ftr" sz="quarter" idx="11"/>
          </p:nvPr>
        </p:nvSpPr>
        <p:spPr/>
        <p:txBody>
          <a:bodyPr/>
          <a:lstStyle/>
          <a:p>
            <a:r>
              <a:rPr lang="en-US"/>
              <a:t>Compiled by CH S S MALLIKARJUNARAO for IIM Visakhapatnam</a:t>
            </a:r>
            <a:endParaRPr lang="en-IN"/>
          </a:p>
        </p:txBody>
      </p:sp>
      <p:graphicFrame>
        <p:nvGraphicFramePr>
          <p:cNvPr id="5" name="Table 4">
            <a:extLst>
              <a:ext uri="{FF2B5EF4-FFF2-40B4-BE49-F238E27FC236}">
                <a16:creationId xmlns:a16="http://schemas.microsoft.com/office/drawing/2014/main" id="{F0D204F1-2CB8-4F12-0538-3325426111D7}"/>
              </a:ext>
            </a:extLst>
          </p:cNvPr>
          <p:cNvGraphicFramePr>
            <a:graphicFrameLocks noGrp="1"/>
          </p:cNvGraphicFramePr>
          <p:nvPr>
            <p:extLst>
              <p:ext uri="{D42A27DB-BD31-4B8C-83A1-F6EECF244321}">
                <p14:modId xmlns:p14="http://schemas.microsoft.com/office/powerpoint/2010/main" val="3417562629"/>
              </p:ext>
            </p:extLst>
          </p:nvPr>
        </p:nvGraphicFramePr>
        <p:xfrm>
          <a:off x="1723212" y="2485319"/>
          <a:ext cx="8128000" cy="1483360"/>
        </p:xfrm>
        <a:graphic>
          <a:graphicData uri="http://schemas.openxmlformats.org/drawingml/2006/table">
            <a:tbl>
              <a:tblPr firstRow="1" bandRow="1">
                <a:tableStyleId>{91EBBBCC-DAD2-459C-BE2E-F6DE35CF9A28}</a:tableStyleId>
              </a:tblPr>
              <a:tblGrid>
                <a:gridCol w="1924449">
                  <a:extLst>
                    <a:ext uri="{9D8B030D-6E8A-4147-A177-3AD203B41FA5}">
                      <a16:colId xmlns:a16="http://schemas.microsoft.com/office/drawing/2014/main" val="941848127"/>
                    </a:ext>
                  </a:extLst>
                </a:gridCol>
                <a:gridCol w="2574235">
                  <a:extLst>
                    <a:ext uri="{9D8B030D-6E8A-4147-A177-3AD203B41FA5}">
                      <a16:colId xmlns:a16="http://schemas.microsoft.com/office/drawing/2014/main" val="989773799"/>
                    </a:ext>
                  </a:extLst>
                </a:gridCol>
                <a:gridCol w="3629316">
                  <a:extLst>
                    <a:ext uri="{9D8B030D-6E8A-4147-A177-3AD203B41FA5}">
                      <a16:colId xmlns:a16="http://schemas.microsoft.com/office/drawing/2014/main" val="3181965600"/>
                    </a:ext>
                  </a:extLst>
                </a:gridCol>
              </a:tblGrid>
              <a:tr h="370840">
                <a:tc>
                  <a:txBody>
                    <a:bodyPr/>
                    <a:lstStyle/>
                    <a:p>
                      <a:pPr algn="ctr"/>
                      <a:r>
                        <a:rPr lang="en-US" dirty="0"/>
                        <a:t>Scale / Frequency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Activity Frequency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Quantitative Rating Scale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25835145"/>
                  </a:ext>
                </a:extLst>
              </a:tr>
              <a:tr h="370840">
                <a:tc>
                  <a:txBody>
                    <a:bodyPr/>
                    <a:lstStyle/>
                    <a:p>
                      <a:pPr algn="ctr"/>
                      <a:r>
                        <a:rPr lang="en-US" b="0" dirty="0"/>
                        <a:t>Rare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Once in a Year or more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Less than 1% chance of occurring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49329240"/>
                  </a:ext>
                </a:extLst>
              </a:tr>
              <a:tr h="370840">
                <a:tc>
                  <a:txBody>
                    <a:bodyPr/>
                    <a:lstStyle/>
                    <a:p>
                      <a:pPr algn="ctr"/>
                      <a:r>
                        <a:rPr lang="en-US" b="0" dirty="0"/>
                        <a:t>Possible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Once in a Month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1 – 5% chance of occurring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59683889"/>
                  </a:ext>
                </a:extLst>
              </a:tr>
              <a:tr h="370840">
                <a:tc>
                  <a:txBody>
                    <a:bodyPr/>
                    <a:lstStyle/>
                    <a:p>
                      <a:pPr algn="ctr"/>
                      <a:r>
                        <a:rPr lang="en-US" b="0" dirty="0"/>
                        <a:t>Certain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Once in a day or more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25% and above chance of occurring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14266705"/>
                  </a:ext>
                </a:extLst>
              </a:tr>
            </a:tbl>
          </a:graphicData>
        </a:graphic>
      </p:graphicFrame>
    </p:spTree>
    <p:extLst>
      <p:ext uri="{BB962C8B-B14F-4D97-AF65-F5344CB8AC3E}">
        <p14:creationId xmlns:p14="http://schemas.microsoft.com/office/powerpoint/2010/main" val="42034817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6F2FDB-938B-4A1F-4236-E99707219C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9CCAF4-3154-FACA-00FA-8FE234DB075F}"/>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Models  </a:t>
            </a:r>
          </a:p>
        </p:txBody>
      </p:sp>
      <p:cxnSp>
        <p:nvCxnSpPr>
          <p:cNvPr id="9" name="Straight Connector 8">
            <a:extLst>
              <a:ext uri="{FF2B5EF4-FFF2-40B4-BE49-F238E27FC236}">
                <a16:creationId xmlns:a16="http://schemas.microsoft.com/office/drawing/2014/main" id="{99E1CA2E-EB94-6649-B7F6-E746268088E3}"/>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82C91726-D4C5-120F-F049-96C4B8384F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D4055202-A473-AA7D-E7F7-8A0B450ACA22}"/>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9ECF04DE-0C07-CC17-D08E-6774AB5693F0}"/>
              </a:ext>
            </a:extLst>
          </p:cNvPr>
          <p:cNvSpPr txBox="1"/>
          <p:nvPr/>
        </p:nvSpPr>
        <p:spPr>
          <a:xfrm>
            <a:off x="838200" y="1505264"/>
            <a:ext cx="9604172" cy="430887"/>
          </a:xfrm>
          <a:prstGeom prst="rect">
            <a:avLst/>
          </a:prstGeom>
          <a:noFill/>
        </p:spPr>
        <p:txBody>
          <a:bodyPr wrap="square" rtlCol="0" anchor="ctr">
            <a:spAutoFit/>
          </a:bodyPr>
          <a:lstStyle/>
          <a:p>
            <a:pPr algn="ctr"/>
            <a:r>
              <a:rPr lang="en-US" sz="2200" dirty="0"/>
              <a:t>Measurement of Operational Risk: KRI Framework</a:t>
            </a:r>
            <a:endParaRPr lang="en-IN" sz="2200" dirty="0"/>
          </a:p>
        </p:txBody>
      </p:sp>
      <p:sp>
        <p:nvSpPr>
          <p:cNvPr id="13" name="Rectangle 12">
            <a:extLst>
              <a:ext uri="{FF2B5EF4-FFF2-40B4-BE49-F238E27FC236}">
                <a16:creationId xmlns:a16="http://schemas.microsoft.com/office/drawing/2014/main" id="{E3FB0BA3-C0E4-9B17-EEE6-0ED6C8E72D47}"/>
              </a:ext>
            </a:extLst>
          </p:cNvPr>
          <p:cNvSpPr/>
          <p:nvPr/>
        </p:nvSpPr>
        <p:spPr>
          <a:xfrm>
            <a:off x="893390" y="2021220"/>
            <a:ext cx="9937895" cy="443394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D5A810F6-708E-92C1-1E29-5625B141A407}"/>
              </a:ext>
            </a:extLst>
          </p:cNvPr>
          <p:cNvSpPr txBox="1"/>
          <p:nvPr/>
        </p:nvSpPr>
        <p:spPr>
          <a:xfrm>
            <a:off x="1132052" y="2299493"/>
            <a:ext cx="9310320" cy="3693319"/>
          </a:xfrm>
          <a:prstGeom prst="rect">
            <a:avLst/>
          </a:prstGeom>
          <a:noFill/>
        </p:spPr>
        <p:txBody>
          <a:bodyPr wrap="square">
            <a:spAutoFit/>
          </a:bodyPr>
          <a:lstStyle/>
          <a:p>
            <a:pPr marL="971550" lvl="1" indent="-514350" algn="just">
              <a:buAutoNum type="arabicPeriod"/>
            </a:pPr>
            <a:r>
              <a:rPr lang="en-IN" dirty="0"/>
              <a:t>KRIs are a fundamental component of sound risk management practices.  These are statistics and metrics that can provide insight into Bank’s risk profile.</a:t>
            </a:r>
          </a:p>
          <a:p>
            <a:pPr marL="971550" lvl="1" indent="-514350" algn="just">
              <a:buAutoNum type="arabicPeriod"/>
            </a:pPr>
            <a:endParaRPr lang="en-IN" dirty="0"/>
          </a:p>
          <a:p>
            <a:pPr marL="971550" lvl="1" indent="-514350" algn="just">
              <a:buAutoNum type="arabicPeriod"/>
            </a:pPr>
            <a:r>
              <a:rPr lang="en-IN" dirty="0"/>
              <a:t>The objective of KRI Framework is to outline the methodology in line with the Operational Risk policy of the Bank.  KRIs are identified to monitor the potential risks that are critical in nature closely, at defined frequency so as to enable corrective action on timely basis.</a:t>
            </a:r>
          </a:p>
          <a:p>
            <a:pPr marL="971550" lvl="1" indent="-514350" algn="just">
              <a:buAutoNum type="arabicPeriod"/>
            </a:pPr>
            <a:endParaRPr lang="en-IN" dirty="0"/>
          </a:p>
          <a:p>
            <a:pPr marL="971550" lvl="1" indent="-514350" algn="just">
              <a:buAutoNum type="arabicPeriod"/>
            </a:pPr>
            <a:r>
              <a:rPr lang="en-IN" dirty="0"/>
              <a:t>The KRI Framework process includes:</a:t>
            </a:r>
          </a:p>
          <a:p>
            <a:pPr marL="1428750" lvl="2" indent="-514350" algn="just">
              <a:buFont typeface="Wingdings" pitchFamily="2" charset="2"/>
              <a:buChar char="ü"/>
            </a:pPr>
            <a:r>
              <a:rPr lang="en-IN" dirty="0"/>
              <a:t>KRI Design &amp; Finalisation. </a:t>
            </a:r>
          </a:p>
          <a:p>
            <a:pPr marL="1428750" lvl="2" indent="-514350" algn="just">
              <a:buFont typeface="Wingdings" pitchFamily="2" charset="2"/>
              <a:buChar char="ü"/>
            </a:pPr>
            <a:r>
              <a:rPr lang="en-IN" dirty="0"/>
              <a:t>Sources and Threshold fixation.</a:t>
            </a:r>
          </a:p>
          <a:p>
            <a:pPr marL="1428750" lvl="2" indent="-514350" algn="just">
              <a:buFont typeface="Wingdings" pitchFamily="2" charset="2"/>
              <a:buChar char="ü"/>
            </a:pPr>
            <a:r>
              <a:rPr lang="en-IN" dirty="0"/>
              <a:t>Monitoring and Reporting of KRIs.</a:t>
            </a:r>
          </a:p>
          <a:p>
            <a:pPr marL="1428750" lvl="2" indent="-514350" algn="just">
              <a:buFont typeface="Wingdings" pitchFamily="2" charset="2"/>
              <a:buChar char="ü"/>
            </a:pPr>
            <a:r>
              <a:rPr lang="en-IN" dirty="0"/>
              <a:t>Review of KRIs. </a:t>
            </a:r>
          </a:p>
        </p:txBody>
      </p:sp>
      <p:sp>
        <p:nvSpPr>
          <p:cNvPr id="7" name="Slide Number Placeholder 6">
            <a:extLst>
              <a:ext uri="{FF2B5EF4-FFF2-40B4-BE49-F238E27FC236}">
                <a16:creationId xmlns:a16="http://schemas.microsoft.com/office/drawing/2014/main" id="{EADEBF11-656F-59FD-99DE-72667113AA12}"/>
              </a:ext>
            </a:extLst>
          </p:cNvPr>
          <p:cNvSpPr>
            <a:spLocks noGrp="1"/>
          </p:cNvSpPr>
          <p:nvPr>
            <p:ph type="sldNum" sz="quarter" idx="12"/>
          </p:nvPr>
        </p:nvSpPr>
        <p:spPr/>
        <p:txBody>
          <a:bodyPr/>
          <a:lstStyle/>
          <a:p>
            <a:fld id="{0B3C964A-4DF5-4237-A592-D422B0A37568}" type="slidenum">
              <a:rPr lang="en-IN" smtClean="0"/>
              <a:t>10</a:t>
            </a:fld>
            <a:endParaRPr lang="en-IN"/>
          </a:p>
        </p:txBody>
      </p:sp>
      <p:sp>
        <p:nvSpPr>
          <p:cNvPr id="10" name="Footer Placeholder 9">
            <a:extLst>
              <a:ext uri="{FF2B5EF4-FFF2-40B4-BE49-F238E27FC236}">
                <a16:creationId xmlns:a16="http://schemas.microsoft.com/office/drawing/2014/main" id="{6364A732-3C93-6186-69AC-E812DFBE7CE9}"/>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23480233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6F2FDB-938B-4A1F-4236-E99707219C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9CCAF4-3154-FACA-00FA-8FE234DB075F}"/>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Models  </a:t>
            </a:r>
          </a:p>
        </p:txBody>
      </p:sp>
      <p:cxnSp>
        <p:nvCxnSpPr>
          <p:cNvPr id="9" name="Straight Connector 8">
            <a:extLst>
              <a:ext uri="{FF2B5EF4-FFF2-40B4-BE49-F238E27FC236}">
                <a16:creationId xmlns:a16="http://schemas.microsoft.com/office/drawing/2014/main" id="{99E1CA2E-EB94-6649-B7F6-E746268088E3}"/>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82C91726-D4C5-120F-F049-96C4B8384F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D4055202-A473-AA7D-E7F7-8A0B450ACA22}"/>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9ECF04DE-0C07-CC17-D08E-6774AB5693F0}"/>
              </a:ext>
            </a:extLst>
          </p:cNvPr>
          <p:cNvSpPr txBox="1"/>
          <p:nvPr/>
        </p:nvSpPr>
        <p:spPr>
          <a:xfrm>
            <a:off x="838200" y="1505264"/>
            <a:ext cx="9604172" cy="430887"/>
          </a:xfrm>
          <a:prstGeom prst="rect">
            <a:avLst/>
          </a:prstGeom>
          <a:noFill/>
        </p:spPr>
        <p:txBody>
          <a:bodyPr wrap="square" rtlCol="0" anchor="ctr">
            <a:spAutoFit/>
          </a:bodyPr>
          <a:lstStyle/>
          <a:p>
            <a:pPr algn="ctr"/>
            <a:r>
              <a:rPr lang="en-US" sz="2200" dirty="0"/>
              <a:t>Measurement of Operational Risk: KRI Framework (</a:t>
            </a:r>
            <a:r>
              <a:rPr lang="en-US" sz="2200" dirty="0" err="1"/>
              <a:t>Contd</a:t>
            </a:r>
            <a:r>
              <a:rPr lang="en-US" sz="2200" dirty="0"/>
              <a:t>…)</a:t>
            </a:r>
            <a:endParaRPr lang="en-IN" sz="2200" dirty="0"/>
          </a:p>
        </p:txBody>
      </p:sp>
      <p:sp>
        <p:nvSpPr>
          <p:cNvPr id="13" name="Rectangle 12">
            <a:extLst>
              <a:ext uri="{FF2B5EF4-FFF2-40B4-BE49-F238E27FC236}">
                <a16:creationId xmlns:a16="http://schemas.microsoft.com/office/drawing/2014/main" id="{E3FB0BA3-C0E4-9B17-EEE6-0ED6C8E72D47}"/>
              </a:ext>
            </a:extLst>
          </p:cNvPr>
          <p:cNvSpPr/>
          <p:nvPr/>
        </p:nvSpPr>
        <p:spPr>
          <a:xfrm>
            <a:off x="893390" y="2021220"/>
            <a:ext cx="9937895" cy="443394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D5A810F6-708E-92C1-1E29-5625B141A407}"/>
              </a:ext>
            </a:extLst>
          </p:cNvPr>
          <p:cNvSpPr txBox="1"/>
          <p:nvPr/>
        </p:nvSpPr>
        <p:spPr>
          <a:xfrm>
            <a:off x="1132052" y="2120588"/>
            <a:ext cx="9310320" cy="3970318"/>
          </a:xfrm>
          <a:prstGeom prst="rect">
            <a:avLst/>
          </a:prstGeom>
          <a:noFill/>
        </p:spPr>
        <p:txBody>
          <a:bodyPr wrap="square">
            <a:spAutoFit/>
          </a:bodyPr>
          <a:lstStyle/>
          <a:p>
            <a:pPr marL="514350" indent="-514350" algn="just">
              <a:buAutoNum type="arabicPeriod"/>
            </a:pPr>
            <a:r>
              <a:rPr lang="en-IN" dirty="0"/>
              <a:t>KRI Design envisages the following parameters -&gt;</a:t>
            </a:r>
          </a:p>
          <a:p>
            <a:pPr marL="971550" lvl="1" indent="-514350" algn="just">
              <a:buFont typeface="Wingdings" pitchFamily="2" charset="2"/>
              <a:buChar char="ü"/>
            </a:pPr>
            <a:r>
              <a:rPr lang="en-IN" dirty="0"/>
              <a:t>Analysis of Process flow.</a:t>
            </a:r>
          </a:p>
          <a:p>
            <a:pPr marL="971550" lvl="1" indent="-514350" algn="just">
              <a:buFont typeface="Wingdings" pitchFamily="2" charset="2"/>
              <a:buChar char="ü"/>
            </a:pPr>
            <a:r>
              <a:rPr lang="en-IN" dirty="0"/>
              <a:t>Inherent Risk and control measures identified from RCSA framework.</a:t>
            </a:r>
          </a:p>
          <a:p>
            <a:pPr marL="971550" lvl="1" indent="-514350" algn="just">
              <a:buFont typeface="Wingdings" pitchFamily="2" charset="2"/>
              <a:buChar char="ü"/>
            </a:pPr>
            <a:r>
              <a:rPr lang="en-IN" dirty="0"/>
              <a:t>Prioritisation of residual risks in terms of high, medium and low.</a:t>
            </a:r>
          </a:p>
          <a:p>
            <a:pPr marL="971550" lvl="1" indent="-514350" algn="just">
              <a:buFont typeface="Wingdings" pitchFamily="2" charset="2"/>
              <a:buChar char="ü"/>
            </a:pPr>
            <a:r>
              <a:rPr lang="en-IN" dirty="0"/>
              <a:t>The list of KRIs are finalised in collaboration with the respective Business units / Other Operational Units.</a:t>
            </a:r>
          </a:p>
          <a:p>
            <a:pPr marL="514350" indent="-514350" algn="just">
              <a:buAutoNum type="arabicPeriod"/>
            </a:pPr>
            <a:endParaRPr lang="en-IN" dirty="0"/>
          </a:p>
          <a:p>
            <a:pPr marL="514350" indent="-514350" algn="just">
              <a:buAutoNum type="arabicPeriod"/>
            </a:pPr>
            <a:r>
              <a:rPr lang="en-IN" dirty="0"/>
              <a:t>KRIs are finalised based on -&gt;</a:t>
            </a:r>
          </a:p>
          <a:p>
            <a:pPr marL="971550" lvl="1" indent="-514350" algn="just">
              <a:buFont typeface="Wingdings" pitchFamily="2" charset="2"/>
              <a:buChar char="ü"/>
            </a:pPr>
            <a:r>
              <a:rPr lang="en-IN" dirty="0"/>
              <a:t>Metric name / Measurement parameter.</a:t>
            </a:r>
          </a:p>
          <a:p>
            <a:pPr marL="971550" lvl="1" indent="-514350" algn="just">
              <a:buFont typeface="Wingdings" pitchFamily="2" charset="2"/>
              <a:buChar char="ü"/>
            </a:pPr>
            <a:r>
              <a:rPr lang="en-IN" dirty="0"/>
              <a:t>KRI description.</a:t>
            </a:r>
          </a:p>
          <a:p>
            <a:pPr marL="971550" lvl="1" indent="-514350" algn="just">
              <a:buFont typeface="Wingdings" pitchFamily="2" charset="2"/>
              <a:buChar char="ü"/>
            </a:pPr>
            <a:r>
              <a:rPr lang="en-IN" dirty="0"/>
              <a:t>Frequency of monitoring.</a:t>
            </a:r>
          </a:p>
          <a:p>
            <a:pPr marL="971550" lvl="1" indent="-514350" algn="just">
              <a:buFont typeface="Wingdings" pitchFamily="2" charset="2"/>
              <a:buChar char="ü"/>
            </a:pPr>
            <a:r>
              <a:rPr lang="en-IN" dirty="0"/>
              <a:t>Mapping to Risk event type and to process vertical.</a:t>
            </a:r>
          </a:p>
          <a:p>
            <a:pPr marL="971550" lvl="1" indent="-514350" algn="just">
              <a:buFont typeface="Wingdings" pitchFamily="2" charset="2"/>
              <a:buChar char="ü"/>
            </a:pPr>
            <a:r>
              <a:rPr lang="en-IN" dirty="0"/>
              <a:t>Threshold levels.</a:t>
            </a:r>
          </a:p>
          <a:p>
            <a:pPr marL="971550" lvl="1" indent="-514350" algn="just">
              <a:buFont typeface="Wingdings" pitchFamily="2" charset="2"/>
              <a:buChar char="ü"/>
            </a:pPr>
            <a:r>
              <a:rPr lang="en-IN" dirty="0"/>
              <a:t>Leading / Lagging Indicator.</a:t>
            </a:r>
          </a:p>
        </p:txBody>
      </p:sp>
      <p:sp>
        <p:nvSpPr>
          <p:cNvPr id="7" name="Slide Number Placeholder 6">
            <a:extLst>
              <a:ext uri="{FF2B5EF4-FFF2-40B4-BE49-F238E27FC236}">
                <a16:creationId xmlns:a16="http://schemas.microsoft.com/office/drawing/2014/main" id="{EADEBF11-656F-59FD-99DE-72667113AA12}"/>
              </a:ext>
            </a:extLst>
          </p:cNvPr>
          <p:cNvSpPr>
            <a:spLocks noGrp="1"/>
          </p:cNvSpPr>
          <p:nvPr>
            <p:ph type="sldNum" sz="quarter" idx="12"/>
          </p:nvPr>
        </p:nvSpPr>
        <p:spPr/>
        <p:txBody>
          <a:bodyPr/>
          <a:lstStyle/>
          <a:p>
            <a:fld id="{0B3C964A-4DF5-4237-A592-D422B0A37568}" type="slidenum">
              <a:rPr lang="en-IN" smtClean="0"/>
              <a:t>11</a:t>
            </a:fld>
            <a:endParaRPr lang="en-IN"/>
          </a:p>
        </p:txBody>
      </p:sp>
      <p:sp>
        <p:nvSpPr>
          <p:cNvPr id="10" name="Footer Placeholder 9">
            <a:extLst>
              <a:ext uri="{FF2B5EF4-FFF2-40B4-BE49-F238E27FC236}">
                <a16:creationId xmlns:a16="http://schemas.microsoft.com/office/drawing/2014/main" id="{6364A732-3C93-6186-69AC-E812DFBE7CE9}"/>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4343806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6F2FDB-938B-4A1F-4236-E99707219C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9CCAF4-3154-FACA-00FA-8FE234DB075F}"/>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Models  </a:t>
            </a:r>
          </a:p>
        </p:txBody>
      </p:sp>
      <p:cxnSp>
        <p:nvCxnSpPr>
          <p:cNvPr id="9" name="Straight Connector 8">
            <a:extLst>
              <a:ext uri="{FF2B5EF4-FFF2-40B4-BE49-F238E27FC236}">
                <a16:creationId xmlns:a16="http://schemas.microsoft.com/office/drawing/2014/main" id="{99E1CA2E-EB94-6649-B7F6-E746268088E3}"/>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82C91726-D4C5-120F-F049-96C4B8384F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D4055202-A473-AA7D-E7F7-8A0B450ACA22}"/>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9ECF04DE-0C07-CC17-D08E-6774AB5693F0}"/>
              </a:ext>
            </a:extLst>
          </p:cNvPr>
          <p:cNvSpPr txBox="1"/>
          <p:nvPr/>
        </p:nvSpPr>
        <p:spPr>
          <a:xfrm>
            <a:off x="838200" y="1505264"/>
            <a:ext cx="9604172" cy="430887"/>
          </a:xfrm>
          <a:prstGeom prst="rect">
            <a:avLst/>
          </a:prstGeom>
          <a:noFill/>
        </p:spPr>
        <p:txBody>
          <a:bodyPr wrap="square" rtlCol="0" anchor="ctr">
            <a:spAutoFit/>
          </a:bodyPr>
          <a:lstStyle/>
          <a:p>
            <a:pPr algn="ctr"/>
            <a:r>
              <a:rPr lang="en-US" sz="2200" dirty="0"/>
              <a:t>Measurement of Operational Risk: KRI Framework (</a:t>
            </a:r>
            <a:r>
              <a:rPr lang="en-US" sz="2200" dirty="0" err="1"/>
              <a:t>Contd</a:t>
            </a:r>
            <a:r>
              <a:rPr lang="en-US" sz="2200" dirty="0"/>
              <a:t>…)</a:t>
            </a:r>
            <a:endParaRPr lang="en-IN" sz="2200" dirty="0"/>
          </a:p>
        </p:txBody>
      </p:sp>
      <p:sp>
        <p:nvSpPr>
          <p:cNvPr id="13" name="Rectangle 12">
            <a:extLst>
              <a:ext uri="{FF2B5EF4-FFF2-40B4-BE49-F238E27FC236}">
                <a16:creationId xmlns:a16="http://schemas.microsoft.com/office/drawing/2014/main" id="{E3FB0BA3-C0E4-9B17-EEE6-0ED6C8E72D47}"/>
              </a:ext>
            </a:extLst>
          </p:cNvPr>
          <p:cNvSpPr/>
          <p:nvPr/>
        </p:nvSpPr>
        <p:spPr>
          <a:xfrm>
            <a:off x="893390" y="2021220"/>
            <a:ext cx="9937895" cy="443394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D5A810F6-708E-92C1-1E29-5625B141A407}"/>
              </a:ext>
            </a:extLst>
          </p:cNvPr>
          <p:cNvSpPr txBox="1"/>
          <p:nvPr/>
        </p:nvSpPr>
        <p:spPr>
          <a:xfrm>
            <a:off x="1132052" y="2120588"/>
            <a:ext cx="9310320" cy="3970318"/>
          </a:xfrm>
          <a:prstGeom prst="rect">
            <a:avLst/>
          </a:prstGeom>
          <a:noFill/>
        </p:spPr>
        <p:txBody>
          <a:bodyPr wrap="square">
            <a:spAutoFit/>
          </a:bodyPr>
          <a:lstStyle/>
          <a:p>
            <a:pPr marL="514350" indent="-514350" algn="just">
              <a:buAutoNum type="arabicPeriod"/>
            </a:pPr>
            <a:r>
              <a:rPr lang="en-IN" dirty="0"/>
              <a:t>Sources of key risks are</a:t>
            </a:r>
          </a:p>
          <a:p>
            <a:pPr marL="971550" lvl="1" indent="-514350" algn="just">
              <a:buFont typeface="Wingdings" pitchFamily="2" charset="2"/>
              <a:buChar char="ü"/>
            </a:pPr>
            <a:r>
              <a:rPr lang="en-IN" dirty="0"/>
              <a:t>Risks identified from RCSA (Risk and Control Self Assessments).</a:t>
            </a:r>
          </a:p>
          <a:p>
            <a:pPr marL="971550" lvl="1" indent="-514350" algn="just">
              <a:buFont typeface="Wingdings" pitchFamily="2" charset="2"/>
              <a:buChar char="ü"/>
            </a:pPr>
            <a:r>
              <a:rPr lang="en-IN" dirty="0"/>
              <a:t>Process which have a very high inherent risk score in RCSA.</a:t>
            </a:r>
          </a:p>
          <a:p>
            <a:pPr marL="971550" lvl="1" indent="-514350" algn="just">
              <a:buFont typeface="Wingdings" pitchFamily="2" charset="2"/>
              <a:buChar char="ü"/>
            </a:pPr>
            <a:r>
              <a:rPr lang="en-IN" dirty="0"/>
              <a:t>Internal and External Audit findings.</a:t>
            </a:r>
          </a:p>
          <a:p>
            <a:pPr marL="971550" lvl="1" indent="-514350" algn="just">
              <a:buFont typeface="Wingdings" pitchFamily="2" charset="2"/>
              <a:buChar char="ü"/>
            </a:pPr>
            <a:r>
              <a:rPr lang="en-IN" dirty="0"/>
              <a:t>Subject Matter Experts.</a:t>
            </a:r>
          </a:p>
          <a:p>
            <a:pPr marL="971550" lvl="1" indent="-514350" algn="just">
              <a:buFont typeface="Wingdings" pitchFamily="2" charset="2"/>
              <a:buChar char="ü"/>
            </a:pPr>
            <a:r>
              <a:rPr lang="en-IN" dirty="0"/>
              <a:t>Trends or RCAs (Root Cause Analysis) of Internal / External Loss data events.</a:t>
            </a:r>
          </a:p>
          <a:p>
            <a:pPr marL="971550" lvl="1" indent="-514350" algn="just">
              <a:buFont typeface="Wingdings" pitchFamily="2" charset="2"/>
              <a:buChar char="ü"/>
            </a:pPr>
            <a:r>
              <a:rPr lang="en-IN" dirty="0"/>
              <a:t>Observation from and Notices and Penalties imposed by Regulator.</a:t>
            </a:r>
          </a:p>
          <a:p>
            <a:pPr lvl="1" algn="just"/>
            <a:endParaRPr lang="en-IN" dirty="0"/>
          </a:p>
          <a:p>
            <a:pPr marL="514350" indent="-514350" algn="just">
              <a:buFont typeface="+mj-lt"/>
              <a:buAutoNum type="arabicPeriod"/>
            </a:pPr>
            <a:r>
              <a:rPr lang="en-IN" dirty="0"/>
              <a:t>Threshold fixing of KRIs is done based on -&gt;</a:t>
            </a:r>
          </a:p>
          <a:p>
            <a:pPr marL="971550" lvl="1" indent="-514350" algn="just">
              <a:buFont typeface="Wingdings" pitchFamily="2" charset="2"/>
              <a:buChar char="ü"/>
            </a:pPr>
            <a:r>
              <a:rPr lang="en-IN" dirty="0"/>
              <a:t>Policy documents.</a:t>
            </a:r>
          </a:p>
          <a:p>
            <a:pPr marL="971550" lvl="1" indent="-514350" algn="just">
              <a:buFont typeface="Wingdings" pitchFamily="2" charset="2"/>
              <a:buChar char="ü"/>
            </a:pPr>
            <a:r>
              <a:rPr lang="en-IN" dirty="0"/>
              <a:t>Regulatory and Statutory requirements.</a:t>
            </a:r>
          </a:p>
          <a:p>
            <a:pPr marL="971550" lvl="1" indent="-514350" algn="just">
              <a:buFont typeface="Wingdings" pitchFamily="2" charset="2"/>
              <a:buChar char="ü"/>
            </a:pPr>
            <a:r>
              <a:rPr lang="en-IN" dirty="0"/>
              <a:t>Historical Loss data.</a:t>
            </a:r>
          </a:p>
          <a:p>
            <a:pPr marL="971550" lvl="1" indent="-514350" algn="just">
              <a:buFont typeface="Wingdings" pitchFamily="2" charset="2"/>
              <a:buChar char="ü"/>
            </a:pPr>
            <a:r>
              <a:rPr lang="en-IN" dirty="0"/>
              <a:t>Management’s estimation and judgement.</a:t>
            </a:r>
          </a:p>
          <a:p>
            <a:pPr marL="971550" lvl="1" indent="-514350" algn="just">
              <a:buFont typeface="Wingdings" pitchFamily="2" charset="2"/>
              <a:buChar char="ü"/>
            </a:pPr>
            <a:r>
              <a:rPr lang="en-IN" dirty="0"/>
              <a:t>Qualitative analysis.</a:t>
            </a:r>
          </a:p>
        </p:txBody>
      </p:sp>
      <p:sp>
        <p:nvSpPr>
          <p:cNvPr id="7" name="Slide Number Placeholder 6">
            <a:extLst>
              <a:ext uri="{FF2B5EF4-FFF2-40B4-BE49-F238E27FC236}">
                <a16:creationId xmlns:a16="http://schemas.microsoft.com/office/drawing/2014/main" id="{EADEBF11-656F-59FD-99DE-72667113AA12}"/>
              </a:ext>
            </a:extLst>
          </p:cNvPr>
          <p:cNvSpPr>
            <a:spLocks noGrp="1"/>
          </p:cNvSpPr>
          <p:nvPr>
            <p:ph type="sldNum" sz="quarter" idx="12"/>
          </p:nvPr>
        </p:nvSpPr>
        <p:spPr/>
        <p:txBody>
          <a:bodyPr/>
          <a:lstStyle/>
          <a:p>
            <a:fld id="{0B3C964A-4DF5-4237-A592-D422B0A37568}" type="slidenum">
              <a:rPr lang="en-IN" smtClean="0"/>
              <a:t>12</a:t>
            </a:fld>
            <a:endParaRPr lang="en-IN"/>
          </a:p>
        </p:txBody>
      </p:sp>
      <p:sp>
        <p:nvSpPr>
          <p:cNvPr id="10" name="Footer Placeholder 9">
            <a:extLst>
              <a:ext uri="{FF2B5EF4-FFF2-40B4-BE49-F238E27FC236}">
                <a16:creationId xmlns:a16="http://schemas.microsoft.com/office/drawing/2014/main" id="{6364A732-3C93-6186-69AC-E812DFBE7CE9}"/>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35483472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6F2FDB-938B-4A1F-4236-E99707219C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9CCAF4-3154-FACA-00FA-8FE234DB075F}"/>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Models  </a:t>
            </a:r>
          </a:p>
        </p:txBody>
      </p:sp>
      <p:cxnSp>
        <p:nvCxnSpPr>
          <p:cNvPr id="9" name="Straight Connector 8">
            <a:extLst>
              <a:ext uri="{FF2B5EF4-FFF2-40B4-BE49-F238E27FC236}">
                <a16:creationId xmlns:a16="http://schemas.microsoft.com/office/drawing/2014/main" id="{99E1CA2E-EB94-6649-B7F6-E746268088E3}"/>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82C91726-D4C5-120F-F049-96C4B8384F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D4055202-A473-AA7D-E7F7-8A0B450ACA22}"/>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9ECF04DE-0C07-CC17-D08E-6774AB5693F0}"/>
              </a:ext>
            </a:extLst>
          </p:cNvPr>
          <p:cNvSpPr txBox="1"/>
          <p:nvPr/>
        </p:nvSpPr>
        <p:spPr>
          <a:xfrm>
            <a:off x="838200" y="1505264"/>
            <a:ext cx="9604172" cy="430887"/>
          </a:xfrm>
          <a:prstGeom prst="rect">
            <a:avLst/>
          </a:prstGeom>
          <a:noFill/>
        </p:spPr>
        <p:txBody>
          <a:bodyPr wrap="square" rtlCol="0" anchor="ctr">
            <a:spAutoFit/>
          </a:bodyPr>
          <a:lstStyle/>
          <a:p>
            <a:pPr algn="ctr"/>
            <a:r>
              <a:rPr lang="en-US" sz="2200" dirty="0"/>
              <a:t>Measurement of Operational Risk: KRI Framework (</a:t>
            </a:r>
            <a:r>
              <a:rPr lang="en-US" sz="2200" dirty="0" err="1"/>
              <a:t>Contd</a:t>
            </a:r>
            <a:r>
              <a:rPr lang="en-US" sz="2200" dirty="0"/>
              <a:t>…)</a:t>
            </a:r>
            <a:endParaRPr lang="en-IN" sz="2200" dirty="0"/>
          </a:p>
        </p:txBody>
      </p:sp>
      <p:sp>
        <p:nvSpPr>
          <p:cNvPr id="13" name="Rectangle 12">
            <a:extLst>
              <a:ext uri="{FF2B5EF4-FFF2-40B4-BE49-F238E27FC236}">
                <a16:creationId xmlns:a16="http://schemas.microsoft.com/office/drawing/2014/main" id="{E3FB0BA3-C0E4-9B17-EEE6-0ED6C8E72D47}"/>
              </a:ext>
            </a:extLst>
          </p:cNvPr>
          <p:cNvSpPr/>
          <p:nvPr/>
        </p:nvSpPr>
        <p:spPr>
          <a:xfrm>
            <a:off x="893390" y="2021220"/>
            <a:ext cx="9937895" cy="443394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D5A810F6-708E-92C1-1E29-5625B141A407}"/>
              </a:ext>
            </a:extLst>
          </p:cNvPr>
          <p:cNvSpPr txBox="1"/>
          <p:nvPr/>
        </p:nvSpPr>
        <p:spPr>
          <a:xfrm>
            <a:off x="893390" y="2001320"/>
            <a:ext cx="9830932" cy="3970318"/>
          </a:xfrm>
          <a:prstGeom prst="rect">
            <a:avLst/>
          </a:prstGeom>
          <a:noFill/>
        </p:spPr>
        <p:txBody>
          <a:bodyPr wrap="square">
            <a:spAutoFit/>
          </a:bodyPr>
          <a:lstStyle/>
          <a:p>
            <a:pPr marL="514350" indent="-514350" algn="just">
              <a:buAutoNum type="arabicPeriod"/>
            </a:pPr>
            <a:r>
              <a:rPr lang="en-IN" dirty="0"/>
              <a:t>Monitoring and Reporting of KRIs:</a:t>
            </a:r>
          </a:p>
          <a:p>
            <a:pPr marL="971550" lvl="1" indent="-514350" algn="just">
              <a:buFont typeface="Wingdings" pitchFamily="2" charset="2"/>
              <a:buChar char="ü"/>
            </a:pPr>
            <a:r>
              <a:rPr lang="en-IN" dirty="0"/>
              <a:t>Business Risk Managers of respective units shall monitor the KRIs through timely </a:t>
            </a:r>
            <a:r>
              <a:rPr lang="en-IN" dirty="0" err="1"/>
              <a:t>updation</a:t>
            </a:r>
            <a:r>
              <a:rPr lang="en-IN" dirty="0"/>
              <a:t> of values with proper justification.</a:t>
            </a:r>
          </a:p>
          <a:p>
            <a:pPr marL="971550" lvl="1" indent="-514350" algn="just">
              <a:buFont typeface="Wingdings" pitchFamily="2" charset="2"/>
              <a:buChar char="ü"/>
            </a:pPr>
            <a:r>
              <a:rPr lang="en-IN" dirty="0"/>
              <a:t>Further, they shall also assess the validity of Risk Mitigation measures adopted and update for any changes required.</a:t>
            </a:r>
          </a:p>
          <a:p>
            <a:pPr marL="971550" lvl="1" indent="-514350" algn="just">
              <a:buFont typeface="Wingdings" pitchFamily="2" charset="2"/>
              <a:buChar char="ü"/>
            </a:pPr>
            <a:r>
              <a:rPr lang="en-IN" dirty="0"/>
              <a:t>Such </a:t>
            </a:r>
            <a:r>
              <a:rPr lang="en-IN" dirty="0" err="1"/>
              <a:t>updations</a:t>
            </a:r>
            <a:r>
              <a:rPr lang="en-IN" dirty="0"/>
              <a:t> shall be appraised to the Operational Risk Management Committee for guidance, who in turn appraises the Risk Management Committee of the Board.</a:t>
            </a:r>
          </a:p>
          <a:p>
            <a:pPr marL="971550" lvl="1" indent="-514350" algn="just">
              <a:buFont typeface="Wingdings" pitchFamily="2" charset="2"/>
              <a:buChar char="ü"/>
            </a:pPr>
            <a:endParaRPr lang="en-IN" dirty="0"/>
          </a:p>
          <a:p>
            <a:pPr marL="514350" indent="-514350" algn="just">
              <a:buFont typeface="+mj-lt"/>
              <a:buAutoNum type="arabicPeriod"/>
            </a:pPr>
            <a:r>
              <a:rPr lang="en-IN" dirty="0"/>
              <a:t>Review of KRIs: </a:t>
            </a:r>
          </a:p>
          <a:p>
            <a:pPr marL="971550" lvl="1" indent="-514350" algn="just">
              <a:buFont typeface="Wingdings" pitchFamily="2" charset="2"/>
              <a:buChar char="ü"/>
            </a:pPr>
            <a:r>
              <a:rPr lang="en-IN" dirty="0"/>
              <a:t>Undertaken by the CRO annually in collaboration with the respective Business Verticals.</a:t>
            </a:r>
          </a:p>
          <a:p>
            <a:pPr marL="971550" lvl="1" indent="-514350" algn="just">
              <a:buFont typeface="Wingdings" pitchFamily="2" charset="2"/>
              <a:buChar char="ü"/>
            </a:pPr>
            <a:r>
              <a:rPr lang="en-IN" dirty="0"/>
              <a:t>Such Review shall also cover for any KRIs to be withdrawn, or moved from Critical Risk framework, or few additions to the Critical Risk framework etc.</a:t>
            </a:r>
          </a:p>
          <a:p>
            <a:pPr marL="971550" lvl="1" indent="-514350" algn="just">
              <a:buFont typeface="Wingdings" pitchFamily="2" charset="2"/>
              <a:buChar char="ü"/>
            </a:pPr>
            <a:r>
              <a:rPr lang="en-IN" dirty="0"/>
              <a:t>These KRIs are classified into various categories and composite score is arrived at considering the Direct Customer Impact, Regulatory Impact and Enterprise wide Risk Impact.</a:t>
            </a:r>
          </a:p>
        </p:txBody>
      </p:sp>
      <p:sp>
        <p:nvSpPr>
          <p:cNvPr id="7" name="Slide Number Placeholder 6">
            <a:extLst>
              <a:ext uri="{FF2B5EF4-FFF2-40B4-BE49-F238E27FC236}">
                <a16:creationId xmlns:a16="http://schemas.microsoft.com/office/drawing/2014/main" id="{EADEBF11-656F-59FD-99DE-72667113AA12}"/>
              </a:ext>
            </a:extLst>
          </p:cNvPr>
          <p:cNvSpPr>
            <a:spLocks noGrp="1"/>
          </p:cNvSpPr>
          <p:nvPr>
            <p:ph type="sldNum" sz="quarter" idx="12"/>
          </p:nvPr>
        </p:nvSpPr>
        <p:spPr/>
        <p:txBody>
          <a:bodyPr/>
          <a:lstStyle/>
          <a:p>
            <a:fld id="{0B3C964A-4DF5-4237-A592-D422B0A37568}" type="slidenum">
              <a:rPr lang="en-IN" smtClean="0"/>
              <a:t>13</a:t>
            </a:fld>
            <a:endParaRPr lang="en-IN"/>
          </a:p>
        </p:txBody>
      </p:sp>
      <p:sp>
        <p:nvSpPr>
          <p:cNvPr id="10" name="Footer Placeholder 9">
            <a:extLst>
              <a:ext uri="{FF2B5EF4-FFF2-40B4-BE49-F238E27FC236}">
                <a16:creationId xmlns:a16="http://schemas.microsoft.com/office/drawing/2014/main" id="{6364A732-3C93-6186-69AC-E812DFBE7CE9}"/>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32455695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BB28E8-71E9-CD3F-6C32-86E5348635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DC6DCF-0256-4FF7-3A22-B034273808DE}"/>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Models  </a:t>
            </a:r>
          </a:p>
        </p:txBody>
      </p:sp>
      <p:cxnSp>
        <p:nvCxnSpPr>
          <p:cNvPr id="9" name="Straight Connector 8">
            <a:extLst>
              <a:ext uri="{FF2B5EF4-FFF2-40B4-BE49-F238E27FC236}">
                <a16:creationId xmlns:a16="http://schemas.microsoft.com/office/drawing/2014/main" id="{B51B795C-0404-38C3-3A46-7DD31C301970}"/>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A24EC05C-0E12-735A-8285-FF4EF38079E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44730CBA-9322-0E41-E7FE-F0AF3162BD10}"/>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56D3D33-870D-D2F2-17B7-D16D93F95001}"/>
              </a:ext>
            </a:extLst>
          </p:cNvPr>
          <p:cNvSpPr txBox="1"/>
          <p:nvPr/>
        </p:nvSpPr>
        <p:spPr>
          <a:xfrm>
            <a:off x="838200" y="1505264"/>
            <a:ext cx="9604172" cy="430887"/>
          </a:xfrm>
          <a:prstGeom prst="rect">
            <a:avLst/>
          </a:prstGeom>
          <a:noFill/>
        </p:spPr>
        <p:txBody>
          <a:bodyPr wrap="square" rtlCol="0" anchor="ctr">
            <a:spAutoFit/>
          </a:bodyPr>
          <a:lstStyle/>
          <a:p>
            <a:pPr algn="ctr"/>
            <a:r>
              <a:rPr lang="en-US" sz="2200" dirty="0"/>
              <a:t>Minimum Capital Requirement for Operational Risk – RBI Guidelines in May 2023.</a:t>
            </a:r>
            <a:endParaRPr lang="en-IN" sz="2200" dirty="0"/>
          </a:p>
        </p:txBody>
      </p:sp>
      <p:sp>
        <p:nvSpPr>
          <p:cNvPr id="13" name="Rectangle 12">
            <a:extLst>
              <a:ext uri="{FF2B5EF4-FFF2-40B4-BE49-F238E27FC236}">
                <a16:creationId xmlns:a16="http://schemas.microsoft.com/office/drawing/2014/main" id="{75ADCEA2-F532-E65D-8506-267AA9A18FB8}"/>
              </a:ext>
            </a:extLst>
          </p:cNvPr>
          <p:cNvSpPr/>
          <p:nvPr/>
        </p:nvSpPr>
        <p:spPr>
          <a:xfrm>
            <a:off x="893390" y="2021220"/>
            <a:ext cx="9937895" cy="443394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3FBFB43C-F82D-58B9-9031-125A0A127BBE}"/>
              </a:ext>
            </a:extLst>
          </p:cNvPr>
          <p:cNvSpPr txBox="1"/>
          <p:nvPr/>
        </p:nvSpPr>
        <p:spPr>
          <a:xfrm>
            <a:off x="964097" y="2051015"/>
            <a:ext cx="9770164" cy="4431983"/>
          </a:xfrm>
          <a:prstGeom prst="rect">
            <a:avLst/>
          </a:prstGeom>
          <a:noFill/>
        </p:spPr>
        <p:txBody>
          <a:bodyPr wrap="square">
            <a:spAutoFit/>
          </a:bodyPr>
          <a:lstStyle/>
          <a:p>
            <a:pPr marL="514350" indent="-514350" algn="just">
              <a:buAutoNum type="arabicPeriod"/>
            </a:pPr>
            <a:r>
              <a:rPr lang="en-IN" dirty="0"/>
              <a:t>The New Capital Adequacy Framework, in terms of Basel III Capital regulations, outlines three methods for calculating Operational Risk Capital charges in a continuum of increasing sophistication and risk sensitivity.  These are:</a:t>
            </a:r>
          </a:p>
          <a:p>
            <a:pPr marL="1428750" lvl="2" indent="-514350" algn="just">
              <a:buFont typeface="Wingdings" pitchFamily="2" charset="2"/>
              <a:buChar char="v"/>
            </a:pPr>
            <a:r>
              <a:rPr lang="en-IN" dirty="0"/>
              <a:t>The Basic Indicator Approach (BIA),</a:t>
            </a:r>
          </a:p>
          <a:p>
            <a:pPr marL="1428750" lvl="2" indent="-514350" algn="just">
              <a:buFont typeface="Wingdings" pitchFamily="2" charset="2"/>
              <a:buChar char="v"/>
            </a:pPr>
            <a:r>
              <a:rPr lang="en-IN" dirty="0"/>
              <a:t>The Standardised Approach (TSA) and </a:t>
            </a:r>
          </a:p>
          <a:p>
            <a:pPr marL="1428750" lvl="2" indent="-514350" algn="just">
              <a:buFont typeface="Wingdings" pitchFamily="2" charset="2"/>
              <a:buChar char="v"/>
            </a:pPr>
            <a:r>
              <a:rPr lang="en-IN" dirty="0"/>
              <a:t>Advanced Measurement Approach (AMA). </a:t>
            </a:r>
            <a:endParaRPr lang="en-IN" dirty="0">
              <a:solidFill>
                <a:schemeClr val="tx1"/>
              </a:solidFill>
            </a:endParaRPr>
          </a:p>
          <a:p>
            <a:pPr marL="514350" indent="-514350" algn="just">
              <a:buAutoNum type="arabicPeriod"/>
            </a:pPr>
            <a:endParaRPr lang="en-IN" dirty="0">
              <a:solidFill>
                <a:schemeClr val="tx1"/>
              </a:solidFill>
            </a:endParaRPr>
          </a:p>
          <a:p>
            <a:pPr marL="514350" indent="-514350" algn="just">
              <a:buAutoNum type="arabicPeriod"/>
            </a:pPr>
            <a:r>
              <a:rPr lang="en-IN" dirty="0">
                <a:solidFill>
                  <a:schemeClr val="tx1"/>
                </a:solidFill>
              </a:rPr>
              <a:t>Banks are encouraged to move along the spectrum of available approaches as they develop more sophisticated operational risk measurement systems and practices.</a:t>
            </a:r>
          </a:p>
          <a:p>
            <a:pPr marL="514350" indent="-514350" algn="just">
              <a:buAutoNum type="arabicPeriod"/>
            </a:pPr>
            <a:endParaRPr lang="en-IN" dirty="0"/>
          </a:p>
          <a:p>
            <a:pPr marL="514350" indent="-514350" algn="just">
              <a:buAutoNum type="arabicPeriod"/>
            </a:pPr>
            <a:r>
              <a:rPr lang="en-IN" dirty="0"/>
              <a:t>Banks in India shall compute the Capital requirements for operational risk under the Basis Indicator Approach (BIA) for the time being.</a:t>
            </a:r>
          </a:p>
          <a:p>
            <a:pPr marL="514350" indent="-514350" algn="just">
              <a:buAutoNum type="arabicPeriod"/>
            </a:pPr>
            <a:endParaRPr lang="en-IN" dirty="0">
              <a:solidFill>
                <a:schemeClr val="tx1"/>
              </a:solidFill>
            </a:endParaRPr>
          </a:p>
          <a:p>
            <a:pPr marL="514350" indent="-514350" algn="just">
              <a:buAutoNum type="arabicPeriod"/>
            </a:pPr>
            <a:r>
              <a:rPr lang="en-IN" dirty="0"/>
              <a:t>RBI will review the Capital requirement produced by BIA for general credibility and in case of need supervisory action under Pillar 2 shall be considered. </a:t>
            </a:r>
          </a:p>
          <a:p>
            <a:pPr algn="ctr"/>
            <a:r>
              <a:rPr lang="en-IN" sz="1200" b="1" dirty="0"/>
              <a:t>Source: RBI Circular vide No: RBI/2023-24/31 DOR.CAP.REC.15/21.06.201/2023-24 dated May 12, 2023.</a:t>
            </a:r>
            <a:endParaRPr lang="en-IN" sz="1200" dirty="0">
              <a:solidFill>
                <a:schemeClr val="tx1"/>
              </a:solidFill>
            </a:endParaRPr>
          </a:p>
        </p:txBody>
      </p:sp>
      <p:sp>
        <p:nvSpPr>
          <p:cNvPr id="7" name="Slide Number Placeholder 6">
            <a:extLst>
              <a:ext uri="{FF2B5EF4-FFF2-40B4-BE49-F238E27FC236}">
                <a16:creationId xmlns:a16="http://schemas.microsoft.com/office/drawing/2014/main" id="{A78325D3-0276-91E1-9ADB-8A6BB4B51EFC}"/>
              </a:ext>
            </a:extLst>
          </p:cNvPr>
          <p:cNvSpPr>
            <a:spLocks noGrp="1"/>
          </p:cNvSpPr>
          <p:nvPr>
            <p:ph type="sldNum" sz="quarter" idx="12"/>
          </p:nvPr>
        </p:nvSpPr>
        <p:spPr/>
        <p:txBody>
          <a:bodyPr/>
          <a:lstStyle/>
          <a:p>
            <a:fld id="{0B3C964A-4DF5-4237-A592-D422B0A37568}" type="slidenum">
              <a:rPr lang="en-IN" smtClean="0"/>
              <a:t>14</a:t>
            </a:fld>
            <a:endParaRPr lang="en-IN"/>
          </a:p>
        </p:txBody>
      </p:sp>
      <p:sp>
        <p:nvSpPr>
          <p:cNvPr id="10" name="Footer Placeholder 9">
            <a:extLst>
              <a:ext uri="{FF2B5EF4-FFF2-40B4-BE49-F238E27FC236}">
                <a16:creationId xmlns:a16="http://schemas.microsoft.com/office/drawing/2014/main" id="{B8409BF6-6F75-CC86-12CD-C007887CD887}"/>
              </a:ext>
            </a:extLst>
          </p:cNvPr>
          <p:cNvSpPr>
            <a:spLocks noGrp="1"/>
          </p:cNvSpPr>
          <p:nvPr>
            <p:ph type="ftr" sz="quarter" idx="11"/>
          </p:nvPr>
        </p:nvSpPr>
        <p:spPr/>
        <p:txBody>
          <a:bodyPr/>
          <a:lstStyle/>
          <a:p>
            <a:r>
              <a:rPr lang="en-US" dirty="0"/>
              <a:t>Compiled by CH S S MALLIKARJUNARAO for IIM Visakhapatnam</a:t>
            </a:r>
            <a:endParaRPr lang="en-IN" dirty="0"/>
          </a:p>
        </p:txBody>
      </p:sp>
    </p:spTree>
    <p:extLst>
      <p:ext uri="{BB962C8B-B14F-4D97-AF65-F5344CB8AC3E}">
        <p14:creationId xmlns:p14="http://schemas.microsoft.com/office/powerpoint/2010/main" val="32970084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880A24-D5AD-D195-B556-DBD70346348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717645-C191-B2FA-23DE-D8CB5E54EAA3}"/>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Models  </a:t>
            </a:r>
          </a:p>
        </p:txBody>
      </p:sp>
      <p:cxnSp>
        <p:nvCxnSpPr>
          <p:cNvPr id="9" name="Straight Connector 8">
            <a:extLst>
              <a:ext uri="{FF2B5EF4-FFF2-40B4-BE49-F238E27FC236}">
                <a16:creationId xmlns:a16="http://schemas.microsoft.com/office/drawing/2014/main" id="{2BAA3A7C-E7CE-935E-488F-B0DE3CB1905B}"/>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006E5E59-7EE6-74E9-D20B-CF780C43217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FB4C0C55-46C3-313F-ACA5-7A7ADB3B8F1A}"/>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8605D4D5-C55B-3802-CC0F-A974FB23C53A}"/>
              </a:ext>
            </a:extLst>
          </p:cNvPr>
          <p:cNvSpPr txBox="1"/>
          <p:nvPr/>
        </p:nvSpPr>
        <p:spPr>
          <a:xfrm>
            <a:off x="838200" y="1520652"/>
            <a:ext cx="9604172" cy="400110"/>
          </a:xfrm>
          <a:prstGeom prst="rect">
            <a:avLst/>
          </a:prstGeom>
          <a:noFill/>
        </p:spPr>
        <p:txBody>
          <a:bodyPr wrap="square" rtlCol="0" anchor="ctr">
            <a:spAutoFit/>
          </a:bodyPr>
          <a:lstStyle/>
          <a:p>
            <a:pPr algn="ctr"/>
            <a:r>
              <a:rPr lang="en-US" sz="2000" dirty="0"/>
              <a:t>Minimum Capital Requirement for Operational Risk – RBI Guidelines in May 2023 (</a:t>
            </a:r>
            <a:r>
              <a:rPr lang="en-US" sz="2000" dirty="0" err="1"/>
              <a:t>Contd</a:t>
            </a:r>
            <a:r>
              <a:rPr lang="en-US" sz="2000" dirty="0"/>
              <a:t>…)</a:t>
            </a:r>
            <a:endParaRPr lang="en-IN" sz="2000" dirty="0"/>
          </a:p>
        </p:txBody>
      </p:sp>
      <p:sp>
        <p:nvSpPr>
          <p:cNvPr id="13" name="Rectangle 12">
            <a:extLst>
              <a:ext uri="{FF2B5EF4-FFF2-40B4-BE49-F238E27FC236}">
                <a16:creationId xmlns:a16="http://schemas.microsoft.com/office/drawing/2014/main" id="{DBE2091A-53B4-212B-FB77-103FB7376841}"/>
              </a:ext>
            </a:extLst>
          </p:cNvPr>
          <p:cNvSpPr/>
          <p:nvPr/>
        </p:nvSpPr>
        <p:spPr>
          <a:xfrm>
            <a:off x="893390" y="2021220"/>
            <a:ext cx="9937895" cy="443394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B4765BAA-6174-0887-8D8A-FD513ABF85F6}"/>
              </a:ext>
            </a:extLst>
          </p:cNvPr>
          <p:cNvSpPr txBox="1"/>
          <p:nvPr/>
        </p:nvSpPr>
        <p:spPr>
          <a:xfrm>
            <a:off x="1132052" y="2120588"/>
            <a:ext cx="9310320" cy="3970318"/>
          </a:xfrm>
          <a:prstGeom prst="rect">
            <a:avLst/>
          </a:prstGeom>
          <a:noFill/>
        </p:spPr>
        <p:txBody>
          <a:bodyPr wrap="square">
            <a:spAutoFit/>
          </a:bodyPr>
          <a:lstStyle/>
          <a:p>
            <a:pPr marL="514350" indent="-514350" algn="just">
              <a:buAutoNum type="arabicPeriod"/>
            </a:pPr>
            <a:r>
              <a:rPr lang="en-IN" dirty="0"/>
              <a:t>Under The Basis Indicator Approach (BIA), Banks must hold capital for operational risk equal to the average over the previous three years of a fixed percentage of positive annual gross income.</a:t>
            </a:r>
          </a:p>
          <a:p>
            <a:pPr marL="514350" indent="-514350" algn="just">
              <a:buAutoNum type="arabicPeriod"/>
            </a:pPr>
            <a:endParaRPr lang="en-IN" dirty="0"/>
          </a:p>
          <a:p>
            <a:pPr marL="514350" indent="-514350" algn="just">
              <a:buAutoNum type="arabicPeriod"/>
            </a:pPr>
            <a:r>
              <a:rPr lang="en-IN" dirty="0"/>
              <a:t>The charge is expressed as KBIA = [ Sigma (GI 1….n)a]/n, where</a:t>
            </a:r>
          </a:p>
          <a:p>
            <a:pPr algn="just"/>
            <a:r>
              <a:rPr lang="en-IN" dirty="0"/>
              <a:t>	KBIA is the Capital charge under BIA.</a:t>
            </a:r>
          </a:p>
          <a:p>
            <a:pPr algn="just"/>
            <a:r>
              <a:rPr lang="en-IN" dirty="0"/>
              <a:t>	GI is Annual Gross Income, where positive, over previous three years.</a:t>
            </a:r>
          </a:p>
          <a:p>
            <a:pPr algn="just"/>
            <a:r>
              <a:rPr lang="en-IN" dirty="0"/>
              <a:t>	n is number of the previous three years for which gross income is positive.</a:t>
            </a:r>
          </a:p>
          <a:p>
            <a:pPr algn="just"/>
            <a:r>
              <a:rPr lang="en-IN" dirty="0"/>
              <a:t>	a is 15% which is set by BCBS (Basel Committee on Banking Supervision.  This relates to</a:t>
            </a:r>
          </a:p>
          <a:p>
            <a:pPr algn="just"/>
            <a:r>
              <a:rPr lang="en-IN" dirty="0"/>
              <a:t>	The Industry wide level of required capital to the industry wide level of the indicator.</a:t>
            </a:r>
          </a:p>
          <a:p>
            <a:pPr algn="just"/>
            <a:r>
              <a:rPr lang="en-IN" dirty="0"/>
              <a:t>	Gross Income is defined as Net Interest Income + Net Non Interest Income.</a:t>
            </a:r>
          </a:p>
          <a:p>
            <a:pPr algn="just"/>
            <a:endParaRPr lang="en-IN" dirty="0"/>
          </a:p>
          <a:p>
            <a:pPr marL="342900" indent="-342900" algn="just">
              <a:buAutoNum type="arabicPeriod" startAt="3"/>
            </a:pPr>
            <a:r>
              <a:rPr lang="en-IN" dirty="0"/>
              <a:t>Once the Bank has calculated the Capital charge for operational Risk under the BIA, it has to multiply with 12.5 and arrive at the notional risk weighted asset (RWA) for operational risk.</a:t>
            </a:r>
          </a:p>
        </p:txBody>
      </p:sp>
      <p:sp>
        <p:nvSpPr>
          <p:cNvPr id="7" name="Slide Number Placeholder 6">
            <a:extLst>
              <a:ext uri="{FF2B5EF4-FFF2-40B4-BE49-F238E27FC236}">
                <a16:creationId xmlns:a16="http://schemas.microsoft.com/office/drawing/2014/main" id="{AB5EA670-1D72-8B7A-B930-63C636C26021}"/>
              </a:ext>
            </a:extLst>
          </p:cNvPr>
          <p:cNvSpPr>
            <a:spLocks noGrp="1"/>
          </p:cNvSpPr>
          <p:nvPr>
            <p:ph type="sldNum" sz="quarter" idx="12"/>
          </p:nvPr>
        </p:nvSpPr>
        <p:spPr/>
        <p:txBody>
          <a:bodyPr/>
          <a:lstStyle/>
          <a:p>
            <a:fld id="{0B3C964A-4DF5-4237-A592-D422B0A37568}" type="slidenum">
              <a:rPr lang="en-IN" smtClean="0"/>
              <a:t>15</a:t>
            </a:fld>
            <a:endParaRPr lang="en-IN"/>
          </a:p>
        </p:txBody>
      </p:sp>
      <p:sp>
        <p:nvSpPr>
          <p:cNvPr id="10" name="Footer Placeholder 9">
            <a:extLst>
              <a:ext uri="{FF2B5EF4-FFF2-40B4-BE49-F238E27FC236}">
                <a16:creationId xmlns:a16="http://schemas.microsoft.com/office/drawing/2014/main" id="{872704C6-DC28-B1F0-775F-0A374DD85510}"/>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22227820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BB28E8-71E9-CD3F-6C32-86E5348635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DC6DCF-0256-4FF7-3A22-B034273808DE}"/>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Models  </a:t>
            </a:r>
          </a:p>
        </p:txBody>
      </p:sp>
      <p:cxnSp>
        <p:nvCxnSpPr>
          <p:cNvPr id="9" name="Straight Connector 8">
            <a:extLst>
              <a:ext uri="{FF2B5EF4-FFF2-40B4-BE49-F238E27FC236}">
                <a16:creationId xmlns:a16="http://schemas.microsoft.com/office/drawing/2014/main" id="{B51B795C-0404-38C3-3A46-7DD31C301970}"/>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A24EC05C-0E12-735A-8285-FF4EF38079E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44730CBA-9322-0E41-E7FE-F0AF3162BD10}"/>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56D3D33-870D-D2F2-17B7-D16D93F95001}"/>
              </a:ext>
            </a:extLst>
          </p:cNvPr>
          <p:cNvSpPr txBox="1"/>
          <p:nvPr/>
        </p:nvSpPr>
        <p:spPr>
          <a:xfrm>
            <a:off x="838200" y="1505264"/>
            <a:ext cx="9604172" cy="430887"/>
          </a:xfrm>
          <a:prstGeom prst="rect">
            <a:avLst/>
          </a:prstGeom>
          <a:noFill/>
        </p:spPr>
        <p:txBody>
          <a:bodyPr wrap="square" rtlCol="0" anchor="ctr">
            <a:spAutoFit/>
          </a:bodyPr>
          <a:lstStyle/>
          <a:p>
            <a:pPr algn="ctr"/>
            <a:r>
              <a:rPr lang="en-US" sz="2200" dirty="0"/>
              <a:t>Minimum Capital Requirement for Operational Risk – RBI Guidelines in June 2023.</a:t>
            </a:r>
            <a:endParaRPr lang="en-IN" sz="2200" dirty="0"/>
          </a:p>
        </p:txBody>
      </p:sp>
      <p:sp>
        <p:nvSpPr>
          <p:cNvPr id="13" name="Rectangle 12">
            <a:extLst>
              <a:ext uri="{FF2B5EF4-FFF2-40B4-BE49-F238E27FC236}">
                <a16:creationId xmlns:a16="http://schemas.microsoft.com/office/drawing/2014/main" id="{75ADCEA2-F532-E65D-8506-267AA9A18FB8}"/>
              </a:ext>
            </a:extLst>
          </p:cNvPr>
          <p:cNvSpPr/>
          <p:nvPr/>
        </p:nvSpPr>
        <p:spPr>
          <a:xfrm>
            <a:off x="893390" y="2021220"/>
            <a:ext cx="9937895" cy="443394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3FBFB43C-F82D-58B9-9031-125A0A127BBE}"/>
              </a:ext>
            </a:extLst>
          </p:cNvPr>
          <p:cNvSpPr txBox="1"/>
          <p:nvPr/>
        </p:nvSpPr>
        <p:spPr>
          <a:xfrm>
            <a:off x="893389" y="2031137"/>
            <a:ext cx="9860749" cy="4431983"/>
          </a:xfrm>
          <a:prstGeom prst="rect">
            <a:avLst/>
          </a:prstGeom>
          <a:noFill/>
        </p:spPr>
        <p:txBody>
          <a:bodyPr wrap="square">
            <a:spAutoFit/>
          </a:bodyPr>
          <a:lstStyle/>
          <a:p>
            <a:pPr marL="514350" indent="-514350" algn="just">
              <a:buAutoNum type="arabicPeriod"/>
            </a:pPr>
            <a:r>
              <a:rPr lang="en-IN" dirty="0"/>
              <a:t>These guidelines shall apply to all Commercial Banks excluding LABs, Payment Bks, RRBs &amp; SFBs.</a:t>
            </a:r>
          </a:p>
          <a:p>
            <a:pPr marL="514350" indent="-514350" algn="just">
              <a:buAutoNum type="arabicPeriod"/>
            </a:pPr>
            <a:endParaRPr lang="en-IN" dirty="0"/>
          </a:p>
          <a:p>
            <a:pPr marL="514350" indent="-514350" algn="just">
              <a:buAutoNum type="arabicPeriod"/>
            </a:pPr>
            <a:r>
              <a:rPr lang="en-IN" dirty="0"/>
              <a:t>All existing approaches viz. BIA, TSA and AMA for measuring operational risk capital (ORC) shall be replaced by the new Standardised Approach hereafter referred to as the </a:t>
            </a:r>
            <a:r>
              <a:rPr lang="en-IN" b="1" u="sng" dirty="0"/>
              <a:t>Basel III Standardised Approach</a:t>
            </a:r>
            <a:r>
              <a:rPr lang="en-IN" dirty="0"/>
              <a:t>.</a:t>
            </a:r>
            <a:endParaRPr lang="en-IN" dirty="0">
              <a:solidFill>
                <a:schemeClr val="tx1"/>
              </a:solidFill>
            </a:endParaRPr>
          </a:p>
          <a:p>
            <a:pPr marL="514350" indent="-514350" algn="just">
              <a:buAutoNum type="arabicPeriod"/>
            </a:pPr>
            <a:endParaRPr lang="en-IN" dirty="0">
              <a:solidFill>
                <a:schemeClr val="tx1"/>
              </a:solidFill>
            </a:endParaRPr>
          </a:p>
          <a:p>
            <a:pPr marL="514350" indent="-514350" algn="just">
              <a:buAutoNum type="arabicPeriod"/>
            </a:pPr>
            <a:r>
              <a:rPr lang="en-IN" dirty="0"/>
              <a:t>Components of Basel III Standardised Approach:</a:t>
            </a:r>
          </a:p>
          <a:p>
            <a:pPr marL="971550" lvl="1" indent="-514350" algn="just">
              <a:buFont typeface="Wingdings" pitchFamily="2" charset="2"/>
              <a:buChar char="ü"/>
            </a:pPr>
            <a:r>
              <a:rPr lang="en-IN" dirty="0">
                <a:solidFill>
                  <a:schemeClr val="tx1"/>
                </a:solidFill>
              </a:rPr>
              <a:t>The Business Indicator (BI), which is a financia</a:t>
            </a:r>
            <a:r>
              <a:rPr lang="en-IN" dirty="0"/>
              <a:t>l statement based proxy for operational risk.</a:t>
            </a:r>
          </a:p>
          <a:p>
            <a:pPr marL="971550" lvl="1" indent="-514350" algn="just">
              <a:buFont typeface="Wingdings" pitchFamily="2" charset="2"/>
              <a:buChar char="ü"/>
            </a:pPr>
            <a:r>
              <a:rPr lang="en-IN" dirty="0">
                <a:solidFill>
                  <a:schemeClr val="tx1"/>
                </a:solidFill>
              </a:rPr>
              <a:t>The Business Indicator Component (BIC), which is calculated by multiplying the BI by a set of marginal coefficients (Alpha </a:t>
            </a:r>
            <a:r>
              <a:rPr lang="en-IN" dirty="0" err="1">
                <a:solidFill>
                  <a:schemeClr val="tx1"/>
                </a:solidFill>
              </a:rPr>
              <a:t>i</a:t>
            </a:r>
            <a:r>
              <a:rPr lang="en-IN" dirty="0">
                <a:solidFill>
                  <a:schemeClr val="tx1"/>
                </a:solidFill>
              </a:rPr>
              <a:t>); and </a:t>
            </a:r>
          </a:p>
          <a:p>
            <a:pPr marL="971550" lvl="1" indent="-514350" algn="just">
              <a:buFont typeface="Wingdings" pitchFamily="2" charset="2"/>
              <a:buChar char="ü"/>
            </a:pPr>
            <a:r>
              <a:rPr lang="en-IN" dirty="0"/>
              <a:t>The Internal Loss Multiplier (ILM), which is a scaling factor that is based on a Bank’s average historical losses and the BIC.</a:t>
            </a:r>
          </a:p>
          <a:p>
            <a:pPr marL="971550" lvl="1" indent="-514350" algn="just">
              <a:buFont typeface="Wingdings" pitchFamily="2" charset="2"/>
              <a:buChar char="ü"/>
            </a:pPr>
            <a:r>
              <a:rPr lang="en-IN" dirty="0">
                <a:solidFill>
                  <a:schemeClr val="tx1"/>
                </a:solidFill>
              </a:rPr>
              <a:t>The BI shall be summation of i.e. BI </a:t>
            </a:r>
            <a:r>
              <a:rPr lang="en-IN" dirty="0"/>
              <a:t>= ILDC + SC + FC.</a:t>
            </a:r>
          </a:p>
          <a:p>
            <a:pPr marL="971550" lvl="1" indent="-514350" algn="just">
              <a:buFont typeface="Wingdings" pitchFamily="2" charset="2"/>
              <a:buChar char="ü"/>
            </a:pPr>
            <a:r>
              <a:rPr lang="en-IN" dirty="0"/>
              <a:t>ILDC is the Interest, Lease and Dividend Component, SC is Services Component and FC is the Financial Component.</a:t>
            </a:r>
          </a:p>
          <a:p>
            <a:pPr algn="ctr"/>
            <a:r>
              <a:rPr lang="en-IN" sz="1200" b="1" dirty="0"/>
              <a:t>Source: RBI Circular vide No: RBI/DOR/2023-24/103 DOR.ORG.REC.22/21.06.050/2023-24 dated June 26, 2023.</a:t>
            </a:r>
          </a:p>
        </p:txBody>
      </p:sp>
      <p:sp>
        <p:nvSpPr>
          <p:cNvPr id="7" name="Slide Number Placeholder 6">
            <a:extLst>
              <a:ext uri="{FF2B5EF4-FFF2-40B4-BE49-F238E27FC236}">
                <a16:creationId xmlns:a16="http://schemas.microsoft.com/office/drawing/2014/main" id="{A78325D3-0276-91E1-9ADB-8A6BB4B51EFC}"/>
              </a:ext>
            </a:extLst>
          </p:cNvPr>
          <p:cNvSpPr>
            <a:spLocks noGrp="1"/>
          </p:cNvSpPr>
          <p:nvPr>
            <p:ph type="sldNum" sz="quarter" idx="12"/>
          </p:nvPr>
        </p:nvSpPr>
        <p:spPr/>
        <p:txBody>
          <a:bodyPr/>
          <a:lstStyle/>
          <a:p>
            <a:fld id="{0B3C964A-4DF5-4237-A592-D422B0A37568}" type="slidenum">
              <a:rPr lang="en-IN" smtClean="0"/>
              <a:t>16</a:t>
            </a:fld>
            <a:endParaRPr lang="en-IN"/>
          </a:p>
        </p:txBody>
      </p:sp>
      <p:sp>
        <p:nvSpPr>
          <p:cNvPr id="10" name="Footer Placeholder 9">
            <a:extLst>
              <a:ext uri="{FF2B5EF4-FFF2-40B4-BE49-F238E27FC236}">
                <a16:creationId xmlns:a16="http://schemas.microsoft.com/office/drawing/2014/main" id="{B8409BF6-6F75-CC86-12CD-C007887CD887}"/>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264032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BB28E8-71E9-CD3F-6C32-86E5348635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DC6DCF-0256-4FF7-3A22-B034273808DE}"/>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Models  </a:t>
            </a:r>
          </a:p>
        </p:txBody>
      </p:sp>
      <p:cxnSp>
        <p:nvCxnSpPr>
          <p:cNvPr id="9" name="Straight Connector 8">
            <a:extLst>
              <a:ext uri="{FF2B5EF4-FFF2-40B4-BE49-F238E27FC236}">
                <a16:creationId xmlns:a16="http://schemas.microsoft.com/office/drawing/2014/main" id="{B51B795C-0404-38C3-3A46-7DD31C301970}"/>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A24EC05C-0E12-735A-8285-FF4EF38079E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44730CBA-9322-0E41-E7FE-F0AF3162BD10}"/>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56D3D33-870D-D2F2-17B7-D16D93F95001}"/>
              </a:ext>
            </a:extLst>
          </p:cNvPr>
          <p:cNvSpPr txBox="1"/>
          <p:nvPr/>
        </p:nvSpPr>
        <p:spPr>
          <a:xfrm>
            <a:off x="838200" y="1520652"/>
            <a:ext cx="9604172" cy="400110"/>
          </a:xfrm>
          <a:prstGeom prst="rect">
            <a:avLst/>
          </a:prstGeom>
          <a:noFill/>
        </p:spPr>
        <p:txBody>
          <a:bodyPr wrap="square" rtlCol="0" anchor="ctr">
            <a:spAutoFit/>
          </a:bodyPr>
          <a:lstStyle/>
          <a:p>
            <a:pPr algn="ctr"/>
            <a:r>
              <a:rPr lang="en-US" sz="2000" dirty="0"/>
              <a:t>Minimum Capital Requirement for Operational Risk – RBI Guidelines in June 2023 (</a:t>
            </a:r>
            <a:r>
              <a:rPr lang="en-US" sz="2000" dirty="0" err="1"/>
              <a:t>Contd</a:t>
            </a:r>
            <a:r>
              <a:rPr lang="en-US" sz="2000" dirty="0"/>
              <a:t> ..)</a:t>
            </a:r>
            <a:endParaRPr lang="en-IN" sz="2000" dirty="0"/>
          </a:p>
        </p:txBody>
      </p:sp>
      <p:sp>
        <p:nvSpPr>
          <p:cNvPr id="13" name="Rectangle 12">
            <a:extLst>
              <a:ext uri="{FF2B5EF4-FFF2-40B4-BE49-F238E27FC236}">
                <a16:creationId xmlns:a16="http://schemas.microsoft.com/office/drawing/2014/main" id="{75ADCEA2-F532-E65D-8506-267AA9A18FB8}"/>
              </a:ext>
            </a:extLst>
          </p:cNvPr>
          <p:cNvSpPr/>
          <p:nvPr/>
        </p:nvSpPr>
        <p:spPr>
          <a:xfrm>
            <a:off x="893390" y="2021220"/>
            <a:ext cx="9937895" cy="443394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3FBFB43C-F82D-58B9-9031-125A0A127BBE}"/>
              </a:ext>
            </a:extLst>
          </p:cNvPr>
          <p:cNvSpPr txBox="1"/>
          <p:nvPr/>
        </p:nvSpPr>
        <p:spPr>
          <a:xfrm>
            <a:off x="893389" y="2031137"/>
            <a:ext cx="9860749" cy="4431983"/>
          </a:xfrm>
          <a:prstGeom prst="rect">
            <a:avLst/>
          </a:prstGeom>
          <a:noFill/>
        </p:spPr>
        <p:txBody>
          <a:bodyPr wrap="square">
            <a:spAutoFit/>
          </a:bodyPr>
          <a:lstStyle/>
          <a:p>
            <a:pPr algn="just"/>
            <a:r>
              <a:rPr lang="en-IN" b="1" u="sng" dirty="0"/>
              <a:t>ILDC, SC and FC,</a:t>
            </a:r>
            <a:r>
              <a:rPr lang="en-IN" dirty="0"/>
              <a:t> shall be computed as per the formula below, where a bar above a term indicates that it is calculated as the average over three years viz. t, t-1 and t-2.</a:t>
            </a:r>
          </a:p>
          <a:p>
            <a:pPr algn="just"/>
            <a:endParaRPr lang="en-IN" b="1" u="sng" dirty="0"/>
          </a:p>
          <a:p>
            <a:pPr marL="342900" indent="-342900" algn="just">
              <a:buAutoNum type="arabicPeriod"/>
            </a:pPr>
            <a:r>
              <a:rPr lang="en-IN" sz="1600" dirty="0"/>
              <a:t>ILDC = Min of [ Abs(Interest Income – Interest Expense); 2.25% X Interest Earning Assets] + Dividend Income.</a:t>
            </a:r>
          </a:p>
          <a:p>
            <a:pPr marL="342900" indent="-342900" algn="just">
              <a:buAutoNum type="arabicPeriod"/>
            </a:pPr>
            <a:r>
              <a:rPr lang="en-IN" sz="1600" dirty="0"/>
              <a:t>SC = Max of [Other Operating Income; Other Operating Expense] + Max of [ Fee Income; Fee Expense].</a:t>
            </a:r>
          </a:p>
          <a:p>
            <a:pPr marL="342900" indent="-342900" algn="just">
              <a:buAutoNum type="arabicPeriod"/>
            </a:pPr>
            <a:r>
              <a:rPr lang="en-IN" sz="1600" dirty="0"/>
              <a:t>FC = Abs (Net P&amp;L Trading Book) + Abs (Net P&amp;L Banking Book). </a:t>
            </a:r>
          </a:p>
          <a:p>
            <a:pPr algn="just"/>
            <a:endParaRPr lang="en-IN" sz="1600" dirty="0"/>
          </a:p>
          <a:p>
            <a:pPr algn="just"/>
            <a:r>
              <a:rPr lang="en-IN" sz="1600" dirty="0"/>
              <a:t>Where</a:t>
            </a:r>
          </a:p>
          <a:p>
            <a:pPr lvl="1" algn="just"/>
            <a:r>
              <a:rPr lang="en-IN" sz="1600" b="1" dirty="0"/>
              <a:t>Max</a:t>
            </a:r>
            <a:r>
              <a:rPr lang="en-IN" sz="1600" dirty="0"/>
              <a:t> = Maximum, </a:t>
            </a:r>
            <a:r>
              <a:rPr lang="en-IN" sz="1600" b="1" dirty="0"/>
              <a:t>Min</a:t>
            </a:r>
            <a:r>
              <a:rPr lang="en-IN" sz="1600" dirty="0"/>
              <a:t> = Minimum and </a:t>
            </a:r>
            <a:r>
              <a:rPr lang="en-IN" sz="1600" b="1" dirty="0"/>
              <a:t>Abs</a:t>
            </a:r>
            <a:r>
              <a:rPr lang="en-IN" sz="1600" dirty="0"/>
              <a:t> = Absolute value of sub-components irrespective of signs (+ or -).</a:t>
            </a:r>
          </a:p>
          <a:p>
            <a:pPr algn="just"/>
            <a:endParaRPr lang="en-IN" sz="1600" dirty="0"/>
          </a:p>
          <a:p>
            <a:pPr algn="just"/>
            <a:r>
              <a:rPr lang="en-IN" b="1" u="sng" dirty="0"/>
              <a:t>Constituents of Business Indicator (BI):</a:t>
            </a:r>
          </a:p>
          <a:p>
            <a:pPr algn="just"/>
            <a:endParaRPr lang="en-IN" b="1" u="sng" dirty="0"/>
          </a:p>
          <a:p>
            <a:pPr marL="742950" lvl="1" indent="-285750" algn="just">
              <a:buFont typeface="Wingdings" pitchFamily="2" charset="2"/>
              <a:buChar char="ü"/>
            </a:pPr>
            <a:r>
              <a:rPr lang="en-IN" sz="1600" u="sng" dirty="0"/>
              <a:t>Interest, Lease &amp; Dividend:</a:t>
            </a:r>
            <a:r>
              <a:rPr lang="en-IN" sz="1600" dirty="0"/>
              <a:t> Interest Income, Interest Expenses, Interest earning assets (Balance sheet item), Dividend income.</a:t>
            </a:r>
          </a:p>
          <a:p>
            <a:pPr marL="742950" lvl="1" indent="-285750" algn="just">
              <a:buFont typeface="Wingdings" pitchFamily="2" charset="2"/>
              <a:buChar char="ü"/>
            </a:pPr>
            <a:r>
              <a:rPr lang="en-IN" sz="1600" u="sng" dirty="0"/>
              <a:t>Services:</a:t>
            </a:r>
            <a:r>
              <a:rPr lang="en-IN" sz="1600" dirty="0"/>
              <a:t> Fee and Commission Income, Fee and Commission Expenses, Other Operating Income and Other Operating Expenses.</a:t>
            </a:r>
          </a:p>
          <a:p>
            <a:pPr marL="742950" lvl="1" indent="-285750" algn="just">
              <a:buFont typeface="Wingdings" pitchFamily="2" charset="2"/>
              <a:buChar char="ü"/>
            </a:pPr>
            <a:r>
              <a:rPr lang="en-IN" sz="1600" u="sng" dirty="0"/>
              <a:t>Financial:</a:t>
            </a:r>
            <a:r>
              <a:rPr lang="en-IN" sz="1600" dirty="0"/>
              <a:t> Net Profit / Loss on Trading Book, Net Profit / Loss on Banking Book.</a:t>
            </a:r>
          </a:p>
        </p:txBody>
      </p:sp>
      <p:sp>
        <p:nvSpPr>
          <p:cNvPr id="7" name="Slide Number Placeholder 6">
            <a:extLst>
              <a:ext uri="{FF2B5EF4-FFF2-40B4-BE49-F238E27FC236}">
                <a16:creationId xmlns:a16="http://schemas.microsoft.com/office/drawing/2014/main" id="{A78325D3-0276-91E1-9ADB-8A6BB4B51EFC}"/>
              </a:ext>
            </a:extLst>
          </p:cNvPr>
          <p:cNvSpPr>
            <a:spLocks noGrp="1"/>
          </p:cNvSpPr>
          <p:nvPr>
            <p:ph type="sldNum" sz="quarter" idx="12"/>
          </p:nvPr>
        </p:nvSpPr>
        <p:spPr/>
        <p:txBody>
          <a:bodyPr/>
          <a:lstStyle/>
          <a:p>
            <a:fld id="{0B3C964A-4DF5-4237-A592-D422B0A37568}" type="slidenum">
              <a:rPr lang="en-IN" smtClean="0"/>
              <a:t>17</a:t>
            </a:fld>
            <a:endParaRPr lang="en-IN"/>
          </a:p>
        </p:txBody>
      </p:sp>
      <p:sp>
        <p:nvSpPr>
          <p:cNvPr id="10" name="Footer Placeholder 9">
            <a:extLst>
              <a:ext uri="{FF2B5EF4-FFF2-40B4-BE49-F238E27FC236}">
                <a16:creationId xmlns:a16="http://schemas.microsoft.com/office/drawing/2014/main" id="{B8409BF6-6F75-CC86-12CD-C007887CD887}"/>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30192353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BB28E8-71E9-CD3F-6C32-86E5348635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DC6DCF-0256-4FF7-3A22-B034273808DE}"/>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Models  </a:t>
            </a:r>
          </a:p>
        </p:txBody>
      </p:sp>
      <p:cxnSp>
        <p:nvCxnSpPr>
          <p:cNvPr id="9" name="Straight Connector 8">
            <a:extLst>
              <a:ext uri="{FF2B5EF4-FFF2-40B4-BE49-F238E27FC236}">
                <a16:creationId xmlns:a16="http://schemas.microsoft.com/office/drawing/2014/main" id="{B51B795C-0404-38C3-3A46-7DD31C301970}"/>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A24EC05C-0E12-735A-8285-FF4EF38079E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44730CBA-9322-0E41-E7FE-F0AF3162BD10}"/>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56D3D33-870D-D2F2-17B7-D16D93F95001}"/>
              </a:ext>
            </a:extLst>
          </p:cNvPr>
          <p:cNvSpPr txBox="1"/>
          <p:nvPr/>
        </p:nvSpPr>
        <p:spPr>
          <a:xfrm>
            <a:off x="838200" y="1520652"/>
            <a:ext cx="9604172" cy="400110"/>
          </a:xfrm>
          <a:prstGeom prst="rect">
            <a:avLst/>
          </a:prstGeom>
          <a:noFill/>
        </p:spPr>
        <p:txBody>
          <a:bodyPr wrap="square" rtlCol="0" anchor="ctr">
            <a:spAutoFit/>
          </a:bodyPr>
          <a:lstStyle/>
          <a:p>
            <a:pPr algn="ctr"/>
            <a:r>
              <a:rPr lang="en-US" sz="2000" dirty="0"/>
              <a:t>Minimum Capital Requirement for Operational Risk – RBI Guidelines in June 2023 (</a:t>
            </a:r>
            <a:r>
              <a:rPr lang="en-US" sz="2000" dirty="0" err="1"/>
              <a:t>Contd</a:t>
            </a:r>
            <a:r>
              <a:rPr lang="en-US" sz="2000" dirty="0"/>
              <a:t> ..)</a:t>
            </a:r>
            <a:endParaRPr lang="en-IN" sz="2000" dirty="0"/>
          </a:p>
        </p:txBody>
      </p:sp>
      <p:sp>
        <p:nvSpPr>
          <p:cNvPr id="13" name="Rectangle 12">
            <a:extLst>
              <a:ext uri="{FF2B5EF4-FFF2-40B4-BE49-F238E27FC236}">
                <a16:creationId xmlns:a16="http://schemas.microsoft.com/office/drawing/2014/main" id="{75ADCEA2-F532-E65D-8506-267AA9A18FB8}"/>
              </a:ext>
            </a:extLst>
          </p:cNvPr>
          <p:cNvSpPr/>
          <p:nvPr/>
        </p:nvSpPr>
        <p:spPr>
          <a:xfrm>
            <a:off x="893390" y="2021220"/>
            <a:ext cx="9937895" cy="443394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3FBFB43C-F82D-58B9-9031-125A0A127BBE}"/>
              </a:ext>
            </a:extLst>
          </p:cNvPr>
          <p:cNvSpPr txBox="1"/>
          <p:nvPr/>
        </p:nvSpPr>
        <p:spPr>
          <a:xfrm>
            <a:off x="893389" y="1971503"/>
            <a:ext cx="9860749" cy="4370427"/>
          </a:xfrm>
          <a:prstGeom prst="rect">
            <a:avLst/>
          </a:prstGeom>
          <a:noFill/>
        </p:spPr>
        <p:txBody>
          <a:bodyPr wrap="square">
            <a:spAutoFit/>
          </a:bodyPr>
          <a:lstStyle/>
          <a:p>
            <a:pPr algn="just"/>
            <a:r>
              <a:rPr lang="en-IN" b="1" u="sng" dirty="0"/>
              <a:t>Business Indicator Component (BIC),</a:t>
            </a:r>
            <a:r>
              <a:rPr lang="en-IN" dirty="0"/>
              <a:t> shall be calculated by multiplying the BI with the marginal coefficients (Alpha </a:t>
            </a:r>
            <a:r>
              <a:rPr lang="en-IN" dirty="0" err="1"/>
              <a:t>i</a:t>
            </a:r>
            <a:r>
              <a:rPr lang="en-IN" dirty="0"/>
              <a:t>), which increases with the size of BI. </a:t>
            </a:r>
          </a:p>
          <a:p>
            <a:pPr algn="just"/>
            <a:endParaRPr lang="en-IN" dirty="0"/>
          </a:p>
          <a:p>
            <a:pPr algn="just"/>
            <a:endParaRPr lang="en-IN" dirty="0"/>
          </a:p>
          <a:p>
            <a:pPr algn="just"/>
            <a:endParaRPr lang="en-IN" dirty="0"/>
          </a:p>
          <a:p>
            <a:pPr algn="just"/>
            <a:endParaRPr lang="en-IN" dirty="0"/>
          </a:p>
          <a:p>
            <a:pPr algn="just"/>
            <a:endParaRPr lang="en-IN" dirty="0"/>
          </a:p>
          <a:p>
            <a:pPr algn="just"/>
            <a:endParaRPr lang="en-IN" dirty="0"/>
          </a:p>
          <a:p>
            <a:pPr algn="just"/>
            <a:endParaRPr lang="en-IN" dirty="0"/>
          </a:p>
          <a:p>
            <a:pPr algn="just"/>
            <a:r>
              <a:rPr lang="en-IN" dirty="0"/>
              <a:t>Internal Loss Multiplier (ILM): A Bank’s internal operational risk loss experience affects and calculation of ORC through the ILM.  The ILM shall be calculated as:</a:t>
            </a:r>
          </a:p>
          <a:p>
            <a:pPr algn="ctr"/>
            <a:r>
              <a:rPr lang="en-IN" sz="1600" dirty="0"/>
              <a:t>ILM = ln { exp(1) – 1 + [LC/BIC] power 0.8}</a:t>
            </a:r>
          </a:p>
          <a:p>
            <a:endParaRPr lang="en-IN" sz="1600" dirty="0"/>
          </a:p>
          <a:p>
            <a:r>
              <a:rPr lang="en-IN" sz="1600" dirty="0"/>
              <a:t>Where, the Loss Component (LC) is equal to 15 times average annual operational risk losses, based on 10 years of high quality operational risk annual loss data.  However, banks that do not have 10 years of high quality loss data but have 5 years and above of high quality loss data, shall make use of such available data of five years and above.</a:t>
            </a:r>
          </a:p>
        </p:txBody>
      </p:sp>
      <p:sp>
        <p:nvSpPr>
          <p:cNvPr id="7" name="Slide Number Placeholder 6">
            <a:extLst>
              <a:ext uri="{FF2B5EF4-FFF2-40B4-BE49-F238E27FC236}">
                <a16:creationId xmlns:a16="http://schemas.microsoft.com/office/drawing/2014/main" id="{A78325D3-0276-91E1-9ADB-8A6BB4B51EFC}"/>
              </a:ext>
            </a:extLst>
          </p:cNvPr>
          <p:cNvSpPr>
            <a:spLocks noGrp="1"/>
          </p:cNvSpPr>
          <p:nvPr>
            <p:ph type="sldNum" sz="quarter" idx="12"/>
          </p:nvPr>
        </p:nvSpPr>
        <p:spPr/>
        <p:txBody>
          <a:bodyPr/>
          <a:lstStyle/>
          <a:p>
            <a:fld id="{0B3C964A-4DF5-4237-A592-D422B0A37568}" type="slidenum">
              <a:rPr lang="en-IN" smtClean="0"/>
              <a:t>18</a:t>
            </a:fld>
            <a:endParaRPr lang="en-IN"/>
          </a:p>
        </p:txBody>
      </p:sp>
      <p:sp>
        <p:nvSpPr>
          <p:cNvPr id="10" name="Footer Placeholder 9">
            <a:extLst>
              <a:ext uri="{FF2B5EF4-FFF2-40B4-BE49-F238E27FC236}">
                <a16:creationId xmlns:a16="http://schemas.microsoft.com/office/drawing/2014/main" id="{B8409BF6-6F75-CC86-12CD-C007887CD887}"/>
              </a:ext>
            </a:extLst>
          </p:cNvPr>
          <p:cNvSpPr>
            <a:spLocks noGrp="1"/>
          </p:cNvSpPr>
          <p:nvPr>
            <p:ph type="ftr" sz="quarter" idx="11"/>
          </p:nvPr>
        </p:nvSpPr>
        <p:spPr/>
        <p:txBody>
          <a:bodyPr/>
          <a:lstStyle/>
          <a:p>
            <a:r>
              <a:rPr lang="en-US"/>
              <a:t>Compiled by CH S S MALLIKARJUNARAO for IIM Visakhapatnam</a:t>
            </a:r>
            <a:endParaRPr lang="en-IN"/>
          </a:p>
        </p:txBody>
      </p:sp>
      <p:graphicFrame>
        <p:nvGraphicFramePr>
          <p:cNvPr id="5" name="Table 4">
            <a:extLst>
              <a:ext uri="{FF2B5EF4-FFF2-40B4-BE49-F238E27FC236}">
                <a16:creationId xmlns:a16="http://schemas.microsoft.com/office/drawing/2014/main" id="{31833661-488C-4BDA-3C9A-D1367F07B99E}"/>
              </a:ext>
            </a:extLst>
          </p:cNvPr>
          <p:cNvGraphicFramePr>
            <a:graphicFrameLocks noGrp="1"/>
          </p:cNvGraphicFramePr>
          <p:nvPr>
            <p:extLst>
              <p:ext uri="{D42A27DB-BD31-4B8C-83A1-F6EECF244321}">
                <p14:modId xmlns:p14="http://schemas.microsoft.com/office/powerpoint/2010/main" val="2872396231"/>
              </p:ext>
            </p:extLst>
          </p:nvPr>
        </p:nvGraphicFramePr>
        <p:xfrm>
          <a:off x="1872976" y="2627978"/>
          <a:ext cx="8127999" cy="1854200"/>
        </p:xfrm>
        <a:graphic>
          <a:graphicData uri="http://schemas.openxmlformats.org/drawingml/2006/table">
            <a:tbl>
              <a:tblPr firstRow="1" bandRow="1">
                <a:tableStyleId>{EB9631B5-78F2-41C9-869B-9F39066F8104}</a:tableStyleId>
              </a:tblPr>
              <a:tblGrid>
                <a:gridCol w="1247911">
                  <a:extLst>
                    <a:ext uri="{9D8B030D-6E8A-4147-A177-3AD203B41FA5}">
                      <a16:colId xmlns:a16="http://schemas.microsoft.com/office/drawing/2014/main" val="182664892"/>
                    </a:ext>
                  </a:extLst>
                </a:gridCol>
                <a:gridCol w="2534478">
                  <a:extLst>
                    <a:ext uri="{9D8B030D-6E8A-4147-A177-3AD203B41FA5}">
                      <a16:colId xmlns:a16="http://schemas.microsoft.com/office/drawing/2014/main" val="2679718968"/>
                    </a:ext>
                  </a:extLst>
                </a:gridCol>
                <a:gridCol w="4345610">
                  <a:extLst>
                    <a:ext uri="{9D8B030D-6E8A-4147-A177-3AD203B41FA5}">
                      <a16:colId xmlns:a16="http://schemas.microsoft.com/office/drawing/2014/main" val="2774231947"/>
                    </a:ext>
                  </a:extLst>
                </a:gridCol>
              </a:tblGrid>
              <a:tr h="370840">
                <a:tc gridSpan="3">
                  <a:txBody>
                    <a:bodyPr/>
                    <a:lstStyle/>
                    <a:p>
                      <a:pPr algn="ctr"/>
                      <a:r>
                        <a:rPr lang="en-US" dirty="0">
                          <a:solidFill>
                            <a:schemeClr val="tx1"/>
                          </a:solidFill>
                        </a:rPr>
                        <a:t>BI Ranges and Marginal Coefficients.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15594044"/>
                  </a:ext>
                </a:extLst>
              </a:tr>
              <a:tr h="370840">
                <a:tc>
                  <a:txBody>
                    <a:bodyPr/>
                    <a:lstStyle/>
                    <a:p>
                      <a:pPr algn="ctr"/>
                      <a:r>
                        <a:rPr lang="en-US" dirty="0"/>
                        <a:t>Bucket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BI Range (in Rs Crore)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BI Marginal Coefficients (Alpha </a:t>
                      </a:r>
                      <a:r>
                        <a:rPr lang="en-US" dirty="0" err="1"/>
                        <a:t>i</a:t>
                      </a:r>
                      <a:r>
                        <a:rPr lang="en-US" dirty="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71825947"/>
                  </a:ext>
                </a:extLst>
              </a:tr>
              <a:tr h="370840">
                <a:tc>
                  <a:txBody>
                    <a:bodyPr/>
                    <a:lstStyle/>
                    <a:p>
                      <a:pPr algn="ctr"/>
                      <a:r>
                        <a:rPr lang="en-US" dirty="0"/>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&lt;_ 8000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12%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63534301"/>
                  </a:ext>
                </a:extLst>
              </a:tr>
              <a:tr h="370840">
                <a:tc>
                  <a:txBody>
                    <a:bodyPr/>
                    <a:lstStyle/>
                    <a:p>
                      <a:pPr algn="ctr"/>
                      <a:r>
                        <a:rPr lang="en-US" dirty="0"/>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8000 &lt; BI &lt;_ 240000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15%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08954752"/>
                  </a:ext>
                </a:extLst>
              </a:tr>
              <a:tr h="370840">
                <a:tc>
                  <a:txBody>
                    <a:bodyPr/>
                    <a:lstStyle/>
                    <a:p>
                      <a:pPr algn="ctr"/>
                      <a:r>
                        <a:rPr lang="en-US" dirty="0"/>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&gt; 240000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18%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07546791"/>
                  </a:ext>
                </a:extLst>
              </a:tr>
            </a:tbl>
          </a:graphicData>
        </a:graphic>
      </p:graphicFrame>
    </p:spTree>
    <p:extLst>
      <p:ext uri="{BB962C8B-B14F-4D97-AF65-F5344CB8AC3E}">
        <p14:creationId xmlns:p14="http://schemas.microsoft.com/office/powerpoint/2010/main" val="25904732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BB28E8-71E9-CD3F-6C32-86E5348635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DC6DCF-0256-4FF7-3A22-B034273808DE}"/>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Models  </a:t>
            </a:r>
          </a:p>
        </p:txBody>
      </p:sp>
      <p:cxnSp>
        <p:nvCxnSpPr>
          <p:cNvPr id="9" name="Straight Connector 8">
            <a:extLst>
              <a:ext uri="{FF2B5EF4-FFF2-40B4-BE49-F238E27FC236}">
                <a16:creationId xmlns:a16="http://schemas.microsoft.com/office/drawing/2014/main" id="{B51B795C-0404-38C3-3A46-7DD31C301970}"/>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A24EC05C-0E12-735A-8285-FF4EF38079E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44730CBA-9322-0E41-E7FE-F0AF3162BD10}"/>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56D3D33-870D-D2F2-17B7-D16D93F95001}"/>
              </a:ext>
            </a:extLst>
          </p:cNvPr>
          <p:cNvSpPr txBox="1"/>
          <p:nvPr/>
        </p:nvSpPr>
        <p:spPr>
          <a:xfrm>
            <a:off x="838200" y="1520652"/>
            <a:ext cx="9604172" cy="400110"/>
          </a:xfrm>
          <a:prstGeom prst="rect">
            <a:avLst/>
          </a:prstGeom>
          <a:noFill/>
        </p:spPr>
        <p:txBody>
          <a:bodyPr wrap="square" rtlCol="0" anchor="ctr">
            <a:spAutoFit/>
          </a:bodyPr>
          <a:lstStyle/>
          <a:p>
            <a:pPr algn="ctr"/>
            <a:r>
              <a:rPr lang="en-US" sz="2000" dirty="0"/>
              <a:t>Minimum Capital Requirement for Operational Risk – RBI Guidelines in June 2023 (</a:t>
            </a:r>
            <a:r>
              <a:rPr lang="en-US" sz="2000" dirty="0" err="1"/>
              <a:t>Contd</a:t>
            </a:r>
            <a:r>
              <a:rPr lang="en-US" sz="2000" dirty="0"/>
              <a:t> ..)</a:t>
            </a:r>
            <a:endParaRPr lang="en-IN" sz="2000" dirty="0"/>
          </a:p>
        </p:txBody>
      </p:sp>
      <p:sp>
        <p:nvSpPr>
          <p:cNvPr id="13" name="Rectangle 12">
            <a:extLst>
              <a:ext uri="{FF2B5EF4-FFF2-40B4-BE49-F238E27FC236}">
                <a16:creationId xmlns:a16="http://schemas.microsoft.com/office/drawing/2014/main" id="{75ADCEA2-F532-E65D-8506-267AA9A18FB8}"/>
              </a:ext>
            </a:extLst>
          </p:cNvPr>
          <p:cNvSpPr/>
          <p:nvPr/>
        </p:nvSpPr>
        <p:spPr>
          <a:xfrm>
            <a:off x="893390" y="2021220"/>
            <a:ext cx="9937895" cy="443394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3FBFB43C-F82D-58B9-9031-125A0A127BBE}"/>
              </a:ext>
            </a:extLst>
          </p:cNvPr>
          <p:cNvSpPr txBox="1"/>
          <p:nvPr/>
        </p:nvSpPr>
        <p:spPr>
          <a:xfrm>
            <a:off x="893389" y="2031137"/>
            <a:ext cx="9860749" cy="4247317"/>
          </a:xfrm>
          <a:prstGeom prst="rect">
            <a:avLst/>
          </a:prstGeom>
          <a:noFill/>
        </p:spPr>
        <p:txBody>
          <a:bodyPr wrap="square">
            <a:spAutoFit/>
          </a:bodyPr>
          <a:lstStyle/>
          <a:p>
            <a:pPr algn="just"/>
            <a:r>
              <a:rPr lang="en-IN" b="1" u="sng" dirty="0"/>
              <a:t>Operational Risk Capital:</a:t>
            </a:r>
            <a:r>
              <a:rPr lang="en-IN" dirty="0"/>
              <a:t>  (Effective data shall be communicated by RBI, separately).</a:t>
            </a:r>
          </a:p>
          <a:p>
            <a:pPr algn="just"/>
            <a:endParaRPr lang="en-IN" dirty="0"/>
          </a:p>
          <a:p>
            <a:pPr marL="342900" indent="-342900" algn="just">
              <a:buAutoNum type="arabicPeriod"/>
            </a:pPr>
            <a:r>
              <a:rPr lang="en-IN" dirty="0"/>
              <a:t>For Banks in (a) Bucket 1, and (b) Buckets 2 &amp; 3 that do not have 5 years of high quality operational risk annual loss data, the ORC requirements shall be equal to BIC </a:t>
            </a:r>
            <a:r>
              <a:rPr lang="en-IN" u="sng" dirty="0"/>
              <a:t>(ORC = BIC)</a:t>
            </a:r>
            <a:r>
              <a:rPr lang="en-IN" dirty="0"/>
              <a:t>.</a:t>
            </a:r>
          </a:p>
          <a:p>
            <a:pPr marL="342900" indent="-342900" algn="just">
              <a:buAutoNum type="arabicPeriod"/>
            </a:pPr>
            <a:endParaRPr lang="en-IN" dirty="0"/>
          </a:p>
          <a:p>
            <a:pPr marL="342900" indent="-342900" algn="just">
              <a:buAutoNum type="arabicPeriod"/>
            </a:pPr>
            <a:r>
              <a:rPr lang="en-IN" dirty="0"/>
              <a:t>For Banks in Buckets 2 &amp; 3 having 5 years and above of high quality operational risk annual loss data, the ORC requirement shall be calculated by multiplying the BIC by the ILM </a:t>
            </a:r>
            <a:r>
              <a:rPr lang="en-IN" u="sng" dirty="0"/>
              <a:t>(ORC = BIC X ILM)</a:t>
            </a:r>
            <a:r>
              <a:rPr lang="en-IN" dirty="0"/>
              <a:t>.</a:t>
            </a:r>
          </a:p>
          <a:p>
            <a:pPr marL="342900" indent="-342900" algn="just">
              <a:buAutoNum type="arabicPeriod"/>
            </a:pPr>
            <a:endParaRPr lang="en-IN" dirty="0"/>
          </a:p>
          <a:p>
            <a:pPr marL="342900" indent="-342900" algn="just">
              <a:buAutoNum type="arabicPeriod"/>
            </a:pPr>
            <a:r>
              <a:rPr lang="en-IN" dirty="0"/>
              <a:t>The Risk –Weighted Assets (RWA) for operational risk shall be calculated by multiplying the ORC by 12.5. </a:t>
            </a:r>
          </a:p>
          <a:p>
            <a:pPr marL="342900" indent="-342900" algn="just">
              <a:buAutoNum type="arabicPeriod"/>
            </a:pPr>
            <a:endParaRPr lang="en-IN" dirty="0"/>
          </a:p>
          <a:p>
            <a:pPr marL="342900" indent="-342900" algn="just">
              <a:buAutoNum type="arabicPeriod"/>
            </a:pPr>
            <a:r>
              <a:rPr lang="en-IN" dirty="0"/>
              <a:t>Disclosure frequency:</a:t>
            </a:r>
          </a:p>
          <a:p>
            <a:pPr marL="800100" lvl="1" indent="-342900" algn="just">
              <a:buFont typeface="Wingdings" pitchFamily="2" charset="2"/>
              <a:buChar char="ü"/>
            </a:pPr>
            <a:r>
              <a:rPr lang="en-IN" dirty="0"/>
              <a:t>Historical Losses – Annually.</a:t>
            </a:r>
          </a:p>
          <a:p>
            <a:pPr marL="800100" lvl="1" indent="-342900" algn="just">
              <a:buFont typeface="Wingdings" pitchFamily="2" charset="2"/>
              <a:buChar char="ü"/>
            </a:pPr>
            <a:r>
              <a:rPr lang="en-IN" dirty="0"/>
              <a:t>Business Indicator and Sub Components – Quarterly.</a:t>
            </a:r>
          </a:p>
          <a:p>
            <a:pPr marL="800100" lvl="1" indent="-342900" algn="just">
              <a:buFont typeface="Wingdings" pitchFamily="2" charset="2"/>
              <a:buChar char="ü"/>
            </a:pPr>
            <a:r>
              <a:rPr lang="en-IN" dirty="0"/>
              <a:t>Minimum required ORC – Quarterly.</a:t>
            </a:r>
          </a:p>
        </p:txBody>
      </p:sp>
      <p:sp>
        <p:nvSpPr>
          <p:cNvPr id="7" name="Slide Number Placeholder 6">
            <a:extLst>
              <a:ext uri="{FF2B5EF4-FFF2-40B4-BE49-F238E27FC236}">
                <a16:creationId xmlns:a16="http://schemas.microsoft.com/office/drawing/2014/main" id="{A78325D3-0276-91E1-9ADB-8A6BB4B51EFC}"/>
              </a:ext>
            </a:extLst>
          </p:cNvPr>
          <p:cNvSpPr>
            <a:spLocks noGrp="1"/>
          </p:cNvSpPr>
          <p:nvPr>
            <p:ph type="sldNum" sz="quarter" idx="12"/>
          </p:nvPr>
        </p:nvSpPr>
        <p:spPr/>
        <p:txBody>
          <a:bodyPr/>
          <a:lstStyle/>
          <a:p>
            <a:fld id="{0B3C964A-4DF5-4237-A592-D422B0A37568}" type="slidenum">
              <a:rPr lang="en-IN" smtClean="0"/>
              <a:t>19</a:t>
            </a:fld>
            <a:endParaRPr lang="en-IN"/>
          </a:p>
        </p:txBody>
      </p:sp>
      <p:sp>
        <p:nvSpPr>
          <p:cNvPr id="10" name="Footer Placeholder 9">
            <a:extLst>
              <a:ext uri="{FF2B5EF4-FFF2-40B4-BE49-F238E27FC236}">
                <a16:creationId xmlns:a16="http://schemas.microsoft.com/office/drawing/2014/main" id="{B8409BF6-6F75-CC86-12CD-C007887CD887}"/>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37609687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93086" cy="750610"/>
          </a:xfrm>
        </p:spPr>
        <p:txBody>
          <a:bodyPr>
            <a:normAutofit/>
          </a:bodyPr>
          <a:lstStyle/>
          <a:p>
            <a:pPr algn="ctr"/>
            <a:r>
              <a:rPr lang="en-IN" sz="3200" dirty="0">
                <a:latin typeface="Franklin Gothic Book" panose="020B0503020102020204" pitchFamily="34" charset="0"/>
              </a:rPr>
              <a:t>FRM – Operational Risk Models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F78C863-8722-076F-F34D-345FC744E748}"/>
              </a:ext>
            </a:extLst>
          </p:cNvPr>
          <p:cNvSpPr txBox="1"/>
          <p:nvPr/>
        </p:nvSpPr>
        <p:spPr>
          <a:xfrm>
            <a:off x="2491530" y="2148091"/>
            <a:ext cx="6367244" cy="2523768"/>
          </a:xfrm>
          <a:prstGeom prst="rect">
            <a:avLst/>
          </a:prstGeom>
          <a:noFill/>
        </p:spPr>
        <p:txBody>
          <a:bodyPr wrap="square">
            <a:spAutoFit/>
          </a:bodyPr>
          <a:lstStyle/>
          <a:p>
            <a:pPr algn="ctr"/>
            <a:endParaRPr lang="en-US" sz="1600" dirty="0"/>
          </a:p>
          <a:p>
            <a:pPr algn="ctr"/>
            <a:endParaRPr lang="en-US" sz="1600" dirty="0"/>
          </a:p>
          <a:p>
            <a:pPr algn="ctr"/>
            <a:endParaRPr lang="en-US" sz="1600" dirty="0"/>
          </a:p>
          <a:p>
            <a:pPr algn="ctr"/>
            <a:r>
              <a:rPr lang="en-US" sz="6200" dirty="0">
                <a:solidFill>
                  <a:srgbClr val="FF0000"/>
                </a:solidFill>
              </a:rPr>
              <a:t>THANKS</a:t>
            </a:r>
          </a:p>
          <a:p>
            <a:pPr algn="ctr"/>
            <a:endParaRPr lang="en-US" sz="1600" dirty="0"/>
          </a:p>
          <a:p>
            <a:pPr algn="ctr"/>
            <a:endParaRPr lang="en-US" sz="1600" dirty="0"/>
          </a:p>
          <a:p>
            <a:pPr algn="ctr"/>
            <a:endParaRPr lang="en-US" sz="1600" dirty="0"/>
          </a:p>
        </p:txBody>
      </p:sp>
      <p:sp>
        <p:nvSpPr>
          <p:cNvPr id="6" name="Slide Number Placeholder 5">
            <a:extLst>
              <a:ext uri="{FF2B5EF4-FFF2-40B4-BE49-F238E27FC236}">
                <a16:creationId xmlns:a16="http://schemas.microsoft.com/office/drawing/2014/main" id="{6E057DC0-BD17-52E4-5803-50CAD65CF7F6}"/>
              </a:ext>
            </a:extLst>
          </p:cNvPr>
          <p:cNvSpPr>
            <a:spLocks noGrp="1"/>
          </p:cNvSpPr>
          <p:nvPr>
            <p:ph type="sldNum" sz="quarter" idx="12"/>
          </p:nvPr>
        </p:nvSpPr>
        <p:spPr/>
        <p:txBody>
          <a:bodyPr/>
          <a:lstStyle/>
          <a:p>
            <a:fld id="{0B3C964A-4DF5-4237-A592-D422B0A37568}" type="slidenum">
              <a:rPr lang="en-IN" smtClean="0"/>
              <a:t>20</a:t>
            </a:fld>
            <a:endParaRPr lang="en-IN"/>
          </a:p>
        </p:txBody>
      </p:sp>
      <p:sp>
        <p:nvSpPr>
          <p:cNvPr id="7" name="Footer Placeholder 6">
            <a:extLst>
              <a:ext uri="{FF2B5EF4-FFF2-40B4-BE49-F238E27FC236}">
                <a16:creationId xmlns:a16="http://schemas.microsoft.com/office/drawing/2014/main" id="{339EF05F-2A59-2332-15A3-A7C8886931CC}"/>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15378532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961</TotalTime>
  <Words>2774</Words>
  <Application>Microsoft Macintosh PowerPoint</Application>
  <PresentationFormat>Widescreen</PresentationFormat>
  <Paragraphs>297</Paragraphs>
  <Slides>20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Arial</vt:lpstr>
      <vt:lpstr>Calibri</vt:lpstr>
      <vt:lpstr>Calibri Light</vt:lpstr>
      <vt:lpstr>Franklin Gothic Book</vt:lpstr>
      <vt:lpstr>Wingdings</vt:lpstr>
      <vt:lpstr>Office Theme</vt:lpstr>
      <vt:lpstr>Executive Certificate Program in  Financial Risk Management</vt:lpstr>
      <vt:lpstr>FRM – Operational Risk Models </vt:lpstr>
      <vt:lpstr>FRM – Operational Risk Models  </vt:lpstr>
      <vt:lpstr>FRM – Operational Risk Models  </vt:lpstr>
      <vt:lpstr>FRM – Operational Risk Models </vt:lpstr>
      <vt:lpstr>FRM – Operational Risk Models  </vt:lpstr>
      <vt:lpstr>FRM – Operational Risk Models  </vt:lpstr>
      <vt:lpstr>FRM – Operational Risk Models  </vt:lpstr>
      <vt:lpstr>FRM – Operational Risk Models  </vt:lpstr>
      <vt:lpstr>FRM – Operational Risk Models  </vt:lpstr>
      <vt:lpstr>FRM – Operational Risk Models  </vt:lpstr>
      <vt:lpstr>FRM – Operational Risk Models  </vt:lpstr>
      <vt:lpstr>FRM – Operational Risk Models  </vt:lpstr>
      <vt:lpstr>FRM – Operational Risk Models  </vt:lpstr>
      <vt:lpstr>FRM – Operational Risk Models  </vt:lpstr>
      <vt:lpstr>FRM – Operational Risk Models  </vt:lpstr>
      <vt:lpstr>FRM – Operational Risk Models  </vt:lpstr>
      <vt:lpstr>FRM – Operational Risk Models  </vt:lpstr>
      <vt:lpstr>FRM – Operational Risk Models  </vt:lpstr>
      <vt:lpstr>FRM – Operational Risk Models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Executive Certificate Program in  Financial Risk Management</dc:title>
  <dc:creator>S S Mallikarjunarao Chamarty</dc:creator>
  <cp:lastModifiedBy>S S Mallikarjunarao Chamarty</cp:lastModifiedBy>
  <cp:revision>119</cp:revision>
  <cp:lastPrinted>2024-03-03T02:40:29Z</cp:lastPrinted>
  <dcterms:created xsi:type="dcterms:W3CDTF">2024-02-12T11:50:24Z</dcterms:created>
  <dcterms:modified xsi:type="dcterms:W3CDTF">2024-10-11T08:20:31Z</dcterms:modified>
</cp:coreProperties>
</file>