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sldIdLst>
    <p:sldId id="256" r:id="rId2"/>
    <p:sldId id="346" r:id="rId3"/>
    <p:sldId id="367" r:id="rId4"/>
    <p:sldId id="368" r:id="rId5"/>
    <p:sldId id="369" r:id="rId6"/>
    <p:sldId id="372" r:id="rId7"/>
    <p:sldId id="373" r:id="rId8"/>
    <p:sldId id="360" r:id="rId9"/>
    <p:sldId id="361" r:id="rId10"/>
    <p:sldId id="371" r:id="rId11"/>
    <p:sldId id="390" r:id="rId12"/>
    <p:sldId id="374" r:id="rId13"/>
    <p:sldId id="375" r:id="rId14"/>
    <p:sldId id="387" r:id="rId15"/>
    <p:sldId id="377" r:id="rId16"/>
    <p:sldId id="364" r:id="rId17"/>
    <p:sldId id="365" r:id="rId18"/>
    <p:sldId id="379" r:id="rId19"/>
    <p:sldId id="380" r:id="rId20"/>
    <p:sldId id="381" r:id="rId21"/>
    <p:sldId id="382" r:id="rId22"/>
    <p:sldId id="383" r:id="rId23"/>
    <p:sldId id="391" r:id="rId24"/>
    <p:sldId id="384" r:id="rId25"/>
    <p:sldId id="386" r:id="rId26"/>
    <p:sldId id="35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ilesh chamarty" initials="sc" lastIdx="4" clrIdx="0">
    <p:extLst>
      <p:ext uri="{19B8F6BF-5375-455C-9EA6-DF929625EA0E}">
        <p15:presenceInfo xmlns:p15="http://schemas.microsoft.com/office/powerpoint/2012/main" userId="d0e888349fa5ae9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808"/>
    <a:srgbClr val="FFFFFF"/>
    <a:srgbClr val="EB404D"/>
    <a:srgbClr val="E40011"/>
    <a:srgbClr val="F39210"/>
    <a:srgbClr val="F09218"/>
    <a:srgbClr val="F7B65F"/>
    <a:srgbClr val="F6AB48"/>
    <a:srgbClr val="F3910C"/>
    <a:srgbClr val="FBDC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69" autoAdjust="0"/>
    <p:restoredTop sz="94660"/>
  </p:normalViewPr>
  <p:slideViewPr>
    <p:cSldViewPr snapToGrid="0">
      <p:cViewPr varScale="1">
        <p:scale>
          <a:sx n="145" d="100"/>
          <a:sy n="145" d="100"/>
        </p:scale>
        <p:origin x="200" y="3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1-13T15:28:52.685" idx="2">
    <p:pos x="10" y="10"/>
    <p:text/>
    <p:extLst>
      <p:ext uri="{C676402C-5697-4E1C-873F-D02D1690AC5C}">
        <p15:threadingInfo xmlns:p15="http://schemas.microsoft.com/office/powerpoint/2012/main" timeZoneBias="-33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11-13T15:28:52.685" idx="4">
    <p:pos x="10" y="10"/>
    <p:text/>
    <p:extLst>
      <p:ext uri="{C676402C-5697-4E1C-873F-D02D1690AC5C}">
        <p15:threadingInfo xmlns:p15="http://schemas.microsoft.com/office/powerpoint/2012/main" timeZoneBias="-33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C96069-85B7-4091-8AF8-D26C4EF2BCE0}" type="datetimeFigureOut">
              <a:rPr lang="en-IN" smtClean="0"/>
              <a:t>19/07/24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D3D409-85A8-4E6B-AC9F-9B94032EE1F7}" type="slidenum">
              <a:rPr lang="en-IN" smtClean="0"/>
              <a:t>‹#›</a:t>
            </a:fld>
            <a:endParaRPr lang="en-IN"/>
          </a:p>
        </p:txBody>
      </p:sp>
    </p:spTree>
    <p:extLst>
      <p:ext uri="{BB962C8B-B14F-4D97-AF65-F5344CB8AC3E}">
        <p14:creationId xmlns:p14="http://schemas.microsoft.com/office/powerpoint/2010/main" val="501437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0BE3B-40C1-675C-983B-650A261411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AA7180A-6988-C20D-33C0-E33A92ACC5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E660B94-6302-DEC7-42DF-A04862BB3C09}"/>
              </a:ext>
            </a:extLst>
          </p:cNvPr>
          <p:cNvSpPr>
            <a:spLocks noGrp="1"/>
          </p:cNvSpPr>
          <p:nvPr>
            <p:ph type="dt" sz="half" idx="10"/>
          </p:nvPr>
        </p:nvSpPr>
        <p:spPr/>
        <p:txBody>
          <a:bodyPr/>
          <a:lstStyle/>
          <a:p>
            <a:fld id="{05AF0D91-4FC5-41A3-A37A-4FE970D02C97}" type="datetime1">
              <a:rPr lang="en-IN" smtClean="0"/>
              <a:t>19/07/24</a:t>
            </a:fld>
            <a:endParaRPr lang="en-IN"/>
          </a:p>
        </p:txBody>
      </p:sp>
      <p:sp>
        <p:nvSpPr>
          <p:cNvPr id="5" name="Footer Placeholder 4">
            <a:extLst>
              <a:ext uri="{FF2B5EF4-FFF2-40B4-BE49-F238E27FC236}">
                <a16:creationId xmlns:a16="http://schemas.microsoft.com/office/drawing/2014/main" id="{37FD62CC-5A2C-84D4-3E91-7F62B8054A95}"/>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1EFFB1A9-A12A-84E6-FB93-86C505849B74}"/>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531328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60FF7-83D8-D107-8A2B-7DA5FEF3EFC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7ACB79C-DE93-9EC8-9DED-536C88188D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8AF63DD-DEA0-6DEC-0072-E47DC4F07D51}"/>
              </a:ext>
            </a:extLst>
          </p:cNvPr>
          <p:cNvSpPr>
            <a:spLocks noGrp="1"/>
          </p:cNvSpPr>
          <p:nvPr>
            <p:ph type="dt" sz="half" idx="10"/>
          </p:nvPr>
        </p:nvSpPr>
        <p:spPr/>
        <p:txBody>
          <a:bodyPr/>
          <a:lstStyle/>
          <a:p>
            <a:fld id="{73B5366D-C852-43C8-8F46-C9695C611582}" type="datetime1">
              <a:rPr lang="en-IN" smtClean="0"/>
              <a:t>19/07/24</a:t>
            </a:fld>
            <a:endParaRPr lang="en-IN"/>
          </a:p>
        </p:txBody>
      </p:sp>
      <p:sp>
        <p:nvSpPr>
          <p:cNvPr id="5" name="Footer Placeholder 4">
            <a:extLst>
              <a:ext uri="{FF2B5EF4-FFF2-40B4-BE49-F238E27FC236}">
                <a16:creationId xmlns:a16="http://schemas.microsoft.com/office/drawing/2014/main" id="{D00842CD-DCDA-6346-9068-329823A10F9C}"/>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10AEA6CB-92B9-3496-476A-4B48AE0836BD}"/>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1493922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07413-1A61-F167-ED08-EE9F7B694E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A10197F-57B8-FDDD-5BFC-21DB902560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1F5BE69-B58E-4B45-B9FA-B2EC21343DAB}"/>
              </a:ext>
            </a:extLst>
          </p:cNvPr>
          <p:cNvSpPr>
            <a:spLocks noGrp="1"/>
          </p:cNvSpPr>
          <p:nvPr>
            <p:ph type="dt" sz="half" idx="10"/>
          </p:nvPr>
        </p:nvSpPr>
        <p:spPr/>
        <p:txBody>
          <a:bodyPr/>
          <a:lstStyle/>
          <a:p>
            <a:fld id="{EE35A106-D42F-4571-A778-C45BCF472724}" type="datetime1">
              <a:rPr lang="en-IN" smtClean="0"/>
              <a:t>19/07/24</a:t>
            </a:fld>
            <a:endParaRPr lang="en-IN"/>
          </a:p>
        </p:txBody>
      </p:sp>
      <p:sp>
        <p:nvSpPr>
          <p:cNvPr id="5" name="Footer Placeholder 4">
            <a:extLst>
              <a:ext uri="{FF2B5EF4-FFF2-40B4-BE49-F238E27FC236}">
                <a16:creationId xmlns:a16="http://schemas.microsoft.com/office/drawing/2014/main" id="{8CBD2324-5A0A-6CEF-048C-7E0496BBF446}"/>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A87A3504-834C-6CAC-ED0F-6E8721511D88}"/>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1483425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5D2C6-6980-151C-3B30-69B1C8D293F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73B23F8-A7D1-87B9-AF2D-F3E33B5211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BC5DAFF4-4BBD-C0DF-9482-0141850723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7E13A7C-8BAB-7568-18B1-53D5C86803DA}"/>
              </a:ext>
            </a:extLst>
          </p:cNvPr>
          <p:cNvSpPr>
            <a:spLocks noGrp="1"/>
          </p:cNvSpPr>
          <p:nvPr>
            <p:ph type="dt" sz="half" idx="10"/>
          </p:nvPr>
        </p:nvSpPr>
        <p:spPr/>
        <p:txBody>
          <a:bodyPr/>
          <a:lstStyle/>
          <a:p>
            <a:fld id="{76E9704F-8FD1-4EF7-AB36-81CF0AB93126}" type="datetime1">
              <a:rPr lang="en-IN" smtClean="0"/>
              <a:t>19/07/24</a:t>
            </a:fld>
            <a:endParaRPr lang="en-IN"/>
          </a:p>
        </p:txBody>
      </p:sp>
      <p:sp>
        <p:nvSpPr>
          <p:cNvPr id="6" name="Footer Placeholder 5">
            <a:extLst>
              <a:ext uri="{FF2B5EF4-FFF2-40B4-BE49-F238E27FC236}">
                <a16:creationId xmlns:a16="http://schemas.microsoft.com/office/drawing/2014/main" id="{D77CD682-408C-9D94-9AE4-24BDE0B2FBCC}"/>
              </a:ext>
            </a:extLst>
          </p:cNvPr>
          <p:cNvSpPr>
            <a:spLocks noGrp="1"/>
          </p:cNvSpPr>
          <p:nvPr>
            <p:ph type="ftr" sz="quarter" idx="11"/>
          </p:nvPr>
        </p:nvSpPr>
        <p:spPr/>
        <p:txBody>
          <a:bodyPr/>
          <a:lstStyle/>
          <a:p>
            <a:r>
              <a:rPr lang="en-US"/>
              <a:t>Compiled by CH S S MALLIKARJUNARAO for IIM Visakhapatnam</a:t>
            </a:r>
            <a:endParaRPr lang="en-IN"/>
          </a:p>
        </p:txBody>
      </p:sp>
      <p:sp>
        <p:nvSpPr>
          <p:cNvPr id="7" name="Slide Number Placeholder 6">
            <a:extLst>
              <a:ext uri="{FF2B5EF4-FFF2-40B4-BE49-F238E27FC236}">
                <a16:creationId xmlns:a16="http://schemas.microsoft.com/office/drawing/2014/main" id="{0F5EDE20-AF1D-0F37-D8EC-C78B9C6CC417}"/>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1800669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A8546-1F51-5F58-FBEA-A761C7AD261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EEE561D-0C32-2A0D-17D3-95ADDA6BE2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44ACF5-7185-6A59-F29E-60F14199FEE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3CD1D45-7879-6A01-D6A7-39F03180A2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8266C4-0004-B457-8F58-6871B57065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A93CA59-C30F-5E12-DD04-B6066FAD6A4B}"/>
              </a:ext>
            </a:extLst>
          </p:cNvPr>
          <p:cNvSpPr>
            <a:spLocks noGrp="1"/>
          </p:cNvSpPr>
          <p:nvPr>
            <p:ph type="dt" sz="half" idx="10"/>
          </p:nvPr>
        </p:nvSpPr>
        <p:spPr/>
        <p:txBody>
          <a:bodyPr/>
          <a:lstStyle/>
          <a:p>
            <a:fld id="{4672525F-B61D-4E02-B70F-2A6159A6C5BB}" type="datetime1">
              <a:rPr lang="en-IN" smtClean="0"/>
              <a:t>19/07/24</a:t>
            </a:fld>
            <a:endParaRPr lang="en-IN"/>
          </a:p>
        </p:txBody>
      </p:sp>
      <p:sp>
        <p:nvSpPr>
          <p:cNvPr id="8" name="Footer Placeholder 7">
            <a:extLst>
              <a:ext uri="{FF2B5EF4-FFF2-40B4-BE49-F238E27FC236}">
                <a16:creationId xmlns:a16="http://schemas.microsoft.com/office/drawing/2014/main" id="{4DE52433-764F-DF7A-60E0-AF66A5F28DB5}"/>
              </a:ext>
            </a:extLst>
          </p:cNvPr>
          <p:cNvSpPr>
            <a:spLocks noGrp="1"/>
          </p:cNvSpPr>
          <p:nvPr>
            <p:ph type="ftr" sz="quarter" idx="11"/>
          </p:nvPr>
        </p:nvSpPr>
        <p:spPr/>
        <p:txBody>
          <a:bodyPr/>
          <a:lstStyle/>
          <a:p>
            <a:r>
              <a:rPr lang="en-US"/>
              <a:t>Compiled by CH S S MALLIKARJUNARAO for IIM Visakhapatnam</a:t>
            </a:r>
            <a:endParaRPr lang="en-IN"/>
          </a:p>
        </p:txBody>
      </p:sp>
      <p:sp>
        <p:nvSpPr>
          <p:cNvPr id="9" name="Slide Number Placeholder 8">
            <a:extLst>
              <a:ext uri="{FF2B5EF4-FFF2-40B4-BE49-F238E27FC236}">
                <a16:creationId xmlns:a16="http://schemas.microsoft.com/office/drawing/2014/main" id="{8E8AD5DE-3E5F-5F87-8960-F78108729AE3}"/>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812016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494A2-9A55-C721-1C3E-9A3D475E280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81C70A5-AF7C-62F0-B098-022BAF999A2C}"/>
              </a:ext>
            </a:extLst>
          </p:cNvPr>
          <p:cNvSpPr>
            <a:spLocks noGrp="1"/>
          </p:cNvSpPr>
          <p:nvPr>
            <p:ph type="dt" sz="half" idx="10"/>
          </p:nvPr>
        </p:nvSpPr>
        <p:spPr/>
        <p:txBody>
          <a:bodyPr/>
          <a:lstStyle/>
          <a:p>
            <a:fld id="{EA3AFE83-9139-4EDF-BCD2-630ABD0EA9FB}" type="datetime1">
              <a:rPr lang="en-IN" smtClean="0"/>
              <a:t>19/07/24</a:t>
            </a:fld>
            <a:endParaRPr lang="en-IN"/>
          </a:p>
        </p:txBody>
      </p:sp>
      <p:sp>
        <p:nvSpPr>
          <p:cNvPr id="4" name="Footer Placeholder 3">
            <a:extLst>
              <a:ext uri="{FF2B5EF4-FFF2-40B4-BE49-F238E27FC236}">
                <a16:creationId xmlns:a16="http://schemas.microsoft.com/office/drawing/2014/main" id="{ABBBB6C0-7AB7-C36D-58CE-979002AB813F}"/>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Slide Number Placeholder 4">
            <a:extLst>
              <a:ext uri="{FF2B5EF4-FFF2-40B4-BE49-F238E27FC236}">
                <a16:creationId xmlns:a16="http://schemas.microsoft.com/office/drawing/2014/main" id="{2610B42A-135A-FFB5-24CF-0326B13505B3}"/>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156118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524B34-32B6-F117-CCDD-D0755F4B1CC0}"/>
              </a:ext>
            </a:extLst>
          </p:cNvPr>
          <p:cNvSpPr>
            <a:spLocks noGrp="1"/>
          </p:cNvSpPr>
          <p:nvPr>
            <p:ph type="dt" sz="half" idx="10"/>
          </p:nvPr>
        </p:nvSpPr>
        <p:spPr/>
        <p:txBody>
          <a:bodyPr/>
          <a:lstStyle/>
          <a:p>
            <a:fld id="{60DC127E-4E4B-44B4-8499-B8698589FECC}" type="datetime1">
              <a:rPr lang="en-IN" smtClean="0"/>
              <a:t>19/07/24</a:t>
            </a:fld>
            <a:endParaRPr lang="en-IN"/>
          </a:p>
        </p:txBody>
      </p:sp>
      <p:sp>
        <p:nvSpPr>
          <p:cNvPr id="3" name="Footer Placeholder 2">
            <a:extLst>
              <a:ext uri="{FF2B5EF4-FFF2-40B4-BE49-F238E27FC236}">
                <a16:creationId xmlns:a16="http://schemas.microsoft.com/office/drawing/2014/main" id="{574271A0-F4C4-38E7-8216-A1F2EE132B58}"/>
              </a:ext>
            </a:extLst>
          </p:cNvPr>
          <p:cNvSpPr>
            <a:spLocks noGrp="1"/>
          </p:cNvSpPr>
          <p:nvPr>
            <p:ph type="ftr" sz="quarter" idx="11"/>
          </p:nvPr>
        </p:nvSpPr>
        <p:spPr/>
        <p:txBody>
          <a:bodyPr/>
          <a:lstStyle/>
          <a:p>
            <a:r>
              <a:rPr lang="en-US"/>
              <a:t>Compiled by CH S S MALLIKARJUNARAO for IIM Visakhapatnam</a:t>
            </a:r>
            <a:endParaRPr lang="en-IN"/>
          </a:p>
        </p:txBody>
      </p:sp>
      <p:sp>
        <p:nvSpPr>
          <p:cNvPr id="4" name="Slide Number Placeholder 3">
            <a:extLst>
              <a:ext uri="{FF2B5EF4-FFF2-40B4-BE49-F238E27FC236}">
                <a16:creationId xmlns:a16="http://schemas.microsoft.com/office/drawing/2014/main" id="{03E3A680-F60C-643E-CCD5-879A4514F2B1}"/>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4020048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733AA-C881-2586-0FB0-58EBCEA113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DCD5AC53-8355-36C4-4171-F676E45A81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DD9B077-92A8-CC3E-8F4D-99CB1B8F5D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90EC0B-45FE-02FD-E2C9-7BD3944D68E0}"/>
              </a:ext>
            </a:extLst>
          </p:cNvPr>
          <p:cNvSpPr>
            <a:spLocks noGrp="1"/>
          </p:cNvSpPr>
          <p:nvPr>
            <p:ph type="dt" sz="half" idx="10"/>
          </p:nvPr>
        </p:nvSpPr>
        <p:spPr/>
        <p:txBody>
          <a:bodyPr/>
          <a:lstStyle/>
          <a:p>
            <a:fld id="{F444AF0C-58A5-4996-B9F8-BBACBB1F8450}" type="datetime1">
              <a:rPr lang="en-IN" smtClean="0"/>
              <a:t>19/07/24</a:t>
            </a:fld>
            <a:endParaRPr lang="en-IN"/>
          </a:p>
        </p:txBody>
      </p:sp>
      <p:sp>
        <p:nvSpPr>
          <p:cNvPr id="6" name="Footer Placeholder 5">
            <a:extLst>
              <a:ext uri="{FF2B5EF4-FFF2-40B4-BE49-F238E27FC236}">
                <a16:creationId xmlns:a16="http://schemas.microsoft.com/office/drawing/2014/main" id="{1924988F-97C4-FACC-3185-F4D54C095C6A}"/>
              </a:ext>
            </a:extLst>
          </p:cNvPr>
          <p:cNvSpPr>
            <a:spLocks noGrp="1"/>
          </p:cNvSpPr>
          <p:nvPr>
            <p:ph type="ftr" sz="quarter" idx="11"/>
          </p:nvPr>
        </p:nvSpPr>
        <p:spPr/>
        <p:txBody>
          <a:bodyPr/>
          <a:lstStyle/>
          <a:p>
            <a:r>
              <a:rPr lang="en-US"/>
              <a:t>Compiled by CH S S MALLIKARJUNARAO for IIM Visakhapatnam</a:t>
            </a:r>
            <a:endParaRPr lang="en-IN"/>
          </a:p>
        </p:txBody>
      </p:sp>
      <p:sp>
        <p:nvSpPr>
          <p:cNvPr id="7" name="Slide Number Placeholder 6">
            <a:extLst>
              <a:ext uri="{FF2B5EF4-FFF2-40B4-BE49-F238E27FC236}">
                <a16:creationId xmlns:a16="http://schemas.microsoft.com/office/drawing/2014/main" id="{D2950D28-5259-856C-6096-05D5F14343C3}"/>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063484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02243-C6CD-9A7D-B1A5-280603B156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9874C0B-6ED0-4372-2DDD-43383E9F9A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DCD09E6-B987-29D6-3030-D229E2C990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7C04C2-6F28-A096-7977-77DE37B7582E}"/>
              </a:ext>
            </a:extLst>
          </p:cNvPr>
          <p:cNvSpPr>
            <a:spLocks noGrp="1"/>
          </p:cNvSpPr>
          <p:nvPr>
            <p:ph type="dt" sz="half" idx="10"/>
          </p:nvPr>
        </p:nvSpPr>
        <p:spPr/>
        <p:txBody>
          <a:bodyPr/>
          <a:lstStyle/>
          <a:p>
            <a:fld id="{BD415B36-8DF9-419D-B90D-B6C17B684B60}" type="datetime1">
              <a:rPr lang="en-IN" smtClean="0"/>
              <a:t>19/07/24</a:t>
            </a:fld>
            <a:endParaRPr lang="en-IN"/>
          </a:p>
        </p:txBody>
      </p:sp>
      <p:sp>
        <p:nvSpPr>
          <p:cNvPr id="6" name="Footer Placeholder 5">
            <a:extLst>
              <a:ext uri="{FF2B5EF4-FFF2-40B4-BE49-F238E27FC236}">
                <a16:creationId xmlns:a16="http://schemas.microsoft.com/office/drawing/2014/main" id="{0E7F2EE4-FCDD-6228-942B-FE1B641E5999}"/>
              </a:ext>
            </a:extLst>
          </p:cNvPr>
          <p:cNvSpPr>
            <a:spLocks noGrp="1"/>
          </p:cNvSpPr>
          <p:nvPr>
            <p:ph type="ftr" sz="quarter" idx="11"/>
          </p:nvPr>
        </p:nvSpPr>
        <p:spPr/>
        <p:txBody>
          <a:bodyPr/>
          <a:lstStyle/>
          <a:p>
            <a:r>
              <a:rPr lang="en-US"/>
              <a:t>Compiled by CH S S MALLIKARJUNARAO for IIM Visakhapatnam</a:t>
            </a:r>
            <a:endParaRPr lang="en-IN"/>
          </a:p>
        </p:txBody>
      </p:sp>
      <p:sp>
        <p:nvSpPr>
          <p:cNvPr id="7" name="Slide Number Placeholder 6">
            <a:extLst>
              <a:ext uri="{FF2B5EF4-FFF2-40B4-BE49-F238E27FC236}">
                <a16:creationId xmlns:a16="http://schemas.microsoft.com/office/drawing/2014/main" id="{4FEFDD20-0B44-C7EA-1081-05E7BC484BEE}"/>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044127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8BFC3-34DD-2EBB-EE98-9F77F5B4A3C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48F4F32-D5E9-DE34-9D7B-2EEBC55EE1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86F6C22-1ED6-C562-D25D-91BA8D8184C3}"/>
              </a:ext>
            </a:extLst>
          </p:cNvPr>
          <p:cNvSpPr>
            <a:spLocks noGrp="1"/>
          </p:cNvSpPr>
          <p:nvPr>
            <p:ph type="dt" sz="half" idx="10"/>
          </p:nvPr>
        </p:nvSpPr>
        <p:spPr/>
        <p:txBody>
          <a:bodyPr/>
          <a:lstStyle/>
          <a:p>
            <a:fld id="{0BCEE5DD-61AB-46FF-A7BB-35A2A907F6BF}" type="datetime1">
              <a:rPr lang="en-IN" smtClean="0"/>
              <a:t>19/07/24</a:t>
            </a:fld>
            <a:endParaRPr lang="en-IN"/>
          </a:p>
        </p:txBody>
      </p:sp>
      <p:sp>
        <p:nvSpPr>
          <p:cNvPr id="5" name="Footer Placeholder 4">
            <a:extLst>
              <a:ext uri="{FF2B5EF4-FFF2-40B4-BE49-F238E27FC236}">
                <a16:creationId xmlns:a16="http://schemas.microsoft.com/office/drawing/2014/main" id="{C935485B-83AA-8B46-6A14-F82EF39C8CF4}"/>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8DB11907-6663-9712-6D1E-77D58F58772F}"/>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3949858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0F7EC2-013B-08E4-FC48-B3C5E0CF4A3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30BFE15-04F6-4247-BD01-102D7B92FF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CA07755-36F8-CA6F-5D88-DF656F9CD611}"/>
              </a:ext>
            </a:extLst>
          </p:cNvPr>
          <p:cNvSpPr>
            <a:spLocks noGrp="1"/>
          </p:cNvSpPr>
          <p:nvPr>
            <p:ph type="dt" sz="half" idx="10"/>
          </p:nvPr>
        </p:nvSpPr>
        <p:spPr/>
        <p:txBody>
          <a:bodyPr/>
          <a:lstStyle/>
          <a:p>
            <a:fld id="{874F24D2-9110-4C1B-9AB9-641C3F5243F0}" type="datetime1">
              <a:rPr lang="en-IN" smtClean="0"/>
              <a:t>19/07/24</a:t>
            </a:fld>
            <a:endParaRPr lang="en-IN"/>
          </a:p>
        </p:txBody>
      </p:sp>
      <p:sp>
        <p:nvSpPr>
          <p:cNvPr id="5" name="Footer Placeholder 4">
            <a:extLst>
              <a:ext uri="{FF2B5EF4-FFF2-40B4-BE49-F238E27FC236}">
                <a16:creationId xmlns:a16="http://schemas.microsoft.com/office/drawing/2014/main" id="{38916587-F214-9439-BA1C-7E2D0760B4D4}"/>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9EE3112B-C0D4-75E7-9AB2-C7E503CBDAD4}"/>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3612408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D922EC-B356-F43E-3B50-792FFC5384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CCA8ABD-AD36-0B94-A166-7D93069BB9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3B7189D-84B5-70AB-6358-844ACA9E98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460EE3-45FC-47BF-B988-F8A6B02E2FBC}" type="datetime1">
              <a:rPr lang="en-IN" smtClean="0"/>
              <a:t>19/07/24</a:t>
            </a:fld>
            <a:endParaRPr lang="en-IN"/>
          </a:p>
        </p:txBody>
      </p:sp>
      <p:sp>
        <p:nvSpPr>
          <p:cNvPr id="5" name="Footer Placeholder 4">
            <a:extLst>
              <a:ext uri="{FF2B5EF4-FFF2-40B4-BE49-F238E27FC236}">
                <a16:creationId xmlns:a16="http://schemas.microsoft.com/office/drawing/2014/main" id="{C3C84AE3-96C8-8EFB-ACAD-18EB8F6D1D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0AD61676-F01B-293D-98C4-6C627BD42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3C964A-4DF5-4237-A592-D422B0A37568}" type="slidenum">
              <a:rPr lang="en-IN" smtClean="0"/>
              <a:t>‹#›</a:t>
            </a:fld>
            <a:endParaRPr lang="en-IN"/>
          </a:p>
        </p:txBody>
      </p:sp>
    </p:spTree>
    <p:extLst>
      <p:ext uri="{BB962C8B-B14F-4D97-AF65-F5344CB8AC3E}">
        <p14:creationId xmlns:p14="http://schemas.microsoft.com/office/powerpoint/2010/main" val="70959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1.pn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4.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8.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4.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8.sv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4.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8.sv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8.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8.sv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0.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sv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comments" Target="../comments/comment2.xml"/><Relationship Id="rId3" Type="http://schemas.openxmlformats.org/officeDocument/2006/relationships/image" Target="../media/image2.jpeg"/><Relationship Id="rId7" Type="http://schemas.openxmlformats.org/officeDocument/2006/relationships/image" Target="../media/image8.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2.sv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B30D0-9BA2-C979-60A3-3CF3F34438CB}"/>
              </a:ext>
            </a:extLst>
          </p:cNvPr>
          <p:cNvSpPr>
            <a:spLocks noGrp="1"/>
          </p:cNvSpPr>
          <p:nvPr>
            <p:ph type="ctrTitle"/>
          </p:nvPr>
        </p:nvSpPr>
        <p:spPr>
          <a:xfrm>
            <a:off x="1888435" y="277387"/>
            <a:ext cx="7702826" cy="1253776"/>
          </a:xfrm>
        </p:spPr>
        <p:txBody>
          <a:bodyPr>
            <a:normAutofit fontScale="90000"/>
          </a:bodyPr>
          <a:lstStyle/>
          <a:p>
            <a:r>
              <a:rPr lang="en-IN" sz="4400" dirty="0">
                <a:solidFill>
                  <a:srgbClr val="C00000"/>
                </a:solidFill>
              </a:rPr>
              <a:t>Executive Certificate Program in </a:t>
            </a:r>
            <a:br>
              <a:rPr lang="en-IN" sz="4400" dirty="0">
                <a:solidFill>
                  <a:srgbClr val="C00000"/>
                </a:solidFill>
              </a:rPr>
            </a:br>
            <a:r>
              <a:rPr lang="en-IN" sz="4400" dirty="0">
                <a:solidFill>
                  <a:srgbClr val="C00000"/>
                </a:solidFill>
              </a:rPr>
              <a:t>Financial Risk Management</a:t>
            </a:r>
          </a:p>
        </p:txBody>
      </p:sp>
      <p:sp>
        <p:nvSpPr>
          <p:cNvPr id="3" name="Subtitle 2">
            <a:extLst>
              <a:ext uri="{FF2B5EF4-FFF2-40B4-BE49-F238E27FC236}">
                <a16:creationId xmlns:a16="http://schemas.microsoft.com/office/drawing/2014/main" id="{38001CE7-6B37-7B3D-6865-87AA702DC3EA}"/>
              </a:ext>
            </a:extLst>
          </p:cNvPr>
          <p:cNvSpPr>
            <a:spLocks noGrp="1"/>
          </p:cNvSpPr>
          <p:nvPr>
            <p:ph type="subTitle" idx="1"/>
          </p:nvPr>
        </p:nvSpPr>
        <p:spPr>
          <a:xfrm>
            <a:off x="1888435" y="3992303"/>
            <a:ext cx="7812157" cy="2416888"/>
          </a:xfrm>
        </p:spPr>
        <p:txBody>
          <a:bodyPr>
            <a:normAutofit lnSpcReduction="10000"/>
          </a:bodyPr>
          <a:lstStyle/>
          <a:p>
            <a:r>
              <a:rPr lang="en-IN" b="1" i="1" dirty="0">
                <a:solidFill>
                  <a:srgbClr val="002060"/>
                </a:solidFill>
              </a:rPr>
              <a:t>CH S S MALLIKARJUNA RAO</a:t>
            </a:r>
          </a:p>
          <a:p>
            <a:r>
              <a:rPr lang="en-IN" sz="1700" dirty="0">
                <a:solidFill>
                  <a:srgbClr val="002060"/>
                </a:solidFill>
              </a:rPr>
              <a:t>(Former MD &amp; CEO of Allahabad Bank &amp;  Punjab National Bank)</a:t>
            </a:r>
          </a:p>
          <a:p>
            <a:pPr algn="l">
              <a:spcBef>
                <a:spcPts val="2000"/>
              </a:spcBef>
              <a:spcAft>
                <a:spcPts val="1000"/>
              </a:spcAft>
            </a:pPr>
            <a:r>
              <a:rPr lang="en-IN" sz="1900" dirty="0">
                <a:solidFill>
                  <a:srgbClr val="E40011"/>
                </a:solidFill>
              </a:rPr>
              <a:t>Currently serving on the Boards of</a:t>
            </a:r>
          </a:p>
          <a:p>
            <a:pPr marL="457200" indent="-457200" algn="l">
              <a:buAutoNum type="arabicPeriod"/>
            </a:pPr>
            <a:r>
              <a:rPr lang="en-IN" sz="1800" dirty="0">
                <a:solidFill>
                  <a:srgbClr val="002060"/>
                </a:solidFill>
              </a:rPr>
              <a:t>Axis Bank Ltd &amp;</a:t>
            </a:r>
          </a:p>
          <a:p>
            <a:pPr marL="457200" indent="-457200" algn="l">
              <a:buAutoNum type="arabicPeriod"/>
            </a:pPr>
            <a:r>
              <a:rPr lang="en-IN" sz="1800" dirty="0">
                <a:solidFill>
                  <a:srgbClr val="002060"/>
                </a:solidFill>
              </a:rPr>
              <a:t>IFTAS (Indian Financial Technology &amp; Allied Services – Wholly owned Subsidiary of RBI)</a:t>
            </a:r>
          </a:p>
        </p:txBody>
      </p:sp>
      <p:pic>
        <p:nvPicPr>
          <p:cNvPr id="4" name="Picture 2" descr="IIM Visakhapatnam | Visakhapatnam">
            <a:extLst>
              <a:ext uri="{FF2B5EF4-FFF2-40B4-BE49-F238E27FC236}">
                <a16:creationId xmlns:a16="http://schemas.microsoft.com/office/drawing/2014/main" id="{32979700-18F4-6C52-3783-72DB370CE1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4815" y="5312426"/>
            <a:ext cx="1466850" cy="14668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A15DCDB-A715-A07B-5B99-02725AE73D7C}"/>
              </a:ext>
            </a:extLst>
          </p:cNvPr>
          <p:cNvSpPr txBox="1">
            <a:spLocks/>
          </p:cNvSpPr>
          <p:nvPr/>
        </p:nvSpPr>
        <p:spPr>
          <a:xfrm>
            <a:off x="1943100" y="2357307"/>
            <a:ext cx="7702826" cy="1035508"/>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4400" dirty="0">
                <a:solidFill>
                  <a:srgbClr val="7030A0"/>
                </a:solidFill>
              </a:rPr>
              <a:t>Session on Foundation of Risk Management</a:t>
            </a:r>
          </a:p>
          <a:p>
            <a:endParaRPr lang="en-IN" sz="4400" dirty="0">
              <a:solidFill>
                <a:srgbClr val="7030A0"/>
              </a:solidFill>
            </a:endParaRPr>
          </a:p>
          <a:p>
            <a:r>
              <a:rPr lang="en-IN" sz="4400" dirty="0">
                <a:solidFill>
                  <a:srgbClr val="7030A0"/>
                </a:solidFill>
              </a:rPr>
              <a:t> 21</a:t>
            </a:r>
            <a:r>
              <a:rPr lang="en-IN" sz="4400" baseline="30000" dirty="0">
                <a:solidFill>
                  <a:srgbClr val="7030A0"/>
                </a:solidFill>
              </a:rPr>
              <a:t>st</a:t>
            </a:r>
            <a:r>
              <a:rPr lang="en-IN" sz="4400" dirty="0">
                <a:solidFill>
                  <a:srgbClr val="7030A0"/>
                </a:solidFill>
              </a:rPr>
              <a:t> July 2024 (Sunday) - Time: 9.00 AM – 12.00 PM</a:t>
            </a:r>
          </a:p>
        </p:txBody>
      </p:sp>
    </p:spTree>
    <p:extLst>
      <p:ext uri="{BB962C8B-B14F-4D97-AF65-F5344CB8AC3E}">
        <p14:creationId xmlns:p14="http://schemas.microsoft.com/office/powerpoint/2010/main" val="3292698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669400"/>
          </a:xfrm>
        </p:spPr>
        <p:txBody>
          <a:bodyPr>
            <a:normAutofit/>
          </a:bodyPr>
          <a:lstStyle/>
          <a:p>
            <a:pPr algn="ctr"/>
            <a:r>
              <a:rPr lang="en-IN" sz="3600" dirty="0">
                <a:latin typeface="Franklin Gothic Book" panose="020B0503020102020204" pitchFamily="34" charset="0"/>
              </a:rPr>
              <a:t>Financial Risk Management (FRM) – An Overview </a:t>
            </a:r>
          </a:p>
        </p:txBody>
      </p:sp>
      <p:sp>
        <p:nvSpPr>
          <p:cNvPr id="5" name="Rectangle 4">
            <a:extLst>
              <a:ext uri="{FF2B5EF4-FFF2-40B4-BE49-F238E27FC236}">
                <a16:creationId xmlns:a16="http://schemas.microsoft.com/office/drawing/2014/main" id="{98952363-BD06-A295-6C6B-A30F0EDC193B}"/>
              </a:ext>
            </a:extLst>
          </p:cNvPr>
          <p:cNvSpPr/>
          <p:nvPr/>
        </p:nvSpPr>
        <p:spPr>
          <a:xfrm>
            <a:off x="838200" y="1730447"/>
            <a:ext cx="9993086" cy="669401"/>
          </a:xfrm>
          <a:prstGeom prst="rect">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en-IN" sz="1600" dirty="0">
                <a:solidFill>
                  <a:schemeClr val="tx1"/>
                </a:solidFill>
              </a:rPr>
              <a:t>FRM can be understood as a Strategic process of identifying, analysing and mitigating potential risks that could adversely affect an organization’s financial performance.</a:t>
            </a:r>
          </a:p>
          <a:p>
            <a:pPr algn="just"/>
            <a:endParaRPr lang="en-IN" sz="1600" dirty="0">
              <a:solidFill>
                <a:schemeClr val="tx1"/>
              </a:solidFill>
            </a:endParaRPr>
          </a:p>
          <a:p>
            <a:pPr algn="just"/>
            <a:endParaRPr lang="en-IN" sz="1600" dirty="0">
              <a:solidFill>
                <a:schemeClr val="tx1"/>
              </a:solidFill>
            </a:endParaRP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0375" y="5416791"/>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F2AAF0A-5ACA-5397-321D-A2B8F5DF0E13}"/>
              </a:ext>
            </a:extLst>
          </p:cNvPr>
          <p:cNvSpPr txBox="1"/>
          <p:nvPr/>
        </p:nvSpPr>
        <p:spPr>
          <a:xfrm>
            <a:off x="1998468" y="3154427"/>
            <a:ext cx="184731" cy="369332"/>
          </a:xfrm>
          <a:prstGeom prst="rect">
            <a:avLst/>
          </a:prstGeom>
          <a:noFill/>
        </p:spPr>
        <p:txBody>
          <a:bodyPr wrap="none" rtlCol="0">
            <a:spAutoFit/>
          </a:bodyPr>
          <a:lstStyle/>
          <a:p>
            <a:endParaRPr lang="en-US" dirty="0"/>
          </a:p>
        </p:txBody>
      </p:sp>
      <p:sp>
        <p:nvSpPr>
          <p:cNvPr id="6" name="Rectangle 5">
            <a:extLst>
              <a:ext uri="{FF2B5EF4-FFF2-40B4-BE49-F238E27FC236}">
                <a16:creationId xmlns:a16="http://schemas.microsoft.com/office/drawing/2014/main" id="{6A9CAFDE-0F97-B1B0-3ED7-B65874D7AB97}"/>
              </a:ext>
            </a:extLst>
          </p:cNvPr>
          <p:cNvSpPr/>
          <p:nvPr/>
        </p:nvSpPr>
        <p:spPr>
          <a:xfrm>
            <a:off x="932866" y="3209843"/>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Graphic 7" descr="Bullseye">
            <a:extLst>
              <a:ext uri="{FF2B5EF4-FFF2-40B4-BE49-F238E27FC236}">
                <a16:creationId xmlns:a16="http://schemas.microsoft.com/office/drawing/2014/main" id="{97C54CBE-E077-F91A-BB41-F6AF6BD2507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2866" y="3209843"/>
            <a:ext cx="383309" cy="383309"/>
          </a:xfrm>
          <a:prstGeom prst="rect">
            <a:avLst/>
          </a:prstGeom>
        </p:spPr>
      </p:pic>
      <p:sp>
        <p:nvSpPr>
          <p:cNvPr id="10" name="Rectangle 9">
            <a:extLst>
              <a:ext uri="{FF2B5EF4-FFF2-40B4-BE49-F238E27FC236}">
                <a16:creationId xmlns:a16="http://schemas.microsoft.com/office/drawing/2014/main" id="{5B845B0D-B7D6-5FA2-E695-8BA453BC8E73}"/>
              </a:ext>
            </a:extLst>
          </p:cNvPr>
          <p:cNvSpPr/>
          <p:nvPr/>
        </p:nvSpPr>
        <p:spPr>
          <a:xfrm>
            <a:off x="932866" y="2655530"/>
            <a:ext cx="9898420" cy="383309"/>
          </a:xfrm>
          <a:prstGeom prst="rect">
            <a:avLst/>
          </a:prstGeom>
          <a:noFill/>
          <a:ln>
            <a:solidFill>
              <a:srgbClr val="E400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a:extLst>
              <a:ext uri="{FF2B5EF4-FFF2-40B4-BE49-F238E27FC236}">
                <a16:creationId xmlns:a16="http://schemas.microsoft.com/office/drawing/2014/main" id="{0D343D9B-83DF-9F38-4531-613E5BE03EF6}"/>
              </a:ext>
            </a:extLst>
          </p:cNvPr>
          <p:cNvSpPr txBox="1"/>
          <p:nvPr/>
        </p:nvSpPr>
        <p:spPr>
          <a:xfrm>
            <a:off x="969818" y="2687234"/>
            <a:ext cx="9861468" cy="369332"/>
          </a:xfrm>
          <a:prstGeom prst="rect">
            <a:avLst/>
          </a:prstGeom>
          <a:noFill/>
        </p:spPr>
        <p:txBody>
          <a:bodyPr wrap="square" rtlCol="0" anchor="ctr">
            <a:spAutoFit/>
          </a:bodyPr>
          <a:lstStyle/>
          <a:p>
            <a:pPr algn="ctr"/>
            <a:r>
              <a:rPr lang="en-US" dirty="0"/>
              <a:t>Key aspects of financial risk management</a:t>
            </a:r>
            <a:endParaRPr lang="en-IN" dirty="0"/>
          </a:p>
        </p:txBody>
      </p:sp>
      <p:sp>
        <p:nvSpPr>
          <p:cNvPr id="12" name="TextBox 11">
            <a:extLst>
              <a:ext uri="{FF2B5EF4-FFF2-40B4-BE49-F238E27FC236}">
                <a16:creationId xmlns:a16="http://schemas.microsoft.com/office/drawing/2014/main" id="{9B8371CF-217F-06ED-C2F8-98BF156C4A76}"/>
              </a:ext>
            </a:extLst>
          </p:cNvPr>
          <p:cNvSpPr txBox="1"/>
          <p:nvPr/>
        </p:nvSpPr>
        <p:spPr>
          <a:xfrm>
            <a:off x="1316175" y="3257577"/>
            <a:ext cx="1648698" cy="292388"/>
          </a:xfrm>
          <a:prstGeom prst="rect">
            <a:avLst/>
          </a:prstGeom>
          <a:noFill/>
        </p:spPr>
        <p:txBody>
          <a:bodyPr wrap="square" rtlCol="0">
            <a:spAutoFit/>
          </a:bodyPr>
          <a:lstStyle/>
          <a:p>
            <a:r>
              <a:rPr lang="en-US" sz="1300" dirty="0"/>
              <a:t>Risk Identification</a:t>
            </a:r>
            <a:endParaRPr lang="en-IN" sz="1300" dirty="0"/>
          </a:p>
        </p:txBody>
      </p:sp>
      <p:sp>
        <p:nvSpPr>
          <p:cNvPr id="13" name="TextBox 12">
            <a:extLst>
              <a:ext uri="{FF2B5EF4-FFF2-40B4-BE49-F238E27FC236}">
                <a16:creationId xmlns:a16="http://schemas.microsoft.com/office/drawing/2014/main" id="{4966A070-B687-6C46-324F-56D3D006515B}"/>
              </a:ext>
            </a:extLst>
          </p:cNvPr>
          <p:cNvSpPr txBox="1"/>
          <p:nvPr/>
        </p:nvSpPr>
        <p:spPr>
          <a:xfrm>
            <a:off x="2003087" y="3611623"/>
            <a:ext cx="184731" cy="369332"/>
          </a:xfrm>
          <a:prstGeom prst="rect">
            <a:avLst/>
          </a:prstGeom>
          <a:noFill/>
        </p:spPr>
        <p:txBody>
          <a:bodyPr wrap="none" rtlCol="0">
            <a:spAutoFit/>
          </a:bodyPr>
          <a:lstStyle/>
          <a:p>
            <a:endParaRPr lang="en-US" dirty="0"/>
          </a:p>
        </p:txBody>
      </p:sp>
      <p:sp>
        <p:nvSpPr>
          <p:cNvPr id="14" name="Rectangle 13">
            <a:extLst>
              <a:ext uri="{FF2B5EF4-FFF2-40B4-BE49-F238E27FC236}">
                <a16:creationId xmlns:a16="http://schemas.microsoft.com/office/drawing/2014/main" id="{85919BB2-E723-4520-678B-3577E7B5484F}"/>
              </a:ext>
            </a:extLst>
          </p:cNvPr>
          <p:cNvSpPr/>
          <p:nvPr/>
        </p:nvSpPr>
        <p:spPr>
          <a:xfrm>
            <a:off x="937485" y="3667039"/>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CC8A45E5-4B66-9AFE-A31E-E879C96F9F12}"/>
              </a:ext>
            </a:extLst>
          </p:cNvPr>
          <p:cNvSpPr txBox="1"/>
          <p:nvPr/>
        </p:nvSpPr>
        <p:spPr>
          <a:xfrm>
            <a:off x="1320794" y="3714773"/>
            <a:ext cx="1648698" cy="292388"/>
          </a:xfrm>
          <a:prstGeom prst="rect">
            <a:avLst/>
          </a:prstGeom>
          <a:noFill/>
        </p:spPr>
        <p:txBody>
          <a:bodyPr wrap="square" rtlCol="0">
            <a:spAutoFit/>
          </a:bodyPr>
          <a:lstStyle/>
          <a:p>
            <a:r>
              <a:rPr lang="en-US" sz="1300" dirty="0"/>
              <a:t>Risk Assessment</a:t>
            </a:r>
            <a:endParaRPr lang="en-IN" sz="1300" dirty="0"/>
          </a:p>
        </p:txBody>
      </p:sp>
      <p:pic>
        <p:nvPicPr>
          <p:cNvPr id="18" name="Graphic 17" descr="Bar chart">
            <a:extLst>
              <a:ext uri="{FF2B5EF4-FFF2-40B4-BE49-F238E27FC236}">
                <a16:creationId xmlns:a16="http://schemas.microsoft.com/office/drawing/2014/main" id="{E938AAA0-D578-A301-3052-BF3419920A3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39440" y="3696629"/>
            <a:ext cx="337127" cy="337127"/>
          </a:xfrm>
          <a:prstGeom prst="rect">
            <a:avLst/>
          </a:prstGeom>
        </p:spPr>
      </p:pic>
      <p:sp>
        <p:nvSpPr>
          <p:cNvPr id="19" name="Rectangle 18">
            <a:extLst>
              <a:ext uri="{FF2B5EF4-FFF2-40B4-BE49-F238E27FC236}">
                <a16:creationId xmlns:a16="http://schemas.microsoft.com/office/drawing/2014/main" id="{08BA29A9-B91C-C63B-E159-896056CFEE10}"/>
              </a:ext>
            </a:extLst>
          </p:cNvPr>
          <p:cNvSpPr/>
          <p:nvPr/>
        </p:nvSpPr>
        <p:spPr>
          <a:xfrm>
            <a:off x="3532905" y="3214461"/>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20" name="TextBox 19">
            <a:extLst>
              <a:ext uri="{FF2B5EF4-FFF2-40B4-BE49-F238E27FC236}">
                <a16:creationId xmlns:a16="http://schemas.microsoft.com/office/drawing/2014/main" id="{7C75BABC-835E-C217-DE88-CEFCD90D4BDA}"/>
              </a:ext>
            </a:extLst>
          </p:cNvPr>
          <p:cNvSpPr txBox="1"/>
          <p:nvPr/>
        </p:nvSpPr>
        <p:spPr>
          <a:xfrm>
            <a:off x="3513298" y="3257577"/>
            <a:ext cx="7027430" cy="292388"/>
          </a:xfrm>
          <a:prstGeom prst="rect">
            <a:avLst/>
          </a:prstGeom>
          <a:noFill/>
        </p:spPr>
        <p:txBody>
          <a:bodyPr wrap="square" rtlCol="0">
            <a:spAutoFit/>
          </a:bodyPr>
          <a:lstStyle/>
          <a:p>
            <a:r>
              <a:rPr lang="en-US" sz="1300" dirty="0"/>
              <a:t>Assessing internal &amp; external factors to identify and understand potential risks</a:t>
            </a:r>
            <a:endParaRPr lang="en-IN" sz="1300" dirty="0"/>
          </a:p>
        </p:txBody>
      </p:sp>
      <p:sp>
        <p:nvSpPr>
          <p:cNvPr id="21" name="Arrow: Chevron 20">
            <a:extLst>
              <a:ext uri="{FF2B5EF4-FFF2-40B4-BE49-F238E27FC236}">
                <a16:creationId xmlns:a16="http://schemas.microsoft.com/office/drawing/2014/main" id="{84568CAC-1432-88BD-9457-86E0DE82CF5B}"/>
              </a:ext>
            </a:extLst>
          </p:cNvPr>
          <p:cNvSpPr/>
          <p:nvPr/>
        </p:nvSpPr>
        <p:spPr>
          <a:xfrm>
            <a:off x="3209646" y="3294521"/>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2" name="Rectangle 21">
            <a:extLst>
              <a:ext uri="{FF2B5EF4-FFF2-40B4-BE49-F238E27FC236}">
                <a16:creationId xmlns:a16="http://schemas.microsoft.com/office/drawing/2014/main" id="{EE46C7CB-C2C4-B525-7059-9D316562F20D}"/>
              </a:ext>
            </a:extLst>
          </p:cNvPr>
          <p:cNvSpPr/>
          <p:nvPr/>
        </p:nvSpPr>
        <p:spPr>
          <a:xfrm>
            <a:off x="3537523" y="3671656"/>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23" name="TextBox 22">
            <a:extLst>
              <a:ext uri="{FF2B5EF4-FFF2-40B4-BE49-F238E27FC236}">
                <a16:creationId xmlns:a16="http://schemas.microsoft.com/office/drawing/2014/main" id="{52A5DDCE-FB22-20A3-B75A-881EC2289395}"/>
              </a:ext>
            </a:extLst>
          </p:cNvPr>
          <p:cNvSpPr txBox="1"/>
          <p:nvPr/>
        </p:nvSpPr>
        <p:spPr>
          <a:xfrm>
            <a:off x="3517916" y="3714772"/>
            <a:ext cx="7027430" cy="292388"/>
          </a:xfrm>
          <a:prstGeom prst="rect">
            <a:avLst/>
          </a:prstGeom>
          <a:noFill/>
        </p:spPr>
        <p:txBody>
          <a:bodyPr wrap="square" rtlCol="0">
            <a:spAutoFit/>
          </a:bodyPr>
          <a:lstStyle/>
          <a:p>
            <a:r>
              <a:rPr lang="en-US" sz="1300" dirty="0"/>
              <a:t>Evaluate potential impact and likelihood of each identified risk.</a:t>
            </a:r>
            <a:endParaRPr lang="en-IN" sz="1300" dirty="0"/>
          </a:p>
        </p:txBody>
      </p:sp>
      <p:sp>
        <p:nvSpPr>
          <p:cNvPr id="24" name="Arrow: Chevron 23">
            <a:extLst>
              <a:ext uri="{FF2B5EF4-FFF2-40B4-BE49-F238E27FC236}">
                <a16:creationId xmlns:a16="http://schemas.microsoft.com/office/drawing/2014/main" id="{EC364E80-4406-9D0A-8ADC-29831A966D97}"/>
              </a:ext>
            </a:extLst>
          </p:cNvPr>
          <p:cNvSpPr/>
          <p:nvPr/>
        </p:nvSpPr>
        <p:spPr>
          <a:xfrm>
            <a:off x="3209646" y="3751716"/>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5" name="TextBox 24">
            <a:extLst>
              <a:ext uri="{FF2B5EF4-FFF2-40B4-BE49-F238E27FC236}">
                <a16:creationId xmlns:a16="http://schemas.microsoft.com/office/drawing/2014/main" id="{8EAEB854-700C-EB42-B61A-27911DFD97A6}"/>
              </a:ext>
            </a:extLst>
          </p:cNvPr>
          <p:cNvSpPr txBox="1"/>
          <p:nvPr/>
        </p:nvSpPr>
        <p:spPr>
          <a:xfrm>
            <a:off x="2003092" y="4064206"/>
            <a:ext cx="184731" cy="369332"/>
          </a:xfrm>
          <a:prstGeom prst="rect">
            <a:avLst/>
          </a:prstGeom>
          <a:noFill/>
        </p:spPr>
        <p:txBody>
          <a:bodyPr wrap="none" rtlCol="0">
            <a:spAutoFit/>
          </a:bodyPr>
          <a:lstStyle/>
          <a:p>
            <a:endParaRPr lang="en-US" dirty="0"/>
          </a:p>
        </p:txBody>
      </p:sp>
      <p:sp>
        <p:nvSpPr>
          <p:cNvPr id="26" name="Rectangle 25">
            <a:extLst>
              <a:ext uri="{FF2B5EF4-FFF2-40B4-BE49-F238E27FC236}">
                <a16:creationId xmlns:a16="http://schemas.microsoft.com/office/drawing/2014/main" id="{2748116D-9EB7-DD04-6E72-6BF5F6F141B1}"/>
              </a:ext>
            </a:extLst>
          </p:cNvPr>
          <p:cNvSpPr/>
          <p:nvPr/>
        </p:nvSpPr>
        <p:spPr>
          <a:xfrm>
            <a:off x="937490" y="4119622"/>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8" name="TextBox 27">
            <a:extLst>
              <a:ext uri="{FF2B5EF4-FFF2-40B4-BE49-F238E27FC236}">
                <a16:creationId xmlns:a16="http://schemas.microsoft.com/office/drawing/2014/main" id="{D0060653-614E-E6E8-C9B3-08D9C9489C66}"/>
              </a:ext>
            </a:extLst>
          </p:cNvPr>
          <p:cNvSpPr txBox="1"/>
          <p:nvPr/>
        </p:nvSpPr>
        <p:spPr>
          <a:xfrm>
            <a:off x="1320799" y="4167356"/>
            <a:ext cx="1648698" cy="292388"/>
          </a:xfrm>
          <a:prstGeom prst="rect">
            <a:avLst/>
          </a:prstGeom>
          <a:noFill/>
        </p:spPr>
        <p:txBody>
          <a:bodyPr wrap="square" rtlCol="0">
            <a:spAutoFit/>
          </a:bodyPr>
          <a:lstStyle/>
          <a:p>
            <a:r>
              <a:rPr lang="en-US" sz="1300" dirty="0"/>
              <a:t>Risk Mitigation</a:t>
            </a:r>
            <a:endParaRPr lang="en-IN" sz="1300" dirty="0"/>
          </a:p>
        </p:txBody>
      </p:sp>
      <p:sp>
        <p:nvSpPr>
          <p:cNvPr id="29" name="TextBox 28">
            <a:extLst>
              <a:ext uri="{FF2B5EF4-FFF2-40B4-BE49-F238E27FC236}">
                <a16:creationId xmlns:a16="http://schemas.microsoft.com/office/drawing/2014/main" id="{8151EB52-DDA3-E919-9326-9F1F46EF9B61}"/>
              </a:ext>
            </a:extLst>
          </p:cNvPr>
          <p:cNvSpPr txBox="1"/>
          <p:nvPr/>
        </p:nvSpPr>
        <p:spPr>
          <a:xfrm>
            <a:off x="2007711" y="4521402"/>
            <a:ext cx="184731" cy="369332"/>
          </a:xfrm>
          <a:prstGeom prst="rect">
            <a:avLst/>
          </a:prstGeom>
          <a:noFill/>
        </p:spPr>
        <p:txBody>
          <a:bodyPr wrap="none" rtlCol="0">
            <a:spAutoFit/>
          </a:bodyPr>
          <a:lstStyle/>
          <a:p>
            <a:endParaRPr lang="en-US" dirty="0"/>
          </a:p>
        </p:txBody>
      </p:sp>
      <p:sp>
        <p:nvSpPr>
          <p:cNvPr id="30" name="Rectangle 29">
            <a:extLst>
              <a:ext uri="{FF2B5EF4-FFF2-40B4-BE49-F238E27FC236}">
                <a16:creationId xmlns:a16="http://schemas.microsoft.com/office/drawing/2014/main" id="{2779C977-5755-82FC-A05C-B5585920C9F1}"/>
              </a:ext>
            </a:extLst>
          </p:cNvPr>
          <p:cNvSpPr/>
          <p:nvPr/>
        </p:nvSpPr>
        <p:spPr>
          <a:xfrm>
            <a:off x="942109" y="4576818"/>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1" name="TextBox 30">
            <a:extLst>
              <a:ext uri="{FF2B5EF4-FFF2-40B4-BE49-F238E27FC236}">
                <a16:creationId xmlns:a16="http://schemas.microsoft.com/office/drawing/2014/main" id="{0214B37B-6598-341C-87DB-A5A558A44636}"/>
              </a:ext>
            </a:extLst>
          </p:cNvPr>
          <p:cNvSpPr txBox="1"/>
          <p:nvPr/>
        </p:nvSpPr>
        <p:spPr>
          <a:xfrm>
            <a:off x="1325418" y="4624552"/>
            <a:ext cx="1648698" cy="292388"/>
          </a:xfrm>
          <a:prstGeom prst="rect">
            <a:avLst/>
          </a:prstGeom>
          <a:noFill/>
        </p:spPr>
        <p:txBody>
          <a:bodyPr wrap="square" rtlCol="0">
            <a:spAutoFit/>
          </a:bodyPr>
          <a:lstStyle/>
          <a:p>
            <a:r>
              <a:rPr lang="en-US" sz="1300" dirty="0"/>
              <a:t>Monitoring &amp; Review</a:t>
            </a:r>
            <a:endParaRPr lang="en-IN" sz="1300" dirty="0"/>
          </a:p>
        </p:txBody>
      </p:sp>
      <p:sp>
        <p:nvSpPr>
          <p:cNvPr id="33" name="Rectangle 32">
            <a:extLst>
              <a:ext uri="{FF2B5EF4-FFF2-40B4-BE49-F238E27FC236}">
                <a16:creationId xmlns:a16="http://schemas.microsoft.com/office/drawing/2014/main" id="{11DF800E-0F21-3B09-C785-583952C7EE5C}"/>
              </a:ext>
            </a:extLst>
          </p:cNvPr>
          <p:cNvSpPr/>
          <p:nvPr/>
        </p:nvSpPr>
        <p:spPr>
          <a:xfrm>
            <a:off x="3537529" y="4124240"/>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34" name="TextBox 33">
            <a:extLst>
              <a:ext uri="{FF2B5EF4-FFF2-40B4-BE49-F238E27FC236}">
                <a16:creationId xmlns:a16="http://schemas.microsoft.com/office/drawing/2014/main" id="{BD554555-D309-B678-17CA-874A4B5FF8FA}"/>
              </a:ext>
            </a:extLst>
          </p:cNvPr>
          <p:cNvSpPr txBox="1"/>
          <p:nvPr/>
        </p:nvSpPr>
        <p:spPr>
          <a:xfrm>
            <a:off x="3517922" y="4167356"/>
            <a:ext cx="7027430" cy="292388"/>
          </a:xfrm>
          <a:prstGeom prst="rect">
            <a:avLst/>
          </a:prstGeom>
          <a:noFill/>
        </p:spPr>
        <p:txBody>
          <a:bodyPr wrap="square" rtlCol="0">
            <a:spAutoFit/>
          </a:bodyPr>
          <a:lstStyle/>
          <a:p>
            <a:r>
              <a:rPr lang="en-US" sz="1300" dirty="0"/>
              <a:t>Implementing strategies to reduce or control the impact of identified risks.</a:t>
            </a:r>
            <a:endParaRPr lang="en-IN" sz="1300" dirty="0"/>
          </a:p>
        </p:txBody>
      </p:sp>
      <p:sp>
        <p:nvSpPr>
          <p:cNvPr id="35" name="Arrow: Chevron 34">
            <a:extLst>
              <a:ext uri="{FF2B5EF4-FFF2-40B4-BE49-F238E27FC236}">
                <a16:creationId xmlns:a16="http://schemas.microsoft.com/office/drawing/2014/main" id="{5D6C5EE9-8A59-C237-1AA8-075D53909A65}"/>
              </a:ext>
            </a:extLst>
          </p:cNvPr>
          <p:cNvSpPr/>
          <p:nvPr/>
        </p:nvSpPr>
        <p:spPr>
          <a:xfrm>
            <a:off x="3209646" y="4204300"/>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36" name="Rectangle 35">
            <a:extLst>
              <a:ext uri="{FF2B5EF4-FFF2-40B4-BE49-F238E27FC236}">
                <a16:creationId xmlns:a16="http://schemas.microsoft.com/office/drawing/2014/main" id="{E0674FFA-4F3A-56BA-4535-E08285A93FC1}"/>
              </a:ext>
            </a:extLst>
          </p:cNvPr>
          <p:cNvSpPr/>
          <p:nvPr/>
        </p:nvSpPr>
        <p:spPr>
          <a:xfrm>
            <a:off x="3542147" y="4581435"/>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37" name="TextBox 36">
            <a:extLst>
              <a:ext uri="{FF2B5EF4-FFF2-40B4-BE49-F238E27FC236}">
                <a16:creationId xmlns:a16="http://schemas.microsoft.com/office/drawing/2014/main" id="{D170EA04-652C-370E-DA20-905EF70E53FA}"/>
              </a:ext>
            </a:extLst>
          </p:cNvPr>
          <p:cNvSpPr txBox="1"/>
          <p:nvPr/>
        </p:nvSpPr>
        <p:spPr>
          <a:xfrm>
            <a:off x="3522540" y="4624551"/>
            <a:ext cx="7027430" cy="292388"/>
          </a:xfrm>
          <a:prstGeom prst="rect">
            <a:avLst/>
          </a:prstGeom>
          <a:noFill/>
        </p:spPr>
        <p:txBody>
          <a:bodyPr wrap="square" rtlCol="0">
            <a:spAutoFit/>
          </a:bodyPr>
          <a:lstStyle/>
          <a:p>
            <a:r>
              <a:rPr lang="en-US" sz="1300" dirty="0"/>
              <a:t>Continuously monitoring the financial environment &amp; regularly reviewing risk management strategies</a:t>
            </a:r>
            <a:endParaRPr lang="en-IN" sz="1300" dirty="0"/>
          </a:p>
        </p:txBody>
      </p:sp>
      <p:sp>
        <p:nvSpPr>
          <p:cNvPr id="38" name="Arrow: Chevron 37">
            <a:extLst>
              <a:ext uri="{FF2B5EF4-FFF2-40B4-BE49-F238E27FC236}">
                <a16:creationId xmlns:a16="http://schemas.microsoft.com/office/drawing/2014/main" id="{6CE7EE58-6390-67DD-C631-23042715679D}"/>
              </a:ext>
            </a:extLst>
          </p:cNvPr>
          <p:cNvSpPr/>
          <p:nvPr/>
        </p:nvSpPr>
        <p:spPr>
          <a:xfrm>
            <a:off x="3209646" y="4661495"/>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pic>
        <p:nvPicPr>
          <p:cNvPr id="40" name="Graphic 39" descr="Tools">
            <a:extLst>
              <a:ext uri="{FF2B5EF4-FFF2-40B4-BE49-F238E27FC236}">
                <a16:creationId xmlns:a16="http://schemas.microsoft.com/office/drawing/2014/main" id="{23F90DDD-2070-6E29-5ACC-CB7E979B853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61667" y="4169674"/>
            <a:ext cx="320611" cy="320611"/>
          </a:xfrm>
          <a:prstGeom prst="rect">
            <a:avLst/>
          </a:prstGeom>
        </p:spPr>
      </p:pic>
      <p:pic>
        <p:nvPicPr>
          <p:cNvPr id="42" name="Graphic 41" descr="Repeat">
            <a:extLst>
              <a:ext uri="{FF2B5EF4-FFF2-40B4-BE49-F238E27FC236}">
                <a16:creationId xmlns:a16="http://schemas.microsoft.com/office/drawing/2014/main" id="{F36DE5D9-8A22-9EB1-8DB5-8E407CF202F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69818" y="4613841"/>
            <a:ext cx="327352" cy="327352"/>
          </a:xfrm>
          <a:prstGeom prst="rect">
            <a:avLst/>
          </a:prstGeom>
        </p:spPr>
      </p:pic>
      <p:sp>
        <p:nvSpPr>
          <p:cNvPr id="43" name="TextBox 42">
            <a:extLst>
              <a:ext uri="{FF2B5EF4-FFF2-40B4-BE49-F238E27FC236}">
                <a16:creationId xmlns:a16="http://schemas.microsoft.com/office/drawing/2014/main" id="{8388DB38-CA56-6F10-76DE-355A47FF0FFB}"/>
              </a:ext>
            </a:extLst>
          </p:cNvPr>
          <p:cNvSpPr txBox="1"/>
          <p:nvPr/>
        </p:nvSpPr>
        <p:spPr>
          <a:xfrm>
            <a:off x="2003098" y="4969360"/>
            <a:ext cx="184731" cy="369332"/>
          </a:xfrm>
          <a:prstGeom prst="rect">
            <a:avLst/>
          </a:prstGeom>
          <a:noFill/>
        </p:spPr>
        <p:txBody>
          <a:bodyPr wrap="none" rtlCol="0">
            <a:spAutoFit/>
          </a:bodyPr>
          <a:lstStyle/>
          <a:p>
            <a:endParaRPr lang="en-US" dirty="0"/>
          </a:p>
        </p:txBody>
      </p:sp>
      <p:sp>
        <p:nvSpPr>
          <p:cNvPr id="44" name="Rectangle 43">
            <a:extLst>
              <a:ext uri="{FF2B5EF4-FFF2-40B4-BE49-F238E27FC236}">
                <a16:creationId xmlns:a16="http://schemas.microsoft.com/office/drawing/2014/main" id="{EFBD498A-45A0-6DD6-A6F4-48B8A6B70222}"/>
              </a:ext>
            </a:extLst>
          </p:cNvPr>
          <p:cNvSpPr/>
          <p:nvPr/>
        </p:nvSpPr>
        <p:spPr>
          <a:xfrm>
            <a:off x="937496" y="5024776"/>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5" name="TextBox 44">
            <a:extLst>
              <a:ext uri="{FF2B5EF4-FFF2-40B4-BE49-F238E27FC236}">
                <a16:creationId xmlns:a16="http://schemas.microsoft.com/office/drawing/2014/main" id="{12EA8B47-324A-C444-966E-C9B92B5CB85B}"/>
              </a:ext>
            </a:extLst>
          </p:cNvPr>
          <p:cNvSpPr txBox="1"/>
          <p:nvPr/>
        </p:nvSpPr>
        <p:spPr>
          <a:xfrm>
            <a:off x="1320805" y="5072510"/>
            <a:ext cx="1734476" cy="292388"/>
          </a:xfrm>
          <a:prstGeom prst="rect">
            <a:avLst/>
          </a:prstGeom>
          <a:noFill/>
        </p:spPr>
        <p:txBody>
          <a:bodyPr wrap="square" rtlCol="0">
            <a:spAutoFit/>
          </a:bodyPr>
          <a:lstStyle/>
          <a:p>
            <a:r>
              <a:rPr lang="en-US" sz="1300" dirty="0"/>
              <a:t>Regulatory Compliance</a:t>
            </a:r>
            <a:endParaRPr lang="en-IN" sz="1300" dirty="0"/>
          </a:p>
        </p:txBody>
      </p:sp>
      <p:sp>
        <p:nvSpPr>
          <p:cNvPr id="46" name="Rectangle 45">
            <a:extLst>
              <a:ext uri="{FF2B5EF4-FFF2-40B4-BE49-F238E27FC236}">
                <a16:creationId xmlns:a16="http://schemas.microsoft.com/office/drawing/2014/main" id="{76F579C4-783C-B199-6427-A1A363A1100A}"/>
              </a:ext>
            </a:extLst>
          </p:cNvPr>
          <p:cNvSpPr/>
          <p:nvPr/>
        </p:nvSpPr>
        <p:spPr>
          <a:xfrm>
            <a:off x="3537534" y="5029393"/>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47" name="TextBox 46">
            <a:extLst>
              <a:ext uri="{FF2B5EF4-FFF2-40B4-BE49-F238E27FC236}">
                <a16:creationId xmlns:a16="http://schemas.microsoft.com/office/drawing/2014/main" id="{2A2965A9-729B-8FD2-501A-92276195CB18}"/>
              </a:ext>
            </a:extLst>
          </p:cNvPr>
          <p:cNvSpPr txBox="1"/>
          <p:nvPr/>
        </p:nvSpPr>
        <p:spPr>
          <a:xfrm>
            <a:off x="3517927" y="5072509"/>
            <a:ext cx="7027430" cy="292388"/>
          </a:xfrm>
          <a:prstGeom prst="rect">
            <a:avLst/>
          </a:prstGeom>
          <a:noFill/>
        </p:spPr>
        <p:txBody>
          <a:bodyPr wrap="square" rtlCol="0">
            <a:spAutoFit/>
          </a:bodyPr>
          <a:lstStyle/>
          <a:p>
            <a:r>
              <a:rPr lang="en-US" sz="1300" dirty="0"/>
              <a:t>Navigating the regulatory landscape to ensure legal &amp; ethical practices while managing risks.</a:t>
            </a:r>
            <a:endParaRPr lang="en-IN" sz="1300" dirty="0"/>
          </a:p>
        </p:txBody>
      </p:sp>
      <p:sp>
        <p:nvSpPr>
          <p:cNvPr id="48" name="Arrow: Chevron 47">
            <a:extLst>
              <a:ext uri="{FF2B5EF4-FFF2-40B4-BE49-F238E27FC236}">
                <a16:creationId xmlns:a16="http://schemas.microsoft.com/office/drawing/2014/main" id="{3D033D48-2758-EBF1-B2C6-A667762D33F3}"/>
              </a:ext>
            </a:extLst>
          </p:cNvPr>
          <p:cNvSpPr/>
          <p:nvPr/>
        </p:nvSpPr>
        <p:spPr>
          <a:xfrm>
            <a:off x="3209646" y="5109453"/>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pic>
        <p:nvPicPr>
          <p:cNvPr id="51" name="Graphic 50" descr="Bank">
            <a:extLst>
              <a:ext uri="{FF2B5EF4-FFF2-40B4-BE49-F238E27FC236}">
                <a16:creationId xmlns:a16="http://schemas.microsoft.com/office/drawing/2014/main" id="{6522B86B-503B-7701-4E9E-F16F5CCD373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62644" y="5046242"/>
            <a:ext cx="318655" cy="318655"/>
          </a:xfrm>
          <a:prstGeom prst="rect">
            <a:avLst/>
          </a:prstGeom>
        </p:spPr>
      </p:pic>
      <p:sp>
        <p:nvSpPr>
          <p:cNvPr id="15" name="Slide Number Placeholder 14">
            <a:extLst>
              <a:ext uri="{FF2B5EF4-FFF2-40B4-BE49-F238E27FC236}">
                <a16:creationId xmlns:a16="http://schemas.microsoft.com/office/drawing/2014/main" id="{B10266F7-1D8D-E790-7D3B-FBA3875A9FCE}"/>
              </a:ext>
            </a:extLst>
          </p:cNvPr>
          <p:cNvSpPr>
            <a:spLocks noGrp="1"/>
          </p:cNvSpPr>
          <p:nvPr>
            <p:ph type="sldNum" sz="quarter" idx="12"/>
          </p:nvPr>
        </p:nvSpPr>
        <p:spPr/>
        <p:txBody>
          <a:bodyPr/>
          <a:lstStyle/>
          <a:p>
            <a:fld id="{0B3C964A-4DF5-4237-A592-D422B0A37568}" type="slidenum">
              <a:rPr lang="en-IN" smtClean="0"/>
              <a:pPr/>
              <a:t>2</a:t>
            </a:fld>
            <a:endParaRPr lang="en-IN" dirty="0"/>
          </a:p>
        </p:txBody>
      </p:sp>
      <p:sp>
        <p:nvSpPr>
          <p:cNvPr id="17" name="Footer Placeholder 16">
            <a:extLst>
              <a:ext uri="{FF2B5EF4-FFF2-40B4-BE49-F238E27FC236}">
                <a16:creationId xmlns:a16="http://schemas.microsoft.com/office/drawing/2014/main" id="{8765F0C3-64E7-060D-3762-57F4E8902BB8}"/>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804794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Types of  Financial Risks </a:t>
            </a:r>
            <a:endParaRPr lang="en-IN" sz="2400" dirty="0"/>
          </a:p>
        </p:txBody>
      </p:sp>
      <p:sp>
        <p:nvSpPr>
          <p:cNvPr id="13" name="Rectangle 12">
            <a:extLst>
              <a:ext uri="{FF2B5EF4-FFF2-40B4-BE49-F238E27FC236}">
                <a16:creationId xmlns:a16="http://schemas.microsoft.com/office/drawing/2014/main" id="{E0DF80D1-12A3-8DA4-8E05-DF132DA5AD65}"/>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82FE5063-2F1C-8646-E34B-87E26E26F664}"/>
              </a:ext>
            </a:extLst>
          </p:cNvPr>
          <p:cNvSpPr txBox="1"/>
          <p:nvPr/>
        </p:nvSpPr>
        <p:spPr>
          <a:xfrm>
            <a:off x="1360715" y="2843274"/>
            <a:ext cx="9016467" cy="2585323"/>
          </a:xfrm>
          <a:prstGeom prst="rect">
            <a:avLst/>
          </a:prstGeom>
          <a:noFill/>
        </p:spPr>
        <p:txBody>
          <a:bodyPr wrap="square">
            <a:spAutoFit/>
          </a:bodyPr>
          <a:lstStyle/>
          <a:p>
            <a:pPr marL="971550" lvl="1" indent="-514350" algn="just">
              <a:buAutoNum type="arabicPeriod"/>
            </a:pPr>
            <a:r>
              <a:rPr lang="en-IN" dirty="0">
                <a:solidFill>
                  <a:schemeClr val="tx1"/>
                </a:solidFill>
              </a:rPr>
              <a:t>Market Risk (Including Interest Rate Risk)</a:t>
            </a: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Credit Risk.</a:t>
            </a: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Operational Risk.</a:t>
            </a: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Liquidity Risk.</a:t>
            </a:r>
          </a:p>
          <a:p>
            <a:pPr algn="just"/>
            <a:endParaRPr lang="en-IN" sz="1800" dirty="0">
              <a:solidFill>
                <a:schemeClr val="tx1"/>
              </a:solidFill>
            </a:endParaRPr>
          </a:p>
          <a:p>
            <a:pPr algn="just"/>
            <a:endParaRPr lang="en-IN" sz="1800" dirty="0">
              <a:solidFill>
                <a:schemeClr val="tx1"/>
              </a:solidFill>
            </a:endParaRPr>
          </a:p>
        </p:txBody>
      </p:sp>
      <p:sp>
        <p:nvSpPr>
          <p:cNvPr id="7" name="Slide Number Placeholder 6">
            <a:extLst>
              <a:ext uri="{FF2B5EF4-FFF2-40B4-BE49-F238E27FC236}">
                <a16:creationId xmlns:a16="http://schemas.microsoft.com/office/drawing/2014/main" id="{2B95AD3B-7541-0CB4-6827-FE0C0FCD8F17}"/>
              </a:ext>
            </a:extLst>
          </p:cNvPr>
          <p:cNvSpPr>
            <a:spLocks noGrp="1"/>
          </p:cNvSpPr>
          <p:nvPr>
            <p:ph type="sldNum" sz="quarter" idx="12"/>
          </p:nvPr>
        </p:nvSpPr>
        <p:spPr/>
        <p:txBody>
          <a:bodyPr/>
          <a:lstStyle/>
          <a:p>
            <a:fld id="{0B3C964A-4DF5-4237-A592-D422B0A37568}" type="slidenum">
              <a:rPr lang="en-IN" smtClean="0"/>
              <a:t>3</a:t>
            </a:fld>
            <a:endParaRPr lang="en-IN"/>
          </a:p>
        </p:txBody>
      </p:sp>
      <p:sp>
        <p:nvSpPr>
          <p:cNvPr id="10" name="Footer Placeholder 9">
            <a:extLst>
              <a:ext uri="{FF2B5EF4-FFF2-40B4-BE49-F238E27FC236}">
                <a16:creationId xmlns:a16="http://schemas.microsoft.com/office/drawing/2014/main" id="{5D6527A7-4366-9DDC-76EE-FDA34EC4FDF3}"/>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179205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5" cy="711548"/>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rgbClr val="FF0000"/>
                </a:solidFill>
              </a:rPr>
              <a:t>Market Risk</a:t>
            </a:r>
            <a:endParaRPr lang="en-IN" sz="16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Diversification of investments, Risk limits &amp; monitoring, Market surveillance, Derivative instruments.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539157"/>
          </a:xfrm>
          <a:prstGeom prst="rect">
            <a:avLst/>
          </a:prstGeom>
          <a:noFill/>
        </p:spPr>
        <p:txBody>
          <a:bodyPr wrap="square" rtlCol="0">
            <a:spAutoFit/>
          </a:bodyPr>
          <a:lstStyle/>
          <a:p>
            <a:r>
              <a:rPr lang="en-US" sz="1400" dirty="0"/>
              <a:t>         </a:t>
            </a:r>
            <a:r>
              <a:rPr lang="en-US" sz="1500" b="1" dirty="0"/>
              <a:t>Market Risk</a:t>
            </a:r>
          </a:p>
          <a:p>
            <a:endParaRPr lang="en-US" sz="1400" dirty="0"/>
          </a:p>
          <a:p>
            <a:pPr algn="just"/>
            <a:r>
              <a:rPr lang="en-US" sz="1300" dirty="0"/>
              <a:t>Potential for financial losses due to adverse movements in market variables such as </a:t>
            </a:r>
          </a:p>
          <a:p>
            <a:pPr algn="just"/>
            <a:endParaRPr lang="en-US" sz="1300" dirty="0"/>
          </a:p>
          <a:p>
            <a:pPr marL="400050" indent="-400050" algn="just">
              <a:buAutoNum type="romanLcParenR"/>
            </a:pPr>
            <a:r>
              <a:rPr lang="en-US" sz="1300" dirty="0"/>
              <a:t>Interest rates, </a:t>
            </a:r>
          </a:p>
          <a:p>
            <a:pPr marL="400050" indent="-400050" algn="just">
              <a:buAutoNum type="romanLcParenR"/>
            </a:pPr>
            <a:r>
              <a:rPr lang="en-US" sz="1300" dirty="0"/>
              <a:t>Exchange rates, </a:t>
            </a:r>
          </a:p>
          <a:p>
            <a:pPr marL="400050" indent="-400050" algn="just">
              <a:buAutoNum type="romanLcParenR"/>
            </a:pPr>
            <a:r>
              <a:rPr lang="en-US" sz="1300" dirty="0"/>
              <a:t>Commodity Stock prices, Equity prices and </a:t>
            </a:r>
          </a:p>
          <a:p>
            <a:pPr marL="400050" indent="-400050" algn="just">
              <a:buAutoNum type="romanLcParenR"/>
            </a:pPr>
            <a:r>
              <a:rPr lang="en-US" sz="1300" dirty="0"/>
              <a:t>Country Risk.  </a:t>
            </a:r>
          </a:p>
          <a:p>
            <a:pPr algn="just"/>
            <a:endParaRPr lang="en-US" sz="1300" dirty="0"/>
          </a:p>
          <a:p>
            <a:pPr algn="just"/>
            <a:r>
              <a:rPr lang="en-US" sz="1300" dirty="0"/>
              <a:t>Price volatility often arises due to unanticipated fluctuations in factors that commonly affect the entire financial sector.  As such, Banks are exposed to market risk through their trading and investment activities, and managing this risk is crucial for maintaining financial stability. </a:t>
            </a:r>
          </a:p>
        </p:txBody>
      </p:sp>
      <p:pic>
        <p:nvPicPr>
          <p:cNvPr id="12" name="Graphic 11" descr="Downward trend">
            <a:extLst>
              <a:ext uri="{FF2B5EF4-FFF2-40B4-BE49-F238E27FC236}">
                <a16:creationId xmlns:a16="http://schemas.microsoft.com/office/drawing/2014/main" id="{9AC1BFF2-C822-FDAE-B945-547BE06ED4E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55817" y="2232821"/>
            <a:ext cx="334054" cy="334054"/>
          </a:xfrm>
          <a:prstGeom prst="rect">
            <a:avLst/>
          </a:prstGeom>
        </p:spPr>
      </p:pic>
      <p:sp>
        <p:nvSpPr>
          <p:cNvPr id="8" name="Slide Number Placeholder 7">
            <a:extLst>
              <a:ext uri="{FF2B5EF4-FFF2-40B4-BE49-F238E27FC236}">
                <a16:creationId xmlns:a16="http://schemas.microsoft.com/office/drawing/2014/main" id="{56A154EE-197A-DD3C-0026-4EEEE61C5D9A}"/>
              </a:ext>
            </a:extLst>
          </p:cNvPr>
          <p:cNvSpPr>
            <a:spLocks noGrp="1"/>
          </p:cNvSpPr>
          <p:nvPr>
            <p:ph type="sldNum" sz="quarter" idx="12"/>
          </p:nvPr>
        </p:nvSpPr>
        <p:spPr/>
        <p:txBody>
          <a:bodyPr/>
          <a:lstStyle/>
          <a:p>
            <a:fld id="{0B3C964A-4DF5-4237-A592-D422B0A37568}" type="slidenum">
              <a:rPr lang="en-IN" smtClean="0"/>
              <a:t>4</a:t>
            </a:fld>
            <a:endParaRPr lang="en-IN"/>
          </a:p>
        </p:txBody>
      </p:sp>
      <p:sp>
        <p:nvSpPr>
          <p:cNvPr id="10" name="Footer Placeholder 9">
            <a:extLst>
              <a:ext uri="{FF2B5EF4-FFF2-40B4-BE49-F238E27FC236}">
                <a16:creationId xmlns:a16="http://schemas.microsoft.com/office/drawing/2014/main" id="{555B61AC-2E19-BB73-E4FD-484E3D67B0A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181750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5" cy="757714"/>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25180"/>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rgbClr val="FF0000"/>
                </a:solidFill>
              </a:rPr>
              <a:t>Market Risk</a:t>
            </a:r>
            <a:endParaRPr lang="en-IN" sz="16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ALM management, Interest rate derivatives, Interest rate caps and floors, Prepayment risk management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846933"/>
          </a:xfrm>
          <a:prstGeom prst="rect">
            <a:avLst/>
          </a:prstGeom>
          <a:noFill/>
        </p:spPr>
        <p:txBody>
          <a:bodyPr wrap="square" rtlCol="0">
            <a:spAutoFit/>
          </a:bodyPr>
          <a:lstStyle/>
          <a:p>
            <a:r>
              <a:rPr lang="en-US" sz="1400" dirty="0"/>
              <a:t>         </a:t>
            </a:r>
            <a:r>
              <a:rPr lang="en-US" sz="1500" b="1" dirty="0"/>
              <a:t>Market Risk - Interest rate Risk</a:t>
            </a:r>
          </a:p>
          <a:p>
            <a:endParaRPr lang="en-US" sz="1400" dirty="0"/>
          </a:p>
          <a:p>
            <a:pPr algn="just"/>
            <a:r>
              <a:rPr lang="en-US" sz="1300" dirty="0"/>
              <a:t>Potential adverse impact on a financial institution's earnings and capital due to fluctuations in interest rates. Several dimensions of interest rate risks.</a:t>
            </a:r>
          </a:p>
          <a:p>
            <a:pPr marL="285750" indent="-285750" algn="just">
              <a:spcBef>
                <a:spcPts val="600"/>
              </a:spcBef>
              <a:buFont typeface="Wingdings" panose="05000000000000000000" pitchFamily="2" charset="2"/>
              <a:buChar char="Ø"/>
            </a:pPr>
            <a:r>
              <a:rPr lang="en-US" sz="1300" u="sng" dirty="0"/>
              <a:t>Gap Risk </a:t>
            </a:r>
            <a:r>
              <a:rPr lang="en-US" sz="1300" dirty="0"/>
              <a:t>: This risk arises from the difference, or "gap," between the interest-sensitive assets and liabilities on a bank's balance sheet.</a:t>
            </a:r>
          </a:p>
          <a:p>
            <a:pPr marL="285750" indent="-285750" algn="just">
              <a:spcBef>
                <a:spcPts val="600"/>
              </a:spcBef>
              <a:buFont typeface="Wingdings" panose="05000000000000000000" pitchFamily="2" charset="2"/>
              <a:buChar char="Ø"/>
            </a:pPr>
            <a:r>
              <a:rPr lang="en-US" sz="1300" u="sng" dirty="0"/>
              <a:t>Yield Curve Risk</a:t>
            </a:r>
            <a:r>
              <a:rPr lang="en-US" sz="1300" dirty="0"/>
              <a:t>: Yield curve risk is associated with changes in the shape of the yield curve, which represents the relationship between interest rates and the time to maturity of debt securities.</a:t>
            </a:r>
          </a:p>
          <a:p>
            <a:pPr marL="285750" indent="-285750" algn="just">
              <a:spcBef>
                <a:spcPts val="600"/>
              </a:spcBef>
              <a:buFont typeface="Wingdings" panose="05000000000000000000" pitchFamily="2" charset="2"/>
              <a:buChar char="Ø"/>
            </a:pPr>
            <a:r>
              <a:rPr lang="en-US" sz="1300" u="sng" dirty="0"/>
              <a:t>Basis Risk</a:t>
            </a:r>
            <a:r>
              <a:rPr lang="en-US" sz="1300" dirty="0"/>
              <a:t>: Basis risk arises when there is a mismatch between the interest rate indices used to determine the interest earned and paid on assets and liabilities.</a:t>
            </a:r>
          </a:p>
          <a:p>
            <a:pPr marL="285750" indent="-285750" algn="just">
              <a:spcBef>
                <a:spcPts val="600"/>
              </a:spcBef>
              <a:buFont typeface="Wingdings" panose="05000000000000000000" pitchFamily="2" charset="2"/>
              <a:buChar char="Ø"/>
            </a:pPr>
            <a:r>
              <a:rPr lang="en-US" sz="1300" u="sng" dirty="0"/>
              <a:t>Optionality Risk: </a:t>
            </a:r>
            <a:r>
              <a:rPr lang="en-US" sz="1300" dirty="0"/>
              <a:t>Optionality risk refers to the risk associated with financial instruments that have embedded options, such as callable bonds or mortgage-backed securities.</a:t>
            </a:r>
          </a:p>
        </p:txBody>
      </p:sp>
      <p:pic>
        <p:nvPicPr>
          <p:cNvPr id="7" name="Graphic 6" descr="Statistics">
            <a:extLst>
              <a:ext uri="{FF2B5EF4-FFF2-40B4-BE49-F238E27FC236}">
                <a16:creationId xmlns:a16="http://schemas.microsoft.com/office/drawing/2014/main" id="{59E51710-49DC-3598-578D-EDBD08F1971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35605" y="2276478"/>
            <a:ext cx="359363" cy="359363"/>
          </a:xfrm>
          <a:prstGeom prst="rect">
            <a:avLst/>
          </a:prstGeom>
        </p:spPr>
      </p:pic>
      <p:sp>
        <p:nvSpPr>
          <p:cNvPr id="10" name="Slide Number Placeholder 9">
            <a:extLst>
              <a:ext uri="{FF2B5EF4-FFF2-40B4-BE49-F238E27FC236}">
                <a16:creationId xmlns:a16="http://schemas.microsoft.com/office/drawing/2014/main" id="{CA252D75-ABAB-2751-B94E-EE4837C00689}"/>
              </a:ext>
            </a:extLst>
          </p:cNvPr>
          <p:cNvSpPr>
            <a:spLocks noGrp="1"/>
          </p:cNvSpPr>
          <p:nvPr>
            <p:ph type="sldNum" sz="quarter" idx="12"/>
          </p:nvPr>
        </p:nvSpPr>
        <p:spPr/>
        <p:txBody>
          <a:bodyPr/>
          <a:lstStyle/>
          <a:p>
            <a:fld id="{0B3C964A-4DF5-4237-A592-D422B0A37568}" type="slidenum">
              <a:rPr lang="en-IN" smtClean="0"/>
              <a:t>5</a:t>
            </a:fld>
            <a:endParaRPr lang="en-IN"/>
          </a:p>
        </p:txBody>
      </p:sp>
      <p:sp>
        <p:nvSpPr>
          <p:cNvPr id="12" name="Footer Placeholder 11">
            <a:extLst>
              <a:ext uri="{FF2B5EF4-FFF2-40B4-BE49-F238E27FC236}">
                <a16:creationId xmlns:a16="http://schemas.microsoft.com/office/drawing/2014/main" id="{B47B2BE0-9CF1-D28D-3EFC-4EE9D3B1D1D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957536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5" cy="838018"/>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rgbClr val="FF0000"/>
                </a:solidFill>
              </a:rPr>
              <a:t>Market Risk</a:t>
            </a:r>
            <a:endParaRPr lang="en-IN" sz="16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Diversification of investments, Risk limits &amp; monitoring, Market surveillance, Derivative instruments.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569934"/>
          </a:xfrm>
          <a:prstGeom prst="rect">
            <a:avLst/>
          </a:prstGeom>
          <a:noFill/>
        </p:spPr>
        <p:txBody>
          <a:bodyPr wrap="square" rtlCol="0">
            <a:spAutoFit/>
          </a:bodyPr>
          <a:lstStyle/>
          <a:p>
            <a:r>
              <a:rPr lang="en-US" sz="1400" dirty="0"/>
              <a:t>         </a:t>
            </a:r>
            <a:r>
              <a:rPr lang="en-US" sz="1500" b="1" dirty="0"/>
              <a:t>Market Risk – Exchange Risk / Commodity Risk</a:t>
            </a:r>
          </a:p>
          <a:p>
            <a:endParaRPr lang="en-US" sz="1400" dirty="0"/>
          </a:p>
          <a:p>
            <a:pPr marL="285750" indent="-285750" algn="just">
              <a:spcBef>
                <a:spcPts val="600"/>
              </a:spcBef>
              <a:buFont typeface="Wingdings" panose="05000000000000000000" pitchFamily="2" charset="2"/>
              <a:buChar char="Ø"/>
            </a:pPr>
            <a:r>
              <a:rPr lang="en-US" sz="1300" u="sng" dirty="0"/>
              <a:t>Forex Risk </a:t>
            </a:r>
            <a:r>
              <a:rPr lang="en-US" sz="1300" dirty="0"/>
              <a:t>: Potential for financial loss arising from fluctuations in exchange rates in financial institutions engaged in international trade, investment, or any other activities involving transactions in different currencies. Forex risk can impact both operating cash flows and the valuation of financial assets and liabilities denominated in foreign currencies.</a:t>
            </a:r>
          </a:p>
          <a:p>
            <a:pPr marL="285750" indent="-285750" algn="just">
              <a:spcBef>
                <a:spcPts val="600"/>
              </a:spcBef>
              <a:buFont typeface="Wingdings" panose="05000000000000000000" pitchFamily="2" charset="2"/>
              <a:buChar char="Ø"/>
            </a:pPr>
            <a:r>
              <a:rPr lang="en-US" sz="1300" u="sng" dirty="0"/>
              <a:t>Commodity stock prices / Equity</a:t>
            </a:r>
            <a:r>
              <a:rPr lang="en-US" sz="1300" dirty="0"/>
              <a:t>: Any volatility in the prices of commodities trickles down to affect the performance of entire market comprising Equity stocks.  Further,  </a:t>
            </a:r>
          </a:p>
          <a:p>
            <a:pPr marL="285750" indent="-285750" algn="just">
              <a:spcBef>
                <a:spcPts val="600"/>
              </a:spcBef>
              <a:buFont typeface="Wingdings" panose="05000000000000000000" pitchFamily="2" charset="2"/>
              <a:buChar char="Ø"/>
            </a:pPr>
            <a:r>
              <a:rPr lang="en-US" sz="1300" u="sng" dirty="0"/>
              <a:t>Market Liquidity Risk</a:t>
            </a:r>
            <a:r>
              <a:rPr lang="en-US" sz="1300" dirty="0"/>
              <a:t>: Vulnerability of a financial institution to the potential deterioration of liquidity conditions in the financial markets, impacting the bank's ability to buy or sell assets without significantly affecting their prices.</a:t>
            </a:r>
          </a:p>
        </p:txBody>
      </p:sp>
      <p:pic>
        <p:nvPicPr>
          <p:cNvPr id="12" name="Graphic 11" descr="Downward trend">
            <a:extLst>
              <a:ext uri="{FF2B5EF4-FFF2-40B4-BE49-F238E27FC236}">
                <a16:creationId xmlns:a16="http://schemas.microsoft.com/office/drawing/2014/main" id="{9AC1BFF2-C822-FDAE-B945-547BE06ED4E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55817" y="2232821"/>
            <a:ext cx="334054" cy="334054"/>
          </a:xfrm>
          <a:prstGeom prst="rect">
            <a:avLst/>
          </a:prstGeom>
        </p:spPr>
      </p:pic>
      <p:sp>
        <p:nvSpPr>
          <p:cNvPr id="8" name="Slide Number Placeholder 7">
            <a:extLst>
              <a:ext uri="{FF2B5EF4-FFF2-40B4-BE49-F238E27FC236}">
                <a16:creationId xmlns:a16="http://schemas.microsoft.com/office/drawing/2014/main" id="{271A37A3-4F90-925F-4E8A-1A56BD1B7220}"/>
              </a:ext>
            </a:extLst>
          </p:cNvPr>
          <p:cNvSpPr>
            <a:spLocks noGrp="1"/>
          </p:cNvSpPr>
          <p:nvPr>
            <p:ph type="sldNum" sz="quarter" idx="12"/>
          </p:nvPr>
        </p:nvSpPr>
        <p:spPr/>
        <p:txBody>
          <a:bodyPr/>
          <a:lstStyle/>
          <a:p>
            <a:fld id="{0B3C964A-4DF5-4237-A592-D422B0A37568}" type="slidenum">
              <a:rPr lang="en-IN" smtClean="0"/>
              <a:t>6</a:t>
            </a:fld>
            <a:endParaRPr lang="en-IN"/>
          </a:p>
        </p:txBody>
      </p:sp>
      <p:sp>
        <p:nvSpPr>
          <p:cNvPr id="10" name="Footer Placeholder 9">
            <a:extLst>
              <a:ext uri="{FF2B5EF4-FFF2-40B4-BE49-F238E27FC236}">
                <a16:creationId xmlns:a16="http://schemas.microsoft.com/office/drawing/2014/main" id="{4420B5C0-EB07-6C7D-F6A6-0FDF4B0D2E21}"/>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913541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5" cy="757714"/>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rgbClr val="FF0000"/>
                </a:solidFill>
              </a:rPr>
              <a:t>Market Risk</a:t>
            </a:r>
            <a:endParaRPr lang="en-IN" sz="16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81508" y="2159160"/>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Diversification of investments, Risk limits &amp; monitoring, Market surveillance, Derivative instruments.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204972" y="2766267"/>
            <a:ext cx="7573818" cy="2123658"/>
          </a:xfrm>
          <a:prstGeom prst="rect">
            <a:avLst/>
          </a:prstGeom>
          <a:noFill/>
        </p:spPr>
        <p:txBody>
          <a:bodyPr wrap="square" rtlCol="0">
            <a:spAutoFit/>
          </a:bodyPr>
          <a:lstStyle/>
          <a:p>
            <a:r>
              <a:rPr lang="en-US" sz="1400" dirty="0"/>
              <a:t>         </a:t>
            </a:r>
            <a:r>
              <a:rPr lang="en-US" sz="1500" b="1" dirty="0"/>
              <a:t>Market Risk – Country Risk</a:t>
            </a:r>
          </a:p>
          <a:p>
            <a:endParaRPr lang="en-US" sz="1300" u="sng" dirty="0"/>
          </a:p>
          <a:p>
            <a:pPr algn="just"/>
            <a:r>
              <a:rPr lang="en-US" sz="1300" dirty="0"/>
              <a:t>Country risk, also known as sovereign risk, is the risk that a foreign government may default on its obligations, impacting the value of investments in that country. Political instability, economic downturns, or changes in government policies affecting the creditworthiness of a nation.  Many macro variables that are outside the control of Financial Market can impact the level of return due to such investments.  They also include proneness to natural disasters, regulatory environment, ease of doing business etc.,</a:t>
            </a:r>
          </a:p>
          <a:p>
            <a:pPr algn="just"/>
            <a:endParaRPr lang="en-US" sz="1300" dirty="0"/>
          </a:p>
          <a:p>
            <a:pPr algn="just"/>
            <a:r>
              <a:rPr lang="en-US" sz="1300" dirty="0"/>
              <a:t>The degree of Risks associated with such factors must be taken into consideration while making the investment decisions. </a:t>
            </a:r>
            <a:endParaRPr lang="en-US" sz="1400" dirty="0"/>
          </a:p>
        </p:txBody>
      </p:sp>
      <p:pic>
        <p:nvPicPr>
          <p:cNvPr id="12" name="Graphic 11" descr="Downward trend">
            <a:extLst>
              <a:ext uri="{FF2B5EF4-FFF2-40B4-BE49-F238E27FC236}">
                <a16:creationId xmlns:a16="http://schemas.microsoft.com/office/drawing/2014/main" id="{9AC1BFF2-C822-FDAE-B945-547BE06ED4E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55817" y="2752939"/>
            <a:ext cx="334054" cy="334054"/>
          </a:xfrm>
          <a:prstGeom prst="rect">
            <a:avLst/>
          </a:prstGeom>
        </p:spPr>
      </p:pic>
      <p:sp>
        <p:nvSpPr>
          <p:cNvPr id="8" name="Slide Number Placeholder 7">
            <a:extLst>
              <a:ext uri="{FF2B5EF4-FFF2-40B4-BE49-F238E27FC236}">
                <a16:creationId xmlns:a16="http://schemas.microsoft.com/office/drawing/2014/main" id="{B1DA6A4B-E8E4-A446-120D-8C3082793431}"/>
              </a:ext>
            </a:extLst>
          </p:cNvPr>
          <p:cNvSpPr>
            <a:spLocks noGrp="1"/>
          </p:cNvSpPr>
          <p:nvPr>
            <p:ph type="sldNum" sz="quarter" idx="12"/>
          </p:nvPr>
        </p:nvSpPr>
        <p:spPr/>
        <p:txBody>
          <a:bodyPr/>
          <a:lstStyle/>
          <a:p>
            <a:fld id="{0B3C964A-4DF5-4237-A592-D422B0A37568}" type="slidenum">
              <a:rPr lang="en-IN" smtClean="0"/>
              <a:t>7</a:t>
            </a:fld>
            <a:endParaRPr lang="en-IN"/>
          </a:p>
        </p:txBody>
      </p:sp>
      <p:sp>
        <p:nvSpPr>
          <p:cNvPr id="10" name="Footer Placeholder 9">
            <a:extLst>
              <a:ext uri="{FF2B5EF4-FFF2-40B4-BE49-F238E27FC236}">
                <a16:creationId xmlns:a16="http://schemas.microsoft.com/office/drawing/2014/main" id="{B5430F4A-9BDA-298A-4027-EA924A774A1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48729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40590" cy="757714"/>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chemeClr val="tx1"/>
                </a:solidFill>
              </a:rPr>
              <a:t>Market Risk</a:t>
            </a:r>
            <a:endParaRPr lang="en-IN" sz="16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rgbClr val="FF0000"/>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a:p>
            <a:pPr marL="285750" indent="-285750">
              <a:lnSpc>
                <a:spcPct val="200000"/>
              </a:lnSpc>
              <a:spcBef>
                <a:spcPts val="600"/>
              </a:spcBef>
              <a:spcAft>
                <a:spcPts val="600"/>
              </a:spcAft>
              <a:buFont typeface="Wingdings" panose="05000000000000000000" pitchFamily="2" charset="2"/>
              <a:buChar char="Ø"/>
            </a:pPr>
            <a:endParaRPr lang="en-IN" sz="1600" b="1" dirty="0">
              <a:solidFill>
                <a:schemeClr val="tx1"/>
              </a:solidFill>
            </a:endParaRP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Credit Scoring Models, Collateral Requirements, Credit Limits, Credit Risk Transfer, Loan Review Process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923877"/>
          </a:xfrm>
          <a:prstGeom prst="rect">
            <a:avLst/>
          </a:prstGeom>
          <a:noFill/>
        </p:spPr>
        <p:txBody>
          <a:bodyPr wrap="square" rtlCol="0">
            <a:spAutoFit/>
          </a:bodyPr>
          <a:lstStyle/>
          <a:p>
            <a:r>
              <a:rPr lang="en-US" sz="1400" dirty="0"/>
              <a:t>         </a:t>
            </a:r>
            <a:r>
              <a:rPr lang="en-US" sz="1500" b="1" dirty="0"/>
              <a:t>Credit Risk</a:t>
            </a:r>
          </a:p>
          <a:p>
            <a:endParaRPr lang="en-US" sz="1400" dirty="0"/>
          </a:p>
          <a:p>
            <a:pPr algn="just"/>
            <a:r>
              <a:rPr lang="en-US" sz="1300" dirty="0"/>
              <a:t>Risk that a borrower or counterparty will fail to meet its contractual obligations, resulting in financial losses for the lender. Some types of credit risk are</a:t>
            </a:r>
          </a:p>
          <a:p>
            <a:pPr marL="285750" indent="-285750" algn="just">
              <a:spcBef>
                <a:spcPts val="600"/>
              </a:spcBef>
              <a:buFont typeface="Wingdings" panose="05000000000000000000" pitchFamily="2" charset="2"/>
              <a:buChar char="Ø"/>
            </a:pPr>
            <a:r>
              <a:rPr lang="en-US" sz="1300" u="sng" dirty="0"/>
              <a:t>Default Risk: </a:t>
            </a:r>
            <a:r>
              <a:rPr lang="en-US" sz="1300" dirty="0"/>
              <a:t>It occurs when the Borrower does not return the amounts during the loan repayment period or 90 days past due date.  </a:t>
            </a:r>
          </a:p>
          <a:p>
            <a:pPr marL="285750" indent="-285750" algn="just">
              <a:spcBef>
                <a:spcPts val="600"/>
              </a:spcBef>
              <a:buFont typeface="Wingdings" panose="05000000000000000000" pitchFamily="2" charset="2"/>
              <a:buChar char="Ø"/>
            </a:pPr>
            <a:endParaRPr lang="en-US" sz="1300" u="sng" dirty="0"/>
          </a:p>
          <a:p>
            <a:pPr marL="285750" indent="-285750" algn="just">
              <a:spcBef>
                <a:spcPts val="600"/>
              </a:spcBef>
              <a:buFont typeface="Wingdings" panose="05000000000000000000" pitchFamily="2" charset="2"/>
              <a:buChar char="Ø"/>
            </a:pPr>
            <a:r>
              <a:rPr lang="en-US" sz="1300" u="sng" dirty="0"/>
              <a:t>Concentration Risk: </a:t>
            </a:r>
            <a:r>
              <a:rPr lang="en-US" sz="1300" dirty="0"/>
              <a:t> It may occur when the repayment is subject to a single factor.  </a:t>
            </a:r>
          </a:p>
          <a:p>
            <a:pPr marL="285750" indent="-285750" algn="just">
              <a:spcBef>
                <a:spcPts val="600"/>
              </a:spcBef>
              <a:buFont typeface="Wingdings" panose="05000000000000000000" pitchFamily="2" charset="2"/>
              <a:buChar char="Ø"/>
            </a:pPr>
            <a:endParaRPr lang="en-US" sz="1300" u="sng" dirty="0"/>
          </a:p>
          <a:p>
            <a:pPr marL="285750" indent="-285750" algn="just">
              <a:spcBef>
                <a:spcPts val="600"/>
              </a:spcBef>
              <a:buFont typeface="Wingdings" panose="05000000000000000000" pitchFamily="2" charset="2"/>
              <a:buChar char="Ø"/>
            </a:pPr>
            <a:r>
              <a:rPr lang="en-US" sz="1300" u="sng" dirty="0"/>
              <a:t>Counterparty Risk </a:t>
            </a:r>
            <a:r>
              <a:rPr lang="en-US" sz="1300" dirty="0"/>
              <a:t>: Risk that the counterparty in a financial transaction, such as a derivative trade, fails to fulfill its obligations. Default by a trading partner in a derivative transaction, leading to financial losses for the bank</a:t>
            </a:r>
          </a:p>
        </p:txBody>
      </p:sp>
      <p:pic>
        <p:nvPicPr>
          <p:cNvPr id="7" name="Graphic 6" descr="Credit card">
            <a:extLst>
              <a:ext uri="{FF2B5EF4-FFF2-40B4-BE49-F238E27FC236}">
                <a16:creationId xmlns:a16="http://schemas.microsoft.com/office/drawing/2014/main" id="{DB80310E-263C-7599-6092-DC88572BA19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72551" y="2276478"/>
            <a:ext cx="291231" cy="291231"/>
          </a:xfrm>
          <a:prstGeom prst="rect">
            <a:avLst/>
          </a:prstGeom>
        </p:spPr>
      </p:pic>
      <p:sp>
        <p:nvSpPr>
          <p:cNvPr id="10" name="Slide Number Placeholder 9">
            <a:extLst>
              <a:ext uri="{FF2B5EF4-FFF2-40B4-BE49-F238E27FC236}">
                <a16:creationId xmlns:a16="http://schemas.microsoft.com/office/drawing/2014/main" id="{55C3F01C-BBC5-6B12-6172-71EE513717C2}"/>
              </a:ext>
            </a:extLst>
          </p:cNvPr>
          <p:cNvSpPr>
            <a:spLocks noGrp="1"/>
          </p:cNvSpPr>
          <p:nvPr>
            <p:ph type="sldNum" sz="quarter" idx="12"/>
          </p:nvPr>
        </p:nvSpPr>
        <p:spPr/>
        <p:txBody>
          <a:bodyPr/>
          <a:lstStyle/>
          <a:p>
            <a:fld id="{0B3C964A-4DF5-4237-A592-D422B0A37568}" type="slidenum">
              <a:rPr lang="en-IN" smtClean="0"/>
              <a:t>8</a:t>
            </a:fld>
            <a:endParaRPr lang="en-IN"/>
          </a:p>
        </p:txBody>
      </p:sp>
      <p:sp>
        <p:nvSpPr>
          <p:cNvPr id="12" name="Footer Placeholder 11">
            <a:extLst>
              <a:ext uri="{FF2B5EF4-FFF2-40B4-BE49-F238E27FC236}">
                <a16:creationId xmlns:a16="http://schemas.microsoft.com/office/drawing/2014/main" id="{31F318D1-0501-6337-CB42-742D552CBA71}"/>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902381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40590" cy="838018"/>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chemeClr val="tx1"/>
                </a:solidFill>
              </a:rPr>
              <a:t>Market Risk</a:t>
            </a:r>
            <a:endParaRPr lang="en-IN" sz="16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rgbClr val="FF0000"/>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Risk management framework, Internal controls, BCP, Incident response planning, Cyber security measures</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539157"/>
          </a:xfrm>
          <a:prstGeom prst="rect">
            <a:avLst/>
          </a:prstGeom>
          <a:noFill/>
        </p:spPr>
        <p:txBody>
          <a:bodyPr wrap="square" rtlCol="0">
            <a:spAutoFit/>
          </a:bodyPr>
          <a:lstStyle/>
          <a:p>
            <a:r>
              <a:rPr lang="en-US" sz="1400" dirty="0"/>
              <a:t>         </a:t>
            </a:r>
            <a:r>
              <a:rPr lang="en-US" sz="1500" b="1" dirty="0"/>
              <a:t>Operational Risk</a:t>
            </a:r>
          </a:p>
          <a:p>
            <a:endParaRPr lang="en-US" sz="1400" dirty="0"/>
          </a:p>
          <a:p>
            <a:pPr algn="just"/>
            <a:r>
              <a:rPr lang="en-US" sz="1300" dirty="0"/>
              <a:t>Potential for losses arising from inadequate or failed internal processes, systems, people, or external events. This category of risk encompasses a wide range of factors that can disrupt a bank's normal operations and lead to financial loss or reputational damage</a:t>
            </a:r>
          </a:p>
          <a:p>
            <a:pPr algn="just"/>
            <a:endParaRPr lang="en-US" sz="1300" dirty="0"/>
          </a:p>
          <a:p>
            <a:pPr marL="285750" indent="-285750" algn="just">
              <a:buFont typeface="Wingdings" panose="05000000000000000000" pitchFamily="2" charset="2"/>
              <a:buChar char="Ø"/>
            </a:pPr>
            <a:r>
              <a:rPr lang="en-US" sz="1300" u="sng" dirty="0"/>
              <a:t>Transaction Risk </a:t>
            </a:r>
            <a:r>
              <a:rPr lang="en-US" sz="1300" dirty="0"/>
              <a:t>: Risk arising from fraud, both internal and external, failed business processes and the inability to maintain business continuity and manage information. </a:t>
            </a:r>
          </a:p>
          <a:p>
            <a:pPr marL="285750" indent="-285750" algn="just">
              <a:buFont typeface="Wingdings" panose="05000000000000000000" pitchFamily="2" charset="2"/>
              <a:buChar char="Ø"/>
            </a:pPr>
            <a:endParaRPr lang="en-US" sz="1300" dirty="0"/>
          </a:p>
          <a:p>
            <a:pPr marL="285750" indent="-285750" algn="just">
              <a:buFont typeface="Wingdings" panose="05000000000000000000" pitchFamily="2" charset="2"/>
              <a:buChar char="Ø"/>
            </a:pPr>
            <a:r>
              <a:rPr lang="en-US" sz="1300" u="sng" dirty="0"/>
              <a:t>Compliance Risk</a:t>
            </a:r>
            <a:r>
              <a:rPr lang="en-US" sz="1300" dirty="0"/>
              <a:t>: Country risk, also known as sovereign risk, is the risk that a foreign government may default on its obligations, impacting the value of investments or loans in that country. Political instability, economic downturns, or changes in government policies affecting the creditworthiness of a nation.</a:t>
            </a:r>
          </a:p>
        </p:txBody>
      </p:sp>
      <p:pic>
        <p:nvPicPr>
          <p:cNvPr id="10" name="Graphic 9" descr="Arrow circle">
            <a:extLst>
              <a:ext uri="{FF2B5EF4-FFF2-40B4-BE49-F238E27FC236}">
                <a16:creationId xmlns:a16="http://schemas.microsoft.com/office/drawing/2014/main" id="{E8A2BF80-BC7C-1696-4B6E-E82A72DA835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31856" y="2247181"/>
            <a:ext cx="366224" cy="366224"/>
          </a:xfrm>
          <a:prstGeom prst="rect">
            <a:avLst/>
          </a:prstGeom>
        </p:spPr>
      </p:pic>
      <p:sp>
        <p:nvSpPr>
          <p:cNvPr id="8" name="Slide Number Placeholder 7">
            <a:extLst>
              <a:ext uri="{FF2B5EF4-FFF2-40B4-BE49-F238E27FC236}">
                <a16:creationId xmlns:a16="http://schemas.microsoft.com/office/drawing/2014/main" id="{6A02F042-9934-C025-C4CE-65CC256517F4}"/>
              </a:ext>
            </a:extLst>
          </p:cNvPr>
          <p:cNvSpPr>
            <a:spLocks noGrp="1"/>
          </p:cNvSpPr>
          <p:nvPr>
            <p:ph type="sldNum" sz="quarter" idx="12"/>
          </p:nvPr>
        </p:nvSpPr>
        <p:spPr/>
        <p:txBody>
          <a:bodyPr/>
          <a:lstStyle/>
          <a:p>
            <a:fld id="{0B3C964A-4DF5-4237-A592-D422B0A37568}" type="slidenum">
              <a:rPr lang="en-IN" smtClean="0"/>
              <a:t>9</a:t>
            </a:fld>
            <a:endParaRPr lang="en-IN"/>
          </a:p>
        </p:txBody>
      </p:sp>
      <p:sp>
        <p:nvSpPr>
          <p:cNvPr id="12" name="Footer Placeholder 11">
            <a:extLst>
              <a:ext uri="{FF2B5EF4-FFF2-40B4-BE49-F238E27FC236}">
                <a16:creationId xmlns:a16="http://schemas.microsoft.com/office/drawing/2014/main" id="{5478F698-32A9-A2E8-F90C-76CBD4A4843D}"/>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186370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40590" cy="795810"/>
          </a:xfrm>
        </p:spPr>
        <p:txBody>
          <a:bodyPr>
            <a:normAutofit/>
          </a:bodyPr>
          <a:lstStyle/>
          <a:p>
            <a:pPr algn="ctr"/>
            <a:r>
              <a:rPr lang="en-IN" sz="3600" dirty="0">
                <a:latin typeface="Franklin Gothic Book" panose="020B0503020102020204" pitchFamily="34" charset="0"/>
              </a:rPr>
              <a:t>Financial Risk Management (FRM)</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1" y="2142717"/>
            <a:ext cx="2085824"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b="1" dirty="0">
                <a:solidFill>
                  <a:schemeClr val="tx1"/>
                </a:solidFill>
              </a:rPr>
              <a:t>Market Risk</a:t>
            </a:r>
            <a:endParaRPr lang="en-IN"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b="1" dirty="0">
                <a:solidFill>
                  <a:srgbClr val="FF0000"/>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5" name="TextBox 14">
            <a:extLst>
              <a:ext uri="{FF2B5EF4-FFF2-40B4-BE49-F238E27FC236}">
                <a16:creationId xmlns:a16="http://schemas.microsoft.com/office/drawing/2014/main" id="{7C7FC2B4-6D58-40E3-0B91-A517A46346C8}"/>
              </a:ext>
            </a:extLst>
          </p:cNvPr>
          <p:cNvSpPr txBox="1"/>
          <p:nvPr/>
        </p:nvSpPr>
        <p:spPr>
          <a:xfrm>
            <a:off x="3152478" y="2276478"/>
            <a:ext cx="7573818" cy="2754600"/>
          </a:xfrm>
          <a:prstGeom prst="rect">
            <a:avLst/>
          </a:prstGeom>
          <a:noFill/>
        </p:spPr>
        <p:txBody>
          <a:bodyPr wrap="square" rtlCol="0">
            <a:spAutoFit/>
          </a:bodyPr>
          <a:lstStyle/>
          <a:p>
            <a:r>
              <a:rPr lang="en-US" sz="1300" dirty="0"/>
              <a:t>         </a:t>
            </a:r>
            <a:r>
              <a:rPr lang="en-US" sz="1500" b="1" dirty="0"/>
              <a:t>Liquidity Risk</a:t>
            </a:r>
          </a:p>
          <a:p>
            <a:endParaRPr lang="en-US" sz="1300" dirty="0"/>
          </a:p>
          <a:p>
            <a:pPr algn="just"/>
            <a:r>
              <a:rPr lang="en-US" sz="1300" dirty="0"/>
              <a:t>Vulnerability of a financial institution to meet its short-term obligations without incurring excessive costs. Different dimensions of liquidity risk</a:t>
            </a:r>
          </a:p>
          <a:p>
            <a:pPr marL="285750" indent="-285750" algn="just">
              <a:spcBef>
                <a:spcPts val="600"/>
              </a:spcBef>
              <a:buFont typeface="Wingdings" panose="05000000000000000000" pitchFamily="2" charset="2"/>
              <a:buChar char="Ø"/>
            </a:pPr>
            <a:r>
              <a:rPr lang="en-US" sz="1300" u="sng" dirty="0"/>
              <a:t>Funding Risk </a:t>
            </a:r>
            <a:r>
              <a:rPr lang="en-US" sz="1300" dirty="0"/>
              <a:t>: Threat that a bank may be unable to meet its financial obligations due to a shortage of available funding sources. This risk may arise from a sudden withdrawal of deposits, loss of confidence by depositors, or an inability to secure short-term funding in the market</a:t>
            </a:r>
          </a:p>
          <a:p>
            <a:pPr marL="285750" indent="-285750" algn="just">
              <a:spcBef>
                <a:spcPts val="600"/>
              </a:spcBef>
              <a:buFont typeface="Wingdings" panose="05000000000000000000" pitchFamily="2" charset="2"/>
              <a:buChar char="Ø"/>
            </a:pPr>
            <a:r>
              <a:rPr lang="en-US" sz="1300" u="sng" dirty="0"/>
              <a:t>Time horizon Risk</a:t>
            </a:r>
            <a:r>
              <a:rPr lang="en-US" sz="1300" dirty="0"/>
              <a:t>: Time risk is linked to the time it takes for a bank to convert assets into cash and the potential impact of delays on the asset's value. Longer settlement times, illiquid markets, or delays in processing transactions can expose banks to time horizon liquidity risk</a:t>
            </a:r>
          </a:p>
          <a:p>
            <a:pPr marL="285750" indent="-285750" algn="just">
              <a:spcBef>
                <a:spcPts val="600"/>
              </a:spcBef>
              <a:buFont typeface="Wingdings" panose="05000000000000000000" pitchFamily="2" charset="2"/>
              <a:buChar char="Ø"/>
            </a:pPr>
            <a:r>
              <a:rPr lang="en-US" sz="1300" u="sng" dirty="0"/>
              <a:t>Call Risk</a:t>
            </a:r>
            <a:r>
              <a:rPr lang="en-US" sz="1300" dirty="0"/>
              <a:t>: Call risk arises due to crystallization of contingent liabilities. It may also arise when a bank may not be able to undertake profitable business opportunities</a:t>
            </a:r>
          </a:p>
        </p:txBody>
      </p:sp>
      <p:pic>
        <p:nvPicPr>
          <p:cNvPr id="17" name="Graphic 16" descr="Coins">
            <a:extLst>
              <a:ext uri="{FF2B5EF4-FFF2-40B4-BE49-F238E27FC236}">
                <a16:creationId xmlns:a16="http://schemas.microsoft.com/office/drawing/2014/main" id="{864A6ABF-CE30-83BA-58F3-3E6444D6FD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2276478"/>
            <a:ext cx="327891" cy="327891"/>
          </a:xfrm>
          <a:prstGeom prst="rect">
            <a:avLst/>
          </a:prstGeom>
        </p:spPr>
      </p:pic>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Diversifying the funding sources,  Contingency funding plans, Maintaining adequate liquid assets, Stress testing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74291" y="5490749"/>
            <a:ext cx="244411" cy="244411"/>
          </a:xfrm>
          <a:prstGeom prst="rect">
            <a:avLst/>
          </a:prstGeom>
        </p:spPr>
      </p:pic>
      <p:sp>
        <p:nvSpPr>
          <p:cNvPr id="7" name="Slide Number Placeholder 6">
            <a:extLst>
              <a:ext uri="{FF2B5EF4-FFF2-40B4-BE49-F238E27FC236}">
                <a16:creationId xmlns:a16="http://schemas.microsoft.com/office/drawing/2014/main" id="{1D695A51-5701-A665-96D0-91870E105A87}"/>
              </a:ext>
            </a:extLst>
          </p:cNvPr>
          <p:cNvSpPr>
            <a:spLocks noGrp="1"/>
          </p:cNvSpPr>
          <p:nvPr>
            <p:ph type="sldNum" sz="quarter" idx="12"/>
          </p:nvPr>
        </p:nvSpPr>
        <p:spPr/>
        <p:txBody>
          <a:bodyPr/>
          <a:lstStyle/>
          <a:p>
            <a:fld id="{0B3C964A-4DF5-4237-A592-D422B0A37568}" type="slidenum">
              <a:rPr lang="en-IN" smtClean="0"/>
              <a:t>10</a:t>
            </a:fld>
            <a:endParaRPr lang="en-IN"/>
          </a:p>
        </p:txBody>
      </p:sp>
      <p:sp>
        <p:nvSpPr>
          <p:cNvPr id="8" name="Footer Placeholder 7">
            <a:extLst>
              <a:ext uri="{FF2B5EF4-FFF2-40B4-BE49-F238E27FC236}">
                <a16:creationId xmlns:a16="http://schemas.microsoft.com/office/drawing/2014/main" id="{D445992C-AB8B-A724-F643-122C44022A6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987846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634653"/>
            <a:ext cx="9974472" cy="3327423"/>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227114" y="2869131"/>
            <a:ext cx="9604172" cy="2506840"/>
          </a:xfrm>
          <a:prstGeom prst="rect">
            <a:avLst/>
          </a:prstGeom>
          <a:noFill/>
        </p:spPr>
        <p:txBody>
          <a:bodyPr wrap="square">
            <a:spAutoFit/>
          </a:bodyPr>
          <a:lstStyle/>
          <a:p>
            <a:pPr algn="just">
              <a:lnSpc>
                <a:spcPct val="200000"/>
              </a:lnSpc>
              <a:spcBef>
                <a:spcPts val="600"/>
              </a:spcBef>
              <a:spcAft>
                <a:spcPts val="600"/>
              </a:spcAft>
            </a:pPr>
            <a:r>
              <a:rPr lang="en-US" sz="2000" dirty="0">
                <a:solidFill>
                  <a:schemeClr val="tx1"/>
                </a:solidFill>
              </a:rPr>
              <a:t>The governance of Risk Management in organizations typically involves setting up of </a:t>
            </a:r>
          </a:p>
          <a:p>
            <a:pPr marL="342900" indent="-342900" algn="just">
              <a:lnSpc>
                <a:spcPct val="150000"/>
              </a:lnSpc>
              <a:spcBef>
                <a:spcPts val="600"/>
              </a:spcBef>
              <a:spcAft>
                <a:spcPts val="600"/>
              </a:spcAft>
              <a:buAutoNum type="arabicPeriod"/>
            </a:pPr>
            <a:r>
              <a:rPr lang="en-US" sz="2000" dirty="0">
                <a:solidFill>
                  <a:schemeClr val="tx1"/>
                </a:solidFill>
              </a:rPr>
              <a:t>Risk Governance </a:t>
            </a:r>
            <a:r>
              <a:rPr lang="en-US" sz="2000" b="1" dirty="0">
                <a:solidFill>
                  <a:schemeClr val="tx1"/>
                </a:solidFill>
              </a:rPr>
              <a:t>Framework</a:t>
            </a:r>
            <a:r>
              <a:rPr lang="en-US" sz="2000" dirty="0">
                <a:solidFill>
                  <a:schemeClr val="tx1"/>
                </a:solidFill>
              </a:rPr>
              <a:t>, </a:t>
            </a:r>
          </a:p>
          <a:p>
            <a:pPr marL="342900" indent="-342900" algn="just">
              <a:lnSpc>
                <a:spcPct val="150000"/>
              </a:lnSpc>
              <a:spcBef>
                <a:spcPts val="600"/>
              </a:spcBef>
              <a:spcAft>
                <a:spcPts val="600"/>
              </a:spcAft>
              <a:buAutoNum type="arabicPeriod"/>
            </a:pPr>
            <a:r>
              <a:rPr lang="en-US" sz="2000" dirty="0">
                <a:solidFill>
                  <a:schemeClr val="tx1"/>
                </a:solidFill>
              </a:rPr>
              <a:t>Devising the </a:t>
            </a:r>
            <a:r>
              <a:rPr lang="en-US" sz="2000" b="1" dirty="0">
                <a:solidFill>
                  <a:schemeClr val="tx1"/>
                </a:solidFill>
              </a:rPr>
              <a:t>processes </a:t>
            </a:r>
            <a:r>
              <a:rPr lang="en-US" sz="2000" dirty="0">
                <a:solidFill>
                  <a:schemeClr val="tx1"/>
                </a:solidFill>
              </a:rPr>
              <a:t>in terms of Regulatory guidelines and Implementation there of, </a:t>
            </a:r>
          </a:p>
          <a:p>
            <a:pPr marL="342900" indent="-342900" algn="just">
              <a:lnSpc>
                <a:spcPct val="150000"/>
              </a:lnSpc>
              <a:spcBef>
                <a:spcPts val="600"/>
              </a:spcBef>
              <a:spcAft>
                <a:spcPts val="600"/>
              </a:spcAft>
              <a:buAutoNum type="arabicPeriod"/>
            </a:pPr>
            <a:r>
              <a:rPr lang="en-US" sz="2000" b="1" dirty="0">
                <a:solidFill>
                  <a:schemeClr val="tx1"/>
                </a:solidFill>
              </a:rPr>
              <a:t>Compliance</a:t>
            </a:r>
            <a:r>
              <a:rPr lang="en-US" sz="2000" dirty="0">
                <a:solidFill>
                  <a:schemeClr val="tx1"/>
                </a:solidFill>
              </a:rPr>
              <a:t> to Internal Processes and Regulatory guidelines.</a:t>
            </a:r>
          </a:p>
        </p:txBody>
      </p:sp>
      <p:sp>
        <p:nvSpPr>
          <p:cNvPr id="10" name="Slide Number Placeholder 9">
            <a:extLst>
              <a:ext uri="{FF2B5EF4-FFF2-40B4-BE49-F238E27FC236}">
                <a16:creationId xmlns:a16="http://schemas.microsoft.com/office/drawing/2014/main" id="{3AE8D28E-6CB2-C694-5F45-C94FB49E23C6}"/>
              </a:ext>
            </a:extLst>
          </p:cNvPr>
          <p:cNvSpPr>
            <a:spLocks noGrp="1"/>
          </p:cNvSpPr>
          <p:nvPr>
            <p:ph type="sldNum" sz="quarter" idx="12"/>
          </p:nvPr>
        </p:nvSpPr>
        <p:spPr/>
        <p:txBody>
          <a:bodyPr/>
          <a:lstStyle/>
          <a:p>
            <a:fld id="{0B3C964A-4DF5-4237-A592-D422B0A37568}" type="slidenum">
              <a:rPr lang="en-IN" smtClean="0"/>
              <a:t>11</a:t>
            </a:fld>
            <a:endParaRPr lang="en-IN"/>
          </a:p>
        </p:txBody>
      </p:sp>
      <p:sp>
        <p:nvSpPr>
          <p:cNvPr id="11" name="Footer Placeholder 10">
            <a:extLst>
              <a:ext uri="{FF2B5EF4-FFF2-40B4-BE49-F238E27FC236}">
                <a16:creationId xmlns:a16="http://schemas.microsoft.com/office/drawing/2014/main" id="{DEE773F6-55D9-8B53-E7E1-01ABEAF568B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656707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5"/>
            <a:ext cx="9993086" cy="762255"/>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3152478" y="2181648"/>
            <a:ext cx="7678809" cy="391435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3280095" y="2179871"/>
            <a:ext cx="7484690" cy="3949799"/>
          </a:xfrm>
          <a:prstGeom prst="rect">
            <a:avLst/>
          </a:prstGeom>
          <a:noFill/>
        </p:spPr>
        <p:txBody>
          <a:bodyPr wrap="square">
            <a:spAutoFit/>
          </a:bodyPr>
          <a:lstStyle/>
          <a:p>
            <a:pPr marL="285750" indent="-285750">
              <a:buFont typeface="Wingdings" panose="05000000000000000000" pitchFamily="2" charset="2"/>
              <a:buChar char="Ø"/>
            </a:pPr>
            <a:endParaRPr lang="en-US" sz="1300" b="1" dirty="0"/>
          </a:p>
          <a:p>
            <a:pPr marL="285750" indent="-285750" algn="just">
              <a:buFont typeface="Wingdings" panose="05000000000000000000" pitchFamily="2" charset="2"/>
              <a:buChar char="Ø"/>
            </a:pPr>
            <a:r>
              <a:rPr lang="en-US" sz="1300" b="1" dirty="0"/>
              <a:t>Board Oversight</a:t>
            </a:r>
            <a:r>
              <a:rPr lang="en-US" sz="1300" dirty="0"/>
              <a:t>: The board of directors plays a crucial role in overseeing the risk management framework. They are responsible for setting the risk appetite, ensuring that adequate policies and procedures are in place, and regularly assessing the effectiveness of risk management practices.</a:t>
            </a:r>
          </a:p>
          <a:p>
            <a:pPr marL="285750" indent="-285750" algn="just">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Risk Committees</a:t>
            </a:r>
            <a:r>
              <a:rPr lang="en-US" sz="1300" dirty="0"/>
              <a:t>: Specialized risk committees, such as the Risk Management Committee (RMC) or Asset and Liability Committee (ALCO), to oversee specific aspects of risk management. These committees often report to the board and provide regular updates on risk exposures.</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Risk Management Framework</a:t>
            </a:r>
            <a:r>
              <a:rPr lang="en-US" sz="1300" dirty="0"/>
              <a:t>: The risk management framework outlines the overall approach and processes for managing risk within the organization. This includes risk identification, assessment, measurement, monitoring, and reporting.</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Chief Risk Officer (CRO)</a:t>
            </a:r>
            <a:r>
              <a:rPr lang="en-US" sz="1300" dirty="0"/>
              <a:t>: Chief Risk Officer leads the risk management function. The CRO is responsible for implementing and maintaining the risk management framework, providing regular reports to the board, and ensuring that risk policies are followed throughout the organization.</a:t>
            </a:r>
          </a:p>
          <a:p>
            <a:pPr marL="285750" indent="-285750" algn="just">
              <a:buFont typeface="Wingdings" panose="05000000000000000000" pitchFamily="2" charset="2"/>
              <a:buChar char="Ø"/>
            </a:pPr>
            <a:endParaRPr lang="en-US" sz="1300" dirty="0"/>
          </a:p>
          <a:p>
            <a:endParaRPr lang="en-US" sz="1300" dirty="0"/>
          </a:p>
        </p:txBody>
      </p:sp>
      <p:sp>
        <p:nvSpPr>
          <p:cNvPr id="7" name="Rectangle 6">
            <a:extLst>
              <a:ext uri="{FF2B5EF4-FFF2-40B4-BE49-F238E27FC236}">
                <a16:creationId xmlns:a16="http://schemas.microsoft.com/office/drawing/2014/main" id="{D54A2DDD-A881-30DA-AB33-AA32837ED37D}"/>
              </a:ext>
            </a:extLst>
          </p:cNvPr>
          <p:cNvSpPr/>
          <p:nvPr/>
        </p:nvSpPr>
        <p:spPr>
          <a:xfrm>
            <a:off x="838200" y="2142717"/>
            <a:ext cx="224777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2000" b="1" dirty="0">
                <a:solidFill>
                  <a:srgbClr val="FF0000"/>
                </a:solidFill>
              </a:rPr>
              <a:t>Framework</a:t>
            </a:r>
            <a:endParaRPr lang="en-IN" sz="20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Processes</a:t>
            </a: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Compliance</a:t>
            </a:r>
          </a:p>
        </p:txBody>
      </p:sp>
      <p:sp>
        <p:nvSpPr>
          <p:cNvPr id="11" name="Slide Number Placeholder 10">
            <a:extLst>
              <a:ext uri="{FF2B5EF4-FFF2-40B4-BE49-F238E27FC236}">
                <a16:creationId xmlns:a16="http://schemas.microsoft.com/office/drawing/2014/main" id="{A662717C-A47C-94EA-7424-E4BDF08796DA}"/>
              </a:ext>
            </a:extLst>
          </p:cNvPr>
          <p:cNvSpPr>
            <a:spLocks noGrp="1"/>
          </p:cNvSpPr>
          <p:nvPr>
            <p:ph type="sldNum" sz="quarter" idx="12"/>
          </p:nvPr>
        </p:nvSpPr>
        <p:spPr/>
        <p:txBody>
          <a:bodyPr/>
          <a:lstStyle/>
          <a:p>
            <a:fld id="{0B3C964A-4DF5-4237-A592-D422B0A37568}" type="slidenum">
              <a:rPr lang="en-IN" smtClean="0"/>
              <a:t>12</a:t>
            </a:fld>
            <a:endParaRPr lang="en-IN"/>
          </a:p>
        </p:txBody>
      </p:sp>
      <p:sp>
        <p:nvSpPr>
          <p:cNvPr id="12" name="Footer Placeholder 11">
            <a:extLst>
              <a:ext uri="{FF2B5EF4-FFF2-40B4-BE49-F238E27FC236}">
                <a16:creationId xmlns:a16="http://schemas.microsoft.com/office/drawing/2014/main" id="{B7D1C88C-84F7-DC51-EFDA-88D4E2E493A1}"/>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916329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622472"/>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3152478" y="2181648"/>
            <a:ext cx="7678809" cy="391435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3280095" y="2179871"/>
            <a:ext cx="7484690" cy="3898503"/>
          </a:xfrm>
          <a:prstGeom prst="rect">
            <a:avLst/>
          </a:prstGeom>
          <a:noFill/>
        </p:spPr>
        <p:txBody>
          <a:bodyPr wrap="square">
            <a:spAutoFit/>
          </a:bodyPr>
          <a:lstStyle/>
          <a:p>
            <a:pPr marL="285750" indent="-285750">
              <a:buFont typeface="Wingdings" panose="05000000000000000000" pitchFamily="2" charset="2"/>
              <a:buChar char="Ø"/>
            </a:pPr>
            <a:r>
              <a:rPr lang="en-US" sz="1300" b="1" dirty="0"/>
              <a:t>Risk Appetite and Strategy</a:t>
            </a:r>
            <a:r>
              <a:rPr lang="en-US" sz="1300" dirty="0"/>
              <a:t>: The risk appetite represents the level of risk they are willing to accept to achieve their business objectives. This is aligned with the overall business strategy and is used to guide risk-taking activities.</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Risk Management Policies and Procedures</a:t>
            </a:r>
            <a:r>
              <a:rPr lang="en-US" sz="1300" dirty="0"/>
              <a:t>: Comprehensive risk management policies and procedures to identify, measure, monitor, and control various types of risks. These policies should be in line with regulatory requirements and the Bank’s Risk Appetite Statement (RAS). </a:t>
            </a:r>
          </a:p>
          <a:p>
            <a:pPr algn="just">
              <a:spcBef>
                <a:spcPts val="400"/>
              </a:spcBef>
            </a:pPr>
            <a:endParaRPr lang="en-US" sz="1300" dirty="0"/>
          </a:p>
          <a:p>
            <a:pPr marL="285750" indent="-285750" algn="just">
              <a:spcBef>
                <a:spcPts val="400"/>
              </a:spcBef>
              <a:buFont typeface="Wingdings" panose="05000000000000000000" pitchFamily="2" charset="2"/>
              <a:buChar char="Ø"/>
            </a:pPr>
            <a:r>
              <a:rPr lang="en-US" sz="1300" b="1" dirty="0"/>
              <a:t>Risk Rating / Scoring Models: </a:t>
            </a:r>
            <a:r>
              <a:rPr lang="en-US" sz="1300" dirty="0"/>
              <a:t> Development, </a:t>
            </a:r>
            <a:r>
              <a:rPr lang="en-US" sz="1300" dirty="0" err="1"/>
              <a:t>Updation</a:t>
            </a:r>
            <a:r>
              <a:rPr lang="en-US" sz="1300" dirty="0"/>
              <a:t> and Implementation of Risk Rating Models for various types of Credit Risk, Market Risk and Operational Risk in terms of the instructions issued by the Regulator.  Risk Control and Self Assessment (RCSA) frame work for controlling Operational Risk etc. </a:t>
            </a:r>
          </a:p>
          <a:p>
            <a:pPr marL="285750" indent="-285750" algn="just">
              <a:buFont typeface="Wingdings" panose="05000000000000000000" pitchFamily="2" charset="2"/>
              <a:buChar char="Ø"/>
            </a:pPr>
            <a:endParaRPr lang="en-US" sz="1300" dirty="0"/>
          </a:p>
          <a:p>
            <a:pPr marL="285750" indent="-285750" algn="just">
              <a:buFont typeface="Wingdings" panose="05000000000000000000" pitchFamily="2" charset="2"/>
              <a:buChar char="Ø"/>
            </a:pPr>
            <a:r>
              <a:rPr lang="en-US" sz="1300" b="1" dirty="0"/>
              <a:t>Industry Risk Scores / Market Intelligence:</a:t>
            </a:r>
            <a:r>
              <a:rPr lang="en-US" sz="1300" dirty="0"/>
              <a:t> Processes to assess the Risk of Industries for arriving at Industry outlooks based on calculated Industry Risk scores.  Market Intelligence framework to capture the positive and negative incidents / reporting involving the industries, and reckoning them in the Risk assessment models for arriving at better inputs to decision making processes.</a:t>
            </a:r>
          </a:p>
          <a:p>
            <a:pPr marL="285750" indent="-285750" algn="just">
              <a:buFont typeface="Wingdings" panose="05000000000000000000" pitchFamily="2" charset="2"/>
              <a:buChar char="Ø"/>
            </a:pPr>
            <a:endParaRPr lang="en-US" sz="1300" dirty="0"/>
          </a:p>
          <a:p>
            <a:endParaRPr lang="en-US" sz="1300" dirty="0"/>
          </a:p>
        </p:txBody>
      </p:sp>
      <p:sp>
        <p:nvSpPr>
          <p:cNvPr id="7" name="Rectangle 6">
            <a:extLst>
              <a:ext uri="{FF2B5EF4-FFF2-40B4-BE49-F238E27FC236}">
                <a16:creationId xmlns:a16="http://schemas.microsoft.com/office/drawing/2014/main" id="{D54A2DDD-A881-30DA-AB33-AA32837ED37D}"/>
              </a:ext>
            </a:extLst>
          </p:cNvPr>
          <p:cNvSpPr/>
          <p:nvPr/>
        </p:nvSpPr>
        <p:spPr>
          <a:xfrm>
            <a:off x="838200" y="2142717"/>
            <a:ext cx="224777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2000" b="1" dirty="0">
                <a:solidFill>
                  <a:schemeClr val="tx1"/>
                </a:solidFill>
              </a:rPr>
              <a:t>Framework</a:t>
            </a:r>
            <a:endParaRPr lang="en-IN" sz="20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2000" b="1" dirty="0">
                <a:solidFill>
                  <a:srgbClr val="FF0808"/>
                </a:solidFill>
              </a:rPr>
              <a:t>Processes</a:t>
            </a: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Compliance</a:t>
            </a:r>
          </a:p>
        </p:txBody>
      </p:sp>
      <p:sp>
        <p:nvSpPr>
          <p:cNvPr id="11" name="Slide Number Placeholder 10">
            <a:extLst>
              <a:ext uri="{FF2B5EF4-FFF2-40B4-BE49-F238E27FC236}">
                <a16:creationId xmlns:a16="http://schemas.microsoft.com/office/drawing/2014/main" id="{D78D728B-FE83-11EE-7419-FB1CE65AE2F4}"/>
              </a:ext>
            </a:extLst>
          </p:cNvPr>
          <p:cNvSpPr>
            <a:spLocks noGrp="1"/>
          </p:cNvSpPr>
          <p:nvPr>
            <p:ph type="sldNum" sz="quarter" idx="12"/>
          </p:nvPr>
        </p:nvSpPr>
        <p:spPr/>
        <p:txBody>
          <a:bodyPr/>
          <a:lstStyle/>
          <a:p>
            <a:fld id="{0B3C964A-4DF5-4237-A592-D422B0A37568}" type="slidenum">
              <a:rPr lang="en-IN" smtClean="0"/>
              <a:t>13</a:t>
            </a:fld>
            <a:endParaRPr lang="en-IN"/>
          </a:p>
        </p:txBody>
      </p:sp>
      <p:sp>
        <p:nvSpPr>
          <p:cNvPr id="12" name="Footer Placeholder 11">
            <a:extLst>
              <a:ext uri="{FF2B5EF4-FFF2-40B4-BE49-F238E27FC236}">
                <a16:creationId xmlns:a16="http://schemas.microsoft.com/office/drawing/2014/main" id="{7E0D53A4-999F-A9C6-A69A-21D2B2E291C6}"/>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4268289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622472"/>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3152478" y="2181648"/>
            <a:ext cx="7678809" cy="391435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3280095" y="2179871"/>
            <a:ext cx="7484690" cy="3893374"/>
          </a:xfrm>
          <a:prstGeom prst="rect">
            <a:avLst/>
          </a:prstGeom>
          <a:noFill/>
        </p:spPr>
        <p:txBody>
          <a:bodyPr wrap="square">
            <a:spAutoFit/>
          </a:bodyPr>
          <a:lstStyle/>
          <a:p>
            <a:pPr marL="285750" indent="-285750">
              <a:buFont typeface="Wingdings" panose="05000000000000000000" pitchFamily="2" charset="2"/>
              <a:buChar char="Ø"/>
            </a:pPr>
            <a:r>
              <a:rPr lang="en-US" sz="1300" b="1" dirty="0"/>
              <a:t>Information Technology and Cyber Risk Management</a:t>
            </a:r>
            <a:r>
              <a:rPr lang="en-US" sz="1300" dirty="0"/>
              <a:t>: Devising Information System Security Policies and Cyber Risk Management policies to ensure implementation of robust Information Technology Infrastructure and implementation of Technology applications to capture, assimilate and integrate the data points for creating Risk Control Mechanism on going basis.</a:t>
            </a:r>
          </a:p>
          <a:p>
            <a:pPr algn="just"/>
            <a:endParaRPr lang="en-US" sz="1300" dirty="0"/>
          </a:p>
          <a:p>
            <a:pPr marL="285750" indent="-285750" algn="just">
              <a:buFont typeface="Wingdings" panose="05000000000000000000" pitchFamily="2" charset="2"/>
              <a:buChar char="Ø"/>
            </a:pPr>
            <a:r>
              <a:rPr lang="en-US" sz="1300" b="1" dirty="0"/>
              <a:t>Assessment &amp; Measurement of other Pillar 2 Risks</a:t>
            </a:r>
            <a:r>
              <a:rPr lang="en-US" sz="1300" dirty="0"/>
              <a:t>: Organizations shall measure and manage other Risks under Pillar 2 viz Credit Concentration Risk, Group Risk, Strategic Risk, Compliance Risk, Model Risk, Reputation Risk, Settlement Risk and Currency induced Credit Risk etc.  These Risks need to be assessed through qualitative and quantitative methods  and reckoned in the ICAAP framework.</a:t>
            </a:r>
          </a:p>
          <a:p>
            <a:pPr marL="285750" indent="-285750" algn="just">
              <a:buFont typeface="Wingdings" panose="05000000000000000000" pitchFamily="2" charset="2"/>
              <a:buChar char="Ø"/>
            </a:pPr>
            <a:endParaRPr lang="en-US" sz="1300" dirty="0"/>
          </a:p>
          <a:p>
            <a:pPr marL="285750" indent="-285750" algn="just">
              <a:buFont typeface="Wingdings" panose="05000000000000000000" pitchFamily="2" charset="2"/>
              <a:buChar char="Ø"/>
            </a:pPr>
            <a:r>
              <a:rPr lang="en-US" sz="1300" b="1" dirty="0"/>
              <a:t>Risk Reporting</a:t>
            </a:r>
            <a:r>
              <a:rPr lang="en-US" sz="1300" dirty="0"/>
              <a:t>: Reporting of various Risks in specific formats to different Risk Management Committees and the Board, shall be ensured to create a proper and effective oversight under Governance.</a:t>
            </a:r>
          </a:p>
          <a:p>
            <a:pPr marL="285750" indent="-285750" algn="just">
              <a:buFont typeface="Wingdings" panose="05000000000000000000" pitchFamily="2" charset="2"/>
              <a:buChar char="Ø"/>
            </a:pPr>
            <a:endParaRPr lang="en-US" sz="1300" dirty="0"/>
          </a:p>
          <a:p>
            <a:pPr marL="285750" indent="-285750" algn="just">
              <a:buFont typeface="Wingdings" panose="05000000000000000000" pitchFamily="2" charset="2"/>
              <a:buChar char="Ø"/>
            </a:pPr>
            <a:r>
              <a:rPr lang="en-US" sz="1300" b="1" dirty="0"/>
              <a:t>Risk Culture</a:t>
            </a:r>
            <a:r>
              <a:rPr lang="en-US" sz="1300" dirty="0"/>
              <a:t>: A strong risk culture is essential for effective risk management. This involves promoting awareness and understanding of risk at all levels of the organization, encouraging open communication about risk issues, and ensuring that risk considerations are integrated into decision-making processes. Three Lines of </a:t>
            </a:r>
            <a:r>
              <a:rPr lang="en-US" sz="1300" dirty="0" err="1"/>
              <a:t>Defence</a:t>
            </a:r>
            <a:r>
              <a:rPr lang="en-US" sz="1300" dirty="0"/>
              <a:t> viz </a:t>
            </a:r>
            <a:r>
              <a:rPr lang="en-US" sz="1300" dirty="0" err="1"/>
              <a:t>i</a:t>
            </a:r>
            <a:r>
              <a:rPr lang="en-US" sz="1300" dirty="0"/>
              <a:t>) Business who own and manage risks, ii) Risk control and compliance and iii) Independent Risk assurance / Audit function, are properly understood and practiced.</a:t>
            </a:r>
          </a:p>
          <a:p>
            <a:endParaRPr lang="en-US" sz="1300" dirty="0"/>
          </a:p>
        </p:txBody>
      </p:sp>
      <p:sp>
        <p:nvSpPr>
          <p:cNvPr id="7" name="Rectangle 6">
            <a:extLst>
              <a:ext uri="{FF2B5EF4-FFF2-40B4-BE49-F238E27FC236}">
                <a16:creationId xmlns:a16="http://schemas.microsoft.com/office/drawing/2014/main" id="{D54A2DDD-A881-30DA-AB33-AA32837ED37D}"/>
              </a:ext>
            </a:extLst>
          </p:cNvPr>
          <p:cNvSpPr/>
          <p:nvPr/>
        </p:nvSpPr>
        <p:spPr>
          <a:xfrm>
            <a:off x="838200" y="2142717"/>
            <a:ext cx="224777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2000" b="1" dirty="0">
                <a:solidFill>
                  <a:schemeClr val="tx1"/>
                </a:solidFill>
              </a:rPr>
              <a:t>Framework</a:t>
            </a:r>
            <a:endParaRPr lang="en-IN" sz="20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2000" b="1" dirty="0">
                <a:solidFill>
                  <a:srgbClr val="FF0808"/>
                </a:solidFill>
              </a:rPr>
              <a:t>Processes (Contd..)</a:t>
            </a: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Compliance</a:t>
            </a:r>
          </a:p>
        </p:txBody>
      </p:sp>
      <p:sp>
        <p:nvSpPr>
          <p:cNvPr id="11" name="Slide Number Placeholder 10">
            <a:extLst>
              <a:ext uri="{FF2B5EF4-FFF2-40B4-BE49-F238E27FC236}">
                <a16:creationId xmlns:a16="http://schemas.microsoft.com/office/drawing/2014/main" id="{57AE87D1-C402-9FF6-7187-7227AB4CB551}"/>
              </a:ext>
            </a:extLst>
          </p:cNvPr>
          <p:cNvSpPr>
            <a:spLocks noGrp="1"/>
          </p:cNvSpPr>
          <p:nvPr>
            <p:ph type="sldNum" sz="quarter" idx="12"/>
          </p:nvPr>
        </p:nvSpPr>
        <p:spPr/>
        <p:txBody>
          <a:bodyPr/>
          <a:lstStyle/>
          <a:p>
            <a:fld id="{0B3C964A-4DF5-4237-A592-D422B0A37568}" type="slidenum">
              <a:rPr lang="en-IN" smtClean="0"/>
              <a:t>14</a:t>
            </a:fld>
            <a:endParaRPr lang="en-IN"/>
          </a:p>
        </p:txBody>
      </p:sp>
      <p:sp>
        <p:nvSpPr>
          <p:cNvPr id="12" name="Footer Placeholder 11">
            <a:extLst>
              <a:ext uri="{FF2B5EF4-FFF2-40B4-BE49-F238E27FC236}">
                <a16:creationId xmlns:a16="http://schemas.microsoft.com/office/drawing/2014/main" id="{CE933F82-2BCD-1FD4-09AC-2D4A2DBDCF9B}"/>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721274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5"/>
            <a:ext cx="9993086" cy="622471"/>
          </a:xfrm>
        </p:spPr>
        <p:txBody>
          <a:bodyPr>
            <a:normAutofit/>
          </a:bodyPr>
          <a:lstStyle/>
          <a:p>
            <a:pPr algn="ctr"/>
            <a:r>
              <a:rPr lang="en-IN" sz="3600" dirty="0">
                <a:latin typeface="Franklin Gothic Book" panose="020B0503020102020204" pitchFamily="34" charset="0"/>
              </a:rPr>
              <a:t>Financial Risk Management (FRM)</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3152478" y="2181648"/>
            <a:ext cx="7678809" cy="391435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3280095" y="2179871"/>
            <a:ext cx="7484690" cy="3149580"/>
          </a:xfrm>
          <a:prstGeom prst="rect">
            <a:avLst/>
          </a:prstGeom>
          <a:noFill/>
        </p:spPr>
        <p:txBody>
          <a:bodyPr wrap="square">
            <a:spAutoFit/>
          </a:bodyPr>
          <a:lstStyle/>
          <a:p>
            <a:pPr marL="285750" indent="-285750">
              <a:buFont typeface="Wingdings" panose="05000000000000000000" pitchFamily="2" charset="2"/>
              <a:buChar char="Ø"/>
            </a:pPr>
            <a:endParaRPr lang="en-US" sz="1300" b="1" dirty="0"/>
          </a:p>
          <a:p>
            <a:pPr marL="285750" indent="-285750">
              <a:buFont typeface="Wingdings" panose="05000000000000000000" pitchFamily="2" charset="2"/>
              <a:buChar char="Ø"/>
            </a:pPr>
            <a:endParaRPr lang="en-US" sz="1300" b="1" dirty="0"/>
          </a:p>
          <a:p>
            <a:pPr marL="285750" indent="-285750" algn="just">
              <a:spcBef>
                <a:spcPts val="400"/>
              </a:spcBef>
              <a:buFont typeface="Wingdings" panose="05000000000000000000" pitchFamily="2" charset="2"/>
              <a:buChar char="Ø"/>
            </a:pPr>
            <a:r>
              <a:rPr lang="en-US" sz="1300" b="1" dirty="0"/>
              <a:t>Regulatory Compliance</a:t>
            </a:r>
            <a:r>
              <a:rPr lang="en-US" sz="1300" dirty="0"/>
              <a:t>: Organizations must comply with regulatory requirements related to risk management. Regulatory bodies often set standards for capital adequacy, stress testing, reporting, and other aspects of risk management.</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Internal Audit</a:t>
            </a:r>
            <a:r>
              <a:rPr lang="en-US" sz="1300" dirty="0"/>
              <a:t>: Internal audit functions independently assess the effectiveness of the risk management framework, providing assurance to the board and senior management that risk management processes are functioning as intended.</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Technology and Analytics: </a:t>
            </a:r>
            <a:r>
              <a:rPr lang="en-US" sz="1300" dirty="0"/>
              <a:t>Use of advanced technologies and analytics to enhance their risk management capabilities. This includes risk modeling, scenario analysis, stress testing, and the use of data analytics to identify emerging risks.</a:t>
            </a:r>
          </a:p>
          <a:p>
            <a:endParaRPr lang="en-US" sz="1300" dirty="0"/>
          </a:p>
        </p:txBody>
      </p:sp>
      <p:sp>
        <p:nvSpPr>
          <p:cNvPr id="7" name="Rectangle 6">
            <a:extLst>
              <a:ext uri="{FF2B5EF4-FFF2-40B4-BE49-F238E27FC236}">
                <a16:creationId xmlns:a16="http://schemas.microsoft.com/office/drawing/2014/main" id="{D54A2DDD-A881-30DA-AB33-AA32837ED37D}"/>
              </a:ext>
            </a:extLst>
          </p:cNvPr>
          <p:cNvSpPr/>
          <p:nvPr/>
        </p:nvSpPr>
        <p:spPr>
          <a:xfrm>
            <a:off x="838200" y="2142717"/>
            <a:ext cx="224777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2000" b="1" dirty="0">
                <a:solidFill>
                  <a:schemeClr val="tx1"/>
                </a:solidFill>
              </a:rPr>
              <a:t>Framework</a:t>
            </a:r>
            <a:endParaRPr lang="en-IN" sz="20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Processes</a:t>
            </a:r>
          </a:p>
          <a:p>
            <a:pPr marL="285750" indent="-285750">
              <a:lnSpc>
                <a:spcPct val="200000"/>
              </a:lnSpc>
              <a:spcBef>
                <a:spcPts val="600"/>
              </a:spcBef>
              <a:spcAft>
                <a:spcPts val="600"/>
              </a:spcAft>
              <a:buFont typeface="Wingdings" panose="05000000000000000000" pitchFamily="2" charset="2"/>
              <a:buChar char="Ø"/>
            </a:pPr>
            <a:r>
              <a:rPr lang="en-IN" sz="2000" b="1" dirty="0">
                <a:solidFill>
                  <a:srgbClr val="FF0808"/>
                </a:solidFill>
              </a:rPr>
              <a:t>Compliance</a:t>
            </a:r>
          </a:p>
        </p:txBody>
      </p:sp>
      <p:sp>
        <p:nvSpPr>
          <p:cNvPr id="11" name="Slide Number Placeholder 10">
            <a:extLst>
              <a:ext uri="{FF2B5EF4-FFF2-40B4-BE49-F238E27FC236}">
                <a16:creationId xmlns:a16="http://schemas.microsoft.com/office/drawing/2014/main" id="{46E55FE6-2C9A-D44F-70F5-EDB971EA48E5}"/>
              </a:ext>
            </a:extLst>
          </p:cNvPr>
          <p:cNvSpPr>
            <a:spLocks noGrp="1"/>
          </p:cNvSpPr>
          <p:nvPr>
            <p:ph type="sldNum" sz="quarter" idx="12"/>
          </p:nvPr>
        </p:nvSpPr>
        <p:spPr/>
        <p:txBody>
          <a:bodyPr/>
          <a:lstStyle/>
          <a:p>
            <a:fld id="{0B3C964A-4DF5-4237-A592-D422B0A37568}" type="slidenum">
              <a:rPr lang="en-IN" smtClean="0"/>
              <a:t>15</a:t>
            </a:fld>
            <a:endParaRPr lang="en-IN"/>
          </a:p>
        </p:txBody>
      </p:sp>
      <p:sp>
        <p:nvSpPr>
          <p:cNvPr id="12" name="Footer Placeholder 11">
            <a:extLst>
              <a:ext uri="{FF2B5EF4-FFF2-40B4-BE49-F238E27FC236}">
                <a16:creationId xmlns:a16="http://schemas.microsoft.com/office/drawing/2014/main" id="{6A1A2EFC-9AF6-3584-1F12-3B11A5D98C3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708249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628604"/>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Regulatory Control &amp; Oversight - Role of RBI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2"/>
            <a:ext cx="9974472" cy="3867634"/>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924151" y="2179871"/>
            <a:ext cx="9840634" cy="3447098"/>
          </a:xfrm>
          <a:prstGeom prst="rect">
            <a:avLst/>
          </a:prstGeom>
          <a:noFill/>
        </p:spPr>
        <p:txBody>
          <a:bodyPr wrap="square">
            <a:spAutoFit/>
          </a:bodyPr>
          <a:lstStyle/>
          <a:p>
            <a:pPr algn="just"/>
            <a:r>
              <a:rPr lang="en-US" sz="1300" dirty="0"/>
              <a:t>The Reserve Bank of India (RBI) plays a crucial role in the governance of risk management. The RBI is responsible for formulating and implementing monetary policy, regulating and supervising the financial system, and ensuring the stability and integrity of the banking sector. Some of the key roles of RBI are</a:t>
            </a:r>
          </a:p>
          <a:p>
            <a:pPr algn="just"/>
            <a:endParaRPr lang="en-US" sz="1300" dirty="0"/>
          </a:p>
          <a:p>
            <a:pPr marL="285750" indent="-285750" algn="just">
              <a:buFont typeface="Wingdings" panose="05000000000000000000" pitchFamily="2" charset="2"/>
              <a:buChar char="Ø"/>
            </a:pPr>
            <a:r>
              <a:rPr lang="en-US" sz="1300" b="1" dirty="0"/>
              <a:t>Regulatory Framework</a:t>
            </a:r>
            <a:r>
              <a:rPr lang="en-US" sz="1300" dirty="0"/>
              <a:t>: The RBI establishes and enforces the regulatory framework for risk management in banks. It issues guidelines, directives, and regulations that outline the minimum standards and best practices banks must adhere to in managing various types of risks, including credit risk, market risk, operational risk, and liquidity risk.</a:t>
            </a:r>
          </a:p>
          <a:p>
            <a:pPr marL="285750" indent="-285750" algn="just">
              <a:spcBef>
                <a:spcPts val="400"/>
              </a:spcBef>
              <a:buFont typeface="Wingdings" panose="05000000000000000000" pitchFamily="2" charset="2"/>
              <a:buChar char="Ø"/>
            </a:pPr>
            <a:r>
              <a:rPr lang="en-US" sz="1300" b="1" dirty="0"/>
              <a:t>Capital Adequacy Requirements</a:t>
            </a:r>
            <a:r>
              <a:rPr lang="en-US" sz="1300" dirty="0"/>
              <a:t>: The RBI sets capital adequacy requirements to ensure that banks maintain sufficient capital to cover potential losses arising from various risks. The capital adequacy framework, often based on international standards like Basel III, helps enhance the resilience of banks and ensures the stability of the financial system.</a:t>
            </a:r>
          </a:p>
          <a:p>
            <a:pPr marL="285750" indent="-285750" algn="just">
              <a:spcBef>
                <a:spcPts val="400"/>
              </a:spcBef>
              <a:buFont typeface="Wingdings" panose="05000000000000000000" pitchFamily="2" charset="2"/>
              <a:buChar char="Ø"/>
            </a:pPr>
            <a:r>
              <a:rPr lang="en-US" sz="1300" b="1" dirty="0"/>
              <a:t>Risk-Based Supervision</a:t>
            </a:r>
            <a:r>
              <a:rPr lang="en-US" sz="1300" dirty="0"/>
              <a:t>: The RBI conducts risk-based supervision to assess the risk management practices of banks. This involves evaluating the effectiveness of a bank's risk identification, measurement, monitoring, and mitigation processes. The supervisory process helps identify weaknesses in risk management and ensures timely corrective actions.</a:t>
            </a:r>
          </a:p>
          <a:p>
            <a:pPr marL="285750" indent="-285750" algn="just">
              <a:spcBef>
                <a:spcPts val="400"/>
              </a:spcBef>
              <a:buFont typeface="Wingdings" panose="05000000000000000000" pitchFamily="2" charset="2"/>
              <a:buChar char="Ø"/>
            </a:pPr>
            <a:r>
              <a:rPr lang="en-US" sz="1300" b="1" dirty="0"/>
              <a:t>Stress Testing</a:t>
            </a:r>
            <a:r>
              <a:rPr lang="en-US" sz="1300" dirty="0"/>
              <a:t>: The RBI may require banks to undergo stress tests to assess their ability to withstand adverse economic conditions or severe shocks. Stress testing helps identify vulnerabilities in a bank's balance sheet and ensures that banks are adequately prepared for a wide range of potential risks.</a:t>
            </a:r>
          </a:p>
        </p:txBody>
      </p:sp>
      <p:sp>
        <p:nvSpPr>
          <p:cNvPr id="10" name="Slide Number Placeholder 9">
            <a:extLst>
              <a:ext uri="{FF2B5EF4-FFF2-40B4-BE49-F238E27FC236}">
                <a16:creationId xmlns:a16="http://schemas.microsoft.com/office/drawing/2014/main" id="{2CC47004-DA8D-990F-545E-4A7AD525C205}"/>
              </a:ext>
            </a:extLst>
          </p:cNvPr>
          <p:cNvSpPr>
            <a:spLocks noGrp="1"/>
          </p:cNvSpPr>
          <p:nvPr>
            <p:ph type="sldNum" sz="quarter" idx="12"/>
          </p:nvPr>
        </p:nvSpPr>
        <p:spPr/>
        <p:txBody>
          <a:bodyPr/>
          <a:lstStyle/>
          <a:p>
            <a:fld id="{0B3C964A-4DF5-4237-A592-D422B0A37568}" type="slidenum">
              <a:rPr lang="en-IN" smtClean="0"/>
              <a:t>16</a:t>
            </a:fld>
            <a:endParaRPr lang="en-IN"/>
          </a:p>
        </p:txBody>
      </p:sp>
      <p:sp>
        <p:nvSpPr>
          <p:cNvPr id="11" name="Footer Placeholder 10">
            <a:extLst>
              <a:ext uri="{FF2B5EF4-FFF2-40B4-BE49-F238E27FC236}">
                <a16:creationId xmlns:a16="http://schemas.microsoft.com/office/drawing/2014/main" id="{DAF369AF-01A4-B365-928D-82A25EF81B3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001697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Regulatory Control &amp; Oversight - Role of RBI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2"/>
            <a:ext cx="9974472" cy="3867634"/>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924151" y="2179871"/>
            <a:ext cx="9840634" cy="3749744"/>
          </a:xfrm>
          <a:prstGeom prst="rect">
            <a:avLst/>
          </a:prstGeom>
          <a:noFill/>
        </p:spPr>
        <p:txBody>
          <a:bodyPr wrap="square">
            <a:spAutoFit/>
          </a:bodyPr>
          <a:lstStyle/>
          <a:p>
            <a:pPr marL="285750" indent="-285750" algn="just">
              <a:buFont typeface="Wingdings" panose="05000000000000000000" pitchFamily="2" charset="2"/>
              <a:buChar char="Ø"/>
            </a:pPr>
            <a:r>
              <a:rPr lang="en-US" sz="1300" b="1" dirty="0"/>
              <a:t>Information Disclosure</a:t>
            </a:r>
            <a:r>
              <a:rPr lang="en-US" sz="1300" dirty="0"/>
              <a:t>: The RBI mandates that banks disclose relevant information related to their risk management practices. This includes the publication of financial statements, risk exposure reports, and other disclosures that provide transparency to stakeholders, including depositors, investors, and the public.</a:t>
            </a:r>
          </a:p>
          <a:p>
            <a:pPr marL="285750" indent="-285750" algn="just">
              <a:spcBef>
                <a:spcPts val="400"/>
              </a:spcBef>
              <a:buFont typeface="Wingdings" panose="05000000000000000000" pitchFamily="2" charset="2"/>
              <a:buChar char="Ø"/>
            </a:pPr>
            <a:r>
              <a:rPr lang="en-US" sz="1300" b="1" dirty="0"/>
              <a:t>Guidance and Training: </a:t>
            </a:r>
            <a:r>
              <a:rPr lang="en-US" sz="1300" dirty="0"/>
              <a:t>The RBI provides guidance and training to banks on risk management best practices. This helps ensure that banks have the necessary knowledge and capabilities to implement effective risk management processes.</a:t>
            </a:r>
          </a:p>
          <a:p>
            <a:pPr marL="285750" indent="-285750" algn="just">
              <a:spcBef>
                <a:spcPts val="400"/>
              </a:spcBef>
              <a:buFont typeface="Wingdings" panose="05000000000000000000" pitchFamily="2" charset="2"/>
              <a:buChar char="Ø"/>
            </a:pPr>
            <a:r>
              <a:rPr lang="en-US" sz="1300" b="1" dirty="0"/>
              <a:t>Liquidity Management: </a:t>
            </a:r>
            <a:r>
              <a:rPr lang="en-US" sz="1300" dirty="0"/>
              <a:t>The RBI oversees the liquidity risk management of banks. It provides guidelines on maintaining adequate liquidity buffers, managing short-term funding risks, and ensuring that banks have contingency plans in place to address liquidity challenges.</a:t>
            </a:r>
          </a:p>
          <a:p>
            <a:pPr marL="285750" indent="-285750" algn="just">
              <a:spcBef>
                <a:spcPts val="400"/>
              </a:spcBef>
              <a:buFont typeface="Wingdings" panose="05000000000000000000" pitchFamily="2" charset="2"/>
              <a:buChar char="Ø"/>
            </a:pPr>
            <a:r>
              <a:rPr lang="en-US" sz="1300" b="1" dirty="0"/>
              <a:t>Supervisory Review and Evaluation Process (SREP): </a:t>
            </a:r>
            <a:r>
              <a:rPr lang="en-US" sz="1300" dirty="0"/>
              <a:t>The RBI conducts a supervisory review and evaluation process to assess the overall risk profile and risk management capabilities of banks. This process helps the RBI tailor its supervisory approach based on the specific risk characteristics of each bank.</a:t>
            </a:r>
          </a:p>
          <a:p>
            <a:pPr marL="285750" indent="-285750" algn="just">
              <a:spcBef>
                <a:spcPts val="400"/>
              </a:spcBef>
              <a:buFont typeface="Wingdings" panose="05000000000000000000" pitchFamily="2" charset="2"/>
              <a:buChar char="Ø"/>
            </a:pPr>
            <a:r>
              <a:rPr lang="en-US" sz="1300" b="1" dirty="0"/>
              <a:t>Prompt Corrective Action (PCA): </a:t>
            </a:r>
            <a:r>
              <a:rPr lang="en-US" sz="1300" dirty="0"/>
              <a:t>The RBI has the authority to initiate prompt corrective action for banks that do not meet minimum regulatory standards. This involves imposing restrictions and corrective measures to address issues related to capital adequacy, asset quality, and other risk-related concerns.</a:t>
            </a:r>
          </a:p>
          <a:p>
            <a:pPr marL="285750" indent="-285750" algn="just">
              <a:spcBef>
                <a:spcPts val="400"/>
              </a:spcBef>
              <a:buFont typeface="Wingdings" panose="05000000000000000000" pitchFamily="2" charset="2"/>
              <a:buChar char="Ø"/>
            </a:pPr>
            <a:r>
              <a:rPr lang="en-US" sz="1300" b="1" dirty="0"/>
              <a:t>Adoption of International Standards: </a:t>
            </a:r>
            <a:r>
              <a:rPr lang="en-US" sz="1300" dirty="0"/>
              <a:t>The RBI aligns its regulatory framework with international standards, particularly those set by the Basel Committee on Banking Supervision. This ensures that Indian banks operate within a global framework and are better equipped to manage risks in an interconnected financial system.</a:t>
            </a:r>
          </a:p>
          <a:p>
            <a:pPr marL="285750" indent="-285750">
              <a:buFont typeface="Wingdings" panose="05000000000000000000" pitchFamily="2" charset="2"/>
              <a:buChar char="Ø"/>
            </a:pPr>
            <a:endParaRPr lang="en-US" sz="1300" dirty="0"/>
          </a:p>
        </p:txBody>
      </p:sp>
      <p:sp>
        <p:nvSpPr>
          <p:cNvPr id="10" name="Slide Number Placeholder 9">
            <a:extLst>
              <a:ext uri="{FF2B5EF4-FFF2-40B4-BE49-F238E27FC236}">
                <a16:creationId xmlns:a16="http://schemas.microsoft.com/office/drawing/2014/main" id="{F764DFBC-7C5E-840C-2662-56202B2173F0}"/>
              </a:ext>
            </a:extLst>
          </p:cNvPr>
          <p:cNvSpPr>
            <a:spLocks noGrp="1"/>
          </p:cNvSpPr>
          <p:nvPr>
            <p:ph type="sldNum" sz="quarter" idx="12"/>
          </p:nvPr>
        </p:nvSpPr>
        <p:spPr/>
        <p:txBody>
          <a:bodyPr/>
          <a:lstStyle/>
          <a:p>
            <a:fld id="{0B3C964A-4DF5-4237-A592-D422B0A37568}" type="slidenum">
              <a:rPr lang="en-IN" smtClean="0"/>
              <a:t>17</a:t>
            </a:fld>
            <a:endParaRPr lang="en-IN"/>
          </a:p>
        </p:txBody>
      </p:sp>
      <p:sp>
        <p:nvSpPr>
          <p:cNvPr id="11" name="Footer Placeholder 10">
            <a:extLst>
              <a:ext uri="{FF2B5EF4-FFF2-40B4-BE49-F238E27FC236}">
                <a16:creationId xmlns:a16="http://schemas.microsoft.com/office/drawing/2014/main" id="{26230930-19AF-CAA2-C70F-4DB1775DD8A8}"/>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252522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1240830" y="2430366"/>
            <a:ext cx="8557512" cy="3246030"/>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2013358" y="2465478"/>
            <a:ext cx="6769916" cy="3123932"/>
          </a:xfrm>
          <a:prstGeom prst="rect">
            <a:avLst/>
          </a:prstGeom>
          <a:noFill/>
        </p:spPr>
        <p:txBody>
          <a:bodyPr wrap="square">
            <a:spAutoFit/>
          </a:bodyPr>
          <a:lstStyle/>
          <a:p>
            <a:pPr marL="285750" indent="-285750">
              <a:buFont typeface="Wingdings" panose="05000000000000000000" pitchFamily="2" charset="2"/>
              <a:buChar char="Ø"/>
            </a:pPr>
            <a:endParaRPr lang="en-US" sz="1600" dirty="0"/>
          </a:p>
          <a:p>
            <a:pPr marL="457200" indent="-457200">
              <a:buFont typeface="+mj-lt"/>
              <a:buAutoNum type="arabicPeriod"/>
            </a:pPr>
            <a:r>
              <a:rPr lang="en-US" sz="2400" dirty="0"/>
              <a:t>The BASEL Committee on Banking Supervision.</a:t>
            </a:r>
          </a:p>
          <a:p>
            <a:pPr marL="457200" indent="-457200">
              <a:buFont typeface="+mj-lt"/>
              <a:buAutoNum type="arabicPeriod"/>
            </a:pPr>
            <a:endParaRPr lang="en-US" sz="2400" dirty="0"/>
          </a:p>
          <a:p>
            <a:pPr marL="457200" indent="-457200">
              <a:buFont typeface="+mj-lt"/>
              <a:buAutoNum type="arabicPeriod"/>
            </a:pPr>
            <a:r>
              <a:rPr lang="en-US" sz="2400" dirty="0"/>
              <a:t>Implementation of BASEL I Recommendations.</a:t>
            </a:r>
          </a:p>
          <a:p>
            <a:pPr marL="457200" indent="-457200">
              <a:buFont typeface="+mj-lt"/>
              <a:buAutoNum type="arabicPeriod"/>
            </a:pPr>
            <a:endParaRPr lang="en-US" sz="2400" dirty="0"/>
          </a:p>
          <a:p>
            <a:pPr marL="457200" indent="-457200">
              <a:buFont typeface="+mj-lt"/>
              <a:buAutoNum type="arabicPeriod"/>
            </a:pPr>
            <a:r>
              <a:rPr lang="en-US" sz="2400" dirty="0"/>
              <a:t>Implementation of BASEL II Recommendations.</a:t>
            </a:r>
          </a:p>
          <a:p>
            <a:pPr marL="457200" indent="-457200">
              <a:buFont typeface="+mj-lt"/>
              <a:buAutoNum type="arabicPeriod"/>
            </a:pPr>
            <a:endParaRPr lang="en-US" sz="2400" dirty="0"/>
          </a:p>
          <a:p>
            <a:pPr marL="457200" indent="-457200">
              <a:buFont typeface="+mj-lt"/>
              <a:buAutoNum type="arabicPeriod"/>
            </a:pPr>
            <a:r>
              <a:rPr lang="en-US" sz="2400" dirty="0"/>
              <a:t>Implementation of BASEL III Recommendations.</a:t>
            </a:r>
          </a:p>
          <a:p>
            <a:pPr marL="285750" indent="-285750">
              <a:buFont typeface="Wingdings" panose="05000000000000000000" pitchFamily="2" charset="2"/>
              <a:buChar char="Ø"/>
            </a:pPr>
            <a:endParaRPr lang="en-US" sz="1300" dirty="0"/>
          </a:p>
        </p:txBody>
      </p:sp>
      <p:sp>
        <p:nvSpPr>
          <p:cNvPr id="10" name="Slide Number Placeholder 9">
            <a:extLst>
              <a:ext uri="{FF2B5EF4-FFF2-40B4-BE49-F238E27FC236}">
                <a16:creationId xmlns:a16="http://schemas.microsoft.com/office/drawing/2014/main" id="{D48C18E5-3F85-C5BD-ED0E-8AAB18BE1601}"/>
              </a:ext>
            </a:extLst>
          </p:cNvPr>
          <p:cNvSpPr>
            <a:spLocks noGrp="1"/>
          </p:cNvSpPr>
          <p:nvPr>
            <p:ph type="sldNum" sz="quarter" idx="12"/>
          </p:nvPr>
        </p:nvSpPr>
        <p:spPr/>
        <p:txBody>
          <a:bodyPr/>
          <a:lstStyle/>
          <a:p>
            <a:fld id="{0B3C964A-4DF5-4237-A592-D422B0A37568}" type="slidenum">
              <a:rPr lang="en-IN" smtClean="0"/>
              <a:t>18</a:t>
            </a:fld>
            <a:endParaRPr lang="en-IN"/>
          </a:p>
        </p:txBody>
      </p:sp>
      <p:sp>
        <p:nvSpPr>
          <p:cNvPr id="11" name="Footer Placeholder 10">
            <a:extLst>
              <a:ext uri="{FF2B5EF4-FFF2-40B4-BE49-F238E27FC236}">
                <a16:creationId xmlns:a16="http://schemas.microsoft.com/office/drawing/2014/main" id="{83BBAD18-8807-6E73-D856-0E720B9BA8A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441424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360713" y="2148091"/>
            <a:ext cx="9404072" cy="4078039"/>
          </a:xfrm>
          <a:prstGeom prst="rect">
            <a:avLst/>
          </a:prstGeom>
          <a:noFill/>
        </p:spPr>
        <p:txBody>
          <a:bodyPr wrap="square">
            <a:spAutoFit/>
          </a:bodyPr>
          <a:lstStyle/>
          <a:p>
            <a:pPr marL="285750" indent="-285750">
              <a:buFont typeface="Wingdings" panose="05000000000000000000" pitchFamily="2" charset="2"/>
              <a:buChar char="Ø"/>
            </a:pPr>
            <a:endParaRPr lang="en-US" sz="1600" dirty="0"/>
          </a:p>
          <a:p>
            <a:r>
              <a:rPr lang="en-US" sz="2800" dirty="0"/>
              <a:t>The BASEL III Framework:</a:t>
            </a:r>
          </a:p>
          <a:p>
            <a:pPr marL="285750" indent="-285750">
              <a:buFont typeface="Wingdings" panose="05000000000000000000" pitchFamily="2" charset="2"/>
              <a:buChar char="Ø"/>
            </a:pPr>
            <a:endParaRPr lang="en-US" sz="1300" dirty="0"/>
          </a:p>
          <a:p>
            <a:pPr marL="514350" indent="-514350">
              <a:buAutoNum type="romanUcPeriod"/>
            </a:pPr>
            <a:r>
              <a:rPr lang="en-US" dirty="0"/>
              <a:t>Part A – Minimum Capital Requirement (Pillar 1)</a:t>
            </a:r>
          </a:p>
          <a:p>
            <a:pPr marL="514350" indent="-514350">
              <a:buAutoNum type="romanUcPeriod"/>
            </a:pPr>
            <a:endParaRPr lang="en-US" dirty="0"/>
          </a:p>
          <a:p>
            <a:pPr marL="514350" indent="-514350">
              <a:buAutoNum type="romanUcPeriod"/>
            </a:pPr>
            <a:r>
              <a:rPr lang="en-US" dirty="0"/>
              <a:t>Part B – Supervisory Review and Evaluation Process (Pillar 2)</a:t>
            </a:r>
          </a:p>
          <a:p>
            <a:pPr marL="514350" indent="-514350">
              <a:buAutoNum type="romanUcPeriod"/>
            </a:pPr>
            <a:endParaRPr lang="en-US" dirty="0"/>
          </a:p>
          <a:p>
            <a:pPr marL="514350" indent="-514350">
              <a:buAutoNum type="romanUcPeriod"/>
            </a:pPr>
            <a:r>
              <a:rPr lang="en-US" dirty="0"/>
              <a:t>Part C - Market Discipline (Pillar 3)</a:t>
            </a:r>
          </a:p>
          <a:p>
            <a:pPr marL="514350" indent="-514350">
              <a:buAutoNum type="romanUcPeriod"/>
            </a:pPr>
            <a:endParaRPr lang="en-US" dirty="0"/>
          </a:p>
          <a:p>
            <a:pPr marL="514350" indent="-514350">
              <a:buAutoNum type="romanUcPeriod"/>
            </a:pPr>
            <a:r>
              <a:rPr lang="en-US" dirty="0"/>
              <a:t>Part D – Capital Conservation Buffer (CCB)</a:t>
            </a:r>
          </a:p>
          <a:p>
            <a:pPr marL="514350" indent="-514350">
              <a:buAutoNum type="romanUcPeriod"/>
            </a:pPr>
            <a:endParaRPr lang="en-US" dirty="0"/>
          </a:p>
          <a:p>
            <a:pPr marL="514350" indent="-514350">
              <a:buAutoNum type="romanUcPeriod"/>
            </a:pPr>
            <a:r>
              <a:rPr lang="en-US" dirty="0"/>
              <a:t>Part E – Leverage Ratio Framework.</a:t>
            </a:r>
          </a:p>
          <a:p>
            <a:pPr marL="514350" indent="-514350">
              <a:buAutoNum type="romanUcPeriod"/>
            </a:pPr>
            <a:endParaRPr lang="en-US" dirty="0"/>
          </a:p>
          <a:p>
            <a:pPr marL="514350" indent="-514350">
              <a:buAutoNum type="romanUcPeriod"/>
            </a:pPr>
            <a:r>
              <a:rPr lang="en-US" dirty="0"/>
              <a:t>Part F – Counter Cyclical Capital Buffer Framework (CCCB)</a:t>
            </a:r>
          </a:p>
        </p:txBody>
      </p:sp>
      <p:sp>
        <p:nvSpPr>
          <p:cNvPr id="10" name="Slide Number Placeholder 9">
            <a:extLst>
              <a:ext uri="{FF2B5EF4-FFF2-40B4-BE49-F238E27FC236}">
                <a16:creationId xmlns:a16="http://schemas.microsoft.com/office/drawing/2014/main" id="{3B7E882C-F4CF-A397-EC8E-3C354158F599}"/>
              </a:ext>
            </a:extLst>
          </p:cNvPr>
          <p:cNvSpPr>
            <a:spLocks noGrp="1"/>
          </p:cNvSpPr>
          <p:nvPr>
            <p:ph type="sldNum" sz="quarter" idx="12"/>
          </p:nvPr>
        </p:nvSpPr>
        <p:spPr/>
        <p:txBody>
          <a:bodyPr/>
          <a:lstStyle/>
          <a:p>
            <a:fld id="{0B3C964A-4DF5-4237-A592-D422B0A37568}" type="slidenum">
              <a:rPr lang="en-IN" smtClean="0"/>
              <a:t>19</a:t>
            </a:fld>
            <a:endParaRPr lang="en-IN"/>
          </a:p>
        </p:txBody>
      </p:sp>
      <p:sp>
        <p:nvSpPr>
          <p:cNvPr id="11" name="Footer Placeholder 10">
            <a:extLst>
              <a:ext uri="{FF2B5EF4-FFF2-40B4-BE49-F238E27FC236}">
                <a16:creationId xmlns:a16="http://schemas.microsoft.com/office/drawing/2014/main" id="{516B66D6-065B-5D5E-CBFA-A768CECB3F5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647785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358244"/>
          </a:xfrm>
          <a:prstGeom prst="rect">
            <a:avLst/>
          </a:prstGeom>
          <a:noFill/>
        </p:spPr>
        <p:txBody>
          <a:bodyPr wrap="square">
            <a:spAutoFit/>
          </a:bodyPr>
          <a:lstStyle/>
          <a:p>
            <a:r>
              <a:rPr lang="en-US" sz="2800" dirty="0"/>
              <a:t>Internal Capital Adequacy Assessment Process (ICAAP)</a:t>
            </a:r>
          </a:p>
          <a:p>
            <a:endParaRPr lang="en-US" sz="1300" dirty="0"/>
          </a:p>
          <a:p>
            <a:pPr algn="just"/>
            <a:r>
              <a:rPr lang="en-US" sz="1600" dirty="0"/>
              <a:t>ICAAP (Part of Pillar 2 with in Basel Framework), represents a Financial Institution’s Own assessment of Capital needed to run the Business.  This Capital may differ from Minimum Regulatory Capital Requirement.  This is because the Financial Institutions may include Risks that are not formally subject to Minimum Regulatory Capital, viz. Liquidity Risk, Reputational Risk, Business Risk, Interest Rate Risk in the Banking Book </a:t>
            </a:r>
            <a:r>
              <a:rPr lang="en-US" sz="1600" dirty="0" err="1"/>
              <a:t>etc</a:t>
            </a:r>
            <a:r>
              <a:rPr lang="en-US" sz="1600" dirty="0"/>
              <a:t>)</a:t>
            </a:r>
          </a:p>
          <a:p>
            <a:endParaRPr lang="en-US" sz="1300" dirty="0"/>
          </a:p>
          <a:p>
            <a:pPr marL="342900" indent="-342900">
              <a:lnSpc>
                <a:spcPct val="150000"/>
              </a:lnSpc>
              <a:buAutoNum type="arabicPeriod"/>
            </a:pPr>
            <a:r>
              <a:rPr lang="en-US" dirty="0"/>
              <a:t>Composition of Regulatory Capital.</a:t>
            </a:r>
          </a:p>
          <a:p>
            <a:pPr marL="342900" indent="-342900">
              <a:lnSpc>
                <a:spcPct val="150000"/>
              </a:lnSpc>
              <a:buAutoNum type="arabicPeriod"/>
            </a:pPr>
            <a:r>
              <a:rPr lang="en-US" dirty="0"/>
              <a:t>Capital Charge for Credit Risk.</a:t>
            </a:r>
          </a:p>
          <a:p>
            <a:pPr marL="342900" indent="-342900">
              <a:lnSpc>
                <a:spcPct val="150000"/>
              </a:lnSpc>
              <a:buAutoNum type="arabicPeriod"/>
            </a:pPr>
            <a:r>
              <a:rPr lang="en-US" dirty="0"/>
              <a:t>External Credit Assessments.</a:t>
            </a:r>
          </a:p>
          <a:p>
            <a:pPr marL="342900" indent="-342900">
              <a:lnSpc>
                <a:spcPct val="150000"/>
              </a:lnSpc>
              <a:buAutoNum type="arabicPeriod"/>
            </a:pPr>
            <a:r>
              <a:rPr lang="en-US" dirty="0"/>
              <a:t>Credit Risk Mitigation.</a:t>
            </a:r>
          </a:p>
          <a:p>
            <a:pPr marL="342900" indent="-342900">
              <a:lnSpc>
                <a:spcPct val="150000"/>
              </a:lnSpc>
              <a:buAutoNum type="arabicPeriod"/>
            </a:pPr>
            <a:r>
              <a:rPr lang="en-US" dirty="0"/>
              <a:t>Capital Charge for Market Risk.</a:t>
            </a:r>
          </a:p>
          <a:p>
            <a:pPr marL="342900" indent="-342900">
              <a:lnSpc>
                <a:spcPct val="150000"/>
              </a:lnSpc>
              <a:buAutoNum type="arabicPeriod"/>
            </a:pPr>
            <a:r>
              <a:rPr lang="en-US" dirty="0"/>
              <a:t>Capital Charge for Operational Risk.</a:t>
            </a:r>
          </a:p>
        </p:txBody>
      </p:sp>
      <p:sp>
        <p:nvSpPr>
          <p:cNvPr id="10" name="Slide Number Placeholder 9">
            <a:extLst>
              <a:ext uri="{FF2B5EF4-FFF2-40B4-BE49-F238E27FC236}">
                <a16:creationId xmlns:a16="http://schemas.microsoft.com/office/drawing/2014/main" id="{0E71469D-3782-BF44-A2AA-0E1EF0BAE867}"/>
              </a:ext>
            </a:extLst>
          </p:cNvPr>
          <p:cNvSpPr>
            <a:spLocks noGrp="1"/>
          </p:cNvSpPr>
          <p:nvPr>
            <p:ph type="sldNum" sz="quarter" idx="12"/>
          </p:nvPr>
        </p:nvSpPr>
        <p:spPr/>
        <p:txBody>
          <a:bodyPr/>
          <a:lstStyle/>
          <a:p>
            <a:fld id="{0B3C964A-4DF5-4237-A592-D422B0A37568}" type="slidenum">
              <a:rPr lang="en-IN" smtClean="0"/>
              <a:t>20</a:t>
            </a:fld>
            <a:endParaRPr lang="en-IN"/>
          </a:p>
        </p:txBody>
      </p:sp>
      <p:sp>
        <p:nvSpPr>
          <p:cNvPr id="11" name="Footer Placeholder 10">
            <a:extLst>
              <a:ext uri="{FF2B5EF4-FFF2-40B4-BE49-F238E27FC236}">
                <a16:creationId xmlns:a16="http://schemas.microsoft.com/office/drawing/2014/main" id="{F67D72C4-C537-80AA-62C1-A74EDB9E3C0D}"/>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033601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2"/>
            <a:ext cx="9974472" cy="364031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3493264"/>
          </a:xfrm>
          <a:prstGeom prst="rect">
            <a:avLst/>
          </a:prstGeom>
          <a:noFill/>
        </p:spPr>
        <p:txBody>
          <a:bodyPr wrap="square">
            <a:spAutoFit/>
          </a:bodyPr>
          <a:lstStyle/>
          <a:p>
            <a:r>
              <a:rPr lang="en-US" sz="2800" dirty="0"/>
              <a:t>ICAAP – Composition of Regulatory Capital.</a:t>
            </a:r>
          </a:p>
          <a:p>
            <a:endParaRPr lang="en-US" sz="1300" dirty="0"/>
          </a:p>
          <a:p>
            <a:pPr algn="just"/>
            <a:endParaRPr lang="en-US" dirty="0"/>
          </a:p>
          <a:p>
            <a:pPr marL="342900" indent="-342900" algn="just">
              <a:buAutoNum type="arabicPeriod"/>
            </a:pPr>
            <a:r>
              <a:rPr lang="en-US" dirty="0"/>
              <a:t>Minimum Common Equity Tier I Ratio			-  5.5</a:t>
            </a:r>
          </a:p>
          <a:p>
            <a:pPr marL="342900" indent="-342900" algn="just">
              <a:buAutoNum type="arabicPeriod"/>
            </a:pPr>
            <a:r>
              <a:rPr lang="en-US" dirty="0"/>
              <a:t>Capital Conservation Buffer (CCB)				-  2.5</a:t>
            </a:r>
          </a:p>
          <a:p>
            <a:pPr marL="342900" indent="-342900" algn="just">
              <a:buAutoNum type="arabicPeriod"/>
            </a:pPr>
            <a:r>
              <a:rPr lang="en-US" dirty="0"/>
              <a:t>Minimum Common Equity Tier + CCB (1+2)			-  8.0</a:t>
            </a:r>
          </a:p>
          <a:p>
            <a:pPr marL="342900" indent="-342900" algn="just">
              <a:buAutoNum type="arabicPeriod"/>
            </a:pPr>
            <a:r>
              <a:rPr lang="en-US" dirty="0"/>
              <a:t>Additional Tier I Capital					-  1.5</a:t>
            </a:r>
          </a:p>
          <a:p>
            <a:pPr marL="342900" indent="-342900" algn="just">
              <a:buAutoNum type="arabicPeriod"/>
            </a:pPr>
            <a:r>
              <a:rPr lang="en-US" dirty="0"/>
              <a:t>Minimum Tier I Capital Ratio (1+4)				-  7.0</a:t>
            </a:r>
          </a:p>
          <a:p>
            <a:pPr marL="342900" indent="-342900" algn="just">
              <a:buAutoNum type="arabicPeriod"/>
            </a:pPr>
            <a:r>
              <a:rPr lang="en-US" dirty="0"/>
              <a:t>Tier II Capital 						-  2.0</a:t>
            </a:r>
          </a:p>
          <a:p>
            <a:pPr marL="342900" indent="-342900" algn="just">
              <a:buAutoNum type="arabicPeriod"/>
            </a:pPr>
            <a:r>
              <a:rPr lang="en-US" dirty="0"/>
              <a:t>Minimum Total Capital Ratio (MTC) (5+6)			-  9.0</a:t>
            </a:r>
          </a:p>
          <a:p>
            <a:pPr marL="342900" indent="-342900" algn="just">
              <a:buAutoNum type="arabicPeriod"/>
            </a:pPr>
            <a:r>
              <a:rPr lang="en-US" dirty="0"/>
              <a:t>Minimum Total Capital Ration with CCB (7+2)			- 11.5</a:t>
            </a:r>
          </a:p>
          <a:p>
            <a:pPr marL="342900" indent="-342900" algn="just">
              <a:buAutoNum type="arabicPeriod"/>
            </a:pPr>
            <a:endParaRPr lang="en-US" dirty="0"/>
          </a:p>
        </p:txBody>
      </p:sp>
      <p:sp>
        <p:nvSpPr>
          <p:cNvPr id="10" name="Slide Number Placeholder 9">
            <a:extLst>
              <a:ext uri="{FF2B5EF4-FFF2-40B4-BE49-F238E27FC236}">
                <a16:creationId xmlns:a16="http://schemas.microsoft.com/office/drawing/2014/main" id="{B0BE903D-0B55-20BC-6B6E-9B3DCC729592}"/>
              </a:ext>
            </a:extLst>
          </p:cNvPr>
          <p:cNvSpPr>
            <a:spLocks noGrp="1"/>
          </p:cNvSpPr>
          <p:nvPr>
            <p:ph type="sldNum" sz="quarter" idx="12"/>
          </p:nvPr>
        </p:nvSpPr>
        <p:spPr/>
        <p:txBody>
          <a:bodyPr/>
          <a:lstStyle/>
          <a:p>
            <a:fld id="{0B3C964A-4DF5-4237-A592-D422B0A37568}" type="slidenum">
              <a:rPr lang="en-IN" smtClean="0"/>
              <a:t>21</a:t>
            </a:fld>
            <a:endParaRPr lang="en-IN"/>
          </a:p>
        </p:txBody>
      </p:sp>
      <p:sp>
        <p:nvSpPr>
          <p:cNvPr id="11" name="Footer Placeholder 10">
            <a:extLst>
              <a:ext uri="{FF2B5EF4-FFF2-40B4-BE49-F238E27FC236}">
                <a16:creationId xmlns:a16="http://schemas.microsoft.com/office/drawing/2014/main" id="{9594992F-9DD1-B99F-ACAE-7B3A1B0F444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81281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3816429"/>
          </a:xfrm>
          <a:prstGeom prst="rect">
            <a:avLst/>
          </a:prstGeom>
          <a:noFill/>
        </p:spPr>
        <p:txBody>
          <a:bodyPr wrap="square">
            <a:spAutoFit/>
          </a:bodyPr>
          <a:lstStyle/>
          <a:p>
            <a:r>
              <a:rPr lang="en-US" sz="2800" dirty="0"/>
              <a:t>Capital Conservation Buffer (CCB):</a:t>
            </a:r>
          </a:p>
          <a:p>
            <a:endParaRPr lang="en-US" sz="1300" dirty="0"/>
          </a:p>
          <a:p>
            <a:pPr algn="just"/>
            <a:r>
              <a:rPr lang="en-US" sz="1600" dirty="0"/>
              <a:t>The Capital Conservation Buffer (CCB) is designed to ensure that Banks build up Capital buffers during normal times (i.e. outside periods of stress) which can be drawn down as losses are incurred during a stressed period.  The requirement is based on simple capital conservation rules designed to avoid breaches of minimum capital requirements.  Banks are required to maintain a CCB of 2.5% comprised of Common Equity Tier I Capital.</a:t>
            </a:r>
          </a:p>
          <a:p>
            <a:pPr algn="just"/>
            <a:endParaRPr lang="en-US" sz="1600" dirty="0"/>
          </a:p>
          <a:p>
            <a:pPr algn="just"/>
            <a:endParaRPr lang="en-US" sz="1600" dirty="0"/>
          </a:p>
          <a:p>
            <a:r>
              <a:rPr lang="en-US" sz="2800" dirty="0"/>
              <a:t>Counter Cyclical Capital Buffer Framework (CCCB):</a:t>
            </a:r>
          </a:p>
          <a:p>
            <a:endParaRPr lang="en-US" sz="1300" dirty="0"/>
          </a:p>
          <a:p>
            <a:pPr algn="just"/>
            <a:r>
              <a:rPr lang="en-US" sz="1600" dirty="0"/>
              <a:t>The aim of Countercyclical Capital Buffer (CCCB) regime is twofold.  Firstly, it requires Banks to build up a buffer of capital in good time which may used to maintain flow of credit to the real sector in difficult times.  Secondly, it achieves broader macro-prudential goal of restricting the Banking sector from indiscriminate lending in the periods of excess credit growth that have often been associated with the building up of system wide risk.</a:t>
            </a:r>
          </a:p>
        </p:txBody>
      </p:sp>
      <p:sp>
        <p:nvSpPr>
          <p:cNvPr id="10" name="Slide Number Placeholder 9">
            <a:extLst>
              <a:ext uri="{FF2B5EF4-FFF2-40B4-BE49-F238E27FC236}">
                <a16:creationId xmlns:a16="http://schemas.microsoft.com/office/drawing/2014/main" id="{54AF51F2-ABE7-6D3D-41CC-DB4D1A365FF0}"/>
              </a:ext>
            </a:extLst>
          </p:cNvPr>
          <p:cNvSpPr>
            <a:spLocks noGrp="1"/>
          </p:cNvSpPr>
          <p:nvPr>
            <p:ph type="sldNum" sz="quarter" idx="12"/>
          </p:nvPr>
        </p:nvSpPr>
        <p:spPr/>
        <p:txBody>
          <a:bodyPr/>
          <a:lstStyle/>
          <a:p>
            <a:fld id="{0B3C964A-4DF5-4237-A592-D422B0A37568}" type="slidenum">
              <a:rPr lang="en-IN" smtClean="0"/>
              <a:t>22</a:t>
            </a:fld>
            <a:endParaRPr lang="en-IN"/>
          </a:p>
        </p:txBody>
      </p:sp>
      <p:sp>
        <p:nvSpPr>
          <p:cNvPr id="11" name="Footer Placeholder 10">
            <a:extLst>
              <a:ext uri="{FF2B5EF4-FFF2-40B4-BE49-F238E27FC236}">
                <a16:creationId xmlns:a16="http://schemas.microsoft.com/office/drawing/2014/main" id="{50BE01C2-FCF5-C57C-07A5-6DBFB10B9F3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196303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4" y="2097630"/>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462760"/>
          </a:xfrm>
          <a:prstGeom prst="rect">
            <a:avLst/>
          </a:prstGeom>
          <a:noFill/>
        </p:spPr>
        <p:txBody>
          <a:bodyPr wrap="square">
            <a:spAutoFit/>
          </a:bodyPr>
          <a:lstStyle/>
          <a:p>
            <a:r>
              <a:rPr lang="en-US" sz="2800" dirty="0"/>
              <a:t>Pillar 2 Risks identified by RBI, illustratively:</a:t>
            </a:r>
          </a:p>
          <a:p>
            <a:endParaRPr lang="en-US" sz="1200" dirty="0"/>
          </a:p>
          <a:p>
            <a:pPr marL="342900" indent="-342900">
              <a:buAutoNum type="arabicPeriod"/>
            </a:pPr>
            <a:r>
              <a:rPr lang="en-US" sz="1600" dirty="0"/>
              <a:t>Interest Rate Risk in the Banking Book,</a:t>
            </a:r>
          </a:p>
          <a:p>
            <a:pPr marL="342900" indent="-342900">
              <a:buAutoNum type="arabicPeriod"/>
            </a:pPr>
            <a:r>
              <a:rPr lang="en-US" sz="1600" dirty="0"/>
              <a:t>Credit Concentration Risk,</a:t>
            </a:r>
          </a:p>
          <a:p>
            <a:pPr marL="342900" indent="-342900">
              <a:buAutoNum type="arabicPeriod"/>
            </a:pPr>
            <a:r>
              <a:rPr lang="en-US" sz="1600" dirty="0"/>
              <a:t>Liquidity Risk,</a:t>
            </a:r>
          </a:p>
          <a:p>
            <a:pPr marL="342900" indent="-342900">
              <a:buAutoNum type="arabicPeriod"/>
            </a:pPr>
            <a:r>
              <a:rPr lang="en-US" sz="1600" dirty="0"/>
              <a:t>Settlement Risk,</a:t>
            </a:r>
          </a:p>
          <a:p>
            <a:pPr marL="342900" indent="-342900">
              <a:buAutoNum type="arabicPeriod"/>
            </a:pPr>
            <a:r>
              <a:rPr lang="en-US" sz="1600" dirty="0"/>
              <a:t>Reputational Risk,</a:t>
            </a:r>
          </a:p>
          <a:p>
            <a:pPr marL="342900" indent="-342900">
              <a:buAutoNum type="arabicPeriod"/>
            </a:pPr>
            <a:r>
              <a:rPr lang="en-US" sz="1600" dirty="0"/>
              <a:t>Strategic Risk,</a:t>
            </a:r>
          </a:p>
          <a:p>
            <a:pPr marL="342900" indent="-342900">
              <a:buAutoNum type="arabicPeriod"/>
            </a:pPr>
            <a:r>
              <a:rPr lang="en-US" sz="1600" dirty="0"/>
              <a:t>Risk of under estimation of Credit Risk under Standardized approach,</a:t>
            </a:r>
          </a:p>
          <a:p>
            <a:pPr marL="342900" indent="-342900">
              <a:buAutoNum type="arabicPeriod"/>
            </a:pPr>
            <a:r>
              <a:rPr lang="en-US" sz="1600" dirty="0"/>
              <a:t>Model Risk,</a:t>
            </a:r>
          </a:p>
          <a:p>
            <a:pPr marL="342900" indent="-342900">
              <a:buAutoNum type="arabicPeriod"/>
            </a:pPr>
            <a:r>
              <a:rPr lang="en-US" sz="1600" dirty="0"/>
              <a:t>Risk of weakness in the Credit Risk Mitigants,</a:t>
            </a:r>
          </a:p>
          <a:p>
            <a:pPr marL="342900" indent="-342900">
              <a:buAutoNum type="arabicPeriod"/>
            </a:pPr>
            <a:r>
              <a:rPr lang="en-US" sz="1600" dirty="0"/>
              <a:t>Residual Risk of Securitization,</a:t>
            </a:r>
          </a:p>
          <a:p>
            <a:pPr marL="342900" indent="-342900">
              <a:buAutoNum type="arabicPeriod"/>
            </a:pPr>
            <a:r>
              <a:rPr lang="en-US" sz="1600" dirty="0"/>
              <a:t>Cyber Security / IT Infrastructure Risk,.</a:t>
            </a:r>
          </a:p>
          <a:p>
            <a:pPr marL="342900" indent="-342900">
              <a:buAutoNum type="arabicPeriod"/>
            </a:pPr>
            <a:r>
              <a:rPr lang="en-US" sz="1600" dirty="0"/>
              <a:t>Human Capital Risk,</a:t>
            </a:r>
          </a:p>
          <a:p>
            <a:pPr marL="342900" indent="-342900">
              <a:buAutoNum type="arabicPeriod"/>
            </a:pPr>
            <a:r>
              <a:rPr lang="en-US" sz="1600" dirty="0"/>
              <a:t>Group Risk,</a:t>
            </a:r>
          </a:p>
          <a:p>
            <a:pPr marL="342900" indent="-342900">
              <a:buAutoNum type="arabicPeriod"/>
            </a:pPr>
            <a:r>
              <a:rPr lang="en-US" sz="1600" dirty="0"/>
              <a:t>Outsourcing / Vendor Management Risk,</a:t>
            </a:r>
          </a:p>
          <a:p>
            <a:pPr marL="342900" indent="-342900">
              <a:buAutoNum type="arabicPeriod"/>
            </a:pPr>
            <a:r>
              <a:rPr lang="en-US" sz="1600" dirty="0"/>
              <a:t>Collateral Risk.</a:t>
            </a:r>
          </a:p>
        </p:txBody>
      </p:sp>
      <p:sp>
        <p:nvSpPr>
          <p:cNvPr id="10" name="Slide Number Placeholder 9">
            <a:extLst>
              <a:ext uri="{FF2B5EF4-FFF2-40B4-BE49-F238E27FC236}">
                <a16:creationId xmlns:a16="http://schemas.microsoft.com/office/drawing/2014/main" id="{543BEB4B-9C02-C672-EA84-0A30BBB78F1E}"/>
              </a:ext>
            </a:extLst>
          </p:cNvPr>
          <p:cNvSpPr>
            <a:spLocks noGrp="1"/>
          </p:cNvSpPr>
          <p:nvPr>
            <p:ph type="sldNum" sz="quarter" idx="12"/>
          </p:nvPr>
        </p:nvSpPr>
        <p:spPr/>
        <p:txBody>
          <a:bodyPr/>
          <a:lstStyle/>
          <a:p>
            <a:fld id="{0B3C964A-4DF5-4237-A592-D422B0A37568}" type="slidenum">
              <a:rPr lang="en-IN" smtClean="0"/>
              <a:t>23</a:t>
            </a:fld>
            <a:endParaRPr lang="en-IN"/>
          </a:p>
        </p:txBody>
      </p:sp>
      <p:sp>
        <p:nvSpPr>
          <p:cNvPr id="11" name="Footer Placeholder 10">
            <a:extLst>
              <a:ext uri="{FF2B5EF4-FFF2-40B4-BE49-F238E27FC236}">
                <a16:creationId xmlns:a16="http://schemas.microsoft.com/office/drawing/2014/main" id="{1A9AF127-93FA-C313-C20F-1FEED843D58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7017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Integrated Risk or Enterprise Risk Management (ERM) &amp; Future Trends (ESG)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462760"/>
          </a:xfrm>
          <a:prstGeom prst="rect">
            <a:avLst/>
          </a:prstGeom>
          <a:noFill/>
        </p:spPr>
        <p:txBody>
          <a:bodyPr wrap="square">
            <a:spAutoFit/>
          </a:bodyPr>
          <a:lstStyle/>
          <a:p>
            <a:r>
              <a:rPr lang="en-US" sz="2800" dirty="0"/>
              <a:t>Enterprise Risk Management (ERM):</a:t>
            </a:r>
          </a:p>
          <a:p>
            <a:pPr algn="just"/>
            <a:r>
              <a:rPr lang="en-US" sz="1600" dirty="0"/>
              <a:t>Enterprise Risk Management proposes that Organizations address all their Risks comprehensively and coherently, instead of managing them individually. It is defined as a continuous and structured process of identifying all external and internal risk factors; assessing their impact on the achievement of Organization’s Businesses; prioritizing the risk factors; exploring alternatives for mitigating risks; and controlling and monitoring such risks.  A sound Risk Management Process has the following basic components.</a:t>
            </a:r>
          </a:p>
          <a:p>
            <a:pPr algn="just"/>
            <a:endParaRPr lang="en-US" sz="1600" dirty="0"/>
          </a:p>
          <a:p>
            <a:pPr marL="342900" indent="-342900" algn="just">
              <a:buAutoNum type="arabicPeriod"/>
            </a:pPr>
            <a:r>
              <a:rPr lang="en-US" sz="1600" dirty="0"/>
              <a:t>A comprehensive Risk Management Approach.</a:t>
            </a:r>
          </a:p>
          <a:p>
            <a:pPr marL="342900" indent="-342900" algn="just">
              <a:buAutoNum type="arabicPeriod"/>
            </a:pPr>
            <a:r>
              <a:rPr lang="en-US" sz="1600" dirty="0"/>
              <a:t>Issuance of guidelines and establishment of other parameters to govern Risk taking.</a:t>
            </a:r>
          </a:p>
          <a:p>
            <a:pPr marL="342900" indent="-342900" algn="just">
              <a:buAutoNum type="arabicPeriod"/>
            </a:pPr>
            <a:r>
              <a:rPr lang="en-US" sz="1600" dirty="0"/>
              <a:t>A strong Management Information System (MIS) for measuring, monitoring and controlling Risk.</a:t>
            </a:r>
          </a:p>
          <a:p>
            <a:pPr marL="342900" indent="-342900" algn="just">
              <a:buAutoNum type="arabicPeriod"/>
            </a:pPr>
            <a:r>
              <a:rPr lang="en-US" sz="1600" dirty="0"/>
              <a:t>Fixation of appropriate tolerance levels for apprising to the Risk Management Committees / Board.</a:t>
            </a:r>
          </a:p>
          <a:p>
            <a:pPr marL="342900" indent="-342900" algn="just">
              <a:buAutoNum type="arabicPeriod"/>
            </a:pPr>
            <a:r>
              <a:rPr lang="en-US" sz="1600" dirty="0"/>
              <a:t>Identification of Human Resources within or outside the organization and training these resources continuously to upgrade their skills.</a:t>
            </a:r>
          </a:p>
          <a:p>
            <a:pPr algn="just"/>
            <a:endParaRPr lang="en-US" sz="1600" dirty="0"/>
          </a:p>
          <a:p>
            <a:pPr algn="just"/>
            <a:r>
              <a:rPr lang="en-US" sz="1600" dirty="0"/>
              <a:t>ERM Process shall include the activities covering identification of sources of Risks, assessment and measurement of Risks, signaling the ways and means to manage the Risks by building the supervisory and control mechanism, which forms part of Internal Capital Adequacy Assessment Process (ICAAP) Mechanism.</a:t>
            </a:r>
          </a:p>
        </p:txBody>
      </p:sp>
      <p:sp>
        <p:nvSpPr>
          <p:cNvPr id="10" name="Slide Number Placeholder 9">
            <a:extLst>
              <a:ext uri="{FF2B5EF4-FFF2-40B4-BE49-F238E27FC236}">
                <a16:creationId xmlns:a16="http://schemas.microsoft.com/office/drawing/2014/main" id="{F17223C1-039F-BEA7-95B0-AB06138BBB08}"/>
              </a:ext>
            </a:extLst>
          </p:cNvPr>
          <p:cNvSpPr>
            <a:spLocks noGrp="1"/>
          </p:cNvSpPr>
          <p:nvPr>
            <p:ph type="sldNum" sz="quarter" idx="12"/>
          </p:nvPr>
        </p:nvSpPr>
        <p:spPr/>
        <p:txBody>
          <a:bodyPr/>
          <a:lstStyle/>
          <a:p>
            <a:fld id="{0B3C964A-4DF5-4237-A592-D422B0A37568}" type="slidenum">
              <a:rPr lang="en-IN" smtClean="0"/>
              <a:t>24</a:t>
            </a:fld>
            <a:endParaRPr lang="en-IN"/>
          </a:p>
        </p:txBody>
      </p:sp>
      <p:sp>
        <p:nvSpPr>
          <p:cNvPr id="11" name="Footer Placeholder 10">
            <a:extLst>
              <a:ext uri="{FF2B5EF4-FFF2-40B4-BE49-F238E27FC236}">
                <a16:creationId xmlns:a16="http://schemas.microsoft.com/office/drawing/2014/main" id="{BBDCCB1A-CA46-AF24-F714-B7D2B22A8B64}"/>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0506484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Integrated Risk or Enterprise Risk Management (ERM) &amp; Future Trends (ESG)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401205"/>
          </a:xfrm>
          <a:prstGeom prst="rect">
            <a:avLst/>
          </a:prstGeom>
          <a:noFill/>
        </p:spPr>
        <p:txBody>
          <a:bodyPr wrap="square">
            <a:spAutoFit/>
          </a:bodyPr>
          <a:lstStyle/>
          <a:p>
            <a:pPr algn="just"/>
            <a:r>
              <a:rPr lang="en-US" sz="2400" dirty="0"/>
              <a:t>Environment, Social and Governance (ESG):</a:t>
            </a:r>
          </a:p>
          <a:p>
            <a:pPr algn="just"/>
            <a:endParaRPr lang="en-US" sz="1600" dirty="0"/>
          </a:p>
          <a:p>
            <a:pPr algn="just"/>
            <a:r>
              <a:rPr lang="en-US" sz="1600" dirty="0"/>
              <a:t>The Covid 19 Pandemic has increased the focus on impact of sustainability on financial system, highlighting the necessity of Organizations to focus on Corporate Social Responsibility (CSR) and Environmental, Social and Governance (ESG) through their Business strategies.  While the focus related ESG is yet to take greater momentum, RBI has also issue guidelines in this regard to the Regulated Entities.</a:t>
            </a:r>
          </a:p>
          <a:p>
            <a:pPr algn="just"/>
            <a:endParaRPr lang="en-US" sz="1600" dirty="0"/>
          </a:p>
          <a:p>
            <a:pPr algn="just"/>
            <a:r>
              <a:rPr lang="en-US" sz="1600" dirty="0"/>
              <a:t>Some of Banks have created a structure to ensure implementation of ESG in their Business Objectives, viz</a:t>
            </a:r>
          </a:p>
          <a:p>
            <a:pPr marL="342900" indent="-342900" algn="just">
              <a:buAutoNum type="arabicPeriod"/>
            </a:pPr>
            <a:r>
              <a:rPr lang="en-US" sz="1600" dirty="0"/>
              <a:t>Building ownership at Business Level,</a:t>
            </a:r>
          </a:p>
          <a:p>
            <a:pPr marL="342900" indent="-342900" algn="just">
              <a:buAutoNum type="arabicPeriod"/>
            </a:pPr>
            <a:r>
              <a:rPr lang="en-US" sz="1600" dirty="0"/>
              <a:t>ESG Oversight at Leadership Level,</a:t>
            </a:r>
          </a:p>
          <a:p>
            <a:pPr marL="342900" indent="-342900" algn="just">
              <a:buAutoNum type="arabicPeriod"/>
            </a:pPr>
            <a:r>
              <a:rPr lang="en-US" sz="1600" dirty="0"/>
              <a:t>ESG at Board Level.</a:t>
            </a:r>
          </a:p>
          <a:p>
            <a:pPr algn="just"/>
            <a:endParaRPr lang="en-US" sz="1600" dirty="0"/>
          </a:p>
          <a:p>
            <a:pPr algn="just"/>
            <a:r>
              <a:rPr lang="en-US" sz="1600" dirty="0"/>
              <a:t>So as to ensure positive climate action and other measures such as</a:t>
            </a:r>
          </a:p>
          <a:p>
            <a:pPr marL="342900" indent="-342900" algn="just">
              <a:buAutoNum type="arabicPeriod"/>
            </a:pPr>
            <a:r>
              <a:rPr lang="en-US" sz="1600" dirty="0"/>
              <a:t>Positive Impact Financing,</a:t>
            </a:r>
          </a:p>
          <a:p>
            <a:pPr marL="342900" indent="-342900" algn="just">
              <a:buAutoNum type="arabicPeriod"/>
            </a:pPr>
            <a:r>
              <a:rPr lang="en-US" sz="1600" dirty="0"/>
              <a:t>Proactive Risk Mitigation,</a:t>
            </a:r>
          </a:p>
          <a:p>
            <a:pPr marL="342900" indent="-342900" algn="just">
              <a:buAutoNum type="arabicPeriod"/>
            </a:pPr>
            <a:r>
              <a:rPr lang="en-US" sz="1600" dirty="0"/>
              <a:t>Inclusive and Equitable Economy,</a:t>
            </a:r>
          </a:p>
          <a:p>
            <a:pPr marL="342900" indent="-342900" algn="just">
              <a:buAutoNum type="arabicPeriod"/>
            </a:pPr>
            <a:r>
              <a:rPr lang="en-US" sz="1600" dirty="0"/>
              <a:t>Healthier Planet.</a:t>
            </a:r>
          </a:p>
        </p:txBody>
      </p:sp>
      <p:sp>
        <p:nvSpPr>
          <p:cNvPr id="10" name="Slide Number Placeholder 9">
            <a:extLst>
              <a:ext uri="{FF2B5EF4-FFF2-40B4-BE49-F238E27FC236}">
                <a16:creationId xmlns:a16="http://schemas.microsoft.com/office/drawing/2014/main" id="{956D4F04-ED87-F081-259B-2B20335186BC}"/>
              </a:ext>
            </a:extLst>
          </p:cNvPr>
          <p:cNvSpPr>
            <a:spLocks noGrp="1"/>
          </p:cNvSpPr>
          <p:nvPr>
            <p:ph type="sldNum" sz="quarter" idx="12"/>
          </p:nvPr>
        </p:nvSpPr>
        <p:spPr/>
        <p:txBody>
          <a:bodyPr/>
          <a:lstStyle/>
          <a:p>
            <a:fld id="{0B3C964A-4DF5-4237-A592-D422B0A37568}" type="slidenum">
              <a:rPr lang="en-IN" smtClean="0"/>
              <a:t>25</a:t>
            </a:fld>
            <a:endParaRPr lang="en-IN"/>
          </a:p>
        </p:txBody>
      </p:sp>
      <p:sp>
        <p:nvSpPr>
          <p:cNvPr id="11" name="Footer Placeholder 10">
            <a:extLst>
              <a:ext uri="{FF2B5EF4-FFF2-40B4-BE49-F238E27FC236}">
                <a16:creationId xmlns:a16="http://schemas.microsoft.com/office/drawing/2014/main" id="{9CE68596-71C2-57F9-79B1-092402537992}"/>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326195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Financial Risk Management Program (FRM)</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2491530" y="2148091"/>
            <a:ext cx="6367244" cy="2523768"/>
          </a:xfrm>
          <a:prstGeom prst="rect">
            <a:avLst/>
          </a:prstGeom>
          <a:noFill/>
        </p:spPr>
        <p:txBody>
          <a:bodyPr wrap="square">
            <a:spAutoFit/>
          </a:bodyPr>
          <a:lstStyle/>
          <a:p>
            <a:pPr algn="ctr"/>
            <a:endParaRPr lang="en-US" sz="1600" dirty="0"/>
          </a:p>
          <a:p>
            <a:pPr algn="ctr"/>
            <a:endParaRPr lang="en-US" sz="1600" dirty="0"/>
          </a:p>
          <a:p>
            <a:pPr algn="ctr"/>
            <a:endParaRPr lang="en-US" sz="1600" dirty="0"/>
          </a:p>
          <a:p>
            <a:pPr algn="ctr"/>
            <a:r>
              <a:rPr lang="en-US" sz="6200" dirty="0">
                <a:solidFill>
                  <a:srgbClr val="FF0000"/>
                </a:solidFill>
              </a:rPr>
              <a:t>THANKS</a:t>
            </a:r>
          </a:p>
          <a:p>
            <a:pPr algn="ctr"/>
            <a:endParaRPr lang="en-US" sz="1600" dirty="0"/>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26</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7269894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955</TotalTime>
  <Words>4001</Words>
  <Application>Microsoft Macintosh PowerPoint</Application>
  <PresentationFormat>Widescreen</PresentationFormat>
  <Paragraphs>385</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Light</vt:lpstr>
      <vt:lpstr>Franklin Gothic Book</vt:lpstr>
      <vt:lpstr>Wingdings</vt:lpstr>
      <vt:lpstr>Office Theme</vt:lpstr>
      <vt:lpstr>Executive Certificate Program in  Financial Risk Management</vt:lpstr>
      <vt:lpstr>Financial Risk Management (FRM) – An Overview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vt:lpstr>
      <vt:lpstr>Financial Risk Management (FRM) </vt:lpstr>
      <vt:lpstr>Financial Risk Management (FRM) </vt:lpstr>
      <vt:lpstr>Financial Risk Management (FRM) </vt:lpstr>
      <vt:lpstr>Financial Risk Management (FRM) </vt:lpstr>
      <vt:lpstr>Financial Risk Management (FRM)</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Program (FRM)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slide</dc:title>
  <dc:creator>Shalini Agnihotri</dc:creator>
  <cp:lastModifiedBy>S S Mallikarjunarao Chamarty</cp:lastModifiedBy>
  <cp:revision>98</cp:revision>
  <cp:lastPrinted>2024-03-03T02:42:00Z</cp:lastPrinted>
  <dcterms:created xsi:type="dcterms:W3CDTF">2023-07-23T15:54:22Z</dcterms:created>
  <dcterms:modified xsi:type="dcterms:W3CDTF">2024-07-19T06:03:08Z</dcterms:modified>
</cp:coreProperties>
</file>