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ppt/comments/comment8.xml" ContentType="application/vnd.openxmlformats-officedocument.presentationml.comments+xml"/>
  <Override PartName="/ppt/comments/comment9.xml" ContentType="application/vnd.openxmlformats-officedocument.presentationml.comments+xml"/>
  <Override PartName="/ppt/comments/comment10.xml" ContentType="application/vnd.openxmlformats-officedocument.presentationml.comments+xml"/>
  <Override PartName="/ppt/comments/comment11.xml" ContentType="application/vnd.openxmlformats-officedocument.presentationml.comments+xml"/>
  <Override PartName="/ppt/comments/comment12.xml" ContentType="application/vnd.openxmlformats-officedocument.presentationml.comments+xml"/>
  <Override PartName="/ppt/comments/comment13.xml" ContentType="application/vnd.openxmlformats-officedocument.presentationml.comments+xml"/>
  <Override PartName="/ppt/comments/comment14.xml" ContentType="application/vnd.openxmlformats-officedocument.presentationml.comments+xml"/>
  <Override PartName="/ppt/comments/comment15.xml" ContentType="application/vnd.openxmlformats-officedocument.presentationml.comments+xml"/>
  <Override PartName="/ppt/comments/comment16.xml" ContentType="application/vnd.openxmlformats-officedocument.presentationml.comments+xml"/>
  <Override PartName="/ppt/comments/comment17.xml" ContentType="application/vnd.openxmlformats-officedocument.presentationml.comments+xml"/>
  <Override PartName="/ppt/comments/comment18.xml" ContentType="application/vnd.openxmlformats-officedocument.presentationml.comments+xml"/>
  <Override PartName="/ppt/comments/comment19.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424" r:id="rId3"/>
    <p:sldId id="415" r:id="rId4"/>
    <p:sldId id="425" r:id="rId5"/>
    <p:sldId id="426" r:id="rId6"/>
    <p:sldId id="427" r:id="rId7"/>
    <p:sldId id="428" r:id="rId8"/>
    <p:sldId id="429" r:id="rId9"/>
    <p:sldId id="430" r:id="rId10"/>
    <p:sldId id="408" r:id="rId11"/>
    <p:sldId id="431" r:id="rId12"/>
    <p:sldId id="432" r:id="rId13"/>
    <p:sldId id="433" r:id="rId14"/>
    <p:sldId id="434" r:id="rId15"/>
    <p:sldId id="435" r:id="rId16"/>
    <p:sldId id="436" r:id="rId17"/>
    <p:sldId id="419" r:id="rId18"/>
    <p:sldId id="420" r:id="rId19"/>
    <p:sldId id="421" r:id="rId20"/>
    <p:sldId id="422" r:id="rId21"/>
    <p:sldId id="423" r:id="rId22"/>
    <p:sldId id="412"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ilesh chamarty" initials="sc" lastIdx="68" clrIdx="0">
    <p:extLst>
      <p:ext uri="{19B8F6BF-5375-455C-9EA6-DF929625EA0E}">
        <p15:presenceInfo xmlns:p15="http://schemas.microsoft.com/office/powerpoint/2012/main" userId="d0e888349fa5ae9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147"/>
    <p:restoredTop sz="96654"/>
  </p:normalViewPr>
  <p:slideViewPr>
    <p:cSldViewPr snapToGrid="0">
      <p:cViewPr varScale="1">
        <p:scale>
          <a:sx n="128" d="100"/>
          <a:sy n="128" d="100"/>
        </p:scale>
        <p:origin x="568" y="176"/>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3-11-13T15:28:52.685" idx="50">
    <p:pos x="10" y="10"/>
    <p:text/>
    <p:extLst>
      <p:ext uri="{C676402C-5697-4E1C-873F-D02D1690AC5C}">
        <p15:threadingInfo xmlns:p15="http://schemas.microsoft.com/office/powerpoint/2012/main" timeZoneBias="-33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3-11-13T15:28:52.685" idx="52">
    <p:pos x="10" y="10"/>
    <p:text/>
    <p:extLst>
      <p:ext uri="{C676402C-5697-4E1C-873F-D02D1690AC5C}">
        <p15:threadingInfo xmlns:p15="http://schemas.microsoft.com/office/powerpoint/2012/main" timeZoneBias="-33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3-11-13T15:28:52.685" idx="53">
    <p:pos x="10" y="10"/>
    <p:text/>
    <p:extLst>
      <p:ext uri="{C676402C-5697-4E1C-873F-D02D1690AC5C}">
        <p15:threadingInfo xmlns:p15="http://schemas.microsoft.com/office/powerpoint/2012/main" timeZoneBias="-33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3-11-13T15:28:52.685" idx="54">
    <p:pos x="10" y="10"/>
    <p:text/>
    <p:extLst>
      <p:ext uri="{C676402C-5697-4E1C-873F-D02D1690AC5C}">
        <p15:threadingInfo xmlns:p15="http://schemas.microsoft.com/office/powerpoint/2012/main" timeZoneBias="-33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3-11-13T15:28:52.685" idx="58">
    <p:pos x="10" y="10"/>
    <p:text/>
    <p:extLst>
      <p:ext uri="{C676402C-5697-4E1C-873F-D02D1690AC5C}">
        <p15:threadingInfo xmlns:p15="http://schemas.microsoft.com/office/powerpoint/2012/main" timeZoneBias="-33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3-11-13T15:28:52.685" idx="59">
    <p:pos x="10" y="10"/>
    <p:text/>
    <p:extLst>
      <p:ext uri="{C676402C-5697-4E1C-873F-D02D1690AC5C}">
        <p15:threadingInfo xmlns:p15="http://schemas.microsoft.com/office/powerpoint/2012/main" timeZoneBias="-33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3-11-13T15:28:52.685" idx="60">
    <p:pos x="10" y="10"/>
    <p:text/>
    <p:extLst>
      <p:ext uri="{C676402C-5697-4E1C-873F-D02D1690AC5C}">
        <p15:threadingInfo xmlns:p15="http://schemas.microsoft.com/office/powerpoint/2012/main" timeZoneBias="-33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23-11-13T15:28:52.685" idx="62">
    <p:pos x="10" y="10"/>
    <p:text/>
    <p:extLst>
      <p:ext uri="{C676402C-5697-4E1C-873F-D02D1690AC5C}">
        <p15:threadingInfo xmlns:p15="http://schemas.microsoft.com/office/powerpoint/2012/main" timeZoneBias="-330"/>
      </p:ext>
    </p:extLst>
  </p:cm>
</p:cmLst>
</file>

<file path=ppt/comments/comment9.xml><?xml version="1.0" encoding="utf-8"?>
<p:cmLst xmlns:a="http://schemas.openxmlformats.org/drawingml/2006/main" xmlns:r="http://schemas.openxmlformats.org/officeDocument/2006/relationships" xmlns:p="http://schemas.openxmlformats.org/presentationml/2006/main">
  <p:cm authorId="1" dt="2023-11-13T15:28:52.685" idx="63">
    <p:pos x="10" y="10"/>
    <p:text/>
    <p:extLst>
      <p:ext uri="{C676402C-5697-4E1C-873F-D02D1690AC5C}">
        <p15:threadingInfo xmlns:p15="http://schemas.microsoft.com/office/powerpoint/2012/main" timeZoneBias="-330"/>
      </p:ext>
    </p:extLst>
  </p:cm>
</p:cmLst>
</file>

<file path=ppt/comments/comment10.xml><?xml version="1.0" encoding="utf-8"?>
<p:cmLst xmlns:a="http://schemas.openxmlformats.org/drawingml/2006/main" xmlns:r="http://schemas.openxmlformats.org/officeDocument/2006/relationships" xmlns:p="http://schemas.openxmlformats.org/presentationml/2006/main">
  <p:cm authorId="1" dt="2023-11-13T15:28:52.685" idx="64">
    <p:pos x="10" y="10"/>
    <p:text/>
    <p:extLst>
      <p:ext uri="{C676402C-5697-4E1C-873F-D02D1690AC5C}">
        <p15:threadingInfo xmlns:p15="http://schemas.microsoft.com/office/powerpoint/2012/main" timeZoneBias="-330"/>
      </p:ext>
    </p:extLst>
  </p:cm>
</p:cmLst>
</file>

<file path=ppt/comments/comment11.xml><?xml version="1.0" encoding="utf-8"?>
<p:cmLst xmlns:a="http://schemas.openxmlformats.org/drawingml/2006/main" xmlns:r="http://schemas.openxmlformats.org/officeDocument/2006/relationships" xmlns:p="http://schemas.openxmlformats.org/presentationml/2006/main">
  <p:cm authorId="1" dt="2023-11-13T15:28:52.685" idx="65">
    <p:pos x="10" y="10"/>
    <p:text/>
    <p:extLst>
      <p:ext uri="{C676402C-5697-4E1C-873F-D02D1690AC5C}">
        <p15:threadingInfo xmlns:p15="http://schemas.microsoft.com/office/powerpoint/2012/main" timeZoneBias="-330"/>
      </p:ext>
    </p:extLst>
  </p:cm>
</p:cmLst>
</file>

<file path=ppt/comments/comment12.xml><?xml version="1.0" encoding="utf-8"?>
<p:cmLst xmlns:a="http://schemas.openxmlformats.org/drawingml/2006/main" xmlns:r="http://schemas.openxmlformats.org/officeDocument/2006/relationships" xmlns:p="http://schemas.openxmlformats.org/presentationml/2006/main">
  <p:cm authorId="1" dt="2023-11-13T15:28:52.685" idx="66">
    <p:pos x="10" y="10"/>
    <p:text/>
    <p:extLst>
      <p:ext uri="{C676402C-5697-4E1C-873F-D02D1690AC5C}">
        <p15:threadingInfo xmlns:p15="http://schemas.microsoft.com/office/powerpoint/2012/main" timeZoneBias="-330"/>
      </p:ext>
    </p:extLst>
  </p:cm>
</p:cmLst>
</file>

<file path=ppt/comments/comment13.xml><?xml version="1.0" encoding="utf-8"?>
<p:cmLst xmlns:a="http://schemas.openxmlformats.org/drawingml/2006/main" xmlns:r="http://schemas.openxmlformats.org/officeDocument/2006/relationships" xmlns:p="http://schemas.openxmlformats.org/presentationml/2006/main">
  <p:cm authorId="1" dt="2023-11-13T15:28:52.685" idx="67">
    <p:pos x="10" y="10"/>
    <p:text/>
    <p:extLst>
      <p:ext uri="{C676402C-5697-4E1C-873F-D02D1690AC5C}">
        <p15:threadingInfo xmlns:p15="http://schemas.microsoft.com/office/powerpoint/2012/main" timeZoneBias="-330"/>
      </p:ext>
    </p:extLst>
  </p:cm>
</p:cmLst>
</file>

<file path=ppt/comments/comment14.xml><?xml version="1.0" encoding="utf-8"?>
<p:cmLst xmlns:a="http://schemas.openxmlformats.org/drawingml/2006/main" xmlns:r="http://schemas.openxmlformats.org/officeDocument/2006/relationships" xmlns:p="http://schemas.openxmlformats.org/presentationml/2006/main">
  <p:cm authorId="1" dt="2023-11-13T15:28:52.685" idx="68">
    <p:pos x="10" y="10"/>
    <p:text/>
    <p:extLst>
      <p:ext uri="{C676402C-5697-4E1C-873F-D02D1690AC5C}">
        <p15:threadingInfo xmlns:p15="http://schemas.microsoft.com/office/powerpoint/2012/main" timeZoneBias="-330"/>
      </p:ext>
    </p:extLst>
  </p:cm>
</p:cmLst>
</file>

<file path=ppt/comments/comment15.xml><?xml version="1.0" encoding="utf-8"?>
<p:cmLst xmlns:a="http://schemas.openxmlformats.org/drawingml/2006/main" xmlns:r="http://schemas.openxmlformats.org/officeDocument/2006/relationships" xmlns:p="http://schemas.openxmlformats.org/presentationml/2006/main">
  <p:cm authorId="1" dt="2023-11-13T15:28:52.685" idx="44">
    <p:pos x="10" y="10"/>
    <p:text/>
    <p:extLst>
      <p:ext uri="{C676402C-5697-4E1C-873F-D02D1690AC5C}">
        <p15:threadingInfo xmlns:p15="http://schemas.microsoft.com/office/powerpoint/2012/main" timeZoneBias="-330"/>
      </p:ext>
    </p:extLst>
  </p:cm>
</p:cmLst>
</file>

<file path=ppt/comments/comment16.xml><?xml version="1.0" encoding="utf-8"?>
<p:cmLst xmlns:a="http://schemas.openxmlformats.org/drawingml/2006/main" xmlns:r="http://schemas.openxmlformats.org/officeDocument/2006/relationships" xmlns:p="http://schemas.openxmlformats.org/presentationml/2006/main">
  <p:cm authorId="1" dt="2023-11-13T15:28:52.685" idx="45">
    <p:pos x="10" y="10"/>
    <p:text/>
    <p:extLst>
      <p:ext uri="{C676402C-5697-4E1C-873F-D02D1690AC5C}">
        <p15:threadingInfo xmlns:p15="http://schemas.microsoft.com/office/powerpoint/2012/main" timeZoneBias="-330"/>
      </p:ext>
    </p:extLst>
  </p:cm>
</p:cmLst>
</file>

<file path=ppt/comments/comment17.xml><?xml version="1.0" encoding="utf-8"?>
<p:cmLst xmlns:a="http://schemas.openxmlformats.org/drawingml/2006/main" xmlns:r="http://schemas.openxmlformats.org/officeDocument/2006/relationships" xmlns:p="http://schemas.openxmlformats.org/presentationml/2006/main">
  <p:cm authorId="1" dt="2023-11-13T15:28:52.685" idx="47">
    <p:pos x="10" y="10"/>
    <p:text/>
    <p:extLst>
      <p:ext uri="{C676402C-5697-4E1C-873F-D02D1690AC5C}">
        <p15:threadingInfo xmlns:p15="http://schemas.microsoft.com/office/powerpoint/2012/main" timeZoneBias="-330"/>
      </p:ext>
    </p:extLst>
  </p:cm>
</p:cmLst>
</file>

<file path=ppt/comments/comment18.xml><?xml version="1.0" encoding="utf-8"?>
<p:cmLst xmlns:a="http://schemas.openxmlformats.org/drawingml/2006/main" xmlns:r="http://schemas.openxmlformats.org/officeDocument/2006/relationships" xmlns:p="http://schemas.openxmlformats.org/presentationml/2006/main">
  <p:cm authorId="1" dt="2023-11-13T15:28:52.685" idx="48">
    <p:pos x="10" y="10"/>
    <p:text/>
    <p:extLst>
      <p:ext uri="{C676402C-5697-4E1C-873F-D02D1690AC5C}">
        <p15:threadingInfo xmlns:p15="http://schemas.microsoft.com/office/powerpoint/2012/main" timeZoneBias="-330"/>
      </p:ext>
    </p:extLst>
  </p:cm>
</p:cmLst>
</file>

<file path=ppt/comments/comment19.xml><?xml version="1.0" encoding="utf-8"?>
<p:cmLst xmlns:a="http://schemas.openxmlformats.org/drawingml/2006/main" xmlns:r="http://schemas.openxmlformats.org/officeDocument/2006/relationships" xmlns:p="http://schemas.openxmlformats.org/presentationml/2006/main">
  <p:cm authorId="1" dt="2023-11-13T15:28:52.685" idx="49">
    <p:pos x="10" y="10"/>
    <p:text/>
    <p:extLst>
      <p:ext uri="{C676402C-5697-4E1C-873F-D02D1690AC5C}">
        <p15:threadingInfo xmlns:p15="http://schemas.microsoft.com/office/powerpoint/2012/main" timeZoneBias="-33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5DC7C-668C-5478-142E-E5C4615925F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55BF2BF7-EE50-596E-7365-281D4D0675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146B9B2-B44C-42E4-A977-92E656FC0BDB}"/>
              </a:ext>
            </a:extLst>
          </p:cNvPr>
          <p:cNvSpPr>
            <a:spLocks noGrp="1"/>
          </p:cNvSpPr>
          <p:nvPr>
            <p:ph type="dt" sz="half" idx="10"/>
          </p:nvPr>
        </p:nvSpPr>
        <p:spPr/>
        <p:txBody>
          <a:bodyPr/>
          <a:lstStyle/>
          <a:p>
            <a:fld id="{CAD1B3AE-C9F5-C146-9370-70A460CE2580}" type="datetimeFigureOut">
              <a:rPr lang="en-US" smtClean="0"/>
              <a:t>6/15/24</a:t>
            </a:fld>
            <a:endParaRPr lang="en-US"/>
          </a:p>
        </p:txBody>
      </p:sp>
      <p:sp>
        <p:nvSpPr>
          <p:cNvPr id="5" name="Footer Placeholder 4">
            <a:extLst>
              <a:ext uri="{FF2B5EF4-FFF2-40B4-BE49-F238E27FC236}">
                <a16:creationId xmlns:a16="http://schemas.microsoft.com/office/drawing/2014/main" id="{F12F5D8F-4370-1A5B-9501-01124C47E4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67F84C-B611-A0ED-557D-1DB3A41C668C}"/>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564876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4D948-DD36-4B59-8EEC-775747FA901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496D960-41A8-0019-B99B-67E8B567FDC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C5EDA05-64A2-CCF3-FD2E-29C2D6BD024F}"/>
              </a:ext>
            </a:extLst>
          </p:cNvPr>
          <p:cNvSpPr>
            <a:spLocks noGrp="1"/>
          </p:cNvSpPr>
          <p:nvPr>
            <p:ph type="dt" sz="half" idx="10"/>
          </p:nvPr>
        </p:nvSpPr>
        <p:spPr/>
        <p:txBody>
          <a:bodyPr/>
          <a:lstStyle/>
          <a:p>
            <a:fld id="{CAD1B3AE-C9F5-C146-9370-70A460CE2580}" type="datetimeFigureOut">
              <a:rPr lang="en-US" smtClean="0"/>
              <a:t>6/15/24</a:t>
            </a:fld>
            <a:endParaRPr lang="en-US"/>
          </a:p>
        </p:txBody>
      </p:sp>
      <p:sp>
        <p:nvSpPr>
          <p:cNvPr id="5" name="Footer Placeholder 4">
            <a:extLst>
              <a:ext uri="{FF2B5EF4-FFF2-40B4-BE49-F238E27FC236}">
                <a16:creationId xmlns:a16="http://schemas.microsoft.com/office/drawing/2014/main" id="{B97B9287-E3E2-242F-6170-7B59E04A11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81EB2C-0D89-732D-5ACE-64FE30C88671}"/>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277446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E3177-BB63-F3D2-46BE-069058664B5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94559218-08A8-6187-CA3C-FD99F333DB6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799A972-8890-338A-32D6-17760D9145EE}"/>
              </a:ext>
            </a:extLst>
          </p:cNvPr>
          <p:cNvSpPr>
            <a:spLocks noGrp="1"/>
          </p:cNvSpPr>
          <p:nvPr>
            <p:ph type="dt" sz="half" idx="10"/>
          </p:nvPr>
        </p:nvSpPr>
        <p:spPr/>
        <p:txBody>
          <a:bodyPr/>
          <a:lstStyle/>
          <a:p>
            <a:fld id="{CAD1B3AE-C9F5-C146-9370-70A460CE2580}" type="datetimeFigureOut">
              <a:rPr lang="en-US" smtClean="0"/>
              <a:t>6/15/24</a:t>
            </a:fld>
            <a:endParaRPr lang="en-US"/>
          </a:p>
        </p:txBody>
      </p:sp>
      <p:sp>
        <p:nvSpPr>
          <p:cNvPr id="5" name="Footer Placeholder 4">
            <a:extLst>
              <a:ext uri="{FF2B5EF4-FFF2-40B4-BE49-F238E27FC236}">
                <a16:creationId xmlns:a16="http://schemas.microsoft.com/office/drawing/2014/main" id="{EF5FC0C7-CF25-6047-AA5D-C94AED529B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ABBCA1-12C0-DECA-033A-62C436FF1B32}"/>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136831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92EFB-48CA-1DCF-4D44-1914FEFC8E0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03F867E-31A7-D097-216E-1242FE65F5C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5DF4A53C-B9F4-3777-4B5D-A12BD1C8479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FCC224F2-51BB-E289-7202-7BD38679AC8F}"/>
              </a:ext>
            </a:extLst>
          </p:cNvPr>
          <p:cNvSpPr>
            <a:spLocks noGrp="1"/>
          </p:cNvSpPr>
          <p:nvPr>
            <p:ph type="dt" sz="half" idx="10"/>
          </p:nvPr>
        </p:nvSpPr>
        <p:spPr/>
        <p:txBody>
          <a:bodyPr/>
          <a:lstStyle/>
          <a:p>
            <a:fld id="{CAD1B3AE-C9F5-C146-9370-70A460CE2580}" type="datetimeFigureOut">
              <a:rPr lang="en-US" smtClean="0"/>
              <a:t>6/15/24</a:t>
            </a:fld>
            <a:endParaRPr lang="en-US"/>
          </a:p>
        </p:txBody>
      </p:sp>
      <p:sp>
        <p:nvSpPr>
          <p:cNvPr id="6" name="Footer Placeholder 5">
            <a:extLst>
              <a:ext uri="{FF2B5EF4-FFF2-40B4-BE49-F238E27FC236}">
                <a16:creationId xmlns:a16="http://schemas.microsoft.com/office/drawing/2014/main" id="{A1A959A5-202C-0C99-A21B-21FB3555D0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87B495-CE37-7C1F-1257-0FB7DFE23701}"/>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3410603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D670F-1CEB-F363-8EAF-5EA104527810}"/>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4D16371-6C5A-AA31-61D4-4F3A69C753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B1363C9-1615-E630-DCD7-CA9E103FF98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F9302BFE-3363-0FB4-9C2B-DD891CD909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3F712C4-62FE-2A92-FE8A-0A0E519CE18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9ECB825-E6D9-BEE0-354D-1400211033EB}"/>
              </a:ext>
            </a:extLst>
          </p:cNvPr>
          <p:cNvSpPr>
            <a:spLocks noGrp="1"/>
          </p:cNvSpPr>
          <p:nvPr>
            <p:ph type="dt" sz="half" idx="10"/>
          </p:nvPr>
        </p:nvSpPr>
        <p:spPr/>
        <p:txBody>
          <a:bodyPr/>
          <a:lstStyle/>
          <a:p>
            <a:fld id="{CAD1B3AE-C9F5-C146-9370-70A460CE2580}" type="datetimeFigureOut">
              <a:rPr lang="en-US" smtClean="0"/>
              <a:t>6/15/24</a:t>
            </a:fld>
            <a:endParaRPr lang="en-US"/>
          </a:p>
        </p:txBody>
      </p:sp>
      <p:sp>
        <p:nvSpPr>
          <p:cNvPr id="8" name="Footer Placeholder 7">
            <a:extLst>
              <a:ext uri="{FF2B5EF4-FFF2-40B4-BE49-F238E27FC236}">
                <a16:creationId xmlns:a16="http://schemas.microsoft.com/office/drawing/2014/main" id="{FD003E3A-0871-50DA-CDDA-FDB2B9516D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DE9280F-BB53-094F-62A3-D18523145BBA}"/>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626543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094DF-A0C5-A350-FC65-A86B6D9018A3}"/>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BD94B297-7FB1-E7F5-AF6E-2D2079C4444D}"/>
              </a:ext>
            </a:extLst>
          </p:cNvPr>
          <p:cNvSpPr>
            <a:spLocks noGrp="1"/>
          </p:cNvSpPr>
          <p:nvPr>
            <p:ph type="dt" sz="half" idx="10"/>
          </p:nvPr>
        </p:nvSpPr>
        <p:spPr/>
        <p:txBody>
          <a:bodyPr/>
          <a:lstStyle/>
          <a:p>
            <a:fld id="{CAD1B3AE-C9F5-C146-9370-70A460CE2580}" type="datetimeFigureOut">
              <a:rPr lang="en-US" smtClean="0"/>
              <a:t>6/15/24</a:t>
            </a:fld>
            <a:endParaRPr lang="en-US"/>
          </a:p>
        </p:txBody>
      </p:sp>
      <p:sp>
        <p:nvSpPr>
          <p:cNvPr id="4" name="Footer Placeholder 3">
            <a:extLst>
              <a:ext uri="{FF2B5EF4-FFF2-40B4-BE49-F238E27FC236}">
                <a16:creationId xmlns:a16="http://schemas.microsoft.com/office/drawing/2014/main" id="{B472EF40-ADF6-549C-9ED7-DF164C3F48A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00E964-0C6A-8A27-AF59-B82808321DA2}"/>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13155132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E3ED83-A07B-E118-B967-6FDFBF01F6A5}"/>
              </a:ext>
            </a:extLst>
          </p:cNvPr>
          <p:cNvSpPr>
            <a:spLocks noGrp="1"/>
          </p:cNvSpPr>
          <p:nvPr>
            <p:ph type="dt" sz="half" idx="10"/>
          </p:nvPr>
        </p:nvSpPr>
        <p:spPr/>
        <p:txBody>
          <a:bodyPr/>
          <a:lstStyle/>
          <a:p>
            <a:fld id="{CAD1B3AE-C9F5-C146-9370-70A460CE2580}" type="datetimeFigureOut">
              <a:rPr lang="en-US" smtClean="0"/>
              <a:t>6/15/24</a:t>
            </a:fld>
            <a:endParaRPr lang="en-US"/>
          </a:p>
        </p:txBody>
      </p:sp>
      <p:sp>
        <p:nvSpPr>
          <p:cNvPr id="3" name="Footer Placeholder 2">
            <a:extLst>
              <a:ext uri="{FF2B5EF4-FFF2-40B4-BE49-F238E27FC236}">
                <a16:creationId xmlns:a16="http://schemas.microsoft.com/office/drawing/2014/main" id="{787F92A8-AC75-CEE3-18F5-3F2A16AEF74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BDC2A2C-C782-80F1-3F60-4670DB4A4FAD}"/>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593854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70C80-D515-C947-1A15-B5D7858E0C2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DB56DF7-E39D-E740-D870-5EFAB8BAF1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A66DED4D-43A6-D0F7-1CC0-2E0A563F7B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68FE84B-D815-3DCA-1CD4-A3BB80F833DA}"/>
              </a:ext>
            </a:extLst>
          </p:cNvPr>
          <p:cNvSpPr>
            <a:spLocks noGrp="1"/>
          </p:cNvSpPr>
          <p:nvPr>
            <p:ph type="dt" sz="half" idx="10"/>
          </p:nvPr>
        </p:nvSpPr>
        <p:spPr/>
        <p:txBody>
          <a:bodyPr/>
          <a:lstStyle/>
          <a:p>
            <a:fld id="{CAD1B3AE-C9F5-C146-9370-70A460CE2580}" type="datetimeFigureOut">
              <a:rPr lang="en-US" smtClean="0"/>
              <a:t>6/15/24</a:t>
            </a:fld>
            <a:endParaRPr lang="en-US"/>
          </a:p>
        </p:txBody>
      </p:sp>
      <p:sp>
        <p:nvSpPr>
          <p:cNvPr id="6" name="Footer Placeholder 5">
            <a:extLst>
              <a:ext uri="{FF2B5EF4-FFF2-40B4-BE49-F238E27FC236}">
                <a16:creationId xmlns:a16="http://schemas.microsoft.com/office/drawing/2014/main" id="{04410FE8-02AA-A1DC-41AD-8A86363475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E7D534-061A-4033-2E63-25290FBE0CF1}"/>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718860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FDC59-8A7B-A549-2BAE-B04E6A7E6A0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87A81215-C9BD-CE41-E081-BA9F465654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CBE41F9-3A4E-19E1-841E-84A685F7B5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F8BCDE8-2B5F-265F-4BC4-9893CCE7E815}"/>
              </a:ext>
            </a:extLst>
          </p:cNvPr>
          <p:cNvSpPr>
            <a:spLocks noGrp="1"/>
          </p:cNvSpPr>
          <p:nvPr>
            <p:ph type="dt" sz="half" idx="10"/>
          </p:nvPr>
        </p:nvSpPr>
        <p:spPr/>
        <p:txBody>
          <a:bodyPr/>
          <a:lstStyle/>
          <a:p>
            <a:fld id="{CAD1B3AE-C9F5-C146-9370-70A460CE2580}" type="datetimeFigureOut">
              <a:rPr lang="en-US" smtClean="0"/>
              <a:t>6/15/24</a:t>
            </a:fld>
            <a:endParaRPr lang="en-US"/>
          </a:p>
        </p:txBody>
      </p:sp>
      <p:sp>
        <p:nvSpPr>
          <p:cNvPr id="6" name="Footer Placeholder 5">
            <a:extLst>
              <a:ext uri="{FF2B5EF4-FFF2-40B4-BE49-F238E27FC236}">
                <a16:creationId xmlns:a16="http://schemas.microsoft.com/office/drawing/2014/main" id="{D5DCBD2B-96CA-995F-71F1-67250F87D8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6D18FD-321D-956A-8715-37BC33D93912}"/>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083128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86036-C9D5-901B-967B-DCD93E72BE6E}"/>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06DDAD3-B0A7-055F-C091-CD2592DE0AF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D4CD54A-EC2A-5383-94D1-1CC0514FB5C7}"/>
              </a:ext>
            </a:extLst>
          </p:cNvPr>
          <p:cNvSpPr>
            <a:spLocks noGrp="1"/>
          </p:cNvSpPr>
          <p:nvPr>
            <p:ph type="dt" sz="half" idx="10"/>
          </p:nvPr>
        </p:nvSpPr>
        <p:spPr/>
        <p:txBody>
          <a:bodyPr/>
          <a:lstStyle/>
          <a:p>
            <a:fld id="{CAD1B3AE-C9F5-C146-9370-70A460CE2580}" type="datetimeFigureOut">
              <a:rPr lang="en-US" smtClean="0"/>
              <a:t>6/15/24</a:t>
            </a:fld>
            <a:endParaRPr lang="en-US"/>
          </a:p>
        </p:txBody>
      </p:sp>
      <p:sp>
        <p:nvSpPr>
          <p:cNvPr id="5" name="Footer Placeholder 4">
            <a:extLst>
              <a:ext uri="{FF2B5EF4-FFF2-40B4-BE49-F238E27FC236}">
                <a16:creationId xmlns:a16="http://schemas.microsoft.com/office/drawing/2014/main" id="{D7716169-B01A-CF8C-09BE-B7C106C8C3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D862D5-AF1C-8960-07F3-76E412A486A6}"/>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619701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867B7C-CC5B-F02F-2F02-8F6A4D646C51}"/>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52D093B-FE93-C7D5-22CA-0A1C2C2AA0E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4AF04B0-BC98-9785-EB65-A803A4C99570}"/>
              </a:ext>
            </a:extLst>
          </p:cNvPr>
          <p:cNvSpPr>
            <a:spLocks noGrp="1"/>
          </p:cNvSpPr>
          <p:nvPr>
            <p:ph type="dt" sz="half" idx="10"/>
          </p:nvPr>
        </p:nvSpPr>
        <p:spPr/>
        <p:txBody>
          <a:bodyPr/>
          <a:lstStyle/>
          <a:p>
            <a:fld id="{CAD1B3AE-C9F5-C146-9370-70A460CE2580}" type="datetimeFigureOut">
              <a:rPr lang="en-US" smtClean="0"/>
              <a:t>6/15/24</a:t>
            </a:fld>
            <a:endParaRPr lang="en-US"/>
          </a:p>
        </p:txBody>
      </p:sp>
      <p:sp>
        <p:nvSpPr>
          <p:cNvPr id="5" name="Footer Placeholder 4">
            <a:extLst>
              <a:ext uri="{FF2B5EF4-FFF2-40B4-BE49-F238E27FC236}">
                <a16:creationId xmlns:a16="http://schemas.microsoft.com/office/drawing/2014/main" id="{D452CFB6-3141-78BF-F8B6-618113B2CE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DFC780-39EC-2BA1-2678-55DDFCF18A1E}"/>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1249878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2B777B-E1EA-7B11-09CC-082B31B05A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88FEA42-0A77-E217-1217-2C2ECCD698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F010FC1-BBCB-D07A-6B3B-0DE39B7A6C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D1B3AE-C9F5-C146-9370-70A460CE2580}" type="datetimeFigureOut">
              <a:rPr lang="en-US" smtClean="0"/>
              <a:t>6/15/24</a:t>
            </a:fld>
            <a:endParaRPr lang="en-US"/>
          </a:p>
        </p:txBody>
      </p:sp>
      <p:sp>
        <p:nvSpPr>
          <p:cNvPr id="5" name="Footer Placeholder 4">
            <a:extLst>
              <a:ext uri="{FF2B5EF4-FFF2-40B4-BE49-F238E27FC236}">
                <a16:creationId xmlns:a16="http://schemas.microsoft.com/office/drawing/2014/main" id="{5CBD20C3-C593-F647-A8F6-58CBCC0EFE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21D626E-77C8-8653-045E-4AEA90C470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1C261E-FDEB-944D-A4EB-3586F8AAF518}" type="slidenum">
              <a:rPr lang="en-US" smtClean="0"/>
              <a:t>‹#›</a:t>
            </a:fld>
            <a:endParaRPr lang="en-US"/>
          </a:p>
        </p:txBody>
      </p:sp>
    </p:spTree>
    <p:extLst>
      <p:ext uri="{BB962C8B-B14F-4D97-AF65-F5344CB8AC3E}">
        <p14:creationId xmlns:p14="http://schemas.microsoft.com/office/powerpoint/2010/main" val="12722677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omments" Target="../comments/comment5.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omments" Target="../comments/comment6.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omments" Target="../comments/comment7.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comments" Target="../comments/comment8.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comments" Target="../comments/comment9.xml"/></Relationships>
</file>

<file path=ppt/slides/_rels/slide12.xml.rels><?xml version="1.0" encoding="UTF-8" standalone="yes"?>
<Relationships xmlns="http://schemas.openxmlformats.org/package/2006/relationships"><Relationship Id="rId3" Type="http://schemas.openxmlformats.org/officeDocument/2006/relationships/comments" Target="../comments/comment10.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comments" Target="../comments/comment11.xml"/></Relationships>
</file>

<file path=ppt/slides/_rels/slide14.xml.rels><?xml version="1.0" encoding="UTF-8" standalone="yes"?>
<Relationships xmlns="http://schemas.openxmlformats.org/package/2006/relationships"><Relationship Id="rId3" Type="http://schemas.openxmlformats.org/officeDocument/2006/relationships/comments" Target="../comments/comment12.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comments" Target="../comments/comment13.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comments" Target="../comments/comment14.xml"/></Relationships>
</file>

<file path=ppt/slides/_rels/slide17.xml.rels><?xml version="1.0" encoding="UTF-8" standalone="yes"?>
<Relationships xmlns="http://schemas.openxmlformats.org/package/2006/relationships"><Relationship Id="rId3" Type="http://schemas.openxmlformats.org/officeDocument/2006/relationships/comments" Target="../comments/comment15.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omments" Target="../comments/comment16.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omments" Target="../comments/comment17.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omments" Target="../comments/comment18.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omments" Target="../comments/comment19.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B30D0-9BA2-C979-60A3-3CF3F34438CB}"/>
              </a:ext>
            </a:extLst>
          </p:cNvPr>
          <p:cNvSpPr>
            <a:spLocks noGrp="1"/>
          </p:cNvSpPr>
          <p:nvPr>
            <p:ph type="ctrTitle"/>
          </p:nvPr>
        </p:nvSpPr>
        <p:spPr>
          <a:xfrm>
            <a:off x="1888435" y="277387"/>
            <a:ext cx="7702826" cy="1253776"/>
          </a:xfrm>
        </p:spPr>
        <p:txBody>
          <a:bodyPr>
            <a:normAutofit fontScale="90000"/>
          </a:bodyPr>
          <a:lstStyle/>
          <a:p>
            <a:r>
              <a:rPr lang="en-IN" sz="4400" dirty="0">
                <a:solidFill>
                  <a:srgbClr val="C00000"/>
                </a:solidFill>
              </a:rPr>
              <a:t>Executive Certificate Program in </a:t>
            </a:r>
            <a:br>
              <a:rPr lang="en-IN" sz="4400" dirty="0">
                <a:solidFill>
                  <a:srgbClr val="C00000"/>
                </a:solidFill>
              </a:rPr>
            </a:br>
            <a:r>
              <a:rPr lang="en-IN" sz="4400" dirty="0">
                <a:solidFill>
                  <a:srgbClr val="C00000"/>
                </a:solidFill>
              </a:rPr>
              <a:t>Financial Risk Management</a:t>
            </a:r>
          </a:p>
        </p:txBody>
      </p:sp>
      <p:sp>
        <p:nvSpPr>
          <p:cNvPr id="3" name="Subtitle 2">
            <a:extLst>
              <a:ext uri="{FF2B5EF4-FFF2-40B4-BE49-F238E27FC236}">
                <a16:creationId xmlns:a16="http://schemas.microsoft.com/office/drawing/2014/main" id="{38001CE7-6B37-7B3D-6865-87AA702DC3EA}"/>
              </a:ext>
            </a:extLst>
          </p:cNvPr>
          <p:cNvSpPr>
            <a:spLocks noGrp="1"/>
          </p:cNvSpPr>
          <p:nvPr>
            <p:ph type="subTitle" idx="1"/>
          </p:nvPr>
        </p:nvSpPr>
        <p:spPr>
          <a:xfrm>
            <a:off x="1888435" y="3992303"/>
            <a:ext cx="7812157" cy="2416888"/>
          </a:xfrm>
        </p:spPr>
        <p:txBody>
          <a:bodyPr>
            <a:normAutofit lnSpcReduction="10000"/>
          </a:bodyPr>
          <a:lstStyle/>
          <a:p>
            <a:r>
              <a:rPr lang="en-IN" b="1" i="1" dirty="0">
                <a:solidFill>
                  <a:srgbClr val="002060"/>
                </a:solidFill>
              </a:rPr>
              <a:t>CH S S MALLIKARJUNA RAO</a:t>
            </a:r>
          </a:p>
          <a:p>
            <a:r>
              <a:rPr lang="en-IN" sz="1700" dirty="0">
                <a:solidFill>
                  <a:srgbClr val="002060"/>
                </a:solidFill>
              </a:rPr>
              <a:t>(Former MD &amp; CEO of Allahabad Bank &amp;  Punjab National Bank)</a:t>
            </a:r>
          </a:p>
          <a:p>
            <a:pPr algn="l">
              <a:spcBef>
                <a:spcPts val="2000"/>
              </a:spcBef>
              <a:spcAft>
                <a:spcPts val="1000"/>
              </a:spcAft>
            </a:pPr>
            <a:r>
              <a:rPr lang="en-IN" sz="1900" dirty="0">
                <a:solidFill>
                  <a:srgbClr val="E40011"/>
                </a:solidFill>
              </a:rPr>
              <a:t>Currently serving on the Boards of</a:t>
            </a:r>
          </a:p>
          <a:p>
            <a:pPr marL="457200" indent="-457200" algn="l">
              <a:buAutoNum type="arabicPeriod"/>
            </a:pPr>
            <a:r>
              <a:rPr lang="en-IN" sz="1800" dirty="0">
                <a:solidFill>
                  <a:srgbClr val="002060"/>
                </a:solidFill>
              </a:rPr>
              <a:t>Axis Bank Ltd &amp;</a:t>
            </a:r>
          </a:p>
          <a:p>
            <a:pPr marL="457200" indent="-457200" algn="l">
              <a:buAutoNum type="arabicPeriod"/>
            </a:pPr>
            <a:r>
              <a:rPr lang="en-IN" sz="1800" dirty="0">
                <a:solidFill>
                  <a:srgbClr val="002060"/>
                </a:solidFill>
              </a:rPr>
              <a:t>IFTAS (Indian Financial Technology &amp; Allied Services – Wholly owned Subsidiary of RBI)</a:t>
            </a:r>
          </a:p>
        </p:txBody>
      </p:sp>
      <p:pic>
        <p:nvPicPr>
          <p:cNvPr id="4" name="Picture 2" descr="IIM Visakhapatnam | Visakhapatnam">
            <a:extLst>
              <a:ext uri="{FF2B5EF4-FFF2-40B4-BE49-F238E27FC236}">
                <a16:creationId xmlns:a16="http://schemas.microsoft.com/office/drawing/2014/main" id="{32979700-18F4-6C52-3783-72DB370CE1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4815" y="5312426"/>
            <a:ext cx="1466850" cy="146685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BA15DCDB-A715-A07B-5B99-02725AE73D7C}"/>
              </a:ext>
            </a:extLst>
          </p:cNvPr>
          <p:cNvSpPr txBox="1">
            <a:spLocks/>
          </p:cNvSpPr>
          <p:nvPr/>
        </p:nvSpPr>
        <p:spPr>
          <a:xfrm>
            <a:off x="1943100" y="2357307"/>
            <a:ext cx="7702826" cy="1035508"/>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4400" dirty="0">
                <a:solidFill>
                  <a:srgbClr val="7030A0"/>
                </a:solidFill>
              </a:rPr>
              <a:t>Session on Operational Risk Management</a:t>
            </a:r>
          </a:p>
          <a:p>
            <a:endParaRPr lang="en-IN" sz="4400" dirty="0">
              <a:solidFill>
                <a:srgbClr val="7030A0"/>
              </a:solidFill>
            </a:endParaRPr>
          </a:p>
          <a:p>
            <a:r>
              <a:rPr lang="en-IN" sz="4400" dirty="0">
                <a:solidFill>
                  <a:srgbClr val="7030A0"/>
                </a:solidFill>
              </a:rPr>
              <a:t> 16</a:t>
            </a:r>
            <a:r>
              <a:rPr lang="en-IN" sz="4400" baseline="30000" dirty="0">
                <a:solidFill>
                  <a:srgbClr val="7030A0"/>
                </a:solidFill>
              </a:rPr>
              <a:t>th</a:t>
            </a:r>
            <a:r>
              <a:rPr lang="en-IN" sz="4400" dirty="0">
                <a:solidFill>
                  <a:srgbClr val="7030A0"/>
                </a:solidFill>
              </a:rPr>
              <a:t> June 2024 (Sunday) - Time: 03.00 PM – 06.00 PM</a:t>
            </a:r>
          </a:p>
        </p:txBody>
      </p:sp>
    </p:spTree>
    <p:extLst>
      <p:ext uri="{BB962C8B-B14F-4D97-AF65-F5344CB8AC3E}">
        <p14:creationId xmlns:p14="http://schemas.microsoft.com/office/powerpoint/2010/main" val="3292698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Management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Operational Risk Management</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132052" y="2299493"/>
            <a:ext cx="9310320" cy="3970318"/>
          </a:xfrm>
          <a:prstGeom prst="rect">
            <a:avLst/>
          </a:prstGeom>
          <a:noFill/>
        </p:spPr>
        <p:txBody>
          <a:bodyPr wrap="square">
            <a:spAutoFit/>
          </a:bodyPr>
          <a:lstStyle/>
          <a:p>
            <a:pPr algn="just"/>
            <a:r>
              <a:rPr lang="en-IN" b="1" u="sng" dirty="0"/>
              <a:t>Key Functions in Operational Risk Management:</a:t>
            </a:r>
          </a:p>
          <a:p>
            <a:pPr algn="just"/>
            <a:endParaRPr lang="en-IN" dirty="0"/>
          </a:p>
          <a:p>
            <a:pPr marL="342900" indent="-342900" algn="just">
              <a:buAutoNum type="arabicPeriod"/>
            </a:pPr>
            <a:r>
              <a:rPr lang="en-IN" dirty="0"/>
              <a:t>Risk Profile.</a:t>
            </a:r>
          </a:p>
          <a:p>
            <a:pPr marL="800100" lvl="1" indent="-342900" algn="just">
              <a:buFont typeface="Wingdings" pitchFamily="2" charset="2"/>
              <a:buChar char="ü"/>
            </a:pPr>
            <a:r>
              <a:rPr lang="en-IN" dirty="0"/>
              <a:t>Risk Indicators.</a:t>
            </a:r>
          </a:p>
          <a:p>
            <a:pPr marL="800100" lvl="1" indent="-342900" algn="just">
              <a:buFont typeface="Wingdings" pitchFamily="2" charset="2"/>
              <a:buChar char="ü"/>
            </a:pPr>
            <a:r>
              <a:rPr lang="en-IN" dirty="0"/>
              <a:t>Self Assessment.</a:t>
            </a:r>
          </a:p>
          <a:p>
            <a:pPr marL="800100" lvl="1" indent="-342900" algn="just">
              <a:buFont typeface="Wingdings" pitchFamily="2" charset="2"/>
              <a:buChar char="ü"/>
            </a:pPr>
            <a:r>
              <a:rPr lang="en-IN" dirty="0"/>
              <a:t>Loss Database including Frauds</a:t>
            </a:r>
          </a:p>
          <a:p>
            <a:pPr marL="800100" lvl="1" indent="-342900" algn="just">
              <a:buFont typeface="Wingdings" pitchFamily="2" charset="2"/>
              <a:buChar char="ü"/>
            </a:pPr>
            <a:r>
              <a:rPr lang="en-IN" dirty="0"/>
              <a:t>Capital Model.</a:t>
            </a:r>
          </a:p>
          <a:p>
            <a:pPr marL="342900" indent="-342900" algn="just">
              <a:buAutoNum type="arabicPeriod"/>
            </a:pPr>
            <a:r>
              <a:rPr lang="en-IN" dirty="0"/>
              <a:t>Appropriate Policy measures.</a:t>
            </a:r>
          </a:p>
          <a:p>
            <a:pPr marL="342900" indent="-342900" algn="just">
              <a:buAutoNum type="arabicPeriod"/>
            </a:pPr>
            <a:r>
              <a:rPr lang="en-IN" dirty="0"/>
              <a:t>Implementation of Tools and Capital Management.</a:t>
            </a:r>
          </a:p>
          <a:p>
            <a:pPr marL="342900" indent="-342900" algn="just">
              <a:buAutoNum type="arabicPeriod"/>
            </a:pPr>
            <a:r>
              <a:rPr lang="en-IN" dirty="0"/>
              <a:t>Consolidation, Reporting and analysis of Data.</a:t>
            </a:r>
          </a:p>
          <a:p>
            <a:pPr marL="342900" indent="-342900" algn="just">
              <a:buAutoNum type="arabicPeriod"/>
            </a:pPr>
            <a:r>
              <a:rPr lang="en-IN" dirty="0"/>
              <a:t>Adopting Best Practices.</a:t>
            </a:r>
          </a:p>
          <a:p>
            <a:pPr marL="342900" indent="-342900" algn="just">
              <a:buAutoNum type="arabicPeriod"/>
            </a:pPr>
            <a:r>
              <a:rPr lang="en-IN" dirty="0"/>
              <a:t>Risk Mitigation Measures including the Insurance coverage.</a:t>
            </a:r>
          </a:p>
          <a:p>
            <a:pPr marL="342900" indent="-342900" algn="just">
              <a:buAutoNum type="arabicPeriod"/>
            </a:pPr>
            <a:endParaRPr lang="en-IN" dirty="0"/>
          </a:p>
          <a:p>
            <a:pPr marL="342900" indent="-342900" algn="just">
              <a:buAutoNum type="arabicPeriod"/>
            </a:pPr>
            <a:endParaRPr lang="en-IN" dirty="0"/>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2</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760139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Management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Operational Risk Management – Business Lines</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132052" y="2070895"/>
            <a:ext cx="9310320" cy="4247317"/>
          </a:xfrm>
          <a:prstGeom prst="rect">
            <a:avLst/>
          </a:prstGeom>
          <a:noFill/>
        </p:spPr>
        <p:txBody>
          <a:bodyPr wrap="square">
            <a:spAutoFit/>
          </a:bodyPr>
          <a:lstStyle/>
          <a:p>
            <a:pPr algn="just"/>
            <a:r>
              <a:rPr lang="en-IN" u="sng" dirty="0"/>
              <a:t>Business Lines:</a:t>
            </a:r>
          </a:p>
          <a:p>
            <a:pPr marL="514350" indent="-514350" algn="just">
              <a:buAutoNum type="arabicPeriod"/>
            </a:pPr>
            <a:endParaRPr lang="en-IN" dirty="0"/>
          </a:p>
          <a:p>
            <a:pPr marL="514350" indent="-514350" algn="just">
              <a:buFont typeface="+mj-lt"/>
              <a:buAutoNum type="arabicPeriod"/>
            </a:pPr>
            <a:r>
              <a:rPr lang="en-IN" dirty="0"/>
              <a:t>Investment Banking – Corporate Finance.</a:t>
            </a:r>
          </a:p>
          <a:p>
            <a:pPr marL="514350" indent="-514350" algn="just">
              <a:buFont typeface="+mj-lt"/>
              <a:buAutoNum type="arabicPeriod"/>
            </a:pPr>
            <a:r>
              <a:rPr lang="en-IN" dirty="0"/>
              <a:t>Investment Banking – Merchant Banking and Advisory Services.</a:t>
            </a:r>
          </a:p>
          <a:p>
            <a:pPr marL="514350" indent="-514350" algn="just">
              <a:buFont typeface="+mj-lt"/>
              <a:buAutoNum type="arabicPeriod"/>
            </a:pPr>
            <a:r>
              <a:rPr lang="en-IN" dirty="0"/>
              <a:t>Investment Banking – Trading and Sales.</a:t>
            </a:r>
          </a:p>
          <a:p>
            <a:pPr marL="514350" indent="-514350" algn="just">
              <a:buFont typeface="+mj-lt"/>
              <a:buAutoNum type="arabicPeriod"/>
            </a:pPr>
            <a:r>
              <a:rPr lang="en-IN" dirty="0"/>
              <a:t>Commercial Banking – Corporates</a:t>
            </a:r>
          </a:p>
          <a:p>
            <a:pPr marL="514350" indent="-514350" algn="just">
              <a:buFont typeface="+mj-lt"/>
              <a:buAutoNum type="arabicPeriod"/>
            </a:pPr>
            <a:r>
              <a:rPr lang="en-IN" dirty="0"/>
              <a:t>Retail Banking – MSME</a:t>
            </a:r>
          </a:p>
          <a:p>
            <a:pPr marL="514350" indent="-514350" algn="just">
              <a:buFont typeface="+mj-lt"/>
              <a:buAutoNum type="arabicPeriod"/>
            </a:pPr>
            <a:r>
              <a:rPr lang="en-IN" dirty="0"/>
              <a:t>Retail Banking – Private Banking viz. Housing / Vehicle / Consumer</a:t>
            </a:r>
          </a:p>
          <a:p>
            <a:pPr marL="514350" indent="-514350" algn="just">
              <a:buFont typeface="+mj-lt"/>
              <a:buAutoNum type="arabicPeriod"/>
            </a:pPr>
            <a:r>
              <a:rPr lang="en-IN" dirty="0"/>
              <a:t>Retail Banking – Card Services.</a:t>
            </a:r>
          </a:p>
          <a:p>
            <a:pPr marL="514350" indent="-514350" algn="just">
              <a:buFont typeface="+mj-lt"/>
              <a:buAutoNum type="arabicPeriod"/>
            </a:pPr>
            <a:r>
              <a:rPr lang="en-IN" dirty="0"/>
              <a:t>Payments and settlements.</a:t>
            </a:r>
          </a:p>
          <a:p>
            <a:pPr marL="514350" indent="-514350" algn="just">
              <a:buFont typeface="+mj-lt"/>
              <a:buAutoNum type="arabicPeriod"/>
            </a:pPr>
            <a:r>
              <a:rPr lang="en-IN" dirty="0"/>
              <a:t>Agency Services – Custody and Corporate Services.</a:t>
            </a:r>
          </a:p>
          <a:p>
            <a:pPr marL="514350" indent="-514350" algn="just">
              <a:buFont typeface="+mj-lt"/>
              <a:buAutoNum type="arabicPeriod"/>
            </a:pPr>
            <a:r>
              <a:rPr lang="en-IN" dirty="0"/>
              <a:t>Customer onboarding - Liabilities Management.</a:t>
            </a:r>
          </a:p>
          <a:p>
            <a:pPr marL="514350" indent="-514350" algn="just">
              <a:buFont typeface="+mj-lt"/>
              <a:buAutoNum type="arabicPeriod"/>
            </a:pPr>
            <a:r>
              <a:rPr lang="en-IN" dirty="0"/>
              <a:t>Customer Complaints – Turn Around Time (TAT).</a:t>
            </a:r>
          </a:p>
          <a:p>
            <a:pPr marL="514350" indent="-514350" algn="just">
              <a:buFont typeface="+mj-lt"/>
              <a:buAutoNum type="arabicPeriod"/>
            </a:pPr>
            <a:r>
              <a:rPr lang="en-IN" dirty="0"/>
              <a:t>Project Implementation.</a:t>
            </a:r>
          </a:p>
          <a:p>
            <a:pPr marL="514350" indent="-514350" algn="just">
              <a:buFont typeface="+mj-lt"/>
              <a:buAutoNum type="arabicPeriod"/>
            </a:pPr>
            <a:endParaRPr lang="en-IN" dirty="0"/>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3</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73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Management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Operational Risk Management – Loss Events</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132052" y="2070895"/>
            <a:ext cx="9310320" cy="3693319"/>
          </a:xfrm>
          <a:prstGeom prst="rect">
            <a:avLst/>
          </a:prstGeom>
          <a:noFill/>
        </p:spPr>
        <p:txBody>
          <a:bodyPr wrap="square">
            <a:spAutoFit/>
          </a:bodyPr>
          <a:lstStyle/>
          <a:p>
            <a:pPr algn="just"/>
            <a:r>
              <a:rPr lang="en-IN" u="sng" dirty="0"/>
              <a:t>Loss Events:</a:t>
            </a:r>
          </a:p>
          <a:p>
            <a:pPr marL="514350" indent="-514350" algn="just">
              <a:buAutoNum type="arabicPeriod"/>
            </a:pPr>
            <a:endParaRPr lang="en-IN" dirty="0"/>
          </a:p>
          <a:p>
            <a:pPr marL="514350" indent="-514350" algn="just">
              <a:buFont typeface="+mj-lt"/>
              <a:buAutoNum type="arabicPeriod"/>
            </a:pPr>
            <a:r>
              <a:rPr lang="en-IN" dirty="0"/>
              <a:t>Internal and External Frauds.</a:t>
            </a:r>
          </a:p>
          <a:p>
            <a:pPr marL="514350" indent="-514350" algn="just">
              <a:buFont typeface="+mj-lt"/>
              <a:buAutoNum type="arabicPeriod"/>
            </a:pPr>
            <a:endParaRPr lang="en-IN" dirty="0"/>
          </a:p>
          <a:p>
            <a:pPr marL="514350" indent="-514350" algn="just">
              <a:buFont typeface="+mj-lt"/>
              <a:buAutoNum type="arabicPeriod"/>
            </a:pPr>
            <a:r>
              <a:rPr lang="en-IN" dirty="0"/>
              <a:t>Employment practices and workplace safety leading to losses.</a:t>
            </a:r>
          </a:p>
          <a:p>
            <a:pPr marL="514350" indent="-514350" algn="just">
              <a:buFont typeface="+mj-lt"/>
              <a:buAutoNum type="arabicPeriod"/>
            </a:pPr>
            <a:endParaRPr lang="en-IN" dirty="0"/>
          </a:p>
          <a:p>
            <a:pPr marL="514350" indent="-514350" algn="just">
              <a:buFont typeface="+mj-lt"/>
              <a:buAutoNum type="arabicPeriod"/>
            </a:pPr>
            <a:r>
              <a:rPr lang="en-IN" dirty="0"/>
              <a:t>Losses arising from negligence in professional obligation with Clients, Products &amp; Practices.</a:t>
            </a:r>
          </a:p>
          <a:p>
            <a:pPr marL="514350" indent="-514350" algn="just">
              <a:buFont typeface="+mj-lt"/>
              <a:buAutoNum type="arabicPeriod"/>
            </a:pPr>
            <a:endParaRPr lang="en-IN" dirty="0"/>
          </a:p>
          <a:p>
            <a:pPr marL="514350" indent="-514350" algn="just">
              <a:buFont typeface="+mj-lt"/>
              <a:buAutoNum type="arabicPeriod"/>
            </a:pPr>
            <a:r>
              <a:rPr lang="en-IN" dirty="0"/>
              <a:t>Losses arising from damage to physical assets.</a:t>
            </a:r>
          </a:p>
          <a:p>
            <a:pPr marL="514350" indent="-514350" algn="just">
              <a:buFont typeface="+mj-lt"/>
              <a:buAutoNum type="arabicPeriod"/>
            </a:pPr>
            <a:endParaRPr lang="en-IN" dirty="0"/>
          </a:p>
          <a:p>
            <a:pPr marL="514350" indent="-514350" algn="just">
              <a:buFont typeface="+mj-lt"/>
              <a:buAutoNum type="arabicPeriod"/>
            </a:pPr>
            <a:r>
              <a:rPr lang="en-IN" dirty="0"/>
              <a:t>Losses arising from Business disruption and system failures.</a:t>
            </a:r>
          </a:p>
          <a:p>
            <a:pPr marL="514350" indent="-514350" algn="just">
              <a:buFont typeface="+mj-lt"/>
              <a:buAutoNum type="arabicPeriod"/>
            </a:pPr>
            <a:endParaRPr lang="en-IN" dirty="0"/>
          </a:p>
          <a:p>
            <a:pPr marL="514350" indent="-514350" algn="just">
              <a:buFont typeface="+mj-lt"/>
              <a:buAutoNum type="arabicPeriod"/>
            </a:pPr>
            <a:r>
              <a:rPr lang="en-IN" dirty="0"/>
              <a:t>Losses from failed transactions processing, execution and delivery and process management.</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4</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726581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Management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51430"/>
            <a:ext cx="9604172" cy="338554"/>
          </a:xfrm>
          <a:prstGeom prst="rect">
            <a:avLst/>
          </a:prstGeom>
          <a:noFill/>
        </p:spPr>
        <p:txBody>
          <a:bodyPr wrap="square" rtlCol="0" anchor="ctr">
            <a:spAutoFit/>
          </a:bodyPr>
          <a:lstStyle/>
          <a:p>
            <a:pPr algn="ctr"/>
            <a:r>
              <a:rPr lang="en-US" sz="1600" dirty="0"/>
              <a:t>Guidance Note on Operational Risk Management &amp; Operational Resilience – RBI Circular dated 30</a:t>
            </a:r>
            <a:r>
              <a:rPr lang="en-US" sz="1600" baseline="30000" dirty="0"/>
              <a:t>th</a:t>
            </a:r>
            <a:r>
              <a:rPr lang="en-US" sz="1600" dirty="0"/>
              <a:t> April 2024.</a:t>
            </a:r>
            <a:endParaRPr lang="en-IN" sz="16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003853" y="2100713"/>
            <a:ext cx="9616522" cy="4062651"/>
          </a:xfrm>
          <a:prstGeom prst="rect">
            <a:avLst/>
          </a:prstGeom>
          <a:noFill/>
        </p:spPr>
        <p:txBody>
          <a:bodyPr wrap="square">
            <a:spAutoFit/>
          </a:bodyPr>
          <a:lstStyle/>
          <a:p>
            <a:pPr algn="just"/>
            <a:r>
              <a:rPr lang="en-IN" b="1" u="sng" dirty="0"/>
              <a:t>Purpose:</a:t>
            </a:r>
          </a:p>
          <a:p>
            <a:pPr algn="just"/>
            <a:endParaRPr lang="en-IN" sz="1500" dirty="0"/>
          </a:p>
          <a:p>
            <a:pPr marL="342900" indent="-342900" algn="just">
              <a:buAutoNum type="arabicPeriod"/>
            </a:pPr>
            <a:r>
              <a:rPr lang="en-IN" sz="1500" dirty="0"/>
              <a:t>To Promote and further improve the effectiveness of Operational Risk Management of the Regulated Entities (Res).</a:t>
            </a:r>
          </a:p>
          <a:p>
            <a:pPr marL="342900" indent="-342900" algn="just">
              <a:buAutoNum type="arabicPeriod"/>
            </a:pPr>
            <a:r>
              <a:rPr lang="en-IN" sz="1500" dirty="0"/>
              <a:t>To enhance their Operational Resilience given the interconnections and interdependencies, with in the financial system, that result from the complex and dynamic environment in which the REs operate.</a:t>
            </a:r>
          </a:p>
          <a:p>
            <a:pPr marL="342900" indent="-342900" algn="just">
              <a:buAutoNum type="arabicPeriod"/>
            </a:pPr>
            <a:r>
              <a:rPr lang="en-IN" sz="1500" dirty="0"/>
              <a:t>This Guidance Note has been prepared based on the BSBS (Basel Committee on Banking Supervision) Principles issued in March 2021 viz. (a) Revisions to the Principles for the Sound Management of Operational Risk and (b) Principles for Operational Resilience as well as some of the International Best </a:t>
            </a:r>
            <a:r>
              <a:rPr lang="en-IN" sz="1500" dirty="0" err="1"/>
              <a:t>Practicies</a:t>
            </a:r>
            <a:r>
              <a:rPr lang="en-IN" sz="1500" dirty="0"/>
              <a:t>.</a:t>
            </a:r>
          </a:p>
          <a:p>
            <a:pPr marL="342900" indent="-342900" algn="just">
              <a:buAutoNum type="arabicPeriod"/>
            </a:pPr>
            <a:r>
              <a:rPr lang="en-IN" sz="1500" dirty="0"/>
              <a:t>This Note has adopted a Principle-based and proportionate approach to ensure smooth implementation across REs of various sizes, nature, complexity, geographic location and risk profile of their businesses.  The exact approach could differ from RE to RE.</a:t>
            </a:r>
          </a:p>
          <a:p>
            <a:pPr marL="342900" indent="-342900" algn="just">
              <a:buAutoNum type="arabicPeriod"/>
            </a:pPr>
            <a:r>
              <a:rPr lang="en-IN" sz="1500" dirty="0"/>
              <a:t>Guidance Note attempts to improve and further strengthen the Operational Risk Management Framework (ORMF) of the </a:t>
            </a:r>
            <a:r>
              <a:rPr lang="en-IN" sz="1500" dirty="0" err="1"/>
              <a:t>REs.</a:t>
            </a:r>
            <a:endParaRPr lang="en-IN" sz="1500" dirty="0"/>
          </a:p>
          <a:p>
            <a:pPr marL="342900" indent="-342900" algn="just">
              <a:buAutoNum type="arabicPeriod"/>
            </a:pPr>
            <a:r>
              <a:rPr lang="en-IN" sz="1500" dirty="0"/>
              <a:t>This Guidance Note applies to all the REs viz. (a) all Banking Companies, corresponding new Banks, Regional Rural Banks, Local Area Banks, Payment Banks, Small Finance Banks (b) All Primary (Urban) Cooperative Banks, State Cooperative Banks and Central Cooperative Banks, (c) All All India Financial Financial Institutions viz. EXIM Bank, NABARD, NHB, SIDBI and </a:t>
            </a:r>
            <a:r>
              <a:rPr lang="en-IN" sz="1500" dirty="0" err="1"/>
              <a:t>NaBFID</a:t>
            </a:r>
            <a:r>
              <a:rPr lang="en-IN" sz="1500" dirty="0"/>
              <a:t>, and (d) All Non Banking Finance Companies including Housing Finance Companies.   </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5</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51422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Management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20652"/>
            <a:ext cx="9604172" cy="400110"/>
          </a:xfrm>
          <a:prstGeom prst="rect">
            <a:avLst/>
          </a:prstGeom>
          <a:noFill/>
        </p:spPr>
        <p:txBody>
          <a:bodyPr wrap="square" rtlCol="0" anchor="ctr">
            <a:spAutoFit/>
          </a:bodyPr>
          <a:lstStyle/>
          <a:p>
            <a:pPr algn="ctr"/>
            <a:r>
              <a:rPr lang="en-US" sz="2000" dirty="0"/>
              <a:t>Guidance Note on Operational Risk Management &amp; Operational Resilience (</a:t>
            </a:r>
            <a:r>
              <a:rPr lang="en-US" sz="2000" dirty="0" err="1"/>
              <a:t>Contd</a:t>
            </a:r>
            <a:r>
              <a:rPr lang="en-US" sz="2000" dirty="0"/>
              <a:t>…)</a:t>
            </a:r>
            <a:endParaRPr lang="en-IN" sz="20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1971525"/>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003852" y="2100713"/>
            <a:ext cx="9740347" cy="4247317"/>
          </a:xfrm>
          <a:prstGeom prst="rect">
            <a:avLst/>
          </a:prstGeom>
          <a:noFill/>
        </p:spPr>
        <p:txBody>
          <a:bodyPr wrap="square">
            <a:spAutoFit/>
          </a:bodyPr>
          <a:lstStyle/>
          <a:p>
            <a:pPr algn="just"/>
            <a:r>
              <a:rPr lang="en-IN" sz="1500" dirty="0"/>
              <a:t>The Guidance Note on Operational Risk Management &amp; Operational Resilience has been built on three pillars viz.</a:t>
            </a:r>
          </a:p>
          <a:p>
            <a:pPr marL="342900" indent="-342900" algn="just">
              <a:buAutoNum type="arabicPeriod"/>
            </a:pPr>
            <a:r>
              <a:rPr lang="en-IN" sz="1500" dirty="0"/>
              <a:t>PILLER 1: Prepare and Protect.</a:t>
            </a:r>
          </a:p>
          <a:p>
            <a:pPr marL="800100" lvl="1" indent="-342900" algn="just">
              <a:buFont typeface="Wingdings" pitchFamily="2" charset="2"/>
              <a:buChar char="v"/>
            </a:pPr>
            <a:r>
              <a:rPr lang="en-IN" sz="1500" dirty="0"/>
              <a:t>Governance and Risk Culture.</a:t>
            </a:r>
          </a:p>
          <a:p>
            <a:pPr marL="800100" lvl="1" indent="-342900" algn="just">
              <a:buFont typeface="Wingdings" pitchFamily="2" charset="2"/>
              <a:buChar char="v"/>
            </a:pPr>
            <a:r>
              <a:rPr lang="en-IN" sz="1500" dirty="0"/>
              <a:t>Responsibilities of Board of Directors and Senior Management.</a:t>
            </a:r>
          </a:p>
          <a:p>
            <a:pPr marL="800100" lvl="1" indent="-342900" algn="just">
              <a:buFont typeface="Wingdings" pitchFamily="2" charset="2"/>
              <a:buChar char="v"/>
            </a:pPr>
            <a:r>
              <a:rPr lang="en-IN" sz="1500" dirty="0"/>
              <a:t>Risk Management Identification and Assessment.</a:t>
            </a:r>
          </a:p>
          <a:p>
            <a:pPr marL="800100" lvl="1" indent="-342900" algn="just">
              <a:buFont typeface="Wingdings" pitchFamily="2" charset="2"/>
              <a:buChar char="v"/>
            </a:pPr>
            <a:r>
              <a:rPr lang="en-IN" sz="1500" dirty="0"/>
              <a:t>Change Management.</a:t>
            </a:r>
          </a:p>
          <a:p>
            <a:pPr marL="800100" lvl="1" indent="-342900" algn="just">
              <a:buFont typeface="Wingdings" pitchFamily="2" charset="2"/>
              <a:buChar char="v"/>
            </a:pPr>
            <a:r>
              <a:rPr lang="en-IN" sz="1500" dirty="0"/>
              <a:t>Monitoring and Reporting.</a:t>
            </a:r>
          </a:p>
          <a:p>
            <a:pPr marL="800100" lvl="1" indent="-342900" algn="just">
              <a:buFont typeface="Wingdings" pitchFamily="2" charset="2"/>
              <a:buChar char="v"/>
            </a:pPr>
            <a:r>
              <a:rPr lang="en-IN" sz="1500" dirty="0"/>
              <a:t>Control and Mitigation.</a:t>
            </a:r>
          </a:p>
          <a:p>
            <a:pPr marL="342900" indent="-342900" algn="just">
              <a:buAutoNum type="arabicPeriod"/>
            </a:pPr>
            <a:r>
              <a:rPr lang="en-IN" sz="1500" dirty="0"/>
              <a:t>PILLAR 2: Build Resilience. </a:t>
            </a:r>
          </a:p>
          <a:p>
            <a:pPr marL="800100" lvl="1" indent="-342900" algn="just">
              <a:buFont typeface="Wingdings" pitchFamily="2" charset="2"/>
              <a:buChar char="v"/>
            </a:pPr>
            <a:r>
              <a:rPr lang="en-IN" sz="1500" dirty="0"/>
              <a:t>Business Continuity Planning and Testing.</a:t>
            </a:r>
          </a:p>
          <a:p>
            <a:pPr marL="800100" lvl="1" indent="-342900" algn="just">
              <a:buFont typeface="Wingdings" pitchFamily="2" charset="2"/>
              <a:buChar char="v"/>
            </a:pPr>
            <a:r>
              <a:rPr lang="en-IN" sz="1500" dirty="0"/>
              <a:t>Mapping Interconnectedness and Interdependencies.</a:t>
            </a:r>
          </a:p>
          <a:p>
            <a:pPr marL="800100" lvl="1" indent="-342900" algn="just">
              <a:buFont typeface="Wingdings" pitchFamily="2" charset="2"/>
              <a:buChar char="v"/>
            </a:pPr>
            <a:r>
              <a:rPr lang="en-IN" sz="1500" dirty="0"/>
              <a:t>Third Party Dependency Management.</a:t>
            </a:r>
          </a:p>
          <a:p>
            <a:pPr marL="800100" lvl="1" indent="-342900" algn="just">
              <a:buFont typeface="Wingdings" pitchFamily="2" charset="2"/>
              <a:buChar char="v"/>
            </a:pPr>
            <a:r>
              <a:rPr lang="en-IN" sz="1500" dirty="0"/>
              <a:t>Incident Management.</a:t>
            </a:r>
          </a:p>
          <a:p>
            <a:pPr marL="800100" lvl="1" indent="-342900" algn="just">
              <a:buFont typeface="Wingdings" pitchFamily="2" charset="2"/>
              <a:buChar char="v"/>
            </a:pPr>
            <a:r>
              <a:rPr lang="en-IN" sz="1500" dirty="0"/>
              <a:t>ICT (Information and Communication Technology) including Cyber Security.</a:t>
            </a:r>
          </a:p>
          <a:p>
            <a:pPr marL="342900" indent="-342900" algn="just">
              <a:buAutoNum type="arabicPeriod"/>
            </a:pPr>
            <a:r>
              <a:rPr lang="en-IN" sz="1500" dirty="0"/>
              <a:t>PILLAR 3: Learn and Adapt.</a:t>
            </a:r>
          </a:p>
          <a:p>
            <a:pPr marL="800100" lvl="1" indent="-342900" algn="just">
              <a:buFont typeface="Wingdings" pitchFamily="2" charset="2"/>
              <a:buChar char="v"/>
            </a:pPr>
            <a:r>
              <a:rPr lang="en-IN" sz="1500" dirty="0"/>
              <a:t>Disclosure and Reporting.</a:t>
            </a:r>
          </a:p>
          <a:p>
            <a:pPr marL="800100" lvl="1" indent="-342900" algn="just">
              <a:buFont typeface="Wingdings" pitchFamily="2" charset="2"/>
              <a:buChar char="v"/>
            </a:pPr>
            <a:r>
              <a:rPr lang="en-IN" sz="1500" dirty="0"/>
              <a:t>Lessons learnt, exercise and adapting.</a:t>
            </a:r>
          </a:p>
          <a:p>
            <a:pPr marL="800100" lvl="1" indent="-342900" algn="just">
              <a:buFont typeface="Wingdings" pitchFamily="2" charset="2"/>
              <a:buChar char="v"/>
            </a:pPr>
            <a:r>
              <a:rPr lang="en-IN" sz="1500" dirty="0"/>
              <a:t>Continuous improvement through feedback systems.</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6</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419341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Management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20652"/>
            <a:ext cx="9604172" cy="400110"/>
          </a:xfrm>
          <a:prstGeom prst="rect">
            <a:avLst/>
          </a:prstGeom>
          <a:noFill/>
        </p:spPr>
        <p:txBody>
          <a:bodyPr wrap="square" rtlCol="0" anchor="ctr">
            <a:spAutoFit/>
          </a:bodyPr>
          <a:lstStyle/>
          <a:p>
            <a:pPr algn="ctr"/>
            <a:r>
              <a:rPr lang="en-US" sz="2000" dirty="0"/>
              <a:t>Guidance Note on Operational Risk Management &amp; Operational Resilience (</a:t>
            </a:r>
            <a:r>
              <a:rPr lang="en-US" sz="2000" dirty="0" err="1"/>
              <a:t>Contd</a:t>
            </a:r>
            <a:r>
              <a:rPr lang="en-US" sz="2000" dirty="0"/>
              <a:t>…)</a:t>
            </a:r>
            <a:endParaRPr lang="en-IN" sz="20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1971525"/>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003852" y="2100713"/>
            <a:ext cx="9740347" cy="4339650"/>
          </a:xfrm>
          <a:prstGeom prst="rect">
            <a:avLst/>
          </a:prstGeom>
          <a:noFill/>
        </p:spPr>
        <p:txBody>
          <a:bodyPr wrap="square">
            <a:spAutoFit/>
          </a:bodyPr>
          <a:lstStyle/>
          <a:p>
            <a:pPr algn="just"/>
            <a:r>
              <a:rPr lang="en-IN" dirty="0"/>
              <a:t>As part of the REs Operational Risk Management Framework (ORMF), the Three Lines of Defence redefined are:</a:t>
            </a:r>
          </a:p>
          <a:p>
            <a:pPr algn="just"/>
            <a:endParaRPr lang="en-IN" sz="1600" dirty="0"/>
          </a:p>
          <a:p>
            <a:pPr marL="342900" indent="-342900" algn="just">
              <a:buAutoNum type="arabicPeriod"/>
            </a:pPr>
            <a:r>
              <a:rPr lang="en-IN" sz="1600" b="1" dirty="0"/>
              <a:t>First Line of Defence: Business Unit Management</a:t>
            </a:r>
            <a:r>
              <a:rPr lang="en-IN" sz="1600" dirty="0"/>
              <a:t> is responsible for identifying and managing the risks inherent in the products, services, activities, processes and systems for which it is accountable.  REs should have a policy that defines clear roles and responsibilities of relevant Business Units.</a:t>
            </a:r>
          </a:p>
          <a:p>
            <a:pPr marL="342900" indent="-342900" algn="just">
              <a:buAutoNum type="arabicPeriod"/>
            </a:pPr>
            <a:r>
              <a:rPr lang="en-IN" sz="1600" b="1" dirty="0"/>
              <a:t>Second Line of Defence</a:t>
            </a:r>
            <a:r>
              <a:rPr lang="en-IN" sz="1600" dirty="0"/>
              <a:t>: A functionally independent </a:t>
            </a:r>
            <a:r>
              <a:rPr lang="en-IN" sz="1600" b="1" dirty="0"/>
              <a:t>Organisational Operational Risk Management Function (OORMF)</a:t>
            </a:r>
            <a:r>
              <a:rPr lang="en-IN" sz="1600" dirty="0"/>
              <a:t>, responsibilities of which include: (a) Developing an independent view regarding Business Units’ identified Material Operational Risks, Design and effectiveness of Key Controls and Risk Tolerance, (b) Challenging the relevance and consistency of the Business Units’ implementation of ORM Tools, (c) Developing and maintaining Operational Risk Management and Measurements Policies, (d) Reviewing an contributing to the Monitoring and Reporting of the Operational Risk Profile and (e) Designing and providing Operational Risk Training and instilling Risk awareness.</a:t>
            </a:r>
          </a:p>
          <a:p>
            <a:pPr marL="342900" indent="-342900" algn="just">
              <a:buAutoNum type="arabicPeriod"/>
            </a:pPr>
            <a:r>
              <a:rPr lang="en-IN" sz="1600" b="1" dirty="0"/>
              <a:t>Third Line of Defence</a:t>
            </a:r>
            <a:r>
              <a:rPr lang="en-IN" sz="1600" dirty="0"/>
              <a:t>: </a:t>
            </a:r>
            <a:r>
              <a:rPr lang="en-IN" sz="1600" b="1" dirty="0"/>
              <a:t>An Audit function that provides an independent assurance</a:t>
            </a:r>
            <a:r>
              <a:rPr lang="en-IN" sz="1600" dirty="0"/>
              <a:t> to the Board regarding the appropriateness of RE’s ORMF.  This function’s staff should not be involved in development, implementation and operation of Operational Risk Management Processes.  The functions of Audit include Validation and Verification of Systems and processes used by REs as part of Operational Risk Management.</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7</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3982380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Management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20652"/>
            <a:ext cx="9604172" cy="400110"/>
          </a:xfrm>
          <a:prstGeom prst="rect">
            <a:avLst/>
          </a:prstGeom>
          <a:noFill/>
        </p:spPr>
        <p:txBody>
          <a:bodyPr wrap="square" rtlCol="0" anchor="ctr">
            <a:spAutoFit/>
          </a:bodyPr>
          <a:lstStyle/>
          <a:p>
            <a:pPr algn="ctr"/>
            <a:r>
              <a:rPr lang="en-US" sz="2000" dirty="0"/>
              <a:t>Guidance Note on Operational Risk Management &amp; Operational Resilience (</a:t>
            </a:r>
            <a:r>
              <a:rPr lang="en-US" sz="2000" dirty="0" err="1"/>
              <a:t>Contd</a:t>
            </a:r>
            <a:r>
              <a:rPr lang="en-US" sz="2000" dirty="0"/>
              <a:t>…)</a:t>
            </a:r>
            <a:endParaRPr lang="en-IN" sz="20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1971525"/>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003852" y="2100713"/>
            <a:ext cx="9740347" cy="4293483"/>
          </a:xfrm>
          <a:prstGeom prst="rect">
            <a:avLst/>
          </a:prstGeom>
          <a:noFill/>
        </p:spPr>
        <p:txBody>
          <a:bodyPr wrap="square">
            <a:spAutoFit/>
          </a:bodyPr>
          <a:lstStyle/>
          <a:p>
            <a:pPr algn="just"/>
            <a:r>
              <a:rPr lang="en-IN" sz="1500" dirty="0"/>
              <a:t>Across the three Pillars, the Guidance Note contains 17 Principles detailed as under:</a:t>
            </a:r>
          </a:p>
          <a:p>
            <a:pPr algn="ctr"/>
            <a:r>
              <a:rPr lang="en-IN" sz="2000" b="1" u="sng" dirty="0"/>
              <a:t>PILLAR 1: Prepare and Protect</a:t>
            </a:r>
          </a:p>
          <a:p>
            <a:pPr marL="285750" indent="-285750" algn="just">
              <a:buFont typeface="Wingdings" pitchFamily="2" charset="2"/>
              <a:buChar char="v"/>
            </a:pPr>
            <a:r>
              <a:rPr lang="en-IN" sz="1500" b="1" u="sng" dirty="0"/>
              <a:t>Governance and Risk Culture:</a:t>
            </a:r>
          </a:p>
          <a:p>
            <a:pPr marL="342900" indent="-342900" algn="just">
              <a:buFont typeface="+mj-lt"/>
              <a:buAutoNum type="arabicPeriod"/>
            </a:pPr>
            <a:r>
              <a:rPr lang="en-IN" sz="1500" dirty="0"/>
              <a:t>Principle 1: The Board of Directors should take the lead in establishing a strong risk management culture, implemented by Senior Management viz. Setting Standards &amp; Incentives for professional &amp; responsible behaviour and ensuring Risk Management and Ethics training for Staff.</a:t>
            </a:r>
          </a:p>
          <a:p>
            <a:pPr marL="342900" indent="-342900" algn="just">
              <a:buFont typeface="+mj-lt"/>
              <a:buAutoNum type="arabicPeriod"/>
            </a:pPr>
            <a:r>
              <a:rPr lang="en-IN" sz="1500" dirty="0"/>
              <a:t>Principle 2: REs should develop, implement and maintain an ORMF that is fully integrated into the REs overall risk management processes.  The ORMF to include the Nature of Business, Size, Complexity of Business and Risk Profile of the RE concerned.</a:t>
            </a:r>
          </a:p>
          <a:p>
            <a:pPr algn="just"/>
            <a:endParaRPr lang="en-IN" sz="1500" dirty="0"/>
          </a:p>
          <a:p>
            <a:pPr marL="285750" indent="-285750" algn="just">
              <a:buFont typeface="Wingdings" pitchFamily="2" charset="2"/>
              <a:buChar char="v"/>
            </a:pPr>
            <a:r>
              <a:rPr lang="en-IN" sz="1500" b="1" u="sng" dirty="0"/>
              <a:t>Responsibilities of Board of Directors and Senior Management:</a:t>
            </a:r>
          </a:p>
          <a:p>
            <a:pPr marL="342900" indent="-342900" algn="just">
              <a:buFont typeface="+mj-lt"/>
              <a:buAutoNum type="arabicPeriod"/>
            </a:pPr>
            <a:r>
              <a:rPr lang="en-IN" sz="1500" dirty="0"/>
              <a:t>Principle 3: The Board of Directors should approve and periodically review the ORMF and Operational Resilience approach and ensure that Senior Management implements the policies, processes and systems of the ORMF and Operational Resilience, effectively at all levels.</a:t>
            </a:r>
          </a:p>
          <a:p>
            <a:pPr marL="342900" indent="-342900" algn="just">
              <a:buFont typeface="+mj-lt"/>
              <a:buAutoNum type="arabicPeriod"/>
            </a:pPr>
            <a:r>
              <a:rPr lang="en-IN" sz="1500" dirty="0"/>
              <a:t>Principle 4: The Board of Directors should approve and periodically review a Risk Appetite and Tolerance Statement for Operational Risk that articulates the nature, types and levels of the Operational Risk the RE is willing to assume.</a:t>
            </a:r>
          </a:p>
          <a:p>
            <a:pPr marL="342900" indent="-342900" algn="just">
              <a:buFont typeface="+mj-lt"/>
              <a:buAutoNum type="arabicPeriod"/>
            </a:pPr>
            <a:r>
              <a:rPr lang="en-IN" sz="1400" dirty="0"/>
              <a:t>Principle 5: Senior Management should develop a clear, effective and robust governance structure with well defined, transparent and consistent lines of responsibility.</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8</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0795534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Management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20652"/>
            <a:ext cx="9604172" cy="400110"/>
          </a:xfrm>
          <a:prstGeom prst="rect">
            <a:avLst/>
          </a:prstGeom>
          <a:noFill/>
        </p:spPr>
        <p:txBody>
          <a:bodyPr wrap="square" rtlCol="0" anchor="ctr">
            <a:spAutoFit/>
          </a:bodyPr>
          <a:lstStyle/>
          <a:p>
            <a:pPr algn="ctr"/>
            <a:r>
              <a:rPr lang="en-US" sz="2000" dirty="0"/>
              <a:t>Guidance Note on Operational Risk Management &amp; Operational Resilience (</a:t>
            </a:r>
            <a:r>
              <a:rPr lang="en-US" sz="2000" dirty="0" err="1"/>
              <a:t>Contd</a:t>
            </a:r>
            <a:r>
              <a:rPr lang="en-US" sz="2000" dirty="0"/>
              <a:t>…)</a:t>
            </a:r>
            <a:endParaRPr lang="en-IN" sz="20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1971525"/>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003852" y="2100713"/>
            <a:ext cx="9740347" cy="4308872"/>
          </a:xfrm>
          <a:prstGeom prst="rect">
            <a:avLst/>
          </a:prstGeom>
          <a:noFill/>
        </p:spPr>
        <p:txBody>
          <a:bodyPr wrap="square">
            <a:spAutoFit/>
          </a:bodyPr>
          <a:lstStyle/>
          <a:p>
            <a:pPr algn="just"/>
            <a:r>
              <a:rPr lang="en-IN" dirty="0"/>
              <a:t>Across the three Pillars, the Guidance Note contains 17 Principles detailed as under: (</a:t>
            </a:r>
            <a:r>
              <a:rPr lang="en-IN" dirty="0" err="1"/>
              <a:t>Contd</a:t>
            </a:r>
            <a:r>
              <a:rPr lang="en-IN" dirty="0"/>
              <a:t>…)</a:t>
            </a:r>
          </a:p>
          <a:p>
            <a:pPr algn="just"/>
            <a:endParaRPr lang="en-IN" sz="1600" dirty="0"/>
          </a:p>
          <a:p>
            <a:pPr marL="285750" indent="-285750" algn="just">
              <a:buFont typeface="Wingdings" pitchFamily="2" charset="2"/>
              <a:buChar char="v"/>
            </a:pPr>
            <a:r>
              <a:rPr lang="en-IN" sz="1600" b="1" u="sng" dirty="0"/>
              <a:t>Risk Management environment – Identification and Assessment:</a:t>
            </a:r>
          </a:p>
          <a:p>
            <a:pPr marL="342900" indent="-342900" algn="just">
              <a:buFont typeface="+mj-lt"/>
              <a:buAutoNum type="arabicPeriod"/>
            </a:pPr>
            <a:r>
              <a:rPr lang="en-IN" sz="1600" dirty="0"/>
              <a:t>Principle 6: Senior Management should ensure the comprehensive identification and assessment of the operational risk inherent in all material products, activities, processes and systems to make sure the inherent risks and incentives are well understood.  Both internal and external threats and potential failures in people, processes and systems should be assessed promptly on an ongoing basis including the third party relationships. </a:t>
            </a:r>
          </a:p>
          <a:p>
            <a:pPr algn="just"/>
            <a:r>
              <a:rPr lang="en-IN" sz="1600" dirty="0"/>
              <a:t>	</a:t>
            </a:r>
            <a:r>
              <a:rPr lang="en-IN" sz="1600" u="sng" dirty="0"/>
              <a:t>Risk Universe (Spectrum of Risks)				Tools used in ORM</a:t>
            </a:r>
          </a:p>
          <a:p>
            <a:pPr marL="342900" indent="-342900" algn="just">
              <a:buFont typeface="+mj-lt"/>
              <a:buAutoNum type="arabicPeriod"/>
            </a:pPr>
            <a:endParaRPr lang="en-IN" sz="1600" dirty="0"/>
          </a:p>
          <a:p>
            <a:pPr marL="342900" indent="-342900" algn="just">
              <a:buFont typeface="+mj-lt"/>
              <a:buAutoNum type="arabicPeriod"/>
            </a:pPr>
            <a:endParaRPr lang="en-IN" sz="1600" dirty="0"/>
          </a:p>
          <a:p>
            <a:pPr marL="342900" indent="-342900" algn="just">
              <a:buFont typeface="+mj-lt"/>
              <a:buAutoNum type="arabicPeriod"/>
            </a:pPr>
            <a:endParaRPr lang="en-IN" sz="1600" dirty="0"/>
          </a:p>
          <a:p>
            <a:pPr marL="342900" indent="-342900" algn="just">
              <a:buFont typeface="+mj-lt"/>
              <a:buAutoNum type="arabicPeriod"/>
            </a:pPr>
            <a:endParaRPr lang="en-IN" sz="1600" dirty="0"/>
          </a:p>
          <a:p>
            <a:pPr marL="342900" indent="-342900" algn="just">
              <a:buFont typeface="+mj-lt"/>
              <a:buAutoNum type="arabicPeriod"/>
            </a:pPr>
            <a:endParaRPr lang="en-IN" sz="1600" dirty="0"/>
          </a:p>
          <a:p>
            <a:pPr marL="342900" indent="-342900" algn="just">
              <a:buFont typeface="+mj-lt"/>
              <a:buAutoNum type="arabicPeriod"/>
            </a:pPr>
            <a:endParaRPr lang="en-IN" sz="1600" dirty="0"/>
          </a:p>
          <a:p>
            <a:pPr marL="342900" indent="-342900" algn="just">
              <a:buFont typeface="+mj-lt"/>
              <a:buAutoNum type="arabicPeriod"/>
            </a:pPr>
            <a:endParaRPr lang="en-IN" sz="1600" dirty="0"/>
          </a:p>
          <a:p>
            <a:pPr algn="just"/>
            <a:endParaRPr lang="en-IN" sz="1600" dirty="0"/>
          </a:p>
          <a:p>
            <a:pPr marL="342900" indent="-342900" algn="just">
              <a:buFont typeface="+mj-lt"/>
              <a:buAutoNum type="arabicPeriod"/>
            </a:pPr>
            <a:endParaRPr lang="en-IN" sz="1600" dirty="0"/>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9</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pic>
        <p:nvPicPr>
          <p:cNvPr id="5" name="Picture 4">
            <a:extLst>
              <a:ext uri="{FF2B5EF4-FFF2-40B4-BE49-F238E27FC236}">
                <a16:creationId xmlns:a16="http://schemas.microsoft.com/office/drawing/2014/main" id="{E127B5BA-CAF3-5580-455A-2CF6DC1AF835}"/>
              </a:ext>
            </a:extLst>
          </p:cNvPr>
          <p:cNvPicPr>
            <a:picLocks noChangeAspect="1"/>
          </p:cNvPicPr>
          <p:nvPr/>
        </p:nvPicPr>
        <p:blipFill>
          <a:blip r:embed="rId3"/>
          <a:stretch>
            <a:fillRect/>
          </a:stretch>
        </p:blipFill>
        <p:spPr>
          <a:xfrm>
            <a:off x="1486454" y="4275934"/>
            <a:ext cx="4362174" cy="1995166"/>
          </a:xfrm>
          <a:prstGeom prst="rect">
            <a:avLst/>
          </a:prstGeom>
        </p:spPr>
      </p:pic>
      <p:pic>
        <p:nvPicPr>
          <p:cNvPr id="11" name="Picture 10">
            <a:extLst>
              <a:ext uri="{FF2B5EF4-FFF2-40B4-BE49-F238E27FC236}">
                <a16:creationId xmlns:a16="http://schemas.microsoft.com/office/drawing/2014/main" id="{E022BEBB-33C4-6E9F-2E0D-6122F20EFE6C}"/>
              </a:ext>
            </a:extLst>
          </p:cNvPr>
          <p:cNvPicPr>
            <a:picLocks noChangeAspect="1"/>
          </p:cNvPicPr>
          <p:nvPr/>
        </p:nvPicPr>
        <p:blipFill>
          <a:blip r:embed="rId4"/>
          <a:stretch>
            <a:fillRect/>
          </a:stretch>
        </p:blipFill>
        <p:spPr>
          <a:xfrm>
            <a:off x="6416613" y="4325631"/>
            <a:ext cx="3930022" cy="1895774"/>
          </a:xfrm>
          <a:prstGeom prst="rect">
            <a:avLst/>
          </a:prstGeom>
        </p:spPr>
      </p:pic>
    </p:spTree>
    <p:extLst>
      <p:ext uri="{BB962C8B-B14F-4D97-AF65-F5344CB8AC3E}">
        <p14:creationId xmlns:p14="http://schemas.microsoft.com/office/powerpoint/2010/main" val="4659944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sz="1800" dirty="0"/>
              <a:t>Guidance Note on Operational Risk Management &amp; Operational Resilience (</a:t>
            </a:r>
            <a:r>
              <a:rPr lang="en-US" sz="1800" dirty="0" err="1"/>
              <a:t>Contd</a:t>
            </a:r>
            <a:r>
              <a:rPr lang="en-US" sz="1800" dirty="0"/>
              <a:t>…)</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4" y="2097630"/>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160613" y="2148091"/>
            <a:ext cx="9604172" cy="4401205"/>
          </a:xfrm>
          <a:prstGeom prst="rect">
            <a:avLst/>
          </a:prstGeom>
          <a:noFill/>
        </p:spPr>
        <p:txBody>
          <a:bodyPr wrap="square">
            <a:spAutoFit/>
          </a:bodyPr>
          <a:lstStyle/>
          <a:p>
            <a:r>
              <a:rPr lang="en-US" sz="2800" dirty="0"/>
              <a:t>Risk Universe comprising Pillar 2 Risks</a:t>
            </a:r>
          </a:p>
          <a:p>
            <a:endParaRPr lang="en-US" sz="1200" dirty="0"/>
          </a:p>
          <a:p>
            <a:pPr marL="342900" indent="-342900">
              <a:buAutoNum type="arabicPeriod"/>
            </a:pPr>
            <a:r>
              <a:rPr lang="en-US" sz="1600" dirty="0"/>
              <a:t>Interest Rate Risk in the Banking Book,</a:t>
            </a:r>
          </a:p>
          <a:p>
            <a:pPr marL="342900" indent="-342900">
              <a:buFontTx/>
              <a:buAutoNum type="arabicPeriod"/>
            </a:pPr>
            <a:r>
              <a:rPr lang="en-US" sz="1600" dirty="0"/>
              <a:t>Business Model Risk,</a:t>
            </a:r>
          </a:p>
          <a:p>
            <a:pPr marL="342900" indent="-342900">
              <a:buAutoNum type="arabicPeriod"/>
            </a:pPr>
            <a:r>
              <a:rPr lang="en-US" sz="1600" dirty="0"/>
              <a:t>Credit Concentration Risk,</a:t>
            </a:r>
          </a:p>
          <a:p>
            <a:pPr marL="342900" indent="-342900">
              <a:buAutoNum type="arabicPeriod"/>
            </a:pPr>
            <a:r>
              <a:rPr lang="en-US" sz="1600" dirty="0"/>
              <a:t>Reputational Risk,</a:t>
            </a:r>
          </a:p>
          <a:p>
            <a:pPr marL="342900" indent="-342900">
              <a:buAutoNum type="arabicPeriod"/>
            </a:pPr>
            <a:r>
              <a:rPr lang="en-US" sz="1600" dirty="0"/>
              <a:t>Strategic Risk,</a:t>
            </a:r>
          </a:p>
          <a:p>
            <a:pPr marL="342900" indent="-342900">
              <a:buAutoNum type="arabicPeriod"/>
            </a:pPr>
            <a:r>
              <a:rPr lang="en-US" sz="1600" dirty="0"/>
              <a:t>Legal Risk,</a:t>
            </a:r>
          </a:p>
          <a:p>
            <a:pPr marL="342900" indent="-342900">
              <a:buAutoNum type="arabicPeriod"/>
            </a:pPr>
            <a:r>
              <a:rPr lang="en-US" sz="1600" dirty="0"/>
              <a:t>Liquidity Risk,</a:t>
            </a:r>
          </a:p>
          <a:p>
            <a:pPr marL="342900" indent="-342900">
              <a:buAutoNum type="arabicPeriod"/>
            </a:pPr>
            <a:r>
              <a:rPr lang="en-US" sz="1600" dirty="0"/>
              <a:t>Settlement Risk,</a:t>
            </a:r>
          </a:p>
          <a:p>
            <a:pPr marL="342900" indent="-342900">
              <a:buAutoNum type="arabicPeriod"/>
            </a:pPr>
            <a:r>
              <a:rPr lang="en-US" sz="1600" dirty="0"/>
              <a:t>Risk of weakness in Credit Risk Mitigants.</a:t>
            </a:r>
          </a:p>
          <a:p>
            <a:pPr marL="342900" indent="-342900">
              <a:buAutoNum type="arabicPeriod"/>
            </a:pPr>
            <a:r>
              <a:rPr lang="en-US" sz="1600" dirty="0"/>
              <a:t>Residual Risk of Securitization.</a:t>
            </a:r>
          </a:p>
          <a:p>
            <a:pPr marL="342900" indent="-342900">
              <a:buAutoNum type="arabicPeriod"/>
            </a:pPr>
            <a:r>
              <a:rPr lang="en-US" sz="1600" dirty="0"/>
              <a:t>Cyber Security / IT Infrastructure Risk,.</a:t>
            </a:r>
          </a:p>
          <a:p>
            <a:pPr marL="342900" indent="-342900">
              <a:buAutoNum type="arabicPeriod"/>
            </a:pPr>
            <a:r>
              <a:rPr lang="en-US" sz="1600" dirty="0"/>
              <a:t>Human Capital Risk,</a:t>
            </a:r>
          </a:p>
          <a:p>
            <a:pPr marL="342900" indent="-342900">
              <a:buAutoNum type="arabicPeriod"/>
            </a:pPr>
            <a:r>
              <a:rPr lang="en-US" sz="1600" dirty="0"/>
              <a:t>Group Risk,</a:t>
            </a:r>
          </a:p>
          <a:p>
            <a:pPr marL="342900" indent="-342900">
              <a:buAutoNum type="arabicPeriod"/>
            </a:pPr>
            <a:r>
              <a:rPr lang="en-US" sz="1600" dirty="0"/>
              <a:t>Outsourcing / Vendor Management Risk,</a:t>
            </a:r>
          </a:p>
          <a:p>
            <a:pPr marL="342900" indent="-342900">
              <a:buAutoNum type="arabicPeriod"/>
            </a:pPr>
            <a:r>
              <a:rPr lang="en-US" sz="1600" dirty="0"/>
              <a:t>Collateral Risk.</a:t>
            </a:r>
          </a:p>
        </p:txBody>
      </p:sp>
      <p:sp>
        <p:nvSpPr>
          <p:cNvPr id="10" name="Slide Number Placeholder 9">
            <a:extLst>
              <a:ext uri="{FF2B5EF4-FFF2-40B4-BE49-F238E27FC236}">
                <a16:creationId xmlns:a16="http://schemas.microsoft.com/office/drawing/2014/main" id="{543BEB4B-9C02-C672-EA84-0A30BBB78F1E}"/>
              </a:ext>
            </a:extLst>
          </p:cNvPr>
          <p:cNvSpPr>
            <a:spLocks noGrp="1"/>
          </p:cNvSpPr>
          <p:nvPr>
            <p:ph type="sldNum" sz="quarter" idx="12"/>
          </p:nvPr>
        </p:nvSpPr>
        <p:spPr/>
        <p:txBody>
          <a:bodyPr/>
          <a:lstStyle/>
          <a:p>
            <a:fld id="{0B3C964A-4DF5-4237-A592-D422B0A37568}" type="slidenum">
              <a:rPr lang="en-IN" smtClean="0"/>
              <a:t>10</a:t>
            </a:fld>
            <a:endParaRPr lang="en-IN"/>
          </a:p>
        </p:txBody>
      </p:sp>
      <p:sp>
        <p:nvSpPr>
          <p:cNvPr id="11" name="Footer Placeholder 10">
            <a:extLst>
              <a:ext uri="{FF2B5EF4-FFF2-40B4-BE49-F238E27FC236}">
                <a16:creationId xmlns:a16="http://schemas.microsoft.com/office/drawing/2014/main" id="{1A9AF127-93FA-C313-C20F-1FEED843D58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70176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Management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20652"/>
            <a:ext cx="9604172" cy="400110"/>
          </a:xfrm>
          <a:prstGeom prst="rect">
            <a:avLst/>
          </a:prstGeom>
          <a:noFill/>
        </p:spPr>
        <p:txBody>
          <a:bodyPr wrap="square" rtlCol="0" anchor="ctr">
            <a:spAutoFit/>
          </a:bodyPr>
          <a:lstStyle/>
          <a:p>
            <a:pPr algn="ctr"/>
            <a:r>
              <a:rPr lang="en-US" sz="2000" dirty="0"/>
              <a:t>Guidance Note on Operational Risk Management &amp; Operational Resilience (</a:t>
            </a:r>
            <a:r>
              <a:rPr lang="en-US" sz="2000" dirty="0" err="1"/>
              <a:t>Contd</a:t>
            </a:r>
            <a:r>
              <a:rPr lang="en-US" sz="2000" dirty="0"/>
              <a:t>…)</a:t>
            </a:r>
            <a:endParaRPr lang="en-IN" sz="20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1971525"/>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003852" y="2100713"/>
            <a:ext cx="9740347" cy="2400657"/>
          </a:xfrm>
          <a:prstGeom prst="rect">
            <a:avLst/>
          </a:prstGeom>
          <a:noFill/>
        </p:spPr>
        <p:txBody>
          <a:bodyPr wrap="square">
            <a:spAutoFit/>
          </a:bodyPr>
          <a:lstStyle/>
          <a:p>
            <a:pPr algn="just"/>
            <a:r>
              <a:rPr lang="en-IN" sz="1500" dirty="0"/>
              <a:t>Across the three Pillars, the Guidance Note contains 17 Principles detailed as under: (</a:t>
            </a:r>
            <a:r>
              <a:rPr lang="en-IN" sz="1500" dirty="0" err="1"/>
              <a:t>Contd</a:t>
            </a:r>
            <a:r>
              <a:rPr lang="en-IN" sz="1500" dirty="0"/>
              <a:t>…)</a:t>
            </a:r>
          </a:p>
          <a:p>
            <a:pPr algn="just"/>
            <a:endParaRPr lang="en-IN" sz="1500" dirty="0"/>
          </a:p>
          <a:p>
            <a:pPr marL="285750" indent="-285750" algn="just">
              <a:buFont typeface="Wingdings" pitchFamily="2" charset="2"/>
              <a:buChar char="v"/>
            </a:pPr>
            <a:r>
              <a:rPr lang="en-IN" sz="1500" b="1" u="sng" dirty="0"/>
              <a:t>Change Management:</a:t>
            </a:r>
          </a:p>
          <a:p>
            <a:pPr marL="342900" indent="-342900" algn="just">
              <a:buFont typeface="+mj-lt"/>
              <a:buAutoNum type="arabicPeriod"/>
            </a:pPr>
            <a:r>
              <a:rPr lang="en-IN" sz="1500" dirty="0"/>
              <a:t>Principle 7: Senior Management should ensure that the RE’s Change Management process is comprehensive, appropriately resourced and adequately articulated between the relevant lines of defence.</a:t>
            </a:r>
          </a:p>
          <a:p>
            <a:pPr algn="just"/>
            <a:endParaRPr lang="en-IN" sz="1500" dirty="0"/>
          </a:p>
          <a:p>
            <a:pPr marL="285750" indent="-285750" algn="just">
              <a:buFont typeface="Wingdings" pitchFamily="2" charset="2"/>
              <a:buChar char="v"/>
            </a:pPr>
            <a:r>
              <a:rPr lang="en-IN" sz="1500" b="1" u="sng" dirty="0"/>
              <a:t>Monitoring and Reporting:</a:t>
            </a:r>
          </a:p>
          <a:p>
            <a:pPr marL="342900" indent="-342900" algn="just">
              <a:buFont typeface="+mj-lt"/>
              <a:buAutoNum type="arabicPeriod"/>
            </a:pPr>
            <a:r>
              <a:rPr lang="en-IN" sz="1500" dirty="0"/>
              <a:t>Principle 8: Senior Management should implement a process to regularly monitor Operational Risk Profiles and material operational exposures.  Appropriate reporting mechanisms should be in place at the Board of Directors, Senior Management, and Business Unit levels to support proactive management of Operational Risk.</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11</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pic>
        <p:nvPicPr>
          <p:cNvPr id="1030" name="Picture 6">
            <a:extLst>
              <a:ext uri="{FF2B5EF4-FFF2-40B4-BE49-F238E27FC236}">
                <a16:creationId xmlns:a16="http://schemas.microsoft.com/office/drawing/2014/main" id="{D16D5559-5050-DFA1-5C44-17A790381D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1283" y="4478565"/>
            <a:ext cx="8407482" cy="18964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31738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Management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20652"/>
            <a:ext cx="9604172" cy="400110"/>
          </a:xfrm>
          <a:prstGeom prst="rect">
            <a:avLst/>
          </a:prstGeom>
          <a:noFill/>
        </p:spPr>
        <p:txBody>
          <a:bodyPr wrap="square" rtlCol="0" anchor="ctr">
            <a:spAutoFit/>
          </a:bodyPr>
          <a:lstStyle/>
          <a:p>
            <a:pPr algn="ctr"/>
            <a:r>
              <a:rPr lang="en-US" sz="2000" dirty="0"/>
              <a:t>Guidance Note on Operational Risk Management &amp; Operational Resilience (</a:t>
            </a:r>
            <a:r>
              <a:rPr lang="en-US" sz="2000" dirty="0" err="1"/>
              <a:t>Contd</a:t>
            </a:r>
            <a:r>
              <a:rPr lang="en-US" sz="2000" dirty="0"/>
              <a:t>…)</a:t>
            </a:r>
            <a:endParaRPr lang="en-IN" sz="20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1971525"/>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003852" y="2100713"/>
            <a:ext cx="9740347" cy="4247317"/>
          </a:xfrm>
          <a:prstGeom prst="rect">
            <a:avLst/>
          </a:prstGeom>
          <a:noFill/>
        </p:spPr>
        <p:txBody>
          <a:bodyPr wrap="square">
            <a:spAutoFit/>
          </a:bodyPr>
          <a:lstStyle/>
          <a:p>
            <a:pPr algn="just"/>
            <a:r>
              <a:rPr lang="en-IN" sz="1500" dirty="0"/>
              <a:t>Across the three Pillars, the Guidance Note contains 17 Principles detailed as under: (</a:t>
            </a:r>
            <a:r>
              <a:rPr lang="en-IN" sz="1500" dirty="0" err="1"/>
              <a:t>Contd</a:t>
            </a:r>
            <a:r>
              <a:rPr lang="en-IN" sz="1500" dirty="0"/>
              <a:t>…)</a:t>
            </a:r>
          </a:p>
          <a:p>
            <a:pPr algn="just"/>
            <a:endParaRPr lang="en-IN" sz="1500" dirty="0"/>
          </a:p>
          <a:p>
            <a:pPr marL="285750" indent="-285750" algn="just">
              <a:buFont typeface="Wingdings" pitchFamily="2" charset="2"/>
              <a:buChar char="v"/>
            </a:pPr>
            <a:r>
              <a:rPr lang="en-IN" sz="1500" b="1" u="sng" dirty="0"/>
              <a:t>Control and Mitigation:</a:t>
            </a:r>
          </a:p>
          <a:p>
            <a:pPr marL="342900" indent="-342900" algn="just">
              <a:buFont typeface="+mj-lt"/>
              <a:buAutoNum type="arabicPeriod"/>
            </a:pPr>
            <a:r>
              <a:rPr lang="en-IN" sz="1500" dirty="0"/>
              <a:t>Principle 9: REs should have a strong control environment that utilises policies, processes and systems; appropriate internal controls; and appropriate risk mitigation and / or transfer strategies.</a:t>
            </a:r>
          </a:p>
          <a:p>
            <a:pPr marL="342900" indent="-342900" algn="just">
              <a:buFont typeface="+mj-lt"/>
              <a:buAutoNum type="arabicPeriod"/>
            </a:pPr>
            <a:endParaRPr lang="en-IN" sz="1500" dirty="0"/>
          </a:p>
          <a:p>
            <a:pPr marL="342900" indent="-342900" algn="just">
              <a:buFont typeface="+mj-lt"/>
              <a:buAutoNum type="arabicPeriod"/>
            </a:pPr>
            <a:endParaRPr lang="en-IN" sz="1500" dirty="0"/>
          </a:p>
          <a:p>
            <a:pPr marL="342900" indent="-342900" algn="just">
              <a:buFont typeface="+mj-lt"/>
              <a:buAutoNum type="arabicPeriod"/>
            </a:pPr>
            <a:endParaRPr lang="en-IN" sz="1500" dirty="0"/>
          </a:p>
          <a:p>
            <a:pPr marL="342900" indent="-342900" algn="just">
              <a:buFont typeface="+mj-lt"/>
              <a:buAutoNum type="arabicPeriod"/>
            </a:pPr>
            <a:endParaRPr lang="en-IN" sz="1500" dirty="0"/>
          </a:p>
          <a:p>
            <a:pPr marL="342900" indent="-342900" algn="just">
              <a:buFont typeface="+mj-lt"/>
              <a:buAutoNum type="arabicPeriod"/>
            </a:pPr>
            <a:endParaRPr lang="en-IN" sz="1500" dirty="0"/>
          </a:p>
          <a:p>
            <a:pPr marL="342900" indent="-342900" algn="just">
              <a:buFont typeface="+mj-lt"/>
              <a:buAutoNum type="arabicPeriod"/>
            </a:pPr>
            <a:endParaRPr lang="en-IN" sz="1500" dirty="0"/>
          </a:p>
          <a:p>
            <a:pPr marL="342900" indent="-342900" algn="just">
              <a:buFont typeface="+mj-lt"/>
              <a:buAutoNum type="arabicPeriod"/>
            </a:pPr>
            <a:endParaRPr lang="en-IN" sz="1500" dirty="0"/>
          </a:p>
          <a:p>
            <a:pPr marL="342900" indent="-342900" algn="just">
              <a:buFont typeface="+mj-lt"/>
              <a:buAutoNum type="arabicPeriod"/>
            </a:pPr>
            <a:endParaRPr lang="en-IN" sz="1500" dirty="0"/>
          </a:p>
          <a:p>
            <a:pPr marL="342900" indent="-342900" algn="just">
              <a:buFont typeface="+mj-lt"/>
              <a:buAutoNum type="arabicPeriod"/>
            </a:pPr>
            <a:endParaRPr lang="en-IN" sz="1500" dirty="0"/>
          </a:p>
          <a:p>
            <a:pPr marL="342900" indent="-342900" algn="just">
              <a:buFont typeface="+mj-lt"/>
              <a:buAutoNum type="arabicPeriod"/>
            </a:pPr>
            <a:endParaRPr lang="en-IN" sz="1500" dirty="0"/>
          </a:p>
          <a:p>
            <a:pPr marL="342900" indent="-342900" algn="just">
              <a:buFont typeface="+mj-lt"/>
              <a:buAutoNum type="arabicPeriod"/>
            </a:pPr>
            <a:endParaRPr lang="en-IN" sz="1500" dirty="0"/>
          </a:p>
          <a:p>
            <a:pPr marL="342900" indent="-342900" algn="just">
              <a:buFont typeface="+mj-lt"/>
              <a:buAutoNum type="arabicPeriod"/>
            </a:pPr>
            <a:endParaRPr lang="en-IN" sz="1500" dirty="0"/>
          </a:p>
          <a:p>
            <a:pPr algn="just"/>
            <a:endParaRPr lang="en-IN" sz="1500" dirty="0"/>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12</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graphicFrame>
        <p:nvGraphicFramePr>
          <p:cNvPr id="5" name="Table 4">
            <a:extLst>
              <a:ext uri="{FF2B5EF4-FFF2-40B4-BE49-F238E27FC236}">
                <a16:creationId xmlns:a16="http://schemas.microsoft.com/office/drawing/2014/main" id="{69CC4E57-B6BC-0DCB-1DEC-B5C5147E4CE5}"/>
              </a:ext>
            </a:extLst>
          </p:cNvPr>
          <p:cNvGraphicFramePr>
            <a:graphicFrameLocks noGrp="1"/>
          </p:cNvGraphicFramePr>
          <p:nvPr>
            <p:extLst>
              <p:ext uri="{D42A27DB-BD31-4B8C-83A1-F6EECF244321}">
                <p14:modId xmlns:p14="http://schemas.microsoft.com/office/powerpoint/2010/main" val="1340009217"/>
              </p:ext>
            </p:extLst>
          </p:nvPr>
        </p:nvGraphicFramePr>
        <p:xfrm>
          <a:off x="1214895" y="3371152"/>
          <a:ext cx="9464040" cy="1097280"/>
        </p:xfrm>
        <a:graphic>
          <a:graphicData uri="http://schemas.openxmlformats.org/drawingml/2006/table">
            <a:tbl>
              <a:tblPr/>
              <a:tblGrid>
                <a:gridCol w="9464040">
                  <a:extLst>
                    <a:ext uri="{9D8B030D-6E8A-4147-A177-3AD203B41FA5}">
                      <a16:colId xmlns:a16="http://schemas.microsoft.com/office/drawing/2014/main" val="3416587460"/>
                    </a:ext>
                  </a:extLst>
                </a:gridCol>
              </a:tblGrid>
              <a:tr h="0">
                <a:tc>
                  <a:txBody>
                    <a:bodyPr/>
                    <a:lstStyle/>
                    <a:p>
                      <a:pPr algn="l"/>
                      <a:r>
                        <a:rPr lang="en-IN" sz="1200" b="1" dirty="0">
                          <a:solidFill>
                            <a:srgbClr val="000000"/>
                          </a:solidFill>
                          <a:effectLst/>
                          <a:latin typeface="+mn-lt"/>
                        </a:rPr>
                        <a:t>Examples of principal elements of a policy compliance assessment are:</a:t>
                      </a:r>
                    </a:p>
                  </a:txBody>
                  <a:tcPr marL="28575" marR="28575" marT="0" marB="0" anchor="ctr">
                    <a:lnL w="9525" cap="flat" cmpd="sng" algn="ctr">
                      <a:solidFill>
                        <a:srgbClr val="EFD1AA"/>
                      </a:solidFill>
                      <a:prstDash val="solid"/>
                      <a:round/>
                      <a:headEnd type="none" w="med" len="med"/>
                      <a:tailEnd type="none" w="med" len="med"/>
                    </a:lnL>
                    <a:lnR w="9525" cap="flat" cmpd="sng" algn="ctr">
                      <a:solidFill>
                        <a:srgbClr val="EFD1AA"/>
                      </a:solidFill>
                      <a:prstDash val="solid"/>
                      <a:round/>
                      <a:headEnd type="none" w="med" len="med"/>
                      <a:tailEnd type="none" w="med" len="med"/>
                    </a:lnR>
                    <a:lnT w="9525" cap="flat" cmpd="sng" algn="ctr">
                      <a:solidFill>
                        <a:srgbClr val="EFD1AA"/>
                      </a:solidFill>
                      <a:prstDash val="solid"/>
                      <a:round/>
                      <a:headEnd type="none" w="med" len="med"/>
                      <a:tailEnd type="none" w="med" len="med"/>
                    </a:lnT>
                    <a:lnB w="9525" cap="flat" cmpd="sng" algn="ctr">
                      <a:solidFill>
                        <a:srgbClr val="EFD1AA"/>
                      </a:solidFill>
                      <a:prstDash val="solid"/>
                      <a:round/>
                      <a:headEnd type="none" w="med" len="med"/>
                      <a:tailEnd type="none" w="med" len="med"/>
                    </a:lnB>
                    <a:noFill/>
                  </a:tcPr>
                </a:tc>
                <a:extLst>
                  <a:ext uri="{0D108BD9-81ED-4DB2-BD59-A6C34878D82A}">
                    <a16:rowId xmlns:a16="http://schemas.microsoft.com/office/drawing/2014/main" val="614895957"/>
                  </a:ext>
                </a:extLst>
              </a:tr>
              <a:tr h="0">
                <a:tc>
                  <a:txBody>
                    <a:bodyPr/>
                    <a:lstStyle/>
                    <a:p>
                      <a:pPr algn="l"/>
                      <a:r>
                        <a:rPr lang="en-IN" sz="1200" dirty="0">
                          <a:solidFill>
                            <a:srgbClr val="000000"/>
                          </a:solidFill>
                          <a:effectLst/>
                          <a:latin typeface="+mn-lt"/>
                        </a:rPr>
                        <a:t>• Top-level reviews of progress towards stated objectives</a:t>
                      </a:r>
                    </a:p>
                  </a:txBody>
                  <a:tcPr marL="28575" marR="28575" marT="0" marB="0" anchor="ctr">
                    <a:lnL w="9525" cap="flat" cmpd="sng" algn="ctr">
                      <a:solidFill>
                        <a:srgbClr val="EFD1AA"/>
                      </a:solidFill>
                      <a:prstDash val="solid"/>
                      <a:round/>
                      <a:headEnd type="none" w="med" len="med"/>
                      <a:tailEnd type="none" w="med" len="med"/>
                    </a:lnL>
                    <a:lnR w="9525" cap="flat" cmpd="sng" algn="ctr">
                      <a:solidFill>
                        <a:srgbClr val="EFD1AA"/>
                      </a:solidFill>
                      <a:prstDash val="solid"/>
                      <a:round/>
                      <a:headEnd type="none" w="med" len="med"/>
                      <a:tailEnd type="none" w="med" len="med"/>
                    </a:lnR>
                    <a:lnT w="9525" cap="flat" cmpd="sng" algn="ctr">
                      <a:solidFill>
                        <a:srgbClr val="EFD1AA"/>
                      </a:solidFill>
                      <a:prstDash val="solid"/>
                      <a:round/>
                      <a:headEnd type="none" w="med" len="med"/>
                      <a:tailEnd type="none" w="med" len="med"/>
                    </a:lnT>
                    <a:lnB w="9525" cap="flat" cmpd="sng" algn="ctr">
                      <a:solidFill>
                        <a:srgbClr val="EFD1AA"/>
                      </a:solidFill>
                      <a:prstDash val="solid"/>
                      <a:round/>
                      <a:headEnd type="none" w="med" len="med"/>
                      <a:tailEnd type="none" w="med" len="med"/>
                    </a:lnB>
                    <a:noFill/>
                  </a:tcPr>
                </a:tc>
                <a:extLst>
                  <a:ext uri="{0D108BD9-81ED-4DB2-BD59-A6C34878D82A}">
                    <a16:rowId xmlns:a16="http://schemas.microsoft.com/office/drawing/2014/main" val="2439724540"/>
                  </a:ext>
                </a:extLst>
              </a:tr>
              <a:tr h="0">
                <a:tc>
                  <a:txBody>
                    <a:bodyPr/>
                    <a:lstStyle/>
                    <a:p>
                      <a:pPr algn="l"/>
                      <a:r>
                        <a:rPr lang="en-IN" sz="1200" dirty="0">
                          <a:solidFill>
                            <a:srgbClr val="000000"/>
                          </a:solidFill>
                          <a:effectLst/>
                          <a:latin typeface="+mn-lt"/>
                        </a:rPr>
                        <a:t>• Verification of compliance with management controls</a:t>
                      </a:r>
                    </a:p>
                  </a:txBody>
                  <a:tcPr marL="28575" marR="28575" marT="0" marB="0" anchor="ctr">
                    <a:lnL w="9525" cap="flat" cmpd="sng" algn="ctr">
                      <a:solidFill>
                        <a:srgbClr val="EFD1AA"/>
                      </a:solidFill>
                      <a:prstDash val="solid"/>
                      <a:round/>
                      <a:headEnd type="none" w="med" len="med"/>
                      <a:tailEnd type="none" w="med" len="med"/>
                    </a:lnL>
                    <a:lnR w="9525" cap="flat" cmpd="sng" algn="ctr">
                      <a:solidFill>
                        <a:srgbClr val="EFD1AA"/>
                      </a:solidFill>
                      <a:prstDash val="solid"/>
                      <a:round/>
                      <a:headEnd type="none" w="med" len="med"/>
                      <a:tailEnd type="none" w="med" len="med"/>
                    </a:lnR>
                    <a:lnT w="9525" cap="flat" cmpd="sng" algn="ctr">
                      <a:solidFill>
                        <a:srgbClr val="EFD1AA"/>
                      </a:solidFill>
                      <a:prstDash val="solid"/>
                      <a:round/>
                      <a:headEnd type="none" w="med" len="med"/>
                      <a:tailEnd type="none" w="med" len="med"/>
                    </a:lnT>
                    <a:lnB w="9525" cap="flat" cmpd="sng" algn="ctr">
                      <a:solidFill>
                        <a:srgbClr val="EFD1AA"/>
                      </a:solidFill>
                      <a:prstDash val="solid"/>
                      <a:round/>
                      <a:headEnd type="none" w="med" len="med"/>
                      <a:tailEnd type="none" w="med" len="med"/>
                    </a:lnB>
                    <a:noFill/>
                  </a:tcPr>
                </a:tc>
                <a:extLst>
                  <a:ext uri="{0D108BD9-81ED-4DB2-BD59-A6C34878D82A}">
                    <a16:rowId xmlns:a16="http://schemas.microsoft.com/office/drawing/2014/main" val="3952897375"/>
                  </a:ext>
                </a:extLst>
              </a:tr>
              <a:tr h="0">
                <a:tc>
                  <a:txBody>
                    <a:bodyPr/>
                    <a:lstStyle/>
                    <a:p>
                      <a:pPr algn="l"/>
                      <a:r>
                        <a:rPr lang="en-IN" sz="1200" dirty="0">
                          <a:solidFill>
                            <a:srgbClr val="000000"/>
                          </a:solidFill>
                          <a:effectLst/>
                          <a:latin typeface="+mn-lt"/>
                        </a:rPr>
                        <a:t>• Review of the treatment and resolution of instances of non-compliance</a:t>
                      </a:r>
                    </a:p>
                  </a:txBody>
                  <a:tcPr marL="28575" marR="28575" marT="0" marB="0" anchor="ctr">
                    <a:lnL w="9525" cap="flat" cmpd="sng" algn="ctr">
                      <a:solidFill>
                        <a:srgbClr val="EFD1AA"/>
                      </a:solidFill>
                      <a:prstDash val="solid"/>
                      <a:round/>
                      <a:headEnd type="none" w="med" len="med"/>
                      <a:tailEnd type="none" w="med" len="med"/>
                    </a:lnL>
                    <a:lnR w="9525" cap="flat" cmpd="sng" algn="ctr">
                      <a:solidFill>
                        <a:srgbClr val="EFD1AA"/>
                      </a:solidFill>
                      <a:prstDash val="solid"/>
                      <a:round/>
                      <a:headEnd type="none" w="med" len="med"/>
                      <a:tailEnd type="none" w="med" len="med"/>
                    </a:lnR>
                    <a:lnT w="9525" cap="flat" cmpd="sng" algn="ctr">
                      <a:solidFill>
                        <a:srgbClr val="EFD1AA"/>
                      </a:solidFill>
                      <a:prstDash val="solid"/>
                      <a:round/>
                      <a:headEnd type="none" w="med" len="med"/>
                      <a:tailEnd type="none" w="med" len="med"/>
                    </a:lnT>
                    <a:lnB w="9525" cap="flat" cmpd="sng" algn="ctr">
                      <a:solidFill>
                        <a:srgbClr val="EFD1AA"/>
                      </a:solidFill>
                      <a:prstDash val="solid"/>
                      <a:round/>
                      <a:headEnd type="none" w="med" len="med"/>
                      <a:tailEnd type="none" w="med" len="med"/>
                    </a:lnB>
                    <a:noFill/>
                  </a:tcPr>
                </a:tc>
                <a:extLst>
                  <a:ext uri="{0D108BD9-81ED-4DB2-BD59-A6C34878D82A}">
                    <a16:rowId xmlns:a16="http://schemas.microsoft.com/office/drawing/2014/main" val="2440838968"/>
                  </a:ext>
                </a:extLst>
              </a:tr>
              <a:tr h="0">
                <a:tc>
                  <a:txBody>
                    <a:bodyPr/>
                    <a:lstStyle/>
                    <a:p>
                      <a:pPr algn="l"/>
                      <a:r>
                        <a:rPr lang="en-IN" sz="1200" dirty="0">
                          <a:solidFill>
                            <a:srgbClr val="000000"/>
                          </a:solidFill>
                          <a:effectLst/>
                          <a:latin typeface="+mn-lt"/>
                        </a:rPr>
                        <a:t>• Evaluation of the required approvals and authorisations to ensure accountability to an appropriate level of management</a:t>
                      </a:r>
                    </a:p>
                  </a:txBody>
                  <a:tcPr marL="28575" marR="28575" marT="0" marB="0" anchor="ctr">
                    <a:lnL w="9525" cap="flat" cmpd="sng" algn="ctr">
                      <a:solidFill>
                        <a:srgbClr val="EFD1AA"/>
                      </a:solidFill>
                      <a:prstDash val="solid"/>
                      <a:round/>
                      <a:headEnd type="none" w="med" len="med"/>
                      <a:tailEnd type="none" w="med" len="med"/>
                    </a:lnL>
                    <a:lnR w="9525" cap="flat" cmpd="sng" algn="ctr">
                      <a:solidFill>
                        <a:srgbClr val="EFD1AA"/>
                      </a:solidFill>
                      <a:prstDash val="solid"/>
                      <a:round/>
                      <a:headEnd type="none" w="med" len="med"/>
                      <a:tailEnd type="none" w="med" len="med"/>
                    </a:lnR>
                    <a:lnT w="9525" cap="flat" cmpd="sng" algn="ctr">
                      <a:solidFill>
                        <a:srgbClr val="EFD1AA"/>
                      </a:solidFill>
                      <a:prstDash val="solid"/>
                      <a:round/>
                      <a:headEnd type="none" w="med" len="med"/>
                      <a:tailEnd type="none" w="med" len="med"/>
                    </a:lnT>
                    <a:lnB w="9525" cap="flat" cmpd="sng" algn="ctr">
                      <a:solidFill>
                        <a:srgbClr val="EFD1AA"/>
                      </a:solidFill>
                      <a:prstDash val="solid"/>
                      <a:round/>
                      <a:headEnd type="none" w="med" len="med"/>
                      <a:tailEnd type="none" w="med" len="med"/>
                    </a:lnB>
                    <a:noFill/>
                  </a:tcPr>
                </a:tc>
                <a:extLst>
                  <a:ext uri="{0D108BD9-81ED-4DB2-BD59-A6C34878D82A}">
                    <a16:rowId xmlns:a16="http://schemas.microsoft.com/office/drawing/2014/main" val="436460758"/>
                  </a:ext>
                </a:extLst>
              </a:tr>
              <a:tr h="0">
                <a:tc>
                  <a:txBody>
                    <a:bodyPr/>
                    <a:lstStyle/>
                    <a:p>
                      <a:pPr algn="l"/>
                      <a:r>
                        <a:rPr lang="en-IN" sz="1200" dirty="0">
                          <a:solidFill>
                            <a:srgbClr val="000000"/>
                          </a:solidFill>
                          <a:effectLst/>
                          <a:latin typeface="+mn-lt"/>
                        </a:rPr>
                        <a:t>• Tracking of reports for approved exceptions to thresholds or limits, management overrides and other deviations from policy, regulations and laws</a:t>
                      </a:r>
                    </a:p>
                  </a:txBody>
                  <a:tcPr marL="28575" marR="28575" marT="0" marB="0" anchor="ctr">
                    <a:lnL w="9525" cap="flat" cmpd="sng" algn="ctr">
                      <a:solidFill>
                        <a:srgbClr val="EFD1AA"/>
                      </a:solidFill>
                      <a:prstDash val="solid"/>
                      <a:round/>
                      <a:headEnd type="none" w="med" len="med"/>
                      <a:tailEnd type="none" w="med" len="med"/>
                    </a:lnL>
                    <a:lnR w="9525" cap="flat" cmpd="sng" algn="ctr">
                      <a:solidFill>
                        <a:srgbClr val="EFD1AA"/>
                      </a:solidFill>
                      <a:prstDash val="solid"/>
                      <a:round/>
                      <a:headEnd type="none" w="med" len="med"/>
                      <a:tailEnd type="none" w="med" len="med"/>
                    </a:lnR>
                    <a:lnT w="9525" cap="flat" cmpd="sng" algn="ctr">
                      <a:solidFill>
                        <a:srgbClr val="EFD1AA"/>
                      </a:solidFill>
                      <a:prstDash val="solid"/>
                      <a:round/>
                      <a:headEnd type="none" w="med" len="med"/>
                      <a:tailEnd type="none" w="med" len="med"/>
                    </a:lnT>
                    <a:lnB w="9525" cap="flat" cmpd="sng" algn="ctr">
                      <a:solidFill>
                        <a:srgbClr val="EFD1AA"/>
                      </a:solidFill>
                      <a:prstDash val="solid"/>
                      <a:round/>
                      <a:headEnd type="none" w="med" len="med"/>
                      <a:tailEnd type="none" w="med" len="med"/>
                    </a:lnB>
                    <a:noFill/>
                  </a:tcPr>
                </a:tc>
                <a:extLst>
                  <a:ext uri="{0D108BD9-81ED-4DB2-BD59-A6C34878D82A}">
                    <a16:rowId xmlns:a16="http://schemas.microsoft.com/office/drawing/2014/main" val="3974909699"/>
                  </a:ext>
                </a:extLst>
              </a:tr>
            </a:tbl>
          </a:graphicData>
        </a:graphic>
      </p:graphicFrame>
      <p:graphicFrame>
        <p:nvGraphicFramePr>
          <p:cNvPr id="11" name="Table 10">
            <a:extLst>
              <a:ext uri="{FF2B5EF4-FFF2-40B4-BE49-F238E27FC236}">
                <a16:creationId xmlns:a16="http://schemas.microsoft.com/office/drawing/2014/main" id="{EEEB5C08-6A32-164F-9C61-E013583308B4}"/>
              </a:ext>
            </a:extLst>
          </p:cNvPr>
          <p:cNvGraphicFramePr>
            <a:graphicFrameLocks noGrp="1"/>
          </p:cNvGraphicFramePr>
          <p:nvPr>
            <p:extLst>
              <p:ext uri="{D42A27DB-BD31-4B8C-83A1-F6EECF244321}">
                <p14:modId xmlns:p14="http://schemas.microsoft.com/office/powerpoint/2010/main" val="396883544"/>
              </p:ext>
            </p:extLst>
          </p:nvPr>
        </p:nvGraphicFramePr>
        <p:xfrm>
          <a:off x="1214895" y="4539998"/>
          <a:ext cx="9464040" cy="1645920"/>
        </p:xfrm>
        <a:graphic>
          <a:graphicData uri="http://schemas.openxmlformats.org/drawingml/2006/table">
            <a:tbl>
              <a:tblPr/>
              <a:tblGrid>
                <a:gridCol w="9464040">
                  <a:extLst>
                    <a:ext uri="{9D8B030D-6E8A-4147-A177-3AD203B41FA5}">
                      <a16:colId xmlns:a16="http://schemas.microsoft.com/office/drawing/2014/main" val="874170164"/>
                    </a:ext>
                  </a:extLst>
                </a:gridCol>
              </a:tblGrid>
              <a:tr h="0">
                <a:tc>
                  <a:txBody>
                    <a:bodyPr/>
                    <a:lstStyle/>
                    <a:p>
                      <a:pPr algn="l"/>
                      <a:r>
                        <a:rPr lang="en-IN" sz="1200" b="1" dirty="0">
                          <a:solidFill>
                            <a:srgbClr val="000000"/>
                          </a:solidFill>
                          <a:effectLst/>
                          <a:latin typeface="+mn-lt"/>
                        </a:rPr>
                        <a:t>Examples of these controls are:</a:t>
                      </a:r>
                    </a:p>
                  </a:txBody>
                  <a:tcPr marL="28575" marR="28575" marT="0" marB="0" anchor="ctr">
                    <a:lnL w="9525" cap="flat" cmpd="sng" algn="ctr">
                      <a:solidFill>
                        <a:srgbClr val="EFD1AA"/>
                      </a:solidFill>
                      <a:prstDash val="solid"/>
                      <a:round/>
                      <a:headEnd type="none" w="med" len="med"/>
                      <a:tailEnd type="none" w="med" len="med"/>
                    </a:lnL>
                    <a:lnR w="9525" cap="flat" cmpd="sng" algn="ctr">
                      <a:solidFill>
                        <a:srgbClr val="EFD1AA"/>
                      </a:solidFill>
                      <a:prstDash val="solid"/>
                      <a:round/>
                      <a:headEnd type="none" w="med" len="med"/>
                      <a:tailEnd type="none" w="med" len="med"/>
                    </a:lnR>
                    <a:lnT w="9525" cap="flat" cmpd="sng" algn="ctr">
                      <a:solidFill>
                        <a:srgbClr val="EFD1AA"/>
                      </a:solidFill>
                      <a:prstDash val="solid"/>
                      <a:round/>
                      <a:headEnd type="none" w="med" len="med"/>
                      <a:tailEnd type="none" w="med" len="med"/>
                    </a:lnT>
                    <a:lnB w="9525" cap="flat" cmpd="sng" algn="ctr">
                      <a:solidFill>
                        <a:srgbClr val="EFD1AA"/>
                      </a:solidFill>
                      <a:prstDash val="solid"/>
                      <a:round/>
                      <a:headEnd type="none" w="med" len="med"/>
                      <a:tailEnd type="none" w="med" len="med"/>
                    </a:lnB>
                    <a:noFill/>
                  </a:tcPr>
                </a:tc>
                <a:extLst>
                  <a:ext uri="{0D108BD9-81ED-4DB2-BD59-A6C34878D82A}">
                    <a16:rowId xmlns:a16="http://schemas.microsoft.com/office/drawing/2014/main" val="1467268038"/>
                  </a:ext>
                </a:extLst>
              </a:tr>
              <a:tr h="0">
                <a:tc>
                  <a:txBody>
                    <a:bodyPr/>
                    <a:lstStyle/>
                    <a:p>
                      <a:pPr algn="l"/>
                      <a:r>
                        <a:rPr lang="en-IN" sz="1200" dirty="0">
                          <a:solidFill>
                            <a:srgbClr val="000000"/>
                          </a:solidFill>
                          <a:effectLst/>
                          <a:latin typeface="+mn-lt"/>
                        </a:rPr>
                        <a:t>• Clearly established authorities and/or processes for approval </a:t>
                      </a:r>
                    </a:p>
                  </a:txBody>
                  <a:tcPr marL="28575" marR="28575" marT="0" marB="0" anchor="ctr">
                    <a:lnL w="9525" cap="flat" cmpd="sng" algn="ctr">
                      <a:solidFill>
                        <a:srgbClr val="EFD1AA"/>
                      </a:solidFill>
                      <a:prstDash val="solid"/>
                      <a:round/>
                      <a:headEnd type="none" w="med" len="med"/>
                      <a:tailEnd type="none" w="med" len="med"/>
                    </a:lnL>
                    <a:lnR w="9525" cap="flat" cmpd="sng" algn="ctr">
                      <a:solidFill>
                        <a:srgbClr val="EFD1AA"/>
                      </a:solidFill>
                      <a:prstDash val="solid"/>
                      <a:round/>
                      <a:headEnd type="none" w="med" len="med"/>
                      <a:tailEnd type="none" w="med" len="med"/>
                    </a:lnR>
                    <a:lnT w="9525" cap="flat" cmpd="sng" algn="ctr">
                      <a:solidFill>
                        <a:srgbClr val="EFD1AA"/>
                      </a:solidFill>
                      <a:prstDash val="solid"/>
                      <a:round/>
                      <a:headEnd type="none" w="med" len="med"/>
                      <a:tailEnd type="none" w="med" len="med"/>
                    </a:lnT>
                    <a:lnB w="9525" cap="flat" cmpd="sng" algn="ctr">
                      <a:solidFill>
                        <a:srgbClr val="EFD1AA"/>
                      </a:solidFill>
                      <a:prstDash val="solid"/>
                      <a:round/>
                      <a:headEnd type="none" w="med" len="med"/>
                      <a:tailEnd type="none" w="med" len="med"/>
                    </a:lnB>
                    <a:noFill/>
                  </a:tcPr>
                </a:tc>
                <a:extLst>
                  <a:ext uri="{0D108BD9-81ED-4DB2-BD59-A6C34878D82A}">
                    <a16:rowId xmlns:a16="http://schemas.microsoft.com/office/drawing/2014/main" val="392198062"/>
                  </a:ext>
                </a:extLst>
              </a:tr>
              <a:tr h="0">
                <a:tc>
                  <a:txBody>
                    <a:bodyPr/>
                    <a:lstStyle/>
                    <a:p>
                      <a:pPr algn="l"/>
                      <a:r>
                        <a:rPr lang="en-IN" sz="1200" dirty="0">
                          <a:solidFill>
                            <a:srgbClr val="000000"/>
                          </a:solidFill>
                          <a:effectLst/>
                          <a:latin typeface="+mn-lt"/>
                        </a:rPr>
                        <a:t>• Close monitoring of adherence to assigned risk thresholds or limits </a:t>
                      </a:r>
                    </a:p>
                  </a:txBody>
                  <a:tcPr marL="28575" marR="28575" marT="0" marB="0" anchor="ctr">
                    <a:lnL w="9525" cap="flat" cmpd="sng" algn="ctr">
                      <a:solidFill>
                        <a:srgbClr val="EFD1AA"/>
                      </a:solidFill>
                      <a:prstDash val="solid"/>
                      <a:round/>
                      <a:headEnd type="none" w="med" len="med"/>
                      <a:tailEnd type="none" w="med" len="med"/>
                    </a:lnL>
                    <a:lnR w="9525" cap="flat" cmpd="sng" algn="ctr">
                      <a:solidFill>
                        <a:srgbClr val="EFD1AA"/>
                      </a:solidFill>
                      <a:prstDash val="solid"/>
                      <a:round/>
                      <a:headEnd type="none" w="med" len="med"/>
                      <a:tailEnd type="none" w="med" len="med"/>
                    </a:lnR>
                    <a:lnT w="9525" cap="flat" cmpd="sng" algn="ctr">
                      <a:solidFill>
                        <a:srgbClr val="EFD1AA"/>
                      </a:solidFill>
                      <a:prstDash val="solid"/>
                      <a:round/>
                      <a:headEnd type="none" w="med" len="med"/>
                      <a:tailEnd type="none" w="med" len="med"/>
                    </a:lnT>
                    <a:lnB w="9525" cap="flat" cmpd="sng" algn="ctr">
                      <a:solidFill>
                        <a:srgbClr val="EFD1AA"/>
                      </a:solidFill>
                      <a:prstDash val="solid"/>
                      <a:round/>
                      <a:headEnd type="none" w="med" len="med"/>
                      <a:tailEnd type="none" w="med" len="med"/>
                    </a:lnB>
                    <a:noFill/>
                  </a:tcPr>
                </a:tc>
                <a:extLst>
                  <a:ext uri="{0D108BD9-81ED-4DB2-BD59-A6C34878D82A}">
                    <a16:rowId xmlns:a16="http://schemas.microsoft.com/office/drawing/2014/main" val="3459101646"/>
                  </a:ext>
                </a:extLst>
              </a:tr>
              <a:tr h="0">
                <a:tc>
                  <a:txBody>
                    <a:bodyPr/>
                    <a:lstStyle/>
                    <a:p>
                      <a:pPr algn="l"/>
                      <a:r>
                        <a:rPr lang="en-IN" sz="1200" dirty="0">
                          <a:solidFill>
                            <a:srgbClr val="000000"/>
                          </a:solidFill>
                          <a:effectLst/>
                          <a:latin typeface="+mn-lt"/>
                        </a:rPr>
                        <a:t>• Safeguards for access to, and use of, RE assets and records </a:t>
                      </a:r>
                    </a:p>
                  </a:txBody>
                  <a:tcPr marL="28575" marR="28575" marT="0" marB="0" anchor="ctr">
                    <a:lnL w="9525" cap="flat" cmpd="sng" algn="ctr">
                      <a:solidFill>
                        <a:srgbClr val="EFD1AA"/>
                      </a:solidFill>
                      <a:prstDash val="solid"/>
                      <a:round/>
                      <a:headEnd type="none" w="med" len="med"/>
                      <a:tailEnd type="none" w="med" len="med"/>
                    </a:lnL>
                    <a:lnR w="9525" cap="flat" cmpd="sng" algn="ctr">
                      <a:solidFill>
                        <a:srgbClr val="EFD1AA"/>
                      </a:solidFill>
                      <a:prstDash val="solid"/>
                      <a:round/>
                      <a:headEnd type="none" w="med" len="med"/>
                      <a:tailEnd type="none" w="med" len="med"/>
                    </a:lnR>
                    <a:lnT w="9525" cap="flat" cmpd="sng" algn="ctr">
                      <a:solidFill>
                        <a:srgbClr val="EFD1AA"/>
                      </a:solidFill>
                      <a:prstDash val="solid"/>
                      <a:round/>
                      <a:headEnd type="none" w="med" len="med"/>
                      <a:tailEnd type="none" w="med" len="med"/>
                    </a:lnT>
                    <a:lnB w="9525" cap="flat" cmpd="sng" algn="ctr">
                      <a:solidFill>
                        <a:srgbClr val="EFD1AA"/>
                      </a:solidFill>
                      <a:prstDash val="solid"/>
                      <a:round/>
                      <a:headEnd type="none" w="med" len="med"/>
                      <a:tailEnd type="none" w="med" len="med"/>
                    </a:lnB>
                    <a:noFill/>
                  </a:tcPr>
                </a:tc>
                <a:extLst>
                  <a:ext uri="{0D108BD9-81ED-4DB2-BD59-A6C34878D82A}">
                    <a16:rowId xmlns:a16="http://schemas.microsoft.com/office/drawing/2014/main" val="304561297"/>
                  </a:ext>
                </a:extLst>
              </a:tr>
              <a:tr h="0">
                <a:tc>
                  <a:txBody>
                    <a:bodyPr/>
                    <a:lstStyle/>
                    <a:p>
                      <a:pPr algn="l"/>
                      <a:r>
                        <a:rPr lang="en-IN" sz="1200" dirty="0">
                          <a:solidFill>
                            <a:srgbClr val="000000"/>
                          </a:solidFill>
                          <a:effectLst/>
                          <a:latin typeface="+mn-lt"/>
                        </a:rPr>
                        <a:t>• Appropriateness of staffing level and training to maintain technical expertise </a:t>
                      </a:r>
                    </a:p>
                  </a:txBody>
                  <a:tcPr marL="28575" marR="28575" marT="0" marB="0" anchor="ctr">
                    <a:lnL w="9525" cap="flat" cmpd="sng" algn="ctr">
                      <a:solidFill>
                        <a:srgbClr val="EFD1AA"/>
                      </a:solidFill>
                      <a:prstDash val="solid"/>
                      <a:round/>
                      <a:headEnd type="none" w="med" len="med"/>
                      <a:tailEnd type="none" w="med" len="med"/>
                    </a:lnL>
                    <a:lnR w="9525" cap="flat" cmpd="sng" algn="ctr">
                      <a:solidFill>
                        <a:srgbClr val="EFD1AA"/>
                      </a:solidFill>
                      <a:prstDash val="solid"/>
                      <a:round/>
                      <a:headEnd type="none" w="med" len="med"/>
                      <a:tailEnd type="none" w="med" len="med"/>
                    </a:lnR>
                    <a:lnT w="9525" cap="flat" cmpd="sng" algn="ctr">
                      <a:solidFill>
                        <a:srgbClr val="EFD1AA"/>
                      </a:solidFill>
                      <a:prstDash val="solid"/>
                      <a:round/>
                      <a:headEnd type="none" w="med" len="med"/>
                      <a:tailEnd type="none" w="med" len="med"/>
                    </a:lnT>
                    <a:lnB w="9525" cap="flat" cmpd="sng" algn="ctr">
                      <a:solidFill>
                        <a:srgbClr val="EFD1AA"/>
                      </a:solidFill>
                      <a:prstDash val="solid"/>
                      <a:round/>
                      <a:headEnd type="none" w="med" len="med"/>
                      <a:tailEnd type="none" w="med" len="med"/>
                    </a:lnB>
                    <a:noFill/>
                  </a:tcPr>
                </a:tc>
                <a:extLst>
                  <a:ext uri="{0D108BD9-81ED-4DB2-BD59-A6C34878D82A}">
                    <a16:rowId xmlns:a16="http://schemas.microsoft.com/office/drawing/2014/main" val="630630395"/>
                  </a:ext>
                </a:extLst>
              </a:tr>
              <a:tr h="0">
                <a:tc>
                  <a:txBody>
                    <a:bodyPr/>
                    <a:lstStyle/>
                    <a:p>
                      <a:pPr algn="l"/>
                      <a:r>
                        <a:rPr lang="en-IN" sz="1200" dirty="0">
                          <a:solidFill>
                            <a:srgbClr val="000000"/>
                          </a:solidFill>
                          <a:effectLst/>
                          <a:latin typeface="+mn-lt"/>
                        </a:rPr>
                        <a:t>• Ongoing processes to identify business units or products where returns appear to be out of line with reasonable expectations. </a:t>
                      </a:r>
                    </a:p>
                  </a:txBody>
                  <a:tcPr marL="28575" marR="28575" marT="0" marB="0" anchor="ctr">
                    <a:lnL w="9525" cap="flat" cmpd="sng" algn="ctr">
                      <a:solidFill>
                        <a:srgbClr val="EFD1AA"/>
                      </a:solidFill>
                      <a:prstDash val="solid"/>
                      <a:round/>
                      <a:headEnd type="none" w="med" len="med"/>
                      <a:tailEnd type="none" w="med" len="med"/>
                    </a:lnL>
                    <a:lnR w="9525" cap="flat" cmpd="sng" algn="ctr">
                      <a:solidFill>
                        <a:srgbClr val="EFD1AA"/>
                      </a:solidFill>
                      <a:prstDash val="solid"/>
                      <a:round/>
                      <a:headEnd type="none" w="med" len="med"/>
                      <a:tailEnd type="none" w="med" len="med"/>
                    </a:lnR>
                    <a:lnT w="9525" cap="flat" cmpd="sng" algn="ctr">
                      <a:solidFill>
                        <a:srgbClr val="EFD1AA"/>
                      </a:solidFill>
                      <a:prstDash val="solid"/>
                      <a:round/>
                      <a:headEnd type="none" w="med" len="med"/>
                      <a:tailEnd type="none" w="med" len="med"/>
                    </a:lnT>
                    <a:lnB w="9525" cap="flat" cmpd="sng" algn="ctr">
                      <a:solidFill>
                        <a:srgbClr val="EFD1AA"/>
                      </a:solidFill>
                      <a:prstDash val="solid"/>
                      <a:round/>
                      <a:headEnd type="none" w="med" len="med"/>
                      <a:tailEnd type="none" w="med" len="med"/>
                    </a:lnB>
                    <a:noFill/>
                  </a:tcPr>
                </a:tc>
                <a:extLst>
                  <a:ext uri="{0D108BD9-81ED-4DB2-BD59-A6C34878D82A}">
                    <a16:rowId xmlns:a16="http://schemas.microsoft.com/office/drawing/2014/main" val="3548459125"/>
                  </a:ext>
                </a:extLst>
              </a:tr>
              <a:tr h="0">
                <a:tc>
                  <a:txBody>
                    <a:bodyPr/>
                    <a:lstStyle/>
                    <a:p>
                      <a:pPr algn="l"/>
                      <a:r>
                        <a:rPr lang="en-IN" sz="1200" dirty="0">
                          <a:solidFill>
                            <a:srgbClr val="000000"/>
                          </a:solidFill>
                          <a:effectLst/>
                          <a:latin typeface="+mn-lt"/>
                        </a:rPr>
                        <a:t>• Regular verification and reconciliation of transactions and accounts </a:t>
                      </a:r>
                    </a:p>
                  </a:txBody>
                  <a:tcPr marL="28575" marR="28575" marT="0" marB="0" anchor="ctr">
                    <a:lnL w="9525" cap="flat" cmpd="sng" algn="ctr">
                      <a:solidFill>
                        <a:srgbClr val="EFD1AA"/>
                      </a:solidFill>
                      <a:prstDash val="solid"/>
                      <a:round/>
                      <a:headEnd type="none" w="med" len="med"/>
                      <a:tailEnd type="none" w="med" len="med"/>
                    </a:lnL>
                    <a:lnR w="9525" cap="flat" cmpd="sng" algn="ctr">
                      <a:solidFill>
                        <a:srgbClr val="EFD1AA"/>
                      </a:solidFill>
                      <a:prstDash val="solid"/>
                      <a:round/>
                      <a:headEnd type="none" w="med" len="med"/>
                      <a:tailEnd type="none" w="med" len="med"/>
                    </a:lnR>
                    <a:lnT w="9525" cap="flat" cmpd="sng" algn="ctr">
                      <a:solidFill>
                        <a:srgbClr val="EFD1AA"/>
                      </a:solidFill>
                      <a:prstDash val="solid"/>
                      <a:round/>
                      <a:headEnd type="none" w="med" len="med"/>
                      <a:tailEnd type="none" w="med" len="med"/>
                    </a:lnT>
                    <a:lnB w="9525" cap="flat" cmpd="sng" algn="ctr">
                      <a:solidFill>
                        <a:srgbClr val="EFD1AA"/>
                      </a:solidFill>
                      <a:prstDash val="solid"/>
                      <a:round/>
                      <a:headEnd type="none" w="med" len="med"/>
                      <a:tailEnd type="none" w="med" len="med"/>
                    </a:lnB>
                    <a:noFill/>
                  </a:tcPr>
                </a:tc>
                <a:extLst>
                  <a:ext uri="{0D108BD9-81ED-4DB2-BD59-A6C34878D82A}">
                    <a16:rowId xmlns:a16="http://schemas.microsoft.com/office/drawing/2014/main" val="3138729056"/>
                  </a:ext>
                </a:extLst>
              </a:tr>
              <a:tr h="0">
                <a:tc>
                  <a:txBody>
                    <a:bodyPr/>
                    <a:lstStyle/>
                    <a:p>
                      <a:pPr algn="l"/>
                      <a:r>
                        <a:rPr lang="en-IN" sz="1200" dirty="0">
                          <a:solidFill>
                            <a:srgbClr val="000000"/>
                          </a:solidFill>
                          <a:effectLst/>
                          <a:latin typeface="+mn-lt"/>
                        </a:rPr>
                        <a:t>• Mandatory leave policy that allows for employees posted in sensitive positions or areas of operations to compulsorily be sent on leave for a stipulated period in a single spell every year, while maintaining an element of surprise for the employee.</a:t>
                      </a:r>
                    </a:p>
                  </a:txBody>
                  <a:tcPr marL="28575" marR="28575" marT="0" marB="0" anchor="ctr">
                    <a:lnL w="9525" cap="flat" cmpd="sng" algn="ctr">
                      <a:solidFill>
                        <a:srgbClr val="EFD1AA"/>
                      </a:solidFill>
                      <a:prstDash val="solid"/>
                      <a:round/>
                      <a:headEnd type="none" w="med" len="med"/>
                      <a:tailEnd type="none" w="med" len="med"/>
                    </a:lnL>
                    <a:lnR w="9525" cap="flat" cmpd="sng" algn="ctr">
                      <a:solidFill>
                        <a:srgbClr val="EFD1AA"/>
                      </a:solidFill>
                      <a:prstDash val="solid"/>
                      <a:round/>
                      <a:headEnd type="none" w="med" len="med"/>
                      <a:tailEnd type="none" w="med" len="med"/>
                    </a:lnR>
                    <a:lnT w="9525" cap="flat" cmpd="sng" algn="ctr">
                      <a:solidFill>
                        <a:srgbClr val="EFD1AA"/>
                      </a:solidFill>
                      <a:prstDash val="solid"/>
                      <a:round/>
                      <a:headEnd type="none" w="med" len="med"/>
                      <a:tailEnd type="none" w="med" len="med"/>
                    </a:lnT>
                    <a:lnB w="9525" cap="flat" cmpd="sng" algn="ctr">
                      <a:solidFill>
                        <a:srgbClr val="EFD1AA"/>
                      </a:solidFill>
                      <a:prstDash val="solid"/>
                      <a:round/>
                      <a:headEnd type="none" w="med" len="med"/>
                      <a:tailEnd type="none" w="med" len="med"/>
                    </a:lnB>
                    <a:noFill/>
                  </a:tcPr>
                </a:tc>
                <a:extLst>
                  <a:ext uri="{0D108BD9-81ED-4DB2-BD59-A6C34878D82A}">
                    <a16:rowId xmlns:a16="http://schemas.microsoft.com/office/drawing/2014/main" val="2577115312"/>
                  </a:ext>
                </a:extLst>
              </a:tr>
            </a:tbl>
          </a:graphicData>
        </a:graphic>
      </p:graphicFrame>
    </p:spTree>
    <p:extLst>
      <p:ext uri="{BB962C8B-B14F-4D97-AF65-F5344CB8AC3E}">
        <p14:creationId xmlns:p14="http://schemas.microsoft.com/office/powerpoint/2010/main" val="13836699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Management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20652"/>
            <a:ext cx="9604172" cy="400110"/>
          </a:xfrm>
          <a:prstGeom prst="rect">
            <a:avLst/>
          </a:prstGeom>
          <a:noFill/>
        </p:spPr>
        <p:txBody>
          <a:bodyPr wrap="square" rtlCol="0" anchor="ctr">
            <a:spAutoFit/>
          </a:bodyPr>
          <a:lstStyle/>
          <a:p>
            <a:pPr algn="ctr"/>
            <a:r>
              <a:rPr lang="en-US" sz="2000" dirty="0"/>
              <a:t>Guidance Note on Operational Risk Management &amp; Operational Resilience (</a:t>
            </a:r>
            <a:r>
              <a:rPr lang="en-US" sz="2000" dirty="0" err="1"/>
              <a:t>Contd</a:t>
            </a:r>
            <a:r>
              <a:rPr lang="en-US" sz="2000" dirty="0"/>
              <a:t>…)</a:t>
            </a:r>
            <a:endParaRPr lang="en-IN" sz="20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1971525"/>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003852" y="2100713"/>
            <a:ext cx="9740347" cy="4324261"/>
          </a:xfrm>
          <a:prstGeom prst="rect">
            <a:avLst/>
          </a:prstGeom>
          <a:noFill/>
        </p:spPr>
        <p:txBody>
          <a:bodyPr wrap="square">
            <a:spAutoFit/>
          </a:bodyPr>
          <a:lstStyle/>
          <a:p>
            <a:pPr algn="just"/>
            <a:r>
              <a:rPr lang="en-IN" sz="1500" dirty="0"/>
              <a:t>Across the three Pillars, the Guidance Note contains 17 Principles detailed as under: (</a:t>
            </a:r>
            <a:r>
              <a:rPr lang="en-IN" sz="1500" dirty="0" err="1"/>
              <a:t>Contd</a:t>
            </a:r>
            <a:r>
              <a:rPr lang="en-IN" sz="1500" dirty="0"/>
              <a:t> …)</a:t>
            </a:r>
          </a:p>
          <a:p>
            <a:pPr algn="ctr"/>
            <a:r>
              <a:rPr lang="en-IN" sz="2000" b="1" u="sng" dirty="0"/>
              <a:t>PILLAR 2: Build Resilience</a:t>
            </a:r>
          </a:p>
          <a:p>
            <a:pPr marL="285750" indent="-285750" algn="just">
              <a:buFont typeface="Wingdings" pitchFamily="2" charset="2"/>
              <a:buChar char="v"/>
            </a:pPr>
            <a:r>
              <a:rPr lang="en-IN" sz="1500" b="1" u="sng" dirty="0"/>
              <a:t>Mapping of Interconnectedness and Interdependencies:</a:t>
            </a:r>
          </a:p>
          <a:p>
            <a:pPr marL="342900" indent="-342900" algn="just">
              <a:buFont typeface="+mj-lt"/>
              <a:buAutoNum type="arabicPeriod"/>
            </a:pPr>
            <a:r>
              <a:rPr lang="en-IN" sz="1500" dirty="0"/>
              <a:t>Principle 10: Once an RE has identified its critical operations, it should map the internal external interconnections and interdependencies that are necessary for the delivery of critical operations consistent with its approach to operational resilience.</a:t>
            </a:r>
          </a:p>
          <a:p>
            <a:pPr algn="just"/>
            <a:endParaRPr lang="en-IN" sz="1500" dirty="0"/>
          </a:p>
          <a:p>
            <a:pPr marL="285750" indent="-285750" algn="just">
              <a:buFont typeface="Wingdings" pitchFamily="2" charset="2"/>
              <a:buChar char="v"/>
            </a:pPr>
            <a:r>
              <a:rPr lang="en-IN" sz="1500" b="1" u="sng" dirty="0"/>
              <a:t>Third Party dependency management:</a:t>
            </a:r>
          </a:p>
          <a:p>
            <a:pPr marL="342900" indent="-342900" algn="just">
              <a:buFont typeface="+mj-lt"/>
              <a:buAutoNum type="arabicPeriod"/>
            </a:pPr>
            <a:r>
              <a:rPr lang="en-IN" sz="1500" dirty="0"/>
              <a:t>Principle 11: REs should manage their dependencies on relationships including those of, but not limited to, third parties (which include intergroup entities), for the delivery of critical operations. </a:t>
            </a:r>
          </a:p>
          <a:p>
            <a:pPr marL="342900" indent="-342900" algn="just">
              <a:buFont typeface="+mj-lt"/>
              <a:buAutoNum type="arabicPeriod"/>
            </a:pPr>
            <a:endParaRPr lang="en-IN" sz="1500" dirty="0"/>
          </a:p>
          <a:p>
            <a:pPr marL="342900" indent="-342900" algn="just">
              <a:buFont typeface="+mj-lt"/>
              <a:buAutoNum type="arabicPeriod"/>
            </a:pPr>
            <a:endParaRPr lang="en-IN" sz="1500" dirty="0"/>
          </a:p>
          <a:p>
            <a:pPr marL="342900" indent="-342900" algn="just">
              <a:buFont typeface="+mj-lt"/>
              <a:buAutoNum type="arabicPeriod"/>
            </a:pPr>
            <a:endParaRPr lang="en-IN" sz="1500" dirty="0"/>
          </a:p>
          <a:p>
            <a:pPr algn="just"/>
            <a:endParaRPr lang="en-IN" sz="1500" dirty="0"/>
          </a:p>
          <a:p>
            <a:pPr algn="just"/>
            <a:endParaRPr lang="en-IN" sz="1500" dirty="0"/>
          </a:p>
          <a:p>
            <a:pPr marL="342900" indent="-342900" algn="just">
              <a:buFont typeface="+mj-lt"/>
              <a:buAutoNum type="arabicPeriod"/>
            </a:pPr>
            <a:endParaRPr lang="en-IN" sz="1500" dirty="0"/>
          </a:p>
          <a:p>
            <a:pPr marL="342900" indent="-342900" algn="just">
              <a:buFont typeface="+mj-lt"/>
              <a:buAutoNum type="arabicPeriod"/>
            </a:pPr>
            <a:endParaRPr lang="en-IN" sz="1500" dirty="0"/>
          </a:p>
          <a:p>
            <a:pPr algn="just"/>
            <a:endParaRPr lang="en-IN" sz="1500" dirty="0"/>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13</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
        <p:nvSpPr>
          <p:cNvPr id="5" name="Rectangle 1">
            <a:extLst>
              <a:ext uri="{FF2B5EF4-FFF2-40B4-BE49-F238E27FC236}">
                <a16:creationId xmlns:a16="http://schemas.microsoft.com/office/drawing/2014/main" id="{939E2F54-996D-DF71-3721-D59A7A8EECD4}"/>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sng" strike="noStrike" cap="none" normalizeH="0" baseline="0">
                <a:ln>
                  <a:noFill/>
                </a:ln>
                <a:solidFill>
                  <a:srgbClr val="000000"/>
                </a:solidFill>
                <a:effectLst/>
                <a:latin typeface="Arial" panose="020B0604020202020204" pitchFamily="34" charset="0"/>
                <a:cs typeface="Arial" panose="020B0604020202020204" pitchFamily="34" charset="0"/>
              </a:rPr>
              <a:t>Few examples of what constitute third-party service providers is shown in figure below (indicative and not an exhaustive list)</a:t>
            </a:r>
            <a:endParaRPr kumimoji="0" lang="en-US" altLang="en-US" sz="9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Arial" panose="020B0604020202020204" pitchFamily="34" charset="0"/>
                <a:cs typeface="Arial" panose="020B0604020202020204" pitchFamily="34" charset="0"/>
              </a:rPr>
              <a:t>  </a:t>
            </a:r>
            <a:r>
              <a:rPr kumimoji="0" lang="en-US" altLang="en-US" sz="18900" b="0" i="0" u="none" strike="noStrike" cap="none" normalizeH="0" baseline="0">
                <a:ln>
                  <a:noFill/>
                </a:ln>
                <a:solidFill>
                  <a:srgbClr val="000000"/>
                </a:solidFill>
                <a:effectLst/>
                <a:latin typeface="Arial" panose="020B0604020202020204" pitchFamily="34" charset="0"/>
                <a:cs typeface="Arial" panose="020B0604020202020204" pitchFamily="34" charset="0"/>
              </a:rPr>
              <a:t>              </a:t>
            </a:r>
            <a:endParaRPr kumimoji="0" lang="en-US" altLang="en-US" sz="9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3074" name="Picture 2">
            <a:extLst>
              <a:ext uri="{FF2B5EF4-FFF2-40B4-BE49-F238E27FC236}">
                <a16:creationId xmlns:a16="http://schemas.microsoft.com/office/drawing/2014/main" id="{6FF9D0B7-88C8-7AF3-34B0-2EF9951C05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5941" y="4515733"/>
            <a:ext cx="5842198" cy="17685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82346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Management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20652"/>
            <a:ext cx="9604172" cy="400110"/>
          </a:xfrm>
          <a:prstGeom prst="rect">
            <a:avLst/>
          </a:prstGeom>
          <a:noFill/>
        </p:spPr>
        <p:txBody>
          <a:bodyPr wrap="square" rtlCol="0" anchor="ctr">
            <a:spAutoFit/>
          </a:bodyPr>
          <a:lstStyle/>
          <a:p>
            <a:pPr algn="ctr"/>
            <a:r>
              <a:rPr lang="en-US" sz="2000" dirty="0"/>
              <a:t>Guidance Note on Operational Risk Management &amp; Operational Resilience (</a:t>
            </a:r>
            <a:r>
              <a:rPr lang="en-US" sz="2000" dirty="0" err="1"/>
              <a:t>Contd</a:t>
            </a:r>
            <a:r>
              <a:rPr lang="en-US" sz="2000" dirty="0"/>
              <a:t>…)</a:t>
            </a:r>
            <a:endParaRPr lang="en-IN" sz="20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1971525"/>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003852" y="2031140"/>
            <a:ext cx="9740347" cy="4385816"/>
          </a:xfrm>
          <a:prstGeom prst="rect">
            <a:avLst/>
          </a:prstGeom>
          <a:noFill/>
        </p:spPr>
        <p:txBody>
          <a:bodyPr wrap="square">
            <a:spAutoFit/>
          </a:bodyPr>
          <a:lstStyle/>
          <a:p>
            <a:pPr algn="just"/>
            <a:r>
              <a:rPr lang="en-IN" sz="1500" dirty="0"/>
              <a:t>Across the three Pillars, the Guidance Note contains 17 Principles detailed as under: (</a:t>
            </a:r>
            <a:r>
              <a:rPr lang="en-IN" sz="1500" dirty="0" err="1"/>
              <a:t>Contd</a:t>
            </a:r>
            <a:r>
              <a:rPr lang="en-IN" sz="1500" dirty="0"/>
              <a:t> …)</a:t>
            </a:r>
          </a:p>
          <a:p>
            <a:pPr algn="ctr"/>
            <a:r>
              <a:rPr lang="en-IN" sz="2000" b="1" u="sng" dirty="0"/>
              <a:t>PILLAR 2: Build Resilience</a:t>
            </a:r>
          </a:p>
          <a:p>
            <a:pPr algn="ctr"/>
            <a:endParaRPr lang="en-IN" sz="2000" b="1" u="sng" dirty="0"/>
          </a:p>
          <a:p>
            <a:pPr marL="285750" indent="-285750" algn="just">
              <a:buFont typeface="Wingdings" pitchFamily="2" charset="2"/>
              <a:buChar char="v"/>
            </a:pPr>
            <a:r>
              <a:rPr lang="en-IN" sz="1400" b="1" u="sng" dirty="0"/>
              <a:t>Business Continuity Planning and Testing:</a:t>
            </a:r>
          </a:p>
          <a:p>
            <a:pPr marL="342900" indent="-342900" algn="just">
              <a:buFont typeface="+mj-lt"/>
              <a:buAutoNum type="arabicPeriod"/>
            </a:pPr>
            <a:r>
              <a:rPr lang="en-IN" sz="1400" dirty="0"/>
              <a:t>Principle 12: REs should have Business Continuity plans in place to ensure their ability to operate on an ongoing basis and limit losses in the event of a severe business disruption.  Business continuity plans should be linked to the RE’s ORMF.  REs should conduct Business continuity exercises under a range of severe but plausible scenarios in order to deliver critical operations through disruption.</a:t>
            </a:r>
          </a:p>
          <a:p>
            <a:pPr algn="just"/>
            <a:endParaRPr lang="en-IN" sz="1400" dirty="0"/>
          </a:p>
          <a:p>
            <a:pPr marL="285750" indent="-285750" algn="just">
              <a:buFont typeface="Wingdings" pitchFamily="2" charset="2"/>
              <a:buChar char="v"/>
            </a:pPr>
            <a:r>
              <a:rPr lang="en-IN" sz="1400" b="1" u="sng" dirty="0"/>
              <a:t>Incident Management:</a:t>
            </a:r>
          </a:p>
          <a:p>
            <a:pPr marL="342900" indent="-342900" algn="just">
              <a:buFont typeface="+mj-lt"/>
              <a:buAutoNum type="arabicPeriod"/>
            </a:pPr>
            <a:r>
              <a:rPr lang="en-IN" sz="1400" dirty="0"/>
              <a:t>Principle 13: REs should develop and implement response and recovery plans to manage incidents that could disrupt the delivery of critical operations in line with the RE’s Risk appetite and tolerance for disruption. REs should continuously improve their incident response and recovery plans by incorporating the lessons learnt from previous incidents.</a:t>
            </a:r>
          </a:p>
          <a:p>
            <a:pPr algn="just"/>
            <a:endParaRPr lang="en-IN" sz="1400" dirty="0"/>
          </a:p>
          <a:p>
            <a:pPr marL="285750" indent="-285750" algn="just">
              <a:buFont typeface="Wingdings" pitchFamily="2" charset="2"/>
              <a:buChar char="v"/>
            </a:pPr>
            <a:r>
              <a:rPr lang="en-IN" sz="1400" b="1" u="sng" dirty="0"/>
              <a:t>Information and Communication Technology (ICT) including Cyber Security</a:t>
            </a:r>
            <a:r>
              <a:rPr lang="en-IN" sz="1400" dirty="0"/>
              <a:t>: </a:t>
            </a:r>
          </a:p>
          <a:p>
            <a:pPr marL="342900" indent="-342900" algn="just">
              <a:buFont typeface="+mj-lt"/>
              <a:buAutoNum type="arabicPeriod"/>
            </a:pPr>
            <a:r>
              <a:rPr lang="en-IN" sz="1400" dirty="0"/>
              <a:t>Principle 14: REs should implement a robust ICT risk management programme in alignment with their ORMF and ensure a resilient ICT including Cyber Security that is subject to Protection, Detection, Response and Recovery programmes that regularly tested, incorporate appropriate situational awareness and convey relevant timely information for risk management and decision making processes to fully support and facilitate the delivery of RE’s Critical operations.</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14</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
        <p:nvSpPr>
          <p:cNvPr id="5" name="Rectangle 1">
            <a:extLst>
              <a:ext uri="{FF2B5EF4-FFF2-40B4-BE49-F238E27FC236}">
                <a16:creationId xmlns:a16="http://schemas.microsoft.com/office/drawing/2014/main" id="{939E2F54-996D-DF71-3721-D59A7A8EECD4}"/>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sng" strike="noStrike" cap="none" normalizeH="0" baseline="0">
                <a:ln>
                  <a:noFill/>
                </a:ln>
                <a:solidFill>
                  <a:srgbClr val="000000"/>
                </a:solidFill>
                <a:effectLst/>
                <a:latin typeface="Arial" panose="020B0604020202020204" pitchFamily="34" charset="0"/>
                <a:cs typeface="Arial" panose="020B0604020202020204" pitchFamily="34" charset="0"/>
              </a:rPr>
              <a:t>Few examples of what constitute third-party service providers is shown in figure below (indicative and not an exhaustive list)</a:t>
            </a:r>
            <a:endParaRPr kumimoji="0" lang="en-US" altLang="en-US" sz="9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Arial" panose="020B0604020202020204" pitchFamily="34" charset="0"/>
                <a:cs typeface="Arial" panose="020B0604020202020204" pitchFamily="34" charset="0"/>
              </a:rPr>
              <a:t>  </a:t>
            </a:r>
            <a:r>
              <a:rPr kumimoji="0" lang="en-US" altLang="en-US" sz="18900" b="0" i="0" u="none" strike="noStrike" cap="none" normalizeH="0" baseline="0">
                <a:ln>
                  <a:noFill/>
                </a:ln>
                <a:solidFill>
                  <a:srgbClr val="000000"/>
                </a:solidFill>
                <a:effectLst/>
                <a:latin typeface="Arial" panose="020B0604020202020204" pitchFamily="34" charset="0"/>
                <a:cs typeface="Arial" panose="020B0604020202020204" pitchFamily="34" charset="0"/>
              </a:rPr>
              <a:t>              </a:t>
            </a:r>
            <a:endParaRPr kumimoji="0" lang="en-US" altLang="en-US" sz="9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6109356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Management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20652"/>
            <a:ext cx="9604172" cy="400110"/>
          </a:xfrm>
          <a:prstGeom prst="rect">
            <a:avLst/>
          </a:prstGeom>
          <a:noFill/>
        </p:spPr>
        <p:txBody>
          <a:bodyPr wrap="square" rtlCol="0" anchor="ctr">
            <a:spAutoFit/>
          </a:bodyPr>
          <a:lstStyle/>
          <a:p>
            <a:pPr algn="ctr"/>
            <a:r>
              <a:rPr lang="en-US" sz="2000" dirty="0"/>
              <a:t>Guidance Note on Operational Risk Management &amp; Operational Resilience (</a:t>
            </a:r>
            <a:r>
              <a:rPr lang="en-US" sz="2000" dirty="0" err="1"/>
              <a:t>Contd</a:t>
            </a:r>
            <a:r>
              <a:rPr lang="en-US" sz="2000" dirty="0"/>
              <a:t>…)</a:t>
            </a:r>
            <a:endParaRPr lang="en-IN" sz="20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1971525"/>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003852" y="2031140"/>
            <a:ext cx="9740347" cy="4293483"/>
          </a:xfrm>
          <a:prstGeom prst="rect">
            <a:avLst/>
          </a:prstGeom>
          <a:noFill/>
        </p:spPr>
        <p:txBody>
          <a:bodyPr wrap="square">
            <a:spAutoFit/>
          </a:bodyPr>
          <a:lstStyle/>
          <a:p>
            <a:pPr algn="just"/>
            <a:r>
              <a:rPr lang="en-IN" sz="1500" dirty="0"/>
              <a:t>Across the three Pillars, the Guidance Note contains 17 Principles detailed as under: (</a:t>
            </a:r>
            <a:r>
              <a:rPr lang="en-IN" sz="1500" dirty="0" err="1"/>
              <a:t>Contd</a:t>
            </a:r>
            <a:r>
              <a:rPr lang="en-IN" sz="1500" dirty="0"/>
              <a:t> …)</a:t>
            </a:r>
          </a:p>
          <a:p>
            <a:pPr algn="ctr"/>
            <a:r>
              <a:rPr lang="en-IN" sz="2000" b="1" u="sng" dirty="0"/>
              <a:t>PILLAR 3: Learn and Adapt</a:t>
            </a:r>
          </a:p>
          <a:p>
            <a:pPr marL="285750" indent="-285750" algn="just">
              <a:buFont typeface="Wingdings" pitchFamily="2" charset="2"/>
              <a:buChar char="v"/>
            </a:pPr>
            <a:r>
              <a:rPr lang="en-IN" sz="1400" b="1" u="sng" dirty="0"/>
              <a:t>Disclosure and Reporting:</a:t>
            </a:r>
          </a:p>
          <a:p>
            <a:pPr marL="342900" indent="-342900" algn="just">
              <a:buFont typeface="+mj-lt"/>
              <a:buAutoNum type="arabicPeriod"/>
            </a:pPr>
            <a:r>
              <a:rPr lang="en-IN" sz="1400" dirty="0"/>
              <a:t>Principle 15: An RE’s public disclosures should allow stakeholders to assess its approach to Operational Risk Management and its Operational Risk Exposure.</a:t>
            </a:r>
          </a:p>
          <a:p>
            <a:pPr algn="just"/>
            <a:endParaRPr lang="en-IN" sz="1400" dirty="0"/>
          </a:p>
          <a:p>
            <a:pPr marL="285750" indent="-285750" algn="just">
              <a:buFont typeface="Wingdings" pitchFamily="2" charset="2"/>
              <a:buChar char="v"/>
            </a:pPr>
            <a:r>
              <a:rPr lang="en-IN" sz="1400" b="1" u="sng" dirty="0"/>
              <a:t>Lessons learned Exercise and Adapting:</a:t>
            </a:r>
          </a:p>
          <a:p>
            <a:pPr marL="342900" indent="-342900" algn="just">
              <a:buFont typeface="+mj-lt"/>
              <a:buAutoNum type="arabicPeriod"/>
            </a:pPr>
            <a:r>
              <a:rPr lang="en-IN" sz="1400" dirty="0"/>
              <a:t>Principle 16: A lessons learned exercise should be conducted after a disruption to a critical or important business service to enhance an RE’s capabilities to adapt and respond to future operational events.</a:t>
            </a:r>
          </a:p>
          <a:p>
            <a:pPr marL="342900" indent="-342900" algn="just">
              <a:buFont typeface="+mj-lt"/>
              <a:buAutoNum type="arabicPeriod"/>
            </a:pPr>
            <a:endParaRPr lang="en-IN" sz="1400" dirty="0"/>
          </a:p>
          <a:p>
            <a:pPr marL="342900" indent="-342900" algn="just">
              <a:buFont typeface="+mj-lt"/>
              <a:buAutoNum type="arabicPeriod"/>
            </a:pPr>
            <a:endParaRPr lang="en-IN" sz="1400" dirty="0"/>
          </a:p>
          <a:p>
            <a:pPr marL="342900" indent="-342900" algn="just">
              <a:buFont typeface="+mj-lt"/>
              <a:buAutoNum type="arabicPeriod"/>
            </a:pPr>
            <a:endParaRPr lang="en-IN" sz="1400" dirty="0"/>
          </a:p>
          <a:p>
            <a:pPr marL="342900" indent="-342900" algn="just">
              <a:buFont typeface="+mj-lt"/>
              <a:buAutoNum type="arabicPeriod"/>
            </a:pPr>
            <a:endParaRPr lang="en-IN" sz="1400" dirty="0"/>
          </a:p>
          <a:p>
            <a:pPr marL="342900" indent="-342900" algn="just">
              <a:buFont typeface="+mj-lt"/>
              <a:buAutoNum type="arabicPeriod"/>
            </a:pPr>
            <a:endParaRPr lang="en-IN" sz="1400" dirty="0"/>
          </a:p>
          <a:p>
            <a:pPr marL="342900" indent="-342900" algn="just">
              <a:buFont typeface="+mj-lt"/>
              <a:buAutoNum type="arabicPeriod"/>
            </a:pPr>
            <a:endParaRPr lang="en-IN" sz="1400" dirty="0"/>
          </a:p>
          <a:p>
            <a:pPr algn="just"/>
            <a:endParaRPr lang="en-IN" sz="1400" dirty="0"/>
          </a:p>
          <a:p>
            <a:pPr algn="just"/>
            <a:endParaRPr lang="en-IN" sz="1400" dirty="0"/>
          </a:p>
          <a:p>
            <a:pPr algn="just"/>
            <a:endParaRPr lang="en-IN" sz="1400" dirty="0"/>
          </a:p>
          <a:p>
            <a:pPr algn="just"/>
            <a:endParaRPr lang="en-IN" sz="1400" dirty="0"/>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15</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
        <p:nvSpPr>
          <p:cNvPr id="5" name="Rectangle 1">
            <a:extLst>
              <a:ext uri="{FF2B5EF4-FFF2-40B4-BE49-F238E27FC236}">
                <a16:creationId xmlns:a16="http://schemas.microsoft.com/office/drawing/2014/main" id="{939E2F54-996D-DF71-3721-D59A7A8EECD4}"/>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sng" strike="noStrike" cap="none" normalizeH="0" baseline="0">
                <a:ln>
                  <a:noFill/>
                </a:ln>
                <a:solidFill>
                  <a:srgbClr val="000000"/>
                </a:solidFill>
                <a:effectLst/>
                <a:latin typeface="Arial" panose="020B0604020202020204" pitchFamily="34" charset="0"/>
                <a:cs typeface="Arial" panose="020B0604020202020204" pitchFamily="34" charset="0"/>
              </a:rPr>
              <a:t>Few examples of what constitute third-party service providers is shown in figure below (indicative and not an exhaustive list)</a:t>
            </a:r>
            <a:endParaRPr kumimoji="0" lang="en-US" altLang="en-US" sz="9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Arial" panose="020B0604020202020204" pitchFamily="34" charset="0"/>
                <a:cs typeface="Arial" panose="020B0604020202020204" pitchFamily="34" charset="0"/>
              </a:rPr>
              <a:t>  </a:t>
            </a:r>
            <a:r>
              <a:rPr kumimoji="0" lang="en-US" altLang="en-US" sz="18900" b="0" i="0" u="none" strike="noStrike" cap="none" normalizeH="0" baseline="0">
                <a:ln>
                  <a:noFill/>
                </a:ln>
                <a:solidFill>
                  <a:srgbClr val="000000"/>
                </a:solidFill>
                <a:effectLst/>
                <a:latin typeface="Arial" panose="020B0604020202020204" pitchFamily="34" charset="0"/>
                <a:cs typeface="Arial" panose="020B0604020202020204" pitchFamily="34" charset="0"/>
              </a:rPr>
              <a:t>              </a:t>
            </a:r>
            <a:endParaRPr kumimoji="0" lang="en-US" altLang="en-US" sz="9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5122" name="Picture 2">
            <a:extLst>
              <a:ext uri="{FF2B5EF4-FFF2-40B4-BE49-F238E27FC236}">
                <a16:creationId xmlns:a16="http://schemas.microsoft.com/office/drawing/2014/main" id="{FD9C50D2-C259-3724-D494-E2B21190E9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7506" y="4108946"/>
            <a:ext cx="6867961" cy="193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31146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Management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20652"/>
            <a:ext cx="9604172" cy="400110"/>
          </a:xfrm>
          <a:prstGeom prst="rect">
            <a:avLst/>
          </a:prstGeom>
          <a:noFill/>
        </p:spPr>
        <p:txBody>
          <a:bodyPr wrap="square" rtlCol="0" anchor="ctr">
            <a:spAutoFit/>
          </a:bodyPr>
          <a:lstStyle/>
          <a:p>
            <a:pPr algn="ctr"/>
            <a:r>
              <a:rPr lang="en-US" sz="2000" dirty="0"/>
              <a:t>Guidance Note on Operational Risk Management &amp; Operational Resilience (</a:t>
            </a:r>
            <a:r>
              <a:rPr lang="en-US" sz="2000" dirty="0" err="1"/>
              <a:t>Contd</a:t>
            </a:r>
            <a:r>
              <a:rPr lang="en-US" sz="2000" dirty="0"/>
              <a:t>…)</a:t>
            </a:r>
            <a:endParaRPr lang="en-IN" sz="20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1971525"/>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003852" y="2031140"/>
            <a:ext cx="9740347" cy="4616648"/>
          </a:xfrm>
          <a:prstGeom prst="rect">
            <a:avLst/>
          </a:prstGeom>
          <a:noFill/>
        </p:spPr>
        <p:txBody>
          <a:bodyPr wrap="square">
            <a:spAutoFit/>
          </a:bodyPr>
          <a:lstStyle/>
          <a:p>
            <a:pPr algn="just"/>
            <a:r>
              <a:rPr lang="en-IN" sz="1500" dirty="0"/>
              <a:t>Across the three Pillars, the Guidance Note contains 17 Principles detailed as under: (</a:t>
            </a:r>
            <a:r>
              <a:rPr lang="en-IN" sz="1500" dirty="0" err="1"/>
              <a:t>Contd</a:t>
            </a:r>
            <a:r>
              <a:rPr lang="en-IN" sz="1500" dirty="0"/>
              <a:t> …)</a:t>
            </a:r>
          </a:p>
          <a:p>
            <a:pPr algn="just"/>
            <a:endParaRPr lang="en-IN" sz="1500" dirty="0"/>
          </a:p>
          <a:p>
            <a:pPr algn="ctr"/>
            <a:r>
              <a:rPr lang="en-IN" sz="2000" b="1" u="sng" dirty="0"/>
              <a:t>PILLAR 3: Learn and Adapt</a:t>
            </a:r>
          </a:p>
          <a:p>
            <a:pPr algn="ctr"/>
            <a:endParaRPr lang="en-IN" sz="2000" b="1" u="sng" dirty="0"/>
          </a:p>
          <a:p>
            <a:pPr marL="285750" indent="-285750" algn="just">
              <a:buFont typeface="Wingdings" pitchFamily="2" charset="2"/>
              <a:buChar char="v"/>
            </a:pPr>
            <a:r>
              <a:rPr lang="en-IN" sz="1400" b="1" u="sng" dirty="0"/>
              <a:t>Continuous improvement through feedback systems:</a:t>
            </a:r>
          </a:p>
          <a:p>
            <a:pPr marL="342900" indent="-342900" algn="just">
              <a:buFont typeface="+mj-lt"/>
              <a:buAutoNum type="arabicPeriod"/>
            </a:pPr>
            <a:r>
              <a:rPr lang="en-IN" sz="1400" dirty="0"/>
              <a:t>Principle 17: An RE should promote an effective culture of learning and continuous improvement as operational resilience evolves through effective feedback systems.</a:t>
            </a:r>
          </a:p>
          <a:p>
            <a:pPr marL="342900" indent="-342900" algn="just">
              <a:buFont typeface="+mj-lt"/>
              <a:buAutoNum type="arabicPeriod"/>
            </a:pPr>
            <a:endParaRPr lang="en-IN" sz="1400" dirty="0"/>
          </a:p>
          <a:p>
            <a:pPr marL="342900" indent="-342900" algn="just">
              <a:buFont typeface="+mj-lt"/>
              <a:buAutoNum type="arabicPeriod"/>
            </a:pPr>
            <a:endParaRPr lang="en-IN" sz="1400" dirty="0"/>
          </a:p>
          <a:p>
            <a:pPr marL="342900" indent="-342900" algn="just">
              <a:buFont typeface="+mj-lt"/>
              <a:buAutoNum type="arabicPeriod"/>
            </a:pPr>
            <a:endParaRPr lang="en-IN" sz="1400" dirty="0"/>
          </a:p>
          <a:p>
            <a:pPr marL="342900" indent="-342900" algn="just">
              <a:buFont typeface="+mj-lt"/>
              <a:buAutoNum type="arabicPeriod"/>
            </a:pPr>
            <a:endParaRPr lang="en-IN" sz="1400" dirty="0"/>
          </a:p>
          <a:p>
            <a:pPr algn="just"/>
            <a:endParaRPr lang="en-IN" sz="1400" dirty="0"/>
          </a:p>
          <a:p>
            <a:pPr algn="just"/>
            <a:endParaRPr lang="en-IN" sz="1400" dirty="0"/>
          </a:p>
          <a:p>
            <a:pPr algn="just"/>
            <a:endParaRPr lang="en-IN" sz="1400" dirty="0"/>
          </a:p>
          <a:p>
            <a:pPr algn="just"/>
            <a:endParaRPr lang="en-IN" sz="1400" dirty="0"/>
          </a:p>
          <a:p>
            <a:pPr algn="just"/>
            <a:endParaRPr lang="en-IN" sz="1400" dirty="0"/>
          </a:p>
          <a:p>
            <a:pPr algn="just"/>
            <a:endParaRPr lang="en-IN" sz="1400" dirty="0"/>
          </a:p>
          <a:p>
            <a:pPr algn="just"/>
            <a:endParaRPr lang="en-IN" sz="1400" dirty="0"/>
          </a:p>
          <a:p>
            <a:pPr algn="just"/>
            <a:endParaRPr lang="en-IN" sz="1400" dirty="0"/>
          </a:p>
          <a:p>
            <a:pPr algn="just"/>
            <a:endParaRPr lang="en-IN" sz="1400" dirty="0"/>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16</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
        <p:nvSpPr>
          <p:cNvPr id="5" name="Rectangle 1">
            <a:extLst>
              <a:ext uri="{FF2B5EF4-FFF2-40B4-BE49-F238E27FC236}">
                <a16:creationId xmlns:a16="http://schemas.microsoft.com/office/drawing/2014/main" id="{939E2F54-996D-DF71-3721-D59A7A8EECD4}"/>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sng" strike="noStrike" cap="none" normalizeH="0" baseline="0">
                <a:ln>
                  <a:noFill/>
                </a:ln>
                <a:solidFill>
                  <a:srgbClr val="000000"/>
                </a:solidFill>
                <a:effectLst/>
                <a:latin typeface="Arial" panose="020B0604020202020204" pitchFamily="34" charset="0"/>
                <a:cs typeface="Arial" panose="020B0604020202020204" pitchFamily="34" charset="0"/>
              </a:rPr>
              <a:t>Few examples of what constitute third-party service providers is shown in figure below (indicative and not an exhaustive list)</a:t>
            </a:r>
            <a:endParaRPr kumimoji="0" lang="en-US" altLang="en-US" sz="9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Arial" panose="020B0604020202020204" pitchFamily="34" charset="0"/>
                <a:cs typeface="Arial" panose="020B0604020202020204" pitchFamily="34" charset="0"/>
              </a:rPr>
              <a:t>  </a:t>
            </a:r>
            <a:r>
              <a:rPr kumimoji="0" lang="en-US" altLang="en-US" sz="18900" b="0" i="0" u="none" strike="noStrike" cap="none" normalizeH="0" baseline="0">
                <a:ln>
                  <a:noFill/>
                </a:ln>
                <a:solidFill>
                  <a:srgbClr val="000000"/>
                </a:solidFill>
                <a:effectLst/>
                <a:latin typeface="Arial" panose="020B0604020202020204" pitchFamily="34" charset="0"/>
                <a:cs typeface="Arial" panose="020B0604020202020204" pitchFamily="34" charset="0"/>
              </a:rPr>
              <a:t>              </a:t>
            </a:r>
            <a:endParaRPr kumimoji="0" lang="en-US" altLang="en-US" sz="9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6150" name="Picture 6">
            <a:extLst>
              <a:ext uri="{FF2B5EF4-FFF2-40B4-BE49-F238E27FC236}">
                <a16:creationId xmlns:a16="http://schemas.microsoft.com/office/drawing/2014/main" id="{DF47AEBE-02DC-236D-D3BE-915CA4A6AC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6637" y="3833075"/>
            <a:ext cx="3886693" cy="24296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56905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Management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Liquidity Coverage Ratio (LCR)</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679712" y="2291354"/>
            <a:ext cx="7901608" cy="3970318"/>
          </a:xfrm>
          <a:prstGeom prst="rect">
            <a:avLst/>
          </a:prstGeom>
          <a:noFill/>
        </p:spPr>
        <p:txBody>
          <a:bodyPr wrap="square">
            <a:spAutoFit/>
          </a:bodyPr>
          <a:lstStyle/>
          <a:p>
            <a:pPr algn="just"/>
            <a:r>
              <a:rPr lang="en-IN" u="sng" dirty="0"/>
              <a:t>LCR – The objective and ingredients:</a:t>
            </a:r>
          </a:p>
          <a:p>
            <a:pPr algn="just"/>
            <a:endParaRPr lang="en-IN" dirty="0"/>
          </a:p>
          <a:p>
            <a:pPr marL="342900" indent="-342900" algn="just">
              <a:buAutoNum type="arabicPeriod"/>
            </a:pPr>
            <a:r>
              <a:rPr lang="en-IN" dirty="0"/>
              <a:t>The LCR refers to the proportion of highly liquid assets held by the Bank to ensure their ongoing ability to meet short term obligations.  </a:t>
            </a:r>
          </a:p>
          <a:p>
            <a:pPr marL="342900" indent="-342900" algn="just">
              <a:buAutoNum type="arabicPeriod"/>
            </a:pPr>
            <a:r>
              <a:rPr lang="en-IN" dirty="0"/>
              <a:t>The Ratio is a generic stress test that aims to anticipate market – wide shocks and make sure that Banks possess suitable capital preservation, to ride out of any short term liquidity disruptions, that may affect the market.</a:t>
            </a:r>
          </a:p>
          <a:p>
            <a:pPr marL="342900" indent="-342900" algn="just">
              <a:buAutoNum type="arabicPeriod"/>
            </a:pPr>
            <a:r>
              <a:rPr lang="en-IN" dirty="0"/>
              <a:t>LCR is a requirement under Basel III whereby Banks are required to hold an amount high quality liquid assets that enough to fund cash outflows for 30 days.</a:t>
            </a:r>
          </a:p>
          <a:p>
            <a:pPr marL="342900" indent="-342900" algn="just">
              <a:buAutoNum type="arabicPeriod"/>
            </a:pPr>
            <a:r>
              <a:rPr lang="en-IN" dirty="0"/>
              <a:t>LCR = High Quality Liquid Assets Amount (HQLA) / Total Net Cash flow amount over 30 days.</a:t>
            </a:r>
          </a:p>
          <a:p>
            <a:pPr marL="342900" indent="-342900" algn="just">
              <a:buAutoNum type="arabicPeriod"/>
            </a:pPr>
            <a:endParaRPr lang="en-IN" dirty="0"/>
          </a:p>
          <a:p>
            <a:pPr algn="just"/>
            <a:endParaRPr lang="en-IN" dirty="0"/>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17</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5303834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Management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Liquidity Coverage Ratio (Contd. . . )</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893390" y="2051015"/>
            <a:ext cx="9937894" cy="4524315"/>
          </a:xfrm>
          <a:prstGeom prst="rect">
            <a:avLst/>
          </a:prstGeom>
          <a:noFill/>
        </p:spPr>
        <p:txBody>
          <a:bodyPr wrap="square">
            <a:spAutoFit/>
          </a:bodyPr>
          <a:lstStyle/>
          <a:p>
            <a:pPr algn="just"/>
            <a:r>
              <a:rPr lang="en-IN" u="sng" dirty="0"/>
              <a:t>HQLA – Illustrative List:</a:t>
            </a:r>
            <a:endParaRPr lang="en-IN" dirty="0"/>
          </a:p>
          <a:p>
            <a:pPr marL="342900" indent="-342900" algn="just">
              <a:buAutoNum type="arabicPeriod"/>
            </a:pPr>
            <a:r>
              <a:rPr lang="en-IN" dirty="0"/>
              <a:t>Cash and Govt Securities.</a:t>
            </a:r>
          </a:p>
          <a:p>
            <a:pPr marL="342900" indent="-342900" algn="just">
              <a:buAutoNum type="arabicPeriod"/>
            </a:pPr>
            <a:r>
              <a:rPr lang="en-IN" dirty="0"/>
              <a:t>Marketable securities issued or guaranteed by foreign sovereigns provided they are assigned zero risk, and traded in large, deep and active repo or cash markets.</a:t>
            </a:r>
          </a:p>
          <a:p>
            <a:pPr marL="342900" indent="-342900" algn="just">
              <a:buAutoNum type="arabicPeriod"/>
            </a:pPr>
            <a:r>
              <a:rPr lang="en-IN" dirty="0"/>
              <a:t>Corporate Bonds (Not issued by Banks/FIs/ NBFCs) with rating above AA-, assigned with 20% risk weight, to be reckoned at 15% discount – with rating between A and BBB-, assigned with risk weight between 20% to 50%, to be reckoned at 50% discount.</a:t>
            </a:r>
          </a:p>
          <a:p>
            <a:pPr marL="342900" indent="-342900" algn="just">
              <a:buFontTx/>
              <a:buAutoNum type="arabicPeriod"/>
            </a:pPr>
            <a:r>
              <a:rPr lang="en-IN" dirty="0"/>
              <a:t>Commercial Papers (not issued by Banks/FIs/NBFCs)  with rating above AA-, to be reckoned at 15% discount – with rating between A and BBB-, assigned with risk weight between 20% to 50%, to be reckoned at 50% discount.   Etc.,</a:t>
            </a:r>
          </a:p>
          <a:p>
            <a:pPr marL="342900" indent="-342900" algn="just">
              <a:buAutoNum type="arabicPeriod"/>
            </a:pPr>
            <a:endParaRPr lang="en-IN" dirty="0"/>
          </a:p>
          <a:p>
            <a:pPr algn="just"/>
            <a:r>
              <a:rPr lang="en-IN" u="sng" dirty="0"/>
              <a:t>Items of Cash outflows:</a:t>
            </a:r>
          </a:p>
          <a:p>
            <a:pPr marL="342900" indent="-342900" algn="just">
              <a:buAutoNum type="arabicPeriod"/>
            </a:pPr>
            <a:r>
              <a:rPr lang="en-IN" dirty="0"/>
              <a:t>Demand Deposits (volatile portion) and Term Deposits under maturity.</a:t>
            </a:r>
          </a:p>
          <a:p>
            <a:pPr marL="342900" indent="-342900" algn="just">
              <a:buAutoNum type="arabicPeriod"/>
            </a:pPr>
            <a:r>
              <a:rPr lang="en-IN" dirty="0"/>
              <a:t>Commitments under Lending.</a:t>
            </a:r>
          </a:p>
          <a:p>
            <a:pPr marL="342900" indent="-342900" algn="just">
              <a:buAutoNum type="arabicPeriod"/>
            </a:pPr>
            <a:r>
              <a:rPr lang="en-IN" dirty="0"/>
              <a:t>Definitive payments under Contingent Liabilities.</a:t>
            </a:r>
          </a:p>
          <a:p>
            <a:pPr marL="342900" indent="-342900" algn="just">
              <a:buAutoNum type="arabicPeriod"/>
            </a:pPr>
            <a:r>
              <a:rPr lang="en-IN" dirty="0"/>
              <a:t>Net Derivative cash outflows / Liquidity needs.</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18</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6740397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Management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Net Stable Funding Ratio (NSFR)</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893391" y="2080832"/>
            <a:ext cx="9937894" cy="4247317"/>
          </a:xfrm>
          <a:prstGeom prst="rect">
            <a:avLst/>
          </a:prstGeom>
          <a:noFill/>
        </p:spPr>
        <p:txBody>
          <a:bodyPr wrap="square">
            <a:spAutoFit/>
          </a:bodyPr>
          <a:lstStyle/>
          <a:p>
            <a:pPr algn="just"/>
            <a:r>
              <a:rPr lang="en-IN" dirty="0"/>
              <a:t>The objective of NSFR is to ensure that Banks maintain a stable funding profile in relation to the composition of their assets and off-balance sheet activities. A suitable funding structure in this respect will reduce the over reliance on short term wholesale funding and encourages better assessment of funding risk across all on and off balance sheet items, and promotes funding stability.  </a:t>
            </a:r>
          </a:p>
          <a:p>
            <a:pPr algn="just"/>
            <a:endParaRPr lang="en-IN" dirty="0"/>
          </a:p>
          <a:p>
            <a:pPr algn="just"/>
            <a:r>
              <a:rPr lang="en-IN" dirty="0"/>
              <a:t>NSFR is defined as the amount of </a:t>
            </a:r>
            <a:r>
              <a:rPr lang="en-IN" b="1" dirty="0"/>
              <a:t>Available Stable Funding (ASF),</a:t>
            </a:r>
            <a:r>
              <a:rPr lang="en-IN" dirty="0"/>
              <a:t> relative to the amount of </a:t>
            </a:r>
            <a:r>
              <a:rPr lang="en-IN" b="1" dirty="0"/>
              <a:t>Required Stable Funding (RSF)</a:t>
            </a:r>
            <a:r>
              <a:rPr lang="en-IN" dirty="0"/>
              <a:t>.  This ratio should be equal to at least 100% on an ongoing basis. </a:t>
            </a:r>
          </a:p>
          <a:p>
            <a:pPr algn="just"/>
            <a:endParaRPr lang="en-IN" dirty="0"/>
          </a:p>
          <a:p>
            <a:pPr algn="just"/>
            <a:r>
              <a:rPr lang="en-IN" dirty="0"/>
              <a:t>Available Stable Funding is defined as the portion of capital and liabilities expected to be reliable over the time horizon considered by NSFR, which extends to one year.  The amount of such stable funding required (Required Stable Funding) of a Bank is a function of the liquidity characteristics and residual maturities of the various assets held by that Bank as well as those of its off-balance sheet (OBS) exposures.</a:t>
            </a:r>
          </a:p>
          <a:p>
            <a:pPr algn="just"/>
            <a:endParaRPr lang="en-IN" dirty="0"/>
          </a:p>
          <a:p>
            <a:pPr algn="just"/>
            <a:r>
              <a:rPr lang="en-IN" dirty="0"/>
              <a:t>Available amount of Stable Funding / Required amount of Stable Funding &gt;_ 100%.</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19</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8480406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Management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Net Stable Funding Ratio (</a:t>
            </a:r>
            <a:r>
              <a:rPr lang="en-US" sz="2200" dirty="0" err="1"/>
              <a:t>Contd</a:t>
            </a:r>
            <a:r>
              <a:rPr lang="en-US" sz="2200" dirty="0"/>
              <a:t> . . . )</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893391" y="2041076"/>
            <a:ext cx="9937894" cy="5078313"/>
          </a:xfrm>
          <a:prstGeom prst="rect">
            <a:avLst/>
          </a:prstGeom>
          <a:noFill/>
        </p:spPr>
        <p:txBody>
          <a:bodyPr wrap="square">
            <a:spAutoFit/>
          </a:bodyPr>
          <a:lstStyle/>
          <a:p>
            <a:pPr algn="just"/>
            <a:r>
              <a:rPr lang="en-IN" b="1" u="sng" dirty="0"/>
              <a:t>Components of ASF category:</a:t>
            </a:r>
          </a:p>
          <a:p>
            <a:pPr algn="just"/>
            <a:endParaRPr lang="en-IN" dirty="0"/>
          </a:p>
          <a:p>
            <a:pPr marL="342900" indent="-342900" algn="just">
              <a:buAutoNum type="arabicPeriod"/>
            </a:pPr>
            <a:r>
              <a:rPr lang="en-IN" dirty="0"/>
              <a:t>Total Regulatory Capital (excluding Tier 2 instruments with residual maturity of less than a year), reckoned at 100%.</a:t>
            </a:r>
          </a:p>
          <a:p>
            <a:pPr marL="342900" indent="-342900" algn="just">
              <a:buAutoNum type="arabicPeriod"/>
            </a:pPr>
            <a:r>
              <a:rPr lang="en-IN" dirty="0"/>
              <a:t>Other Liabilities with effective residual maturity of one year or more, reckoned at 100%.</a:t>
            </a:r>
          </a:p>
          <a:p>
            <a:pPr marL="342900" indent="-342900" algn="just">
              <a:buAutoNum type="arabicPeriod"/>
            </a:pPr>
            <a:r>
              <a:rPr lang="en-IN" dirty="0"/>
              <a:t>Stable demand deposits and term deposits with residual maturity of less than one year provided by retail and small business customers, reckoned at 95%.</a:t>
            </a:r>
          </a:p>
          <a:p>
            <a:pPr marL="342900" indent="-342900" algn="just">
              <a:buAutoNum type="arabicPeriod"/>
            </a:pPr>
            <a:r>
              <a:rPr lang="en-IN" dirty="0"/>
              <a:t>Less stable non maturity deposits and term deposits with residual maturity of less than one provided by retail and small business customers, reckoned at 90%.</a:t>
            </a:r>
          </a:p>
          <a:p>
            <a:pPr marL="342900" indent="-342900" algn="just">
              <a:buAutoNum type="arabicPeriod"/>
            </a:pPr>
            <a:r>
              <a:rPr lang="en-IN" dirty="0"/>
              <a:t>Funding with residual maturity of less than one year provided by non financial corporate customers, operational deposits, reckoned at 50%.</a:t>
            </a:r>
          </a:p>
          <a:p>
            <a:pPr marL="342900" indent="-342900" algn="just">
              <a:buAutoNum type="arabicPeriod"/>
            </a:pPr>
            <a:r>
              <a:rPr lang="en-IN" dirty="0"/>
              <a:t>All other liabilities and equity not included above shall be reckoned at 0%.</a:t>
            </a:r>
          </a:p>
          <a:p>
            <a:pPr marL="342900" indent="-342900" algn="just">
              <a:buAutoNum type="arabicPeriod"/>
            </a:pPr>
            <a:r>
              <a:rPr lang="en-IN" dirty="0"/>
              <a:t>Derivative liabilities are calculated first based on the replacement cost for derivative contracts (obtained by Mark to Market).</a:t>
            </a:r>
          </a:p>
          <a:p>
            <a:pPr marL="342900" indent="-342900" algn="just">
              <a:buAutoNum type="arabicPeriod"/>
            </a:pPr>
            <a:r>
              <a:rPr lang="en-IN" dirty="0"/>
              <a:t>When determining the maturity of an equity or a liability instrument, investors are assumed to redeem a call option at the earliest possible date.</a:t>
            </a:r>
          </a:p>
          <a:p>
            <a:pPr marL="342900" indent="-342900" algn="just">
              <a:buAutoNum type="arabicPeriod"/>
            </a:pPr>
            <a:endParaRPr lang="en-IN" dirty="0"/>
          </a:p>
          <a:p>
            <a:pPr marL="342900" indent="-342900" algn="just">
              <a:buAutoNum type="arabicPeriod"/>
            </a:pPr>
            <a:endParaRPr lang="en-IN" dirty="0"/>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20</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2960552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Management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Net Stable Funding Ratio (Contd. . . )</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893391" y="2041076"/>
            <a:ext cx="9937894" cy="4801314"/>
          </a:xfrm>
          <a:prstGeom prst="rect">
            <a:avLst/>
          </a:prstGeom>
          <a:noFill/>
        </p:spPr>
        <p:txBody>
          <a:bodyPr wrap="square">
            <a:spAutoFit/>
          </a:bodyPr>
          <a:lstStyle/>
          <a:p>
            <a:pPr algn="just"/>
            <a:r>
              <a:rPr lang="en-IN" b="1" u="sng" dirty="0"/>
              <a:t>Components of RSF category:</a:t>
            </a:r>
          </a:p>
          <a:p>
            <a:pPr algn="just"/>
            <a:endParaRPr lang="en-IN" dirty="0"/>
          </a:p>
          <a:p>
            <a:pPr marL="342900" indent="-342900" algn="just">
              <a:buAutoNum type="arabicPeriod"/>
            </a:pPr>
            <a:r>
              <a:rPr lang="en-IN" dirty="0"/>
              <a:t>Coins, Bank Notes, CRR, all claims on RBI wit residual maturities of less than 6 months are reckoned at 0%.</a:t>
            </a:r>
          </a:p>
          <a:p>
            <a:pPr marL="342900" indent="-342900" algn="just">
              <a:buAutoNum type="arabicPeriod"/>
            </a:pPr>
            <a:r>
              <a:rPr lang="en-IN" dirty="0"/>
              <a:t>Unencumbered SLR Securities are reckoned at 5%.</a:t>
            </a:r>
          </a:p>
          <a:p>
            <a:pPr marL="342900" indent="-342900" algn="just">
              <a:buAutoNum type="arabicPeriod"/>
            </a:pPr>
            <a:r>
              <a:rPr lang="en-IN" dirty="0"/>
              <a:t>Unencumbered loans to FIs with residual maturities of less than six months are reckoned at 10%.</a:t>
            </a:r>
          </a:p>
          <a:p>
            <a:pPr marL="342900" indent="-342900" algn="just">
              <a:buAutoNum type="arabicPeriod"/>
            </a:pPr>
            <a:r>
              <a:rPr lang="en-IN" dirty="0"/>
              <a:t>All other standard unencumbered loans to FIs with residual maturity of less than six months are reckoned at 15%.</a:t>
            </a:r>
          </a:p>
          <a:p>
            <a:pPr marL="342900" indent="-342900" algn="just">
              <a:buAutoNum type="arabicPeriod"/>
            </a:pPr>
            <a:r>
              <a:rPr lang="en-IN" dirty="0"/>
              <a:t>Unencumbered Level 2B Assets such as publicly traded common stock and investment grade corporate debt securities issued by non financial sector corporates, are reckoned at 50%.</a:t>
            </a:r>
          </a:p>
          <a:p>
            <a:pPr marL="342900" indent="-342900" algn="just">
              <a:buAutoNum type="arabicPeriod"/>
            </a:pPr>
            <a:r>
              <a:rPr lang="en-IN" dirty="0"/>
              <a:t>Unencumbered standard residential mortgages with a residual maturity of one year or more and with minimum risk weight, are reckoned at 65%.</a:t>
            </a:r>
          </a:p>
          <a:p>
            <a:pPr marL="342900" indent="-342900" algn="just">
              <a:buAutoNum type="arabicPeriod"/>
            </a:pPr>
            <a:r>
              <a:rPr lang="en-IN" dirty="0"/>
              <a:t>Cash, Securities or other assets posted as initial margin for derivatives contracts, are reckoned at 85%.</a:t>
            </a:r>
          </a:p>
          <a:p>
            <a:pPr marL="342900" indent="-342900" algn="just">
              <a:buAutoNum type="arabicPeriod"/>
            </a:pPr>
            <a:r>
              <a:rPr lang="en-IN" dirty="0"/>
              <a:t>All other assets that are encumbered for a period of one year or more, are reckoned at 100%.  </a:t>
            </a:r>
          </a:p>
          <a:p>
            <a:pPr marL="342900" indent="-342900" algn="just">
              <a:buAutoNum type="arabicPeriod"/>
            </a:pPr>
            <a:endParaRPr lang="en-IN" dirty="0"/>
          </a:p>
          <a:p>
            <a:pPr marL="342900" indent="-342900" algn="just">
              <a:buAutoNum type="arabicPeriod"/>
            </a:pPr>
            <a:endParaRPr lang="en-IN" dirty="0"/>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21</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3928808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750610"/>
          </a:xfrm>
        </p:spPr>
        <p:txBody>
          <a:bodyPr>
            <a:normAutofit/>
          </a:bodyPr>
          <a:lstStyle/>
          <a:p>
            <a:pPr algn="ctr"/>
            <a:r>
              <a:rPr lang="en-IN" sz="32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F78C863-8722-076F-F34D-345FC744E748}"/>
              </a:ext>
            </a:extLst>
          </p:cNvPr>
          <p:cNvSpPr txBox="1"/>
          <p:nvPr/>
        </p:nvSpPr>
        <p:spPr>
          <a:xfrm>
            <a:off x="2491530" y="2148091"/>
            <a:ext cx="6367244" cy="2523768"/>
          </a:xfrm>
          <a:prstGeom prst="rect">
            <a:avLst/>
          </a:prstGeom>
          <a:noFill/>
        </p:spPr>
        <p:txBody>
          <a:bodyPr wrap="square">
            <a:spAutoFit/>
          </a:bodyPr>
          <a:lstStyle/>
          <a:p>
            <a:pPr algn="ctr"/>
            <a:endParaRPr lang="en-US" sz="1600" dirty="0"/>
          </a:p>
          <a:p>
            <a:pPr algn="ctr"/>
            <a:endParaRPr lang="en-US" sz="1600" dirty="0"/>
          </a:p>
          <a:p>
            <a:pPr algn="ctr"/>
            <a:endParaRPr lang="en-US" sz="1600" dirty="0"/>
          </a:p>
          <a:p>
            <a:pPr algn="ctr"/>
            <a:r>
              <a:rPr lang="en-US" sz="6200" dirty="0">
                <a:solidFill>
                  <a:srgbClr val="FF0000"/>
                </a:solidFill>
              </a:rPr>
              <a:t>THANKS</a:t>
            </a:r>
          </a:p>
          <a:p>
            <a:pPr algn="ctr"/>
            <a:endParaRPr lang="en-US" sz="1600" dirty="0"/>
          </a:p>
          <a:p>
            <a:pPr algn="ctr"/>
            <a:endParaRPr lang="en-US" sz="1600" dirty="0"/>
          </a:p>
          <a:p>
            <a:pPr algn="ctr"/>
            <a:endParaRPr lang="en-US" sz="1600" dirty="0"/>
          </a:p>
        </p:txBody>
      </p:sp>
      <p:sp>
        <p:nvSpPr>
          <p:cNvPr id="6" name="Slide Number Placeholder 5">
            <a:extLst>
              <a:ext uri="{FF2B5EF4-FFF2-40B4-BE49-F238E27FC236}">
                <a16:creationId xmlns:a16="http://schemas.microsoft.com/office/drawing/2014/main" id="{6E057DC0-BD17-52E4-5803-50CAD65CF7F6}"/>
              </a:ext>
            </a:extLst>
          </p:cNvPr>
          <p:cNvSpPr>
            <a:spLocks noGrp="1"/>
          </p:cNvSpPr>
          <p:nvPr>
            <p:ph type="sldNum" sz="quarter" idx="12"/>
          </p:nvPr>
        </p:nvSpPr>
        <p:spPr/>
        <p:txBody>
          <a:bodyPr/>
          <a:lstStyle/>
          <a:p>
            <a:fld id="{0B3C964A-4DF5-4237-A592-D422B0A37568}" type="slidenum">
              <a:rPr lang="en-IN" smtClean="0"/>
              <a:t>22</a:t>
            </a:fld>
            <a:endParaRPr lang="en-IN"/>
          </a:p>
        </p:txBody>
      </p:sp>
      <p:sp>
        <p:nvSpPr>
          <p:cNvPr id="7" name="Footer Placeholder 6">
            <a:extLst>
              <a:ext uri="{FF2B5EF4-FFF2-40B4-BE49-F238E27FC236}">
                <a16:creationId xmlns:a16="http://schemas.microsoft.com/office/drawing/2014/main" id="{339EF05F-2A59-2332-15A3-A7C8886931CC}"/>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5378532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1352</TotalTime>
  <Words>3599</Words>
  <Application>Microsoft Macintosh PowerPoint</Application>
  <PresentationFormat>Widescreen</PresentationFormat>
  <Paragraphs>355</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Calibri Light</vt:lpstr>
      <vt:lpstr>Franklin Gothic Book</vt:lpstr>
      <vt:lpstr>Wingdings</vt:lpstr>
      <vt:lpstr>Office Theme</vt:lpstr>
      <vt:lpstr>Executive Certificate Program in  Financial Risk Management</vt:lpstr>
      <vt:lpstr>FRM – Operational Risk Management  </vt:lpstr>
      <vt:lpstr>FRM – Operational Risk Management  </vt:lpstr>
      <vt:lpstr>FRM – Operational Risk Management  </vt:lpstr>
      <vt:lpstr>FRM – Operational Risk Management  </vt:lpstr>
      <vt:lpstr>FRM – Operational Risk Management  </vt:lpstr>
      <vt:lpstr>FRM – Operational Risk Management  </vt:lpstr>
      <vt:lpstr>FRM – Operational Risk Management  </vt:lpstr>
      <vt:lpstr>FRM – Operational Risk Management  </vt:lpstr>
      <vt:lpstr>Financial Risk Management (FRM) </vt:lpstr>
      <vt:lpstr>FRM – Operational Risk Management  </vt:lpstr>
      <vt:lpstr>FRM – Operational Risk Management  </vt:lpstr>
      <vt:lpstr>FRM – Operational Risk Management  </vt:lpstr>
      <vt:lpstr>FRM – Operational Risk Management  </vt:lpstr>
      <vt:lpstr>FRM – Operational Risk Management  </vt:lpstr>
      <vt:lpstr>FRM – Operational Risk Management  </vt:lpstr>
      <vt:lpstr>FRM – Operational Risk Management  </vt:lpstr>
      <vt:lpstr>FRM – Operational Risk Management  </vt:lpstr>
      <vt:lpstr>FRM – Operational Risk Management  </vt:lpstr>
      <vt:lpstr>FRM – Operational Risk Management  </vt:lpstr>
      <vt:lpstr>FRM – Operational Risk Management  </vt:lpstr>
      <vt:lpstr>FRM – Operational Risk Models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Executive Certificate Program in  Financial Risk Management</dc:title>
  <dc:creator>S S Mallikarjunarao Chamarty</dc:creator>
  <cp:lastModifiedBy>S S Mallikarjunarao Chamarty</cp:lastModifiedBy>
  <cp:revision>168</cp:revision>
  <cp:lastPrinted>2024-03-03T02:40:29Z</cp:lastPrinted>
  <dcterms:created xsi:type="dcterms:W3CDTF">2024-02-12T11:50:24Z</dcterms:created>
  <dcterms:modified xsi:type="dcterms:W3CDTF">2024-06-15T14:32:27Z</dcterms:modified>
</cp:coreProperties>
</file>