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1"/>
  </p:notesMasterIdLst>
  <p:sldIdLst>
    <p:sldId id="256" r:id="rId2"/>
    <p:sldId id="482" r:id="rId3"/>
    <p:sldId id="483" r:id="rId4"/>
    <p:sldId id="484" r:id="rId5"/>
    <p:sldId id="485" r:id="rId6"/>
    <p:sldId id="486" r:id="rId7"/>
    <p:sldId id="487" r:id="rId8"/>
    <p:sldId id="488" r:id="rId9"/>
    <p:sldId id="489" r:id="rId10"/>
    <p:sldId id="493" r:id="rId11"/>
    <p:sldId id="494" r:id="rId12"/>
    <p:sldId id="495" r:id="rId13"/>
    <p:sldId id="508" r:id="rId14"/>
    <p:sldId id="515" r:id="rId15"/>
    <p:sldId id="516" r:id="rId16"/>
    <p:sldId id="517" r:id="rId17"/>
    <p:sldId id="519" r:id="rId18"/>
    <p:sldId id="518" r:id="rId19"/>
    <p:sldId id="520" r:id="rId20"/>
    <p:sldId id="455" r:id="rId21"/>
    <p:sldId id="456" r:id="rId22"/>
    <p:sldId id="462" r:id="rId23"/>
    <p:sldId id="457" r:id="rId24"/>
    <p:sldId id="453" r:id="rId25"/>
    <p:sldId id="454" r:id="rId26"/>
    <p:sldId id="276" r:id="rId27"/>
    <p:sldId id="446" r:id="rId28"/>
    <p:sldId id="463" r:id="rId29"/>
    <p:sldId id="464" r:id="rId30"/>
    <p:sldId id="465" r:id="rId31"/>
    <p:sldId id="467" r:id="rId32"/>
    <p:sldId id="466" r:id="rId33"/>
    <p:sldId id="468" r:id="rId34"/>
    <p:sldId id="469" r:id="rId35"/>
    <p:sldId id="470" r:id="rId36"/>
    <p:sldId id="471" r:id="rId37"/>
    <p:sldId id="472" r:id="rId38"/>
    <p:sldId id="447" r:id="rId39"/>
    <p:sldId id="277"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296"/>
  </p:normalViewPr>
  <p:slideViewPr>
    <p:cSldViewPr snapToGrid="0">
      <p:cViewPr varScale="1">
        <p:scale>
          <a:sx n="121" d="100"/>
          <a:sy n="121" d="100"/>
        </p:scale>
        <p:origin x="20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50E151-C07F-F841-9280-C7012B28F196}"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GB"/>
        </a:p>
      </dgm:t>
    </dgm:pt>
    <dgm:pt modelId="{A5E9C5B6-2507-9942-B1AD-6D197EB82A77}">
      <dgm:prSet phldrT="[Text]"/>
      <dgm:spPr/>
      <dgm:t>
        <a:bodyPr/>
        <a:lstStyle/>
        <a:p>
          <a:r>
            <a:rPr lang="en-GB" dirty="0"/>
            <a:t>Economic Units </a:t>
          </a:r>
        </a:p>
      </dgm:t>
    </dgm:pt>
    <dgm:pt modelId="{F60F7366-17A1-084E-A078-1FB978B4D241}" type="parTrans" cxnId="{BF152123-CDF8-F84B-BD2C-9130DC5D4785}">
      <dgm:prSet/>
      <dgm:spPr/>
      <dgm:t>
        <a:bodyPr/>
        <a:lstStyle/>
        <a:p>
          <a:endParaRPr lang="en-GB"/>
        </a:p>
      </dgm:t>
    </dgm:pt>
    <dgm:pt modelId="{2BD4A54D-E862-FE4A-ABAA-713DB6A5F920}" type="sibTrans" cxnId="{BF152123-CDF8-F84B-BD2C-9130DC5D4785}">
      <dgm:prSet/>
      <dgm:spPr/>
      <dgm:t>
        <a:bodyPr/>
        <a:lstStyle/>
        <a:p>
          <a:endParaRPr lang="en-GB"/>
        </a:p>
      </dgm:t>
    </dgm:pt>
    <dgm:pt modelId="{D2A3EE63-9E7E-6745-B4F0-35B526CEB13D}">
      <dgm:prSet phldrT="[Text]"/>
      <dgm:spPr/>
      <dgm:t>
        <a:bodyPr/>
        <a:lstStyle/>
        <a:p>
          <a:r>
            <a:rPr lang="en-GB" dirty="0"/>
            <a:t>Governments</a:t>
          </a:r>
        </a:p>
      </dgm:t>
    </dgm:pt>
    <dgm:pt modelId="{D0348B2B-F5C4-AF41-A663-C84EFAC81118}" type="parTrans" cxnId="{E3037923-AB1A-D447-94F8-A0F94384998B}">
      <dgm:prSet/>
      <dgm:spPr/>
      <dgm:t>
        <a:bodyPr/>
        <a:lstStyle/>
        <a:p>
          <a:endParaRPr lang="en-GB"/>
        </a:p>
      </dgm:t>
    </dgm:pt>
    <dgm:pt modelId="{26FFEDFC-70EA-FB4F-B253-93CC694C1B84}" type="sibTrans" cxnId="{E3037923-AB1A-D447-94F8-A0F94384998B}">
      <dgm:prSet/>
      <dgm:spPr/>
      <dgm:t>
        <a:bodyPr/>
        <a:lstStyle/>
        <a:p>
          <a:endParaRPr lang="en-GB"/>
        </a:p>
      </dgm:t>
    </dgm:pt>
    <dgm:pt modelId="{AA9BF784-8813-C641-982E-04FEEE4D941F}">
      <dgm:prSet phldrT="[Text]"/>
      <dgm:spPr/>
      <dgm:t>
        <a:bodyPr/>
        <a:lstStyle/>
        <a:p>
          <a:r>
            <a:rPr lang="en-GB" dirty="0"/>
            <a:t>Businesses </a:t>
          </a:r>
        </a:p>
      </dgm:t>
    </dgm:pt>
    <dgm:pt modelId="{3F8725DF-DAB5-0440-87F9-65370B4055B0}" type="parTrans" cxnId="{CD58841B-D9D7-E244-8CB5-ACC378325CD8}">
      <dgm:prSet/>
      <dgm:spPr/>
      <dgm:t>
        <a:bodyPr/>
        <a:lstStyle/>
        <a:p>
          <a:endParaRPr lang="en-GB"/>
        </a:p>
      </dgm:t>
    </dgm:pt>
    <dgm:pt modelId="{EFF30505-4BDF-094F-A364-63BE1C13E95A}" type="sibTrans" cxnId="{CD58841B-D9D7-E244-8CB5-ACC378325CD8}">
      <dgm:prSet/>
      <dgm:spPr/>
      <dgm:t>
        <a:bodyPr/>
        <a:lstStyle/>
        <a:p>
          <a:endParaRPr lang="en-GB"/>
        </a:p>
      </dgm:t>
    </dgm:pt>
    <dgm:pt modelId="{F3F6FC4B-9173-7F4A-B880-56E61873687B}">
      <dgm:prSet phldrT="[Text]"/>
      <dgm:spPr/>
      <dgm:t>
        <a:bodyPr/>
        <a:lstStyle/>
        <a:p>
          <a:r>
            <a:rPr lang="en-GB" dirty="0"/>
            <a:t>Households</a:t>
          </a:r>
        </a:p>
      </dgm:t>
    </dgm:pt>
    <dgm:pt modelId="{6798F7B2-1C6C-604F-BF4B-8F8396D916AE}" type="parTrans" cxnId="{14C14AF6-8E31-9546-802B-83AE2619D71C}">
      <dgm:prSet/>
      <dgm:spPr/>
      <dgm:t>
        <a:bodyPr/>
        <a:lstStyle/>
        <a:p>
          <a:endParaRPr lang="en-GB"/>
        </a:p>
      </dgm:t>
    </dgm:pt>
    <dgm:pt modelId="{1747A37D-54BB-C54F-9DD2-9876F47B7D2D}" type="sibTrans" cxnId="{14C14AF6-8E31-9546-802B-83AE2619D71C}">
      <dgm:prSet/>
      <dgm:spPr/>
      <dgm:t>
        <a:bodyPr/>
        <a:lstStyle/>
        <a:p>
          <a:endParaRPr lang="en-GB"/>
        </a:p>
      </dgm:t>
    </dgm:pt>
    <dgm:pt modelId="{C5AD954F-2F2D-364F-BE07-33EA77C5647D}" type="pres">
      <dgm:prSet presAssocID="{0C50E151-C07F-F841-9280-C7012B28F196}" presName="hierChild1" presStyleCnt="0">
        <dgm:presLayoutVars>
          <dgm:orgChart val="1"/>
          <dgm:chPref val="1"/>
          <dgm:dir/>
          <dgm:animOne val="branch"/>
          <dgm:animLvl val="lvl"/>
          <dgm:resizeHandles/>
        </dgm:presLayoutVars>
      </dgm:prSet>
      <dgm:spPr/>
    </dgm:pt>
    <dgm:pt modelId="{E25E4D3F-A06B-304D-A12E-8260C0874D78}" type="pres">
      <dgm:prSet presAssocID="{A5E9C5B6-2507-9942-B1AD-6D197EB82A77}" presName="hierRoot1" presStyleCnt="0">
        <dgm:presLayoutVars>
          <dgm:hierBranch val="init"/>
        </dgm:presLayoutVars>
      </dgm:prSet>
      <dgm:spPr/>
    </dgm:pt>
    <dgm:pt modelId="{55935E74-2B64-834B-9475-44F1BF77C282}" type="pres">
      <dgm:prSet presAssocID="{A5E9C5B6-2507-9942-B1AD-6D197EB82A77}" presName="rootComposite1" presStyleCnt="0"/>
      <dgm:spPr/>
    </dgm:pt>
    <dgm:pt modelId="{F402099F-8807-F44E-BF89-087C9AAF245A}" type="pres">
      <dgm:prSet presAssocID="{A5E9C5B6-2507-9942-B1AD-6D197EB82A77}" presName="rootText1" presStyleLbl="node0" presStyleIdx="0" presStyleCnt="1">
        <dgm:presLayoutVars>
          <dgm:chPref val="3"/>
        </dgm:presLayoutVars>
      </dgm:prSet>
      <dgm:spPr/>
    </dgm:pt>
    <dgm:pt modelId="{81C82C8E-4B33-8D4E-978C-31F0CD3785F8}" type="pres">
      <dgm:prSet presAssocID="{A5E9C5B6-2507-9942-B1AD-6D197EB82A77}" presName="rootConnector1" presStyleLbl="node1" presStyleIdx="0" presStyleCnt="0"/>
      <dgm:spPr/>
    </dgm:pt>
    <dgm:pt modelId="{540C48B6-0EA3-3444-AF9E-CCB1893EECB7}" type="pres">
      <dgm:prSet presAssocID="{A5E9C5B6-2507-9942-B1AD-6D197EB82A77}" presName="hierChild2" presStyleCnt="0"/>
      <dgm:spPr/>
    </dgm:pt>
    <dgm:pt modelId="{B7B3B9A0-BDD3-5B48-A421-700D4595D748}" type="pres">
      <dgm:prSet presAssocID="{D0348B2B-F5C4-AF41-A663-C84EFAC81118}" presName="Name37" presStyleLbl="parChTrans1D2" presStyleIdx="0" presStyleCnt="3"/>
      <dgm:spPr/>
    </dgm:pt>
    <dgm:pt modelId="{B766B02F-0D26-A041-9EA5-9CCB11B17EF6}" type="pres">
      <dgm:prSet presAssocID="{D2A3EE63-9E7E-6745-B4F0-35B526CEB13D}" presName="hierRoot2" presStyleCnt="0">
        <dgm:presLayoutVars>
          <dgm:hierBranch val="init"/>
        </dgm:presLayoutVars>
      </dgm:prSet>
      <dgm:spPr/>
    </dgm:pt>
    <dgm:pt modelId="{B1262D14-70DD-6C44-BF00-70C0F5C2E3C2}" type="pres">
      <dgm:prSet presAssocID="{D2A3EE63-9E7E-6745-B4F0-35B526CEB13D}" presName="rootComposite" presStyleCnt="0"/>
      <dgm:spPr/>
    </dgm:pt>
    <dgm:pt modelId="{D56CB05C-C64D-8242-868C-4F06150FD2C0}" type="pres">
      <dgm:prSet presAssocID="{D2A3EE63-9E7E-6745-B4F0-35B526CEB13D}" presName="rootText" presStyleLbl="node2" presStyleIdx="0" presStyleCnt="3">
        <dgm:presLayoutVars>
          <dgm:chPref val="3"/>
        </dgm:presLayoutVars>
      </dgm:prSet>
      <dgm:spPr/>
    </dgm:pt>
    <dgm:pt modelId="{D4C95F8A-34E5-8240-B8B0-D484421BBC7F}" type="pres">
      <dgm:prSet presAssocID="{D2A3EE63-9E7E-6745-B4F0-35B526CEB13D}" presName="rootConnector" presStyleLbl="node2" presStyleIdx="0" presStyleCnt="3"/>
      <dgm:spPr/>
    </dgm:pt>
    <dgm:pt modelId="{B23FE266-82D0-F644-8B99-594B1CF47C8F}" type="pres">
      <dgm:prSet presAssocID="{D2A3EE63-9E7E-6745-B4F0-35B526CEB13D}" presName="hierChild4" presStyleCnt="0"/>
      <dgm:spPr/>
    </dgm:pt>
    <dgm:pt modelId="{7A51AB1D-F39A-4743-AC44-1A945DB76962}" type="pres">
      <dgm:prSet presAssocID="{D2A3EE63-9E7E-6745-B4F0-35B526CEB13D}" presName="hierChild5" presStyleCnt="0"/>
      <dgm:spPr/>
    </dgm:pt>
    <dgm:pt modelId="{94233B74-1E70-CC46-8910-194E36A58C00}" type="pres">
      <dgm:prSet presAssocID="{3F8725DF-DAB5-0440-87F9-65370B4055B0}" presName="Name37" presStyleLbl="parChTrans1D2" presStyleIdx="1" presStyleCnt="3"/>
      <dgm:spPr/>
    </dgm:pt>
    <dgm:pt modelId="{F28BA9C0-C3A2-9748-85FF-869F35C3FC34}" type="pres">
      <dgm:prSet presAssocID="{AA9BF784-8813-C641-982E-04FEEE4D941F}" presName="hierRoot2" presStyleCnt="0">
        <dgm:presLayoutVars>
          <dgm:hierBranch val="init"/>
        </dgm:presLayoutVars>
      </dgm:prSet>
      <dgm:spPr/>
    </dgm:pt>
    <dgm:pt modelId="{98315AD8-A64A-CD46-9567-0E12F1C8D363}" type="pres">
      <dgm:prSet presAssocID="{AA9BF784-8813-C641-982E-04FEEE4D941F}" presName="rootComposite" presStyleCnt="0"/>
      <dgm:spPr/>
    </dgm:pt>
    <dgm:pt modelId="{52880F79-BF37-8845-96CE-5BB20709E9BC}" type="pres">
      <dgm:prSet presAssocID="{AA9BF784-8813-C641-982E-04FEEE4D941F}" presName="rootText" presStyleLbl="node2" presStyleIdx="1" presStyleCnt="3">
        <dgm:presLayoutVars>
          <dgm:chPref val="3"/>
        </dgm:presLayoutVars>
      </dgm:prSet>
      <dgm:spPr/>
    </dgm:pt>
    <dgm:pt modelId="{F1DAAA61-9763-6344-9CF4-C101A1E7A68B}" type="pres">
      <dgm:prSet presAssocID="{AA9BF784-8813-C641-982E-04FEEE4D941F}" presName="rootConnector" presStyleLbl="node2" presStyleIdx="1" presStyleCnt="3"/>
      <dgm:spPr/>
    </dgm:pt>
    <dgm:pt modelId="{A3644FF3-CB58-1649-A84C-DF6AC96F4F67}" type="pres">
      <dgm:prSet presAssocID="{AA9BF784-8813-C641-982E-04FEEE4D941F}" presName="hierChild4" presStyleCnt="0"/>
      <dgm:spPr/>
    </dgm:pt>
    <dgm:pt modelId="{31AE5678-A66D-3945-997E-66730675B739}" type="pres">
      <dgm:prSet presAssocID="{AA9BF784-8813-C641-982E-04FEEE4D941F}" presName="hierChild5" presStyleCnt="0"/>
      <dgm:spPr/>
    </dgm:pt>
    <dgm:pt modelId="{98703BC1-C660-8642-966C-C2518ACFC302}" type="pres">
      <dgm:prSet presAssocID="{6798F7B2-1C6C-604F-BF4B-8F8396D916AE}" presName="Name37" presStyleLbl="parChTrans1D2" presStyleIdx="2" presStyleCnt="3"/>
      <dgm:spPr/>
    </dgm:pt>
    <dgm:pt modelId="{104DAE21-864F-E140-B4F3-5A4A04283967}" type="pres">
      <dgm:prSet presAssocID="{F3F6FC4B-9173-7F4A-B880-56E61873687B}" presName="hierRoot2" presStyleCnt="0">
        <dgm:presLayoutVars>
          <dgm:hierBranch val="init"/>
        </dgm:presLayoutVars>
      </dgm:prSet>
      <dgm:spPr/>
    </dgm:pt>
    <dgm:pt modelId="{CCC41B5C-E30F-1B48-A25C-AC16FEC07C2C}" type="pres">
      <dgm:prSet presAssocID="{F3F6FC4B-9173-7F4A-B880-56E61873687B}" presName="rootComposite" presStyleCnt="0"/>
      <dgm:spPr/>
    </dgm:pt>
    <dgm:pt modelId="{951230A2-60D0-9049-A932-507686C9F33B}" type="pres">
      <dgm:prSet presAssocID="{F3F6FC4B-9173-7F4A-B880-56E61873687B}" presName="rootText" presStyleLbl="node2" presStyleIdx="2" presStyleCnt="3">
        <dgm:presLayoutVars>
          <dgm:chPref val="3"/>
        </dgm:presLayoutVars>
      </dgm:prSet>
      <dgm:spPr/>
    </dgm:pt>
    <dgm:pt modelId="{D5E6C2DC-B72F-6B40-A6C1-121DF948444D}" type="pres">
      <dgm:prSet presAssocID="{F3F6FC4B-9173-7F4A-B880-56E61873687B}" presName="rootConnector" presStyleLbl="node2" presStyleIdx="2" presStyleCnt="3"/>
      <dgm:spPr/>
    </dgm:pt>
    <dgm:pt modelId="{FB485FC5-6EF7-5D44-9217-A60CC528BB80}" type="pres">
      <dgm:prSet presAssocID="{F3F6FC4B-9173-7F4A-B880-56E61873687B}" presName="hierChild4" presStyleCnt="0"/>
      <dgm:spPr/>
    </dgm:pt>
    <dgm:pt modelId="{33ABFA43-638A-2F4F-8418-1F3C5556D880}" type="pres">
      <dgm:prSet presAssocID="{F3F6FC4B-9173-7F4A-B880-56E61873687B}" presName="hierChild5" presStyleCnt="0"/>
      <dgm:spPr/>
    </dgm:pt>
    <dgm:pt modelId="{E8AFA375-8578-154E-B315-E29C79DB0CB7}" type="pres">
      <dgm:prSet presAssocID="{A5E9C5B6-2507-9942-B1AD-6D197EB82A77}" presName="hierChild3" presStyleCnt="0"/>
      <dgm:spPr/>
    </dgm:pt>
  </dgm:ptLst>
  <dgm:cxnLst>
    <dgm:cxn modelId="{CD58841B-D9D7-E244-8CB5-ACC378325CD8}" srcId="{A5E9C5B6-2507-9942-B1AD-6D197EB82A77}" destId="{AA9BF784-8813-C641-982E-04FEEE4D941F}" srcOrd="1" destOrd="0" parTransId="{3F8725DF-DAB5-0440-87F9-65370B4055B0}" sibTransId="{EFF30505-4BDF-094F-A364-63BE1C13E95A}"/>
    <dgm:cxn modelId="{43D46B1C-ECC6-6F43-8643-1BC103D402A3}" type="presOf" srcId="{6798F7B2-1C6C-604F-BF4B-8F8396D916AE}" destId="{98703BC1-C660-8642-966C-C2518ACFC302}" srcOrd="0" destOrd="0" presId="urn:microsoft.com/office/officeart/2005/8/layout/orgChart1"/>
    <dgm:cxn modelId="{BF152123-CDF8-F84B-BD2C-9130DC5D4785}" srcId="{0C50E151-C07F-F841-9280-C7012B28F196}" destId="{A5E9C5B6-2507-9942-B1AD-6D197EB82A77}" srcOrd="0" destOrd="0" parTransId="{F60F7366-17A1-084E-A078-1FB978B4D241}" sibTransId="{2BD4A54D-E862-FE4A-ABAA-713DB6A5F920}"/>
    <dgm:cxn modelId="{E3037923-AB1A-D447-94F8-A0F94384998B}" srcId="{A5E9C5B6-2507-9942-B1AD-6D197EB82A77}" destId="{D2A3EE63-9E7E-6745-B4F0-35B526CEB13D}" srcOrd="0" destOrd="0" parTransId="{D0348B2B-F5C4-AF41-A663-C84EFAC81118}" sibTransId="{26FFEDFC-70EA-FB4F-B253-93CC694C1B84}"/>
    <dgm:cxn modelId="{18BD3058-F84A-274C-AA01-8B21998C4BE0}" type="presOf" srcId="{F3F6FC4B-9173-7F4A-B880-56E61873687B}" destId="{D5E6C2DC-B72F-6B40-A6C1-121DF948444D}" srcOrd="1" destOrd="0" presId="urn:microsoft.com/office/officeart/2005/8/layout/orgChart1"/>
    <dgm:cxn modelId="{57D7EA5E-9BEB-3F4F-923E-1DFEB73E1F57}" type="presOf" srcId="{A5E9C5B6-2507-9942-B1AD-6D197EB82A77}" destId="{81C82C8E-4B33-8D4E-978C-31F0CD3785F8}" srcOrd="1" destOrd="0" presId="urn:microsoft.com/office/officeart/2005/8/layout/orgChart1"/>
    <dgm:cxn modelId="{B9648883-361E-064D-8566-49D952F09B5C}" type="presOf" srcId="{F3F6FC4B-9173-7F4A-B880-56E61873687B}" destId="{951230A2-60D0-9049-A932-507686C9F33B}" srcOrd="0" destOrd="0" presId="urn:microsoft.com/office/officeart/2005/8/layout/orgChart1"/>
    <dgm:cxn modelId="{5968739E-3EAD-D84F-BFE6-32A81426F940}" type="presOf" srcId="{D2A3EE63-9E7E-6745-B4F0-35B526CEB13D}" destId="{D56CB05C-C64D-8242-868C-4F06150FD2C0}" srcOrd="0" destOrd="0" presId="urn:microsoft.com/office/officeart/2005/8/layout/orgChart1"/>
    <dgm:cxn modelId="{1B92EDAB-B00F-E34A-A20A-9A2F3E0B9CFC}" type="presOf" srcId="{D2A3EE63-9E7E-6745-B4F0-35B526CEB13D}" destId="{D4C95F8A-34E5-8240-B8B0-D484421BBC7F}" srcOrd="1" destOrd="0" presId="urn:microsoft.com/office/officeart/2005/8/layout/orgChart1"/>
    <dgm:cxn modelId="{EEF957BC-9F96-AE43-98FC-3FB408221856}" type="presOf" srcId="{AA9BF784-8813-C641-982E-04FEEE4D941F}" destId="{52880F79-BF37-8845-96CE-5BB20709E9BC}" srcOrd="0" destOrd="0" presId="urn:microsoft.com/office/officeart/2005/8/layout/orgChart1"/>
    <dgm:cxn modelId="{5350FDBF-22AE-194B-8701-80D705A33E1E}" type="presOf" srcId="{0C50E151-C07F-F841-9280-C7012B28F196}" destId="{C5AD954F-2F2D-364F-BE07-33EA77C5647D}" srcOrd="0" destOrd="0" presId="urn:microsoft.com/office/officeart/2005/8/layout/orgChart1"/>
    <dgm:cxn modelId="{7D9B5BDD-79F9-6E47-8EBF-A9C944344209}" type="presOf" srcId="{3F8725DF-DAB5-0440-87F9-65370B4055B0}" destId="{94233B74-1E70-CC46-8910-194E36A58C00}" srcOrd="0" destOrd="0" presId="urn:microsoft.com/office/officeart/2005/8/layout/orgChart1"/>
    <dgm:cxn modelId="{12E6CBE4-8C38-B34D-B3AD-966FEFB39481}" type="presOf" srcId="{AA9BF784-8813-C641-982E-04FEEE4D941F}" destId="{F1DAAA61-9763-6344-9CF4-C101A1E7A68B}" srcOrd="1" destOrd="0" presId="urn:microsoft.com/office/officeart/2005/8/layout/orgChart1"/>
    <dgm:cxn modelId="{2B9234EB-6DD5-3547-8370-DDE03117C268}" type="presOf" srcId="{A5E9C5B6-2507-9942-B1AD-6D197EB82A77}" destId="{F402099F-8807-F44E-BF89-087C9AAF245A}" srcOrd="0" destOrd="0" presId="urn:microsoft.com/office/officeart/2005/8/layout/orgChart1"/>
    <dgm:cxn modelId="{14C14AF6-8E31-9546-802B-83AE2619D71C}" srcId="{A5E9C5B6-2507-9942-B1AD-6D197EB82A77}" destId="{F3F6FC4B-9173-7F4A-B880-56E61873687B}" srcOrd="2" destOrd="0" parTransId="{6798F7B2-1C6C-604F-BF4B-8F8396D916AE}" sibTransId="{1747A37D-54BB-C54F-9DD2-9876F47B7D2D}"/>
    <dgm:cxn modelId="{1E1AA2FD-664F-A745-9C59-7C752D4F9AA5}" type="presOf" srcId="{D0348B2B-F5C4-AF41-A663-C84EFAC81118}" destId="{B7B3B9A0-BDD3-5B48-A421-700D4595D748}" srcOrd="0" destOrd="0" presId="urn:microsoft.com/office/officeart/2005/8/layout/orgChart1"/>
    <dgm:cxn modelId="{4AF37D48-1D64-9944-BECE-1AB6DC7F293F}" type="presParOf" srcId="{C5AD954F-2F2D-364F-BE07-33EA77C5647D}" destId="{E25E4D3F-A06B-304D-A12E-8260C0874D78}" srcOrd="0" destOrd="0" presId="urn:microsoft.com/office/officeart/2005/8/layout/orgChart1"/>
    <dgm:cxn modelId="{F126EA93-8FA1-8848-8AC4-2E15466BC361}" type="presParOf" srcId="{E25E4D3F-A06B-304D-A12E-8260C0874D78}" destId="{55935E74-2B64-834B-9475-44F1BF77C282}" srcOrd="0" destOrd="0" presId="urn:microsoft.com/office/officeart/2005/8/layout/orgChart1"/>
    <dgm:cxn modelId="{23C0635B-0B59-094C-AEE2-A373AE5E8EAB}" type="presParOf" srcId="{55935E74-2B64-834B-9475-44F1BF77C282}" destId="{F402099F-8807-F44E-BF89-087C9AAF245A}" srcOrd="0" destOrd="0" presId="urn:microsoft.com/office/officeart/2005/8/layout/orgChart1"/>
    <dgm:cxn modelId="{0AF473C6-6A0F-214F-A68B-3B28ED6A39C2}" type="presParOf" srcId="{55935E74-2B64-834B-9475-44F1BF77C282}" destId="{81C82C8E-4B33-8D4E-978C-31F0CD3785F8}" srcOrd="1" destOrd="0" presId="urn:microsoft.com/office/officeart/2005/8/layout/orgChart1"/>
    <dgm:cxn modelId="{8BC18467-CFD8-2042-99FC-FF2E7A78BC3B}" type="presParOf" srcId="{E25E4D3F-A06B-304D-A12E-8260C0874D78}" destId="{540C48B6-0EA3-3444-AF9E-CCB1893EECB7}" srcOrd="1" destOrd="0" presId="urn:microsoft.com/office/officeart/2005/8/layout/orgChart1"/>
    <dgm:cxn modelId="{23967A59-C139-D64F-BE37-5D78A8148911}" type="presParOf" srcId="{540C48B6-0EA3-3444-AF9E-CCB1893EECB7}" destId="{B7B3B9A0-BDD3-5B48-A421-700D4595D748}" srcOrd="0" destOrd="0" presId="urn:microsoft.com/office/officeart/2005/8/layout/orgChart1"/>
    <dgm:cxn modelId="{24FF7126-4BE1-2E43-9245-029E22FF103A}" type="presParOf" srcId="{540C48B6-0EA3-3444-AF9E-CCB1893EECB7}" destId="{B766B02F-0D26-A041-9EA5-9CCB11B17EF6}" srcOrd="1" destOrd="0" presId="urn:microsoft.com/office/officeart/2005/8/layout/orgChart1"/>
    <dgm:cxn modelId="{D7D2FEEB-392B-2F42-B7DB-0F6BF123DCF1}" type="presParOf" srcId="{B766B02F-0D26-A041-9EA5-9CCB11B17EF6}" destId="{B1262D14-70DD-6C44-BF00-70C0F5C2E3C2}" srcOrd="0" destOrd="0" presId="urn:microsoft.com/office/officeart/2005/8/layout/orgChart1"/>
    <dgm:cxn modelId="{83B5E253-B3E7-E742-B0B6-B20549545717}" type="presParOf" srcId="{B1262D14-70DD-6C44-BF00-70C0F5C2E3C2}" destId="{D56CB05C-C64D-8242-868C-4F06150FD2C0}" srcOrd="0" destOrd="0" presId="urn:microsoft.com/office/officeart/2005/8/layout/orgChart1"/>
    <dgm:cxn modelId="{0AE0C045-2D93-C340-8707-676CD509164F}" type="presParOf" srcId="{B1262D14-70DD-6C44-BF00-70C0F5C2E3C2}" destId="{D4C95F8A-34E5-8240-B8B0-D484421BBC7F}" srcOrd="1" destOrd="0" presId="urn:microsoft.com/office/officeart/2005/8/layout/orgChart1"/>
    <dgm:cxn modelId="{BAB32C15-B3E8-E942-85FC-EFF9C50AEE2A}" type="presParOf" srcId="{B766B02F-0D26-A041-9EA5-9CCB11B17EF6}" destId="{B23FE266-82D0-F644-8B99-594B1CF47C8F}" srcOrd="1" destOrd="0" presId="urn:microsoft.com/office/officeart/2005/8/layout/orgChart1"/>
    <dgm:cxn modelId="{CFF5037E-167C-5F44-96E1-3784C3CA4168}" type="presParOf" srcId="{B766B02F-0D26-A041-9EA5-9CCB11B17EF6}" destId="{7A51AB1D-F39A-4743-AC44-1A945DB76962}" srcOrd="2" destOrd="0" presId="urn:microsoft.com/office/officeart/2005/8/layout/orgChart1"/>
    <dgm:cxn modelId="{8774D2FF-70FB-0E43-BE4A-1F06E8BCA0B8}" type="presParOf" srcId="{540C48B6-0EA3-3444-AF9E-CCB1893EECB7}" destId="{94233B74-1E70-CC46-8910-194E36A58C00}" srcOrd="2" destOrd="0" presId="urn:microsoft.com/office/officeart/2005/8/layout/orgChart1"/>
    <dgm:cxn modelId="{ADBBC7BF-4213-854E-A41B-33FCE25EDA70}" type="presParOf" srcId="{540C48B6-0EA3-3444-AF9E-CCB1893EECB7}" destId="{F28BA9C0-C3A2-9748-85FF-869F35C3FC34}" srcOrd="3" destOrd="0" presId="urn:microsoft.com/office/officeart/2005/8/layout/orgChart1"/>
    <dgm:cxn modelId="{85720DFC-73B7-1544-B269-EAA401D0ABAF}" type="presParOf" srcId="{F28BA9C0-C3A2-9748-85FF-869F35C3FC34}" destId="{98315AD8-A64A-CD46-9567-0E12F1C8D363}" srcOrd="0" destOrd="0" presId="urn:microsoft.com/office/officeart/2005/8/layout/orgChart1"/>
    <dgm:cxn modelId="{22505D30-2314-2D48-80F9-1439F994F280}" type="presParOf" srcId="{98315AD8-A64A-CD46-9567-0E12F1C8D363}" destId="{52880F79-BF37-8845-96CE-5BB20709E9BC}" srcOrd="0" destOrd="0" presId="urn:microsoft.com/office/officeart/2005/8/layout/orgChart1"/>
    <dgm:cxn modelId="{2F1AE8D2-317D-AB40-8FBF-018D0FE4132B}" type="presParOf" srcId="{98315AD8-A64A-CD46-9567-0E12F1C8D363}" destId="{F1DAAA61-9763-6344-9CF4-C101A1E7A68B}" srcOrd="1" destOrd="0" presId="urn:microsoft.com/office/officeart/2005/8/layout/orgChart1"/>
    <dgm:cxn modelId="{70A3F85E-461F-CB42-99C6-3F7548B8FE98}" type="presParOf" srcId="{F28BA9C0-C3A2-9748-85FF-869F35C3FC34}" destId="{A3644FF3-CB58-1649-A84C-DF6AC96F4F67}" srcOrd="1" destOrd="0" presId="urn:microsoft.com/office/officeart/2005/8/layout/orgChart1"/>
    <dgm:cxn modelId="{D0474F11-218F-7F42-8EF2-250D8D747BED}" type="presParOf" srcId="{F28BA9C0-C3A2-9748-85FF-869F35C3FC34}" destId="{31AE5678-A66D-3945-997E-66730675B739}" srcOrd="2" destOrd="0" presId="urn:microsoft.com/office/officeart/2005/8/layout/orgChart1"/>
    <dgm:cxn modelId="{FE0C107E-3A30-454B-8E68-009128D31BBA}" type="presParOf" srcId="{540C48B6-0EA3-3444-AF9E-CCB1893EECB7}" destId="{98703BC1-C660-8642-966C-C2518ACFC302}" srcOrd="4" destOrd="0" presId="urn:microsoft.com/office/officeart/2005/8/layout/orgChart1"/>
    <dgm:cxn modelId="{00E5CCD9-4965-EF42-853E-765B297A9A4D}" type="presParOf" srcId="{540C48B6-0EA3-3444-AF9E-CCB1893EECB7}" destId="{104DAE21-864F-E140-B4F3-5A4A04283967}" srcOrd="5" destOrd="0" presId="urn:microsoft.com/office/officeart/2005/8/layout/orgChart1"/>
    <dgm:cxn modelId="{114A6EF0-0876-5D4C-B300-1A3755B16B20}" type="presParOf" srcId="{104DAE21-864F-E140-B4F3-5A4A04283967}" destId="{CCC41B5C-E30F-1B48-A25C-AC16FEC07C2C}" srcOrd="0" destOrd="0" presId="urn:microsoft.com/office/officeart/2005/8/layout/orgChart1"/>
    <dgm:cxn modelId="{0D9CCB77-BAE8-4140-893D-4D31E0C4124C}" type="presParOf" srcId="{CCC41B5C-E30F-1B48-A25C-AC16FEC07C2C}" destId="{951230A2-60D0-9049-A932-507686C9F33B}" srcOrd="0" destOrd="0" presId="urn:microsoft.com/office/officeart/2005/8/layout/orgChart1"/>
    <dgm:cxn modelId="{51EABEB4-5BBF-154E-8935-5ED174781E79}" type="presParOf" srcId="{CCC41B5C-E30F-1B48-A25C-AC16FEC07C2C}" destId="{D5E6C2DC-B72F-6B40-A6C1-121DF948444D}" srcOrd="1" destOrd="0" presId="urn:microsoft.com/office/officeart/2005/8/layout/orgChart1"/>
    <dgm:cxn modelId="{EFA94918-C172-E046-B603-B4C3D90124EF}" type="presParOf" srcId="{104DAE21-864F-E140-B4F3-5A4A04283967}" destId="{FB485FC5-6EF7-5D44-9217-A60CC528BB80}" srcOrd="1" destOrd="0" presId="urn:microsoft.com/office/officeart/2005/8/layout/orgChart1"/>
    <dgm:cxn modelId="{0EDBFBF5-9B57-8F4A-940A-623E737D9815}" type="presParOf" srcId="{104DAE21-864F-E140-B4F3-5A4A04283967}" destId="{33ABFA43-638A-2F4F-8418-1F3C5556D880}" srcOrd="2" destOrd="0" presId="urn:microsoft.com/office/officeart/2005/8/layout/orgChart1"/>
    <dgm:cxn modelId="{D049134B-2EA0-3448-9533-AE856AA1464A}" type="presParOf" srcId="{E25E4D3F-A06B-304D-A12E-8260C0874D78}" destId="{E8AFA375-8578-154E-B315-E29C79DB0CB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BEFB13-7FB1-421D-B4C7-5C3736B5EEA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657D909-11EA-4CE6-A67D-795055F2150F}">
      <dgm:prSet/>
      <dgm:spPr/>
      <dgm:t>
        <a:bodyPr/>
        <a:lstStyle/>
        <a:p>
          <a:r>
            <a:rPr lang="en-US" dirty="0"/>
            <a:t>More than a mechanical process</a:t>
          </a:r>
        </a:p>
      </dgm:t>
    </dgm:pt>
    <dgm:pt modelId="{F0350673-6CDD-4BD9-9526-795E51703D62}" type="parTrans" cxnId="{0078E20C-DE47-448A-8215-86A40A4FF9C8}">
      <dgm:prSet/>
      <dgm:spPr/>
      <dgm:t>
        <a:bodyPr/>
        <a:lstStyle/>
        <a:p>
          <a:endParaRPr lang="en-US"/>
        </a:p>
      </dgm:t>
    </dgm:pt>
    <dgm:pt modelId="{4EF24E6A-E5B9-42A5-802E-A5565D201599}" type="sibTrans" cxnId="{0078E20C-DE47-448A-8215-86A40A4FF9C8}">
      <dgm:prSet/>
      <dgm:spPr/>
      <dgm:t>
        <a:bodyPr/>
        <a:lstStyle/>
        <a:p>
          <a:endParaRPr lang="en-US"/>
        </a:p>
      </dgm:t>
    </dgm:pt>
    <dgm:pt modelId="{160D0775-CECC-46FF-A3B0-A2937B649E03}">
      <dgm:prSet/>
      <dgm:spPr/>
      <dgm:t>
        <a:bodyPr/>
        <a:lstStyle/>
        <a:p>
          <a:r>
            <a:rPr lang="en-US"/>
            <a:t>A behavioral process </a:t>
          </a:r>
        </a:p>
      </dgm:t>
    </dgm:pt>
    <dgm:pt modelId="{1F1EA84C-FD8F-4D85-B46C-11100264ECBF}" type="parTrans" cxnId="{235C0DDC-ABFA-4BDC-945C-49A3D3FD0E3B}">
      <dgm:prSet/>
      <dgm:spPr/>
      <dgm:t>
        <a:bodyPr/>
        <a:lstStyle/>
        <a:p>
          <a:endParaRPr lang="en-US"/>
        </a:p>
      </dgm:t>
    </dgm:pt>
    <dgm:pt modelId="{12F0BE28-3C51-4E5D-8FF7-2DBEAAF1FC81}" type="sibTrans" cxnId="{235C0DDC-ABFA-4BDC-945C-49A3D3FD0E3B}">
      <dgm:prSet/>
      <dgm:spPr/>
      <dgm:t>
        <a:bodyPr/>
        <a:lstStyle/>
        <a:p>
          <a:endParaRPr lang="en-US"/>
        </a:p>
      </dgm:t>
    </dgm:pt>
    <dgm:pt modelId="{6B62303A-6B9B-47AA-9E46-2912C7EF9C3B}">
      <dgm:prSet/>
      <dgm:spPr/>
      <dgm:t>
        <a:bodyPr/>
        <a:lstStyle/>
        <a:p>
          <a:r>
            <a:rPr lang="en-US"/>
            <a:t>Asset Allocation </a:t>
          </a:r>
        </a:p>
      </dgm:t>
    </dgm:pt>
    <dgm:pt modelId="{762DF563-E0F2-4E61-BB46-E1AFCD7BE299}" type="parTrans" cxnId="{B8717DF7-83A9-4C50-A7E3-A2BFB92BD2EF}">
      <dgm:prSet/>
      <dgm:spPr/>
      <dgm:t>
        <a:bodyPr/>
        <a:lstStyle/>
        <a:p>
          <a:endParaRPr lang="en-US"/>
        </a:p>
      </dgm:t>
    </dgm:pt>
    <dgm:pt modelId="{D0F0DDA2-06AD-42F3-B64A-A1000D3F5D08}" type="sibTrans" cxnId="{B8717DF7-83A9-4C50-A7E3-A2BFB92BD2EF}">
      <dgm:prSet/>
      <dgm:spPr/>
      <dgm:t>
        <a:bodyPr/>
        <a:lstStyle/>
        <a:p>
          <a:endParaRPr lang="en-US"/>
        </a:p>
      </dgm:t>
    </dgm:pt>
    <dgm:pt modelId="{E99836FF-B0B3-419F-BFC2-58FC208F2698}">
      <dgm:prSet/>
      <dgm:spPr/>
      <dgm:t>
        <a:bodyPr/>
        <a:lstStyle/>
        <a:p>
          <a:r>
            <a:rPr lang="en-US"/>
            <a:t>Security Selection </a:t>
          </a:r>
        </a:p>
      </dgm:t>
    </dgm:pt>
    <dgm:pt modelId="{50B8D4D1-5760-430B-80D6-DB26EDDBB6E3}" type="parTrans" cxnId="{406B129F-7A1A-4B88-B3B2-EF69D65C6814}">
      <dgm:prSet/>
      <dgm:spPr/>
      <dgm:t>
        <a:bodyPr/>
        <a:lstStyle/>
        <a:p>
          <a:endParaRPr lang="en-US"/>
        </a:p>
      </dgm:t>
    </dgm:pt>
    <dgm:pt modelId="{78BD9B94-E44B-4228-BDAE-F17A0E64D47E}" type="sibTrans" cxnId="{406B129F-7A1A-4B88-B3B2-EF69D65C6814}">
      <dgm:prSet/>
      <dgm:spPr/>
      <dgm:t>
        <a:bodyPr/>
        <a:lstStyle/>
        <a:p>
          <a:endParaRPr lang="en-US"/>
        </a:p>
      </dgm:t>
    </dgm:pt>
    <dgm:pt modelId="{C0902D2F-7295-413A-A297-219E57D97835}" type="pres">
      <dgm:prSet presAssocID="{7EBEFB13-7FB1-421D-B4C7-5C3736B5EEA1}" presName="root" presStyleCnt="0">
        <dgm:presLayoutVars>
          <dgm:dir/>
          <dgm:resizeHandles val="exact"/>
        </dgm:presLayoutVars>
      </dgm:prSet>
      <dgm:spPr/>
    </dgm:pt>
    <dgm:pt modelId="{77425EAD-554A-4156-97D0-20B967EF572E}" type="pres">
      <dgm:prSet presAssocID="{6657D909-11EA-4CE6-A67D-795055F2150F}" presName="compNode" presStyleCnt="0"/>
      <dgm:spPr/>
    </dgm:pt>
    <dgm:pt modelId="{84CC9B24-A65A-4BE0-9976-850A9626C130}" type="pres">
      <dgm:prSet presAssocID="{6657D909-11EA-4CE6-A67D-795055F2150F}" presName="bgRect" presStyleLbl="bgShp" presStyleIdx="0" presStyleCnt="4"/>
      <dgm:spPr/>
    </dgm:pt>
    <dgm:pt modelId="{40BDA7AA-ACE7-46B6-B274-A1CE3B4DBEFE}" type="pres">
      <dgm:prSet presAssocID="{6657D909-11EA-4CE6-A67D-795055F2150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9CB0F2ED-81DE-41A1-AD6F-1DE7510AE10B}" type="pres">
      <dgm:prSet presAssocID="{6657D909-11EA-4CE6-A67D-795055F2150F}" presName="spaceRect" presStyleCnt="0"/>
      <dgm:spPr/>
    </dgm:pt>
    <dgm:pt modelId="{BC9DD5E7-22AB-4908-BB17-C279C2F082D1}" type="pres">
      <dgm:prSet presAssocID="{6657D909-11EA-4CE6-A67D-795055F2150F}" presName="parTx" presStyleLbl="revTx" presStyleIdx="0" presStyleCnt="4">
        <dgm:presLayoutVars>
          <dgm:chMax val="0"/>
          <dgm:chPref val="0"/>
        </dgm:presLayoutVars>
      </dgm:prSet>
      <dgm:spPr/>
    </dgm:pt>
    <dgm:pt modelId="{3FAD3FE8-1F79-4E53-9B8E-2755B363EE1B}" type="pres">
      <dgm:prSet presAssocID="{4EF24E6A-E5B9-42A5-802E-A5565D201599}" presName="sibTrans" presStyleCnt="0"/>
      <dgm:spPr/>
    </dgm:pt>
    <dgm:pt modelId="{DD5E20DC-90CB-4BE4-A96B-54CEEB398FB9}" type="pres">
      <dgm:prSet presAssocID="{160D0775-CECC-46FF-A3B0-A2937B649E03}" presName="compNode" presStyleCnt="0"/>
      <dgm:spPr/>
    </dgm:pt>
    <dgm:pt modelId="{4F765731-9DE2-4628-854D-D6886B20142C}" type="pres">
      <dgm:prSet presAssocID="{160D0775-CECC-46FF-A3B0-A2937B649E03}" presName="bgRect" presStyleLbl="bgShp" presStyleIdx="1" presStyleCnt="4"/>
      <dgm:spPr/>
    </dgm:pt>
    <dgm:pt modelId="{83B6F24E-5DCA-4E0B-B523-C6548AA8C24C}" type="pres">
      <dgm:prSet presAssocID="{160D0775-CECC-46FF-A3B0-A2937B649E0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25979D30-0118-46BC-A00A-EA0D4A2EEE20}" type="pres">
      <dgm:prSet presAssocID="{160D0775-CECC-46FF-A3B0-A2937B649E03}" presName="spaceRect" presStyleCnt="0"/>
      <dgm:spPr/>
    </dgm:pt>
    <dgm:pt modelId="{37A559EA-DF07-4204-A514-F93684985398}" type="pres">
      <dgm:prSet presAssocID="{160D0775-CECC-46FF-A3B0-A2937B649E03}" presName="parTx" presStyleLbl="revTx" presStyleIdx="1" presStyleCnt="4">
        <dgm:presLayoutVars>
          <dgm:chMax val="0"/>
          <dgm:chPref val="0"/>
        </dgm:presLayoutVars>
      </dgm:prSet>
      <dgm:spPr/>
    </dgm:pt>
    <dgm:pt modelId="{60D72CD9-9B57-42D5-9977-C26B610C41A8}" type="pres">
      <dgm:prSet presAssocID="{12F0BE28-3C51-4E5D-8FF7-2DBEAAF1FC81}" presName="sibTrans" presStyleCnt="0"/>
      <dgm:spPr/>
    </dgm:pt>
    <dgm:pt modelId="{703D4EF7-7B00-44D2-B763-BD9C27B419ED}" type="pres">
      <dgm:prSet presAssocID="{6B62303A-6B9B-47AA-9E46-2912C7EF9C3B}" presName="compNode" presStyleCnt="0"/>
      <dgm:spPr/>
    </dgm:pt>
    <dgm:pt modelId="{F9B020A1-E308-4D43-901C-4F6D75A0F8A1}" type="pres">
      <dgm:prSet presAssocID="{6B62303A-6B9B-47AA-9E46-2912C7EF9C3B}" presName="bgRect" presStyleLbl="bgShp" presStyleIdx="2" presStyleCnt="4"/>
      <dgm:spPr/>
    </dgm:pt>
    <dgm:pt modelId="{A10EAD59-0D20-4DBC-9468-42F15CD31F15}" type="pres">
      <dgm:prSet presAssocID="{6B62303A-6B9B-47AA-9E46-2912C7EF9C3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2AF6DF73-3A31-47A0-ADDF-CFF87346CB7C}" type="pres">
      <dgm:prSet presAssocID="{6B62303A-6B9B-47AA-9E46-2912C7EF9C3B}" presName="spaceRect" presStyleCnt="0"/>
      <dgm:spPr/>
    </dgm:pt>
    <dgm:pt modelId="{881FD30E-9A18-4BCF-85C3-97837B97B097}" type="pres">
      <dgm:prSet presAssocID="{6B62303A-6B9B-47AA-9E46-2912C7EF9C3B}" presName="parTx" presStyleLbl="revTx" presStyleIdx="2" presStyleCnt="4">
        <dgm:presLayoutVars>
          <dgm:chMax val="0"/>
          <dgm:chPref val="0"/>
        </dgm:presLayoutVars>
      </dgm:prSet>
      <dgm:spPr/>
    </dgm:pt>
    <dgm:pt modelId="{B651A1C8-1C0E-4BD0-9C3D-8616CC106BF5}" type="pres">
      <dgm:prSet presAssocID="{D0F0DDA2-06AD-42F3-B64A-A1000D3F5D08}" presName="sibTrans" presStyleCnt="0"/>
      <dgm:spPr/>
    </dgm:pt>
    <dgm:pt modelId="{39F1CE6F-EB23-4A0E-9749-1201746DAB10}" type="pres">
      <dgm:prSet presAssocID="{E99836FF-B0B3-419F-BFC2-58FC208F2698}" presName="compNode" presStyleCnt="0"/>
      <dgm:spPr/>
    </dgm:pt>
    <dgm:pt modelId="{9B942812-5866-43AE-9EAA-27BF78F50E1E}" type="pres">
      <dgm:prSet presAssocID="{E99836FF-B0B3-419F-BFC2-58FC208F2698}" presName="bgRect" presStyleLbl="bgShp" presStyleIdx="3" presStyleCnt="4"/>
      <dgm:spPr/>
    </dgm:pt>
    <dgm:pt modelId="{367E63BD-97F6-4C8A-ADE4-4E76FDDAC156}" type="pres">
      <dgm:prSet presAssocID="{E99836FF-B0B3-419F-BFC2-58FC208F269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80209F6C-9265-4000-B441-94748F56DB3A}" type="pres">
      <dgm:prSet presAssocID="{E99836FF-B0B3-419F-BFC2-58FC208F2698}" presName="spaceRect" presStyleCnt="0"/>
      <dgm:spPr/>
    </dgm:pt>
    <dgm:pt modelId="{EDAA0EB8-6720-4F85-ACE2-C608CB0359B6}" type="pres">
      <dgm:prSet presAssocID="{E99836FF-B0B3-419F-BFC2-58FC208F2698}" presName="parTx" presStyleLbl="revTx" presStyleIdx="3" presStyleCnt="4">
        <dgm:presLayoutVars>
          <dgm:chMax val="0"/>
          <dgm:chPref val="0"/>
        </dgm:presLayoutVars>
      </dgm:prSet>
      <dgm:spPr/>
    </dgm:pt>
  </dgm:ptLst>
  <dgm:cxnLst>
    <dgm:cxn modelId="{0078E20C-DE47-448A-8215-86A40A4FF9C8}" srcId="{7EBEFB13-7FB1-421D-B4C7-5C3736B5EEA1}" destId="{6657D909-11EA-4CE6-A67D-795055F2150F}" srcOrd="0" destOrd="0" parTransId="{F0350673-6CDD-4BD9-9526-795E51703D62}" sibTransId="{4EF24E6A-E5B9-42A5-802E-A5565D201599}"/>
    <dgm:cxn modelId="{8181C613-C7B0-4446-8C40-42A82227AF03}" type="presOf" srcId="{E99836FF-B0B3-419F-BFC2-58FC208F2698}" destId="{EDAA0EB8-6720-4F85-ACE2-C608CB0359B6}" srcOrd="0" destOrd="0" presId="urn:microsoft.com/office/officeart/2018/2/layout/IconVerticalSolidList"/>
    <dgm:cxn modelId="{2B16B015-55E3-40DE-B1C1-77E77E829E6A}" type="presOf" srcId="{6657D909-11EA-4CE6-A67D-795055F2150F}" destId="{BC9DD5E7-22AB-4908-BB17-C279C2F082D1}" srcOrd="0" destOrd="0" presId="urn:microsoft.com/office/officeart/2018/2/layout/IconVerticalSolidList"/>
    <dgm:cxn modelId="{47453016-B0B8-4295-90F1-7A4EABB47E50}" type="presOf" srcId="{6B62303A-6B9B-47AA-9E46-2912C7EF9C3B}" destId="{881FD30E-9A18-4BCF-85C3-97837B97B097}" srcOrd="0" destOrd="0" presId="urn:microsoft.com/office/officeart/2018/2/layout/IconVerticalSolidList"/>
    <dgm:cxn modelId="{979EAB5A-438D-4A1F-99FA-7B2BB8D4169C}" type="presOf" srcId="{7EBEFB13-7FB1-421D-B4C7-5C3736B5EEA1}" destId="{C0902D2F-7295-413A-A297-219E57D97835}" srcOrd="0" destOrd="0" presId="urn:microsoft.com/office/officeart/2018/2/layout/IconVerticalSolidList"/>
    <dgm:cxn modelId="{406B129F-7A1A-4B88-B3B2-EF69D65C6814}" srcId="{7EBEFB13-7FB1-421D-B4C7-5C3736B5EEA1}" destId="{E99836FF-B0B3-419F-BFC2-58FC208F2698}" srcOrd="3" destOrd="0" parTransId="{50B8D4D1-5760-430B-80D6-DB26EDDBB6E3}" sibTransId="{78BD9B94-E44B-4228-BDAE-F17A0E64D47E}"/>
    <dgm:cxn modelId="{235C0DDC-ABFA-4BDC-945C-49A3D3FD0E3B}" srcId="{7EBEFB13-7FB1-421D-B4C7-5C3736B5EEA1}" destId="{160D0775-CECC-46FF-A3B0-A2937B649E03}" srcOrd="1" destOrd="0" parTransId="{1F1EA84C-FD8F-4D85-B46C-11100264ECBF}" sibTransId="{12F0BE28-3C51-4E5D-8FF7-2DBEAAF1FC81}"/>
    <dgm:cxn modelId="{B8717DF7-83A9-4C50-A7E3-A2BFB92BD2EF}" srcId="{7EBEFB13-7FB1-421D-B4C7-5C3736B5EEA1}" destId="{6B62303A-6B9B-47AA-9E46-2912C7EF9C3B}" srcOrd="2" destOrd="0" parTransId="{762DF563-E0F2-4E61-BB46-E1AFCD7BE299}" sibTransId="{D0F0DDA2-06AD-42F3-B64A-A1000D3F5D08}"/>
    <dgm:cxn modelId="{ADD5BCF9-892C-486F-8A2E-8C98DD80E38B}" type="presOf" srcId="{160D0775-CECC-46FF-A3B0-A2937B649E03}" destId="{37A559EA-DF07-4204-A514-F93684985398}" srcOrd="0" destOrd="0" presId="urn:microsoft.com/office/officeart/2018/2/layout/IconVerticalSolidList"/>
    <dgm:cxn modelId="{1283B500-319A-40E0-B719-04A2C3CFE11E}" type="presParOf" srcId="{C0902D2F-7295-413A-A297-219E57D97835}" destId="{77425EAD-554A-4156-97D0-20B967EF572E}" srcOrd="0" destOrd="0" presId="urn:microsoft.com/office/officeart/2018/2/layout/IconVerticalSolidList"/>
    <dgm:cxn modelId="{DA82B3FA-0CE6-4A99-ACD3-1227B84A587C}" type="presParOf" srcId="{77425EAD-554A-4156-97D0-20B967EF572E}" destId="{84CC9B24-A65A-4BE0-9976-850A9626C130}" srcOrd="0" destOrd="0" presId="urn:microsoft.com/office/officeart/2018/2/layout/IconVerticalSolidList"/>
    <dgm:cxn modelId="{A782331D-DC2F-4675-BCCB-B99F2C6ED27E}" type="presParOf" srcId="{77425EAD-554A-4156-97D0-20B967EF572E}" destId="{40BDA7AA-ACE7-46B6-B274-A1CE3B4DBEFE}" srcOrd="1" destOrd="0" presId="urn:microsoft.com/office/officeart/2018/2/layout/IconVerticalSolidList"/>
    <dgm:cxn modelId="{C12C44D8-863E-480D-9617-5F791C95F2B8}" type="presParOf" srcId="{77425EAD-554A-4156-97D0-20B967EF572E}" destId="{9CB0F2ED-81DE-41A1-AD6F-1DE7510AE10B}" srcOrd="2" destOrd="0" presId="urn:microsoft.com/office/officeart/2018/2/layout/IconVerticalSolidList"/>
    <dgm:cxn modelId="{79DC1C7B-75A5-46CB-9D9B-765A3B1DB66A}" type="presParOf" srcId="{77425EAD-554A-4156-97D0-20B967EF572E}" destId="{BC9DD5E7-22AB-4908-BB17-C279C2F082D1}" srcOrd="3" destOrd="0" presId="urn:microsoft.com/office/officeart/2018/2/layout/IconVerticalSolidList"/>
    <dgm:cxn modelId="{C418BC1C-69E8-4722-824C-AAFC5F9464CD}" type="presParOf" srcId="{C0902D2F-7295-413A-A297-219E57D97835}" destId="{3FAD3FE8-1F79-4E53-9B8E-2755B363EE1B}" srcOrd="1" destOrd="0" presId="urn:microsoft.com/office/officeart/2018/2/layout/IconVerticalSolidList"/>
    <dgm:cxn modelId="{CE4BE435-736A-4F74-A637-7D5E940332E2}" type="presParOf" srcId="{C0902D2F-7295-413A-A297-219E57D97835}" destId="{DD5E20DC-90CB-4BE4-A96B-54CEEB398FB9}" srcOrd="2" destOrd="0" presId="urn:microsoft.com/office/officeart/2018/2/layout/IconVerticalSolidList"/>
    <dgm:cxn modelId="{6BBA5721-6C13-4164-A9DE-A4A701DA4C1D}" type="presParOf" srcId="{DD5E20DC-90CB-4BE4-A96B-54CEEB398FB9}" destId="{4F765731-9DE2-4628-854D-D6886B20142C}" srcOrd="0" destOrd="0" presId="urn:microsoft.com/office/officeart/2018/2/layout/IconVerticalSolidList"/>
    <dgm:cxn modelId="{82BE1D9E-5827-47A3-8B78-D4E34F565698}" type="presParOf" srcId="{DD5E20DC-90CB-4BE4-A96B-54CEEB398FB9}" destId="{83B6F24E-5DCA-4E0B-B523-C6548AA8C24C}" srcOrd="1" destOrd="0" presId="urn:microsoft.com/office/officeart/2018/2/layout/IconVerticalSolidList"/>
    <dgm:cxn modelId="{5071F1CD-9E5A-4CB3-98BD-7220D797822B}" type="presParOf" srcId="{DD5E20DC-90CB-4BE4-A96B-54CEEB398FB9}" destId="{25979D30-0118-46BC-A00A-EA0D4A2EEE20}" srcOrd="2" destOrd="0" presId="urn:microsoft.com/office/officeart/2018/2/layout/IconVerticalSolidList"/>
    <dgm:cxn modelId="{04608A8F-65B2-4103-A5BA-661636FBAD8E}" type="presParOf" srcId="{DD5E20DC-90CB-4BE4-A96B-54CEEB398FB9}" destId="{37A559EA-DF07-4204-A514-F93684985398}" srcOrd="3" destOrd="0" presId="urn:microsoft.com/office/officeart/2018/2/layout/IconVerticalSolidList"/>
    <dgm:cxn modelId="{6CF34E28-24AC-4577-AD54-CB5DD0CE3E2C}" type="presParOf" srcId="{C0902D2F-7295-413A-A297-219E57D97835}" destId="{60D72CD9-9B57-42D5-9977-C26B610C41A8}" srcOrd="3" destOrd="0" presId="urn:microsoft.com/office/officeart/2018/2/layout/IconVerticalSolidList"/>
    <dgm:cxn modelId="{27DE92E3-C9B1-4789-885F-73EC6C3C3313}" type="presParOf" srcId="{C0902D2F-7295-413A-A297-219E57D97835}" destId="{703D4EF7-7B00-44D2-B763-BD9C27B419ED}" srcOrd="4" destOrd="0" presId="urn:microsoft.com/office/officeart/2018/2/layout/IconVerticalSolidList"/>
    <dgm:cxn modelId="{85343A11-2849-4B13-8E9A-485A1AD38392}" type="presParOf" srcId="{703D4EF7-7B00-44D2-B763-BD9C27B419ED}" destId="{F9B020A1-E308-4D43-901C-4F6D75A0F8A1}" srcOrd="0" destOrd="0" presId="urn:microsoft.com/office/officeart/2018/2/layout/IconVerticalSolidList"/>
    <dgm:cxn modelId="{0C7676F0-2B89-4FD0-8499-E06EAE41CE10}" type="presParOf" srcId="{703D4EF7-7B00-44D2-B763-BD9C27B419ED}" destId="{A10EAD59-0D20-4DBC-9468-42F15CD31F15}" srcOrd="1" destOrd="0" presId="urn:microsoft.com/office/officeart/2018/2/layout/IconVerticalSolidList"/>
    <dgm:cxn modelId="{917D045C-7FB1-464B-9849-572A64609855}" type="presParOf" srcId="{703D4EF7-7B00-44D2-B763-BD9C27B419ED}" destId="{2AF6DF73-3A31-47A0-ADDF-CFF87346CB7C}" srcOrd="2" destOrd="0" presId="urn:microsoft.com/office/officeart/2018/2/layout/IconVerticalSolidList"/>
    <dgm:cxn modelId="{8F4DC8BA-2586-4F54-ADC8-2C48CFA45078}" type="presParOf" srcId="{703D4EF7-7B00-44D2-B763-BD9C27B419ED}" destId="{881FD30E-9A18-4BCF-85C3-97837B97B097}" srcOrd="3" destOrd="0" presId="urn:microsoft.com/office/officeart/2018/2/layout/IconVerticalSolidList"/>
    <dgm:cxn modelId="{4C6B1B29-F9A5-4831-ABD4-211C5E1A8216}" type="presParOf" srcId="{C0902D2F-7295-413A-A297-219E57D97835}" destId="{B651A1C8-1C0E-4BD0-9C3D-8616CC106BF5}" srcOrd="5" destOrd="0" presId="urn:microsoft.com/office/officeart/2018/2/layout/IconVerticalSolidList"/>
    <dgm:cxn modelId="{8161C174-D6D3-4765-80FB-0B580C80A181}" type="presParOf" srcId="{C0902D2F-7295-413A-A297-219E57D97835}" destId="{39F1CE6F-EB23-4A0E-9749-1201746DAB10}" srcOrd="6" destOrd="0" presId="urn:microsoft.com/office/officeart/2018/2/layout/IconVerticalSolidList"/>
    <dgm:cxn modelId="{47CA0048-6F12-4CAA-9F72-C1FD8ECA8808}" type="presParOf" srcId="{39F1CE6F-EB23-4A0E-9749-1201746DAB10}" destId="{9B942812-5866-43AE-9EAA-27BF78F50E1E}" srcOrd="0" destOrd="0" presId="urn:microsoft.com/office/officeart/2018/2/layout/IconVerticalSolidList"/>
    <dgm:cxn modelId="{984EEBD7-4F58-481F-9FE1-2899F5B54C75}" type="presParOf" srcId="{39F1CE6F-EB23-4A0E-9749-1201746DAB10}" destId="{367E63BD-97F6-4C8A-ADE4-4E76FDDAC156}" srcOrd="1" destOrd="0" presId="urn:microsoft.com/office/officeart/2018/2/layout/IconVerticalSolidList"/>
    <dgm:cxn modelId="{731C2CE1-3111-48FF-8DB5-12E0E6CA1463}" type="presParOf" srcId="{39F1CE6F-EB23-4A0E-9749-1201746DAB10}" destId="{80209F6C-9265-4000-B441-94748F56DB3A}" srcOrd="2" destOrd="0" presId="urn:microsoft.com/office/officeart/2018/2/layout/IconVerticalSolidList"/>
    <dgm:cxn modelId="{072387A6-D33D-4FCF-A711-57BAAE791AA9}" type="presParOf" srcId="{39F1CE6F-EB23-4A0E-9749-1201746DAB10}" destId="{EDAA0EB8-6720-4F85-ACE2-C608CB0359B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249DF8-FC0A-C84D-9F08-39E39C38BEFB}" type="doc">
      <dgm:prSet loTypeId="urn:microsoft.com/office/officeart/2005/8/layout/chevron1" loCatId="" qsTypeId="urn:microsoft.com/office/officeart/2005/8/quickstyle/simple1" qsCatId="simple" csTypeId="urn:microsoft.com/office/officeart/2005/8/colors/accent1_2" csCatId="accent1" phldr="1"/>
      <dgm:spPr/>
      <dgm:t>
        <a:bodyPr/>
        <a:lstStyle/>
        <a:p>
          <a:endParaRPr lang="en-GB"/>
        </a:p>
      </dgm:t>
    </dgm:pt>
    <dgm:pt modelId="{9664B081-AD02-9A42-9F4B-1FA54B14C270}">
      <dgm:prSet phldrT="[Text]" custT="1"/>
      <dgm:spPr/>
      <dgm:t>
        <a:bodyPr/>
        <a:lstStyle/>
        <a:p>
          <a:r>
            <a:rPr lang="en-GB" sz="2400" dirty="0"/>
            <a:t>Country/Economy</a:t>
          </a:r>
        </a:p>
      </dgm:t>
    </dgm:pt>
    <dgm:pt modelId="{E4598D79-DA07-144B-B92C-4F62396E7923}" type="parTrans" cxnId="{7081160B-65C3-584F-83A9-139C2F48AAF2}">
      <dgm:prSet/>
      <dgm:spPr/>
      <dgm:t>
        <a:bodyPr/>
        <a:lstStyle/>
        <a:p>
          <a:endParaRPr lang="en-GB"/>
        </a:p>
      </dgm:t>
    </dgm:pt>
    <dgm:pt modelId="{F192B167-CAEB-A248-8782-C8AEE1B30177}" type="sibTrans" cxnId="{7081160B-65C3-584F-83A9-139C2F48AAF2}">
      <dgm:prSet/>
      <dgm:spPr/>
      <dgm:t>
        <a:bodyPr/>
        <a:lstStyle/>
        <a:p>
          <a:endParaRPr lang="en-GB"/>
        </a:p>
      </dgm:t>
    </dgm:pt>
    <dgm:pt modelId="{E10825EB-7E9E-2D4F-8387-A4E078971FF6}">
      <dgm:prSet phldrT="[Text]"/>
      <dgm:spPr/>
      <dgm:t>
        <a:bodyPr/>
        <a:lstStyle/>
        <a:p>
          <a:r>
            <a:rPr lang="en-GB" dirty="0"/>
            <a:t>Industry </a:t>
          </a:r>
        </a:p>
      </dgm:t>
    </dgm:pt>
    <dgm:pt modelId="{4AB707EC-3863-F44B-8F36-7928D0C430C1}" type="parTrans" cxnId="{BACE66BC-53BC-194D-BEB6-99D5EB59CBDF}">
      <dgm:prSet/>
      <dgm:spPr/>
      <dgm:t>
        <a:bodyPr/>
        <a:lstStyle/>
        <a:p>
          <a:endParaRPr lang="en-GB"/>
        </a:p>
      </dgm:t>
    </dgm:pt>
    <dgm:pt modelId="{73CFB8BB-30B9-DE45-A1EB-A97843CA5B3B}" type="sibTrans" cxnId="{BACE66BC-53BC-194D-BEB6-99D5EB59CBDF}">
      <dgm:prSet/>
      <dgm:spPr/>
      <dgm:t>
        <a:bodyPr/>
        <a:lstStyle/>
        <a:p>
          <a:endParaRPr lang="en-GB"/>
        </a:p>
      </dgm:t>
    </dgm:pt>
    <dgm:pt modelId="{65D7475B-A266-4E44-AD11-33072E832225}">
      <dgm:prSet phldrT="[Text]"/>
      <dgm:spPr/>
      <dgm:t>
        <a:bodyPr/>
        <a:lstStyle/>
        <a:p>
          <a:r>
            <a:rPr lang="en-GB" dirty="0"/>
            <a:t>Sub-Industry</a:t>
          </a:r>
        </a:p>
      </dgm:t>
    </dgm:pt>
    <dgm:pt modelId="{9115D591-6E74-184E-8875-DD2721D3FF79}" type="parTrans" cxnId="{BDF1CCEE-1B8E-9048-AE39-E3EB1BAE13CD}">
      <dgm:prSet/>
      <dgm:spPr/>
      <dgm:t>
        <a:bodyPr/>
        <a:lstStyle/>
        <a:p>
          <a:endParaRPr lang="en-GB"/>
        </a:p>
      </dgm:t>
    </dgm:pt>
    <dgm:pt modelId="{C1524F89-3CBD-D541-A0F5-83233B8851FF}" type="sibTrans" cxnId="{BDF1CCEE-1B8E-9048-AE39-E3EB1BAE13CD}">
      <dgm:prSet/>
      <dgm:spPr/>
      <dgm:t>
        <a:bodyPr/>
        <a:lstStyle/>
        <a:p>
          <a:endParaRPr lang="en-GB"/>
        </a:p>
      </dgm:t>
    </dgm:pt>
    <dgm:pt modelId="{8097F6CF-50F9-1B4F-8A21-11D4070FD963}">
      <dgm:prSet phldrT="[Text]"/>
      <dgm:spPr/>
      <dgm:t>
        <a:bodyPr/>
        <a:lstStyle/>
        <a:p>
          <a:r>
            <a:rPr lang="en-GB" dirty="0"/>
            <a:t>Company</a:t>
          </a:r>
        </a:p>
      </dgm:t>
    </dgm:pt>
    <dgm:pt modelId="{C86A3D0D-E8E3-3A4A-90E7-7F6C1FB10B09}" type="parTrans" cxnId="{F9C846EC-9D89-824C-B0DA-75C204FD90BB}">
      <dgm:prSet/>
      <dgm:spPr/>
      <dgm:t>
        <a:bodyPr/>
        <a:lstStyle/>
        <a:p>
          <a:endParaRPr lang="en-GB"/>
        </a:p>
      </dgm:t>
    </dgm:pt>
    <dgm:pt modelId="{34CAF628-159A-1049-AC4E-2BB204C86CE8}" type="sibTrans" cxnId="{F9C846EC-9D89-824C-B0DA-75C204FD90BB}">
      <dgm:prSet/>
      <dgm:spPr/>
      <dgm:t>
        <a:bodyPr/>
        <a:lstStyle/>
        <a:p>
          <a:endParaRPr lang="en-GB"/>
        </a:p>
      </dgm:t>
    </dgm:pt>
    <dgm:pt modelId="{060D5FFF-5A14-074E-B3DA-C01E18C88C94}" type="pres">
      <dgm:prSet presAssocID="{07249DF8-FC0A-C84D-9F08-39E39C38BEFB}" presName="Name0" presStyleCnt="0">
        <dgm:presLayoutVars>
          <dgm:dir/>
          <dgm:animLvl val="lvl"/>
          <dgm:resizeHandles val="exact"/>
        </dgm:presLayoutVars>
      </dgm:prSet>
      <dgm:spPr/>
    </dgm:pt>
    <dgm:pt modelId="{72BD01AE-D918-F746-8134-39591EE4689F}" type="pres">
      <dgm:prSet presAssocID="{9664B081-AD02-9A42-9F4B-1FA54B14C270}" presName="parTxOnly" presStyleLbl="node1" presStyleIdx="0" presStyleCnt="4">
        <dgm:presLayoutVars>
          <dgm:chMax val="0"/>
          <dgm:chPref val="0"/>
          <dgm:bulletEnabled val="1"/>
        </dgm:presLayoutVars>
      </dgm:prSet>
      <dgm:spPr/>
    </dgm:pt>
    <dgm:pt modelId="{79F3FEAA-D78A-3940-9D22-894E9F27D7AA}" type="pres">
      <dgm:prSet presAssocID="{F192B167-CAEB-A248-8782-C8AEE1B30177}" presName="parTxOnlySpace" presStyleCnt="0"/>
      <dgm:spPr/>
    </dgm:pt>
    <dgm:pt modelId="{C951C4E8-0B45-5A43-9717-EF7800ECF9AB}" type="pres">
      <dgm:prSet presAssocID="{E10825EB-7E9E-2D4F-8387-A4E078971FF6}" presName="parTxOnly" presStyleLbl="node1" presStyleIdx="1" presStyleCnt="4">
        <dgm:presLayoutVars>
          <dgm:chMax val="0"/>
          <dgm:chPref val="0"/>
          <dgm:bulletEnabled val="1"/>
        </dgm:presLayoutVars>
      </dgm:prSet>
      <dgm:spPr/>
    </dgm:pt>
    <dgm:pt modelId="{3078A2A0-7EC5-904D-8134-048638B04EE4}" type="pres">
      <dgm:prSet presAssocID="{73CFB8BB-30B9-DE45-A1EB-A97843CA5B3B}" presName="parTxOnlySpace" presStyleCnt="0"/>
      <dgm:spPr/>
    </dgm:pt>
    <dgm:pt modelId="{EB4612D3-6EF1-624E-BC5A-80E5D41CAB67}" type="pres">
      <dgm:prSet presAssocID="{65D7475B-A266-4E44-AD11-33072E832225}" presName="parTxOnly" presStyleLbl="node1" presStyleIdx="2" presStyleCnt="4">
        <dgm:presLayoutVars>
          <dgm:chMax val="0"/>
          <dgm:chPref val="0"/>
          <dgm:bulletEnabled val="1"/>
        </dgm:presLayoutVars>
      </dgm:prSet>
      <dgm:spPr/>
    </dgm:pt>
    <dgm:pt modelId="{59A4432F-A6E5-2D4F-928A-711B8FA8EB9F}" type="pres">
      <dgm:prSet presAssocID="{C1524F89-3CBD-D541-A0F5-83233B8851FF}" presName="parTxOnlySpace" presStyleCnt="0"/>
      <dgm:spPr/>
    </dgm:pt>
    <dgm:pt modelId="{31501BD7-C7A8-BA46-B03D-11415897857A}" type="pres">
      <dgm:prSet presAssocID="{8097F6CF-50F9-1B4F-8A21-11D4070FD963}" presName="parTxOnly" presStyleLbl="node1" presStyleIdx="3" presStyleCnt="4">
        <dgm:presLayoutVars>
          <dgm:chMax val="0"/>
          <dgm:chPref val="0"/>
          <dgm:bulletEnabled val="1"/>
        </dgm:presLayoutVars>
      </dgm:prSet>
      <dgm:spPr/>
    </dgm:pt>
  </dgm:ptLst>
  <dgm:cxnLst>
    <dgm:cxn modelId="{B2D4B700-7DBF-0940-B0AE-22C1D0B5331C}" type="presOf" srcId="{8097F6CF-50F9-1B4F-8A21-11D4070FD963}" destId="{31501BD7-C7A8-BA46-B03D-11415897857A}" srcOrd="0" destOrd="0" presId="urn:microsoft.com/office/officeart/2005/8/layout/chevron1"/>
    <dgm:cxn modelId="{7081160B-65C3-584F-83A9-139C2F48AAF2}" srcId="{07249DF8-FC0A-C84D-9F08-39E39C38BEFB}" destId="{9664B081-AD02-9A42-9F4B-1FA54B14C270}" srcOrd="0" destOrd="0" parTransId="{E4598D79-DA07-144B-B92C-4F62396E7923}" sibTransId="{F192B167-CAEB-A248-8782-C8AEE1B30177}"/>
    <dgm:cxn modelId="{284A7C36-1ED0-9543-9B5E-F4310E70A60E}" type="presOf" srcId="{65D7475B-A266-4E44-AD11-33072E832225}" destId="{EB4612D3-6EF1-624E-BC5A-80E5D41CAB67}" srcOrd="0" destOrd="0" presId="urn:microsoft.com/office/officeart/2005/8/layout/chevron1"/>
    <dgm:cxn modelId="{4473316F-5C86-3B48-94DA-7E0EB5D94437}" type="presOf" srcId="{9664B081-AD02-9A42-9F4B-1FA54B14C270}" destId="{72BD01AE-D918-F746-8134-39591EE4689F}" srcOrd="0" destOrd="0" presId="urn:microsoft.com/office/officeart/2005/8/layout/chevron1"/>
    <dgm:cxn modelId="{4A7F088F-5ED9-7E4E-B14B-E406D5345360}" type="presOf" srcId="{E10825EB-7E9E-2D4F-8387-A4E078971FF6}" destId="{C951C4E8-0B45-5A43-9717-EF7800ECF9AB}" srcOrd="0" destOrd="0" presId="urn:microsoft.com/office/officeart/2005/8/layout/chevron1"/>
    <dgm:cxn modelId="{BACE66BC-53BC-194D-BEB6-99D5EB59CBDF}" srcId="{07249DF8-FC0A-C84D-9F08-39E39C38BEFB}" destId="{E10825EB-7E9E-2D4F-8387-A4E078971FF6}" srcOrd="1" destOrd="0" parTransId="{4AB707EC-3863-F44B-8F36-7928D0C430C1}" sibTransId="{73CFB8BB-30B9-DE45-A1EB-A97843CA5B3B}"/>
    <dgm:cxn modelId="{F9C846EC-9D89-824C-B0DA-75C204FD90BB}" srcId="{07249DF8-FC0A-C84D-9F08-39E39C38BEFB}" destId="{8097F6CF-50F9-1B4F-8A21-11D4070FD963}" srcOrd="3" destOrd="0" parTransId="{C86A3D0D-E8E3-3A4A-90E7-7F6C1FB10B09}" sibTransId="{34CAF628-159A-1049-AC4E-2BB204C86CE8}"/>
    <dgm:cxn modelId="{BDF1CCEE-1B8E-9048-AE39-E3EB1BAE13CD}" srcId="{07249DF8-FC0A-C84D-9F08-39E39C38BEFB}" destId="{65D7475B-A266-4E44-AD11-33072E832225}" srcOrd="2" destOrd="0" parTransId="{9115D591-6E74-184E-8875-DD2721D3FF79}" sibTransId="{C1524F89-3CBD-D541-A0F5-83233B8851FF}"/>
    <dgm:cxn modelId="{9F1BB1F9-B381-A341-B07E-840F7F0ABAA3}" type="presOf" srcId="{07249DF8-FC0A-C84D-9F08-39E39C38BEFB}" destId="{060D5FFF-5A14-074E-B3DA-C01E18C88C94}" srcOrd="0" destOrd="0" presId="urn:microsoft.com/office/officeart/2005/8/layout/chevron1"/>
    <dgm:cxn modelId="{AC2E29D3-AD92-B24F-9920-C1318581102C}" type="presParOf" srcId="{060D5FFF-5A14-074E-B3DA-C01E18C88C94}" destId="{72BD01AE-D918-F746-8134-39591EE4689F}" srcOrd="0" destOrd="0" presId="urn:microsoft.com/office/officeart/2005/8/layout/chevron1"/>
    <dgm:cxn modelId="{6194F6BA-321A-914F-86AF-7A66CC680432}" type="presParOf" srcId="{060D5FFF-5A14-074E-B3DA-C01E18C88C94}" destId="{79F3FEAA-D78A-3940-9D22-894E9F27D7AA}" srcOrd="1" destOrd="0" presId="urn:microsoft.com/office/officeart/2005/8/layout/chevron1"/>
    <dgm:cxn modelId="{2C757F5B-9105-204D-A908-A9E1C72E4D29}" type="presParOf" srcId="{060D5FFF-5A14-074E-B3DA-C01E18C88C94}" destId="{C951C4E8-0B45-5A43-9717-EF7800ECF9AB}" srcOrd="2" destOrd="0" presId="urn:microsoft.com/office/officeart/2005/8/layout/chevron1"/>
    <dgm:cxn modelId="{8379793E-FD13-3842-8B4F-140E929F3F63}" type="presParOf" srcId="{060D5FFF-5A14-074E-B3DA-C01E18C88C94}" destId="{3078A2A0-7EC5-904D-8134-048638B04EE4}" srcOrd="3" destOrd="0" presId="urn:microsoft.com/office/officeart/2005/8/layout/chevron1"/>
    <dgm:cxn modelId="{B3A9F31C-9CFB-D14A-818C-AB665DEF37CC}" type="presParOf" srcId="{060D5FFF-5A14-074E-B3DA-C01E18C88C94}" destId="{EB4612D3-6EF1-624E-BC5A-80E5D41CAB67}" srcOrd="4" destOrd="0" presId="urn:microsoft.com/office/officeart/2005/8/layout/chevron1"/>
    <dgm:cxn modelId="{788CFEA1-8FBA-7C48-9C91-2BEE279BD18F}" type="presParOf" srcId="{060D5FFF-5A14-074E-B3DA-C01E18C88C94}" destId="{59A4432F-A6E5-2D4F-928A-711B8FA8EB9F}" srcOrd="5" destOrd="0" presId="urn:microsoft.com/office/officeart/2005/8/layout/chevron1"/>
    <dgm:cxn modelId="{146F4588-F525-9C4E-B3EE-8D32B0585645}" type="presParOf" srcId="{060D5FFF-5A14-074E-B3DA-C01E18C88C94}" destId="{31501BD7-C7A8-BA46-B03D-11415897857A}"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03BC1-C660-8642-966C-C2518ACFC302}">
      <dsp:nvSpPr>
        <dsp:cNvPr id="0" name=""/>
        <dsp:cNvSpPr/>
      </dsp:nvSpPr>
      <dsp:spPr>
        <a:xfrm>
          <a:off x="3865562" y="1313660"/>
          <a:ext cx="2734913" cy="474654"/>
        </a:xfrm>
        <a:custGeom>
          <a:avLst/>
          <a:gdLst/>
          <a:ahLst/>
          <a:cxnLst/>
          <a:rect l="0" t="0" r="0" b="0"/>
          <a:pathLst>
            <a:path>
              <a:moveTo>
                <a:pt x="0" y="0"/>
              </a:moveTo>
              <a:lnTo>
                <a:pt x="0" y="237327"/>
              </a:lnTo>
              <a:lnTo>
                <a:pt x="2734913" y="237327"/>
              </a:lnTo>
              <a:lnTo>
                <a:pt x="2734913" y="47465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33B74-1E70-CC46-8910-194E36A58C00}">
      <dsp:nvSpPr>
        <dsp:cNvPr id="0" name=""/>
        <dsp:cNvSpPr/>
      </dsp:nvSpPr>
      <dsp:spPr>
        <a:xfrm>
          <a:off x="3819842" y="1313660"/>
          <a:ext cx="91440" cy="474654"/>
        </a:xfrm>
        <a:custGeom>
          <a:avLst/>
          <a:gdLst/>
          <a:ahLst/>
          <a:cxnLst/>
          <a:rect l="0" t="0" r="0" b="0"/>
          <a:pathLst>
            <a:path>
              <a:moveTo>
                <a:pt x="45720" y="0"/>
              </a:moveTo>
              <a:lnTo>
                <a:pt x="45720" y="47465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B3B9A0-BDD3-5B48-A421-700D4595D748}">
      <dsp:nvSpPr>
        <dsp:cNvPr id="0" name=""/>
        <dsp:cNvSpPr/>
      </dsp:nvSpPr>
      <dsp:spPr>
        <a:xfrm>
          <a:off x="1130648" y="1313660"/>
          <a:ext cx="2734913" cy="474654"/>
        </a:xfrm>
        <a:custGeom>
          <a:avLst/>
          <a:gdLst/>
          <a:ahLst/>
          <a:cxnLst/>
          <a:rect l="0" t="0" r="0" b="0"/>
          <a:pathLst>
            <a:path>
              <a:moveTo>
                <a:pt x="2734913" y="0"/>
              </a:moveTo>
              <a:lnTo>
                <a:pt x="2734913" y="237327"/>
              </a:lnTo>
              <a:lnTo>
                <a:pt x="0" y="237327"/>
              </a:lnTo>
              <a:lnTo>
                <a:pt x="0" y="47465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02099F-8807-F44E-BF89-087C9AAF245A}">
      <dsp:nvSpPr>
        <dsp:cNvPr id="0" name=""/>
        <dsp:cNvSpPr/>
      </dsp:nvSpPr>
      <dsp:spPr>
        <a:xfrm>
          <a:off x="2735432" y="183530"/>
          <a:ext cx="2260259" cy="1130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GB" sz="3100" kern="1200" dirty="0"/>
            <a:t>Economic Units </a:t>
          </a:r>
        </a:p>
      </dsp:txBody>
      <dsp:txXfrm>
        <a:off x="2735432" y="183530"/>
        <a:ext cx="2260259" cy="1130129"/>
      </dsp:txXfrm>
    </dsp:sp>
    <dsp:sp modelId="{D56CB05C-C64D-8242-868C-4F06150FD2C0}">
      <dsp:nvSpPr>
        <dsp:cNvPr id="0" name=""/>
        <dsp:cNvSpPr/>
      </dsp:nvSpPr>
      <dsp:spPr>
        <a:xfrm>
          <a:off x="519" y="1788314"/>
          <a:ext cx="2260259" cy="1130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GB" sz="3100" kern="1200" dirty="0"/>
            <a:t>Governments</a:t>
          </a:r>
        </a:p>
      </dsp:txBody>
      <dsp:txXfrm>
        <a:off x="519" y="1788314"/>
        <a:ext cx="2260259" cy="1130129"/>
      </dsp:txXfrm>
    </dsp:sp>
    <dsp:sp modelId="{52880F79-BF37-8845-96CE-5BB20709E9BC}">
      <dsp:nvSpPr>
        <dsp:cNvPr id="0" name=""/>
        <dsp:cNvSpPr/>
      </dsp:nvSpPr>
      <dsp:spPr>
        <a:xfrm>
          <a:off x="2735432" y="1788314"/>
          <a:ext cx="2260259" cy="1130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GB" sz="3100" kern="1200" dirty="0"/>
            <a:t>Businesses </a:t>
          </a:r>
        </a:p>
      </dsp:txBody>
      <dsp:txXfrm>
        <a:off x="2735432" y="1788314"/>
        <a:ext cx="2260259" cy="1130129"/>
      </dsp:txXfrm>
    </dsp:sp>
    <dsp:sp modelId="{951230A2-60D0-9049-A932-507686C9F33B}">
      <dsp:nvSpPr>
        <dsp:cNvPr id="0" name=""/>
        <dsp:cNvSpPr/>
      </dsp:nvSpPr>
      <dsp:spPr>
        <a:xfrm>
          <a:off x="5470346" y="1788314"/>
          <a:ext cx="2260259" cy="1130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GB" sz="3100" kern="1200" dirty="0"/>
            <a:t>Households</a:t>
          </a:r>
        </a:p>
      </dsp:txBody>
      <dsp:txXfrm>
        <a:off x="5470346" y="1788314"/>
        <a:ext cx="2260259" cy="11301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C9B24-A65A-4BE0-9976-850A9626C130}">
      <dsp:nvSpPr>
        <dsp:cNvPr id="0" name=""/>
        <dsp:cNvSpPr/>
      </dsp:nvSpPr>
      <dsp:spPr>
        <a:xfrm>
          <a:off x="0" y="2190"/>
          <a:ext cx="615156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BDA7AA-ACE7-46B6-B274-A1CE3B4DBEFE}">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9DD5E7-22AB-4908-BB17-C279C2F082D1}">
      <dsp:nvSpPr>
        <dsp:cNvPr id="0" name=""/>
        <dsp:cNvSpPr/>
      </dsp:nvSpPr>
      <dsp:spPr>
        <a:xfrm>
          <a:off x="1282042" y="2190"/>
          <a:ext cx="4869520"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dirty="0"/>
            <a:t>More than a mechanical process</a:t>
          </a:r>
        </a:p>
      </dsp:txBody>
      <dsp:txXfrm>
        <a:off x="1282042" y="2190"/>
        <a:ext cx="4869520" cy="1109993"/>
      </dsp:txXfrm>
    </dsp:sp>
    <dsp:sp modelId="{4F765731-9DE2-4628-854D-D6886B20142C}">
      <dsp:nvSpPr>
        <dsp:cNvPr id="0" name=""/>
        <dsp:cNvSpPr/>
      </dsp:nvSpPr>
      <dsp:spPr>
        <a:xfrm>
          <a:off x="0" y="1389682"/>
          <a:ext cx="615156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B6F24E-5DCA-4E0B-B523-C6548AA8C24C}">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A559EA-DF07-4204-A514-F93684985398}">
      <dsp:nvSpPr>
        <dsp:cNvPr id="0" name=""/>
        <dsp:cNvSpPr/>
      </dsp:nvSpPr>
      <dsp:spPr>
        <a:xfrm>
          <a:off x="1282042" y="1389682"/>
          <a:ext cx="4869520"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A behavioral process </a:t>
          </a:r>
        </a:p>
      </dsp:txBody>
      <dsp:txXfrm>
        <a:off x="1282042" y="1389682"/>
        <a:ext cx="4869520" cy="1109993"/>
      </dsp:txXfrm>
    </dsp:sp>
    <dsp:sp modelId="{F9B020A1-E308-4D43-901C-4F6D75A0F8A1}">
      <dsp:nvSpPr>
        <dsp:cNvPr id="0" name=""/>
        <dsp:cNvSpPr/>
      </dsp:nvSpPr>
      <dsp:spPr>
        <a:xfrm>
          <a:off x="0" y="2777174"/>
          <a:ext cx="615156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0EAD59-0D20-4DBC-9468-42F15CD31F15}">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1FD30E-9A18-4BCF-85C3-97837B97B097}">
      <dsp:nvSpPr>
        <dsp:cNvPr id="0" name=""/>
        <dsp:cNvSpPr/>
      </dsp:nvSpPr>
      <dsp:spPr>
        <a:xfrm>
          <a:off x="1282042" y="2777174"/>
          <a:ext cx="4869520"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Asset Allocation </a:t>
          </a:r>
        </a:p>
      </dsp:txBody>
      <dsp:txXfrm>
        <a:off x="1282042" y="2777174"/>
        <a:ext cx="4869520" cy="1109993"/>
      </dsp:txXfrm>
    </dsp:sp>
    <dsp:sp modelId="{9B942812-5866-43AE-9EAA-27BF78F50E1E}">
      <dsp:nvSpPr>
        <dsp:cNvPr id="0" name=""/>
        <dsp:cNvSpPr/>
      </dsp:nvSpPr>
      <dsp:spPr>
        <a:xfrm>
          <a:off x="0" y="4164666"/>
          <a:ext cx="615156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7E63BD-97F6-4C8A-ADE4-4E76FDDAC156}">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AA0EB8-6720-4F85-ACE2-C608CB0359B6}">
      <dsp:nvSpPr>
        <dsp:cNvPr id="0" name=""/>
        <dsp:cNvSpPr/>
      </dsp:nvSpPr>
      <dsp:spPr>
        <a:xfrm>
          <a:off x="1282042" y="4164666"/>
          <a:ext cx="4869520"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Security Selection </a:t>
          </a:r>
        </a:p>
      </dsp:txBody>
      <dsp:txXfrm>
        <a:off x="1282042" y="4164666"/>
        <a:ext cx="4869520" cy="11099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BD01AE-D918-F746-8134-39591EE4689F}">
      <dsp:nvSpPr>
        <dsp:cNvPr id="0" name=""/>
        <dsp:cNvSpPr/>
      </dsp:nvSpPr>
      <dsp:spPr>
        <a:xfrm>
          <a:off x="4055" y="1147002"/>
          <a:ext cx="2360660" cy="94426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dirty="0"/>
            <a:t>Country/Economy</a:t>
          </a:r>
        </a:p>
      </dsp:txBody>
      <dsp:txXfrm>
        <a:off x="476187" y="1147002"/>
        <a:ext cx="1416396" cy="944264"/>
      </dsp:txXfrm>
    </dsp:sp>
    <dsp:sp modelId="{C951C4E8-0B45-5A43-9717-EF7800ECF9AB}">
      <dsp:nvSpPr>
        <dsp:cNvPr id="0" name=""/>
        <dsp:cNvSpPr/>
      </dsp:nvSpPr>
      <dsp:spPr>
        <a:xfrm>
          <a:off x="2128649" y="1147002"/>
          <a:ext cx="2360660" cy="94426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GB" sz="2500" kern="1200" dirty="0"/>
            <a:t>Industry </a:t>
          </a:r>
        </a:p>
      </dsp:txBody>
      <dsp:txXfrm>
        <a:off x="2600781" y="1147002"/>
        <a:ext cx="1416396" cy="944264"/>
      </dsp:txXfrm>
    </dsp:sp>
    <dsp:sp modelId="{EB4612D3-6EF1-624E-BC5A-80E5D41CAB67}">
      <dsp:nvSpPr>
        <dsp:cNvPr id="0" name=""/>
        <dsp:cNvSpPr/>
      </dsp:nvSpPr>
      <dsp:spPr>
        <a:xfrm>
          <a:off x="4253244" y="1147002"/>
          <a:ext cx="2360660" cy="94426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GB" sz="2500" kern="1200" dirty="0"/>
            <a:t>Sub-Industry</a:t>
          </a:r>
        </a:p>
      </dsp:txBody>
      <dsp:txXfrm>
        <a:off x="4725376" y="1147002"/>
        <a:ext cx="1416396" cy="944264"/>
      </dsp:txXfrm>
    </dsp:sp>
    <dsp:sp modelId="{31501BD7-C7A8-BA46-B03D-11415897857A}">
      <dsp:nvSpPr>
        <dsp:cNvPr id="0" name=""/>
        <dsp:cNvSpPr/>
      </dsp:nvSpPr>
      <dsp:spPr>
        <a:xfrm>
          <a:off x="6377839" y="1147002"/>
          <a:ext cx="2360660" cy="94426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GB" sz="2500" kern="1200" dirty="0"/>
            <a:t>Company</a:t>
          </a:r>
        </a:p>
      </dsp:txBody>
      <dsp:txXfrm>
        <a:off x="6849971" y="1147002"/>
        <a:ext cx="1416396" cy="94426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3C4AD0-27F1-1547-A717-7B66C03B9506}" type="datetimeFigureOut">
              <a:rPr lang="en-US" smtClean="0"/>
              <a:t>3/27/25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C5805-996B-8049-B074-5B4448759896}" type="slidenum">
              <a:rPr lang="en-US" smtClean="0"/>
              <a:t>‹#›</a:t>
            </a:fld>
            <a:endParaRPr lang="en-US"/>
          </a:p>
        </p:txBody>
      </p:sp>
    </p:spTree>
    <p:extLst>
      <p:ext uri="{BB962C8B-B14F-4D97-AF65-F5344CB8AC3E}">
        <p14:creationId xmlns:p14="http://schemas.microsoft.com/office/powerpoint/2010/main" val="196624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it not entirely true that financial assets don’t contribute to the economy – trading of them makes some money </a:t>
            </a:r>
          </a:p>
        </p:txBody>
      </p:sp>
      <p:sp>
        <p:nvSpPr>
          <p:cNvPr id="4" name="Slide Number Placeholder 3"/>
          <p:cNvSpPr>
            <a:spLocks noGrp="1"/>
          </p:cNvSpPr>
          <p:nvPr>
            <p:ph type="sldNum" sz="quarter" idx="5"/>
          </p:nvPr>
        </p:nvSpPr>
        <p:spPr/>
        <p:txBody>
          <a:bodyPr/>
          <a:lstStyle/>
          <a:p>
            <a:fld id="{F38F2F62-56D4-FD4B-894D-7BA74C092C5E}" type="slidenum">
              <a:rPr lang="en-US" smtClean="0"/>
              <a:t>3</a:t>
            </a:fld>
            <a:endParaRPr lang="en-US"/>
          </a:p>
        </p:txBody>
      </p:sp>
    </p:spTree>
    <p:extLst>
      <p:ext uri="{BB962C8B-B14F-4D97-AF65-F5344CB8AC3E}">
        <p14:creationId xmlns:p14="http://schemas.microsoft.com/office/powerpoint/2010/main" val="4087344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and Indirect Financing </a:t>
            </a:r>
          </a:p>
          <a:p>
            <a:endParaRPr lang="en-US" dirty="0"/>
          </a:p>
        </p:txBody>
      </p:sp>
      <p:sp>
        <p:nvSpPr>
          <p:cNvPr id="4" name="Slide Number Placeholder 3"/>
          <p:cNvSpPr>
            <a:spLocks noGrp="1"/>
          </p:cNvSpPr>
          <p:nvPr>
            <p:ph type="sldNum" sz="quarter" idx="5"/>
          </p:nvPr>
        </p:nvSpPr>
        <p:spPr/>
        <p:txBody>
          <a:bodyPr/>
          <a:lstStyle/>
          <a:p>
            <a:fld id="{F38F2F62-56D4-FD4B-894D-7BA74C092C5E}" type="slidenum">
              <a:rPr lang="en-US" smtClean="0"/>
              <a:t>6</a:t>
            </a:fld>
            <a:endParaRPr lang="en-US"/>
          </a:p>
        </p:txBody>
      </p:sp>
    </p:spTree>
    <p:extLst>
      <p:ext uri="{BB962C8B-B14F-4D97-AF65-F5344CB8AC3E}">
        <p14:creationId xmlns:p14="http://schemas.microsoft.com/office/powerpoint/2010/main" val="2240386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a:solidFill>
                  <a:schemeClr val="tx1"/>
                </a:solidFill>
                <a:effectLst/>
                <a:latin typeface="+mn-lt"/>
                <a:ea typeface="+mn-ea"/>
                <a:cs typeface="+mn-cs"/>
              </a:rPr>
              <a:t>Bottom-up is an investment approach that focuses on the fundamentals of the individual company rather than the overall macro environment. Its objective is to pick companies with strong fundamentals that have the ability to perform well regardless of the industry it operates in or the current point in the market cycle. Financial factors that can influence investors’ decisions include a healthy balance sheet, diversified and stable earnings streams, efficient debt and risk management. Operational and strategic factors such as management structure, business model, and competitive products or services are also considered</a:t>
            </a:r>
            <a:endParaRPr lang="en-US" dirty="0"/>
          </a:p>
        </p:txBody>
      </p:sp>
      <p:sp>
        <p:nvSpPr>
          <p:cNvPr id="4" name="Slide Number Placeholder 3"/>
          <p:cNvSpPr>
            <a:spLocks noGrp="1"/>
          </p:cNvSpPr>
          <p:nvPr>
            <p:ph type="sldNum" sz="quarter" idx="5"/>
          </p:nvPr>
        </p:nvSpPr>
        <p:spPr/>
        <p:txBody>
          <a:bodyPr/>
          <a:lstStyle/>
          <a:p>
            <a:fld id="{F38F2F62-56D4-FD4B-894D-7BA74C092C5E}" type="slidenum">
              <a:rPr lang="en-US" smtClean="0"/>
              <a:t>24</a:t>
            </a:fld>
            <a:endParaRPr lang="en-US"/>
          </a:p>
        </p:txBody>
      </p:sp>
    </p:spTree>
    <p:extLst>
      <p:ext uri="{BB962C8B-B14F-4D97-AF65-F5344CB8AC3E}">
        <p14:creationId xmlns:p14="http://schemas.microsoft.com/office/powerpoint/2010/main" val="4181722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AB831B96-921B-9640-B8B6-4021250BAA31}" type="datetimeFigureOut">
              <a:rPr lang="en-US" smtClean="0"/>
              <a:t>3/27/25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348497768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B831B96-921B-9640-B8B6-4021250BAA31}" type="datetimeFigureOut">
              <a:rPr lang="en-US" smtClean="0"/>
              <a:t>3/27/25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3796623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AB831B96-921B-9640-B8B6-4021250BAA31}" type="datetimeFigureOut">
              <a:rPr lang="en-US" smtClean="0"/>
              <a:t>3/27/25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24340377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831B96-921B-9640-B8B6-4021250BAA31}" type="datetimeFigureOut">
              <a:rPr lang="en-US" smtClean="0"/>
              <a:t>3/27/25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402220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AB831B96-921B-9640-B8B6-4021250BAA31}" type="datetimeFigureOut">
              <a:rPr lang="en-US" smtClean="0"/>
              <a:t>3/27/25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CC520E-1EB1-B14F-AE99-B0F55C6A6B8F}" type="slidenum">
              <a:rPr lang="en-US" smtClean="0"/>
              <a:t>‹#›</a:t>
            </a:fld>
            <a:endParaRPr lang="en-US"/>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4286078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B831B96-921B-9640-B8B6-4021250BAA31}" type="datetimeFigureOut">
              <a:rPr lang="en-US" smtClean="0"/>
              <a:t>3/27/25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3762124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31B96-921B-9640-B8B6-4021250BAA31}" type="datetimeFigureOut">
              <a:rPr lang="en-US" smtClean="0"/>
              <a:t>3/27/25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2068775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AB831B96-921B-9640-B8B6-4021250BAA31}" type="datetimeFigureOut">
              <a:rPr lang="en-US" smtClean="0"/>
              <a:t>3/27/25</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316852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B831B96-921B-9640-B8B6-4021250BAA31}" type="datetimeFigureOut">
              <a:rPr lang="en-US" smtClean="0"/>
              <a:t>3/27/25</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230507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B831B96-921B-9640-B8B6-4021250BAA31}" type="datetimeFigureOut">
              <a:rPr lang="en-US" smtClean="0"/>
              <a:t>3/27/25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1899218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B831B96-921B-9640-B8B6-4021250BAA31}" type="datetimeFigureOut">
              <a:rPr lang="en-US" smtClean="0"/>
              <a:t>3/27/25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CC520E-1EB1-B14F-AE99-B0F55C6A6B8F}" type="slidenum">
              <a:rPr lang="en-US" smtClean="0"/>
              <a:t>‹#›</a:t>
            </a:fld>
            <a:endParaRPr lang="en-US"/>
          </a:p>
        </p:txBody>
      </p:sp>
    </p:spTree>
    <p:extLst>
      <p:ext uri="{BB962C8B-B14F-4D97-AF65-F5344CB8AC3E}">
        <p14:creationId xmlns:p14="http://schemas.microsoft.com/office/powerpoint/2010/main" val="191287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B831B96-921B-9640-B8B6-4021250BAA31}" type="datetimeFigureOut">
              <a:rPr lang="en-US" smtClean="0"/>
              <a:t>3/27/25</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33CC520E-1EB1-B14F-AE99-B0F55C6A6B8F}" type="slidenum">
              <a:rPr lang="en-US" smtClean="0"/>
              <a:t>‹#›</a:t>
            </a:fld>
            <a:endParaRPr lang="en-US"/>
          </a:p>
        </p:txBody>
      </p:sp>
    </p:spTree>
    <p:extLst>
      <p:ext uri="{BB962C8B-B14F-4D97-AF65-F5344CB8AC3E}">
        <p14:creationId xmlns:p14="http://schemas.microsoft.com/office/powerpoint/2010/main" val="1078355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vestopedia.com/terms/f/financialinstrument.asp" TargetMode="External"/><Relationship Id="rId2" Type="http://schemas.openxmlformats.org/officeDocument/2006/relationships/hyperlink" Target="https://www.investopedia.com/terms/f/fungibility.asp" TargetMode="External"/><Relationship Id="rId1" Type="http://schemas.openxmlformats.org/officeDocument/2006/relationships/slideLayout" Target="../slideLayouts/slideLayout2.xml"/><Relationship Id="rId4" Type="http://schemas.openxmlformats.org/officeDocument/2006/relationships/hyperlink" Target="https://www.investopedia.com/terms/c/calloption.asp"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corporatefinanceinstitute.com/resources/knowledge/trading-investing/primary-market/"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6.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1.nseindia.com/products/content/equities/indices/sectoral_indices.htm"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fisherinvestments.com/en-us/services/investment-approach/top-dow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38.wmf"/><Relationship Id="rId4" Type="http://schemas.openxmlformats.org/officeDocument/2006/relationships/oleObject" Target="../embeddings/oleObject4.bin"/></Relationships>
</file>

<file path=ppt/slides/_rels/slide3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40.wmf"/><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7E8B7-FE8C-07A7-150F-59D239DD7AAC}"/>
              </a:ext>
            </a:extLst>
          </p:cNvPr>
          <p:cNvSpPr>
            <a:spLocks noGrp="1"/>
          </p:cNvSpPr>
          <p:nvPr>
            <p:ph type="ctrTitle"/>
          </p:nvPr>
        </p:nvSpPr>
        <p:spPr/>
        <p:txBody>
          <a:bodyPr>
            <a:normAutofit/>
          </a:bodyPr>
          <a:lstStyle/>
          <a:p>
            <a:r>
              <a:rPr lang="en-IN" b="0" i="0" dirty="0">
                <a:solidFill>
                  <a:srgbClr val="212529"/>
                </a:solidFill>
                <a:effectLst/>
                <a:latin typeface="Garamond" panose="02020404030301010803" pitchFamily="18" charset="0"/>
              </a:rPr>
              <a:t>Financial Data Analytics &amp; Corporate Finance</a:t>
            </a:r>
          </a:p>
        </p:txBody>
      </p:sp>
      <p:sp>
        <p:nvSpPr>
          <p:cNvPr id="3" name="Subtitle 2">
            <a:extLst>
              <a:ext uri="{FF2B5EF4-FFF2-40B4-BE49-F238E27FC236}">
                <a16:creationId xmlns:a16="http://schemas.microsoft.com/office/drawing/2014/main" id="{559CAD31-FF97-48FB-6FB8-323131913BC3}"/>
              </a:ext>
            </a:extLst>
          </p:cNvPr>
          <p:cNvSpPr>
            <a:spLocks noGrp="1"/>
          </p:cNvSpPr>
          <p:nvPr>
            <p:ph type="subTitle" idx="1"/>
          </p:nvPr>
        </p:nvSpPr>
        <p:spPr/>
        <p:txBody>
          <a:bodyPr/>
          <a:lstStyle/>
          <a:p>
            <a:r>
              <a:rPr lang="en-US" dirty="0"/>
              <a:t>Anuj Suneja </a:t>
            </a:r>
          </a:p>
          <a:p>
            <a:endParaRPr lang="en-US" dirty="0"/>
          </a:p>
        </p:txBody>
      </p:sp>
    </p:spTree>
    <p:extLst>
      <p:ext uri="{BB962C8B-B14F-4D97-AF65-F5344CB8AC3E}">
        <p14:creationId xmlns:p14="http://schemas.microsoft.com/office/powerpoint/2010/main" val="190298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A473-4AF4-A290-BA9B-A75686E5E86B}"/>
              </a:ext>
            </a:extLst>
          </p:cNvPr>
          <p:cNvSpPr>
            <a:spLocks noGrp="1"/>
          </p:cNvSpPr>
          <p:nvPr>
            <p:ph type="title"/>
          </p:nvPr>
        </p:nvSpPr>
        <p:spPr>
          <a:xfrm>
            <a:off x="2231136" y="384828"/>
            <a:ext cx="7729728" cy="1188720"/>
          </a:xfrm>
        </p:spPr>
        <p:txBody>
          <a:bodyPr/>
          <a:lstStyle/>
          <a:p>
            <a:r>
              <a:rPr lang="en-US" dirty="0">
                <a:latin typeface="Garamond" panose="02020404030301010803" pitchFamily="18" charset="0"/>
              </a:rPr>
              <a:t>Disclaimer</a:t>
            </a:r>
          </a:p>
        </p:txBody>
      </p:sp>
      <p:sp>
        <p:nvSpPr>
          <p:cNvPr id="3" name="Content Placeholder 2">
            <a:extLst>
              <a:ext uri="{FF2B5EF4-FFF2-40B4-BE49-F238E27FC236}">
                <a16:creationId xmlns:a16="http://schemas.microsoft.com/office/drawing/2014/main" id="{91A8D2E0-C2F4-114B-D160-91C071C49365}"/>
              </a:ext>
            </a:extLst>
          </p:cNvPr>
          <p:cNvSpPr>
            <a:spLocks noGrp="1"/>
          </p:cNvSpPr>
          <p:nvPr>
            <p:ph idx="1"/>
          </p:nvPr>
        </p:nvSpPr>
        <p:spPr>
          <a:xfrm>
            <a:off x="1349298" y="1573549"/>
            <a:ext cx="9500839" cy="5027974"/>
          </a:xfrm>
        </p:spPr>
        <p:txBody>
          <a:bodyPr>
            <a:normAutofit lnSpcReduction="10000"/>
          </a:bodyPr>
          <a:lstStyle/>
          <a:p>
            <a:r>
              <a:rPr lang="en-US" dirty="0">
                <a:latin typeface="Garamond" panose="02020404030301010803" pitchFamily="18" charset="0"/>
              </a:rPr>
              <a:t>I don’t know everything – kindly don’t expect that </a:t>
            </a:r>
          </a:p>
          <a:p>
            <a:r>
              <a:rPr lang="en-US" dirty="0">
                <a:latin typeface="Garamond" panose="02020404030301010803" pitchFamily="18" charset="0"/>
              </a:rPr>
              <a:t>I might use some jargons here and there – let me know if you don’t understand something – stop me then and there and I will try to explain it in a better and an easier way</a:t>
            </a:r>
          </a:p>
          <a:p>
            <a:r>
              <a:rPr lang="en-US" dirty="0">
                <a:latin typeface="Garamond" panose="02020404030301010803" pitchFamily="18" charset="0"/>
              </a:rPr>
              <a:t>I might just Google somethings in between of the class in order to find a better visualization of the same – kindly bear with me </a:t>
            </a:r>
          </a:p>
          <a:p>
            <a:r>
              <a:rPr lang="en-US" dirty="0">
                <a:latin typeface="Garamond" panose="02020404030301010803" pitchFamily="18" charset="0"/>
              </a:rPr>
              <a:t>Please feel free to let me know to slow down or speed-up during the class </a:t>
            </a:r>
          </a:p>
          <a:p>
            <a:r>
              <a:rPr lang="en-US" dirty="0">
                <a:latin typeface="Garamond" panose="02020404030301010803" pitchFamily="18" charset="0"/>
              </a:rPr>
              <a:t>There are a lot of softer aspects to equity analysis which you would learn with time </a:t>
            </a:r>
          </a:p>
          <a:p>
            <a:r>
              <a:rPr lang="en-US" dirty="0">
                <a:latin typeface="Garamond" panose="02020404030301010803" pitchFamily="18" charset="0"/>
              </a:rPr>
              <a:t>Any special orders/requests - something that you want to learn can be put in today – and I will try my best to incorporate the same </a:t>
            </a:r>
          </a:p>
          <a:p>
            <a:r>
              <a:rPr lang="en-US" dirty="0">
                <a:latin typeface="Garamond" panose="02020404030301010803" pitchFamily="18" charset="0"/>
              </a:rPr>
              <a:t>I might say things about some companies that you might not like - but you and I are allowed to have our own views. Right? We can have a discussion if we disagree on something! </a:t>
            </a:r>
          </a:p>
          <a:p>
            <a:r>
              <a:rPr lang="en-US" dirty="0">
                <a:latin typeface="Garamond" panose="02020404030301010803" pitchFamily="18" charset="0"/>
              </a:rPr>
              <a:t>Some jokes and contexts might not suit your genre – in case of any clarifications on the contexts reach out to me or your kids as they might know what I am referring to</a:t>
            </a:r>
          </a:p>
          <a:p>
            <a:r>
              <a:rPr lang="en-US" dirty="0">
                <a:latin typeface="Garamond" panose="02020404030301010803" pitchFamily="18" charset="0"/>
              </a:rPr>
              <a:t>Neither there are any stupid questions, nor there are any stupid answers – except for the ones that I might give if I don’t know something</a:t>
            </a:r>
          </a:p>
          <a:p>
            <a:pPr marL="0" indent="0">
              <a:buNone/>
            </a:pPr>
            <a:endParaRPr lang="en-US" dirty="0">
              <a:latin typeface="Garamond" panose="02020404030301010803" pitchFamily="18" charset="0"/>
            </a:endParaRPr>
          </a:p>
          <a:p>
            <a:endParaRPr lang="en-US"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19474BBD-9B60-DCA9-CFA5-FC0ECF65646C}"/>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a:t>
            </a:fld>
            <a:endParaRPr lang="en-US">
              <a:latin typeface="Garamond" panose="02020404030301010803" pitchFamily="18" charset="0"/>
            </a:endParaRPr>
          </a:p>
        </p:txBody>
      </p:sp>
    </p:spTree>
    <p:extLst>
      <p:ext uri="{BB962C8B-B14F-4D97-AF65-F5344CB8AC3E}">
        <p14:creationId xmlns:p14="http://schemas.microsoft.com/office/powerpoint/2010/main" val="15681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AA7DB-D0DE-0BD7-0AF0-48E4AB526B65}"/>
              </a:ext>
            </a:extLst>
          </p:cNvPr>
          <p:cNvSpPr>
            <a:spLocks noGrp="1"/>
          </p:cNvSpPr>
          <p:nvPr>
            <p:ph type="title"/>
          </p:nvPr>
        </p:nvSpPr>
        <p:spPr>
          <a:xfrm>
            <a:off x="2231136" y="306768"/>
            <a:ext cx="7729728" cy="1188720"/>
          </a:xfrm>
        </p:spPr>
        <p:txBody>
          <a:bodyPr/>
          <a:lstStyle/>
          <a:p>
            <a:r>
              <a:rPr lang="en-US" dirty="0">
                <a:latin typeface="Garamond" panose="02020404030301010803" pitchFamily="18" charset="0"/>
              </a:rPr>
              <a:t>Real and Financial Assets</a:t>
            </a:r>
          </a:p>
        </p:txBody>
      </p:sp>
      <p:sp>
        <p:nvSpPr>
          <p:cNvPr id="3" name="Content Placeholder 2">
            <a:extLst>
              <a:ext uri="{FF2B5EF4-FFF2-40B4-BE49-F238E27FC236}">
                <a16:creationId xmlns:a16="http://schemas.microsoft.com/office/drawing/2014/main" id="{CAB8EFAC-0D02-E16E-F8B4-21B78239A946}"/>
              </a:ext>
            </a:extLst>
          </p:cNvPr>
          <p:cNvSpPr>
            <a:spLocks noGrp="1"/>
          </p:cNvSpPr>
          <p:nvPr>
            <p:ph idx="1"/>
          </p:nvPr>
        </p:nvSpPr>
        <p:spPr>
          <a:xfrm>
            <a:off x="2231136" y="1957820"/>
            <a:ext cx="3277566" cy="3101983"/>
          </a:xfrm>
        </p:spPr>
        <p:txBody>
          <a:bodyPr>
            <a:normAutofit/>
          </a:bodyPr>
          <a:lstStyle/>
          <a:p>
            <a:r>
              <a:rPr lang="en-US" sz="2000" dirty="0">
                <a:latin typeface="Garamond" panose="02020404030301010803" pitchFamily="18" charset="0"/>
              </a:rPr>
              <a:t>Real Assets </a:t>
            </a:r>
          </a:p>
          <a:p>
            <a:pPr lvl="1"/>
            <a:r>
              <a:rPr lang="en-US" sz="1800" dirty="0">
                <a:latin typeface="Garamond" panose="02020404030301010803" pitchFamily="18" charset="0"/>
              </a:rPr>
              <a:t>Have productive capacity </a:t>
            </a:r>
          </a:p>
          <a:p>
            <a:pPr lvl="1"/>
            <a:r>
              <a:rPr lang="en-US" sz="1800" dirty="0">
                <a:latin typeface="Garamond" panose="02020404030301010803" pitchFamily="18" charset="0"/>
              </a:rPr>
              <a:t>Generate productivity for the economy </a:t>
            </a:r>
          </a:p>
          <a:p>
            <a:pPr lvl="1"/>
            <a:r>
              <a:rPr lang="en-US" sz="1800" dirty="0" err="1">
                <a:latin typeface="Garamond" panose="02020404030301010803" pitchFamily="18" charset="0"/>
              </a:rPr>
              <a:t>Eg</a:t>
            </a:r>
            <a:r>
              <a:rPr lang="en-US" sz="1800" dirty="0">
                <a:latin typeface="Garamond" panose="02020404030301010803" pitchFamily="18" charset="0"/>
              </a:rPr>
              <a:t>: Land, Building, PP&amp;E, &amp; IP </a:t>
            </a:r>
          </a:p>
        </p:txBody>
      </p:sp>
      <p:sp>
        <p:nvSpPr>
          <p:cNvPr id="17" name="Slide Number Placeholder 16">
            <a:extLst>
              <a:ext uri="{FF2B5EF4-FFF2-40B4-BE49-F238E27FC236}">
                <a16:creationId xmlns:a16="http://schemas.microsoft.com/office/drawing/2014/main" id="{6948BE5C-0405-3109-17B0-35C01634DBF4}"/>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3</a:t>
            </a:fld>
            <a:endParaRPr lang="en-US">
              <a:latin typeface="Garamond" panose="02020404030301010803" pitchFamily="18" charset="0"/>
            </a:endParaRPr>
          </a:p>
        </p:txBody>
      </p:sp>
      <p:sp>
        <p:nvSpPr>
          <p:cNvPr id="4" name="Content Placeholder 2">
            <a:extLst>
              <a:ext uri="{FF2B5EF4-FFF2-40B4-BE49-F238E27FC236}">
                <a16:creationId xmlns:a16="http://schemas.microsoft.com/office/drawing/2014/main" id="{9DF84DDA-69AD-0B36-BDFC-0EC5C2EF9E7D}"/>
              </a:ext>
            </a:extLst>
          </p:cNvPr>
          <p:cNvSpPr txBox="1">
            <a:spLocks/>
          </p:cNvSpPr>
          <p:nvPr/>
        </p:nvSpPr>
        <p:spPr>
          <a:xfrm>
            <a:off x="6487185" y="1957819"/>
            <a:ext cx="3277566" cy="31019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sz="2000" dirty="0">
                <a:latin typeface="Garamond" panose="02020404030301010803" pitchFamily="18" charset="0"/>
              </a:rPr>
              <a:t>Financial Assets </a:t>
            </a:r>
          </a:p>
          <a:p>
            <a:pPr lvl="1"/>
            <a:r>
              <a:rPr lang="en-US" sz="1800" dirty="0">
                <a:latin typeface="Garamond" panose="02020404030301010803" pitchFamily="18" charset="0"/>
              </a:rPr>
              <a:t>Are just claims on the real assets </a:t>
            </a:r>
          </a:p>
          <a:p>
            <a:pPr lvl="1"/>
            <a:r>
              <a:rPr lang="en-US" sz="1800" dirty="0">
                <a:latin typeface="Garamond" panose="02020404030301010803" pitchFamily="18" charset="0"/>
              </a:rPr>
              <a:t>Don’t contribute directly to the productive capacity</a:t>
            </a:r>
          </a:p>
          <a:p>
            <a:pPr lvl="1"/>
            <a:r>
              <a:rPr lang="en-US" sz="1800" dirty="0" err="1">
                <a:latin typeface="Garamond" panose="02020404030301010803" pitchFamily="18" charset="0"/>
              </a:rPr>
              <a:t>Eg</a:t>
            </a:r>
            <a:r>
              <a:rPr lang="en-US" sz="1800" dirty="0">
                <a:latin typeface="Garamond" panose="02020404030301010803" pitchFamily="18" charset="0"/>
              </a:rPr>
              <a:t>: Stocks, Bonds, Futures </a:t>
            </a:r>
            <a:r>
              <a:rPr lang="en-US" sz="1800" dirty="0" err="1">
                <a:latin typeface="Garamond" panose="02020404030301010803" pitchFamily="18" charset="0"/>
              </a:rPr>
              <a:t>etc</a:t>
            </a:r>
            <a:r>
              <a:rPr lang="en-US" sz="1800" dirty="0">
                <a:latin typeface="Garamond" panose="02020404030301010803" pitchFamily="18" charset="0"/>
              </a:rPr>
              <a:t>  </a:t>
            </a:r>
          </a:p>
        </p:txBody>
      </p:sp>
      <p:pic>
        <p:nvPicPr>
          <p:cNvPr id="6" name="Graphic 5" descr="Court with solid fill">
            <a:extLst>
              <a:ext uri="{FF2B5EF4-FFF2-40B4-BE49-F238E27FC236}">
                <a16:creationId xmlns:a16="http://schemas.microsoft.com/office/drawing/2014/main" id="{7BEE5FAB-FE07-D945-D37E-7E9585441D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9902" y="4432943"/>
            <a:ext cx="914400" cy="914400"/>
          </a:xfrm>
          <a:prstGeom prst="rect">
            <a:avLst/>
          </a:prstGeom>
        </p:spPr>
      </p:pic>
      <p:pic>
        <p:nvPicPr>
          <p:cNvPr id="8" name="Graphic 7" descr="Modern architecture outline">
            <a:extLst>
              <a:ext uri="{FF2B5EF4-FFF2-40B4-BE49-F238E27FC236}">
                <a16:creationId xmlns:a16="http://schemas.microsoft.com/office/drawing/2014/main" id="{A558FF7C-520A-CC41-8DE4-3730080B5A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14823" y="4432943"/>
            <a:ext cx="914400" cy="914400"/>
          </a:xfrm>
          <a:prstGeom prst="rect">
            <a:avLst/>
          </a:prstGeom>
        </p:spPr>
      </p:pic>
      <p:pic>
        <p:nvPicPr>
          <p:cNvPr id="10" name="Graphic 9" descr="Factory with solid fill">
            <a:extLst>
              <a:ext uri="{FF2B5EF4-FFF2-40B4-BE49-F238E27FC236}">
                <a16:creationId xmlns:a16="http://schemas.microsoft.com/office/drawing/2014/main" id="{E722E759-C07E-AE68-B74F-8DB2EFDFFE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49744" y="4432943"/>
            <a:ext cx="914400" cy="914400"/>
          </a:xfrm>
          <a:prstGeom prst="rect">
            <a:avLst/>
          </a:prstGeom>
        </p:spPr>
      </p:pic>
      <p:pic>
        <p:nvPicPr>
          <p:cNvPr id="12" name="Graphic 11" descr="Toggle with solid fill">
            <a:extLst>
              <a:ext uri="{FF2B5EF4-FFF2-40B4-BE49-F238E27FC236}">
                <a16:creationId xmlns:a16="http://schemas.microsoft.com/office/drawing/2014/main" id="{5B55BB60-2AF1-49AC-FEE3-E648577341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46464" y="4524621"/>
            <a:ext cx="914400" cy="914400"/>
          </a:xfrm>
          <a:prstGeom prst="rect">
            <a:avLst/>
          </a:prstGeom>
        </p:spPr>
      </p:pic>
      <p:pic>
        <p:nvPicPr>
          <p:cNvPr id="14" name="Graphic 13" descr="Contract with solid fill">
            <a:extLst>
              <a:ext uri="{FF2B5EF4-FFF2-40B4-BE49-F238E27FC236}">
                <a16:creationId xmlns:a16="http://schemas.microsoft.com/office/drawing/2014/main" id="{67694E30-3F17-D717-1B09-48D73B9A585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02713" y="4524621"/>
            <a:ext cx="914400" cy="914400"/>
          </a:xfrm>
          <a:prstGeom prst="rect">
            <a:avLst/>
          </a:prstGeom>
        </p:spPr>
      </p:pic>
      <p:pic>
        <p:nvPicPr>
          <p:cNvPr id="16" name="Graphic 15" descr="Upward trend with solid fill">
            <a:extLst>
              <a:ext uri="{FF2B5EF4-FFF2-40B4-BE49-F238E27FC236}">
                <a16:creationId xmlns:a16="http://schemas.microsoft.com/office/drawing/2014/main" id="{DEEC9044-DB48-CE33-361A-908DE2B992F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58963" y="4524621"/>
            <a:ext cx="914400" cy="914400"/>
          </a:xfrm>
          <a:prstGeom prst="rect">
            <a:avLst/>
          </a:prstGeom>
        </p:spPr>
      </p:pic>
    </p:spTree>
    <p:extLst>
      <p:ext uri="{BB962C8B-B14F-4D97-AF65-F5344CB8AC3E}">
        <p14:creationId xmlns:p14="http://schemas.microsoft.com/office/powerpoint/2010/main" val="244642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04A6B-9796-A91D-11B9-B6E6FA82B654}"/>
              </a:ext>
            </a:extLst>
          </p:cNvPr>
          <p:cNvSpPr>
            <a:spLocks noGrp="1"/>
          </p:cNvSpPr>
          <p:nvPr>
            <p:ph type="title"/>
          </p:nvPr>
        </p:nvSpPr>
        <p:spPr/>
        <p:txBody>
          <a:bodyPr/>
          <a:lstStyle/>
          <a:p>
            <a:r>
              <a:rPr lang="en-US" dirty="0">
                <a:latin typeface="Garamond" panose="02020404030301010803" pitchFamily="18" charset="0"/>
              </a:rPr>
              <a:t>Types of Economic Units </a:t>
            </a:r>
          </a:p>
        </p:txBody>
      </p:sp>
      <p:graphicFrame>
        <p:nvGraphicFramePr>
          <p:cNvPr id="4" name="Content Placeholder 3">
            <a:extLst>
              <a:ext uri="{FF2B5EF4-FFF2-40B4-BE49-F238E27FC236}">
                <a16:creationId xmlns:a16="http://schemas.microsoft.com/office/drawing/2014/main" id="{46E4CD4A-9B54-6A21-B807-612599FF0F77}"/>
              </a:ext>
            </a:extLst>
          </p:cNvPr>
          <p:cNvGraphicFramePr>
            <a:graphicFrameLocks noGrp="1"/>
          </p:cNvGraphicFramePr>
          <p:nvPr>
            <p:ph idx="1"/>
          </p:nvPr>
        </p:nvGraphicFramePr>
        <p:xfrm>
          <a:off x="2230438" y="2638425"/>
          <a:ext cx="7731125" cy="31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5615FA0A-A936-9AA5-5EC4-598B1DFD5B90}"/>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4</a:t>
            </a:fld>
            <a:endParaRPr lang="en-US">
              <a:latin typeface="Garamond" panose="02020404030301010803" pitchFamily="18" charset="0"/>
            </a:endParaRPr>
          </a:p>
        </p:txBody>
      </p:sp>
    </p:spTree>
    <p:extLst>
      <p:ext uri="{BB962C8B-B14F-4D97-AF65-F5344CB8AC3E}">
        <p14:creationId xmlns:p14="http://schemas.microsoft.com/office/powerpoint/2010/main" val="33202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77F0-B159-5C81-3740-05C784644425}"/>
              </a:ext>
            </a:extLst>
          </p:cNvPr>
          <p:cNvSpPr>
            <a:spLocks noGrp="1"/>
          </p:cNvSpPr>
          <p:nvPr>
            <p:ph type="title"/>
          </p:nvPr>
        </p:nvSpPr>
        <p:spPr>
          <a:xfrm>
            <a:off x="2231136" y="563249"/>
            <a:ext cx="7729728" cy="1188720"/>
          </a:xfrm>
        </p:spPr>
        <p:txBody>
          <a:bodyPr/>
          <a:lstStyle/>
          <a:p>
            <a:r>
              <a:rPr lang="en-US" dirty="0">
                <a:latin typeface="Garamond" panose="02020404030301010803" pitchFamily="18" charset="0"/>
              </a:rPr>
              <a:t>Income and Expenditure</a:t>
            </a:r>
          </a:p>
        </p:txBody>
      </p:sp>
      <p:sp>
        <p:nvSpPr>
          <p:cNvPr id="4" name="Text Box 4">
            <a:extLst>
              <a:ext uri="{FF2B5EF4-FFF2-40B4-BE49-F238E27FC236}">
                <a16:creationId xmlns:a16="http://schemas.microsoft.com/office/drawing/2014/main" id="{96766ADC-F090-FC93-CCD4-DD88371846FB}"/>
              </a:ext>
            </a:extLst>
          </p:cNvPr>
          <p:cNvSpPr txBox="1">
            <a:spLocks noChangeArrowheads="1"/>
          </p:cNvSpPr>
          <p:nvPr/>
        </p:nvSpPr>
        <p:spPr bwMode="auto">
          <a:xfrm>
            <a:off x="2362200" y="1981200"/>
            <a:ext cx="6781800" cy="1289050"/>
          </a:xfrm>
          <a:prstGeom prst="rect">
            <a:avLst/>
          </a:prstGeom>
          <a:noFill/>
          <a:ln w="38100" cmpd="dbl">
            <a:solidFill>
              <a:schemeClr val="tx1"/>
            </a:solidFill>
            <a:miter lim="800000"/>
            <a:headEnd type="none" w="sm" len="sm"/>
            <a:tailEnd type="none" w="sm" len="sm"/>
          </a:ln>
          <a:effectLst/>
        </p:spPr>
        <p:txBody>
          <a:bodyPr>
            <a:spAutoFit/>
          </a:bodyPr>
          <a:lstStyle/>
          <a:p>
            <a:pPr>
              <a:spcBef>
                <a:spcPct val="50000"/>
              </a:spcBef>
            </a:pPr>
            <a:r>
              <a:rPr lang="en-US" sz="2800" i="1" dirty="0">
                <a:latin typeface="Garamond" panose="02020404030301010803" pitchFamily="18" charset="0"/>
              </a:rPr>
              <a:t>Income = Expenditure</a:t>
            </a:r>
          </a:p>
          <a:p>
            <a:pPr>
              <a:spcBef>
                <a:spcPct val="50000"/>
              </a:spcBef>
            </a:pPr>
            <a:r>
              <a:rPr lang="en-US" sz="3200" dirty="0">
                <a:latin typeface="Garamond" panose="02020404030301010803" pitchFamily="18" charset="0"/>
              </a:rPr>
              <a:t>Balanced Budget Units (BBU)</a:t>
            </a:r>
          </a:p>
        </p:txBody>
      </p:sp>
      <p:sp>
        <p:nvSpPr>
          <p:cNvPr id="5" name="Text Box 5">
            <a:extLst>
              <a:ext uri="{FF2B5EF4-FFF2-40B4-BE49-F238E27FC236}">
                <a16:creationId xmlns:a16="http://schemas.microsoft.com/office/drawing/2014/main" id="{ADC1FC4E-79E4-708C-40E0-F4CD5AFC8F62}"/>
              </a:ext>
            </a:extLst>
          </p:cNvPr>
          <p:cNvSpPr txBox="1">
            <a:spLocks noChangeArrowheads="1"/>
          </p:cNvSpPr>
          <p:nvPr/>
        </p:nvSpPr>
        <p:spPr bwMode="auto">
          <a:xfrm>
            <a:off x="2362200" y="3435350"/>
            <a:ext cx="6781800" cy="1289050"/>
          </a:xfrm>
          <a:prstGeom prst="rect">
            <a:avLst/>
          </a:prstGeom>
          <a:noFill/>
          <a:ln w="38100" cmpd="dbl">
            <a:solidFill>
              <a:schemeClr val="tx1"/>
            </a:solidFill>
            <a:miter lim="800000"/>
            <a:headEnd type="none" w="sm" len="sm"/>
            <a:tailEnd type="none" w="sm" len="sm"/>
          </a:ln>
          <a:effectLst/>
        </p:spPr>
        <p:txBody>
          <a:bodyPr>
            <a:spAutoFit/>
          </a:bodyPr>
          <a:lstStyle/>
          <a:p>
            <a:pPr>
              <a:spcBef>
                <a:spcPct val="50000"/>
              </a:spcBef>
            </a:pPr>
            <a:r>
              <a:rPr lang="en-US" sz="2800" i="1">
                <a:latin typeface="Garamond" panose="02020404030301010803" pitchFamily="18" charset="0"/>
              </a:rPr>
              <a:t>Income &gt; Expenditure</a:t>
            </a:r>
          </a:p>
          <a:p>
            <a:pPr>
              <a:spcBef>
                <a:spcPct val="50000"/>
              </a:spcBef>
            </a:pPr>
            <a:r>
              <a:rPr lang="en-US" sz="3200">
                <a:latin typeface="Garamond" panose="02020404030301010803" pitchFamily="18" charset="0"/>
              </a:rPr>
              <a:t>Surplus Budget Units (SBU)</a:t>
            </a:r>
          </a:p>
        </p:txBody>
      </p:sp>
      <p:sp>
        <p:nvSpPr>
          <p:cNvPr id="6" name="Text Box 7">
            <a:extLst>
              <a:ext uri="{FF2B5EF4-FFF2-40B4-BE49-F238E27FC236}">
                <a16:creationId xmlns:a16="http://schemas.microsoft.com/office/drawing/2014/main" id="{2D622DBD-DD1A-1E59-E067-D4872E762AB8}"/>
              </a:ext>
            </a:extLst>
          </p:cNvPr>
          <p:cNvSpPr txBox="1">
            <a:spLocks noChangeArrowheads="1"/>
          </p:cNvSpPr>
          <p:nvPr/>
        </p:nvSpPr>
        <p:spPr bwMode="auto">
          <a:xfrm>
            <a:off x="2362200" y="4959350"/>
            <a:ext cx="6781800" cy="1289050"/>
          </a:xfrm>
          <a:prstGeom prst="rect">
            <a:avLst/>
          </a:prstGeom>
          <a:noFill/>
          <a:ln w="38100" cmpd="dbl">
            <a:solidFill>
              <a:schemeClr val="tx1"/>
            </a:solidFill>
            <a:miter lim="800000"/>
            <a:headEnd type="none" w="sm" len="sm"/>
            <a:tailEnd type="none" w="sm" len="sm"/>
          </a:ln>
          <a:effectLst/>
        </p:spPr>
        <p:txBody>
          <a:bodyPr>
            <a:spAutoFit/>
          </a:bodyPr>
          <a:lstStyle/>
          <a:p>
            <a:pPr>
              <a:spcBef>
                <a:spcPct val="50000"/>
              </a:spcBef>
            </a:pPr>
            <a:r>
              <a:rPr lang="en-US" sz="2800" i="1">
                <a:latin typeface="Garamond" panose="02020404030301010803" pitchFamily="18" charset="0"/>
              </a:rPr>
              <a:t>Income &lt; Expenditure</a:t>
            </a:r>
          </a:p>
          <a:p>
            <a:pPr>
              <a:spcBef>
                <a:spcPct val="50000"/>
              </a:spcBef>
            </a:pPr>
            <a:r>
              <a:rPr lang="en-US" sz="3200">
                <a:latin typeface="Garamond" panose="02020404030301010803" pitchFamily="18" charset="0"/>
              </a:rPr>
              <a:t>Deficit Budget Units (DBU)</a:t>
            </a:r>
          </a:p>
        </p:txBody>
      </p:sp>
      <p:sp>
        <p:nvSpPr>
          <p:cNvPr id="7" name="Slide Number Placeholder 6">
            <a:extLst>
              <a:ext uri="{FF2B5EF4-FFF2-40B4-BE49-F238E27FC236}">
                <a16:creationId xmlns:a16="http://schemas.microsoft.com/office/drawing/2014/main" id="{821CD4B4-B95E-7814-B5E7-ADB7CE782457}"/>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5</a:t>
            </a:fld>
            <a:endParaRPr lang="en-US">
              <a:latin typeface="Garamond" panose="02020404030301010803" pitchFamily="18" charset="0"/>
            </a:endParaRPr>
          </a:p>
        </p:txBody>
      </p:sp>
    </p:spTree>
    <p:extLst>
      <p:ext uri="{BB962C8B-B14F-4D97-AF65-F5344CB8AC3E}">
        <p14:creationId xmlns:p14="http://schemas.microsoft.com/office/powerpoint/2010/main" val="602669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F2671-84C7-CA16-4A6A-87B976CED43D}"/>
              </a:ext>
            </a:extLst>
          </p:cNvPr>
          <p:cNvSpPr>
            <a:spLocks noGrp="1"/>
          </p:cNvSpPr>
          <p:nvPr>
            <p:ph type="title"/>
          </p:nvPr>
        </p:nvSpPr>
        <p:spPr>
          <a:xfrm>
            <a:off x="2269199" y="496340"/>
            <a:ext cx="7729728" cy="1188720"/>
          </a:xfrm>
        </p:spPr>
        <p:txBody>
          <a:bodyPr/>
          <a:lstStyle/>
          <a:p>
            <a:r>
              <a:rPr lang="en-US" dirty="0">
                <a:latin typeface="Garamond" panose="02020404030301010803" pitchFamily="18" charset="0"/>
              </a:rPr>
              <a:t>Financial Markets and its Players</a:t>
            </a:r>
          </a:p>
        </p:txBody>
      </p:sp>
      <p:sp>
        <p:nvSpPr>
          <p:cNvPr id="4" name="TextBox 3">
            <a:extLst>
              <a:ext uri="{FF2B5EF4-FFF2-40B4-BE49-F238E27FC236}">
                <a16:creationId xmlns:a16="http://schemas.microsoft.com/office/drawing/2014/main" id="{4C483FFD-93E6-B0FE-1FD0-DB32B78104F3}"/>
              </a:ext>
            </a:extLst>
          </p:cNvPr>
          <p:cNvSpPr txBox="1"/>
          <p:nvPr/>
        </p:nvSpPr>
        <p:spPr>
          <a:xfrm>
            <a:off x="68503" y="2652580"/>
            <a:ext cx="2798956" cy="2031325"/>
          </a:xfrm>
          <a:prstGeom prst="rect">
            <a:avLst/>
          </a:prstGeom>
          <a:noFill/>
        </p:spPr>
        <p:txBody>
          <a:bodyPr wrap="square" rtlCol="0">
            <a:spAutoFit/>
          </a:bodyPr>
          <a:lstStyle/>
          <a:p>
            <a:r>
              <a:rPr lang="en-US" dirty="0">
                <a:latin typeface="Garamond" panose="02020404030301010803" pitchFamily="18" charset="0"/>
              </a:rPr>
              <a:t>Surplus Income Units: </a:t>
            </a:r>
          </a:p>
          <a:p>
            <a:endParaRPr lang="en-US" dirty="0">
              <a:latin typeface="Garamond" panose="02020404030301010803" pitchFamily="18" charset="0"/>
            </a:endParaRPr>
          </a:p>
          <a:p>
            <a:r>
              <a:rPr lang="en-US" dirty="0">
                <a:latin typeface="Garamond" panose="02020404030301010803" pitchFamily="18" charset="0"/>
              </a:rPr>
              <a:t>Households </a:t>
            </a:r>
          </a:p>
          <a:p>
            <a:r>
              <a:rPr lang="en-US" dirty="0">
                <a:latin typeface="Garamond" panose="02020404030301010803" pitchFamily="18" charset="0"/>
              </a:rPr>
              <a:t>Businesses </a:t>
            </a:r>
          </a:p>
          <a:p>
            <a:r>
              <a:rPr lang="en-US" dirty="0">
                <a:latin typeface="Garamond" panose="02020404030301010803" pitchFamily="18" charset="0"/>
              </a:rPr>
              <a:t>Government Entities </a:t>
            </a:r>
          </a:p>
          <a:p>
            <a:r>
              <a:rPr lang="en-US" dirty="0">
                <a:latin typeface="Garamond" panose="02020404030301010803" pitchFamily="18" charset="0"/>
              </a:rPr>
              <a:t>Foreigners </a:t>
            </a:r>
          </a:p>
          <a:p>
            <a:r>
              <a:rPr lang="en-US" dirty="0">
                <a:latin typeface="Garamond" panose="02020404030301010803" pitchFamily="18" charset="0"/>
              </a:rPr>
              <a:t>Investors </a:t>
            </a:r>
          </a:p>
        </p:txBody>
      </p:sp>
      <p:sp>
        <p:nvSpPr>
          <p:cNvPr id="5" name="TextBox 4">
            <a:extLst>
              <a:ext uri="{FF2B5EF4-FFF2-40B4-BE49-F238E27FC236}">
                <a16:creationId xmlns:a16="http://schemas.microsoft.com/office/drawing/2014/main" id="{5D2BAE37-17F9-E6CC-97FD-AD1743C60E27}"/>
              </a:ext>
            </a:extLst>
          </p:cNvPr>
          <p:cNvSpPr txBox="1"/>
          <p:nvPr/>
        </p:nvSpPr>
        <p:spPr>
          <a:xfrm>
            <a:off x="9456157" y="2652579"/>
            <a:ext cx="2798956" cy="2031325"/>
          </a:xfrm>
          <a:prstGeom prst="rect">
            <a:avLst/>
          </a:prstGeom>
          <a:noFill/>
        </p:spPr>
        <p:txBody>
          <a:bodyPr wrap="square" rtlCol="0">
            <a:spAutoFit/>
          </a:bodyPr>
          <a:lstStyle/>
          <a:p>
            <a:r>
              <a:rPr lang="en-US" dirty="0">
                <a:latin typeface="Garamond" panose="02020404030301010803" pitchFamily="18" charset="0"/>
              </a:rPr>
              <a:t>Deficit Income Units: </a:t>
            </a:r>
          </a:p>
          <a:p>
            <a:endParaRPr lang="en-US" dirty="0">
              <a:latin typeface="Garamond" panose="02020404030301010803" pitchFamily="18" charset="0"/>
            </a:endParaRPr>
          </a:p>
          <a:p>
            <a:r>
              <a:rPr lang="en-US" dirty="0">
                <a:latin typeface="Garamond" panose="02020404030301010803" pitchFamily="18" charset="0"/>
              </a:rPr>
              <a:t>Households </a:t>
            </a:r>
          </a:p>
          <a:p>
            <a:r>
              <a:rPr lang="en-US" dirty="0">
                <a:latin typeface="Garamond" panose="02020404030301010803" pitchFamily="18" charset="0"/>
              </a:rPr>
              <a:t>Businesses </a:t>
            </a:r>
          </a:p>
          <a:p>
            <a:r>
              <a:rPr lang="en-US" dirty="0">
                <a:latin typeface="Garamond" panose="02020404030301010803" pitchFamily="18" charset="0"/>
              </a:rPr>
              <a:t>Government Entities </a:t>
            </a:r>
          </a:p>
          <a:p>
            <a:r>
              <a:rPr lang="en-US" dirty="0">
                <a:latin typeface="Garamond" panose="02020404030301010803" pitchFamily="18" charset="0"/>
              </a:rPr>
              <a:t>Foreigners </a:t>
            </a:r>
          </a:p>
          <a:p>
            <a:r>
              <a:rPr lang="en-US" dirty="0">
                <a:latin typeface="Garamond" panose="02020404030301010803" pitchFamily="18" charset="0"/>
              </a:rPr>
              <a:t>Investors </a:t>
            </a:r>
          </a:p>
        </p:txBody>
      </p:sp>
      <p:sp>
        <p:nvSpPr>
          <p:cNvPr id="6" name="Rectangle 5">
            <a:extLst>
              <a:ext uri="{FF2B5EF4-FFF2-40B4-BE49-F238E27FC236}">
                <a16:creationId xmlns:a16="http://schemas.microsoft.com/office/drawing/2014/main" id="{FF911CDF-9678-B131-48C2-09801FB2DFAB}"/>
              </a:ext>
            </a:extLst>
          </p:cNvPr>
          <p:cNvSpPr/>
          <p:nvPr/>
        </p:nvSpPr>
        <p:spPr>
          <a:xfrm>
            <a:off x="3665034" y="5392250"/>
            <a:ext cx="3791415" cy="11708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Financial Intermediaries </a:t>
            </a:r>
          </a:p>
        </p:txBody>
      </p:sp>
      <p:sp>
        <p:nvSpPr>
          <p:cNvPr id="7" name="Right Arrow 6">
            <a:extLst>
              <a:ext uri="{FF2B5EF4-FFF2-40B4-BE49-F238E27FC236}">
                <a16:creationId xmlns:a16="http://schemas.microsoft.com/office/drawing/2014/main" id="{AC5FF5A5-0435-17E6-6A58-3E7DEA266D38}"/>
              </a:ext>
            </a:extLst>
          </p:cNvPr>
          <p:cNvSpPr/>
          <p:nvPr/>
        </p:nvSpPr>
        <p:spPr>
          <a:xfrm rot="2104715">
            <a:off x="1694986" y="4990169"/>
            <a:ext cx="1550020" cy="6133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Funds </a:t>
            </a:r>
          </a:p>
        </p:txBody>
      </p:sp>
      <p:sp>
        <p:nvSpPr>
          <p:cNvPr id="8" name="Right Arrow 7">
            <a:extLst>
              <a:ext uri="{FF2B5EF4-FFF2-40B4-BE49-F238E27FC236}">
                <a16:creationId xmlns:a16="http://schemas.microsoft.com/office/drawing/2014/main" id="{FBD82C9C-2F6A-8360-A289-E95FB4221AF7}"/>
              </a:ext>
            </a:extLst>
          </p:cNvPr>
          <p:cNvSpPr/>
          <p:nvPr/>
        </p:nvSpPr>
        <p:spPr>
          <a:xfrm rot="19403427">
            <a:off x="8003655" y="5085591"/>
            <a:ext cx="1550020" cy="6133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Funds </a:t>
            </a:r>
          </a:p>
        </p:txBody>
      </p:sp>
      <p:sp>
        <p:nvSpPr>
          <p:cNvPr id="9" name="Rounded Rectangle 8">
            <a:extLst>
              <a:ext uri="{FF2B5EF4-FFF2-40B4-BE49-F238E27FC236}">
                <a16:creationId xmlns:a16="http://schemas.microsoft.com/office/drawing/2014/main" id="{D266CB7A-170E-3AFA-B3E6-796DA732E198}"/>
              </a:ext>
            </a:extLst>
          </p:cNvPr>
          <p:cNvSpPr/>
          <p:nvPr/>
        </p:nvSpPr>
        <p:spPr>
          <a:xfrm>
            <a:off x="4367560" y="3133809"/>
            <a:ext cx="2386361" cy="121548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latin typeface="Garamond" panose="02020404030301010803" pitchFamily="18" charset="0"/>
              </a:rPr>
              <a:t>Financial Markets </a:t>
            </a:r>
          </a:p>
        </p:txBody>
      </p:sp>
      <p:sp>
        <p:nvSpPr>
          <p:cNvPr id="10" name="Right Arrow 9">
            <a:extLst>
              <a:ext uri="{FF2B5EF4-FFF2-40B4-BE49-F238E27FC236}">
                <a16:creationId xmlns:a16="http://schemas.microsoft.com/office/drawing/2014/main" id="{2C085374-D24E-0863-DA27-679919DCFD51}"/>
              </a:ext>
            </a:extLst>
          </p:cNvPr>
          <p:cNvSpPr/>
          <p:nvPr/>
        </p:nvSpPr>
        <p:spPr>
          <a:xfrm>
            <a:off x="7228645" y="3620298"/>
            <a:ext cx="1550020" cy="6133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Funds </a:t>
            </a:r>
          </a:p>
        </p:txBody>
      </p:sp>
      <p:sp>
        <p:nvSpPr>
          <p:cNvPr id="12" name="Right Arrow 11">
            <a:extLst>
              <a:ext uri="{FF2B5EF4-FFF2-40B4-BE49-F238E27FC236}">
                <a16:creationId xmlns:a16="http://schemas.microsoft.com/office/drawing/2014/main" id="{3F9F39FB-9CAB-C151-A19B-3E7DEED27E76}"/>
              </a:ext>
            </a:extLst>
          </p:cNvPr>
          <p:cNvSpPr/>
          <p:nvPr/>
        </p:nvSpPr>
        <p:spPr>
          <a:xfrm rot="16200000">
            <a:off x="5049889" y="4564112"/>
            <a:ext cx="1020339" cy="6133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Funds </a:t>
            </a:r>
          </a:p>
        </p:txBody>
      </p:sp>
      <p:sp>
        <p:nvSpPr>
          <p:cNvPr id="13" name="Right Arrow 12">
            <a:extLst>
              <a:ext uri="{FF2B5EF4-FFF2-40B4-BE49-F238E27FC236}">
                <a16:creationId xmlns:a16="http://schemas.microsoft.com/office/drawing/2014/main" id="{93361F72-4B20-2B60-AA1A-C2143F6A1A21}"/>
              </a:ext>
            </a:extLst>
          </p:cNvPr>
          <p:cNvSpPr/>
          <p:nvPr/>
        </p:nvSpPr>
        <p:spPr>
          <a:xfrm>
            <a:off x="2505464" y="3620297"/>
            <a:ext cx="1550020" cy="6133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Funds </a:t>
            </a:r>
          </a:p>
        </p:txBody>
      </p:sp>
      <p:pic>
        <p:nvPicPr>
          <p:cNvPr id="15" name="Graphic 14" descr="Bank with solid fill">
            <a:extLst>
              <a:ext uri="{FF2B5EF4-FFF2-40B4-BE49-F238E27FC236}">
                <a16:creationId xmlns:a16="http://schemas.microsoft.com/office/drawing/2014/main" id="{D7179561-D1DC-C856-D3BB-12E55D2B78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42049" y="5535984"/>
            <a:ext cx="914400" cy="914400"/>
          </a:xfrm>
          <a:prstGeom prst="rect">
            <a:avLst/>
          </a:prstGeom>
        </p:spPr>
      </p:pic>
      <p:pic>
        <p:nvPicPr>
          <p:cNvPr id="16" name="Graphic 15" descr="Bank with solid fill">
            <a:extLst>
              <a:ext uri="{FF2B5EF4-FFF2-40B4-BE49-F238E27FC236}">
                <a16:creationId xmlns:a16="http://schemas.microsoft.com/office/drawing/2014/main" id="{DF74A39B-7C58-CE3D-BA28-64F00DFBD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8284" y="5516172"/>
            <a:ext cx="914400" cy="914400"/>
          </a:xfrm>
          <a:prstGeom prst="rect">
            <a:avLst/>
          </a:prstGeom>
        </p:spPr>
      </p:pic>
      <p:sp>
        <p:nvSpPr>
          <p:cNvPr id="17" name="Right Brace 16">
            <a:extLst>
              <a:ext uri="{FF2B5EF4-FFF2-40B4-BE49-F238E27FC236}">
                <a16:creationId xmlns:a16="http://schemas.microsoft.com/office/drawing/2014/main" id="{19A47BDA-BB27-1422-159F-97058446FAA2}"/>
              </a:ext>
            </a:extLst>
          </p:cNvPr>
          <p:cNvSpPr/>
          <p:nvPr/>
        </p:nvSpPr>
        <p:spPr>
          <a:xfrm rot="16200000">
            <a:off x="5464727" y="-2524822"/>
            <a:ext cx="344432" cy="10069554"/>
          </a:xfrm>
          <a:prstGeom prst="rightBrace">
            <a:avLst>
              <a:gd name="adj1" fmla="val 8333"/>
              <a:gd name="adj2" fmla="val 4939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Garamond" panose="02020404030301010803" pitchFamily="18" charset="0"/>
            </a:endParaRPr>
          </a:p>
        </p:txBody>
      </p:sp>
      <p:sp>
        <p:nvSpPr>
          <p:cNvPr id="18" name="TextBox 17">
            <a:extLst>
              <a:ext uri="{FF2B5EF4-FFF2-40B4-BE49-F238E27FC236}">
                <a16:creationId xmlns:a16="http://schemas.microsoft.com/office/drawing/2014/main" id="{72224A23-82FF-3CA3-FB4A-34BF019262A6}"/>
              </a:ext>
            </a:extLst>
          </p:cNvPr>
          <p:cNvSpPr txBox="1"/>
          <p:nvPr/>
        </p:nvSpPr>
        <p:spPr>
          <a:xfrm>
            <a:off x="4939990" y="1862254"/>
            <a:ext cx="1187184" cy="369332"/>
          </a:xfrm>
          <a:prstGeom prst="rect">
            <a:avLst/>
          </a:prstGeom>
          <a:noFill/>
        </p:spPr>
        <p:txBody>
          <a:bodyPr wrap="none" rtlCol="0">
            <a:spAutoFit/>
          </a:bodyPr>
          <a:lstStyle/>
          <a:p>
            <a:r>
              <a:rPr lang="en-US" dirty="0">
                <a:latin typeface="Garamond" panose="02020404030301010803" pitchFamily="18" charset="0"/>
              </a:rPr>
              <a:t>Regulators </a:t>
            </a:r>
          </a:p>
        </p:txBody>
      </p:sp>
      <p:sp>
        <p:nvSpPr>
          <p:cNvPr id="19" name="Slide Number Placeholder 18">
            <a:extLst>
              <a:ext uri="{FF2B5EF4-FFF2-40B4-BE49-F238E27FC236}">
                <a16:creationId xmlns:a16="http://schemas.microsoft.com/office/drawing/2014/main" id="{9FF01549-C047-64D7-EE84-CD1CDE5274A1}"/>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6</a:t>
            </a:fld>
            <a:endParaRPr lang="en-US">
              <a:latin typeface="Garamond" panose="02020404030301010803" pitchFamily="18" charset="0"/>
            </a:endParaRPr>
          </a:p>
        </p:txBody>
      </p:sp>
    </p:spTree>
    <p:extLst>
      <p:ext uri="{BB962C8B-B14F-4D97-AF65-F5344CB8AC3E}">
        <p14:creationId xmlns:p14="http://schemas.microsoft.com/office/powerpoint/2010/main" val="65501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animBg="1"/>
      <p:bldP spid="7" grpId="0" animBg="1"/>
      <p:bldP spid="8" grpId="0" animBg="1"/>
      <p:bldP spid="9" grpId="0" animBg="1"/>
      <p:bldP spid="10" grpId="0" animBg="1"/>
      <p:bldP spid="12" grpId="0" animBg="1"/>
      <p:bldP spid="13" grpId="0" animBg="1"/>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7D91-8A38-3AFE-B5C8-7F3B5A133B79}"/>
              </a:ext>
            </a:extLst>
          </p:cNvPr>
          <p:cNvSpPr>
            <a:spLocks noGrp="1"/>
          </p:cNvSpPr>
          <p:nvPr>
            <p:ph type="title"/>
          </p:nvPr>
        </p:nvSpPr>
        <p:spPr>
          <a:xfrm>
            <a:off x="2231136" y="206409"/>
            <a:ext cx="7729728" cy="1188720"/>
          </a:xfrm>
        </p:spPr>
        <p:txBody>
          <a:bodyPr/>
          <a:lstStyle/>
          <a:p>
            <a:r>
              <a:rPr lang="en-US" dirty="0">
                <a:latin typeface="Garamond" panose="02020404030301010803" pitchFamily="18" charset="0"/>
              </a:rPr>
              <a:t>Financial markets</a:t>
            </a:r>
          </a:p>
        </p:txBody>
      </p:sp>
      <p:sp>
        <p:nvSpPr>
          <p:cNvPr id="3" name="Content Placeholder 2">
            <a:extLst>
              <a:ext uri="{FF2B5EF4-FFF2-40B4-BE49-F238E27FC236}">
                <a16:creationId xmlns:a16="http://schemas.microsoft.com/office/drawing/2014/main" id="{82C67F6F-6987-1E73-E530-2B112BBFDD3D}"/>
              </a:ext>
            </a:extLst>
          </p:cNvPr>
          <p:cNvSpPr>
            <a:spLocks noGrp="1"/>
          </p:cNvSpPr>
          <p:nvPr>
            <p:ph idx="1"/>
          </p:nvPr>
        </p:nvSpPr>
        <p:spPr>
          <a:xfrm>
            <a:off x="2231136" y="1650379"/>
            <a:ext cx="7729728" cy="4650059"/>
          </a:xfrm>
        </p:spPr>
        <p:txBody>
          <a:bodyPr>
            <a:normAutofit/>
          </a:bodyPr>
          <a:lstStyle/>
          <a:p>
            <a:r>
              <a:rPr lang="en-IN" dirty="0">
                <a:latin typeface="Garamond" panose="02020404030301010803" pitchFamily="18" charset="0"/>
              </a:rPr>
              <a:t>Financial markets refer broadly to any marketplace where the trading of </a:t>
            </a:r>
            <a:r>
              <a:rPr lang="en-IN" b="1" dirty="0">
                <a:solidFill>
                  <a:srgbClr val="FF0000"/>
                </a:solidFill>
                <a:latin typeface="Garamond" panose="02020404030301010803" pitchFamily="18" charset="0"/>
              </a:rPr>
              <a:t>securities</a:t>
            </a:r>
            <a:r>
              <a:rPr lang="en-IN" dirty="0">
                <a:latin typeface="Garamond" panose="02020404030301010803" pitchFamily="18" charset="0"/>
              </a:rPr>
              <a:t> occurs, including the </a:t>
            </a:r>
            <a:r>
              <a:rPr lang="en-IN" b="1" dirty="0">
                <a:solidFill>
                  <a:srgbClr val="FF0000"/>
                </a:solidFill>
                <a:latin typeface="Garamond" panose="02020404030301010803" pitchFamily="18" charset="0"/>
              </a:rPr>
              <a:t>stock market, bond market, forex market</a:t>
            </a:r>
            <a:r>
              <a:rPr lang="en-IN" dirty="0">
                <a:latin typeface="Garamond" panose="02020404030301010803" pitchFamily="18" charset="0"/>
              </a:rPr>
              <a:t>, and </a:t>
            </a:r>
            <a:r>
              <a:rPr lang="en-IN" b="1" dirty="0">
                <a:solidFill>
                  <a:srgbClr val="FF0000"/>
                </a:solidFill>
                <a:latin typeface="Garamond" panose="02020404030301010803" pitchFamily="18" charset="0"/>
              </a:rPr>
              <a:t>derivatives market</a:t>
            </a:r>
            <a:r>
              <a:rPr lang="en-IN" dirty="0">
                <a:latin typeface="Garamond" panose="02020404030301010803" pitchFamily="18" charset="0"/>
              </a:rPr>
              <a:t>, among others. </a:t>
            </a:r>
            <a:endParaRPr lang="en-US" dirty="0">
              <a:latin typeface="Garamond" panose="02020404030301010803" pitchFamily="18" charset="0"/>
            </a:endParaRPr>
          </a:p>
          <a:p>
            <a:r>
              <a:rPr lang="en-US" dirty="0">
                <a:latin typeface="Garamond" panose="02020404030301010803" pitchFamily="18" charset="0"/>
              </a:rPr>
              <a:t>Components of the definition: </a:t>
            </a:r>
          </a:p>
          <a:p>
            <a:pPr lvl="1"/>
            <a:r>
              <a:rPr lang="en-US" dirty="0">
                <a:latin typeface="Garamond" panose="02020404030301010803" pitchFamily="18" charset="0"/>
              </a:rPr>
              <a:t>Securities </a:t>
            </a:r>
          </a:p>
          <a:p>
            <a:pPr lvl="2"/>
            <a:r>
              <a:rPr lang="en-IN" dirty="0">
                <a:latin typeface="Garamond" panose="02020404030301010803" pitchFamily="18" charset="0"/>
              </a:rPr>
              <a:t>Bond – Debt </a:t>
            </a:r>
          </a:p>
          <a:p>
            <a:pPr lvl="2"/>
            <a:r>
              <a:rPr lang="en-IN" dirty="0">
                <a:latin typeface="Garamond" panose="02020404030301010803" pitchFamily="18" charset="0"/>
              </a:rPr>
              <a:t>Stock – Shares </a:t>
            </a:r>
          </a:p>
          <a:p>
            <a:pPr lvl="2"/>
            <a:r>
              <a:rPr lang="en-IN" dirty="0">
                <a:latin typeface="Garamond" panose="02020404030301010803" pitchFamily="18" charset="0"/>
              </a:rPr>
              <a:t>Forex </a:t>
            </a:r>
          </a:p>
          <a:p>
            <a:pPr lvl="2"/>
            <a:r>
              <a:rPr lang="en-IN" dirty="0">
                <a:latin typeface="Garamond" panose="02020404030301010803" pitchFamily="18" charset="0"/>
              </a:rPr>
              <a:t>Derivatives </a:t>
            </a:r>
          </a:p>
          <a:p>
            <a:pPr lvl="2"/>
            <a:r>
              <a:rPr lang="en-IN" dirty="0">
                <a:latin typeface="Garamond" panose="02020404030301010803" pitchFamily="18" charset="0"/>
              </a:rPr>
              <a:t>To an Extent Commodities </a:t>
            </a:r>
          </a:p>
          <a:p>
            <a:pPr marL="457200" lvl="2" indent="0">
              <a:buNone/>
            </a:pPr>
            <a:endParaRPr lang="en-IN" dirty="0">
              <a:latin typeface="Garamond" panose="02020404030301010803" pitchFamily="18" charset="0"/>
            </a:endParaRPr>
          </a:p>
        </p:txBody>
      </p:sp>
      <p:sp>
        <p:nvSpPr>
          <p:cNvPr id="5" name="Slide Number Placeholder 4">
            <a:extLst>
              <a:ext uri="{FF2B5EF4-FFF2-40B4-BE49-F238E27FC236}">
                <a16:creationId xmlns:a16="http://schemas.microsoft.com/office/drawing/2014/main" id="{AF612FD9-B6E3-E727-DAB1-D5692FA957EA}"/>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7</a:t>
            </a:fld>
            <a:endParaRPr lang="en-US">
              <a:latin typeface="Garamond" panose="02020404030301010803" pitchFamily="18" charset="0"/>
            </a:endParaRPr>
          </a:p>
        </p:txBody>
      </p:sp>
    </p:spTree>
    <p:extLst>
      <p:ext uri="{BB962C8B-B14F-4D97-AF65-F5344CB8AC3E}">
        <p14:creationId xmlns:p14="http://schemas.microsoft.com/office/powerpoint/2010/main" val="134259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3D86A-38D0-0B28-3913-65D35CFB31E8}"/>
              </a:ext>
            </a:extLst>
          </p:cNvPr>
          <p:cNvSpPr>
            <a:spLocks noGrp="1"/>
          </p:cNvSpPr>
          <p:nvPr>
            <p:ph type="title"/>
          </p:nvPr>
        </p:nvSpPr>
        <p:spPr>
          <a:xfrm>
            <a:off x="2231136" y="262165"/>
            <a:ext cx="7729728" cy="1188720"/>
          </a:xfrm>
        </p:spPr>
        <p:txBody>
          <a:bodyPr/>
          <a:lstStyle/>
          <a:p>
            <a:r>
              <a:rPr lang="en-US" dirty="0">
                <a:latin typeface="Garamond" panose="02020404030301010803" pitchFamily="18" charset="0"/>
              </a:rPr>
              <a:t>Demystifying the Definition of Financial Markets </a:t>
            </a:r>
          </a:p>
        </p:txBody>
      </p:sp>
      <p:sp>
        <p:nvSpPr>
          <p:cNvPr id="3" name="Content Placeholder 2">
            <a:extLst>
              <a:ext uri="{FF2B5EF4-FFF2-40B4-BE49-F238E27FC236}">
                <a16:creationId xmlns:a16="http://schemas.microsoft.com/office/drawing/2014/main" id="{94D160E6-2A22-17EA-8F72-E0319AA3DBB3}"/>
              </a:ext>
            </a:extLst>
          </p:cNvPr>
          <p:cNvSpPr>
            <a:spLocks noGrp="1"/>
          </p:cNvSpPr>
          <p:nvPr>
            <p:ph idx="1"/>
          </p:nvPr>
        </p:nvSpPr>
        <p:spPr>
          <a:xfrm>
            <a:off x="1271239" y="1817649"/>
            <a:ext cx="9467385" cy="5118409"/>
          </a:xfrm>
        </p:spPr>
        <p:txBody>
          <a:bodyPr>
            <a:normAutofit/>
          </a:bodyPr>
          <a:lstStyle/>
          <a:p>
            <a:pPr algn="just"/>
            <a:r>
              <a:rPr lang="en-IN" b="1" dirty="0">
                <a:solidFill>
                  <a:srgbClr val="FF0000"/>
                </a:solidFill>
                <a:latin typeface="Garamond" panose="02020404030301010803" pitchFamily="18" charset="0"/>
              </a:rPr>
              <a:t>Securities: </a:t>
            </a:r>
          </a:p>
          <a:p>
            <a:pPr marL="0" indent="0" algn="just">
              <a:buNone/>
            </a:pPr>
            <a:r>
              <a:rPr lang="en-IN" dirty="0">
                <a:latin typeface="Garamond" panose="02020404030301010803" pitchFamily="18" charset="0"/>
              </a:rPr>
              <a:t>The term “securities” has been defined in the Section 2(h) of Securities Contracts (Regulation) Act, 1956 (SCRA). The term ‘Securities’ include: </a:t>
            </a:r>
          </a:p>
          <a:p>
            <a:pPr marL="457200" lvl="2" indent="0" algn="just">
              <a:buNone/>
            </a:pPr>
            <a:r>
              <a:rPr lang="en-IN" dirty="0">
                <a:latin typeface="Garamond" panose="02020404030301010803" pitchFamily="18" charset="0"/>
              </a:rPr>
              <a:t>1. Shares, scrips, stocks, bonds, debentures, debenture stock or other marketable securities of a like nature in or of any incorporated company or other body corporate </a:t>
            </a:r>
          </a:p>
          <a:p>
            <a:pPr marL="457200" lvl="2" indent="0" algn="just">
              <a:buNone/>
            </a:pPr>
            <a:r>
              <a:rPr lang="en-IN" dirty="0">
                <a:latin typeface="Garamond" panose="02020404030301010803" pitchFamily="18" charset="0"/>
              </a:rPr>
              <a:t>2. Derivatives</a:t>
            </a:r>
          </a:p>
          <a:p>
            <a:pPr marL="457200" lvl="2" indent="0" algn="just">
              <a:buNone/>
            </a:pPr>
            <a:r>
              <a:rPr lang="en-IN" dirty="0">
                <a:latin typeface="Garamond" panose="02020404030301010803" pitchFamily="18" charset="0"/>
              </a:rPr>
              <a:t>3. Units or any other instrument issued by any collective investment scheme to the investors in such schemes units or any other such instrument issued to the investors under any mutual fund scheme </a:t>
            </a:r>
          </a:p>
          <a:p>
            <a:pPr marL="457200" lvl="2" indent="0" algn="just">
              <a:buNone/>
            </a:pPr>
            <a:r>
              <a:rPr lang="en-IN" dirty="0">
                <a:latin typeface="Garamond" panose="02020404030301010803" pitchFamily="18" charset="0"/>
              </a:rPr>
              <a:t>4. Government securities</a:t>
            </a:r>
          </a:p>
          <a:p>
            <a:r>
              <a:rPr lang="en-IN" dirty="0">
                <a:latin typeface="Garamond" panose="02020404030301010803" pitchFamily="18" charset="0"/>
              </a:rPr>
              <a:t>The term "security" refers to a </a:t>
            </a:r>
            <a:r>
              <a:rPr lang="en-IN" dirty="0">
                <a:latin typeface="Garamond" panose="02020404030301010803" pitchFamily="18" charset="0"/>
                <a:hlinkClick r:id="rId2">
                  <a:extLst>
                    <a:ext uri="{A12FA001-AC4F-418D-AE19-62706E023703}">
                      <ahyp:hlinkClr xmlns:ahyp="http://schemas.microsoft.com/office/drawing/2018/hyperlinkcolor" val="tx"/>
                    </a:ext>
                  </a:extLst>
                </a:hlinkClick>
              </a:rPr>
              <a:t>fungible</a:t>
            </a:r>
            <a:r>
              <a:rPr lang="en-IN" dirty="0">
                <a:latin typeface="Garamond" panose="02020404030301010803" pitchFamily="18" charset="0"/>
              </a:rPr>
              <a:t>, negotiable </a:t>
            </a:r>
            <a:r>
              <a:rPr lang="en-IN" dirty="0">
                <a:latin typeface="Garamond" panose="02020404030301010803" pitchFamily="18" charset="0"/>
                <a:hlinkClick r:id="rId3">
                  <a:extLst>
                    <a:ext uri="{A12FA001-AC4F-418D-AE19-62706E023703}">
                      <ahyp:hlinkClr xmlns:ahyp="http://schemas.microsoft.com/office/drawing/2018/hyperlinkcolor" val="tx"/>
                    </a:ext>
                  </a:extLst>
                </a:hlinkClick>
              </a:rPr>
              <a:t>financial instrument</a:t>
            </a:r>
            <a:r>
              <a:rPr lang="en-IN" dirty="0">
                <a:latin typeface="Garamond" panose="02020404030301010803" pitchFamily="18" charset="0"/>
              </a:rPr>
              <a:t> that holds some type of monetary value. It represents an ownership position in a publicly-traded corporation via stock; a creditor relationship with a governmental body or a corporation represented by owning that entity's bond; or rights to ownership as represented by an </a:t>
            </a:r>
            <a:r>
              <a:rPr lang="en-IN" dirty="0">
                <a:latin typeface="Garamond" panose="02020404030301010803" pitchFamily="18" charset="0"/>
                <a:hlinkClick r:id="rId4">
                  <a:extLst>
                    <a:ext uri="{A12FA001-AC4F-418D-AE19-62706E023703}">
                      <ahyp:hlinkClr xmlns:ahyp="http://schemas.microsoft.com/office/drawing/2018/hyperlinkcolor" val="tx"/>
                    </a:ext>
                  </a:extLst>
                </a:hlinkClick>
              </a:rPr>
              <a:t>option</a:t>
            </a:r>
            <a:endParaRPr lang="en-US"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3E3C6F78-4EA3-0DA4-0256-003A981C40C6}"/>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8</a:t>
            </a:fld>
            <a:endParaRPr lang="en-US">
              <a:latin typeface="Garamond" panose="02020404030301010803" pitchFamily="18" charset="0"/>
            </a:endParaRPr>
          </a:p>
        </p:txBody>
      </p:sp>
    </p:spTree>
    <p:extLst>
      <p:ext uri="{BB962C8B-B14F-4D97-AF65-F5344CB8AC3E}">
        <p14:creationId xmlns:p14="http://schemas.microsoft.com/office/powerpoint/2010/main" val="148115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3D86A-38D0-0B28-3913-65D35CFB31E8}"/>
              </a:ext>
            </a:extLst>
          </p:cNvPr>
          <p:cNvSpPr>
            <a:spLocks noGrp="1"/>
          </p:cNvSpPr>
          <p:nvPr>
            <p:ph type="title"/>
          </p:nvPr>
        </p:nvSpPr>
        <p:spPr>
          <a:xfrm>
            <a:off x="2231136" y="262165"/>
            <a:ext cx="7729728" cy="1188720"/>
          </a:xfrm>
        </p:spPr>
        <p:txBody>
          <a:bodyPr/>
          <a:lstStyle/>
          <a:p>
            <a:r>
              <a:rPr lang="en-US" dirty="0">
                <a:latin typeface="Garamond" panose="02020404030301010803" pitchFamily="18" charset="0"/>
              </a:rPr>
              <a:t>Demystifying the Definition of Financial Markets </a:t>
            </a:r>
          </a:p>
        </p:txBody>
      </p:sp>
      <p:sp>
        <p:nvSpPr>
          <p:cNvPr id="6" name="Text Box 3">
            <a:extLst>
              <a:ext uri="{FF2B5EF4-FFF2-40B4-BE49-F238E27FC236}">
                <a16:creationId xmlns:a16="http://schemas.microsoft.com/office/drawing/2014/main" id="{06C2BFD1-2A49-EBDA-82CA-74668F77F21D}"/>
              </a:ext>
            </a:extLst>
          </p:cNvPr>
          <p:cNvSpPr txBox="1">
            <a:spLocks noChangeArrowheads="1"/>
          </p:cNvSpPr>
          <p:nvPr/>
        </p:nvSpPr>
        <p:spPr bwMode="auto">
          <a:xfrm>
            <a:off x="359589" y="2125392"/>
            <a:ext cx="1905000" cy="3693319"/>
          </a:xfrm>
          <a:prstGeom prst="rect">
            <a:avLst/>
          </a:prstGeom>
          <a:noFill/>
          <a:ln w="38100" cmpd="dbl">
            <a:solidFill>
              <a:schemeClr val="tx1"/>
            </a:solidFill>
            <a:miter lim="800000"/>
            <a:headEnd type="none" w="sm" len="sm"/>
            <a:tailEnd type="none" w="sm" len="sm"/>
          </a:ln>
          <a:effectLst/>
        </p:spPr>
        <p:txBody>
          <a:bodyPr>
            <a:spAutoFit/>
          </a:bodyPr>
          <a:lstStyle/>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r>
              <a:rPr lang="en-US" sz="3200" dirty="0">
                <a:solidFill>
                  <a:schemeClr val="tx1"/>
                </a:solidFill>
                <a:latin typeface="Garamond" panose="02020404030301010803" pitchFamily="18" charset="0"/>
              </a:rPr>
              <a:t>Surplus Unit</a:t>
            </a:r>
          </a:p>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p:txBody>
      </p:sp>
      <p:sp>
        <p:nvSpPr>
          <p:cNvPr id="7" name="Text Box 4">
            <a:extLst>
              <a:ext uri="{FF2B5EF4-FFF2-40B4-BE49-F238E27FC236}">
                <a16:creationId xmlns:a16="http://schemas.microsoft.com/office/drawing/2014/main" id="{AB57DA1C-36D8-854E-CBFB-9D9DBC7924E5}"/>
              </a:ext>
            </a:extLst>
          </p:cNvPr>
          <p:cNvSpPr txBox="1">
            <a:spLocks noChangeArrowheads="1"/>
          </p:cNvSpPr>
          <p:nvPr/>
        </p:nvSpPr>
        <p:spPr bwMode="auto">
          <a:xfrm>
            <a:off x="9582652" y="2123941"/>
            <a:ext cx="1905000" cy="3693319"/>
          </a:xfrm>
          <a:prstGeom prst="rect">
            <a:avLst/>
          </a:prstGeom>
          <a:noFill/>
          <a:ln w="38100" cmpd="dbl">
            <a:solidFill>
              <a:schemeClr val="tx1"/>
            </a:solidFill>
            <a:miter lim="800000"/>
            <a:headEnd type="none" w="sm" len="sm"/>
            <a:tailEnd type="none" w="sm" len="sm"/>
          </a:ln>
          <a:effectLst/>
        </p:spPr>
        <p:txBody>
          <a:bodyPr>
            <a:spAutoFit/>
          </a:bodyPr>
          <a:lstStyle/>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r>
              <a:rPr lang="en-US" sz="3200" dirty="0">
                <a:latin typeface="Garamond" panose="02020404030301010803" pitchFamily="18" charset="0"/>
              </a:rPr>
              <a:t>Deficit Unit</a:t>
            </a:r>
            <a:endParaRPr lang="en-US" sz="32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p:txBody>
      </p:sp>
      <p:grpSp>
        <p:nvGrpSpPr>
          <p:cNvPr id="8" name="Group 5">
            <a:extLst>
              <a:ext uri="{FF2B5EF4-FFF2-40B4-BE49-F238E27FC236}">
                <a16:creationId xmlns:a16="http://schemas.microsoft.com/office/drawing/2014/main" id="{70A50F4E-3B57-DD02-08FA-F46E4C1572CD}"/>
              </a:ext>
            </a:extLst>
          </p:cNvPr>
          <p:cNvGrpSpPr>
            <a:grpSpLocks/>
          </p:cNvGrpSpPr>
          <p:nvPr/>
        </p:nvGrpSpPr>
        <p:grpSpPr bwMode="auto">
          <a:xfrm>
            <a:off x="2264589" y="2023947"/>
            <a:ext cx="7318062" cy="1405053"/>
            <a:chOff x="1824" y="1296"/>
            <a:chExt cx="1488" cy="960"/>
          </a:xfrm>
        </p:grpSpPr>
        <p:sp>
          <p:nvSpPr>
            <p:cNvPr id="9" name="AutoShape 6">
              <a:extLst>
                <a:ext uri="{FF2B5EF4-FFF2-40B4-BE49-F238E27FC236}">
                  <a16:creationId xmlns:a16="http://schemas.microsoft.com/office/drawing/2014/main" id="{F0373012-97D0-ED38-7122-C47B7393E0AD}"/>
                </a:ext>
              </a:extLst>
            </p:cNvPr>
            <p:cNvSpPr>
              <a:spLocks noChangeArrowheads="1"/>
            </p:cNvSpPr>
            <p:nvPr/>
          </p:nvSpPr>
          <p:spPr bwMode="auto">
            <a:xfrm>
              <a:off x="1824" y="1296"/>
              <a:ext cx="1488" cy="96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700">
              <a:solidFill>
                <a:schemeClr val="tx1"/>
              </a:solidFill>
              <a:miter lim="800000"/>
              <a:headEnd type="none" w="sm" len="sm"/>
              <a:tailEnd type="none" w="sm" len="sm"/>
            </a:ln>
            <a:effectLst/>
          </p:spPr>
          <p:txBody>
            <a:bodyPr wrap="none" anchor="ctr"/>
            <a:lstStyle/>
            <a:p>
              <a:endParaRPr lang="en-IN">
                <a:latin typeface="Garamond" panose="02020404030301010803" pitchFamily="18" charset="0"/>
              </a:endParaRPr>
            </a:p>
          </p:txBody>
        </p:sp>
        <p:sp>
          <p:nvSpPr>
            <p:cNvPr id="10" name="Text Box 7">
              <a:extLst>
                <a:ext uri="{FF2B5EF4-FFF2-40B4-BE49-F238E27FC236}">
                  <a16:creationId xmlns:a16="http://schemas.microsoft.com/office/drawing/2014/main" id="{6E43D973-5C62-60C4-F0AB-5A9A50C9B7B1}"/>
                </a:ext>
              </a:extLst>
            </p:cNvPr>
            <p:cNvSpPr txBox="1">
              <a:spLocks noChangeArrowheads="1"/>
            </p:cNvSpPr>
            <p:nvPr/>
          </p:nvSpPr>
          <p:spPr bwMode="auto">
            <a:xfrm>
              <a:off x="2112" y="1632"/>
              <a:ext cx="960" cy="31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400">
                  <a:solidFill>
                    <a:schemeClr val="tx1"/>
                  </a:solidFill>
                  <a:latin typeface="Garamond" panose="02020404030301010803" pitchFamily="18" charset="0"/>
                </a:rPr>
                <a:t>funds</a:t>
              </a:r>
            </a:p>
          </p:txBody>
        </p:sp>
      </p:grpSp>
      <p:sp>
        <p:nvSpPr>
          <p:cNvPr id="11" name="AutoShape 8">
            <a:extLst>
              <a:ext uri="{FF2B5EF4-FFF2-40B4-BE49-F238E27FC236}">
                <a16:creationId xmlns:a16="http://schemas.microsoft.com/office/drawing/2014/main" id="{089F6FFA-F23A-2AC1-EB3F-B0159FCD8BBA}"/>
              </a:ext>
            </a:extLst>
          </p:cNvPr>
          <p:cNvSpPr>
            <a:spLocks noChangeArrowheads="1"/>
          </p:cNvSpPr>
          <p:nvPr/>
        </p:nvSpPr>
        <p:spPr bwMode="auto">
          <a:xfrm rot="10800000">
            <a:off x="2264589" y="4404998"/>
            <a:ext cx="7318062" cy="132084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700">
            <a:solidFill>
              <a:schemeClr val="tx1"/>
            </a:solidFill>
            <a:miter lim="800000"/>
            <a:headEnd type="none" w="sm" len="sm"/>
            <a:tailEnd type="none" w="sm" len="sm"/>
          </a:ln>
          <a:effectLst/>
        </p:spPr>
        <p:txBody>
          <a:bodyPr wrap="none" anchor="ctr"/>
          <a:lstStyle/>
          <a:p>
            <a:endParaRPr lang="en-IN">
              <a:latin typeface="Garamond" panose="02020404030301010803" pitchFamily="18" charset="0"/>
            </a:endParaRPr>
          </a:p>
        </p:txBody>
      </p:sp>
      <p:sp>
        <p:nvSpPr>
          <p:cNvPr id="12" name="Text Box 9">
            <a:extLst>
              <a:ext uri="{FF2B5EF4-FFF2-40B4-BE49-F238E27FC236}">
                <a16:creationId xmlns:a16="http://schemas.microsoft.com/office/drawing/2014/main" id="{CDE98B27-0485-248F-DE5D-838AA3E8F6A9}"/>
              </a:ext>
            </a:extLst>
          </p:cNvPr>
          <p:cNvSpPr txBox="1">
            <a:spLocks noChangeArrowheads="1"/>
          </p:cNvSpPr>
          <p:nvPr/>
        </p:nvSpPr>
        <p:spPr bwMode="auto">
          <a:xfrm>
            <a:off x="4169589" y="4832864"/>
            <a:ext cx="4084056" cy="461665"/>
          </a:xfrm>
          <a:prstGeom prst="rect">
            <a:avLst/>
          </a:prstGeom>
          <a:noFill/>
          <a:ln w="12700">
            <a:noFill/>
            <a:miter lim="800000"/>
            <a:headEnd type="none" w="sm" len="sm"/>
            <a:tailEnd type="none" w="sm" len="sm"/>
          </a:ln>
          <a:effectLst/>
        </p:spPr>
        <p:txBody>
          <a:bodyPr wrap="square">
            <a:spAutoFit/>
          </a:bodyPr>
          <a:lstStyle/>
          <a:p>
            <a:pPr algn="ctr">
              <a:spcBef>
                <a:spcPct val="50000"/>
              </a:spcBef>
            </a:pPr>
            <a:r>
              <a:rPr lang="en-US" sz="2400" dirty="0" err="1">
                <a:solidFill>
                  <a:schemeClr val="tx1"/>
                </a:solidFill>
                <a:latin typeface="Garamond" panose="02020404030301010803" pitchFamily="18" charset="0"/>
              </a:rPr>
              <a:t>IoU</a:t>
            </a:r>
            <a:endParaRPr lang="en-US" sz="2400" dirty="0">
              <a:solidFill>
                <a:schemeClr val="tx1"/>
              </a:solidFill>
              <a:latin typeface="Garamond" panose="02020404030301010803" pitchFamily="18" charset="0"/>
            </a:endParaRPr>
          </a:p>
        </p:txBody>
      </p:sp>
      <p:sp>
        <p:nvSpPr>
          <p:cNvPr id="13" name="Text Box 10">
            <a:extLst>
              <a:ext uri="{FF2B5EF4-FFF2-40B4-BE49-F238E27FC236}">
                <a16:creationId xmlns:a16="http://schemas.microsoft.com/office/drawing/2014/main" id="{DD9D8421-A83A-1F31-CC53-CD0A53F1CD8C}"/>
              </a:ext>
            </a:extLst>
          </p:cNvPr>
          <p:cNvSpPr txBox="1">
            <a:spLocks noChangeArrowheads="1"/>
          </p:cNvSpPr>
          <p:nvPr/>
        </p:nvSpPr>
        <p:spPr bwMode="auto">
          <a:xfrm>
            <a:off x="6346901" y="5400224"/>
            <a:ext cx="2057400" cy="1477328"/>
          </a:xfrm>
          <a:prstGeom prst="rect">
            <a:avLst/>
          </a:prstGeom>
          <a:noFill/>
          <a:ln w="12700">
            <a:noFill/>
            <a:miter lim="800000"/>
            <a:headEnd type="none" w="sm" len="sm"/>
            <a:tailEnd type="none" w="sm" len="sm"/>
          </a:ln>
          <a:effectLst/>
        </p:spPr>
        <p:txBody>
          <a:bodyPr>
            <a:spAutoFit/>
          </a:bodyPr>
          <a:lstStyle/>
          <a:p>
            <a:pPr>
              <a:spcBef>
                <a:spcPct val="50000"/>
              </a:spcBef>
              <a:buFontTx/>
              <a:buChar char="•"/>
            </a:pPr>
            <a:r>
              <a:rPr lang="en-US" sz="2000" dirty="0">
                <a:latin typeface="Garamond" panose="02020404030301010803" pitchFamily="18" charset="0"/>
              </a:rPr>
              <a:t>Periodic Interest Payments </a:t>
            </a:r>
          </a:p>
          <a:p>
            <a:pPr>
              <a:spcBef>
                <a:spcPct val="50000"/>
              </a:spcBef>
              <a:buFontTx/>
              <a:buChar char="•"/>
            </a:pPr>
            <a:r>
              <a:rPr lang="en-US" sz="2000" dirty="0">
                <a:solidFill>
                  <a:schemeClr val="tx1"/>
                </a:solidFill>
                <a:latin typeface="Garamond" panose="02020404030301010803" pitchFamily="18" charset="0"/>
              </a:rPr>
              <a:t>Principal Repayment</a:t>
            </a:r>
          </a:p>
        </p:txBody>
      </p:sp>
      <p:sp>
        <p:nvSpPr>
          <p:cNvPr id="15" name="Rectangle 14">
            <a:extLst>
              <a:ext uri="{FF2B5EF4-FFF2-40B4-BE49-F238E27FC236}">
                <a16:creationId xmlns:a16="http://schemas.microsoft.com/office/drawing/2014/main" id="{187B7111-78AE-BDF5-46C2-6FC2E5E28355}"/>
              </a:ext>
            </a:extLst>
          </p:cNvPr>
          <p:cNvSpPr/>
          <p:nvPr/>
        </p:nvSpPr>
        <p:spPr>
          <a:xfrm>
            <a:off x="4683512" y="3429000"/>
            <a:ext cx="2631688" cy="79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Garamond" panose="02020404030301010803" pitchFamily="18" charset="0"/>
              </a:rPr>
              <a:t>Debt</a:t>
            </a:r>
          </a:p>
        </p:txBody>
      </p:sp>
      <p:sp>
        <p:nvSpPr>
          <p:cNvPr id="16" name="Rectangle 15">
            <a:extLst>
              <a:ext uri="{FF2B5EF4-FFF2-40B4-BE49-F238E27FC236}">
                <a16:creationId xmlns:a16="http://schemas.microsoft.com/office/drawing/2014/main" id="{BDDEEAE0-D2F1-8E8F-9BFC-7751F675E8C2}"/>
              </a:ext>
            </a:extLst>
          </p:cNvPr>
          <p:cNvSpPr/>
          <p:nvPr/>
        </p:nvSpPr>
        <p:spPr>
          <a:xfrm>
            <a:off x="230458" y="5885805"/>
            <a:ext cx="2631688" cy="79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Garamond" panose="02020404030301010803" pitchFamily="18" charset="0"/>
              </a:rPr>
              <a:t>I have a claim on the business – no matter the profit or loss</a:t>
            </a:r>
          </a:p>
        </p:txBody>
      </p:sp>
      <p:sp>
        <p:nvSpPr>
          <p:cNvPr id="17" name="Slide Number Placeholder 16">
            <a:extLst>
              <a:ext uri="{FF2B5EF4-FFF2-40B4-BE49-F238E27FC236}">
                <a16:creationId xmlns:a16="http://schemas.microsoft.com/office/drawing/2014/main" id="{95847964-9394-BF61-256F-D1146FF7479F}"/>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9</a:t>
            </a:fld>
            <a:endParaRPr lang="en-US">
              <a:latin typeface="Garamond" panose="02020404030301010803" pitchFamily="18" charset="0"/>
            </a:endParaRPr>
          </a:p>
        </p:txBody>
      </p:sp>
    </p:spTree>
    <p:extLst>
      <p:ext uri="{BB962C8B-B14F-4D97-AF65-F5344CB8AC3E}">
        <p14:creationId xmlns:p14="http://schemas.microsoft.com/office/powerpoint/2010/main" val="170715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7" grpId="0" animBg="1"/>
      <p:bldP spid="11" grpId="0" animBg="1"/>
      <p:bldP spid="12" grpId="0"/>
      <p:bldP spid="13" grpId="0"/>
      <p:bldP spid="15" grpId="0" animBg="1"/>
      <p:bldP spid="16" grpId="0" animBg="1"/>
      <p:bldP spid="1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3D86A-38D0-0B28-3913-65D35CFB31E8}"/>
              </a:ext>
            </a:extLst>
          </p:cNvPr>
          <p:cNvSpPr>
            <a:spLocks noGrp="1"/>
          </p:cNvSpPr>
          <p:nvPr>
            <p:ph type="title"/>
          </p:nvPr>
        </p:nvSpPr>
        <p:spPr>
          <a:xfrm>
            <a:off x="2231136" y="262165"/>
            <a:ext cx="7729728" cy="1188720"/>
          </a:xfrm>
        </p:spPr>
        <p:txBody>
          <a:bodyPr/>
          <a:lstStyle/>
          <a:p>
            <a:r>
              <a:rPr lang="en-US" dirty="0">
                <a:latin typeface="Garamond" panose="02020404030301010803" pitchFamily="18" charset="0"/>
              </a:rPr>
              <a:t>Demystifying the Definition of Financial Markets </a:t>
            </a:r>
          </a:p>
        </p:txBody>
      </p:sp>
      <p:sp>
        <p:nvSpPr>
          <p:cNvPr id="6" name="Text Box 3">
            <a:extLst>
              <a:ext uri="{FF2B5EF4-FFF2-40B4-BE49-F238E27FC236}">
                <a16:creationId xmlns:a16="http://schemas.microsoft.com/office/drawing/2014/main" id="{06C2BFD1-2A49-EBDA-82CA-74668F77F21D}"/>
              </a:ext>
            </a:extLst>
          </p:cNvPr>
          <p:cNvSpPr txBox="1">
            <a:spLocks noChangeArrowheads="1"/>
          </p:cNvSpPr>
          <p:nvPr/>
        </p:nvSpPr>
        <p:spPr bwMode="auto">
          <a:xfrm>
            <a:off x="359589" y="2125392"/>
            <a:ext cx="1905000" cy="3693319"/>
          </a:xfrm>
          <a:prstGeom prst="rect">
            <a:avLst/>
          </a:prstGeom>
          <a:noFill/>
          <a:ln w="38100" cmpd="dbl">
            <a:solidFill>
              <a:schemeClr val="tx1"/>
            </a:solidFill>
            <a:miter lim="800000"/>
            <a:headEnd type="none" w="sm" len="sm"/>
            <a:tailEnd type="none" w="sm" len="sm"/>
          </a:ln>
          <a:effectLst/>
        </p:spPr>
        <p:txBody>
          <a:bodyPr>
            <a:spAutoFit/>
          </a:bodyPr>
          <a:lstStyle/>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r>
              <a:rPr lang="en-US" sz="3200" dirty="0">
                <a:solidFill>
                  <a:schemeClr val="tx1"/>
                </a:solidFill>
                <a:latin typeface="Garamond" panose="02020404030301010803" pitchFamily="18" charset="0"/>
              </a:rPr>
              <a:t>Surplus Unit</a:t>
            </a:r>
          </a:p>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p:txBody>
      </p:sp>
      <p:sp>
        <p:nvSpPr>
          <p:cNvPr id="7" name="Text Box 4">
            <a:extLst>
              <a:ext uri="{FF2B5EF4-FFF2-40B4-BE49-F238E27FC236}">
                <a16:creationId xmlns:a16="http://schemas.microsoft.com/office/drawing/2014/main" id="{AB57DA1C-36D8-854E-CBFB-9D9DBC7924E5}"/>
              </a:ext>
            </a:extLst>
          </p:cNvPr>
          <p:cNvSpPr txBox="1">
            <a:spLocks noChangeArrowheads="1"/>
          </p:cNvSpPr>
          <p:nvPr/>
        </p:nvSpPr>
        <p:spPr bwMode="auto">
          <a:xfrm>
            <a:off x="9582652" y="2123941"/>
            <a:ext cx="1905000" cy="3693319"/>
          </a:xfrm>
          <a:prstGeom prst="rect">
            <a:avLst/>
          </a:prstGeom>
          <a:noFill/>
          <a:ln w="38100" cmpd="dbl">
            <a:solidFill>
              <a:schemeClr val="tx1"/>
            </a:solidFill>
            <a:miter lim="800000"/>
            <a:headEnd type="none" w="sm" len="sm"/>
            <a:tailEnd type="none" w="sm" len="sm"/>
          </a:ln>
          <a:effectLst/>
        </p:spPr>
        <p:txBody>
          <a:bodyPr>
            <a:spAutoFit/>
          </a:bodyPr>
          <a:lstStyle/>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r>
              <a:rPr lang="en-US" sz="3200" dirty="0">
                <a:latin typeface="Garamond" panose="02020404030301010803" pitchFamily="18" charset="0"/>
              </a:rPr>
              <a:t>Deficit Unit</a:t>
            </a:r>
            <a:endParaRPr lang="en-US" sz="32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a:p>
            <a:pPr algn="ctr">
              <a:spcBef>
                <a:spcPct val="50000"/>
              </a:spcBef>
            </a:pPr>
            <a:endParaRPr lang="en-US" sz="2800" dirty="0">
              <a:solidFill>
                <a:schemeClr val="tx1"/>
              </a:solidFill>
              <a:latin typeface="Garamond" panose="02020404030301010803" pitchFamily="18" charset="0"/>
            </a:endParaRPr>
          </a:p>
        </p:txBody>
      </p:sp>
      <p:grpSp>
        <p:nvGrpSpPr>
          <p:cNvPr id="8" name="Group 5">
            <a:extLst>
              <a:ext uri="{FF2B5EF4-FFF2-40B4-BE49-F238E27FC236}">
                <a16:creationId xmlns:a16="http://schemas.microsoft.com/office/drawing/2014/main" id="{70A50F4E-3B57-DD02-08FA-F46E4C1572CD}"/>
              </a:ext>
            </a:extLst>
          </p:cNvPr>
          <p:cNvGrpSpPr>
            <a:grpSpLocks/>
          </p:cNvGrpSpPr>
          <p:nvPr/>
        </p:nvGrpSpPr>
        <p:grpSpPr bwMode="auto">
          <a:xfrm>
            <a:off x="2264589" y="2023947"/>
            <a:ext cx="7318062" cy="1405053"/>
            <a:chOff x="1824" y="1296"/>
            <a:chExt cx="1488" cy="960"/>
          </a:xfrm>
        </p:grpSpPr>
        <p:sp>
          <p:nvSpPr>
            <p:cNvPr id="9" name="AutoShape 6">
              <a:extLst>
                <a:ext uri="{FF2B5EF4-FFF2-40B4-BE49-F238E27FC236}">
                  <a16:creationId xmlns:a16="http://schemas.microsoft.com/office/drawing/2014/main" id="{F0373012-97D0-ED38-7122-C47B7393E0AD}"/>
                </a:ext>
              </a:extLst>
            </p:cNvPr>
            <p:cNvSpPr>
              <a:spLocks noChangeArrowheads="1"/>
            </p:cNvSpPr>
            <p:nvPr/>
          </p:nvSpPr>
          <p:spPr bwMode="auto">
            <a:xfrm>
              <a:off x="1824" y="1296"/>
              <a:ext cx="1488" cy="96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700">
              <a:solidFill>
                <a:schemeClr val="tx1"/>
              </a:solidFill>
              <a:miter lim="800000"/>
              <a:headEnd type="none" w="sm" len="sm"/>
              <a:tailEnd type="none" w="sm" len="sm"/>
            </a:ln>
            <a:effectLst/>
          </p:spPr>
          <p:txBody>
            <a:bodyPr wrap="none" anchor="ctr"/>
            <a:lstStyle/>
            <a:p>
              <a:endParaRPr lang="en-IN">
                <a:latin typeface="Garamond" panose="02020404030301010803" pitchFamily="18" charset="0"/>
              </a:endParaRPr>
            </a:p>
          </p:txBody>
        </p:sp>
        <p:sp>
          <p:nvSpPr>
            <p:cNvPr id="10" name="Text Box 7">
              <a:extLst>
                <a:ext uri="{FF2B5EF4-FFF2-40B4-BE49-F238E27FC236}">
                  <a16:creationId xmlns:a16="http://schemas.microsoft.com/office/drawing/2014/main" id="{6E43D973-5C62-60C4-F0AB-5A9A50C9B7B1}"/>
                </a:ext>
              </a:extLst>
            </p:cNvPr>
            <p:cNvSpPr txBox="1">
              <a:spLocks noChangeArrowheads="1"/>
            </p:cNvSpPr>
            <p:nvPr/>
          </p:nvSpPr>
          <p:spPr bwMode="auto">
            <a:xfrm>
              <a:off x="2112" y="1632"/>
              <a:ext cx="960" cy="31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400">
                  <a:solidFill>
                    <a:schemeClr val="tx1"/>
                  </a:solidFill>
                  <a:latin typeface="Garamond" panose="02020404030301010803" pitchFamily="18" charset="0"/>
                </a:rPr>
                <a:t>funds</a:t>
              </a:r>
            </a:p>
          </p:txBody>
        </p:sp>
      </p:grpSp>
      <p:sp>
        <p:nvSpPr>
          <p:cNvPr id="11" name="AutoShape 8">
            <a:extLst>
              <a:ext uri="{FF2B5EF4-FFF2-40B4-BE49-F238E27FC236}">
                <a16:creationId xmlns:a16="http://schemas.microsoft.com/office/drawing/2014/main" id="{089F6FFA-F23A-2AC1-EB3F-B0159FCD8BBA}"/>
              </a:ext>
            </a:extLst>
          </p:cNvPr>
          <p:cNvSpPr>
            <a:spLocks noChangeArrowheads="1"/>
          </p:cNvSpPr>
          <p:nvPr/>
        </p:nvSpPr>
        <p:spPr bwMode="auto">
          <a:xfrm rot="10800000">
            <a:off x="2264589" y="4404998"/>
            <a:ext cx="7318062" cy="132084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700">
            <a:solidFill>
              <a:schemeClr val="tx1"/>
            </a:solidFill>
            <a:miter lim="800000"/>
            <a:headEnd type="none" w="sm" len="sm"/>
            <a:tailEnd type="none" w="sm" len="sm"/>
          </a:ln>
          <a:effectLst/>
        </p:spPr>
        <p:txBody>
          <a:bodyPr wrap="none" anchor="ctr"/>
          <a:lstStyle/>
          <a:p>
            <a:endParaRPr lang="en-IN">
              <a:latin typeface="Garamond" panose="02020404030301010803" pitchFamily="18" charset="0"/>
            </a:endParaRPr>
          </a:p>
        </p:txBody>
      </p:sp>
      <p:sp>
        <p:nvSpPr>
          <p:cNvPr id="12" name="Text Box 9">
            <a:extLst>
              <a:ext uri="{FF2B5EF4-FFF2-40B4-BE49-F238E27FC236}">
                <a16:creationId xmlns:a16="http://schemas.microsoft.com/office/drawing/2014/main" id="{CDE98B27-0485-248F-DE5D-838AA3E8F6A9}"/>
              </a:ext>
            </a:extLst>
          </p:cNvPr>
          <p:cNvSpPr txBox="1">
            <a:spLocks noChangeArrowheads="1"/>
          </p:cNvSpPr>
          <p:nvPr/>
        </p:nvSpPr>
        <p:spPr bwMode="auto">
          <a:xfrm>
            <a:off x="4169589" y="4832864"/>
            <a:ext cx="4084056" cy="461665"/>
          </a:xfrm>
          <a:prstGeom prst="rect">
            <a:avLst/>
          </a:prstGeom>
          <a:noFill/>
          <a:ln w="12700">
            <a:noFill/>
            <a:miter lim="800000"/>
            <a:headEnd type="none" w="sm" len="sm"/>
            <a:tailEnd type="none" w="sm" len="sm"/>
          </a:ln>
          <a:effectLst/>
        </p:spPr>
        <p:txBody>
          <a:bodyPr wrap="square">
            <a:spAutoFit/>
          </a:bodyPr>
          <a:lstStyle/>
          <a:p>
            <a:pPr algn="ctr">
              <a:spcBef>
                <a:spcPct val="50000"/>
              </a:spcBef>
            </a:pPr>
            <a:r>
              <a:rPr lang="en-US" sz="2400" dirty="0">
                <a:solidFill>
                  <a:schemeClr val="tx1"/>
                </a:solidFill>
                <a:latin typeface="Garamond" panose="02020404030301010803" pitchFamily="18" charset="0"/>
              </a:rPr>
              <a:t>Ownership </a:t>
            </a:r>
            <a:r>
              <a:rPr lang="en-US" sz="1800" dirty="0">
                <a:solidFill>
                  <a:schemeClr val="tx1"/>
                </a:solidFill>
                <a:latin typeface="Garamond" panose="02020404030301010803" pitchFamily="18" charset="0"/>
              </a:rPr>
              <a:t>or</a:t>
            </a:r>
            <a:r>
              <a:rPr lang="en-US" sz="2400" dirty="0">
                <a:solidFill>
                  <a:schemeClr val="tx1"/>
                </a:solidFill>
                <a:latin typeface="Garamond" panose="02020404030301010803" pitchFamily="18" charset="0"/>
              </a:rPr>
              <a:t> </a:t>
            </a:r>
            <a:r>
              <a:rPr lang="en-US" sz="2400" b="1" i="1" dirty="0">
                <a:solidFill>
                  <a:schemeClr val="tx1"/>
                </a:solidFill>
                <a:latin typeface="Garamond" panose="02020404030301010803" pitchFamily="18" charset="0"/>
              </a:rPr>
              <a:t>equity shares</a:t>
            </a:r>
            <a:r>
              <a:rPr lang="en-US" sz="2400" dirty="0">
                <a:solidFill>
                  <a:schemeClr val="tx1"/>
                </a:solidFill>
                <a:latin typeface="Garamond" panose="02020404030301010803" pitchFamily="18" charset="0"/>
              </a:rPr>
              <a:t> </a:t>
            </a:r>
          </a:p>
        </p:txBody>
      </p:sp>
      <p:sp>
        <p:nvSpPr>
          <p:cNvPr id="13" name="Text Box 10">
            <a:extLst>
              <a:ext uri="{FF2B5EF4-FFF2-40B4-BE49-F238E27FC236}">
                <a16:creationId xmlns:a16="http://schemas.microsoft.com/office/drawing/2014/main" id="{DD9D8421-A83A-1F31-CC53-CD0A53F1CD8C}"/>
              </a:ext>
            </a:extLst>
          </p:cNvPr>
          <p:cNvSpPr txBox="1">
            <a:spLocks noChangeArrowheads="1"/>
          </p:cNvSpPr>
          <p:nvPr/>
        </p:nvSpPr>
        <p:spPr bwMode="auto">
          <a:xfrm>
            <a:off x="6346901" y="5400224"/>
            <a:ext cx="2057400" cy="1477328"/>
          </a:xfrm>
          <a:prstGeom prst="rect">
            <a:avLst/>
          </a:prstGeom>
          <a:noFill/>
          <a:ln w="12700">
            <a:noFill/>
            <a:miter lim="800000"/>
            <a:headEnd type="none" w="sm" len="sm"/>
            <a:tailEnd type="none" w="sm" len="sm"/>
          </a:ln>
          <a:effectLst/>
        </p:spPr>
        <p:txBody>
          <a:bodyPr>
            <a:spAutoFit/>
          </a:bodyPr>
          <a:lstStyle/>
          <a:p>
            <a:pPr>
              <a:spcBef>
                <a:spcPct val="50000"/>
              </a:spcBef>
              <a:buFontTx/>
              <a:buChar char="•"/>
            </a:pPr>
            <a:r>
              <a:rPr lang="en-US" sz="2000" dirty="0">
                <a:solidFill>
                  <a:schemeClr val="tx1"/>
                </a:solidFill>
                <a:latin typeface="Garamond" panose="02020404030301010803" pitchFamily="18" charset="0"/>
              </a:rPr>
              <a:t>Claim on profits</a:t>
            </a:r>
          </a:p>
          <a:p>
            <a:pPr>
              <a:spcBef>
                <a:spcPct val="50000"/>
              </a:spcBef>
              <a:buFontTx/>
              <a:buChar char="•"/>
            </a:pPr>
            <a:r>
              <a:rPr lang="en-US" sz="2000" dirty="0">
                <a:solidFill>
                  <a:schemeClr val="tx1"/>
                </a:solidFill>
                <a:latin typeface="Garamond" panose="02020404030301010803" pitchFamily="18" charset="0"/>
              </a:rPr>
              <a:t>Assets remaining after debtors have been paid</a:t>
            </a:r>
          </a:p>
        </p:txBody>
      </p:sp>
      <p:sp>
        <p:nvSpPr>
          <p:cNvPr id="15" name="Rectangle 14">
            <a:extLst>
              <a:ext uri="{FF2B5EF4-FFF2-40B4-BE49-F238E27FC236}">
                <a16:creationId xmlns:a16="http://schemas.microsoft.com/office/drawing/2014/main" id="{187B7111-78AE-BDF5-46C2-6FC2E5E28355}"/>
              </a:ext>
            </a:extLst>
          </p:cNvPr>
          <p:cNvSpPr/>
          <p:nvPr/>
        </p:nvSpPr>
        <p:spPr>
          <a:xfrm>
            <a:off x="4683512" y="3429000"/>
            <a:ext cx="2631688" cy="79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Garamond" panose="02020404030301010803" pitchFamily="18" charset="0"/>
              </a:rPr>
              <a:t>EQUITY</a:t>
            </a:r>
          </a:p>
        </p:txBody>
      </p:sp>
      <p:sp>
        <p:nvSpPr>
          <p:cNvPr id="16" name="Rectangle 15">
            <a:extLst>
              <a:ext uri="{FF2B5EF4-FFF2-40B4-BE49-F238E27FC236}">
                <a16:creationId xmlns:a16="http://schemas.microsoft.com/office/drawing/2014/main" id="{BDDEEAE0-D2F1-8E8F-9BFC-7751F675E8C2}"/>
              </a:ext>
            </a:extLst>
          </p:cNvPr>
          <p:cNvSpPr/>
          <p:nvPr/>
        </p:nvSpPr>
        <p:spPr>
          <a:xfrm>
            <a:off x="230458" y="5885805"/>
            <a:ext cx="2631688" cy="79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Garamond" panose="02020404030301010803" pitchFamily="18" charset="0"/>
              </a:rPr>
              <a:t>I would become a  part owner of the business</a:t>
            </a:r>
          </a:p>
        </p:txBody>
      </p:sp>
      <p:sp>
        <p:nvSpPr>
          <p:cNvPr id="3" name="Slide Number Placeholder 2">
            <a:extLst>
              <a:ext uri="{FF2B5EF4-FFF2-40B4-BE49-F238E27FC236}">
                <a16:creationId xmlns:a16="http://schemas.microsoft.com/office/drawing/2014/main" id="{64E2585C-9551-B199-22EA-C55AB7C38966}"/>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10</a:t>
            </a:fld>
            <a:endParaRPr lang="en-US">
              <a:latin typeface="Garamond" panose="02020404030301010803" pitchFamily="18" charset="0"/>
            </a:endParaRPr>
          </a:p>
        </p:txBody>
      </p:sp>
    </p:spTree>
    <p:extLst>
      <p:ext uri="{BB962C8B-B14F-4D97-AF65-F5344CB8AC3E}">
        <p14:creationId xmlns:p14="http://schemas.microsoft.com/office/powerpoint/2010/main" val="362324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7" grpId="0" animBg="1"/>
      <p:bldP spid="11" grpId="0" animBg="1"/>
      <p:bldP spid="12" grpId="0"/>
      <p:bldP spid="13" grpId="0"/>
      <p:bldP spid="15" grpId="0" animBg="1"/>
      <p:bldP spid="16" grpId="0" animBg="1"/>
      <p:bldP spid="1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5D66-8891-4ACE-D5CC-24421FEBC505}"/>
              </a:ext>
            </a:extLst>
          </p:cNvPr>
          <p:cNvSpPr>
            <a:spLocks noGrp="1"/>
          </p:cNvSpPr>
          <p:nvPr>
            <p:ph type="title"/>
          </p:nvPr>
        </p:nvSpPr>
        <p:spPr/>
        <p:txBody>
          <a:bodyPr/>
          <a:lstStyle/>
          <a:p>
            <a:r>
              <a:rPr lang="en-US" dirty="0"/>
              <a:t>Taking a step Back </a:t>
            </a:r>
          </a:p>
        </p:txBody>
      </p:sp>
      <p:sp>
        <p:nvSpPr>
          <p:cNvPr id="3" name="Content Placeholder 2">
            <a:extLst>
              <a:ext uri="{FF2B5EF4-FFF2-40B4-BE49-F238E27FC236}">
                <a16:creationId xmlns:a16="http://schemas.microsoft.com/office/drawing/2014/main" id="{6CC9317C-EA8F-3B74-38C6-35AAAFB45BDC}"/>
              </a:ext>
            </a:extLst>
          </p:cNvPr>
          <p:cNvSpPr>
            <a:spLocks noGrp="1"/>
          </p:cNvSpPr>
          <p:nvPr>
            <p:ph idx="1"/>
          </p:nvPr>
        </p:nvSpPr>
        <p:spPr/>
        <p:txBody>
          <a:bodyPr/>
          <a:lstStyle/>
          <a:p>
            <a:r>
              <a:rPr lang="en-US" dirty="0"/>
              <a:t>CAPITAL Allocation </a:t>
            </a:r>
          </a:p>
          <a:p>
            <a:endParaRPr lang="en-US" dirty="0"/>
          </a:p>
        </p:txBody>
      </p:sp>
    </p:spTree>
    <p:extLst>
      <p:ext uri="{BB962C8B-B14F-4D97-AF65-F5344CB8AC3E}">
        <p14:creationId xmlns:p14="http://schemas.microsoft.com/office/powerpoint/2010/main" val="3312774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1E457E1-FE89-B675-E4CF-03F93AC76CE7}"/>
              </a:ext>
            </a:extLst>
          </p:cNvPr>
          <p:cNvSpPr/>
          <p:nvPr/>
        </p:nvSpPr>
        <p:spPr>
          <a:xfrm>
            <a:off x="1019504" y="2871951"/>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a:t>
            </a:r>
          </a:p>
        </p:txBody>
      </p:sp>
      <p:sp>
        <p:nvSpPr>
          <p:cNvPr id="8" name="Rectangle 7">
            <a:extLst>
              <a:ext uri="{FF2B5EF4-FFF2-40B4-BE49-F238E27FC236}">
                <a16:creationId xmlns:a16="http://schemas.microsoft.com/office/drawing/2014/main" id="{6BE24E7C-ED1F-1967-98C6-9A10DEB1823A}"/>
              </a:ext>
            </a:extLst>
          </p:cNvPr>
          <p:cNvSpPr/>
          <p:nvPr/>
        </p:nvSpPr>
        <p:spPr>
          <a:xfrm>
            <a:off x="1019504" y="1024760"/>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Pappa ka paisa/ Own Money/ Internal Accrual</a:t>
            </a:r>
          </a:p>
        </p:txBody>
      </p:sp>
      <p:sp>
        <p:nvSpPr>
          <p:cNvPr id="9" name="Rectangle 8">
            <a:extLst>
              <a:ext uri="{FF2B5EF4-FFF2-40B4-BE49-F238E27FC236}">
                <a16:creationId xmlns:a16="http://schemas.microsoft.com/office/drawing/2014/main" id="{D2FE0390-10F6-1AEA-6B35-C07DC1324BC4}"/>
              </a:ext>
            </a:extLst>
          </p:cNvPr>
          <p:cNvSpPr/>
          <p:nvPr/>
        </p:nvSpPr>
        <p:spPr>
          <a:xfrm>
            <a:off x="1019504" y="4632434"/>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 Dilution of Ownership</a:t>
            </a:r>
          </a:p>
        </p:txBody>
      </p:sp>
      <p:sp>
        <p:nvSpPr>
          <p:cNvPr id="10" name="Oval 9">
            <a:extLst>
              <a:ext uri="{FF2B5EF4-FFF2-40B4-BE49-F238E27FC236}">
                <a16:creationId xmlns:a16="http://schemas.microsoft.com/office/drawing/2014/main" id="{1EAFE35F-FFBD-06B3-A339-93A77A782F0F}"/>
              </a:ext>
            </a:extLst>
          </p:cNvPr>
          <p:cNvSpPr/>
          <p:nvPr/>
        </p:nvSpPr>
        <p:spPr>
          <a:xfrm>
            <a:off x="5158928" y="2716923"/>
            <a:ext cx="1975945" cy="13348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Capital Allocation </a:t>
            </a:r>
          </a:p>
        </p:txBody>
      </p:sp>
      <p:sp>
        <p:nvSpPr>
          <p:cNvPr id="11" name="Rectangle 10">
            <a:extLst>
              <a:ext uri="{FF2B5EF4-FFF2-40B4-BE49-F238E27FC236}">
                <a16:creationId xmlns:a16="http://schemas.microsoft.com/office/drawing/2014/main" id="{3964E3B2-92CF-FD24-E11F-1461D10D5EDD}"/>
              </a:ext>
            </a:extLst>
          </p:cNvPr>
          <p:cNvSpPr/>
          <p:nvPr/>
        </p:nvSpPr>
        <p:spPr>
          <a:xfrm>
            <a:off x="9580174" y="467711"/>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 Back</a:t>
            </a:r>
          </a:p>
        </p:txBody>
      </p:sp>
      <p:sp>
        <p:nvSpPr>
          <p:cNvPr id="12" name="Rectangle 11">
            <a:extLst>
              <a:ext uri="{FF2B5EF4-FFF2-40B4-BE49-F238E27FC236}">
                <a16:creationId xmlns:a16="http://schemas.microsoft.com/office/drawing/2014/main" id="{FEE15BFE-1EB5-91A6-ABDC-B3E82ACF92E6}"/>
              </a:ext>
            </a:extLst>
          </p:cNvPr>
          <p:cNvSpPr/>
          <p:nvPr/>
        </p:nvSpPr>
        <p:spPr>
          <a:xfrm>
            <a:off x="9580174" y="1602826"/>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Acquire Someone</a:t>
            </a:r>
          </a:p>
        </p:txBody>
      </p:sp>
      <p:sp>
        <p:nvSpPr>
          <p:cNvPr id="13" name="Rectangle 12">
            <a:extLst>
              <a:ext uri="{FF2B5EF4-FFF2-40B4-BE49-F238E27FC236}">
                <a16:creationId xmlns:a16="http://schemas.microsoft.com/office/drawing/2014/main" id="{99D777FC-2E9E-C081-C61B-BB4B619C24F5}"/>
              </a:ext>
            </a:extLst>
          </p:cNvPr>
          <p:cNvSpPr/>
          <p:nvPr/>
        </p:nvSpPr>
        <p:spPr>
          <a:xfrm>
            <a:off x="9580173" y="2716923"/>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Repayment</a:t>
            </a:r>
          </a:p>
        </p:txBody>
      </p:sp>
      <p:sp>
        <p:nvSpPr>
          <p:cNvPr id="14" name="Rectangle 13">
            <a:extLst>
              <a:ext uri="{FF2B5EF4-FFF2-40B4-BE49-F238E27FC236}">
                <a16:creationId xmlns:a16="http://schemas.microsoft.com/office/drawing/2014/main" id="{A68357F5-0B43-2980-1849-9E2E70351582}"/>
              </a:ext>
            </a:extLst>
          </p:cNvPr>
          <p:cNvSpPr/>
          <p:nvPr/>
        </p:nvSpPr>
        <p:spPr>
          <a:xfrm>
            <a:off x="9580172" y="3831020"/>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Dividend Payments</a:t>
            </a:r>
          </a:p>
        </p:txBody>
      </p:sp>
      <p:sp>
        <p:nvSpPr>
          <p:cNvPr id="15" name="Rectangle 14">
            <a:extLst>
              <a:ext uri="{FF2B5EF4-FFF2-40B4-BE49-F238E27FC236}">
                <a16:creationId xmlns:a16="http://schemas.microsoft.com/office/drawing/2014/main" id="{0112EBF9-4DCE-2BF9-0A4A-48FFB608306F}"/>
              </a:ext>
            </a:extLst>
          </p:cNvPr>
          <p:cNvSpPr/>
          <p:nvPr/>
        </p:nvSpPr>
        <p:spPr>
          <a:xfrm>
            <a:off x="9580173" y="4966135"/>
            <a:ext cx="2301765" cy="11140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Stock Buyback</a:t>
            </a:r>
          </a:p>
        </p:txBody>
      </p:sp>
      <p:sp>
        <p:nvSpPr>
          <p:cNvPr id="25" name="Down Arrow 24">
            <a:extLst>
              <a:ext uri="{FF2B5EF4-FFF2-40B4-BE49-F238E27FC236}">
                <a16:creationId xmlns:a16="http://schemas.microsoft.com/office/drawing/2014/main" id="{40097D2D-489A-2919-B8B9-0CEA23706539}"/>
              </a:ext>
            </a:extLst>
          </p:cNvPr>
          <p:cNvSpPr/>
          <p:nvPr/>
        </p:nvSpPr>
        <p:spPr>
          <a:xfrm rot="16200000">
            <a:off x="8174456" y="2322502"/>
            <a:ext cx="423901" cy="2123656"/>
          </a:xfrm>
          <a:prstGeom prst="downArrow">
            <a:avLst>
              <a:gd name="adj1" fmla="val 50000"/>
              <a:gd name="adj2" fmla="val 40340"/>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a:extLst>
              <a:ext uri="{FF2B5EF4-FFF2-40B4-BE49-F238E27FC236}">
                <a16:creationId xmlns:a16="http://schemas.microsoft.com/office/drawing/2014/main" id="{101FEF7A-895C-AFC0-715D-9119C1BAFA49}"/>
              </a:ext>
            </a:extLst>
          </p:cNvPr>
          <p:cNvSpPr/>
          <p:nvPr/>
        </p:nvSpPr>
        <p:spPr>
          <a:xfrm rot="16200000">
            <a:off x="4005830" y="2677133"/>
            <a:ext cx="423901" cy="1503730"/>
          </a:xfrm>
          <a:prstGeom prst="downArrow">
            <a:avLst>
              <a:gd name="adj1" fmla="val 50000"/>
              <a:gd name="adj2" fmla="val 40340"/>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75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25"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BCAF-89DA-27F4-51FA-FA2B9DA2E2DF}"/>
              </a:ext>
            </a:extLst>
          </p:cNvPr>
          <p:cNvSpPr>
            <a:spLocks noGrp="1"/>
          </p:cNvSpPr>
          <p:nvPr>
            <p:ph type="title"/>
          </p:nvPr>
        </p:nvSpPr>
        <p:spPr>
          <a:xfrm>
            <a:off x="2231136" y="161805"/>
            <a:ext cx="7729728" cy="1188720"/>
          </a:xfrm>
        </p:spPr>
        <p:txBody>
          <a:bodyPr/>
          <a:lstStyle/>
          <a:p>
            <a:r>
              <a:rPr lang="en-US" dirty="0">
                <a:latin typeface="Garamond" panose="02020404030301010803" pitchFamily="18" charset="0"/>
              </a:rPr>
              <a:t>Equity Markets </a:t>
            </a:r>
          </a:p>
        </p:txBody>
      </p:sp>
      <p:sp>
        <p:nvSpPr>
          <p:cNvPr id="3" name="Content Placeholder 2">
            <a:extLst>
              <a:ext uri="{FF2B5EF4-FFF2-40B4-BE49-F238E27FC236}">
                <a16:creationId xmlns:a16="http://schemas.microsoft.com/office/drawing/2014/main" id="{73AD2F0D-B90E-C68B-1500-A91CFBB4CAB4}"/>
              </a:ext>
            </a:extLst>
          </p:cNvPr>
          <p:cNvSpPr>
            <a:spLocks noGrp="1"/>
          </p:cNvSpPr>
          <p:nvPr>
            <p:ph idx="1"/>
          </p:nvPr>
        </p:nvSpPr>
        <p:spPr>
          <a:xfrm>
            <a:off x="2231136" y="1483112"/>
            <a:ext cx="7729728" cy="4895386"/>
          </a:xfrm>
        </p:spPr>
        <p:txBody>
          <a:bodyPr/>
          <a:lstStyle/>
          <a:p>
            <a:r>
              <a:rPr lang="en-US" dirty="0">
                <a:latin typeface="Garamond" panose="02020404030301010803" pitchFamily="18" charset="0"/>
              </a:rPr>
              <a:t>Primary - </a:t>
            </a:r>
            <a:r>
              <a:rPr lang="en-IN" dirty="0">
                <a:latin typeface="Garamond" panose="02020404030301010803" pitchFamily="18" charset="0"/>
              </a:rPr>
              <a:t>The primary market, also called the new issue market, is where issuers raise capital by issuing securities to investors. Fresh securities are issued in this market.</a:t>
            </a:r>
          </a:p>
          <a:p>
            <a:endParaRPr lang="en-IN" dirty="0">
              <a:latin typeface="Garamond" panose="02020404030301010803" pitchFamily="18" charset="0"/>
            </a:endParaRPr>
          </a:p>
          <a:p>
            <a:r>
              <a:rPr lang="en-IN" dirty="0">
                <a:latin typeface="Garamond" panose="02020404030301010803" pitchFamily="18" charset="0"/>
              </a:rPr>
              <a:t>Secondary - The secondary market facilitates trades in already-issued securities, thereby enabling investors to exit from an investment or new investors to buy the already existing securities.</a:t>
            </a:r>
          </a:p>
          <a:p>
            <a:endParaRPr lang="en-IN" dirty="0">
              <a:latin typeface="Garamond" panose="02020404030301010803" pitchFamily="18" charset="0"/>
            </a:endParaRPr>
          </a:p>
          <a:p>
            <a:r>
              <a:rPr lang="en-IN" dirty="0">
                <a:latin typeface="Garamond" panose="02020404030301010803" pitchFamily="18" charset="0"/>
              </a:rPr>
              <a:t>The primary market facilitates creation of financial assets, and the secondary market facilitates their marketability/tradability which makes these two segments of Financial Markets - interdependent and inseparable.</a:t>
            </a:r>
          </a:p>
        </p:txBody>
      </p:sp>
      <p:sp>
        <p:nvSpPr>
          <p:cNvPr id="6" name="Rectangle 5">
            <a:extLst>
              <a:ext uri="{FF2B5EF4-FFF2-40B4-BE49-F238E27FC236}">
                <a16:creationId xmlns:a16="http://schemas.microsoft.com/office/drawing/2014/main" id="{2E7F3D67-CE40-24AA-B218-8F9B8CD34E09}"/>
              </a:ext>
            </a:extLst>
          </p:cNvPr>
          <p:cNvSpPr/>
          <p:nvPr/>
        </p:nvSpPr>
        <p:spPr>
          <a:xfrm>
            <a:off x="226741" y="6573084"/>
            <a:ext cx="6096000" cy="246221"/>
          </a:xfrm>
          <a:prstGeom prst="rect">
            <a:avLst/>
          </a:prstGeom>
        </p:spPr>
        <p:txBody>
          <a:bodyPr>
            <a:spAutoFit/>
          </a:bodyPr>
          <a:lstStyle/>
          <a:p>
            <a:r>
              <a:rPr lang="en-US" sz="1000" dirty="0">
                <a:latin typeface="Garamond" panose="02020404030301010803" pitchFamily="18" charset="0"/>
                <a:hlinkClick r:id="rId2"/>
              </a:rPr>
              <a:t>https://corporatefinanceinstitute.com/resources/knowledge/trading-investing/primary-market/</a:t>
            </a:r>
            <a:r>
              <a:rPr lang="en-US" sz="1000" dirty="0">
                <a:latin typeface="Garamond" panose="02020404030301010803" pitchFamily="18" charset="0"/>
              </a:rPr>
              <a:t> </a:t>
            </a:r>
          </a:p>
        </p:txBody>
      </p:sp>
      <p:pic>
        <p:nvPicPr>
          <p:cNvPr id="8196" name="Picture 4" descr="Primary Market - How New Securities are Issued to the Public">
            <a:extLst>
              <a:ext uri="{FF2B5EF4-FFF2-40B4-BE49-F238E27FC236}">
                <a16:creationId xmlns:a16="http://schemas.microsoft.com/office/drawing/2014/main" id="{3E9D35EB-949B-E7C3-6D73-551225DF2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3" y="0"/>
            <a:ext cx="115395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Secondary Offering - Overview, Example, How Secondary Offerings Work">
            <a:extLst>
              <a:ext uri="{FF2B5EF4-FFF2-40B4-BE49-F238E27FC236}">
                <a16:creationId xmlns:a16="http://schemas.microsoft.com/office/drawing/2014/main" id="{54F5F2F9-53C2-E46B-0E9D-B96A212E7E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8554" y="112661"/>
            <a:ext cx="9660983" cy="670664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529B57B5-D9F1-088F-EFF3-A512ED873384}"/>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13</a:t>
            </a:fld>
            <a:endParaRPr lang="en-US">
              <a:latin typeface="Garamond" panose="02020404030301010803" pitchFamily="18" charset="0"/>
            </a:endParaRPr>
          </a:p>
        </p:txBody>
      </p:sp>
    </p:spTree>
    <p:extLst>
      <p:ext uri="{BB962C8B-B14F-4D97-AF65-F5344CB8AC3E}">
        <p14:creationId xmlns:p14="http://schemas.microsoft.com/office/powerpoint/2010/main" val="31910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636442-B2BC-6C57-EE35-3569C6E6C3CE}"/>
              </a:ext>
            </a:extLst>
          </p:cNvPr>
          <p:cNvPicPr>
            <a:picLocks noChangeAspect="1"/>
          </p:cNvPicPr>
          <p:nvPr/>
        </p:nvPicPr>
        <p:blipFill rotWithShape="1">
          <a:blip r:embed="rId2"/>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5FEF505-5196-F207-2AF7-22F0E2ACFAF2}"/>
              </a:ext>
            </a:extLst>
          </p:cNvPr>
          <p:cNvSpPr>
            <a:spLocks noGrp="1"/>
          </p:cNvSpPr>
          <p:nvPr>
            <p:ph type="title"/>
          </p:nvPr>
        </p:nvSpPr>
        <p:spPr>
          <a:xfrm>
            <a:off x="2231136" y="2958103"/>
            <a:ext cx="7729728" cy="941796"/>
          </a:xfrm>
          <a:solidFill>
            <a:srgbClr val="000000">
              <a:alpha val="70000"/>
            </a:srgbClr>
          </a:solidFill>
          <a:ln>
            <a:solidFill>
              <a:srgbClr val="FFFFFF"/>
            </a:solidFill>
          </a:ln>
        </p:spPr>
        <p:txBody>
          <a:bodyPr vert="horz" lIns="182880" tIns="182880" rIns="182880" bIns="182880" rtlCol="0" anchor="ctr">
            <a:normAutofit/>
          </a:bodyPr>
          <a:lstStyle/>
          <a:p>
            <a:r>
              <a:rPr lang="en-US" kern="1200" cap="all" spc="200" baseline="0" dirty="0">
                <a:solidFill>
                  <a:srgbClr val="FFFFFF"/>
                </a:solidFill>
                <a:latin typeface="Garamond" panose="02020404030301010803" pitchFamily="18" charset="0"/>
              </a:rPr>
              <a:t>Investing </a:t>
            </a:r>
          </a:p>
        </p:txBody>
      </p:sp>
      <p:sp>
        <p:nvSpPr>
          <p:cNvPr id="4" name="Slide Number Placeholder 3">
            <a:extLst>
              <a:ext uri="{FF2B5EF4-FFF2-40B4-BE49-F238E27FC236}">
                <a16:creationId xmlns:a16="http://schemas.microsoft.com/office/drawing/2014/main" id="{8C8ECD5E-6485-641E-393E-19AF459D8D9A}"/>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14</a:t>
            </a:fld>
            <a:endParaRPr lang="en-US">
              <a:latin typeface="Garamond" panose="02020404030301010803" pitchFamily="18" charset="0"/>
            </a:endParaRPr>
          </a:p>
        </p:txBody>
      </p:sp>
    </p:spTree>
    <p:extLst>
      <p:ext uri="{BB962C8B-B14F-4D97-AF65-F5344CB8AC3E}">
        <p14:creationId xmlns:p14="http://schemas.microsoft.com/office/powerpoint/2010/main" val="2734326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B498-C4EB-1AB9-72DF-AFCB6CACDB20}"/>
              </a:ext>
            </a:extLst>
          </p:cNvPr>
          <p:cNvSpPr>
            <a:spLocks noGrp="1"/>
          </p:cNvSpPr>
          <p:nvPr>
            <p:ph type="title"/>
          </p:nvPr>
        </p:nvSpPr>
        <p:spPr/>
        <p:txBody>
          <a:bodyPr/>
          <a:lstStyle/>
          <a:p>
            <a:r>
              <a:rPr lang="en-US" dirty="0">
                <a:latin typeface="Garamond" panose="02020404030301010803" pitchFamily="18" charset="0"/>
              </a:rPr>
              <a:t>Investing </a:t>
            </a:r>
          </a:p>
        </p:txBody>
      </p:sp>
      <p:sp>
        <p:nvSpPr>
          <p:cNvPr id="3" name="Content Placeholder 2">
            <a:extLst>
              <a:ext uri="{FF2B5EF4-FFF2-40B4-BE49-F238E27FC236}">
                <a16:creationId xmlns:a16="http://schemas.microsoft.com/office/drawing/2014/main" id="{EE26E5D3-BA36-17D7-BDD4-05E34BC7E5B1}"/>
              </a:ext>
            </a:extLst>
          </p:cNvPr>
          <p:cNvSpPr>
            <a:spLocks noGrp="1"/>
          </p:cNvSpPr>
          <p:nvPr>
            <p:ph idx="1"/>
          </p:nvPr>
        </p:nvSpPr>
        <p:spPr/>
        <p:txBody>
          <a:bodyPr/>
          <a:lstStyle/>
          <a:p>
            <a:r>
              <a:rPr lang="en-IN" dirty="0">
                <a:latin typeface="Garamond" panose="02020404030301010803" pitchFamily="18" charset="0"/>
              </a:rPr>
              <a:t>Why? </a:t>
            </a:r>
          </a:p>
          <a:p>
            <a:r>
              <a:rPr lang="en-IN" dirty="0">
                <a:latin typeface="Garamond" panose="02020404030301010803" pitchFamily="18" charset="0"/>
              </a:rPr>
              <a:t>What? </a:t>
            </a:r>
          </a:p>
          <a:p>
            <a:r>
              <a:rPr lang="en-IN" dirty="0">
                <a:latin typeface="Garamond" panose="02020404030301010803" pitchFamily="18" charset="0"/>
              </a:rPr>
              <a:t>Benjamin Graham in his book “The Intelligent Investor” defines investment activity in the following words: “An investment operation is one which, upon thorough analysis promises safety of principal and an adequate return. Operations not meeting these requirements are speculative.”</a:t>
            </a:r>
          </a:p>
          <a:p>
            <a:r>
              <a:rPr lang="en-IN" dirty="0">
                <a:latin typeface="Garamond" panose="02020404030301010803" pitchFamily="18" charset="0"/>
              </a:rPr>
              <a:t>How?</a:t>
            </a:r>
            <a:endParaRPr lang="en-US"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5322C240-C0F3-088A-D888-09E6516B4C47}"/>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15</a:t>
            </a:fld>
            <a:endParaRPr lang="en-US">
              <a:latin typeface="Garamond" panose="02020404030301010803" pitchFamily="18" charset="0"/>
            </a:endParaRPr>
          </a:p>
        </p:txBody>
      </p:sp>
    </p:spTree>
    <p:extLst>
      <p:ext uri="{BB962C8B-B14F-4D97-AF65-F5344CB8AC3E}">
        <p14:creationId xmlns:p14="http://schemas.microsoft.com/office/powerpoint/2010/main" val="102699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8003-22C9-6D82-68C7-85DA0362BC42}"/>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dirty="0">
                <a:latin typeface="Garamond" panose="02020404030301010803" pitchFamily="18" charset="0"/>
              </a:rPr>
              <a:t>Investment Process </a:t>
            </a:r>
          </a:p>
        </p:txBody>
      </p:sp>
      <p:graphicFrame>
        <p:nvGraphicFramePr>
          <p:cNvPr id="5" name="Content Placeholder 2">
            <a:extLst>
              <a:ext uri="{FF2B5EF4-FFF2-40B4-BE49-F238E27FC236}">
                <a16:creationId xmlns:a16="http://schemas.microsoft.com/office/drawing/2014/main" id="{2A92B4D5-68FC-8953-03F1-50A7C4EDE5F7}"/>
              </a:ext>
            </a:extLst>
          </p:cNvPr>
          <p:cNvGraphicFramePr>
            <a:graphicFrameLocks noGrp="1"/>
          </p:cNvGraphicFramePr>
          <p:nvPr>
            <p:ph idx="1"/>
          </p:nvPr>
        </p:nvGraphicFramePr>
        <p:xfrm>
          <a:off x="5397500" y="639763"/>
          <a:ext cx="6151563"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DA40044-F00B-5F9B-21B3-95D76607AF31}"/>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16</a:t>
            </a:fld>
            <a:endParaRPr lang="en-US">
              <a:latin typeface="Garamond" panose="02020404030301010803" pitchFamily="18" charset="0"/>
            </a:endParaRPr>
          </a:p>
        </p:txBody>
      </p:sp>
      <p:pic>
        <p:nvPicPr>
          <p:cNvPr id="1026" name="Picture 2" descr="No alt text provided for this image">
            <a:extLst>
              <a:ext uri="{FF2B5EF4-FFF2-40B4-BE49-F238E27FC236}">
                <a16:creationId xmlns:a16="http://schemas.microsoft.com/office/drawing/2014/main" id="{848E31B0-13D9-B4D5-AFAC-DDE82ED0D8C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4215"/>
          <a:stretch/>
        </p:blipFill>
        <p:spPr bwMode="auto">
          <a:xfrm>
            <a:off x="4866291" y="374466"/>
            <a:ext cx="5992046" cy="580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10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7C52F-83E9-8CAA-820E-54EB18D7DE9F}"/>
              </a:ext>
            </a:extLst>
          </p:cNvPr>
          <p:cNvSpPr>
            <a:spLocks noGrp="1"/>
          </p:cNvSpPr>
          <p:nvPr>
            <p:ph type="title"/>
          </p:nvPr>
        </p:nvSpPr>
        <p:spPr/>
        <p:txBody>
          <a:bodyPr/>
          <a:lstStyle/>
          <a:p>
            <a:r>
              <a:rPr lang="en-US" dirty="0"/>
              <a:t>Types of Strategies</a:t>
            </a:r>
          </a:p>
        </p:txBody>
      </p:sp>
      <p:sp>
        <p:nvSpPr>
          <p:cNvPr id="3" name="Content Placeholder 2">
            <a:extLst>
              <a:ext uri="{FF2B5EF4-FFF2-40B4-BE49-F238E27FC236}">
                <a16:creationId xmlns:a16="http://schemas.microsoft.com/office/drawing/2014/main" id="{90CD4828-55D0-B86F-C9E9-A7686745D223}"/>
              </a:ext>
            </a:extLst>
          </p:cNvPr>
          <p:cNvSpPr>
            <a:spLocks noGrp="1"/>
          </p:cNvSpPr>
          <p:nvPr>
            <p:ph idx="1"/>
          </p:nvPr>
        </p:nvSpPr>
        <p:spPr/>
        <p:txBody>
          <a:bodyPr/>
          <a:lstStyle/>
          <a:p>
            <a:r>
              <a:rPr lang="en-US" dirty="0"/>
              <a:t>Macro</a:t>
            </a:r>
          </a:p>
          <a:p>
            <a:r>
              <a:rPr lang="en-US" dirty="0"/>
              <a:t>Contrarian</a:t>
            </a:r>
          </a:p>
          <a:p>
            <a:r>
              <a:rPr lang="en-US" dirty="0"/>
              <a:t>Momentum </a:t>
            </a:r>
          </a:p>
          <a:p>
            <a:r>
              <a:rPr lang="en-US" dirty="0"/>
              <a:t>Quant </a:t>
            </a:r>
          </a:p>
          <a:p>
            <a:endParaRPr lang="en-US" dirty="0"/>
          </a:p>
          <a:p>
            <a:pPr marL="0" indent="0">
              <a:buNone/>
            </a:pPr>
            <a:endParaRPr lang="en-US" dirty="0"/>
          </a:p>
        </p:txBody>
      </p:sp>
    </p:spTree>
    <p:extLst>
      <p:ext uri="{BB962C8B-B14F-4D97-AF65-F5344CB8AC3E}">
        <p14:creationId xmlns:p14="http://schemas.microsoft.com/office/powerpoint/2010/main" val="295101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gital graphs and numbers in 3D">
            <a:extLst>
              <a:ext uri="{FF2B5EF4-FFF2-40B4-BE49-F238E27FC236}">
                <a16:creationId xmlns:a16="http://schemas.microsoft.com/office/drawing/2014/main" id="{0FB955E4-212E-7A1C-0C46-2816C1ED27E0}"/>
              </a:ext>
            </a:extLst>
          </p:cNvPr>
          <p:cNvPicPr>
            <a:picLocks noChangeAspect="1"/>
          </p:cNvPicPr>
          <p:nvPr/>
        </p:nvPicPr>
        <p:blipFill rotWithShape="1">
          <a:blip r:embed="rId2"/>
          <a:srcRect l="17837" r="8797" b="-1"/>
          <a:stretch/>
        </p:blipFill>
        <p:spPr>
          <a:xfrm>
            <a:off x="20" y="21030"/>
            <a:ext cx="7537684" cy="6857990"/>
          </a:xfrm>
          <a:prstGeom prst="rect">
            <a:avLst/>
          </a:prstGeom>
        </p:spPr>
      </p:pic>
      <p:sp>
        <p:nvSpPr>
          <p:cNvPr id="2" name="Title 1">
            <a:extLst>
              <a:ext uri="{FF2B5EF4-FFF2-40B4-BE49-F238E27FC236}">
                <a16:creationId xmlns:a16="http://schemas.microsoft.com/office/drawing/2014/main" id="{65CA8003-22C9-6D82-68C7-85DA0362BC42}"/>
              </a:ext>
            </a:extLst>
          </p:cNvPr>
          <p:cNvSpPr>
            <a:spLocks noGrp="1"/>
          </p:cNvSpPr>
          <p:nvPr>
            <p:ph type="title"/>
          </p:nvPr>
        </p:nvSpPr>
        <p:spPr>
          <a:xfrm>
            <a:off x="804672" y="2844368"/>
            <a:ext cx="5928360" cy="1188720"/>
          </a:xfrm>
          <a:solidFill>
            <a:schemeClr val="bg1">
              <a:alpha val="80000"/>
            </a:schemeClr>
          </a:solidFill>
          <a:ln>
            <a:solidFill>
              <a:schemeClr val="tx1">
                <a:lumMod val="75000"/>
                <a:lumOff val="25000"/>
              </a:schemeClr>
            </a:solidFill>
          </a:ln>
        </p:spPr>
        <p:txBody>
          <a:bodyPr>
            <a:normAutofit/>
          </a:bodyPr>
          <a:lstStyle/>
          <a:p>
            <a:r>
              <a:rPr lang="en-US">
                <a:solidFill>
                  <a:schemeClr val="tx1">
                    <a:lumMod val="85000"/>
                    <a:lumOff val="15000"/>
                  </a:schemeClr>
                </a:solidFill>
                <a:latin typeface="Garamond" panose="02020404030301010803" pitchFamily="18" charset="0"/>
              </a:rPr>
              <a:t>Process </a:t>
            </a:r>
          </a:p>
        </p:txBody>
      </p:sp>
      <p:sp>
        <p:nvSpPr>
          <p:cNvPr id="4" name="Content Placeholder 3">
            <a:extLst>
              <a:ext uri="{FF2B5EF4-FFF2-40B4-BE49-F238E27FC236}">
                <a16:creationId xmlns:a16="http://schemas.microsoft.com/office/drawing/2014/main" id="{F108CD7F-6672-DD9C-B622-01AAB527D01C}"/>
              </a:ext>
            </a:extLst>
          </p:cNvPr>
          <p:cNvSpPr>
            <a:spLocks noGrp="1"/>
          </p:cNvSpPr>
          <p:nvPr>
            <p:ph idx="1"/>
          </p:nvPr>
        </p:nvSpPr>
        <p:spPr>
          <a:xfrm>
            <a:off x="8242273" y="973600"/>
            <a:ext cx="3374136" cy="4924280"/>
          </a:xfrm>
        </p:spPr>
        <p:txBody>
          <a:bodyPr anchor="ctr">
            <a:normAutofit/>
          </a:bodyPr>
          <a:lstStyle/>
          <a:p>
            <a:r>
              <a:rPr lang="en-US" dirty="0">
                <a:solidFill>
                  <a:schemeClr val="tx1"/>
                </a:solidFill>
                <a:latin typeface="Garamond" panose="02020404030301010803" pitchFamily="18" charset="0"/>
              </a:rPr>
              <a:t>Two Approaches to it </a:t>
            </a:r>
          </a:p>
          <a:p>
            <a:pPr lvl="1"/>
            <a:r>
              <a:rPr lang="en-US" dirty="0">
                <a:solidFill>
                  <a:schemeClr val="tx1"/>
                </a:solidFill>
                <a:latin typeface="Garamond" panose="02020404030301010803" pitchFamily="18" charset="0"/>
              </a:rPr>
              <a:t>Top Down :Analysis of the </a:t>
            </a:r>
          </a:p>
          <a:p>
            <a:pPr lvl="2"/>
            <a:r>
              <a:rPr lang="en-US" dirty="0">
                <a:solidFill>
                  <a:schemeClr val="tx1"/>
                </a:solidFill>
                <a:latin typeface="Garamond" panose="02020404030301010803" pitchFamily="18" charset="0"/>
              </a:rPr>
              <a:t>Economy </a:t>
            </a:r>
          </a:p>
          <a:p>
            <a:pPr lvl="2"/>
            <a:r>
              <a:rPr lang="en-US" dirty="0">
                <a:solidFill>
                  <a:schemeClr val="tx1"/>
                </a:solidFill>
                <a:latin typeface="Garamond" panose="02020404030301010803" pitchFamily="18" charset="0"/>
              </a:rPr>
              <a:t>Industry </a:t>
            </a:r>
          </a:p>
          <a:p>
            <a:pPr lvl="2"/>
            <a:r>
              <a:rPr lang="en-US" dirty="0">
                <a:solidFill>
                  <a:schemeClr val="tx1"/>
                </a:solidFill>
                <a:latin typeface="Garamond" panose="02020404030301010803" pitchFamily="18" charset="0"/>
              </a:rPr>
              <a:t>Company</a:t>
            </a:r>
          </a:p>
          <a:p>
            <a:pPr lvl="1"/>
            <a:r>
              <a:rPr lang="en-US" dirty="0">
                <a:solidFill>
                  <a:schemeClr val="tx1"/>
                </a:solidFill>
                <a:latin typeface="Garamond" panose="02020404030301010803" pitchFamily="18" charset="0"/>
              </a:rPr>
              <a:t>Bottom Up: Analysis of the </a:t>
            </a:r>
          </a:p>
          <a:p>
            <a:pPr lvl="2"/>
            <a:r>
              <a:rPr lang="en-US" dirty="0">
                <a:solidFill>
                  <a:schemeClr val="tx1"/>
                </a:solidFill>
                <a:latin typeface="Garamond" panose="02020404030301010803" pitchFamily="18" charset="0"/>
              </a:rPr>
              <a:t>Company </a:t>
            </a:r>
          </a:p>
          <a:p>
            <a:pPr lvl="2"/>
            <a:r>
              <a:rPr lang="en-US" dirty="0">
                <a:solidFill>
                  <a:schemeClr val="tx1"/>
                </a:solidFill>
                <a:latin typeface="Garamond" panose="02020404030301010803" pitchFamily="18" charset="0"/>
              </a:rPr>
              <a:t>Industry </a:t>
            </a:r>
          </a:p>
          <a:p>
            <a:pPr lvl="2"/>
            <a:r>
              <a:rPr lang="en-US" dirty="0">
                <a:solidFill>
                  <a:schemeClr val="tx1"/>
                </a:solidFill>
                <a:latin typeface="Garamond" panose="02020404030301010803" pitchFamily="18" charset="0"/>
              </a:rPr>
              <a:t>Economy </a:t>
            </a:r>
          </a:p>
        </p:txBody>
      </p:sp>
      <p:sp>
        <p:nvSpPr>
          <p:cNvPr id="8" name="Slide Number Placeholder 7">
            <a:extLst>
              <a:ext uri="{FF2B5EF4-FFF2-40B4-BE49-F238E27FC236}">
                <a16:creationId xmlns:a16="http://schemas.microsoft.com/office/drawing/2014/main" id="{876332A8-1A63-04F6-F6AD-D8C21055C188}"/>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18</a:t>
            </a:fld>
            <a:endParaRPr lang="en-US">
              <a:latin typeface="Garamond" panose="02020404030301010803" pitchFamily="18" charset="0"/>
            </a:endParaRPr>
          </a:p>
        </p:txBody>
      </p:sp>
    </p:spTree>
    <p:extLst>
      <p:ext uri="{BB962C8B-B14F-4D97-AF65-F5344CB8AC3E}">
        <p14:creationId xmlns:p14="http://schemas.microsoft.com/office/powerpoint/2010/main" val="3854454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78C5-DC63-F8D7-6AEA-83E7767E19E1}"/>
              </a:ext>
            </a:extLst>
          </p:cNvPr>
          <p:cNvSpPr>
            <a:spLocks noGrp="1"/>
          </p:cNvSpPr>
          <p:nvPr>
            <p:ph type="title"/>
          </p:nvPr>
        </p:nvSpPr>
        <p:spPr/>
        <p:txBody>
          <a:bodyPr/>
          <a:lstStyle/>
          <a:p>
            <a:r>
              <a:rPr lang="en-US" dirty="0">
                <a:latin typeface="Garamond" panose="02020404030301010803" pitchFamily="18" charset="0"/>
              </a:rPr>
              <a:t>Top Down </a:t>
            </a:r>
          </a:p>
        </p:txBody>
      </p:sp>
      <p:graphicFrame>
        <p:nvGraphicFramePr>
          <p:cNvPr id="5" name="Content Placeholder 4">
            <a:extLst>
              <a:ext uri="{FF2B5EF4-FFF2-40B4-BE49-F238E27FC236}">
                <a16:creationId xmlns:a16="http://schemas.microsoft.com/office/drawing/2014/main" id="{41DF7D05-15A6-0C9A-B8CB-333D172BB2D1}"/>
              </a:ext>
            </a:extLst>
          </p:cNvPr>
          <p:cNvGraphicFramePr>
            <a:graphicFrameLocks noGrp="1"/>
          </p:cNvGraphicFramePr>
          <p:nvPr>
            <p:ph idx="1"/>
          </p:nvPr>
        </p:nvGraphicFramePr>
        <p:xfrm>
          <a:off x="1694985" y="2370794"/>
          <a:ext cx="8742555" cy="3238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D8100E7-3E32-5CE2-815D-72D9B3EF053A}"/>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19</a:t>
            </a:fld>
            <a:endParaRPr lang="en-US">
              <a:latin typeface="Garamond" panose="02020404030301010803" pitchFamily="18" charset="0"/>
            </a:endParaRPr>
          </a:p>
        </p:txBody>
      </p:sp>
    </p:spTree>
    <p:extLst>
      <p:ext uri="{BB962C8B-B14F-4D97-AF65-F5344CB8AC3E}">
        <p14:creationId xmlns:p14="http://schemas.microsoft.com/office/powerpoint/2010/main" val="3859670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9D6D0C-C18C-2B1C-AB5D-E60B2A6BD63E}"/>
              </a:ext>
            </a:extLst>
          </p:cNvPr>
          <p:cNvSpPr txBox="1"/>
          <p:nvPr/>
        </p:nvSpPr>
        <p:spPr>
          <a:xfrm>
            <a:off x="4456386" y="3321269"/>
            <a:ext cx="2191626" cy="369332"/>
          </a:xfrm>
          <a:prstGeom prst="rect">
            <a:avLst/>
          </a:prstGeom>
          <a:noFill/>
        </p:spPr>
        <p:txBody>
          <a:bodyPr wrap="none" rtlCol="0">
            <a:spAutoFit/>
          </a:bodyPr>
          <a:lstStyle/>
          <a:p>
            <a:r>
              <a:rPr lang="en-US" dirty="0"/>
              <a:t>RISK ON / RISK OFF</a:t>
            </a:r>
          </a:p>
        </p:txBody>
      </p:sp>
      <p:sp>
        <p:nvSpPr>
          <p:cNvPr id="2" name="Title 1">
            <a:extLst>
              <a:ext uri="{FF2B5EF4-FFF2-40B4-BE49-F238E27FC236}">
                <a16:creationId xmlns:a16="http://schemas.microsoft.com/office/drawing/2014/main" id="{7DE320C2-752C-9FC8-ED90-233E3012A56E}"/>
              </a:ext>
            </a:extLst>
          </p:cNvPr>
          <p:cNvSpPr>
            <a:spLocks noGrp="1"/>
          </p:cNvSpPr>
          <p:nvPr>
            <p:ph type="title"/>
          </p:nvPr>
        </p:nvSpPr>
        <p:spPr/>
        <p:txBody>
          <a:bodyPr/>
          <a:lstStyle/>
          <a:p>
            <a:r>
              <a:rPr lang="en-US" dirty="0">
                <a:latin typeface="Garamond" panose="02020404030301010803" pitchFamily="18" charset="0"/>
              </a:rPr>
              <a:t>Country/Economy</a:t>
            </a:r>
          </a:p>
        </p:txBody>
      </p:sp>
      <p:sp>
        <p:nvSpPr>
          <p:cNvPr id="3" name="Content Placeholder 2">
            <a:extLst>
              <a:ext uri="{FF2B5EF4-FFF2-40B4-BE49-F238E27FC236}">
                <a16:creationId xmlns:a16="http://schemas.microsoft.com/office/drawing/2014/main" id="{6829588B-DC9E-CF3F-948E-C5E5AB3520BE}"/>
              </a:ext>
            </a:extLst>
          </p:cNvPr>
          <p:cNvSpPr>
            <a:spLocks noGrp="1"/>
          </p:cNvSpPr>
          <p:nvPr>
            <p:ph idx="1"/>
          </p:nvPr>
        </p:nvSpPr>
        <p:spPr>
          <a:xfrm>
            <a:off x="380034" y="2537683"/>
            <a:ext cx="4414991" cy="3101983"/>
          </a:xfrm>
        </p:spPr>
        <p:txBody>
          <a:bodyPr/>
          <a:lstStyle/>
          <a:p>
            <a:r>
              <a:rPr lang="en-US" dirty="0">
                <a:latin typeface="Garamond" panose="02020404030301010803" pitchFamily="18" charset="0"/>
              </a:rPr>
              <a:t>GDP Growth</a:t>
            </a:r>
          </a:p>
          <a:p>
            <a:r>
              <a:rPr lang="en-US" dirty="0">
                <a:latin typeface="Garamond" panose="02020404030301010803" pitchFamily="18" charset="0"/>
              </a:rPr>
              <a:t>Trade Balances</a:t>
            </a:r>
          </a:p>
          <a:p>
            <a:r>
              <a:rPr lang="en-US" dirty="0">
                <a:latin typeface="Garamond" panose="02020404030301010803" pitchFamily="18" charset="0"/>
              </a:rPr>
              <a:t>Inflation</a:t>
            </a:r>
          </a:p>
          <a:p>
            <a:r>
              <a:rPr lang="en-US" dirty="0">
                <a:latin typeface="Garamond" panose="02020404030301010803" pitchFamily="18" charset="0"/>
              </a:rPr>
              <a:t>Forex Movement</a:t>
            </a:r>
          </a:p>
          <a:p>
            <a:r>
              <a:rPr lang="en-US" dirty="0">
                <a:latin typeface="Garamond" panose="02020404030301010803" pitchFamily="18" charset="0"/>
              </a:rPr>
              <a:t>Interest Rates</a:t>
            </a:r>
          </a:p>
          <a:p>
            <a:r>
              <a:rPr lang="en-US" dirty="0">
                <a:latin typeface="Garamond" panose="02020404030301010803" pitchFamily="18" charset="0"/>
              </a:rPr>
              <a:t>Policy</a:t>
            </a:r>
          </a:p>
          <a:p>
            <a:r>
              <a:rPr lang="en-US" dirty="0">
                <a:latin typeface="Garamond" panose="02020404030301010803" pitchFamily="18" charset="0"/>
              </a:rPr>
              <a:t>Govt Stance</a:t>
            </a:r>
          </a:p>
        </p:txBody>
      </p:sp>
      <p:sp>
        <p:nvSpPr>
          <p:cNvPr id="4" name="Slide Number Placeholder 3">
            <a:extLst>
              <a:ext uri="{FF2B5EF4-FFF2-40B4-BE49-F238E27FC236}">
                <a16:creationId xmlns:a16="http://schemas.microsoft.com/office/drawing/2014/main" id="{826116A2-7B16-C903-5FF9-C00981147ADA}"/>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20</a:t>
            </a:fld>
            <a:endParaRPr lang="en-US">
              <a:latin typeface="Garamond" panose="02020404030301010803" pitchFamily="18" charset="0"/>
            </a:endParaRPr>
          </a:p>
        </p:txBody>
      </p:sp>
      <p:pic>
        <p:nvPicPr>
          <p:cNvPr id="1026" name="Picture 2" descr="World Map: A clickable map of world countries :-)">
            <a:extLst>
              <a:ext uri="{FF2B5EF4-FFF2-40B4-BE49-F238E27FC236}">
                <a16:creationId xmlns:a16="http://schemas.microsoft.com/office/drawing/2014/main" id="{28F7668C-9835-2986-1CD3-C2E51A7AFF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688" y="351255"/>
            <a:ext cx="10588624" cy="63093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merging Markets Economic Outlook (2018 &amp; 2019)">
            <a:extLst>
              <a:ext uri="{FF2B5EF4-FFF2-40B4-BE49-F238E27FC236}">
                <a16:creationId xmlns:a16="http://schemas.microsoft.com/office/drawing/2014/main" id="{13708E81-7701-304E-E6B2-3D58062B0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688" y="0"/>
            <a:ext cx="105886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29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BDD42-004F-841A-6250-D79E2B86BE67}"/>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a:solidFill>
                  <a:schemeClr val="tx1"/>
                </a:solidFill>
                <a:latin typeface="Garamond" panose="02020404030301010803" pitchFamily="18" charset="0"/>
              </a:rPr>
              <a:t>Industry/Sub Industry</a:t>
            </a:r>
          </a:p>
        </p:txBody>
      </p:sp>
      <p:sp>
        <p:nvSpPr>
          <p:cNvPr id="3" name="Content Placeholder 2">
            <a:extLst>
              <a:ext uri="{FF2B5EF4-FFF2-40B4-BE49-F238E27FC236}">
                <a16:creationId xmlns:a16="http://schemas.microsoft.com/office/drawing/2014/main" id="{894567C6-922D-16F3-67D1-25572A1AE884}"/>
              </a:ext>
            </a:extLst>
          </p:cNvPr>
          <p:cNvSpPr>
            <a:spLocks noGrp="1"/>
          </p:cNvSpPr>
          <p:nvPr>
            <p:ph idx="1"/>
          </p:nvPr>
        </p:nvSpPr>
        <p:spPr>
          <a:xfrm>
            <a:off x="643468" y="2638044"/>
            <a:ext cx="3363974" cy="3415622"/>
          </a:xfrm>
        </p:spPr>
        <p:txBody>
          <a:bodyPr>
            <a:normAutofit/>
          </a:bodyPr>
          <a:lstStyle/>
          <a:p>
            <a:r>
              <a:rPr lang="en-US" dirty="0">
                <a:solidFill>
                  <a:schemeClr val="tx1"/>
                </a:solidFill>
                <a:latin typeface="Garamond" panose="02020404030301010803" pitchFamily="18" charset="0"/>
              </a:rPr>
              <a:t>ETFs/ Fixed Income Products </a:t>
            </a:r>
          </a:p>
          <a:p>
            <a:r>
              <a:rPr lang="en-US" dirty="0">
                <a:solidFill>
                  <a:schemeClr val="tx1"/>
                </a:solidFill>
                <a:latin typeface="Garamond" panose="02020404030301010803" pitchFamily="18" charset="0"/>
              </a:rPr>
              <a:t>Sector Analysis – Healthcare/Banks/ Tech </a:t>
            </a:r>
          </a:p>
          <a:p>
            <a:pPr lvl="1"/>
            <a:r>
              <a:rPr lang="en-US" dirty="0">
                <a:solidFill>
                  <a:schemeClr val="tx1"/>
                </a:solidFill>
                <a:latin typeface="Garamond" panose="02020404030301010803" pitchFamily="18" charset="0"/>
              </a:rPr>
              <a:t>Valuation </a:t>
            </a:r>
          </a:p>
          <a:p>
            <a:pPr lvl="2"/>
            <a:r>
              <a:rPr lang="en-US" dirty="0">
                <a:solidFill>
                  <a:schemeClr val="tx1"/>
                </a:solidFill>
                <a:latin typeface="Garamond" panose="02020404030301010803" pitchFamily="18" charset="0"/>
              </a:rPr>
              <a:t>Historical</a:t>
            </a:r>
          </a:p>
          <a:p>
            <a:pPr lvl="2"/>
            <a:r>
              <a:rPr lang="en-US" dirty="0">
                <a:solidFill>
                  <a:schemeClr val="tx1"/>
                </a:solidFill>
                <a:latin typeface="Garamond" panose="02020404030301010803" pitchFamily="18" charset="0"/>
              </a:rPr>
              <a:t>Any changes from a fundamental viewpoint</a:t>
            </a:r>
          </a:p>
        </p:txBody>
      </p:sp>
      <p:pic>
        <p:nvPicPr>
          <p:cNvPr id="2050" name="Picture 2" descr="sectors-of-the-economy">
            <a:extLst>
              <a:ext uri="{FF2B5EF4-FFF2-40B4-BE49-F238E27FC236}">
                <a16:creationId xmlns:a16="http://schemas.microsoft.com/office/drawing/2014/main" id="{6C93D4E1-C882-6712-C73B-BA6E3E35B55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7763" y="1034746"/>
            <a:ext cx="6250769" cy="462764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27AE339-7691-09DE-97C3-A81520C68C5F}"/>
              </a:ext>
            </a:extLst>
          </p:cNvPr>
          <p:cNvSpPr>
            <a:spLocks noGrp="1"/>
          </p:cNvSpPr>
          <p:nvPr>
            <p:ph type="sldNum" sz="quarter" idx="12"/>
          </p:nvPr>
        </p:nvSpPr>
        <p:spPr>
          <a:xfrm>
            <a:off x="10758922" y="6217920"/>
            <a:ext cx="365760" cy="365760"/>
          </a:xfrm>
        </p:spPr>
        <p:txBody>
          <a:bodyPr>
            <a:normAutofit/>
          </a:bodyPr>
          <a:lstStyle/>
          <a:p>
            <a:pPr>
              <a:lnSpc>
                <a:spcPct val="90000"/>
              </a:lnSpc>
              <a:spcAft>
                <a:spcPts val="600"/>
              </a:spcAft>
            </a:pPr>
            <a:fld id="{D63EA4F6-E08F-3746-8495-4B3ECF08D5F9}" type="slidenum">
              <a:rPr lang="en-US" smtClean="0">
                <a:latin typeface="Garamond" panose="02020404030301010803" pitchFamily="18" charset="0"/>
              </a:rPr>
              <a:pPr>
                <a:lnSpc>
                  <a:spcPct val="90000"/>
                </a:lnSpc>
                <a:spcAft>
                  <a:spcPts val="600"/>
                </a:spcAft>
              </a:pPr>
              <a:t>21</a:t>
            </a:fld>
            <a:endParaRPr lang="en-US">
              <a:latin typeface="Garamond" panose="02020404030301010803" pitchFamily="18" charset="0"/>
            </a:endParaRPr>
          </a:p>
        </p:txBody>
      </p:sp>
      <p:sp>
        <p:nvSpPr>
          <p:cNvPr id="7" name="Rectangle 6">
            <a:extLst>
              <a:ext uri="{FF2B5EF4-FFF2-40B4-BE49-F238E27FC236}">
                <a16:creationId xmlns:a16="http://schemas.microsoft.com/office/drawing/2014/main" id="{72C645DA-0004-FD40-F26E-D758297A35E2}"/>
              </a:ext>
            </a:extLst>
          </p:cNvPr>
          <p:cNvSpPr/>
          <p:nvPr/>
        </p:nvSpPr>
        <p:spPr>
          <a:xfrm>
            <a:off x="8207298" y="3111190"/>
            <a:ext cx="1694985" cy="317810"/>
          </a:xfrm>
          <a:prstGeom prst="rect">
            <a:avLst/>
          </a:prstGeom>
          <a:noFill/>
          <a:ln w="412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aramond" panose="02020404030301010803" pitchFamily="18" charset="0"/>
            </a:endParaRPr>
          </a:p>
        </p:txBody>
      </p:sp>
      <p:sp>
        <p:nvSpPr>
          <p:cNvPr id="8" name="Rectangle 7">
            <a:extLst>
              <a:ext uri="{FF2B5EF4-FFF2-40B4-BE49-F238E27FC236}">
                <a16:creationId xmlns:a16="http://schemas.microsoft.com/office/drawing/2014/main" id="{971BF54D-64CF-3A88-3E22-F378DA5A9A4C}"/>
              </a:ext>
            </a:extLst>
          </p:cNvPr>
          <p:cNvSpPr/>
          <p:nvPr/>
        </p:nvSpPr>
        <p:spPr>
          <a:xfrm>
            <a:off x="8207298" y="4463746"/>
            <a:ext cx="1694985" cy="317810"/>
          </a:xfrm>
          <a:prstGeom prst="rect">
            <a:avLst/>
          </a:prstGeom>
          <a:noFill/>
          <a:ln w="412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aramond" panose="02020404030301010803" pitchFamily="18" charset="0"/>
            </a:endParaRPr>
          </a:p>
        </p:txBody>
      </p:sp>
      <p:sp>
        <p:nvSpPr>
          <p:cNvPr id="9" name="TextBox 8">
            <a:extLst>
              <a:ext uri="{FF2B5EF4-FFF2-40B4-BE49-F238E27FC236}">
                <a16:creationId xmlns:a16="http://schemas.microsoft.com/office/drawing/2014/main" id="{3B9D5CDB-44A1-4916-5707-564CF6CBB132}"/>
              </a:ext>
            </a:extLst>
          </p:cNvPr>
          <p:cNvSpPr txBox="1"/>
          <p:nvPr/>
        </p:nvSpPr>
        <p:spPr>
          <a:xfrm>
            <a:off x="4795024" y="5733470"/>
            <a:ext cx="6841027" cy="646331"/>
          </a:xfrm>
          <a:prstGeom prst="rect">
            <a:avLst/>
          </a:prstGeom>
          <a:noFill/>
        </p:spPr>
        <p:txBody>
          <a:bodyPr wrap="square" rtlCol="0">
            <a:spAutoFit/>
          </a:bodyPr>
          <a:lstStyle/>
          <a:p>
            <a:r>
              <a:rPr lang="en-US" dirty="0">
                <a:latin typeface="Garamond" panose="02020404030301010803" pitchFamily="18" charset="0"/>
                <a:hlinkClick r:id="rId3"/>
              </a:rPr>
              <a:t>https://www1.nseindia.com/products/content/equities/indices/sectoral_indices.htm</a:t>
            </a:r>
            <a:endParaRPr lang="en-US" dirty="0">
              <a:latin typeface="Garamond" panose="02020404030301010803" pitchFamily="18" charset="0"/>
            </a:endParaRPr>
          </a:p>
        </p:txBody>
      </p:sp>
    </p:spTree>
    <p:extLst>
      <p:ext uri="{BB962C8B-B14F-4D97-AF65-F5344CB8AC3E}">
        <p14:creationId xmlns:p14="http://schemas.microsoft.com/office/powerpoint/2010/main" val="21196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C55A6-F621-1DDF-F4CA-B6767FEEC61F}"/>
              </a:ext>
            </a:extLst>
          </p:cNvPr>
          <p:cNvSpPr>
            <a:spLocks noGrp="1"/>
          </p:cNvSpPr>
          <p:nvPr>
            <p:ph type="title"/>
          </p:nvPr>
        </p:nvSpPr>
        <p:spPr/>
        <p:txBody>
          <a:bodyPr/>
          <a:lstStyle/>
          <a:p>
            <a:r>
              <a:rPr lang="en-US" dirty="0">
                <a:latin typeface="Garamond" panose="02020404030301010803" pitchFamily="18" charset="0"/>
              </a:rPr>
              <a:t>Company</a:t>
            </a:r>
          </a:p>
        </p:txBody>
      </p:sp>
      <p:sp>
        <p:nvSpPr>
          <p:cNvPr id="3" name="Content Placeholder 2">
            <a:extLst>
              <a:ext uri="{FF2B5EF4-FFF2-40B4-BE49-F238E27FC236}">
                <a16:creationId xmlns:a16="http://schemas.microsoft.com/office/drawing/2014/main" id="{22F596F4-E7BD-729E-C1D3-1217B98BFBEE}"/>
              </a:ext>
            </a:extLst>
          </p:cNvPr>
          <p:cNvSpPr>
            <a:spLocks noGrp="1"/>
          </p:cNvSpPr>
          <p:nvPr>
            <p:ph idx="1"/>
          </p:nvPr>
        </p:nvSpPr>
        <p:spPr/>
        <p:txBody>
          <a:bodyPr/>
          <a:lstStyle/>
          <a:p>
            <a:r>
              <a:rPr lang="en-US" dirty="0">
                <a:latin typeface="Garamond" panose="02020404030301010803" pitchFamily="18" charset="0"/>
              </a:rPr>
              <a:t>About</a:t>
            </a:r>
          </a:p>
          <a:p>
            <a:r>
              <a:rPr lang="en-US" dirty="0">
                <a:latin typeface="Garamond" panose="02020404030301010803" pitchFamily="18" charset="0"/>
              </a:rPr>
              <a:t>Business </a:t>
            </a:r>
          </a:p>
          <a:p>
            <a:r>
              <a:rPr lang="en-US" dirty="0">
                <a:latin typeface="Garamond" panose="02020404030301010803" pitchFamily="18" charset="0"/>
              </a:rPr>
              <a:t>Margin Profile </a:t>
            </a:r>
          </a:p>
          <a:p>
            <a:r>
              <a:rPr lang="en-US" dirty="0">
                <a:latin typeface="Garamond" panose="02020404030301010803" pitchFamily="18" charset="0"/>
              </a:rPr>
              <a:t>Profit and Other ratios</a:t>
            </a:r>
          </a:p>
          <a:p>
            <a:r>
              <a:rPr lang="en-US" dirty="0">
                <a:latin typeface="Garamond" panose="02020404030301010803" pitchFamily="18" charset="0"/>
              </a:rPr>
              <a:t>Fundamental Analysis</a:t>
            </a:r>
          </a:p>
        </p:txBody>
      </p:sp>
      <p:sp>
        <p:nvSpPr>
          <p:cNvPr id="4" name="Slide Number Placeholder 3">
            <a:extLst>
              <a:ext uri="{FF2B5EF4-FFF2-40B4-BE49-F238E27FC236}">
                <a16:creationId xmlns:a16="http://schemas.microsoft.com/office/drawing/2014/main" id="{0A0204EC-E432-8FC1-09BC-2B4AD77B57B9}"/>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22</a:t>
            </a:fld>
            <a:endParaRPr lang="en-US">
              <a:latin typeface="Garamond" panose="02020404030301010803" pitchFamily="18" charset="0"/>
            </a:endParaRPr>
          </a:p>
        </p:txBody>
      </p:sp>
    </p:spTree>
    <p:extLst>
      <p:ext uri="{BB962C8B-B14F-4D97-AF65-F5344CB8AC3E}">
        <p14:creationId xmlns:p14="http://schemas.microsoft.com/office/powerpoint/2010/main" val="826437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92F1-02FB-81E5-3183-FFD461B56E74}"/>
              </a:ext>
            </a:extLst>
          </p:cNvPr>
          <p:cNvSpPr>
            <a:spLocks noGrp="1"/>
          </p:cNvSpPr>
          <p:nvPr>
            <p:ph type="title"/>
          </p:nvPr>
        </p:nvSpPr>
        <p:spPr>
          <a:xfrm>
            <a:off x="2231136" y="94897"/>
            <a:ext cx="7729728" cy="1188720"/>
          </a:xfrm>
        </p:spPr>
        <p:txBody>
          <a:bodyPr/>
          <a:lstStyle/>
          <a:p>
            <a:r>
              <a:rPr lang="en-US" dirty="0">
                <a:latin typeface="Garamond" panose="02020404030301010803" pitchFamily="18" charset="0"/>
              </a:rPr>
              <a:t>Top Down In action</a:t>
            </a:r>
          </a:p>
        </p:txBody>
      </p:sp>
      <p:sp>
        <p:nvSpPr>
          <p:cNvPr id="3" name="Content Placeholder 2">
            <a:extLst>
              <a:ext uri="{FF2B5EF4-FFF2-40B4-BE49-F238E27FC236}">
                <a16:creationId xmlns:a16="http://schemas.microsoft.com/office/drawing/2014/main" id="{E3C2FF1A-1BF1-E93C-C206-0433AC133CE9}"/>
              </a:ext>
            </a:extLst>
          </p:cNvPr>
          <p:cNvSpPr>
            <a:spLocks noGrp="1"/>
          </p:cNvSpPr>
          <p:nvPr>
            <p:ph idx="1"/>
          </p:nvPr>
        </p:nvSpPr>
        <p:spPr>
          <a:xfrm>
            <a:off x="-110621" y="6481925"/>
            <a:ext cx="8741664" cy="562356"/>
          </a:xfrm>
        </p:spPr>
        <p:txBody>
          <a:bodyPr>
            <a:normAutofit/>
          </a:bodyPr>
          <a:lstStyle/>
          <a:p>
            <a:r>
              <a:rPr lang="en-US" sz="900" dirty="0">
                <a:latin typeface="Garamond" panose="02020404030301010803" pitchFamily="18" charset="0"/>
                <a:hlinkClick r:id="rId2"/>
              </a:rPr>
              <a:t>https://www.fisherinvestments.com/en-us/services/investment-approach/top-down</a:t>
            </a:r>
            <a:r>
              <a:rPr lang="en-US" sz="900" dirty="0">
                <a:latin typeface="Garamond" panose="02020404030301010803" pitchFamily="18" charset="0"/>
              </a:rPr>
              <a:t> </a:t>
            </a:r>
          </a:p>
          <a:p>
            <a:endParaRPr lang="en-US" sz="900"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023D4837-DBAB-4DE2-2B52-6D3C7C30F4E1}"/>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23</a:t>
            </a:fld>
            <a:endParaRPr lang="en-US">
              <a:latin typeface="Garamond" panose="02020404030301010803" pitchFamily="18" charset="0"/>
            </a:endParaRPr>
          </a:p>
        </p:txBody>
      </p:sp>
      <p:pic>
        <p:nvPicPr>
          <p:cNvPr id="3074" name="Picture 2">
            <a:extLst>
              <a:ext uri="{FF2B5EF4-FFF2-40B4-BE49-F238E27FC236}">
                <a16:creationId xmlns:a16="http://schemas.microsoft.com/office/drawing/2014/main" id="{ADC367B7-0EFE-D35D-A80F-B9634778D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250" y="120600"/>
            <a:ext cx="8118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33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34170-4AC8-86D6-60BE-053B24314751}"/>
              </a:ext>
            </a:extLst>
          </p:cNvPr>
          <p:cNvSpPr>
            <a:spLocks noGrp="1"/>
          </p:cNvSpPr>
          <p:nvPr>
            <p:ph type="title"/>
          </p:nvPr>
        </p:nvSpPr>
        <p:spPr/>
        <p:txBody>
          <a:bodyPr/>
          <a:lstStyle/>
          <a:p>
            <a:r>
              <a:rPr lang="en-US" dirty="0" err="1">
                <a:latin typeface="Garamond" panose="02020404030301010803" pitchFamily="18" charset="0"/>
              </a:rPr>
              <a:t>BottomS</a:t>
            </a:r>
            <a:r>
              <a:rPr lang="en-US" dirty="0">
                <a:latin typeface="Garamond" panose="02020404030301010803" pitchFamily="18" charset="0"/>
              </a:rPr>
              <a:t> UP</a:t>
            </a:r>
          </a:p>
        </p:txBody>
      </p:sp>
      <p:sp>
        <p:nvSpPr>
          <p:cNvPr id="3" name="Content Placeholder 2">
            <a:extLst>
              <a:ext uri="{FF2B5EF4-FFF2-40B4-BE49-F238E27FC236}">
                <a16:creationId xmlns:a16="http://schemas.microsoft.com/office/drawing/2014/main" id="{278C9116-8C67-E2A5-125C-D53E2CA11B88}"/>
              </a:ext>
            </a:extLst>
          </p:cNvPr>
          <p:cNvSpPr>
            <a:spLocks noGrp="1"/>
          </p:cNvSpPr>
          <p:nvPr>
            <p:ph idx="1"/>
          </p:nvPr>
        </p:nvSpPr>
        <p:spPr/>
        <p:txBody>
          <a:bodyPr/>
          <a:lstStyle/>
          <a:p>
            <a:pPr marL="228600" lvl="1" indent="0">
              <a:buNone/>
            </a:pPr>
            <a:r>
              <a:rPr lang="en-US" dirty="0">
                <a:solidFill>
                  <a:schemeClr val="tx1"/>
                </a:solidFill>
                <a:latin typeface="Garamond" panose="02020404030301010803" pitchFamily="18" charset="0"/>
              </a:rPr>
              <a:t>Analysis of the </a:t>
            </a:r>
          </a:p>
          <a:p>
            <a:pPr lvl="1"/>
            <a:r>
              <a:rPr lang="en-US" dirty="0">
                <a:solidFill>
                  <a:schemeClr val="tx1"/>
                </a:solidFill>
                <a:latin typeface="Garamond" panose="02020404030301010803" pitchFamily="18" charset="0"/>
              </a:rPr>
              <a:t>Company – In case you find an undervalued company (or you think is undervalued)</a:t>
            </a:r>
          </a:p>
          <a:p>
            <a:pPr lvl="1"/>
            <a:r>
              <a:rPr lang="en-US" dirty="0">
                <a:solidFill>
                  <a:schemeClr val="tx1"/>
                </a:solidFill>
                <a:latin typeface="Garamond" panose="02020404030301010803" pitchFamily="18" charset="0"/>
              </a:rPr>
              <a:t>Industry – Lookout for the Industry and the sector outlook</a:t>
            </a:r>
          </a:p>
          <a:p>
            <a:pPr lvl="1"/>
            <a:r>
              <a:rPr lang="en-US" dirty="0">
                <a:solidFill>
                  <a:schemeClr val="tx1"/>
                </a:solidFill>
                <a:latin typeface="Garamond" panose="02020404030301010803" pitchFamily="18" charset="0"/>
              </a:rPr>
              <a:t>Economy – Analyze the country growth and economic prospects before taking a decision </a:t>
            </a:r>
          </a:p>
          <a:p>
            <a:endParaRPr lang="en-US" dirty="0">
              <a:solidFill>
                <a:schemeClr val="tx1"/>
              </a:solidFill>
              <a:latin typeface="Garamond" panose="02020404030301010803" pitchFamily="18" charset="0"/>
            </a:endParaRPr>
          </a:p>
        </p:txBody>
      </p:sp>
      <p:sp>
        <p:nvSpPr>
          <p:cNvPr id="4" name="Slide Number Placeholder 3">
            <a:extLst>
              <a:ext uri="{FF2B5EF4-FFF2-40B4-BE49-F238E27FC236}">
                <a16:creationId xmlns:a16="http://schemas.microsoft.com/office/drawing/2014/main" id="{7DFA4B04-F7AC-E446-E3D7-0A2EF3F3C890}"/>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24</a:t>
            </a:fld>
            <a:endParaRPr lang="en-US">
              <a:latin typeface="Garamond" panose="02020404030301010803" pitchFamily="18" charset="0"/>
            </a:endParaRPr>
          </a:p>
        </p:txBody>
      </p:sp>
      <p:sp>
        <p:nvSpPr>
          <p:cNvPr id="5" name="Title 1">
            <a:extLst>
              <a:ext uri="{FF2B5EF4-FFF2-40B4-BE49-F238E27FC236}">
                <a16:creationId xmlns:a16="http://schemas.microsoft.com/office/drawing/2014/main" id="{C899966F-DE45-B40C-0AA1-B3A41DF59FB4}"/>
              </a:ext>
            </a:extLst>
          </p:cNvPr>
          <p:cNvSpPr txBox="1">
            <a:spLocks/>
          </p:cNvSpPr>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dirty="0">
                <a:latin typeface="Garamond" panose="02020404030301010803" pitchFamily="18" charset="0"/>
              </a:rPr>
              <a:t>Bottom UP</a:t>
            </a:r>
          </a:p>
        </p:txBody>
      </p:sp>
      <p:pic>
        <p:nvPicPr>
          <p:cNvPr id="12290" name="Picture 2" descr="What is a Patiala Peg and How Did it Get its Name? - NDTV Food">
            <a:extLst>
              <a:ext uri="{FF2B5EF4-FFF2-40B4-BE49-F238E27FC236}">
                <a16:creationId xmlns:a16="http://schemas.microsoft.com/office/drawing/2014/main" id="{A90D793A-7F31-72E5-60D7-59AD3CDC5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554" y="4267200"/>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99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D42A4-0463-1474-CD69-65E5B805EADF}"/>
              </a:ext>
            </a:extLst>
          </p:cNvPr>
          <p:cNvSpPr>
            <a:spLocks noGrp="1"/>
          </p:cNvSpPr>
          <p:nvPr>
            <p:ph type="title"/>
          </p:nvPr>
        </p:nvSpPr>
        <p:spPr/>
        <p:txBody>
          <a:bodyPr/>
          <a:lstStyle/>
          <a:p>
            <a:r>
              <a:rPr lang="en-US" dirty="0">
                <a:latin typeface="Garamond" panose="02020404030301010803" pitchFamily="18" charset="0"/>
              </a:rPr>
              <a:t>Individual Company</a:t>
            </a:r>
          </a:p>
        </p:txBody>
      </p:sp>
      <p:sp>
        <p:nvSpPr>
          <p:cNvPr id="3" name="Content Placeholder 2">
            <a:extLst>
              <a:ext uri="{FF2B5EF4-FFF2-40B4-BE49-F238E27FC236}">
                <a16:creationId xmlns:a16="http://schemas.microsoft.com/office/drawing/2014/main" id="{650731FC-EBB5-595F-F11D-37B813E7A1F6}"/>
              </a:ext>
            </a:extLst>
          </p:cNvPr>
          <p:cNvSpPr>
            <a:spLocks noGrp="1"/>
          </p:cNvSpPr>
          <p:nvPr>
            <p:ph idx="1"/>
          </p:nvPr>
        </p:nvSpPr>
        <p:spPr/>
        <p:txBody>
          <a:bodyPr/>
          <a:lstStyle/>
          <a:p>
            <a:r>
              <a:rPr lang="en-US" dirty="0">
                <a:latin typeface="Garamond" panose="02020404030301010803" pitchFamily="18" charset="0"/>
              </a:rPr>
              <a:t>Try your best to </a:t>
            </a:r>
            <a:r>
              <a:rPr lang="en-US" dirty="0" err="1">
                <a:latin typeface="Garamond" panose="02020404030301010803" pitchFamily="18" charset="0"/>
              </a:rPr>
              <a:t>analyse</a:t>
            </a:r>
            <a:r>
              <a:rPr lang="en-US" dirty="0">
                <a:latin typeface="Garamond" panose="02020404030301010803" pitchFamily="18" charset="0"/>
              </a:rPr>
              <a:t> its financials diligently</a:t>
            </a:r>
          </a:p>
          <a:p>
            <a:r>
              <a:rPr lang="en-US" dirty="0">
                <a:latin typeface="Garamond" panose="02020404030301010803" pitchFamily="18" charset="0"/>
              </a:rPr>
              <a:t>Try to gauge the management and their viewpoint and </a:t>
            </a:r>
            <a:r>
              <a:rPr lang="en-US" dirty="0" err="1">
                <a:latin typeface="Garamond" panose="02020404030301010803" pitchFamily="18" charset="0"/>
              </a:rPr>
              <a:t>endeavours</a:t>
            </a:r>
            <a:endParaRPr lang="en-US" dirty="0">
              <a:latin typeface="Garamond" panose="02020404030301010803" pitchFamily="18" charset="0"/>
            </a:endParaRPr>
          </a:p>
          <a:p>
            <a:r>
              <a:rPr lang="en-US" dirty="0">
                <a:latin typeface="Garamond" panose="02020404030301010803" pitchFamily="18" charset="0"/>
              </a:rPr>
              <a:t>Get out at the first point you think your narrative has been challenged big time</a:t>
            </a:r>
          </a:p>
        </p:txBody>
      </p:sp>
      <p:sp>
        <p:nvSpPr>
          <p:cNvPr id="4" name="Slide Number Placeholder 3">
            <a:extLst>
              <a:ext uri="{FF2B5EF4-FFF2-40B4-BE49-F238E27FC236}">
                <a16:creationId xmlns:a16="http://schemas.microsoft.com/office/drawing/2014/main" id="{04366DE2-57B0-CF96-ECA4-6A68974D0283}"/>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25</a:t>
            </a:fld>
            <a:endParaRPr lang="en-US">
              <a:latin typeface="Garamond" panose="02020404030301010803" pitchFamily="18" charset="0"/>
            </a:endParaRPr>
          </a:p>
        </p:txBody>
      </p:sp>
    </p:spTree>
    <p:extLst>
      <p:ext uri="{BB962C8B-B14F-4D97-AF65-F5344CB8AC3E}">
        <p14:creationId xmlns:p14="http://schemas.microsoft.com/office/powerpoint/2010/main" val="344729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B7C13-0DC6-8AD6-2488-9E0EB92A6CAC}"/>
              </a:ext>
            </a:extLst>
          </p:cNvPr>
          <p:cNvSpPr>
            <a:spLocks noGrp="1"/>
          </p:cNvSpPr>
          <p:nvPr>
            <p:ph type="title"/>
          </p:nvPr>
        </p:nvSpPr>
        <p:spPr/>
        <p:txBody>
          <a:bodyPr/>
          <a:lstStyle/>
          <a:p>
            <a:r>
              <a:rPr lang="en-US" dirty="0">
                <a:latin typeface="Garamond" panose="02020404030301010803" pitchFamily="18" charset="0"/>
              </a:rPr>
              <a:t>Value vs Price</a:t>
            </a:r>
          </a:p>
        </p:txBody>
      </p:sp>
      <p:sp>
        <p:nvSpPr>
          <p:cNvPr id="4" name="Slide Number Placeholder 3">
            <a:extLst>
              <a:ext uri="{FF2B5EF4-FFF2-40B4-BE49-F238E27FC236}">
                <a16:creationId xmlns:a16="http://schemas.microsoft.com/office/drawing/2014/main" id="{836EF5E0-D8AE-D387-608E-CC99C97BD575}"/>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26</a:t>
            </a:fld>
            <a:endParaRPr lang="en-US">
              <a:latin typeface="Garamond" panose="02020404030301010803" pitchFamily="18" charset="0"/>
            </a:endParaRPr>
          </a:p>
        </p:txBody>
      </p:sp>
    </p:spTree>
    <p:extLst>
      <p:ext uri="{BB962C8B-B14F-4D97-AF65-F5344CB8AC3E}">
        <p14:creationId xmlns:p14="http://schemas.microsoft.com/office/powerpoint/2010/main" val="2069848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A9D1-5D84-BFE1-9B09-46825E8C9FE2}"/>
              </a:ext>
            </a:extLst>
          </p:cNvPr>
          <p:cNvSpPr>
            <a:spLocks noGrp="1"/>
          </p:cNvSpPr>
          <p:nvPr>
            <p:ph type="title"/>
          </p:nvPr>
        </p:nvSpPr>
        <p:spPr>
          <a:xfrm>
            <a:off x="2231136" y="212338"/>
            <a:ext cx="7729728" cy="1188720"/>
          </a:xfrm>
        </p:spPr>
        <p:txBody>
          <a:bodyPr/>
          <a:lstStyle/>
          <a:p>
            <a:r>
              <a:rPr lang="en-US" dirty="0">
                <a:latin typeface="Garamond" panose="02020404030301010803" pitchFamily="18" charset="0"/>
              </a:rPr>
              <a:t>Various ways to value a company </a:t>
            </a:r>
          </a:p>
        </p:txBody>
      </p:sp>
      <p:sp>
        <p:nvSpPr>
          <p:cNvPr id="3" name="Content Placeholder 2">
            <a:extLst>
              <a:ext uri="{FF2B5EF4-FFF2-40B4-BE49-F238E27FC236}">
                <a16:creationId xmlns:a16="http://schemas.microsoft.com/office/drawing/2014/main" id="{359D59A0-EBC1-AD91-5986-F56AA9D4FD64}"/>
              </a:ext>
            </a:extLst>
          </p:cNvPr>
          <p:cNvSpPr>
            <a:spLocks noGrp="1"/>
          </p:cNvSpPr>
          <p:nvPr>
            <p:ph idx="1"/>
          </p:nvPr>
        </p:nvSpPr>
        <p:spPr>
          <a:xfrm>
            <a:off x="1273214" y="1504710"/>
            <a:ext cx="9485707" cy="5353290"/>
          </a:xfrm>
        </p:spPr>
        <p:txBody>
          <a:bodyPr>
            <a:normAutofit/>
          </a:bodyPr>
          <a:lstStyle/>
          <a:p>
            <a:pPr>
              <a:lnSpc>
                <a:spcPct val="150000"/>
              </a:lnSpc>
            </a:pPr>
            <a:r>
              <a:rPr lang="en-US" altLang="en-US" dirty="0">
                <a:latin typeface="Garamond" panose="02020404030301010803" pitchFamily="18" charset="0"/>
                <a:cs typeface="Times New Roman" panose="02020603050405020304" pitchFamily="18" charset="0"/>
              </a:rPr>
              <a:t>Fundamental analysis models a company’s value by assessing its current and future profitability.</a:t>
            </a:r>
          </a:p>
          <a:p>
            <a:pPr>
              <a:lnSpc>
                <a:spcPct val="150000"/>
              </a:lnSpc>
            </a:pPr>
            <a:r>
              <a:rPr lang="en-US" altLang="en-US" dirty="0">
                <a:latin typeface="Garamond" panose="02020404030301010803" pitchFamily="18" charset="0"/>
                <a:cs typeface="Times New Roman" panose="02020603050405020304" pitchFamily="18" charset="0"/>
              </a:rPr>
              <a:t>- identify mispriced stocks relative to some measure of “true” value derived from financial data.</a:t>
            </a:r>
          </a:p>
          <a:p>
            <a:r>
              <a:rPr lang="en-US" dirty="0">
                <a:latin typeface="Garamond" panose="02020404030301010803" pitchFamily="18" charset="0"/>
              </a:rPr>
              <a:t>Various Ways to value: </a:t>
            </a:r>
          </a:p>
          <a:p>
            <a:r>
              <a:rPr lang="en-US" dirty="0">
                <a:latin typeface="Garamond" panose="02020404030301010803" pitchFamily="18" charset="0"/>
              </a:rPr>
              <a:t>Dividend Discount Model </a:t>
            </a:r>
          </a:p>
          <a:p>
            <a:r>
              <a:rPr lang="en-US" dirty="0">
                <a:latin typeface="Garamond" panose="02020404030301010803" pitchFamily="18" charset="0"/>
              </a:rPr>
              <a:t>Discounted Cash Flow </a:t>
            </a:r>
          </a:p>
          <a:p>
            <a:r>
              <a:rPr lang="en-US" dirty="0">
                <a:latin typeface="Garamond" panose="02020404030301010803" pitchFamily="18" charset="0"/>
              </a:rPr>
              <a:t>Comparable - Multiple</a:t>
            </a:r>
          </a:p>
          <a:p>
            <a:pPr lvl="1"/>
            <a:r>
              <a:rPr lang="en-US" dirty="0">
                <a:latin typeface="Garamond" panose="02020404030301010803" pitchFamily="18" charset="0"/>
              </a:rPr>
              <a:t>P/B</a:t>
            </a:r>
          </a:p>
          <a:p>
            <a:pPr lvl="1"/>
            <a:r>
              <a:rPr lang="en-US" dirty="0">
                <a:latin typeface="Garamond" panose="02020404030301010803" pitchFamily="18" charset="0"/>
              </a:rPr>
              <a:t>P/E</a:t>
            </a:r>
          </a:p>
          <a:p>
            <a:pPr lvl="1"/>
            <a:r>
              <a:rPr lang="en-US" dirty="0">
                <a:latin typeface="Garamond" panose="02020404030301010803" pitchFamily="18" charset="0"/>
              </a:rPr>
              <a:t>EV/EBITDA </a:t>
            </a:r>
          </a:p>
          <a:p>
            <a:pPr lvl="1"/>
            <a:r>
              <a:rPr lang="en-US" dirty="0">
                <a:latin typeface="Garamond" panose="02020404030301010803" pitchFamily="18" charset="0"/>
              </a:rPr>
              <a:t>P/S </a:t>
            </a:r>
          </a:p>
          <a:p>
            <a:pPr lvl="1"/>
            <a:r>
              <a:rPr lang="en-US" dirty="0">
                <a:latin typeface="Garamond" panose="02020404030301010803" pitchFamily="18" charset="0"/>
              </a:rPr>
              <a:t>PEG</a:t>
            </a:r>
          </a:p>
          <a:p>
            <a:r>
              <a:rPr lang="en-US" dirty="0">
                <a:latin typeface="Garamond" panose="02020404030301010803" pitchFamily="18" charset="0"/>
              </a:rPr>
              <a:t>SOTP</a:t>
            </a:r>
          </a:p>
        </p:txBody>
      </p:sp>
      <p:sp>
        <p:nvSpPr>
          <p:cNvPr id="4" name="Slide Number Placeholder 3">
            <a:extLst>
              <a:ext uri="{FF2B5EF4-FFF2-40B4-BE49-F238E27FC236}">
                <a16:creationId xmlns:a16="http://schemas.microsoft.com/office/drawing/2014/main" id="{78D265B3-54CF-7745-84E8-AD819CBDC9D3}"/>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27</a:t>
            </a:fld>
            <a:endParaRPr lang="en-US">
              <a:latin typeface="Garamond" panose="02020404030301010803" pitchFamily="18" charset="0"/>
            </a:endParaRPr>
          </a:p>
        </p:txBody>
      </p:sp>
    </p:spTree>
    <p:extLst>
      <p:ext uri="{BB962C8B-B14F-4D97-AF65-F5344CB8AC3E}">
        <p14:creationId xmlns:p14="http://schemas.microsoft.com/office/powerpoint/2010/main" val="276052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1"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3">
                                            <p:txEl>
                                              <p:pRg st="7" end="7"/>
                                            </p:txEl>
                                          </p:spTgt>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E4C6-E642-6F1A-1724-236F8A31ABC5}"/>
              </a:ext>
            </a:extLst>
          </p:cNvPr>
          <p:cNvSpPr>
            <a:spLocks noGrp="1"/>
          </p:cNvSpPr>
          <p:nvPr>
            <p:ph type="title"/>
          </p:nvPr>
        </p:nvSpPr>
        <p:spPr>
          <a:xfrm>
            <a:off x="2231136" y="177614"/>
            <a:ext cx="7729728" cy="1188720"/>
          </a:xfrm>
        </p:spPr>
        <p:txBody>
          <a:bodyPr/>
          <a:lstStyle/>
          <a:p>
            <a:r>
              <a:rPr lang="en-US" dirty="0">
                <a:latin typeface="Garamond" panose="02020404030301010803" pitchFamily="18" charset="0"/>
              </a:rPr>
              <a:t>Dividend Discount Model</a:t>
            </a:r>
          </a:p>
        </p:txBody>
      </p:sp>
      <p:sp>
        <p:nvSpPr>
          <p:cNvPr id="4" name="Slide Number Placeholder 3">
            <a:extLst>
              <a:ext uri="{FF2B5EF4-FFF2-40B4-BE49-F238E27FC236}">
                <a16:creationId xmlns:a16="http://schemas.microsoft.com/office/drawing/2014/main" id="{CBD7C6FC-1637-EC28-2031-BCF3B384BC74}"/>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28</a:t>
            </a:fld>
            <a:endParaRPr lang="en-US">
              <a:latin typeface="Garamond" panose="02020404030301010803" pitchFamily="18" charset="0"/>
            </a:endParaRPr>
          </a:p>
        </p:txBody>
      </p:sp>
      <p:graphicFrame>
        <p:nvGraphicFramePr>
          <p:cNvPr id="7" name="Object 6">
            <a:extLst>
              <a:ext uri="{FF2B5EF4-FFF2-40B4-BE49-F238E27FC236}">
                <a16:creationId xmlns:a16="http://schemas.microsoft.com/office/drawing/2014/main" id="{9A6358F7-5294-30C5-A2D7-9362F3A61204}"/>
              </a:ext>
            </a:extLst>
          </p:cNvPr>
          <p:cNvGraphicFramePr>
            <a:graphicFrameLocks noChangeAspect="1"/>
          </p:cNvGraphicFramePr>
          <p:nvPr/>
        </p:nvGraphicFramePr>
        <p:xfrm>
          <a:off x="3358061" y="3977104"/>
          <a:ext cx="4319893" cy="1148490"/>
        </p:xfrm>
        <a:graphic>
          <a:graphicData uri="http://schemas.openxmlformats.org/presentationml/2006/ole">
            <mc:AlternateContent xmlns:mc="http://schemas.openxmlformats.org/markup-compatibility/2006">
              <mc:Choice xmlns:v="urn:schemas-microsoft-com:vml" Requires="v">
                <p:oleObj name="Equation" r:id="rId2" imgW="2019300" imgH="431800" progId="Equation.3">
                  <p:embed/>
                </p:oleObj>
              </mc:Choice>
              <mc:Fallback>
                <p:oleObj name="Equation" r:id="rId2" imgW="2019300" imgH="431800" progId="Equation.3">
                  <p:embed/>
                  <p:pic>
                    <p:nvPicPr>
                      <p:cNvPr id="7" name="Object 6">
                        <a:extLst>
                          <a:ext uri="{FF2B5EF4-FFF2-40B4-BE49-F238E27FC236}">
                            <a16:creationId xmlns:a16="http://schemas.microsoft.com/office/drawing/2014/main" id="{9A6358F7-5294-30C5-A2D7-9362F3A61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8061" y="3977104"/>
                        <a:ext cx="4319893" cy="1148490"/>
                      </a:xfrm>
                      <a:prstGeom prst="rect">
                        <a:avLst/>
                      </a:prstGeom>
                      <a:noFill/>
                      <a:ln>
                        <a:noFill/>
                      </a:ln>
                      <a:effectLst/>
                    </p:spPr>
                  </p:pic>
                </p:oleObj>
              </mc:Fallback>
            </mc:AlternateContent>
          </a:graphicData>
        </a:graphic>
      </p:graphicFrame>
      <p:sp>
        <p:nvSpPr>
          <p:cNvPr id="8" name="Rectangle 7">
            <a:extLst>
              <a:ext uri="{FF2B5EF4-FFF2-40B4-BE49-F238E27FC236}">
                <a16:creationId xmlns:a16="http://schemas.microsoft.com/office/drawing/2014/main" id="{A80D2FD8-3F61-065C-E64D-BB24F9A5B871}"/>
              </a:ext>
            </a:extLst>
          </p:cNvPr>
          <p:cNvSpPr/>
          <p:nvPr/>
        </p:nvSpPr>
        <p:spPr>
          <a:xfrm>
            <a:off x="631335" y="5260241"/>
            <a:ext cx="10728960" cy="1323439"/>
          </a:xfrm>
          <a:prstGeom prst="rect">
            <a:avLst/>
          </a:prstGeom>
        </p:spPr>
        <p:txBody>
          <a:bodyPr wrap="square">
            <a:spAutoFit/>
          </a:bodyPr>
          <a:lstStyle/>
          <a:p>
            <a:r>
              <a:rPr lang="en-US" altLang="en-US" sz="2000" dirty="0">
                <a:latin typeface="Garamond" panose="02020404030301010803" pitchFamily="18" charset="0"/>
                <a:cs typeface="Times New Roman" panose="02020603050405020304" pitchFamily="18" charset="0"/>
              </a:rPr>
              <a:t>V</a:t>
            </a:r>
            <a:r>
              <a:rPr lang="en-US" altLang="en-US" sz="2000" baseline="-25000" dirty="0">
                <a:latin typeface="Garamond" panose="02020404030301010803" pitchFamily="18" charset="0"/>
                <a:cs typeface="Times New Roman" panose="02020603050405020304" pitchFamily="18" charset="0"/>
              </a:rPr>
              <a:t>0</a:t>
            </a:r>
            <a:r>
              <a:rPr lang="en-US" altLang="en-US" sz="2000" dirty="0">
                <a:latin typeface="Garamond" panose="02020404030301010803" pitchFamily="18" charset="0"/>
                <a:cs typeface="Times New Roman" panose="02020603050405020304" pitchFamily="18" charset="0"/>
              </a:rPr>
              <a:t> =current value; D</a:t>
            </a:r>
            <a:r>
              <a:rPr lang="en-US" altLang="en-US" sz="2000" baseline="-25000" dirty="0">
                <a:latin typeface="Garamond" panose="02020404030301010803" pitchFamily="18" charset="0"/>
                <a:cs typeface="Times New Roman" panose="02020603050405020304" pitchFamily="18" charset="0"/>
              </a:rPr>
              <a:t>t</a:t>
            </a:r>
            <a:r>
              <a:rPr lang="en-US" altLang="en-US" sz="2000" dirty="0">
                <a:latin typeface="Garamond" panose="02020404030301010803" pitchFamily="18" charset="0"/>
                <a:cs typeface="Times New Roman" panose="02020603050405020304" pitchFamily="18" charset="0"/>
              </a:rPr>
              <a:t>=dividend at time t; k = required rate of return</a:t>
            </a:r>
          </a:p>
          <a:p>
            <a:endParaRPr lang="en-US" altLang="en-US" sz="2000" dirty="0">
              <a:latin typeface="Garamond" panose="02020404030301010803" pitchFamily="18" charset="0"/>
              <a:cs typeface="Times New Roman" panose="02020603050405020304" pitchFamily="18" charset="0"/>
            </a:endParaRPr>
          </a:p>
          <a:p>
            <a:r>
              <a:rPr lang="en-US" altLang="en-US" sz="2000" dirty="0">
                <a:latin typeface="Garamond" panose="02020404030301010803" pitchFamily="18" charset="0"/>
                <a:cs typeface="Times New Roman" panose="02020603050405020304" pitchFamily="18" charset="0"/>
              </a:rPr>
              <a:t>The DDM says the stock price should equal the present value of all expected future dividends into perpetuity.</a:t>
            </a:r>
          </a:p>
        </p:txBody>
      </p:sp>
      <p:pic>
        <p:nvPicPr>
          <p:cNvPr id="14" name="Picture 13">
            <a:extLst>
              <a:ext uri="{FF2B5EF4-FFF2-40B4-BE49-F238E27FC236}">
                <a16:creationId xmlns:a16="http://schemas.microsoft.com/office/drawing/2014/main" id="{61FB89A5-827E-AAF7-B1D8-0016B5AE9EA2}"/>
              </a:ext>
            </a:extLst>
          </p:cNvPr>
          <p:cNvPicPr>
            <a:picLocks noChangeAspect="1"/>
          </p:cNvPicPr>
          <p:nvPr/>
        </p:nvPicPr>
        <p:blipFill>
          <a:blip r:embed="rId4"/>
          <a:stretch>
            <a:fillRect/>
          </a:stretch>
        </p:blipFill>
        <p:spPr>
          <a:xfrm>
            <a:off x="2799234" y="1459375"/>
            <a:ext cx="3520543" cy="1352721"/>
          </a:xfrm>
          <a:prstGeom prst="rect">
            <a:avLst/>
          </a:prstGeom>
        </p:spPr>
      </p:pic>
      <p:pic>
        <p:nvPicPr>
          <p:cNvPr id="16" name="Picture 15">
            <a:extLst>
              <a:ext uri="{FF2B5EF4-FFF2-40B4-BE49-F238E27FC236}">
                <a16:creationId xmlns:a16="http://schemas.microsoft.com/office/drawing/2014/main" id="{9FB5D702-DF6B-A344-128C-6CAF56415DAE}"/>
              </a:ext>
            </a:extLst>
          </p:cNvPr>
          <p:cNvPicPr>
            <a:picLocks noChangeAspect="1"/>
          </p:cNvPicPr>
          <p:nvPr/>
        </p:nvPicPr>
        <p:blipFill>
          <a:blip r:embed="rId5"/>
          <a:stretch>
            <a:fillRect/>
          </a:stretch>
        </p:blipFill>
        <p:spPr>
          <a:xfrm>
            <a:off x="2799234" y="2900955"/>
            <a:ext cx="5763147" cy="1148491"/>
          </a:xfrm>
          <a:prstGeom prst="rect">
            <a:avLst/>
          </a:prstGeom>
        </p:spPr>
      </p:pic>
      <p:sp>
        <p:nvSpPr>
          <p:cNvPr id="17" name="TextBox 16">
            <a:extLst>
              <a:ext uri="{FF2B5EF4-FFF2-40B4-BE49-F238E27FC236}">
                <a16:creationId xmlns:a16="http://schemas.microsoft.com/office/drawing/2014/main" id="{7455461D-8D95-FF58-C34C-564131F14E1D}"/>
              </a:ext>
            </a:extLst>
          </p:cNvPr>
          <p:cNvSpPr txBox="1"/>
          <p:nvPr/>
        </p:nvSpPr>
        <p:spPr>
          <a:xfrm>
            <a:off x="6510670" y="1896631"/>
            <a:ext cx="2882096" cy="369332"/>
          </a:xfrm>
          <a:prstGeom prst="rect">
            <a:avLst/>
          </a:prstGeom>
          <a:noFill/>
        </p:spPr>
        <p:txBody>
          <a:bodyPr wrap="square" rtlCol="0">
            <a:spAutoFit/>
          </a:bodyPr>
          <a:lstStyle/>
          <a:p>
            <a:r>
              <a:rPr lang="en-US" dirty="0"/>
              <a:t>P</a:t>
            </a:r>
            <a:r>
              <a:rPr lang="en-US" baseline="-25000" dirty="0"/>
              <a:t>1 </a:t>
            </a:r>
            <a:r>
              <a:rPr lang="en-US" dirty="0"/>
              <a:t>= D2 + P2 / (1+k)</a:t>
            </a:r>
          </a:p>
        </p:txBody>
      </p:sp>
    </p:spTree>
    <p:extLst>
      <p:ext uri="{BB962C8B-B14F-4D97-AF65-F5344CB8AC3E}">
        <p14:creationId xmlns:p14="http://schemas.microsoft.com/office/powerpoint/2010/main" val="379741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F4C20-D728-8581-64CA-1A263EEE95F4}"/>
              </a:ext>
            </a:extLst>
          </p:cNvPr>
          <p:cNvSpPr>
            <a:spLocks noGrp="1"/>
          </p:cNvSpPr>
          <p:nvPr>
            <p:ph type="title"/>
          </p:nvPr>
        </p:nvSpPr>
        <p:spPr>
          <a:xfrm>
            <a:off x="2231136" y="293360"/>
            <a:ext cx="7729728" cy="1188720"/>
          </a:xfrm>
        </p:spPr>
        <p:txBody>
          <a:bodyPr/>
          <a:lstStyle/>
          <a:p>
            <a:r>
              <a:rPr lang="en-US" dirty="0">
                <a:latin typeface="Garamond" panose="02020404030301010803" pitchFamily="18" charset="0"/>
              </a:rPr>
              <a:t>Constant Growth DDM </a:t>
            </a:r>
          </a:p>
        </p:txBody>
      </p:sp>
      <p:sp>
        <p:nvSpPr>
          <p:cNvPr id="4" name="Slide Number Placeholder 3">
            <a:extLst>
              <a:ext uri="{FF2B5EF4-FFF2-40B4-BE49-F238E27FC236}">
                <a16:creationId xmlns:a16="http://schemas.microsoft.com/office/drawing/2014/main" id="{8EE867DF-B2D4-5D23-24A6-D8C734C31069}"/>
              </a:ext>
            </a:extLst>
          </p:cNvPr>
          <p:cNvSpPr>
            <a:spLocks noGrp="1"/>
          </p:cNvSpPr>
          <p:nvPr>
            <p:ph type="sldNum" sz="quarter" idx="12"/>
          </p:nvPr>
        </p:nvSpPr>
        <p:spPr/>
        <p:txBody>
          <a:bodyPr/>
          <a:lstStyle/>
          <a:p>
            <a:fld id="{D63EA4F6-E08F-3746-8495-4B3ECF08D5F9}" type="slidenum">
              <a:rPr lang="en-US" smtClean="0"/>
              <a:t>29</a:t>
            </a:fld>
            <a:endParaRPr lang="en-US"/>
          </a:p>
        </p:txBody>
      </p:sp>
      <p:sp>
        <p:nvSpPr>
          <p:cNvPr id="5" name="Content Placeholder 2">
            <a:extLst>
              <a:ext uri="{FF2B5EF4-FFF2-40B4-BE49-F238E27FC236}">
                <a16:creationId xmlns:a16="http://schemas.microsoft.com/office/drawing/2014/main" id="{CDAE34C9-5D9C-171B-B9E4-9C4E83F46632}"/>
              </a:ext>
            </a:extLst>
          </p:cNvPr>
          <p:cNvSpPr txBox="1">
            <a:spLocks/>
          </p:cNvSpPr>
          <p:nvPr/>
        </p:nvSpPr>
        <p:spPr>
          <a:xfrm>
            <a:off x="1097280" y="1845734"/>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r>
              <a:rPr lang="en-US" sz="2200">
                <a:latin typeface="Times New Roman" panose="02020603050405020304" pitchFamily="18" charset="0"/>
                <a:cs typeface="Times New Roman" panose="02020603050405020304" pitchFamily="18" charset="0"/>
              </a:rPr>
              <a:t>k= appropriate risk-adjusted interest rate</a:t>
            </a:r>
          </a:p>
          <a:p>
            <a:pPr>
              <a:defRPr/>
            </a:pPr>
            <a:r>
              <a:rPr lang="en-US" sz="2200">
                <a:latin typeface="Times New Roman" panose="02020603050405020304" pitchFamily="18" charset="0"/>
                <a:cs typeface="Times New Roman" panose="02020603050405020304" pitchFamily="18" charset="0"/>
              </a:rPr>
              <a:t>g= dividend growth rate</a:t>
            </a:r>
          </a:p>
          <a:p>
            <a:endParaRPr lang="en-IN" dirty="0"/>
          </a:p>
        </p:txBody>
      </p:sp>
      <p:graphicFrame>
        <p:nvGraphicFramePr>
          <p:cNvPr id="6" name="Content Placeholder 8">
            <a:extLst>
              <a:ext uri="{FF2B5EF4-FFF2-40B4-BE49-F238E27FC236}">
                <a16:creationId xmlns:a16="http://schemas.microsoft.com/office/drawing/2014/main" id="{4ED6341A-D8F6-BD22-CF75-593D145F3BA2}"/>
              </a:ext>
            </a:extLst>
          </p:cNvPr>
          <p:cNvGraphicFramePr>
            <a:graphicFrameLocks noChangeAspect="1"/>
          </p:cNvGraphicFramePr>
          <p:nvPr/>
        </p:nvGraphicFramePr>
        <p:xfrm>
          <a:off x="2590800" y="2667000"/>
          <a:ext cx="3921125" cy="1176338"/>
        </p:xfrm>
        <a:graphic>
          <a:graphicData uri="http://schemas.openxmlformats.org/presentationml/2006/ole">
            <mc:AlternateContent xmlns:mc="http://schemas.openxmlformats.org/markup-compatibility/2006">
              <mc:Choice xmlns:v="urn:schemas-microsoft-com:vml" Requires="v">
                <p:oleObj name="Equation" r:id="rId2" imgW="1397000" imgH="419100" progId="Equation.3">
                  <p:embed/>
                </p:oleObj>
              </mc:Choice>
              <mc:Fallback>
                <p:oleObj name="Equation" r:id="rId2" imgW="1397000" imgH="419100" progId="Equation.3">
                  <p:embed/>
                  <p:pic>
                    <p:nvPicPr>
                      <p:cNvPr id="6" name="Content Placeholder 8">
                        <a:extLst>
                          <a:ext uri="{FF2B5EF4-FFF2-40B4-BE49-F238E27FC236}">
                            <a16:creationId xmlns:a16="http://schemas.microsoft.com/office/drawing/2014/main" id="{4ED6341A-D8F6-BD22-CF75-593D145F3BA2}"/>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667000"/>
                        <a:ext cx="3921125"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55372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BFE-3F11-5D53-6873-6C83AAC181F1}"/>
              </a:ext>
            </a:extLst>
          </p:cNvPr>
          <p:cNvSpPr>
            <a:spLocks noGrp="1"/>
          </p:cNvSpPr>
          <p:nvPr>
            <p:ph type="title"/>
          </p:nvPr>
        </p:nvSpPr>
        <p:spPr>
          <a:xfrm>
            <a:off x="2231136" y="200763"/>
            <a:ext cx="7729728" cy="1188720"/>
          </a:xfrm>
        </p:spPr>
        <p:txBody>
          <a:bodyPr/>
          <a:lstStyle/>
          <a:p>
            <a:r>
              <a:rPr lang="en-US" dirty="0">
                <a:latin typeface="Garamond" panose="02020404030301010803" pitchFamily="18" charset="0"/>
              </a:rPr>
              <a:t>Discounted Cash Flow</a:t>
            </a:r>
          </a:p>
        </p:txBody>
      </p:sp>
      <p:sp>
        <p:nvSpPr>
          <p:cNvPr id="3" name="Content Placeholder 2">
            <a:extLst>
              <a:ext uri="{FF2B5EF4-FFF2-40B4-BE49-F238E27FC236}">
                <a16:creationId xmlns:a16="http://schemas.microsoft.com/office/drawing/2014/main" id="{8ED64AB6-4E3D-078C-6004-157F57523E69}"/>
              </a:ext>
            </a:extLst>
          </p:cNvPr>
          <p:cNvSpPr>
            <a:spLocks noGrp="1"/>
          </p:cNvSpPr>
          <p:nvPr>
            <p:ph idx="1"/>
          </p:nvPr>
        </p:nvSpPr>
        <p:spPr>
          <a:xfrm>
            <a:off x="2231136" y="1545481"/>
            <a:ext cx="7729728" cy="2187616"/>
          </a:xfrm>
        </p:spPr>
        <p:txBody>
          <a:bodyPr/>
          <a:lstStyle/>
          <a:p>
            <a:pPr marL="0" indent="0">
              <a:buNone/>
            </a:pPr>
            <a:r>
              <a:rPr lang="en-US" dirty="0">
                <a:latin typeface="Garamond" panose="02020404030301010803" pitchFamily="18" charset="0"/>
              </a:rPr>
              <a:t>FCFF (Free Cash flow to Firm) </a:t>
            </a:r>
          </a:p>
          <a:p>
            <a:r>
              <a:rPr lang="en-US" dirty="0">
                <a:latin typeface="Garamond" panose="02020404030301010803" pitchFamily="18" charset="0"/>
              </a:rPr>
              <a:t>EBIT* (1-t)</a:t>
            </a:r>
          </a:p>
          <a:p>
            <a:r>
              <a:rPr lang="en-US" dirty="0">
                <a:latin typeface="Garamond" panose="02020404030301010803" pitchFamily="18" charset="0"/>
              </a:rPr>
              <a:t>+ Add Back Depreciation </a:t>
            </a:r>
          </a:p>
          <a:p>
            <a:r>
              <a:rPr lang="en-US" dirty="0">
                <a:latin typeface="Garamond" panose="02020404030301010803" pitchFamily="18" charset="0"/>
              </a:rPr>
              <a:t>- Subtract all Capital Expenditures that happened during the year </a:t>
            </a:r>
          </a:p>
          <a:p>
            <a:r>
              <a:rPr lang="en-US" dirty="0">
                <a:latin typeface="Garamond" panose="02020404030301010803" pitchFamily="18" charset="0"/>
              </a:rPr>
              <a:t>- Subtract (Add) working capital changes (Current Assets – Current Liabilities)</a:t>
            </a:r>
          </a:p>
        </p:txBody>
      </p:sp>
      <p:sp>
        <p:nvSpPr>
          <p:cNvPr id="4" name="Slide Number Placeholder 3">
            <a:extLst>
              <a:ext uri="{FF2B5EF4-FFF2-40B4-BE49-F238E27FC236}">
                <a16:creationId xmlns:a16="http://schemas.microsoft.com/office/drawing/2014/main" id="{47853814-033C-FB00-2BE3-52B31016ECD9}"/>
              </a:ext>
            </a:extLst>
          </p:cNvPr>
          <p:cNvSpPr>
            <a:spLocks noGrp="1"/>
          </p:cNvSpPr>
          <p:nvPr>
            <p:ph type="sldNum" sz="quarter" idx="12"/>
          </p:nvPr>
        </p:nvSpPr>
        <p:spPr/>
        <p:txBody>
          <a:bodyPr/>
          <a:lstStyle/>
          <a:p>
            <a:fld id="{D63EA4F6-E08F-3746-8495-4B3ECF08D5F9}" type="slidenum">
              <a:rPr lang="en-US" smtClean="0"/>
              <a:t>30</a:t>
            </a:fld>
            <a:endParaRPr lang="en-US"/>
          </a:p>
        </p:txBody>
      </p:sp>
      <p:graphicFrame>
        <p:nvGraphicFramePr>
          <p:cNvPr id="5" name="Object 4">
            <a:extLst>
              <a:ext uri="{FF2B5EF4-FFF2-40B4-BE49-F238E27FC236}">
                <a16:creationId xmlns:a16="http://schemas.microsoft.com/office/drawing/2014/main" id="{6338FC5B-502D-CBC5-8322-BC457C52C580}"/>
              </a:ext>
            </a:extLst>
          </p:cNvPr>
          <p:cNvGraphicFramePr>
            <a:graphicFrameLocks noChangeAspect="1"/>
          </p:cNvGraphicFramePr>
          <p:nvPr/>
        </p:nvGraphicFramePr>
        <p:xfrm>
          <a:off x="2231136" y="3746035"/>
          <a:ext cx="8143469" cy="458787"/>
        </p:xfrm>
        <a:graphic>
          <a:graphicData uri="http://schemas.openxmlformats.org/presentationml/2006/ole">
            <mc:AlternateContent xmlns:mc="http://schemas.openxmlformats.org/markup-compatibility/2006">
              <mc:Choice xmlns:v="urn:schemas-microsoft-com:vml" Requires="v">
                <p:oleObj name="Equation" r:id="rId2" imgW="3606480" imgH="203040" progId="Equation.DSMT4">
                  <p:embed/>
                </p:oleObj>
              </mc:Choice>
              <mc:Fallback>
                <p:oleObj name="Equation" r:id="rId2" imgW="3606480" imgH="203040" progId="Equation.DSMT4">
                  <p:embed/>
                  <p:pic>
                    <p:nvPicPr>
                      <p:cNvPr id="5" name="Object 4">
                        <a:extLst>
                          <a:ext uri="{FF2B5EF4-FFF2-40B4-BE49-F238E27FC236}">
                            <a16:creationId xmlns:a16="http://schemas.microsoft.com/office/drawing/2014/main" id="{6338FC5B-502D-CBC5-8322-BC457C52C580}"/>
                          </a:ext>
                        </a:extLst>
                      </p:cNvPr>
                      <p:cNvPicPr/>
                      <p:nvPr/>
                    </p:nvPicPr>
                    <p:blipFill>
                      <a:blip r:embed="rId3"/>
                      <a:stretch>
                        <a:fillRect/>
                      </a:stretch>
                    </p:blipFill>
                    <p:spPr>
                      <a:xfrm>
                        <a:off x="2231136" y="3746035"/>
                        <a:ext cx="8143469" cy="45878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0AE621B-F2D1-DED3-EE68-70863FD1ABA3}"/>
              </a:ext>
            </a:extLst>
          </p:cNvPr>
          <p:cNvGraphicFramePr>
            <a:graphicFrameLocks noChangeAspect="1"/>
          </p:cNvGraphicFramePr>
          <p:nvPr/>
        </p:nvGraphicFramePr>
        <p:xfrm>
          <a:off x="3171031" y="6089649"/>
          <a:ext cx="5849938" cy="458788"/>
        </p:xfrm>
        <a:graphic>
          <a:graphicData uri="http://schemas.openxmlformats.org/presentationml/2006/ole">
            <mc:AlternateContent xmlns:mc="http://schemas.openxmlformats.org/markup-compatibility/2006">
              <mc:Choice xmlns:v="urn:schemas-microsoft-com:vml" Requires="v">
                <p:oleObj name="Equation" r:id="rId4" imgW="2590560" imgH="203040" progId="Equation.DSMT4">
                  <p:embed/>
                </p:oleObj>
              </mc:Choice>
              <mc:Fallback>
                <p:oleObj name="Equation" r:id="rId4" imgW="2590560" imgH="203040" progId="Equation.DSMT4">
                  <p:embed/>
                  <p:pic>
                    <p:nvPicPr>
                      <p:cNvPr id="6" name="Object 5">
                        <a:extLst>
                          <a:ext uri="{FF2B5EF4-FFF2-40B4-BE49-F238E27FC236}">
                            <a16:creationId xmlns:a16="http://schemas.microsoft.com/office/drawing/2014/main" id="{30AE621B-F2D1-DED3-EE68-70863FD1ABA3}"/>
                          </a:ext>
                        </a:extLst>
                      </p:cNvPr>
                      <p:cNvPicPr/>
                      <p:nvPr/>
                    </p:nvPicPr>
                    <p:blipFill>
                      <a:blip r:embed="rId5"/>
                      <a:stretch>
                        <a:fillRect/>
                      </a:stretch>
                    </p:blipFill>
                    <p:spPr>
                      <a:xfrm>
                        <a:off x="3171031" y="6089649"/>
                        <a:ext cx="5849938" cy="458788"/>
                      </a:xfrm>
                      <a:prstGeom prst="rect">
                        <a:avLst/>
                      </a:prstGeom>
                    </p:spPr>
                  </p:pic>
                </p:oleObj>
              </mc:Fallback>
            </mc:AlternateContent>
          </a:graphicData>
        </a:graphic>
      </p:graphicFrame>
      <p:sp>
        <p:nvSpPr>
          <p:cNvPr id="7" name="Content Placeholder 2">
            <a:extLst>
              <a:ext uri="{FF2B5EF4-FFF2-40B4-BE49-F238E27FC236}">
                <a16:creationId xmlns:a16="http://schemas.microsoft.com/office/drawing/2014/main" id="{B108CEFA-A10B-BF65-402F-719B00D930BB}"/>
              </a:ext>
            </a:extLst>
          </p:cNvPr>
          <p:cNvSpPr txBox="1">
            <a:spLocks/>
          </p:cNvSpPr>
          <p:nvPr/>
        </p:nvSpPr>
        <p:spPr>
          <a:xfrm>
            <a:off x="2231136" y="4326143"/>
            <a:ext cx="9771348" cy="165133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altLang="en-US" sz="2200" dirty="0">
                <a:latin typeface="Garamond" panose="02020404030301010803" pitchFamily="18" charset="0"/>
                <a:cs typeface="Times New Roman" panose="02020603050405020304" pitchFamily="18" charset="0"/>
              </a:rPr>
              <a:t>Free cash flow to equity, FCFE, equals:</a:t>
            </a:r>
          </a:p>
          <a:p>
            <a:pPr lvl="1"/>
            <a:r>
              <a:rPr lang="en-US" altLang="en-US" sz="2200" dirty="0">
                <a:latin typeface="Garamond" panose="02020404030301010803" pitchFamily="18" charset="0"/>
                <a:cs typeface="Times New Roman" panose="02020603050405020304" pitchFamily="18" charset="0"/>
              </a:rPr>
              <a:t>FCFF</a:t>
            </a:r>
          </a:p>
          <a:p>
            <a:pPr lvl="1"/>
            <a:r>
              <a:rPr lang="en-US" altLang="en-US" sz="2200" dirty="0">
                <a:latin typeface="Garamond" panose="02020404030301010803" pitchFamily="18" charset="0"/>
                <a:cs typeface="Times New Roman" panose="02020603050405020304" pitchFamily="18" charset="0"/>
              </a:rPr>
              <a:t>Minus after tax interest </a:t>
            </a:r>
          </a:p>
          <a:p>
            <a:pPr lvl="1"/>
            <a:r>
              <a:rPr lang="en-US" altLang="en-US" sz="2200" dirty="0">
                <a:latin typeface="Garamond" panose="02020404030301010803" pitchFamily="18" charset="0"/>
                <a:cs typeface="Times New Roman" panose="02020603050405020304" pitchFamily="18" charset="0"/>
              </a:rPr>
              <a:t>Plus increase in debt</a:t>
            </a:r>
          </a:p>
          <a:p>
            <a:endParaRPr lang="en-IN" dirty="0">
              <a:latin typeface="Garamond" panose="02020404030301010803" pitchFamily="18" charset="0"/>
            </a:endParaRPr>
          </a:p>
        </p:txBody>
      </p:sp>
    </p:spTree>
    <p:extLst>
      <p:ext uri="{BB962C8B-B14F-4D97-AF65-F5344CB8AC3E}">
        <p14:creationId xmlns:p14="http://schemas.microsoft.com/office/powerpoint/2010/main" val="172560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ACA58-C32A-E614-83FD-A776EAFA732E}"/>
              </a:ext>
            </a:extLst>
          </p:cNvPr>
          <p:cNvSpPr>
            <a:spLocks noGrp="1"/>
          </p:cNvSpPr>
          <p:nvPr>
            <p:ph idx="1"/>
          </p:nvPr>
        </p:nvSpPr>
        <p:spPr/>
        <p:txBody>
          <a:bodyPr/>
          <a:lstStyle/>
          <a:p>
            <a:r>
              <a:rPr lang="en-US" dirty="0"/>
              <a:t>Where:</a:t>
            </a:r>
          </a:p>
        </p:txBody>
      </p:sp>
      <p:sp>
        <p:nvSpPr>
          <p:cNvPr id="4" name="Slide Number Placeholder 3">
            <a:extLst>
              <a:ext uri="{FF2B5EF4-FFF2-40B4-BE49-F238E27FC236}">
                <a16:creationId xmlns:a16="http://schemas.microsoft.com/office/drawing/2014/main" id="{9AE7FFA2-32C7-8FF4-2A12-098DAE99A7C1}"/>
              </a:ext>
            </a:extLst>
          </p:cNvPr>
          <p:cNvSpPr>
            <a:spLocks noGrp="1"/>
          </p:cNvSpPr>
          <p:nvPr>
            <p:ph type="sldNum" sz="quarter" idx="12"/>
          </p:nvPr>
        </p:nvSpPr>
        <p:spPr/>
        <p:txBody>
          <a:bodyPr/>
          <a:lstStyle/>
          <a:p>
            <a:fld id="{D63EA4F6-E08F-3746-8495-4B3ECF08D5F9}" type="slidenum">
              <a:rPr lang="en-US" smtClean="0"/>
              <a:t>31</a:t>
            </a:fld>
            <a:endParaRPr lang="en-US"/>
          </a:p>
        </p:txBody>
      </p:sp>
      <p:graphicFrame>
        <p:nvGraphicFramePr>
          <p:cNvPr id="5" name="Object 4">
            <a:extLst>
              <a:ext uri="{FF2B5EF4-FFF2-40B4-BE49-F238E27FC236}">
                <a16:creationId xmlns:a16="http://schemas.microsoft.com/office/drawing/2014/main" id="{00D8E08F-0F9B-FD6C-9CAD-A1B75AE15C59}"/>
              </a:ext>
            </a:extLst>
          </p:cNvPr>
          <p:cNvGraphicFramePr>
            <a:graphicFrameLocks noChangeAspect="1"/>
          </p:cNvGraphicFramePr>
          <p:nvPr/>
        </p:nvGraphicFramePr>
        <p:xfrm>
          <a:off x="2655094" y="905693"/>
          <a:ext cx="6881812" cy="1003300"/>
        </p:xfrm>
        <a:graphic>
          <a:graphicData uri="http://schemas.openxmlformats.org/presentationml/2006/ole">
            <mc:AlternateContent xmlns:mc="http://schemas.openxmlformats.org/markup-compatibility/2006">
              <mc:Choice xmlns:v="urn:schemas-microsoft-com:vml" Requires="v">
                <p:oleObj name="Equation" r:id="rId2" imgW="3047760" imgH="444240" progId="Equation.DSMT4">
                  <p:embed/>
                </p:oleObj>
              </mc:Choice>
              <mc:Fallback>
                <p:oleObj name="Equation" r:id="rId2" imgW="3047760" imgH="444240" progId="Equation.DSMT4">
                  <p:embed/>
                  <p:pic>
                    <p:nvPicPr>
                      <p:cNvPr id="5" name="Object 4">
                        <a:extLst>
                          <a:ext uri="{FF2B5EF4-FFF2-40B4-BE49-F238E27FC236}">
                            <a16:creationId xmlns:a16="http://schemas.microsoft.com/office/drawing/2014/main" id="{00D8E08F-0F9B-FD6C-9CAD-A1B75AE15C59}"/>
                          </a:ext>
                        </a:extLst>
                      </p:cNvPr>
                      <p:cNvPicPr/>
                      <p:nvPr/>
                    </p:nvPicPr>
                    <p:blipFill>
                      <a:blip r:embed="rId3"/>
                      <a:stretch>
                        <a:fillRect/>
                      </a:stretch>
                    </p:blipFill>
                    <p:spPr>
                      <a:xfrm>
                        <a:off x="2655094" y="905693"/>
                        <a:ext cx="6881812" cy="10033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BC0764F-FECE-4B53-273B-6AC72C8E9809}"/>
              </a:ext>
            </a:extLst>
          </p:cNvPr>
          <p:cNvGraphicFramePr>
            <a:graphicFrameLocks noChangeAspect="1"/>
          </p:cNvGraphicFramePr>
          <p:nvPr/>
        </p:nvGraphicFramePr>
        <p:xfrm>
          <a:off x="6552236" y="3617659"/>
          <a:ext cx="2122487" cy="974725"/>
        </p:xfrm>
        <a:graphic>
          <a:graphicData uri="http://schemas.openxmlformats.org/presentationml/2006/ole">
            <mc:AlternateContent xmlns:mc="http://schemas.openxmlformats.org/markup-compatibility/2006">
              <mc:Choice xmlns:v="urn:schemas-microsoft-com:vml" Requires="v">
                <p:oleObj name="Equation" r:id="rId4" imgW="939600" imgH="431640" progId="Equation.DSMT4">
                  <p:embed/>
                </p:oleObj>
              </mc:Choice>
              <mc:Fallback>
                <p:oleObj name="Equation" r:id="rId4" imgW="939600" imgH="431640" progId="Equation.DSMT4">
                  <p:embed/>
                  <p:pic>
                    <p:nvPicPr>
                      <p:cNvPr id="7" name="Object 6">
                        <a:extLst>
                          <a:ext uri="{FF2B5EF4-FFF2-40B4-BE49-F238E27FC236}">
                            <a16:creationId xmlns:a16="http://schemas.microsoft.com/office/drawing/2014/main" id="{1BC0764F-FECE-4B53-273B-6AC72C8E9809}"/>
                          </a:ext>
                        </a:extLst>
                      </p:cNvPr>
                      <p:cNvPicPr>
                        <a:picLocks noChangeAspect="1" noChangeArrowheads="1"/>
                      </p:cNvPicPr>
                      <p:nvPr/>
                    </p:nvPicPr>
                    <p:blipFill>
                      <a:blip r:embed="rId5"/>
                      <a:srcRect/>
                      <a:stretch>
                        <a:fillRect/>
                      </a:stretch>
                    </p:blipFill>
                    <p:spPr bwMode="auto">
                      <a:xfrm>
                        <a:off x="6552236" y="3617659"/>
                        <a:ext cx="212248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ntent Placeholder 2">
            <a:extLst>
              <a:ext uri="{FF2B5EF4-FFF2-40B4-BE49-F238E27FC236}">
                <a16:creationId xmlns:a16="http://schemas.microsoft.com/office/drawing/2014/main" id="{0445C936-6AB5-646B-A9F5-A73ACE09372D}"/>
              </a:ext>
            </a:extLst>
          </p:cNvPr>
          <p:cNvSpPr txBox="1">
            <a:spLocks/>
          </p:cNvSpPr>
          <p:nvPr/>
        </p:nvSpPr>
        <p:spPr>
          <a:xfrm>
            <a:off x="1273217" y="4576211"/>
            <a:ext cx="10310728" cy="199157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altLang="en-US" sz="2200">
                <a:latin typeface="Times New Roman" panose="02020603050405020304" pitchFamily="18" charset="0"/>
                <a:cs typeface="Times New Roman" panose="02020603050405020304" pitchFamily="18" charset="0"/>
              </a:rPr>
              <a:t>In practice</a:t>
            </a:r>
          </a:p>
          <a:p>
            <a:pPr lvl="1"/>
            <a:r>
              <a:rPr lang="en-US" altLang="en-US" sz="2200">
                <a:latin typeface="Times New Roman" panose="02020603050405020304" pitchFamily="18" charset="0"/>
                <a:cs typeface="Times New Roman" panose="02020603050405020304" pitchFamily="18" charset="0"/>
              </a:rPr>
              <a:t>Values from these models may differ</a:t>
            </a:r>
          </a:p>
          <a:p>
            <a:pPr lvl="1"/>
            <a:r>
              <a:rPr lang="en-US" altLang="en-US" sz="2200">
                <a:latin typeface="Times New Roman" panose="02020603050405020304" pitchFamily="18" charset="0"/>
                <a:cs typeface="Times New Roman" panose="02020603050405020304" pitchFamily="18" charset="0"/>
              </a:rPr>
              <a:t>Analysts are always forced to make simplifying assumptions</a:t>
            </a:r>
          </a:p>
          <a:p>
            <a:r>
              <a:rPr lang="en-US" altLang="en-US" sz="2200">
                <a:latin typeface="Times New Roman" panose="02020603050405020304" pitchFamily="18" charset="0"/>
                <a:cs typeface="Times New Roman" panose="02020603050405020304" pitchFamily="18" charset="0"/>
              </a:rPr>
              <a:t>Problems with DCF</a:t>
            </a:r>
          </a:p>
          <a:p>
            <a:pPr lvl="1"/>
            <a:r>
              <a:rPr lang="en-US" altLang="en-US" sz="2200">
                <a:latin typeface="Times New Roman" panose="02020603050405020304" pitchFamily="18" charset="0"/>
                <a:cs typeface="Times New Roman" panose="02020603050405020304" pitchFamily="18" charset="0"/>
              </a:rPr>
              <a:t>Calculations are sensitive to small changes in inputs</a:t>
            </a:r>
          </a:p>
          <a:p>
            <a:pPr lvl="1"/>
            <a:r>
              <a:rPr lang="en-US" altLang="en-US" sz="2200">
                <a:latin typeface="Times New Roman" panose="02020603050405020304" pitchFamily="18" charset="0"/>
                <a:cs typeface="Times New Roman" panose="02020603050405020304" pitchFamily="18" charset="0"/>
              </a:rPr>
              <a:t>Growth opportunities and growth rates are hard to pin down</a:t>
            </a: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609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53F34-949F-A83C-E1A5-A91B3747317E}"/>
              </a:ext>
            </a:extLst>
          </p:cNvPr>
          <p:cNvSpPr>
            <a:spLocks noGrp="1"/>
          </p:cNvSpPr>
          <p:nvPr>
            <p:ph type="title"/>
          </p:nvPr>
        </p:nvSpPr>
        <p:spPr>
          <a:xfrm>
            <a:off x="2231136" y="154464"/>
            <a:ext cx="7729728" cy="1188720"/>
          </a:xfrm>
        </p:spPr>
        <p:txBody>
          <a:bodyPr/>
          <a:lstStyle/>
          <a:p>
            <a:r>
              <a:rPr lang="en-US" dirty="0" err="1">
                <a:latin typeface="Garamond" panose="02020404030301010803" pitchFamily="18" charset="0"/>
              </a:rPr>
              <a:t>ComparableS</a:t>
            </a:r>
            <a:r>
              <a:rPr lang="en-US" dirty="0">
                <a:latin typeface="Garamond" panose="02020404030301010803" pitchFamily="18" charset="0"/>
              </a:rPr>
              <a:t> (Multiples)</a:t>
            </a:r>
          </a:p>
        </p:txBody>
      </p:sp>
      <p:sp>
        <p:nvSpPr>
          <p:cNvPr id="3" name="Content Placeholder 2">
            <a:extLst>
              <a:ext uri="{FF2B5EF4-FFF2-40B4-BE49-F238E27FC236}">
                <a16:creationId xmlns:a16="http://schemas.microsoft.com/office/drawing/2014/main" id="{DEAF9139-CB5D-7F07-D410-3840782B8F4B}"/>
              </a:ext>
            </a:extLst>
          </p:cNvPr>
          <p:cNvSpPr>
            <a:spLocks noGrp="1"/>
          </p:cNvSpPr>
          <p:nvPr>
            <p:ph idx="1"/>
          </p:nvPr>
        </p:nvSpPr>
        <p:spPr>
          <a:xfrm>
            <a:off x="2231136" y="1631047"/>
            <a:ext cx="7729728" cy="3101983"/>
          </a:xfrm>
        </p:spPr>
        <p:txBody>
          <a:bodyPr/>
          <a:lstStyle/>
          <a:p>
            <a:pPr lvl="1"/>
            <a:r>
              <a:rPr lang="en-US" dirty="0">
                <a:latin typeface="Garamond" panose="02020404030301010803" pitchFamily="18" charset="0"/>
              </a:rPr>
              <a:t>P/B</a:t>
            </a:r>
          </a:p>
          <a:p>
            <a:pPr lvl="1"/>
            <a:r>
              <a:rPr lang="en-US" dirty="0">
                <a:latin typeface="Garamond" panose="02020404030301010803" pitchFamily="18" charset="0"/>
              </a:rPr>
              <a:t>P/E</a:t>
            </a:r>
          </a:p>
          <a:p>
            <a:pPr lvl="1"/>
            <a:r>
              <a:rPr lang="en-US" dirty="0">
                <a:latin typeface="Garamond" panose="02020404030301010803" pitchFamily="18" charset="0"/>
              </a:rPr>
              <a:t>EV/EBITDA </a:t>
            </a:r>
          </a:p>
          <a:p>
            <a:pPr lvl="1"/>
            <a:r>
              <a:rPr lang="en-US" dirty="0">
                <a:latin typeface="Garamond" panose="02020404030301010803" pitchFamily="18" charset="0"/>
              </a:rPr>
              <a:t>P/S </a:t>
            </a:r>
          </a:p>
          <a:p>
            <a:pPr lvl="1"/>
            <a:r>
              <a:rPr lang="en-US" dirty="0">
                <a:latin typeface="Garamond" panose="02020404030301010803" pitchFamily="18" charset="0"/>
              </a:rPr>
              <a:t>PEG</a:t>
            </a:r>
          </a:p>
          <a:p>
            <a:pPr marL="0" indent="0">
              <a:buNone/>
            </a:pPr>
            <a:endParaRPr lang="en-US" dirty="0"/>
          </a:p>
        </p:txBody>
      </p:sp>
      <p:sp>
        <p:nvSpPr>
          <p:cNvPr id="4" name="Slide Number Placeholder 3">
            <a:extLst>
              <a:ext uri="{FF2B5EF4-FFF2-40B4-BE49-F238E27FC236}">
                <a16:creationId xmlns:a16="http://schemas.microsoft.com/office/drawing/2014/main" id="{99FE69FA-791A-A986-38EA-83D33FD32F20}"/>
              </a:ext>
            </a:extLst>
          </p:cNvPr>
          <p:cNvSpPr>
            <a:spLocks noGrp="1"/>
          </p:cNvSpPr>
          <p:nvPr>
            <p:ph type="sldNum" sz="quarter" idx="12"/>
          </p:nvPr>
        </p:nvSpPr>
        <p:spPr/>
        <p:txBody>
          <a:bodyPr/>
          <a:lstStyle/>
          <a:p>
            <a:fld id="{D63EA4F6-E08F-3746-8495-4B3ECF08D5F9}" type="slidenum">
              <a:rPr lang="en-US" smtClean="0"/>
              <a:t>32</a:t>
            </a:fld>
            <a:endParaRPr lang="en-US"/>
          </a:p>
        </p:txBody>
      </p:sp>
    </p:spTree>
    <p:extLst>
      <p:ext uri="{BB962C8B-B14F-4D97-AF65-F5344CB8AC3E}">
        <p14:creationId xmlns:p14="http://schemas.microsoft.com/office/powerpoint/2010/main" val="598343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A2C6-B4C7-E224-CC24-BBCFDBDDA09A}"/>
              </a:ext>
            </a:extLst>
          </p:cNvPr>
          <p:cNvSpPr>
            <a:spLocks noGrp="1"/>
          </p:cNvSpPr>
          <p:nvPr>
            <p:ph type="title"/>
          </p:nvPr>
        </p:nvSpPr>
        <p:spPr/>
        <p:txBody>
          <a:bodyPr/>
          <a:lstStyle/>
          <a:p>
            <a:r>
              <a:rPr lang="en-US" dirty="0">
                <a:latin typeface="Garamond" panose="02020404030301010803" pitchFamily="18" charset="0"/>
              </a:rPr>
              <a:t>Price to BOOK</a:t>
            </a:r>
          </a:p>
        </p:txBody>
      </p:sp>
      <p:sp>
        <p:nvSpPr>
          <p:cNvPr id="3" name="Content Placeholder 2">
            <a:extLst>
              <a:ext uri="{FF2B5EF4-FFF2-40B4-BE49-F238E27FC236}">
                <a16:creationId xmlns:a16="http://schemas.microsoft.com/office/drawing/2014/main" id="{1AEE08A0-7E31-2165-BD97-AD54B1294315}"/>
              </a:ext>
            </a:extLst>
          </p:cNvPr>
          <p:cNvSpPr>
            <a:spLocks noGrp="1"/>
          </p:cNvSpPr>
          <p:nvPr>
            <p:ph idx="1"/>
          </p:nvPr>
        </p:nvSpPr>
        <p:spPr>
          <a:xfrm>
            <a:off x="2231136" y="2638044"/>
            <a:ext cx="7729728" cy="3774331"/>
          </a:xfrm>
        </p:spPr>
        <p:txBody>
          <a:bodyPr>
            <a:normAutofit/>
          </a:bodyPr>
          <a:lstStyle/>
          <a:p>
            <a:r>
              <a:rPr lang="en-US" dirty="0">
                <a:latin typeface="Garamond" panose="02020404030301010803" pitchFamily="18" charset="0"/>
              </a:rPr>
              <a:t>Price – LTP </a:t>
            </a:r>
          </a:p>
          <a:p>
            <a:r>
              <a:rPr lang="en-US" dirty="0">
                <a:latin typeface="Garamond" panose="02020404030301010803" pitchFamily="18" charset="0"/>
              </a:rPr>
              <a:t>Book Value – Net Worth/No. of Shares </a:t>
            </a:r>
          </a:p>
          <a:p>
            <a:pPr marL="0" indent="0">
              <a:buNone/>
            </a:pPr>
            <a:endParaRPr lang="en-US" dirty="0">
              <a:latin typeface="Garamond" panose="02020404030301010803" pitchFamily="18" charset="0"/>
            </a:endParaRPr>
          </a:p>
          <a:p>
            <a:pPr>
              <a:buFont typeface="Wingdings" pitchFamily="2" charset="2"/>
              <a:buChar char="à"/>
            </a:pPr>
            <a:r>
              <a:rPr lang="en-US" dirty="0">
                <a:latin typeface="Garamond" panose="02020404030301010803" pitchFamily="18" charset="0"/>
                <a:sym typeface="Wingdings" pitchFamily="2" charset="2"/>
              </a:rPr>
              <a:t>LTP / Book Value = Price to Book</a:t>
            </a:r>
          </a:p>
          <a:p>
            <a:pPr>
              <a:buFont typeface="Wingdings" pitchFamily="2" charset="2"/>
              <a:buChar char="à"/>
            </a:pPr>
            <a:endParaRPr lang="en-US" dirty="0">
              <a:latin typeface="Garamond" panose="02020404030301010803" pitchFamily="18" charset="0"/>
              <a:sym typeface="Wingdings" pitchFamily="2" charset="2"/>
            </a:endParaRPr>
          </a:p>
          <a:p>
            <a:r>
              <a:rPr lang="en-US" dirty="0">
                <a:latin typeface="Garamond" panose="02020404030301010803" pitchFamily="18" charset="0"/>
                <a:sym typeface="Wingdings" pitchFamily="2" charset="2"/>
              </a:rPr>
              <a:t> Base P/B </a:t>
            </a:r>
          </a:p>
          <a:p>
            <a:r>
              <a:rPr lang="en-US" dirty="0">
                <a:latin typeface="Garamond" panose="02020404030301010803" pitchFamily="18" charset="0"/>
                <a:sym typeface="Wingdings" pitchFamily="2" charset="2"/>
              </a:rPr>
              <a:t>TTM P/B</a:t>
            </a:r>
          </a:p>
          <a:p>
            <a:r>
              <a:rPr lang="en-US" dirty="0">
                <a:latin typeface="Garamond" panose="02020404030301010803" pitchFamily="18" charset="0"/>
                <a:sym typeface="Wingdings" pitchFamily="2" charset="2"/>
              </a:rPr>
              <a:t>Forward P/B</a:t>
            </a:r>
            <a:endParaRPr lang="en-US"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3C3B683A-08E5-34D6-F359-FAE06345E954}"/>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33</a:t>
            </a:fld>
            <a:endParaRPr lang="en-US">
              <a:latin typeface="Garamond" panose="02020404030301010803" pitchFamily="18" charset="0"/>
            </a:endParaRPr>
          </a:p>
        </p:txBody>
      </p:sp>
    </p:spTree>
    <p:extLst>
      <p:ext uri="{BB962C8B-B14F-4D97-AF65-F5344CB8AC3E}">
        <p14:creationId xmlns:p14="http://schemas.microsoft.com/office/powerpoint/2010/main" val="170292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D200F-B375-29EA-B780-7EB08A2E4767}"/>
              </a:ext>
            </a:extLst>
          </p:cNvPr>
          <p:cNvSpPr>
            <a:spLocks noGrp="1"/>
          </p:cNvSpPr>
          <p:nvPr>
            <p:ph type="title"/>
          </p:nvPr>
        </p:nvSpPr>
        <p:spPr/>
        <p:txBody>
          <a:bodyPr/>
          <a:lstStyle/>
          <a:p>
            <a:r>
              <a:rPr lang="en-US" dirty="0">
                <a:latin typeface="Garamond" panose="02020404030301010803" pitchFamily="18" charset="0"/>
              </a:rPr>
              <a:t>Price to Earning </a:t>
            </a:r>
          </a:p>
        </p:txBody>
      </p:sp>
      <p:sp>
        <p:nvSpPr>
          <p:cNvPr id="3" name="Content Placeholder 2">
            <a:extLst>
              <a:ext uri="{FF2B5EF4-FFF2-40B4-BE49-F238E27FC236}">
                <a16:creationId xmlns:a16="http://schemas.microsoft.com/office/drawing/2014/main" id="{DCEBF2B3-5643-DDC9-06F1-BE6503753837}"/>
              </a:ext>
            </a:extLst>
          </p:cNvPr>
          <p:cNvSpPr>
            <a:spLocks noGrp="1"/>
          </p:cNvSpPr>
          <p:nvPr>
            <p:ph idx="1"/>
          </p:nvPr>
        </p:nvSpPr>
        <p:spPr/>
        <p:txBody>
          <a:bodyPr/>
          <a:lstStyle/>
          <a:p>
            <a:r>
              <a:rPr lang="en-US" dirty="0">
                <a:latin typeface="Garamond" panose="02020404030301010803" pitchFamily="18" charset="0"/>
              </a:rPr>
              <a:t>Price = LTP </a:t>
            </a:r>
          </a:p>
          <a:p>
            <a:r>
              <a:rPr lang="en-US" dirty="0">
                <a:latin typeface="Garamond" panose="02020404030301010803" pitchFamily="18" charset="0"/>
              </a:rPr>
              <a:t>Earnings - EPS (Earning per Share) </a:t>
            </a:r>
          </a:p>
          <a:p>
            <a:endParaRPr lang="en-US" dirty="0">
              <a:latin typeface="Garamond" panose="02020404030301010803" pitchFamily="18" charset="0"/>
            </a:endParaRPr>
          </a:p>
          <a:p>
            <a:pPr>
              <a:buFont typeface="Wingdings" pitchFamily="2" charset="2"/>
              <a:buChar char="à"/>
            </a:pPr>
            <a:r>
              <a:rPr lang="en-US" dirty="0">
                <a:latin typeface="Garamond" panose="02020404030301010803" pitchFamily="18" charset="0"/>
                <a:sym typeface="Wingdings" pitchFamily="2" charset="2"/>
              </a:rPr>
              <a:t>LTP/EPS = P/E </a:t>
            </a:r>
          </a:p>
          <a:p>
            <a:r>
              <a:rPr lang="en-US" dirty="0">
                <a:latin typeface="Garamond" panose="02020404030301010803" pitchFamily="18" charset="0"/>
              </a:rPr>
              <a:t>Base </a:t>
            </a:r>
          </a:p>
          <a:p>
            <a:r>
              <a:rPr lang="en-US" dirty="0">
                <a:latin typeface="Garamond" panose="02020404030301010803" pitchFamily="18" charset="0"/>
              </a:rPr>
              <a:t>TTM </a:t>
            </a:r>
          </a:p>
          <a:p>
            <a:r>
              <a:rPr lang="en-US" dirty="0">
                <a:latin typeface="Garamond" panose="02020404030301010803" pitchFamily="18" charset="0"/>
              </a:rPr>
              <a:t>Forward</a:t>
            </a:r>
          </a:p>
        </p:txBody>
      </p:sp>
      <p:sp>
        <p:nvSpPr>
          <p:cNvPr id="4" name="Slide Number Placeholder 3">
            <a:extLst>
              <a:ext uri="{FF2B5EF4-FFF2-40B4-BE49-F238E27FC236}">
                <a16:creationId xmlns:a16="http://schemas.microsoft.com/office/drawing/2014/main" id="{678EA2EA-066D-7D79-A6F5-A0B6D2E1ED24}"/>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34</a:t>
            </a:fld>
            <a:endParaRPr lang="en-US">
              <a:latin typeface="Garamond" panose="02020404030301010803" pitchFamily="18" charset="0"/>
            </a:endParaRPr>
          </a:p>
        </p:txBody>
      </p:sp>
    </p:spTree>
    <p:extLst>
      <p:ext uri="{BB962C8B-B14F-4D97-AF65-F5344CB8AC3E}">
        <p14:creationId xmlns:p14="http://schemas.microsoft.com/office/powerpoint/2010/main" val="65327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1D75D-D5A2-8B0A-E939-57A11337B08B}"/>
              </a:ext>
            </a:extLst>
          </p:cNvPr>
          <p:cNvSpPr>
            <a:spLocks noGrp="1"/>
          </p:cNvSpPr>
          <p:nvPr>
            <p:ph type="title"/>
          </p:nvPr>
        </p:nvSpPr>
        <p:spPr/>
        <p:txBody>
          <a:bodyPr/>
          <a:lstStyle/>
          <a:p>
            <a:r>
              <a:rPr lang="en-US" dirty="0">
                <a:latin typeface="Garamond" panose="02020404030301010803" pitchFamily="18" charset="0"/>
              </a:rPr>
              <a:t>EV/ EBITDA </a:t>
            </a:r>
          </a:p>
        </p:txBody>
      </p:sp>
      <p:sp>
        <p:nvSpPr>
          <p:cNvPr id="3" name="Content Placeholder 2">
            <a:extLst>
              <a:ext uri="{FF2B5EF4-FFF2-40B4-BE49-F238E27FC236}">
                <a16:creationId xmlns:a16="http://schemas.microsoft.com/office/drawing/2014/main" id="{5AA24E46-3E42-6C37-0893-5FBEEDF59349}"/>
              </a:ext>
            </a:extLst>
          </p:cNvPr>
          <p:cNvSpPr>
            <a:spLocks noGrp="1"/>
          </p:cNvSpPr>
          <p:nvPr>
            <p:ph idx="1"/>
          </p:nvPr>
        </p:nvSpPr>
        <p:spPr/>
        <p:txBody>
          <a:bodyPr/>
          <a:lstStyle/>
          <a:p>
            <a:r>
              <a:rPr lang="en-US" dirty="0">
                <a:latin typeface="Garamond" panose="02020404030301010803" pitchFamily="18" charset="0"/>
              </a:rPr>
              <a:t>EV = Enterprise Value = </a:t>
            </a:r>
            <a:r>
              <a:rPr lang="en-US" dirty="0" err="1">
                <a:latin typeface="Garamond" panose="02020404030301010803" pitchFamily="18" charset="0"/>
              </a:rPr>
              <a:t>Mcap</a:t>
            </a:r>
            <a:r>
              <a:rPr lang="en-US" dirty="0">
                <a:latin typeface="Garamond" panose="02020404030301010803" pitchFamily="18" charset="0"/>
              </a:rPr>
              <a:t> + Debt – Cash </a:t>
            </a:r>
          </a:p>
          <a:p>
            <a:r>
              <a:rPr lang="en-US" dirty="0">
                <a:latin typeface="Garamond" panose="02020404030301010803" pitchFamily="18" charset="0"/>
              </a:rPr>
              <a:t>EBITDA = Earnings Before Interest Taxes Depreciation and Amortization </a:t>
            </a:r>
          </a:p>
          <a:p>
            <a:endParaRPr lang="en-US" dirty="0">
              <a:latin typeface="Garamond" panose="02020404030301010803" pitchFamily="18" charset="0"/>
            </a:endParaRPr>
          </a:p>
          <a:p>
            <a:r>
              <a:rPr lang="en-US" dirty="0">
                <a:latin typeface="Garamond" panose="02020404030301010803" pitchFamily="18" charset="0"/>
              </a:rPr>
              <a:t>EV/EBITDA </a:t>
            </a:r>
          </a:p>
          <a:p>
            <a:r>
              <a:rPr lang="en-US" dirty="0">
                <a:latin typeface="Garamond" panose="02020404030301010803" pitchFamily="18" charset="0"/>
              </a:rPr>
              <a:t>Base </a:t>
            </a:r>
          </a:p>
          <a:p>
            <a:r>
              <a:rPr lang="en-US" dirty="0">
                <a:latin typeface="Garamond" panose="02020404030301010803" pitchFamily="18" charset="0"/>
              </a:rPr>
              <a:t>TTM</a:t>
            </a:r>
          </a:p>
          <a:p>
            <a:r>
              <a:rPr lang="en-US" dirty="0">
                <a:latin typeface="Garamond" panose="02020404030301010803" pitchFamily="18" charset="0"/>
              </a:rPr>
              <a:t>Forward </a:t>
            </a:r>
          </a:p>
        </p:txBody>
      </p:sp>
      <p:sp>
        <p:nvSpPr>
          <p:cNvPr id="4" name="Slide Number Placeholder 3">
            <a:extLst>
              <a:ext uri="{FF2B5EF4-FFF2-40B4-BE49-F238E27FC236}">
                <a16:creationId xmlns:a16="http://schemas.microsoft.com/office/drawing/2014/main" id="{4D425764-1868-3179-BFD3-0D362AB49402}"/>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35</a:t>
            </a:fld>
            <a:endParaRPr lang="en-US">
              <a:latin typeface="Garamond" panose="02020404030301010803" pitchFamily="18" charset="0"/>
            </a:endParaRPr>
          </a:p>
        </p:txBody>
      </p:sp>
    </p:spTree>
    <p:extLst>
      <p:ext uri="{BB962C8B-B14F-4D97-AF65-F5344CB8AC3E}">
        <p14:creationId xmlns:p14="http://schemas.microsoft.com/office/powerpoint/2010/main" val="402089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A207-F2C1-1FC1-B6C0-BCFA598B7D58}"/>
              </a:ext>
            </a:extLst>
          </p:cNvPr>
          <p:cNvSpPr>
            <a:spLocks noGrp="1"/>
          </p:cNvSpPr>
          <p:nvPr>
            <p:ph type="title"/>
          </p:nvPr>
        </p:nvSpPr>
        <p:spPr/>
        <p:txBody>
          <a:bodyPr/>
          <a:lstStyle/>
          <a:p>
            <a:r>
              <a:rPr lang="en-US" dirty="0">
                <a:latin typeface="Garamond" panose="02020404030301010803" pitchFamily="18" charset="0"/>
              </a:rPr>
              <a:t>Price to Sales </a:t>
            </a:r>
          </a:p>
        </p:txBody>
      </p:sp>
      <p:sp>
        <p:nvSpPr>
          <p:cNvPr id="3" name="Content Placeholder 2">
            <a:extLst>
              <a:ext uri="{FF2B5EF4-FFF2-40B4-BE49-F238E27FC236}">
                <a16:creationId xmlns:a16="http://schemas.microsoft.com/office/drawing/2014/main" id="{E8C03DEC-27EE-C0CD-8AD5-215DDD7FB38E}"/>
              </a:ext>
            </a:extLst>
          </p:cNvPr>
          <p:cNvSpPr>
            <a:spLocks noGrp="1"/>
          </p:cNvSpPr>
          <p:nvPr>
            <p:ph idx="1"/>
          </p:nvPr>
        </p:nvSpPr>
        <p:spPr/>
        <p:txBody>
          <a:bodyPr/>
          <a:lstStyle/>
          <a:p>
            <a:r>
              <a:rPr lang="en-US" dirty="0">
                <a:latin typeface="Garamond" panose="02020404030301010803" pitchFamily="18" charset="0"/>
              </a:rPr>
              <a:t>Price = LTP </a:t>
            </a:r>
          </a:p>
          <a:p>
            <a:r>
              <a:rPr lang="en-US" dirty="0">
                <a:latin typeface="Garamond" panose="02020404030301010803" pitchFamily="18" charset="0"/>
              </a:rPr>
              <a:t>Sales = Revenue (Topline of the company) </a:t>
            </a:r>
          </a:p>
          <a:p>
            <a:endParaRPr lang="en-US" dirty="0">
              <a:latin typeface="Garamond" panose="02020404030301010803" pitchFamily="18" charset="0"/>
            </a:endParaRPr>
          </a:p>
          <a:p>
            <a:endParaRPr lang="en-US" dirty="0">
              <a:latin typeface="Garamond" panose="02020404030301010803" pitchFamily="18" charset="0"/>
            </a:endParaRPr>
          </a:p>
          <a:p>
            <a:r>
              <a:rPr lang="en-US" dirty="0">
                <a:latin typeface="Garamond" panose="02020404030301010803" pitchFamily="18" charset="0"/>
              </a:rPr>
              <a:t>Trailing </a:t>
            </a:r>
          </a:p>
          <a:p>
            <a:r>
              <a:rPr lang="en-US" dirty="0">
                <a:latin typeface="Garamond" panose="02020404030301010803" pitchFamily="18" charset="0"/>
              </a:rPr>
              <a:t>Base </a:t>
            </a:r>
          </a:p>
          <a:p>
            <a:r>
              <a:rPr lang="en-US" dirty="0">
                <a:latin typeface="Garamond" panose="02020404030301010803" pitchFamily="18" charset="0"/>
              </a:rPr>
              <a:t>Forward</a:t>
            </a:r>
          </a:p>
        </p:txBody>
      </p:sp>
      <p:sp>
        <p:nvSpPr>
          <p:cNvPr id="4" name="Slide Number Placeholder 3">
            <a:extLst>
              <a:ext uri="{FF2B5EF4-FFF2-40B4-BE49-F238E27FC236}">
                <a16:creationId xmlns:a16="http://schemas.microsoft.com/office/drawing/2014/main" id="{55DDA00F-7387-DCA3-0B06-24EC4837856C}"/>
              </a:ext>
            </a:extLst>
          </p:cNvPr>
          <p:cNvSpPr>
            <a:spLocks noGrp="1"/>
          </p:cNvSpPr>
          <p:nvPr>
            <p:ph type="sldNum" sz="quarter" idx="12"/>
          </p:nvPr>
        </p:nvSpPr>
        <p:spPr/>
        <p:txBody>
          <a:bodyPr/>
          <a:lstStyle/>
          <a:p>
            <a:fld id="{D63EA4F6-E08F-3746-8495-4B3ECF08D5F9}" type="slidenum">
              <a:rPr lang="en-US" smtClean="0"/>
              <a:t>36</a:t>
            </a:fld>
            <a:endParaRPr lang="en-US"/>
          </a:p>
        </p:txBody>
      </p:sp>
    </p:spTree>
    <p:extLst>
      <p:ext uri="{BB962C8B-B14F-4D97-AF65-F5344CB8AC3E}">
        <p14:creationId xmlns:p14="http://schemas.microsoft.com/office/powerpoint/2010/main" val="2213993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857B-AD75-30C9-9098-109C13C73746}"/>
              </a:ext>
            </a:extLst>
          </p:cNvPr>
          <p:cNvSpPr>
            <a:spLocks noGrp="1"/>
          </p:cNvSpPr>
          <p:nvPr>
            <p:ph type="title"/>
          </p:nvPr>
        </p:nvSpPr>
        <p:spPr/>
        <p:txBody>
          <a:bodyPr/>
          <a:lstStyle/>
          <a:p>
            <a:r>
              <a:rPr lang="en-US" dirty="0">
                <a:latin typeface="Garamond" panose="02020404030301010803" pitchFamily="18" charset="0"/>
              </a:rPr>
              <a:t>PEG </a:t>
            </a:r>
          </a:p>
        </p:txBody>
      </p:sp>
      <p:sp>
        <p:nvSpPr>
          <p:cNvPr id="4" name="Slide Number Placeholder 3">
            <a:extLst>
              <a:ext uri="{FF2B5EF4-FFF2-40B4-BE49-F238E27FC236}">
                <a16:creationId xmlns:a16="http://schemas.microsoft.com/office/drawing/2014/main" id="{62899F06-3A94-D4B4-D615-D0EA254CE430}"/>
              </a:ext>
            </a:extLst>
          </p:cNvPr>
          <p:cNvSpPr>
            <a:spLocks noGrp="1"/>
          </p:cNvSpPr>
          <p:nvPr>
            <p:ph type="sldNum" sz="quarter" idx="12"/>
          </p:nvPr>
        </p:nvSpPr>
        <p:spPr/>
        <p:txBody>
          <a:bodyPr/>
          <a:lstStyle/>
          <a:p>
            <a:fld id="{D63EA4F6-E08F-3746-8495-4B3ECF08D5F9}" type="slidenum">
              <a:rPr lang="en-US" smtClean="0"/>
              <a:t>37</a:t>
            </a:fld>
            <a:endParaRPr lang="en-US"/>
          </a:p>
        </p:txBody>
      </p:sp>
      <p:pic>
        <p:nvPicPr>
          <p:cNvPr id="11266" name="Picture 2" descr="How to make a peg of whiskey - Quora">
            <a:extLst>
              <a:ext uri="{FF2B5EF4-FFF2-40B4-BE49-F238E27FC236}">
                <a16:creationId xmlns:a16="http://schemas.microsoft.com/office/drawing/2014/main" id="{77611FBB-93BF-B474-477E-E2AE1DE74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0050" y="2545589"/>
            <a:ext cx="3771900" cy="215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08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8E86-DDFD-EF36-67A8-F561FC0EBFF3}"/>
              </a:ext>
            </a:extLst>
          </p:cNvPr>
          <p:cNvSpPr>
            <a:spLocks noGrp="1"/>
          </p:cNvSpPr>
          <p:nvPr>
            <p:ph type="title"/>
          </p:nvPr>
        </p:nvSpPr>
        <p:spPr>
          <a:xfrm>
            <a:off x="2516886" y="219090"/>
            <a:ext cx="7729728" cy="1188720"/>
          </a:xfrm>
        </p:spPr>
        <p:txBody>
          <a:bodyPr/>
          <a:lstStyle/>
          <a:p>
            <a:r>
              <a:rPr lang="en-US" dirty="0">
                <a:latin typeface="Garamond" panose="02020404030301010803" pitchFamily="18" charset="0"/>
              </a:rPr>
              <a:t>What determines MULTIPLES</a:t>
            </a:r>
          </a:p>
        </p:txBody>
      </p:sp>
      <p:sp>
        <p:nvSpPr>
          <p:cNvPr id="4" name="Slide Number Placeholder 3">
            <a:extLst>
              <a:ext uri="{FF2B5EF4-FFF2-40B4-BE49-F238E27FC236}">
                <a16:creationId xmlns:a16="http://schemas.microsoft.com/office/drawing/2014/main" id="{30F2A0B6-0661-E12E-FC6F-A05687FAF3E2}"/>
              </a:ext>
            </a:extLst>
          </p:cNvPr>
          <p:cNvSpPr>
            <a:spLocks noGrp="1"/>
          </p:cNvSpPr>
          <p:nvPr>
            <p:ph type="sldNum" sz="quarter" idx="12"/>
          </p:nvPr>
        </p:nvSpPr>
        <p:spPr>
          <a:xfrm>
            <a:off x="11044672" y="6327465"/>
            <a:ext cx="365760" cy="365760"/>
          </a:xfrm>
        </p:spPr>
        <p:txBody>
          <a:bodyPr/>
          <a:lstStyle/>
          <a:p>
            <a:fld id="{D63EA4F6-E08F-3746-8495-4B3ECF08D5F9}" type="slidenum">
              <a:rPr lang="en-US" smtClean="0">
                <a:latin typeface="Garamond" panose="02020404030301010803" pitchFamily="18" charset="0"/>
              </a:rPr>
              <a:t>38</a:t>
            </a:fld>
            <a:endParaRPr lang="en-US">
              <a:latin typeface="Garamond" panose="02020404030301010803" pitchFamily="18" charset="0"/>
            </a:endParaRPr>
          </a:p>
        </p:txBody>
      </p:sp>
      <p:pic>
        <p:nvPicPr>
          <p:cNvPr id="6" name="Picture 5" descr="Diagram&#10;&#10;Description automatically generated">
            <a:extLst>
              <a:ext uri="{FF2B5EF4-FFF2-40B4-BE49-F238E27FC236}">
                <a16:creationId xmlns:a16="http://schemas.microsoft.com/office/drawing/2014/main" id="{888C5738-F3A8-4AF3-4CDD-D91CD6611367}"/>
              </a:ext>
            </a:extLst>
          </p:cNvPr>
          <p:cNvPicPr>
            <a:picLocks noChangeAspect="1"/>
          </p:cNvPicPr>
          <p:nvPr/>
        </p:nvPicPr>
        <p:blipFill>
          <a:blip r:embed="rId2"/>
          <a:stretch>
            <a:fillRect/>
          </a:stretch>
        </p:blipFill>
        <p:spPr>
          <a:xfrm>
            <a:off x="2158092" y="1558736"/>
            <a:ext cx="8436429" cy="5299264"/>
          </a:xfrm>
          <a:prstGeom prst="rect">
            <a:avLst/>
          </a:prstGeom>
        </p:spPr>
      </p:pic>
    </p:spTree>
    <p:extLst>
      <p:ext uri="{BB962C8B-B14F-4D97-AF65-F5344CB8AC3E}">
        <p14:creationId xmlns:p14="http://schemas.microsoft.com/office/powerpoint/2010/main" val="1708441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C745-82A8-11D2-CE46-FAC3A1F0F600}"/>
              </a:ext>
            </a:extLst>
          </p:cNvPr>
          <p:cNvSpPr>
            <a:spLocks noGrp="1"/>
          </p:cNvSpPr>
          <p:nvPr>
            <p:ph type="title"/>
          </p:nvPr>
        </p:nvSpPr>
        <p:spPr/>
        <p:txBody>
          <a:bodyPr/>
          <a:lstStyle/>
          <a:p>
            <a:r>
              <a:rPr lang="en-US" dirty="0">
                <a:latin typeface="Garamond" panose="02020404030301010803" pitchFamily="18" charset="0"/>
              </a:rPr>
              <a:t>Why Multiples EXPAND and Contract</a:t>
            </a:r>
          </a:p>
        </p:txBody>
      </p:sp>
      <p:sp>
        <p:nvSpPr>
          <p:cNvPr id="3" name="Content Placeholder 2">
            <a:extLst>
              <a:ext uri="{FF2B5EF4-FFF2-40B4-BE49-F238E27FC236}">
                <a16:creationId xmlns:a16="http://schemas.microsoft.com/office/drawing/2014/main" id="{A8ADA047-854D-D7D9-59AF-CE4A751FF456}"/>
              </a:ext>
            </a:extLst>
          </p:cNvPr>
          <p:cNvSpPr>
            <a:spLocks noGrp="1"/>
          </p:cNvSpPr>
          <p:nvPr>
            <p:ph idx="1"/>
          </p:nvPr>
        </p:nvSpPr>
        <p:spPr/>
        <p:txBody>
          <a:bodyPr/>
          <a:lstStyle/>
          <a:p>
            <a:r>
              <a:rPr lang="en-US" dirty="0">
                <a:latin typeface="Garamond" panose="02020404030301010803" pitchFamily="18" charset="0"/>
              </a:rPr>
              <a:t>Supply of Money </a:t>
            </a:r>
          </a:p>
          <a:p>
            <a:r>
              <a:rPr lang="en-US" dirty="0">
                <a:latin typeface="Garamond" panose="02020404030301010803" pitchFamily="18" charset="0"/>
              </a:rPr>
              <a:t>Immediate Demand and Supply </a:t>
            </a:r>
          </a:p>
          <a:p>
            <a:r>
              <a:rPr lang="en-US" dirty="0">
                <a:latin typeface="Garamond" panose="02020404030301010803" pitchFamily="18" charset="0"/>
              </a:rPr>
              <a:t>M&amp;A or Name Lending </a:t>
            </a:r>
          </a:p>
          <a:p>
            <a:endParaRPr lang="en-US"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70A6625E-30FF-F64B-E104-AF1A8DA1C05F}"/>
              </a:ext>
            </a:extLst>
          </p:cNvPr>
          <p:cNvSpPr>
            <a:spLocks noGrp="1"/>
          </p:cNvSpPr>
          <p:nvPr>
            <p:ph type="sldNum" sz="quarter" idx="12"/>
          </p:nvPr>
        </p:nvSpPr>
        <p:spPr/>
        <p:txBody>
          <a:bodyPr/>
          <a:lstStyle/>
          <a:p>
            <a:fld id="{D63EA4F6-E08F-3746-8495-4B3ECF08D5F9}" type="slidenum">
              <a:rPr lang="en-US" smtClean="0">
                <a:latin typeface="Garamond" panose="02020404030301010803" pitchFamily="18" charset="0"/>
              </a:rPr>
              <a:t>39</a:t>
            </a:fld>
            <a:endParaRPr lang="en-US">
              <a:latin typeface="Garamond" panose="02020404030301010803" pitchFamily="18" charset="0"/>
            </a:endParaRPr>
          </a:p>
        </p:txBody>
      </p:sp>
    </p:spTree>
    <p:extLst>
      <p:ext uri="{BB962C8B-B14F-4D97-AF65-F5344CB8AC3E}">
        <p14:creationId xmlns:p14="http://schemas.microsoft.com/office/powerpoint/2010/main" val="257944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{FE66327C-E792-7F43-85C7-2F2DB2D868CD}tf10001120</Template>
  <TotalTime>24750</TotalTime>
  <Words>1623</Words>
  <Application>Microsoft Macintosh PowerPoint</Application>
  <PresentationFormat>Widescreen</PresentationFormat>
  <Paragraphs>313</Paragraphs>
  <Slides>39</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7" baseType="lpstr">
      <vt:lpstr>Arial</vt:lpstr>
      <vt:lpstr>Calibri</vt:lpstr>
      <vt:lpstr>Garamond</vt:lpstr>
      <vt:lpstr>Gill Sans MT</vt:lpstr>
      <vt:lpstr>Times New Roman</vt:lpstr>
      <vt:lpstr>Wingdings</vt:lpstr>
      <vt:lpstr>Parcel</vt:lpstr>
      <vt:lpstr>Equation</vt:lpstr>
      <vt:lpstr>Financial Data Analytics &amp; Corporate Finance</vt:lpstr>
      <vt:lpstr>Disclaimer</vt:lpstr>
      <vt:lpstr>Real and Financial Assets</vt:lpstr>
      <vt:lpstr>Types of Economic Units </vt:lpstr>
      <vt:lpstr>Income and Expenditure</vt:lpstr>
      <vt:lpstr>Financial Markets and its Players</vt:lpstr>
      <vt:lpstr>Financial markets</vt:lpstr>
      <vt:lpstr>Demystifying the Definition of Financial Markets </vt:lpstr>
      <vt:lpstr>Demystifying the Definition of Financial Markets </vt:lpstr>
      <vt:lpstr>Demystifying the Definition of Financial Markets </vt:lpstr>
      <vt:lpstr>Taking a step Back </vt:lpstr>
      <vt:lpstr>PowerPoint Presentation</vt:lpstr>
      <vt:lpstr>Equity Markets </vt:lpstr>
      <vt:lpstr>Investing </vt:lpstr>
      <vt:lpstr>Investing </vt:lpstr>
      <vt:lpstr>Investment Process </vt:lpstr>
      <vt:lpstr>Types of Strategies</vt:lpstr>
      <vt:lpstr>Process </vt:lpstr>
      <vt:lpstr>Top Down </vt:lpstr>
      <vt:lpstr>Country/Economy</vt:lpstr>
      <vt:lpstr>Industry/Sub Industry</vt:lpstr>
      <vt:lpstr>Company</vt:lpstr>
      <vt:lpstr>Top Down In action</vt:lpstr>
      <vt:lpstr>BottomS UP</vt:lpstr>
      <vt:lpstr>Individual Company</vt:lpstr>
      <vt:lpstr>Value vs Price</vt:lpstr>
      <vt:lpstr>Various ways to value a company </vt:lpstr>
      <vt:lpstr>Dividend Discount Model</vt:lpstr>
      <vt:lpstr>Constant Growth DDM </vt:lpstr>
      <vt:lpstr>Discounted Cash Flow</vt:lpstr>
      <vt:lpstr>PowerPoint Presentation</vt:lpstr>
      <vt:lpstr>ComparableS (Multiples)</vt:lpstr>
      <vt:lpstr>Price to BOOK</vt:lpstr>
      <vt:lpstr>Price to Earning </vt:lpstr>
      <vt:lpstr>EV/ EBITDA </vt:lpstr>
      <vt:lpstr>Price to Sales </vt:lpstr>
      <vt:lpstr>PEG </vt:lpstr>
      <vt:lpstr>What determines MULTIPLES</vt:lpstr>
      <vt:lpstr>Why Multiples EXPAND and Contract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Research &amp; Behavioral Finance –  PGP-Ex</dc:title>
  <dc:creator>ANUJ  SUNEJA</dc:creator>
  <cp:lastModifiedBy>ANUJ  SUNEJA</cp:lastModifiedBy>
  <cp:revision>4</cp:revision>
  <dcterms:created xsi:type="dcterms:W3CDTF">2025-03-27T08:57:14Z</dcterms:created>
  <dcterms:modified xsi:type="dcterms:W3CDTF">2025-04-13T13:27:46Z</dcterms:modified>
</cp:coreProperties>
</file>