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65" r:id="rId3"/>
    <p:sldId id="366" r:id="rId4"/>
    <p:sldId id="376" r:id="rId5"/>
    <p:sldId id="383" r:id="rId6"/>
    <p:sldId id="384" r:id="rId7"/>
    <p:sldId id="367" r:id="rId8"/>
    <p:sldId id="368" r:id="rId9"/>
    <p:sldId id="369" r:id="rId10"/>
    <p:sldId id="257" r:id="rId11"/>
    <p:sldId id="385" r:id="rId12"/>
    <p:sldId id="387" r:id="rId13"/>
    <p:sldId id="386" r:id="rId14"/>
    <p:sldId id="388" r:id="rId15"/>
    <p:sldId id="390" r:id="rId16"/>
    <p:sldId id="391" r:id="rId17"/>
    <p:sldId id="350" r:id="rId18"/>
    <p:sldId id="351" r:id="rId19"/>
    <p:sldId id="352" r:id="rId20"/>
    <p:sldId id="354" r:id="rId21"/>
    <p:sldId id="355" r:id="rId22"/>
    <p:sldId id="356" r:id="rId23"/>
    <p:sldId id="357" r:id="rId24"/>
    <p:sldId id="358" r:id="rId25"/>
    <p:sldId id="361" r:id="rId26"/>
    <p:sldId id="362" r:id="rId27"/>
    <p:sldId id="360" r:id="rId28"/>
    <p:sldId id="363" r:id="rId29"/>
    <p:sldId id="36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6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4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80D2-DC30-3D47-92C8-F66FDC3907A2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E0566-F586-1342-82A8-39A49C418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5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9F3421-6406-4761-A757-0295DE9B8F89}" type="slidenum">
              <a:rPr lang="en-CA" altLang="en-US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11</a:t>
            </a:fld>
            <a:endParaRPr lang="en-CA" altLang="en-US" sz="1300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 anchor="b"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300">
                <a:solidFill>
                  <a:prstClr val="black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2355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 w="12700" cap="flat"/>
        </p:spPr>
      </p:sp>
      <p:sp>
        <p:nvSpPr>
          <p:cNvPr id="23560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00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C9257B6-B616-47A3-A139-38EC3D93A156}" type="slidenum">
              <a:rPr lang="en-CA" altLang="en-US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CA" altLang="en-US" sz="13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 anchor="b"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300">
                <a:solidFill>
                  <a:prstClr val="black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3277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9900" y="727075"/>
            <a:ext cx="6375400" cy="3586163"/>
          </a:xfrm>
          <a:ln w="12700" cap="flat"/>
        </p:spPr>
      </p:sp>
      <p:sp>
        <p:nvSpPr>
          <p:cNvPr id="32776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80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457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ook Antiqua" panose="02040602050305030304" pitchFamily="18" charset="0"/>
              </a:defRPr>
            </a:lvl1pPr>
            <a:lvl2pPr>
              <a:defRPr>
                <a:latin typeface="Book Antiqua" panose="02040602050305030304" pitchFamily="18" charset="0"/>
              </a:defRPr>
            </a:lvl2pPr>
            <a:lvl3pPr>
              <a:defRPr>
                <a:latin typeface="Book Antiqua" panose="02040602050305030304" pitchFamily="18" charset="0"/>
              </a:defRPr>
            </a:lvl3pPr>
            <a:lvl4pPr>
              <a:defRPr>
                <a:latin typeface="Book Antiqua" panose="02040602050305030304" pitchFamily="18" charset="0"/>
              </a:defRPr>
            </a:lvl4pPr>
            <a:lvl5pPr>
              <a:defRPr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239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411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929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339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16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189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998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162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22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93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29448-F5B8-4EC2-9452-B7C9526B29C9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85B8D-5038-4A30-83A5-E809E5CFD0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319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Cost of production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251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Cost of Production</a:t>
            </a:r>
            <a:endParaRPr lang="en-IN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2141715"/>
            <a:ext cx="10696303" cy="1038658"/>
          </a:xfrm>
        </p:spPr>
        <p:txBody>
          <a:bodyPr>
            <a:normAutofit fontScale="92500"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Sunk Costs: </a:t>
            </a:r>
            <a:r>
              <a:rPr lang="en-US" dirty="0"/>
              <a:t>Expenditure that has been made and cannot be recovered.</a:t>
            </a:r>
          </a:p>
          <a:p>
            <a:pPr lvl="1"/>
            <a:r>
              <a:rPr lang="en-US" dirty="0"/>
              <a:t>It should not influence the firm’s decision.</a:t>
            </a:r>
            <a:endParaRPr lang="en-IN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33944" y="3439475"/>
            <a:ext cx="9104812" cy="491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i="1" dirty="0">
                <a:solidFill>
                  <a:schemeClr val="accent1">
                    <a:lumMod val="75000"/>
                  </a:schemeClr>
                </a:solidFill>
              </a:rPr>
              <a:t>What is the opportunity cost for the goods with sunk cost?</a:t>
            </a:r>
            <a:endParaRPr lang="en-IN" sz="2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4997558"/>
            <a:ext cx="10515600" cy="1088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i="1" dirty="0">
                <a:solidFill>
                  <a:schemeClr val="accent1">
                    <a:lumMod val="75000"/>
                  </a:schemeClr>
                </a:solidFill>
              </a:rPr>
              <a:t>Prospective sunk cost: </a:t>
            </a:r>
            <a:r>
              <a:rPr lang="en-US" sz="2600" dirty="0"/>
              <a:t>It is an investment decision. </a:t>
            </a:r>
          </a:p>
          <a:p>
            <a:pPr lvl="1"/>
            <a:r>
              <a:rPr lang="en-US" sz="2200" dirty="0"/>
              <a:t> It is an economic cost.</a:t>
            </a:r>
            <a:endParaRPr lang="en-IN" sz="22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05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Cost of Production</a:t>
            </a:r>
            <a:endParaRPr lang="en-IN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199" y="1825626"/>
            <a:ext cx="10696303" cy="1038658"/>
          </a:xfrm>
        </p:spPr>
        <p:txBody>
          <a:bodyPr>
            <a:normAutofit/>
          </a:bodyPr>
          <a:lstStyle/>
          <a:p>
            <a:r>
              <a:rPr lang="en-US" sz="2600" i="1" dirty="0">
                <a:solidFill>
                  <a:schemeClr val="accent1"/>
                </a:solidFill>
              </a:rPr>
              <a:t>Fixed Costs: </a:t>
            </a:r>
            <a:r>
              <a:rPr lang="en-US" sz="2600" dirty="0"/>
              <a:t>Cost that does not vary with the level of output.</a:t>
            </a:r>
          </a:p>
          <a:p>
            <a:pPr lvl="1"/>
            <a:r>
              <a:rPr lang="en-US" sz="2200" dirty="0"/>
              <a:t>This cost can be eliminated by going out of business.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38198" y="3155711"/>
            <a:ext cx="10696303" cy="833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i="1" dirty="0">
                <a:solidFill>
                  <a:schemeClr val="accent1"/>
                </a:solidFill>
              </a:rPr>
              <a:t>Variable Costs: </a:t>
            </a:r>
            <a:r>
              <a:rPr lang="en-US" sz="2600" dirty="0"/>
              <a:t>Cost that varies as output varies.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38197" y="4329307"/>
            <a:ext cx="10696303" cy="10331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solidFill>
                  <a:schemeClr val="accent1"/>
                </a:solidFill>
              </a:rPr>
              <a:t>Fixed cost and variable cost are differentiated based on time period.</a:t>
            </a:r>
          </a:p>
          <a:p>
            <a:pPr lvl="1"/>
            <a:r>
              <a:rPr lang="en-US" dirty="0"/>
              <a:t>Over a short time period capital cost is fixed.</a:t>
            </a:r>
          </a:p>
          <a:p>
            <a:pPr lvl="1"/>
            <a:r>
              <a:rPr lang="en-US" dirty="0"/>
              <a:t>Over a long time period, most of the costs are variable.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2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526" y="1628503"/>
            <a:ext cx="110598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/>
            <a:endParaRPr lang="en-IN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IN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 run Production Decisions</a:t>
            </a:r>
          </a:p>
          <a:p>
            <a:pPr algn="just" defTabSz="457200"/>
            <a:endParaRPr lang="en-I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 defTabSz="4572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Managers must produce with some inputs that are fixed in quantity</a:t>
            </a:r>
          </a:p>
          <a:p>
            <a:pPr marL="800100" lvl="1" indent="-342900" algn="just" defTabSz="4572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 plant and equipment </a:t>
            </a:r>
          </a:p>
          <a:p>
            <a:pPr marL="800100" lvl="1" indent="-342900" algn="just" defTabSz="4572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of the plant is viewed as essentially fixed or unchangeable</a:t>
            </a:r>
          </a:p>
          <a:p>
            <a:pPr algn="just" defTabSz="457200"/>
            <a:endParaRPr lang="en-I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IN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 run Production decisions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endParaRPr lang="en-I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 defTabSz="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manager can choose to operate in any size plant with any amount of capital equipment. </a:t>
            </a:r>
            <a:endParaRPr lang="en-I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0790" y="505097"/>
            <a:ext cx="8929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I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 run and long run production decisions </a:t>
            </a:r>
          </a:p>
        </p:txBody>
      </p:sp>
    </p:spTree>
    <p:extLst>
      <p:ext uri="{BB962C8B-B14F-4D97-AF65-F5344CB8AC3E}">
        <p14:creationId xmlns:p14="http://schemas.microsoft.com/office/powerpoint/2010/main" val="29121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670" y="949234"/>
            <a:ext cx="859351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/>
            <a:endParaRPr lang="en-I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endParaRPr lang="en-I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I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 input: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 for which the level of usage may be varied to increase or decrease output.</a:t>
            </a:r>
          </a:p>
          <a:p>
            <a:pPr algn="just" defTabSz="457200"/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Example-Many types of labor services as well as raw materials to run production facilities are variable inputs.</a:t>
            </a:r>
          </a:p>
          <a:p>
            <a:pPr algn="just" defTabSz="457200"/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 input: The usage of some inputs remains constant or fixed as the level of output rises or falls.</a:t>
            </a:r>
          </a:p>
          <a:p>
            <a:pPr algn="just" defTabSz="457200"/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Example- Plant and machinery</a:t>
            </a:r>
          </a:p>
          <a:p>
            <a:pPr algn="just" defTabSz="457200"/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endParaRPr lang="en-US" sz="2400" b="1" dirty="0">
              <a:solidFill>
                <a:prstClr val="black"/>
              </a:solidFill>
            </a:endParaRPr>
          </a:p>
          <a:p>
            <a:pPr defTabSz="457200"/>
            <a:endParaRPr lang="en-US" sz="2400" b="1" dirty="0">
              <a:solidFill>
                <a:prstClr val="black"/>
              </a:solidFill>
            </a:endParaRPr>
          </a:p>
          <a:p>
            <a:pPr defTabSz="457200"/>
            <a:endParaRPr lang="en-US" sz="2400" b="1" dirty="0">
              <a:solidFill>
                <a:prstClr val="black"/>
              </a:solidFill>
            </a:endParaRPr>
          </a:p>
          <a:p>
            <a:pPr defTabSz="457200"/>
            <a:endParaRPr lang="en-IN" sz="24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3670" y="470263"/>
            <a:ext cx="93181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I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 Input &amp; Variable Input</a:t>
            </a:r>
          </a:p>
          <a:p>
            <a:pPr defTabSz="457200"/>
            <a:endParaRPr lang="en-I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45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0857" y="1062446"/>
                <a:ext cx="10352956" cy="3163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457200"/>
                <a:r>
                  <a:rPr lang="en-IN" sz="22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Short Run Production Function</a:t>
                </a:r>
              </a:p>
              <a:p>
                <a:pPr algn="just" defTabSz="457200"/>
                <a:endParaRPr lang="en-IN" sz="2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457200"/>
                <a:r>
                  <a:rPr lang="en-US" sz="22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firm has chosen the level of capital (made its investment decision), so capital is fixed in amount.</a:t>
                </a:r>
              </a:p>
              <a:p>
                <a:pPr algn="just" defTabSz="457200"/>
                <a:endParaRPr lang="en-US" sz="2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457200"/>
                <a:r>
                  <a:rPr lang="en-US" sz="22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only way the firm can change its output is by changing the amount of labor it employs.</a:t>
                </a:r>
              </a:p>
              <a:p>
                <a:pPr algn="just" defTabSz="457200"/>
                <a:endParaRPr lang="en-US" sz="2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4572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Q=f (L,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IN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</m:acc>
                  </m:oMath>
                </a14:m>
                <a:r>
                  <a:rPr lang="en-US" sz="22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IN" sz="2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7" y="1062446"/>
                <a:ext cx="10352956" cy="3163045"/>
              </a:xfrm>
              <a:prstGeom prst="rect">
                <a:avLst/>
              </a:prstGeom>
              <a:blipFill rotWithShape="0">
                <a:blip r:embed="rId2"/>
                <a:stretch>
                  <a:fillRect l="-766" t="-1156" r="-766" b="-23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80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Cost of Production</a:t>
            </a:r>
            <a:endParaRPr lang="en-IN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6303" cy="1221459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Marginal Costs: </a:t>
            </a:r>
            <a:r>
              <a:rPr lang="en-US" sz="2400" dirty="0"/>
              <a:t>Incremental cost- It is the increase in cost that result from producing one extra unit of output.</a:t>
            </a:r>
          </a:p>
          <a:p>
            <a:pPr lvl="1"/>
            <a:r>
              <a:rPr lang="en-US" sz="2200" dirty="0"/>
              <a:t>Which cost changes over time?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520912" y="3118531"/>
            <a:ext cx="2143542" cy="393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/>
              <a:t>MC = ∆VC/ ∆q</a:t>
            </a:r>
            <a:endParaRPr lang="en-US" sz="24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790729" y="3118531"/>
            <a:ext cx="2143542" cy="393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/>
              <a:t>MC = ∆TC/ ∆q</a:t>
            </a:r>
            <a:endParaRPr lang="en-US" sz="24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937590" y="3787914"/>
            <a:ext cx="10696303" cy="615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Average total Costs: </a:t>
            </a:r>
            <a:r>
              <a:rPr lang="en-US" sz="2400" dirty="0"/>
              <a:t>It is the firm’s total cost divided by its level of output.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819625" y="4279004"/>
            <a:ext cx="2143542" cy="393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/>
              <a:t>ATC = TC/ q</a:t>
            </a:r>
            <a:endParaRPr lang="en-US" sz="24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37589" y="4764322"/>
            <a:ext cx="10696303" cy="615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Average fixed costs: </a:t>
            </a:r>
            <a:r>
              <a:rPr lang="en-US" sz="2400" dirty="0"/>
              <a:t>Fixed cost divided by the level of output.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37588" y="5740730"/>
            <a:ext cx="10696303" cy="615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Average variable costs: </a:t>
            </a:r>
            <a:r>
              <a:rPr lang="en-US" sz="2400" dirty="0"/>
              <a:t>Variable cost divided by the level of output.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819625" y="5229065"/>
            <a:ext cx="2143542" cy="393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/>
              <a:t>AFC = FC/ q</a:t>
            </a:r>
            <a:endParaRPr lang="en-US" sz="2400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819625" y="6205473"/>
            <a:ext cx="2143542" cy="393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/>
              <a:t>AVC = VC/ q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875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Firm’s cost- short run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155137"/>
              </p:ext>
            </p:extLst>
          </p:nvPr>
        </p:nvGraphicFramePr>
        <p:xfrm>
          <a:off x="1195975" y="2012889"/>
          <a:ext cx="5100324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Output (Units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Fixed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Variable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2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78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3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98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4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112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130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ook Antiqua" panose="02040602050305030304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ook Antiqua" panose="02040602050305030304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ook Antiqua" panose="02040602050305030304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1218" y="2012889"/>
          <a:ext cx="127508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1217" y="2012889"/>
          <a:ext cx="127508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100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021217" y="2012889"/>
          <a:ext cx="127508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100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128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21217" y="2012889"/>
          <a:ext cx="127508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100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128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1217" y="2012889"/>
          <a:ext cx="127508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100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128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162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021217" y="2012889"/>
          <a:ext cx="127508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Total Cost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 per year)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100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128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162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180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142443" y="2012889"/>
          <a:ext cx="5100324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MC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AFC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AVC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ATC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396894"/>
              </p:ext>
            </p:extLst>
          </p:nvPr>
        </p:nvGraphicFramePr>
        <p:xfrm>
          <a:off x="6142443" y="2012889"/>
          <a:ext cx="5100324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MC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AFC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AVC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ATC (</a:t>
                      </a:r>
                      <a:r>
                        <a:rPr lang="en-US" dirty="0" err="1">
                          <a:latin typeface="Book Antiqua" panose="02040602050305030304" pitchFamily="18" charset="0"/>
                        </a:rPr>
                        <a:t>Rs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.</a:t>
                      </a:r>
                      <a:r>
                        <a:rPr lang="en-US" baseline="0" dirty="0">
                          <a:latin typeface="Book Antiqua" panose="02040602050305030304" pitchFamily="18" charset="0"/>
                        </a:rPr>
                        <a:t> Per unit</a:t>
                      </a:r>
                      <a:r>
                        <a:rPr lang="en-US" dirty="0">
                          <a:latin typeface="Book Antiqua" panose="02040602050305030304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-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-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-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-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50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100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28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25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39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64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20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16.7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32.7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49.3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12.5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28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40.5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18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10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26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36</a:t>
                      </a:r>
                      <a:endParaRPr lang="en-IN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ook Antiqua" panose="02040602050305030304" pitchFamily="18" charset="0"/>
                        </a:rPr>
                        <a:t>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33.3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ook Antiqua" panose="02040602050305030304" pitchFamily="18" charset="0"/>
                        </a:rPr>
                        <a:t>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32.1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Book Antiqua" panose="02040602050305030304" pitchFamily="18" charset="0"/>
                        </a:rPr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Book Antiqua" panose="02040602050305030304" pitchFamily="18" charset="0"/>
                        </a:rPr>
                        <a:t>31.8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876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curves</a:t>
            </a:r>
            <a:endParaRPr lang="en-IN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7981231" y="146519"/>
            <a:ext cx="1605" cy="32500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981231" y="3396570"/>
            <a:ext cx="3064413" cy="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548857" y="2599007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89059" y="3249416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8348" y="3391032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42609" y="3393447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4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35874" y="3383372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6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00694" y="3403013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8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34586" y="3397268"/>
            <a:ext cx="524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8049679" y="31728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Cost (rupees per year)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981230" y="2139432"/>
            <a:ext cx="3064413" cy="58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9686810" y="2145232"/>
            <a:ext cx="19436" cy="125713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522877" y="3392908"/>
            <a:ext cx="524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9711832" y="2167823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 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1092155" y="2848428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FC 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7972197" y="1178464"/>
            <a:ext cx="3079963" cy="22241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559971" y="1999953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175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59971" y="1395748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300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48857" y="632634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400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8010292" y="2983995"/>
            <a:ext cx="3064413" cy="5800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7988422" y="842260"/>
            <a:ext cx="2870667" cy="2560320"/>
          </a:xfrm>
          <a:custGeom>
            <a:avLst/>
            <a:gdLst>
              <a:gd name="connsiteX0" fmla="*/ 9901 w 2870667"/>
              <a:gd name="connsiteY0" fmla="*/ 2560320 h 2560320"/>
              <a:gd name="connsiteX1" fmla="*/ 258095 w 2870667"/>
              <a:gd name="connsiteY1" fmla="*/ 2142309 h 2560320"/>
              <a:gd name="connsiteX2" fmla="*/ 1734198 w 2870667"/>
              <a:gd name="connsiteY2" fmla="*/ 1293223 h 2560320"/>
              <a:gd name="connsiteX3" fmla="*/ 2557158 w 2870667"/>
              <a:gd name="connsiteY3" fmla="*/ 548640 h 2560320"/>
              <a:gd name="connsiteX4" fmla="*/ 2870667 w 2870667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667" h="2560320">
                <a:moveTo>
                  <a:pt x="9901" y="2560320"/>
                </a:moveTo>
                <a:cubicBezTo>
                  <a:pt x="-9694" y="2456906"/>
                  <a:pt x="-29288" y="2353492"/>
                  <a:pt x="258095" y="2142309"/>
                </a:cubicBezTo>
                <a:cubicBezTo>
                  <a:pt x="545478" y="1931126"/>
                  <a:pt x="1351021" y="1558834"/>
                  <a:pt x="1734198" y="1293223"/>
                </a:cubicBezTo>
                <a:cubicBezTo>
                  <a:pt x="2117375" y="1027612"/>
                  <a:pt x="2367747" y="764177"/>
                  <a:pt x="2557158" y="548640"/>
                </a:cubicBezTo>
                <a:cubicBezTo>
                  <a:pt x="2746569" y="333103"/>
                  <a:pt x="2808618" y="166551"/>
                  <a:pt x="2870667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Freeform 43"/>
          <p:cNvSpPr/>
          <p:nvPr/>
        </p:nvSpPr>
        <p:spPr>
          <a:xfrm>
            <a:off x="7998428" y="718425"/>
            <a:ext cx="2524450" cy="2234482"/>
          </a:xfrm>
          <a:custGeom>
            <a:avLst/>
            <a:gdLst>
              <a:gd name="connsiteX0" fmla="*/ 9901 w 2870667"/>
              <a:gd name="connsiteY0" fmla="*/ 2560320 h 2560320"/>
              <a:gd name="connsiteX1" fmla="*/ 258095 w 2870667"/>
              <a:gd name="connsiteY1" fmla="*/ 2142309 h 2560320"/>
              <a:gd name="connsiteX2" fmla="*/ 1734198 w 2870667"/>
              <a:gd name="connsiteY2" fmla="*/ 1293223 h 2560320"/>
              <a:gd name="connsiteX3" fmla="*/ 2557158 w 2870667"/>
              <a:gd name="connsiteY3" fmla="*/ 548640 h 2560320"/>
              <a:gd name="connsiteX4" fmla="*/ 2870667 w 2870667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667" h="2560320">
                <a:moveTo>
                  <a:pt x="9901" y="2560320"/>
                </a:moveTo>
                <a:cubicBezTo>
                  <a:pt x="-9694" y="2456906"/>
                  <a:pt x="-29288" y="2353492"/>
                  <a:pt x="258095" y="2142309"/>
                </a:cubicBezTo>
                <a:cubicBezTo>
                  <a:pt x="545478" y="1931126"/>
                  <a:pt x="1351021" y="1558834"/>
                  <a:pt x="1734198" y="1293223"/>
                </a:cubicBezTo>
                <a:cubicBezTo>
                  <a:pt x="2117375" y="1027612"/>
                  <a:pt x="2367747" y="764177"/>
                  <a:pt x="2557158" y="548640"/>
                </a:cubicBezTo>
                <a:cubicBezTo>
                  <a:pt x="2746569" y="333103"/>
                  <a:pt x="2808618" y="166551"/>
                  <a:pt x="2870667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9738061" y="3601050"/>
            <a:ext cx="2165486" cy="275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Output (units per year)</a:t>
            </a: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10865483" y="700635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VC 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0440240" y="435452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TC</a:t>
            </a:r>
          </a:p>
        </p:txBody>
      </p:sp>
      <p:cxnSp>
        <p:nvCxnSpPr>
          <p:cNvPr id="48" name="Straight Connector 47"/>
          <p:cNvCxnSpPr>
            <a:stCxn id="66" idx="0"/>
          </p:cNvCxnSpPr>
          <p:nvPr/>
        </p:nvCxnSpPr>
        <p:spPr>
          <a:xfrm>
            <a:off x="7916018" y="3784325"/>
            <a:ext cx="13964" cy="25795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929980" y="6363850"/>
            <a:ext cx="3064413" cy="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497606" y="5566287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25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7808" y="6216696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17097" y="6358312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91358" y="6360727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4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284623" y="6350652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6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749443" y="6370293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8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083335" y="6364548"/>
            <a:ext cx="524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8091246" y="3783912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Cost (rupees per unit)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7929980" y="5694154"/>
            <a:ext cx="3064413" cy="58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0471626" y="6360188"/>
            <a:ext cx="524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0580511" y="4009539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MC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508720" y="4915160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50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508720" y="4363028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75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525894" y="3784325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70" name="Content Placeholder 2"/>
          <p:cNvSpPr txBox="1">
            <a:spLocks/>
          </p:cNvSpPr>
          <p:nvPr/>
        </p:nvSpPr>
        <p:spPr>
          <a:xfrm>
            <a:off x="9963912" y="6583776"/>
            <a:ext cx="2228088" cy="252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Output (units per year)</a:t>
            </a:r>
          </a:p>
        </p:txBody>
      </p:sp>
      <p:sp>
        <p:nvSpPr>
          <p:cNvPr id="87" name="Freeform 86"/>
          <p:cNvSpPr/>
          <p:nvPr/>
        </p:nvSpPr>
        <p:spPr>
          <a:xfrm>
            <a:off x="8046720" y="4153989"/>
            <a:ext cx="2573383" cy="1914822"/>
          </a:xfrm>
          <a:custGeom>
            <a:avLst/>
            <a:gdLst>
              <a:gd name="connsiteX0" fmla="*/ 0 w 2573383"/>
              <a:gd name="connsiteY0" fmla="*/ 901337 h 1914822"/>
              <a:gd name="connsiteX1" fmla="*/ 783771 w 2573383"/>
              <a:gd name="connsiteY1" fmla="*/ 1881051 h 1914822"/>
              <a:gd name="connsiteX2" fmla="*/ 1619794 w 2573383"/>
              <a:gd name="connsiteY2" fmla="*/ 1528354 h 1914822"/>
              <a:gd name="connsiteX3" fmla="*/ 2573383 w 2573383"/>
              <a:gd name="connsiteY3" fmla="*/ 0 h 191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3383" h="1914822">
                <a:moveTo>
                  <a:pt x="0" y="901337"/>
                </a:moveTo>
                <a:cubicBezTo>
                  <a:pt x="256902" y="1338942"/>
                  <a:pt x="513805" y="1776548"/>
                  <a:pt x="783771" y="1881051"/>
                </a:cubicBezTo>
                <a:cubicBezTo>
                  <a:pt x="1053737" y="1985554"/>
                  <a:pt x="1321526" y="1841862"/>
                  <a:pt x="1619794" y="1528354"/>
                </a:cubicBezTo>
                <a:cubicBezTo>
                  <a:pt x="1918062" y="1214846"/>
                  <a:pt x="2245722" y="607423"/>
                  <a:pt x="2573383" y="0"/>
                </a:cubicBezTo>
              </a:path>
            </a:pathLst>
          </a:cu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Freeform 87"/>
          <p:cNvSpPr/>
          <p:nvPr/>
        </p:nvSpPr>
        <p:spPr>
          <a:xfrm>
            <a:off x="8039994" y="5013437"/>
            <a:ext cx="2550745" cy="676472"/>
          </a:xfrm>
          <a:custGeom>
            <a:avLst/>
            <a:gdLst>
              <a:gd name="connsiteX0" fmla="*/ 0 w 2651760"/>
              <a:gd name="connsiteY0" fmla="*/ 0 h 972978"/>
              <a:gd name="connsiteX1" fmla="*/ 1554480 w 2651760"/>
              <a:gd name="connsiteY1" fmla="*/ 953589 h 972978"/>
              <a:gd name="connsiteX2" fmla="*/ 2651760 w 2651760"/>
              <a:gd name="connsiteY2" fmla="*/ 548640 h 97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1760" h="972978">
                <a:moveTo>
                  <a:pt x="0" y="0"/>
                </a:moveTo>
                <a:cubicBezTo>
                  <a:pt x="556260" y="431074"/>
                  <a:pt x="1112520" y="862149"/>
                  <a:pt x="1554480" y="953589"/>
                </a:cubicBezTo>
                <a:cubicBezTo>
                  <a:pt x="1996440" y="1045029"/>
                  <a:pt x="2324100" y="796834"/>
                  <a:pt x="2651760" y="54864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Freeform 88"/>
          <p:cNvSpPr/>
          <p:nvPr/>
        </p:nvSpPr>
        <p:spPr>
          <a:xfrm>
            <a:off x="7998426" y="3925528"/>
            <a:ext cx="3053733" cy="1551827"/>
          </a:xfrm>
          <a:custGeom>
            <a:avLst/>
            <a:gdLst>
              <a:gd name="connsiteX0" fmla="*/ 0 w 2926080"/>
              <a:gd name="connsiteY0" fmla="*/ 0 h 1571751"/>
              <a:gd name="connsiteX1" fmla="*/ 1711234 w 2926080"/>
              <a:gd name="connsiteY1" fmla="*/ 1541417 h 1571751"/>
              <a:gd name="connsiteX2" fmla="*/ 2926080 w 2926080"/>
              <a:gd name="connsiteY2" fmla="*/ 875212 h 157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6080" h="1571751">
                <a:moveTo>
                  <a:pt x="0" y="0"/>
                </a:moveTo>
                <a:cubicBezTo>
                  <a:pt x="611777" y="697774"/>
                  <a:pt x="1223554" y="1395548"/>
                  <a:pt x="1711234" y="1541417"/>
                </a:cubicBezTo>
                <a:cubicBezTo>
                  <a:pt x="2198914" y="1687286"/>
                  <a:pt x="2562497" y="1281249"/>
                  <a:pt x="2926080" y="875212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Content Placeholder 2"/>
          <p:cNvSpPr>
            <a:spLocks noGrp="1"/>
          </p:cNvSpPr>
          <p:nvPr>
            <p:ph idx="1"/>
          </p:nvPr>
        </p:nvSpPr>
        <p:spPr>
          <a:xfrm>
            <a:off x="782059" y="1654546"/>
            <a:ext cx="6787730" cy="1524067"/>
          </a:xfrm>
        </p:spPr>
        <p:txBody>
          <a:bodyPr>
            <a:normAutofit lnSpcReduction="10000"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Fixed Cost curve: </a:t>
            </a:r>
            <a:r>
              <a:rPr lang="en-US" sz="2400" dirty="0"/>
              <a:t>Fixed cost does not vary with output. 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Variable Cost curve: </a:t>
            </a:r>
            <a:r>
              <a:rPr lang="en-US" sz="2400" dirty="0"/>
              <a:t>It increases with increase in output.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91" name="Content Placeholder 2"/>
          <p:cNvSpPr txBox="1">
            <a:spLocks/>
          </p:cNvSpPr>
          <p:nvPr/>
        </p:nvSpPr>
        <p:spPr>
          <a:xfrm>
            <a:off x="10785055" y="4514537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ATC </a:t>
            </a:r>
          </a:p>
        </p:txBody>
      </p:sp>
      <p:sp>
        <p:nvSpPr>
          <p:cNvPr id="92" name="Content Placeholder 2"/>
          <p:cNvSpPr txBox="1">
            <a:spLocks/>
          </p:cNvSpPr>
          <p:nvPr/>
        </p:nvSpPr>
        <p:spPr>
          <a:xfrm>
            <a:off x="10634065" y="5217495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AVC </a:t>
            </a:r>
          </a:p>
        </p:txBody>
      </p:sp>
      <p:sp>
        <p:nvSpPr>
          <p:cNvPr id="94" name="Content Placeholder 2"/>
          <p:cNvSpPr txBox="1">
            <a:spLocks/>
          </p:cNvSpPr>
          <p:nvPr/>
        </p:nvSpPr>
        <p:spPr>
          <a:xfrm>
            <a:off x="695841" y="3333221"/>
            <a:ext cx="7038758" cy="627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Total Cost curve: </a:t>
            </a:r>
            <a:r>
              <a:rPr lang="en-US" sz="2400" dirty="0"/>
              <a:t>Vertical addition of FC and VC.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99" name="Freeform 98"/>
          <p:cNvSpPr/>
          <p:nvPr/>
        </p:nvSpPr>
        <p:spPr>
          <a:xfrm>
            <a:off x="8053957" y="5055226"/>
            <a:ext cx="2327495" cy="1236533"/>
          </a:xfrm>
          <a:custGeom>
            <a:avLst/>
            <a:gdLst>
              <a:gd name="connsiteX0" fmla="*/ 0 w 2351314"/>
              <a:gd name="connsiteY0" fmla="*/ 0 h 1201783"/>
              <a:gd name="connsiteX1" fmla="*/ 391886 w 2351314"/>
              <a:gd name="connsiteY1" fmla="*/ 666206 h 1201783"/>
              <a:gd name="connsiteX2" fmla="*/ 757646 w 2351314"/>
              <a:gd name="connsiteY2" fmla="*/ 1005840 h 1201783"/>
              <a:gd name="connsiteX3" fmla="*/ 1254034 w 2351314"/>
              <a:gd name="connsiteY3" fmla="*/ 1110343 h 1201783"/>
              <a:gd name="connsiteX4" fmla="*/ 1254034 w 2351314"/>
              <a:gd name="connsiteY4" fmla="*/ 1110343 h 1201783"/>
              <a:gd name="connsiteX5" fmla="*/ 2351314 w 2351314"/>
              <a:gd name="connsiteY5" fmla="*/ 1201783 h 120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1314" h="1201783">
                <a:moveTo>
                  <a:pt x="0" y="0"/>
                </a:moveTo>
                <a:cubicBezTo>
                  <a:pt x="132806" y="249283"/>
                  <a:pt x="265612" y="498566"/>
                  <a:pt x="391886" y="666206"/>
                </a:cubicBezTo>
                <a:cubicBezTo>
                  <a:pt x="518160" y="833846"/>
                  <a:pt x="613955" y="931817"/>
                  <a:pt x="757646" y="1005840"/>
                </a:cubicBezTo>
                <a:cubicBezTo>
                  <a:pt x="901337" y="1079863"/>
                  <a:pt x="1254034" y="1110343"/>
                  <a:pt x="1254034" y="1110343"/>
                </a:cubicBezTo>
                <a:lnTo>
                  <a:pt x="1254034" y="1110343"/>
                </a:lnTo>
                <a:lnTo>
                  <a:pt x="2351314" y="1201783"/>
                </a:ln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0" name="Content Placeholder 2"/>
          <p:cNvSpPr txBox="1">
            <a:spLocks/>
          </p:cNvSpPr>
          <p:nvPr/>
        </p:nvSpPr>
        <p:spPr>
          <a:xfrm>
            <a:off x="10393545" y="6031377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AFC </a:t>
            </a:r>
          </a:p>
        </p:txBody>
      </p:sp>
      <p:sp>
        <p:nvSpPr>
          <p:cNvPr id="101" name="Content Placeholder 2"/>
          <p:cNvSpPr txBox="1">
            <a:spLocks/>
          </p:cNvSpPr>
          <p:nvPr/>
        </p:nvSpPr>
        <p:spPr>
          <a:xfrm>
            <a:off x="772241" y="4057901"/>
            <a:ext cx="6787730" cy="7251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Average Fixed Cost curve: </a:t>
            </a:r>
            <a:r>
              <a:rPr lang="en-US" sz="2400" dirty="0"/>
              <a:t>Average fixed cost declines as the rate of output increases.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102" name="Content Placeholder 2"/>
          <p:cNvSpPr txBox="1">
            <a:spLocks/>
          </p:cNvSpPr>
          <p:nvPr/>
        </p:nvSpPr>
        <p:spPr>
          <a:xfrm>
            <a:off x="770842" y="4862435"/>
            <a:ext cx="6787730" cy="7251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Average Variable Cost curve: </a:t>
            </a:r>
            <a:r>
              <a:rPr lang="en-US" sz="2400" dirty="0"/>
              <a:t>Average variable cost decreases and then increases.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99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1" grpId="1"/>
      <p:bldP spid="12" grpId="0"/>
      <p:bldP spid="13" grpId="0"/>
      <p:bldP spid="14" grpId="0"/>
      <p:bldP spid="22" grpId="0"/>
      <p:bldP spid="22" grpId="1"/>
      <p:bldP spid="27" grpId="0"/>
      <p:bldP spid="28" grpId="0"/>
      <p:bldP spid="33" grpId="0"/>
      <p:bldP spid="34" grpId="0"/>
      <p:bldP spid="35" grpId="0"/>
      <p:bldP spid="43" grpId="0" animBg="1"/>
      <p:bldP spid="44" grpId="0" animBg="1"/>
      <p:bldP spid="45" grpId="0"/>
      <p:bldP spid="46" grpId="0"/>
      <p:bldP spid="4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60" grpId="0"/>
      <p:bldP spid="62" grpId="0"/>
      <p:bldP spid="62" grpId="1"/>
      <p:bldP spid="64" grpId="0"/>
      <p:bldP spid="65" grpId="0"/>
      <p:bldP spid="66" grpId="0"/>
      <p:bldP spid="70" grpId="0"/>
      <p:bldP spid="87" grpId="0" animBg="1"/>
      <p:bldP spid="87" grpId="1" animBg="1"/>
      <p:bldP spid="88" grpId="0" animBg="1"/>
      <p:bldP spid="89" grpId="0" animBg="1"/>
      <p:bldP spid="90" grpId="0" build="p"/>
      <p:bldP spid="91" grpId="0"/>
      <p:bldP spid="92" grpId="0"/>
      <p:bldP spid="94" grpId="0"/>
      <p:bldP spid="99" grpId="0" animBg="1"/>
      <p:bldP spid="100" grpId="0"/>
      <p:bldP spid="101" grpId="0"/>
      <p:bldP spid="1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18690" cy="1325563"/>
          </a:xfrm>
        </p:spPr>
        <p:txBody>
          <a:bodyPr/>
          <a:lstStyle/>
          <a:p>
            <a:r>
              <a:rPr lang="en-US" dirty="0"/>
              <a:t>Marginal and average cost curve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788792"/>
            <a:ext cx="5967549" cy="1327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Marginal cost curve: </a:t>
            </a:r>
            <a:r>
              <a:rPr lang="en-US" sz="2200" dirty="0"/>
              <a:t>Marginal cost curve decreases with increase in output.</a:t>
            </a:r>
          </a:p>
          <a:p>
            <a:pPr lvl="1"/>
            <a:r>
              <a:rPr lang="en-US" sz="2200" dirty="0"/>
              <a:t>It is the slope of VC.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32614" y="2958255"/>
            <a:ext cx="5967549" cy="2496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Average cost curve:</a:t>
            </a:r>
            <a:endParaRPr lang="en-US" sz="2200" dirty="0"/>
          </a:p>
          <a:p>
            <a:pPr lvl="1"/>
            <a:r>
              <a:rPr lang="en-US" sz="2200" dirty="0"/>
              <a:t>AVC decreases till, MC &lt; AVC.</a:t>
            </a:r>
          </a:p>
          <a:p>
            <a:pPr lvl="1"/>
            <a:r>
              <a:rPr lang="en-US" sz="2200" dirty="0"/>
              <a:t>AVC start increasing after MC &gt; AVC.</a:t>
            </a:r>
          </a:p>
          <a:p>
            <a:pPr lvl="1"/>
            <a:endParaRPr lang="en-US" sz="2200" dirty="0"/>
          </a:p>
          <a:p>
            <a:r>
              <a:rPr lang="en-US" sz="2200" dirty="0"/>
              <a:t>Average variable cost curve is minimum when MC = AVC</a:t>
            </a:r>
          </a:p>
        </p:txBody>
      </p:sp>
      <p:cxnSp>
        <p:nvCxnSpPr>
          <p:cNvPr id="12" name="Straight Connector 11"/>
          <p:cNvCxnSpPr>
            <a:stCxn id="30" idx="0"/>
          </p:cNvCxnSpPr>
          <p:nvPr/>
        </p:nvCxnSpPr>
        <p:spPr>
          <a:xfrm>
            <a:off x="7572200" y="2611561"/>
            <a:ext cx="13964" cy="25795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586162" y="5191086"/>
            <a:ext cx="3064413" cy="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3788" y="4393523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25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93990" y="5043932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73279" y="5185548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47540" y="5187963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4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40805" y="5177888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6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05625" y="5197529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8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39517" y="5191784"/>
            <a:ext cx="524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747428" y="2611148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Cost (rupees per unit)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7586162" y="4521390"/>
            <a:ext cx="3064413" cy="58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9309579" y="3939748"/>
            <a:ext cx="1598" cy="136030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127808" y="5187424"/>
            <a:ext cx="524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9316763" y="3962339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 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236693" y="2836775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MC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64902" y="3742396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50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64902" y="3190264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75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82076" y="2611561"/>
            <a:ext cx="78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620094" y="5411012"/>
            <a:ext cx="2228088" cy="252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Output (units per year)</a:t>
            </a:r>
          </a:p>
        </p:txBody>
      </p:sp>
      <p:sp>
        <p:nvSpPr>
          <p:cNvPr id="32" name="Freeform 31"/>
          <p:cNvSpPr/>
          <p:nvPr/>
        </p:nvSpPr>
        <p:spPr>
          <a:xfrm>
            <a:off x="7702902" y="2981225"/>
            <a:ext cx="2573383" cy="1914822"/>
          </a:xfrm>
          <a:custGeom>
            <a:avLst/>
            <a:gdLst>
              <a:gd name="connsiteX0" fmla="*/ 0 w 2573383"/>
              <a:gd name="connsiteY0" fmla="*/ 901337 h 1914822"/>
              <a:gd name="connsiteX1" fmla="*/ 783771 w 2573383"/>
              <a:gd name="connsiteY1" fmla="*/ 1881051 h 1914822"/>
              <a:gd name="connsiteX2" fmla="*/ 1619794 w 2573383"/>
              <a:gd name="connsiteY2" fmla="*/ 1528354 h 1914822"/>
              <a:gd name="connsiteX3" fmla="*/ 2573383 w 2573383"/>
              <a:gd name="connsiteY3" fmla="*/ 0 h 191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3383" h="1914822">
                <a:moveTo>
                  <a:pt x="0" y="901337"/>
                </a:moveTo>
                <a:cubicBezTo>
                  <a:pt x="256902" y="1338942"/>
                  <a:pt x="513805" y="1776548"/>
                  <a:pt x="783771" y="1881051"/>
                </a:cubicBezTo>
                <a:cubicBezTo>
                  <a:pt x="1053737" y="1985554"/>
                  <a:pt x="1321526" y="1841862"/>
                  <a:pt x="1619794" y="1528354"/>
                </a:cubicBezTo>
                <a:cubicBezTo>
                  <a:pt x="1918062" y="1214846"/>
                  <a:pt x="2245722" y="607423"/>
                  <a:pt x="2573383" y="0"/>
                </a:cubicBezTo>
              </a:path>
            </a:pathLst>
          </a:cu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Freeform 32"/>
          <p:cNvSpPr/>
          <p:nvPr/>
        </p:nvSpPr>
        <p:spPr>
          <a:xfrm>
            <a:off x="7666474" y="3544167"/>
            <a:ext cx="2580448" cy="972978"/>
          </a:xfrm>
          <a:custGeom>
            <a:avLst/>
            <a:gdLst>
              <a:gd name="connsiteX0" fmla="*/ 0 w 2651760"/>
              <a:gd name="connsiteY0" fmla="*/ 0 h 972978"/>
              <a:gd name="connsiteX1" fmla="*/ 1554480 w 2651760"/>
              <a:gd name="connsiteY1" fmla="*/ 953589 h 972978"/>
              <a:gd name="connsiteX2" fmla="*/ 2651760 w 2651760"/>
              <a:gd name="connsiteY2" fmla="*/ 548640 h 97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1760" h="972978">
                <a:moveTo>
                  <a:pt x="0" y="0"/>
                </a:moveTo>
                <a:cubicBezTo>
                  <a:pt x="556260" y="431074"/>
                  <a:pt x="1112520" y="862149"/>
                  <a:pt x="1554480" y="953589"/>
                </a:cubicBezTo>
                <a:cubicBezTo>
                  <a:pt x="1996440" y="1045029"/>
                  <a:pt x="2324100" y="796834"/>
                  <a:pt x="2651760" y="54864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Freeform 33"/>
          <p:cNvSpPr/>
          <p:nvPr/>
        </p:nvSpPr>
        <p:spPr>
          <a:xfrm>
            <a:off x="7616897" y="2732840"/>
            <a:ext cx="2926080" cy="1571751"/>
          </a:xfrm>
          <a:custGeom>
            <a:avLst/>
            <a:gdLst>
              <a:gd name="connsiteX0" fmla="*/ 0 w 2926080"/>
              <a:gd name="connsiteY0" fmla="*/ 0 h 1571751"/>
              <a:gd name="connsiteX1" fmla="*/ 1711234 w 2926080"/>
              <a:gd name="connsiteY1" fmla="*/ 1541417 h 1571751"/>
              <a:gd name="connsiteX2" fmla="*/ 2926080 w 2926080"/>
              <a:gd name="connsiteY2" fmla="*/ 875212 h 157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6080" h="1571751">
                <a:moveTo>
                  <a:pt x="0" y="0"/>
                </a:moveTo>
                <a:cubicBezTo>
                  <a:pt x="611777" y="697774"/>
                  <a:pt x="1223554" y="1395548"/>
                  <a:pt x="1711234" y="1541417"/>
                </a:cubicBezTo>
                <a:cubicBezTo>
                  <a:pt x="2198914" y="1687286"/>
                  <a:pt x="2562497" y="1281249"/>
                  <a:pt x="2926080" y="875212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0441237" y="3341773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ATC 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0279869" y="3898068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AVC </a:t>
            </a:r>
          </a:p>
        </p:txBody>
      </p:sp>
      <p:sp>
        <p:nvSpPr>
          <p:cNvPr id="37" name="Freeform 36"/>
          <p:cNvSpPr/>
          <p:nvPr/>
        </p:nvSpPr>
        <p:spPr>
          <a:xfrm>
            <a:off x="7781279" y="3843373"/>
            <a:ext cx="2351314" cy="1201783"/>
          </a:xfrm>
          <a:custGeom>
            <a:avLst/>
            <a:gdLst>
              <a:gd name="connsiteX0" fmla="*/ 0 w 2351314"/>
              <a:gd name="connsiteY0" fmla="*/ 0 h 1201783"/>
              <a:gd name="connsiteX1" fmla="*/ 391886 w 2351314"/>
              <a:gd name="connsiteY1" fmla="*/ 666206 h 1201783"/>
              <a:gd name="connsiteX2" fmla="*/ 757646 w 2351314"/>
              <a:gd name="connsiteY2" fmla="*/ 1005840 h 1201783"/>
              <a:gd name="connsiteX3" fmla="*/ 1254034 w 2351314"/>
              <a:gd name="connsiteY3" fmla="*/ 1110343 h 1201783"/>
              <a:gd name="connsiteX4" fmla="*/ 1254034 w 2351314"/>
              <a:gd name="connsiteY4" fmla="*/ 1110343 h 1201783"/>
              <a:gd name="connsiteX5" fmla="*/ 2351314 w 2351314"/>
              <a:gd name="connsiteY5" fmla="*/ 1201783 h 120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1314" h="1201783">
                <a:moveTo>
                  <a:pt x="0" y="0"/>
                </a:moveTo>
                <a:cubicBezTo>
                  <a:pt x="132806" y="249283"/>
                  <a:pt x="265612" y="498566"/>
                  <a:pt x="391886" y="666206"/>
                </a:cubicBezTo>
                <a:cubicBezTo>
                  <a:pt x="518160" y="833846"/>
                  <a:pt x="613955" y="931817"/>
                  <a:pt x="757646" y="1005840"/>
                </a:cubicBezTo>
                <a:cubicBezTo>
                  <a:pt x="901337" y="1079863"/>
                  <a:pt x="1254034" y="1110343"/>
                  <a:pt x="1254034" y="1110343"/>
                </a:cubicBezTo>
                <a:lnTo>
                  <a:pt x="1254034" y="1110343"/>
                </a:lnTo>
                <a:lnTo>
                  <a:pt x="2351314" y="1201783"/>
                </a:ln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0263876" y="4836717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AFC </a:t>
            </a:r>
          </a:p>
        </p:txBody>
      </p:sp>
    </p:spTree>
    <p:extLst>
      <p:ext uri="{BB962C8B-B14F-4D97-AF65-F5344CB8AC3E}">
        <p14:creationId xmlns:p14="http://schemas.microsoft.com/office/powerpoint/2010/main" val="1338709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0058400" y="6477000"/>
            <a:ext cx="381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endParaRPr lang="en-US" altLang="en-US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90487" tIns="44450" rIns="90487" bIns="44450" rtlCol="0" anchor="t">
            <a:normAutofit/>
          </a:bodyPr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Product</a:t>
            </a:r>
          </a:p>
        </p:txBody>
      </p:sp>
      <p:sp>
        <p:nvSpPr>
          <p:cNvPr id="4198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1219200"/>
            <a:ext cx="9144000" cy="4267200"/>
          </a:xfrm>
        </p:spPr>
        <p:txBody>
          <a:bodyPr vert="horz" lIns="90487" tIns="44450" rIns="90487" bIns="44450" rtlCol="0" anchor="t">
            <a:normAutofit/>
          </a:bodyPr>
          <a:lstStyle/>
          <a:p>
            <a:pPr marL="0" indent="0" algn="just">
              <a:lnSpc>
                <a:spcPct val="80000"/>
              </a:lnSpc>
              <a:defRPr/>
            </a:pPr>
            <a:endParaRPr lang="en-US" dirty="0"/>
          </a:p>
          <a:p>
            <a:pPr marL="0" indent="0" algn="just">
              <a:lnSpc>
                <a:spcPct val="80000"/>
              </a:lnSpc>
              <a:defRPr/>
            </a:pPr>
            <a:endParaRPr lang="en-CA" dirty="0"/>
          </a:p>
          <a:p>
            <a:pPr algn="just"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Product of an input: The change in output that results from a small change in an input holding the levels of all other inputs constant.  </a:t>
            </a:r>
          </a:p>
          <a:p>
            <a:pPr algn="just"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production function calculates Total Product</a:t>
            </a:r>
          </a:p>
          <a:p>
            <a:pPr marL="0" indent="0" algn="just">
              <a:buNone/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MP</a:t>
            </a:r>
            <a:r>
              <a:rPr lang="en-US" altLang="en-US" sz="2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Q/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(holding constant all other inputs)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MP</a:t>
            </a:r>
            <a:r>
              <a:rPr lang="en-US" altLang="en-US" sz="22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Q/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(holding constant all other inputs)</a:t>
            </a:r>
          </a:p>
          <a:p>
            <a:pPr>
              <a:defRPr/>
            </a:pPr>
            <a:endParaRPr lang="en-US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69387"/>
      </p:ext>
    </p:extLst>
  </p:cSld>
  <p:clrMapOvr>
    <a:masterClrMapping/>
  </p:clrMapOvr>
  <p:transition spd="med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5105" y="1358537"/>
            <a:ext cx="10355729" cy="433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200" b="1" i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 of diminishing marginal utility: marginal utility (eventually) declines as the quantity consumed of a single good increases.</a:t>
            </a:r>
          </a:p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alt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 of diminishing marginal returns states that marginal products (eventually) decline as the quantity used of a single input increases.</a:t>
            </a:r>
          </a:p>
          <a:p>
            <a:pPr algn="just" defTabSz="457200">
              <a:lnSpc>
                <a:spcPct val="90000"/>
              </a:lnSpc>
            </a:pPr>
            <a:endParaRPr lang="en-US" alt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alt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Generally the first few inputs are highly productive, but additional units are less productive (</a:t>
            </a:r>
            <a:r>
              <a:rPr lang="en-CA" alt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CA" alt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computer programmers working in a small room) </a:t>
            </a:r>
          </a:p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alt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alt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 of diminishing marginal product- </a:t>
            </a:r>
            <a:r>
              <a:rPr lang="en-US" alt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principle that as the number of units of the variable input increases, other inputs held constant, a point will be reached beyond which the marginal product decreases.</a:t>
            </a:r>
          </a:p>
          <a:p>
            <a:pPr defTabSz="457200"/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3109" y="426720"/>
            <a:ext cx="7471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I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 of diminishing marginal product</a:t>
            </a:r>
          </a:p>
        </p:txBody>
      </p:sp>
    </p:spTree>
    <p:extLst>
      <p:ext uri="{BB962C8B-B14F-4D97-AF65-F5344CB8AC3E}">
        <p14:creationId xmlns:p14="http://schemas.microsoft.com/office/powerpoint/2010/main" val="4123189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2225675" y="2362200"/>
            <a:ext cx="449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2225675" y="0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2225675" y="6324600"/>
            <a:ext cx="464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V="1">
            <a:off x="2225675" y="3124200"/>
            <a:ext cx="0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1" name="Freeform 8"/>
          <p:cNvSpPr>
            <a:spLocks/>
          </p:cNvSpPr>
          <p:nvPr/>
        </p:nvSpPr>
        <p:spPr bwMode="auto">
          <a:xfrm>
            <a:off x="2378075" y="3644900"/>
            <a:ext cx="4267200" cy="2832100"/>
          </a:xfrm>
          <a:custGeom>
            <a:avLst/>
            <a:gdLst>
              <a:gd name="T0" fmla="*/ 2147483646 w 2688"/>
              <a:gd name="T1" fmla="*/ 2147483646 h 1784"/>
              <a:gd name="T2" fmla="*/ 2147483646 w 2688"/>
              <a:gd name="T3" fmla="*/ 2147483646 h 1784"/>
              <a:gd name="T4" fmla="*/ 2147483646 w 2688"/>
              <a:gd name="T5" fmla="*/ 2147483646 h 1784"/>
              <a:gd name="T6" fmla="*/ 2147483646 w 2688"/>
              <a:gd name="T7" fmla="*/ 2147483646 h 1784"/>
              <a:gd name="T8" fmla="*/ 2147483646 w 2688"/>
              <a:gd name="T9" fmla="*/ 2147483646 h 1784"/>
              <a:gd name="T10" fmla="*/ 0 w 2688"/>
              <a:gd name="T11" fmla="*/ 2147483646 h 17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8"/>
              <a:gd name="T19" fmla="*/ 0 h 1784"/>
              <a:gd name="T20" fmla="*/ 2688 w 2688"/>
              <a:gd name="T21" fmla="*/ 1784 h 17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8" h="1784">
                <a:moveTo>
                  <a:pt x="2688" y="1784"/>
                </a:moveTo>
                <a:cubicBezTo>
                  <a:pt x="2488" y="1596"/>
                  <a:pt x="2288" y="1408"/>
                  <a:pt x="2064" y="1160"/>
                </a:cubicBezTo>
                <a:cubicBezTo>
                  <a:pt x="1840" y="912"/>
                  <a:pt x="1560" y="488"/>
                  <a:pt x="1344" y="296"/>
                </a:cubicBezTo>
                <a:cubicBezTo>
                  <a:pt x="1128" y="104"/>
                  <a:pt x="944" y="0"/>
                  <a:pt x="768" y="8"/>
                </a:cubicBezTo>
                <a:cubicBezTo>
                  <a:pt x="592" y="16"/>
                  <a:pt x="416" y="192"/>
                  <a:pt x="288" y="344"/>
                </a:cubicBezTo>
                <a:cubicBezTo>
                  <a:pt x="160" y="496"/>
                  <a:pt x="48" y="824"/>
                  <a:pt x="0" y="92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2" name="Line 9"/>
          <p:cNvSpPr>
            <a:spLocks noChangeShapeType="1"/>
          </p:cNvSpPr>
          <p:nvPr/>
        </p:nvSpPr>
        <p:spPr bwMode="auto">
          <a:xfrm flipV="1">
            <a:off x="6416675" y="228600"/>
            <a:ext cx="0" cy="609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3" name="Line 10"/>
          <p:cNvSpPr>
            <a:spLocks noChangeShapeType="1"/>
          </p:cNvSpPr>
          <p:nvPr/>
        </p:nvSpPr>
        <p:spPr bwMode="auto">
          <a:xfrm flipV="1">
            <a:off x="2225675" y="76200"/>
            <a:ext cx="3352800" cy="228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4" name="Freeform 11"/>
          <p:cNvSpPr>
            <a:spLocks/>
          </p:cNvSpPr>
          <p:nvPr/>
        </p:nvSpPr>
        <p:spPr bwMode="auto">
          <a:xfrm>
            <a:off x="3444875" y="38100"/>
            <a:ext cx="5410200" cy="1714500"/>
          </a:xfrm>
          <a:custGeom>
            <a:avLst/>
            <a:gdLst>
              <a:gd name="T0" fmla="*/ 0 w 3408"/>
              <a:gd name="T1" fmla="*/ 2147483646 h 1080"/>
              <a:gd name="T2" fmla="*/ 2147483646 w 3408"/>
              <a:gd name="T3" fmla="*/ 2147483646 h 1080"/>
              <a:gd name="T4" fmla="*/ 2147483646 w 3408"/>
              <a:gd name="T5" fmla="*/ 2147483646 h 1080"/>
              <a:gd name="T6" fmla="*/ 2147483646 w 3408"/>
              <a:gd name="T7" fmla="*/ 2147483646 h 1080"/>
              <a:gd name="T8" fmla="*/ 2147483646 w 3408"/>
              <a:gd name="T9" fmla="*/ 2147483646 h 1080"/>
              <a:gd name="T10" fmla="*/ 2147483646 w 3408"/>
              <a:gd name="T11" fmla="*/ 2147483646 h 1080"/>
              <a:gd name="T12" fmla="*/ 2147483646 w 3408"/>
              <a:gd name="T13" fmla="*/ 2147483646 h 10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08"/>
              <a:gd name="T22" fmla="*/ 0 h 1080"/>
              <a:gd name="T23" fmla="*/ 3408 w 3408"/>
              <a:gd name="T24" fmla="*/ 1080 h 10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08" h="1080">
                <a:moveTo>
                  <a:pt x="0" y="1080"/>
                </a:moveTo>
                <a:cubicBezTo>
                  <a:pt x="20" y="1048"/>
                  <a:pt x="40" y="1016"/>
                  <a:pt x="192" y="888"/>
                </a:cubicBezTo>
                <a:cubicBezTo>
                  <a:pt x="344" y="760"/>
                  <a:pt x="736" y="440"/>
                  <a:pt x="912" y="312"/>
                </a:cubicBezTo>
                <a:cubicBezTo>
                  <a:pt x="1088" y="184"/>
                  <a:pt x="1088" y="168"/>
                  <a:pt x="1248" y="120"/>
                </a:cubicBezTo>
                <a:cubicBezTo>
                  <a:pt x="1408" y="72"/>
                  <a:pt x="1632" y="0"/>
                  <a:pt x="1872" y="24"/>
                </a:cubicBezTo>
                <a:cubicBezTo>
                  <a:pt x="2112" y="48"/>
                  <a:pt x="2432" y="144"/>
                  <a:pt x="2688" y="264"/>
                </a:cubicBezTo>
                <a:cubicBezTo>
                  <a:pt x="2944" y="384"/>
                  <a:pt x="3288" y="664"/>
                  <a:pt x="3408" y="7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5" name="Freeform 12"/>
          <p:cNvSpPr>
            <a:spLocks/>
          </p:cNvSpPr>
          <p:nvPr/>
        </p:nvSpPr>
        <p:spPr bwMode="auto">
          <a:xfrm>
            <a:off x="2225675" y="1752600"/>
            <a:ext cx="1219200" cy="609600"/>
          </a:xfrm>
          <a:custGeom>
            <a:avLst/>
            <a:gdLst>
              <a:gd name="T0" fmla="*/ 2147483646 w 768"/>
              <a:gd name="T1" fmla="*/ 0 h 384"/>
              <a:gd name="T2" fmla="*/ 2147483646 w 768"/>
              <a:gd name="T3" fmla="*/ 2147483646 h 384"/>
              <a:gd name="T4" fmla="*/ 0 w 768"/>
              <a:gd name="T5" fmla="*/ 2147483646 h 384"/>
              <a:gd name="T6" fmla="*/ 0 60000 65536"/>
              <a:gd name="T7" fmla="*/ 0 60000 65536"/>
              <a:gd name="T8" fmla="*/ 0 60000 65536"/>
              <a:gd name="T9" fmla="*/ 0 w 768"/>
              <a:gd name="T10" fmla="*/ 0 h 384"/>
              <a:gd name="T11" fmla="*/ 768 w 7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384">
                <a:moveTo>
                  <a:pt x="768" y="0"/>
                </a:moveTo>
                <a:cubicBezTo>
                  <a:pt x="688" y="64"/>
                  <a:pt x="608" y="128"/>
                  <a:pt x="480" y="192"/>
                </a:cubicBezTo>
                <a:cubicBezTo>
                  <a:pt x="352" y="256"/>
                  <a:pt x="80" y="352"/>
                  <a:pt x="0" y="38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6" name="Line 13"/>
          <p:cNvSpPr>
            <a:spLocks noChangeShapeType="1"/>
          </p:cNvSpPr>
          <p:nvPr/>
        </p:nvSpPr>
        <p:spPr bwMode="auto">
          <a:xfrm flipV="1">
            <a:off x="4968875" y="228600"/>
            <a:ext cx="0" cy="609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7" name="Line 14"/>
          <p:cNvSpPr>
            <a:spLocks noChangeShapeType="1"/>
          </p:cNvSpPr>
          <p:nvPr/>
        </p:nvSpPr>
        <p:spPr bwMode="auto">
          <a:xfrm flipV="1">
            <a:off x="3597275" y="106680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38" name="Text Box 15"/>
          <p:cNvSpPr txBox="1">
            <a:spLocks noChangeArrowheads="1"/>
          </p:cNvSpPr>
          <p:nvPr/>
        </p:nvSpPr>
        <p:spPr bwMode="auto">
          <a:xfrm>
            <a:off x="6797675" y="6172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26639" name="Text Box 16"/>
          <p:cNvSpPr txBox="1">
            <a:spLocks noChangeArrowheads="1"/>
          </p:cNvSpPr>
          <p:nvPr/>
        </p:nvSpPr>
        <p:spPr bwMode="auto">
          <a:xfrm>
            <a:off x="1524001" y="3317875"/>
            <a:ext cx="792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MP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endParaRPr lang="en-GB" altLang="en-US" sz="24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0" name="Text Box 17"/>
          <p:cNvSpPr txBox="1">
            <a:spLocks noChangeArrowheads="1"/>
          </p:cNvSpPr>
          <p:nvPr/>
        </p:nvSpPr>
        <p:spPr bwMode="auto">
          <a:xfrm>
            <a:off x="1752600" y="1936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Q</a:t>
            </a:r>
          </a:p>
        </p:txBody>
      </p:sp>
      <p:sp>
        <p:nvSpPr>
          <p:cNvPr id="26641" name="Text Box 18"/>
          <p:cNvSpPr txBox="1">
            <a:spLocks noChangeArrowheads="1"/>
          </p:cNvSpPr>
          <p:nvPr/>
        </p:nvSpPr>
        <p:spPr bwMode="auto">
          <a:xfrm>
            <a:off x="6705600" y="22510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26642" name="Line 19"/>
          <p:cNvSpPr>
            <a:spLocks noChangeShapeType="1"/>
          </p:cNvSpPr>
          <p:nvPr/>
        </p:nvSpPr>
        <p:spPr bwMode="auto">
          <a:xfrm flipH="1">
            <a:off x="3200401" y="2895600"/>
            <a:ext cx="777875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43" name="Line 20"/>
          <p:cNvSpPr>
            <a:spLocks noChangeShapeType="1"/>
          </p:cNvSpPr>
          <p:nvPr/>
        </p:nvSpPr>
        <p:spPr bwMode="auto">
          <a:xfrm flipH="1" flipV="1">
            <a:off x="3276601" y="1905000"/>
            <a:ext cx="701675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44" name="Text Box 21"/>
          <p:cNvSpPr txBox="1">
            <a:spLocks noChangeArrowheads="1"/>
          </p:cNvSpPr>
          <p:nvPr/>
        </p:nvSpPr>
        <p:spPr bwMode="auto">
          <a:xfrm>
            <a:off x="3886200" y="2555875"/>
            <a:ext cx="2205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MP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 increasing</a:t>
            </a:r>
          </a:p>
        </p:txBody>
      </p:sp>
      <p:sp>
        <p:nvSpPr>
          <p:cNvPr id="26645" name="Line 22"/>
          <p:cNvSpPr>
            <a:spLocks noChangeShapeType="1"/>
          </p:cNvSpPr>
          <p:nvPr/>
        </p:nvSpPr>
        <p:spPr bwMode="auto">
          <a:xfrm flipH="1">
            <a:off x="4968875" y="39624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46" name="Line 23"/>
          <p:cNvSpPr>
            <a:spLocks noChangeShapeType="1"/>
          </p:cNvSpPr>
          <p:nvPr/>
        </p:nvSpPr>
        <p:spPr bwMode="auto">
          <a:xfrm flipH="1" flipV="1">
            <a:off x="4968875" y="457200"/>
            <a:ext cx="60960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47" name="Text Box 24"/>
          <p:cNvSpPr txBox="1">
            <a:spLocks noChangeArrowheads="1"/>
          </p:cNvSpPr>
          <p:nvPr/>
        </p:nvSpPr>
        <p:spPr bwMode="auto">
          <a:xfrm>
            <a:off x="5197475" y="3608388"/>
            <a:ext cx="2255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MP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 decreasing</a:t>
            </a:r>
          </a:p>
        </p:txBody>
      </p:sp>
      <p:sp>
        <p:nvSpPr>
          <p:cNvPr id="26648" name="Line 25"/>
          <p:cNvSpPr>
            <a:spLocks noChangeShapeType="1"/>
          </p:cNvSpPr>
          <p:nvPr/>
        </p:nvSpPr>
        <p:spPr bwMode="auto">
          <a:xfrm flipH="1" flipV="1">
            <a:off x="7086601" y="457200"/>
            <a:ext cx="473075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49" name="Line 26"/>
          <p:cNvSpPr>
            <a:spLocks noChangeShapeType="1"/>
          </p:cNvSpPr>
          <p:nvPr/>
        </p:nvSpPr>
        <p:spPr bwMode="auto">
          <a:xfrm flipH="1">
            <a:off x="6705600" y="3200400"/>
            <a:ext cx="213360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6650" name="Text Box 27"/>
          <p:cNvSpPr txBox="1">
            <a:spLocks noChangeArrowheads="1"/>
          </p:cNvSpPr>
          <p:nvPr/>
        </p:nvSpPr>
        <p:spPr bwMode="auto">
          <a:xfrm>
            <a:off x="7315201" y="2746375"/>
            <a:ext cx="3127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MP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 becomes negative</a:t>
            </a:r>
          </a:p>
        </p:txBody>
      </p:sp>
    </p:spTree>
    <p:extLst>
      <p:ext uri="{BB962C8B-B14F-4D97-AF65-F5344CB8AC3E}">
        <p14:creationId xmlns:p14="http://schemas.microsoft.com/office/powerpoint/2010/main" val="21847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4" grpId="0"/>
      <p:bldP spid="26647" grpId="0"/>
      <p:bldP spid="266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2514600" y="2286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457200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Production as workers increase</a:t>
            </a:r>
          </a:p>
        </p:txBody>
      </p:sp>
      <p:sp>
        <p:nvSpPr>
          <p:cNvPr id="29700" name="Line 3"/>
          <p:cNvSpPr>
            <a:spLocks noChangeShapeType="1"/>
          </p:cNvSpPr>
          <p:nvPr/>
        </p:nvSpPr>
        <p:spPr bwMode="auto">
          <a:xfrm>
            <a:off x="2209800" y="6248400"/>
            <a:ext cx="6934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1" name="Line 4"/>
          <p:cNvSpPr>
            <a:spLocks noChangeShapeType="1"/>
          </p:cNvSpPr>
          <p:nvPr/>
        </p:nvSpPr>
        <p:spPr bwMode="auto">
          <a:xfrm flipV="1">
            <a:off x="2209801" y="0"/>
            <a:ext cx="15875" cy="6248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2" name="Line 9"/>
          <p:cNvSpPr>
            <a:spLocks noChangeShapeType="1"/>
          </p:cNvSpPr>
          <p:nvPr/>
        </p:nvSpPr>
        <p:spPr bwMode="auto">
          <a:xfrm flipH="1" flipV="1">
            <a:off x="6400801" y="3810000"/>
            <a:ext cx="15875" cy="2514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3" name="Freeform 11"/>
          <p:cNvSpPr>
            <a:spLocks/>
          </p:cNvSpPr>
          <p:nvPr/>
        </p:nvSpPr>
        <p:spPr bwMode="auto">
          <a:xfrm>
            <a:off x="3581400" y="3733800"/>
            <a:ext cx="5410200" cy="1714500"/>
          </a:xfrm>
          <a:custGeom>
            <a:avLst/>
            <a:gdLst>
              <a:gd name="T0" fmla="*/ 0 w 3408"/>
              <a:gd name="T1" fmla="*/ 2147483646 h 1080"/>
              <a:gd name="T2" fmla="*/ 2147483646 w 3408"/>
              <a:gd name="T3" fmla="*/ 2147483646 h 1080"/>
              <a:gd name="T4" fmla="*/ 2147483646 w 3408"/>
              <a:gd name="T5" fmla="*/ 2147483646 h 1080"/>
              <a:gd name="T6" fmla="*/ 2147483646 w 3408"/>
              <a:gd name="T7" fmla="*/ 2147483646 h 1080"/>
              <a:gd name="T8" fmla="*/ 2147483646 w 3408"/>
              <a:gd name="T9" fmla="*/ 2147483646 h 1080"/>
              <a:gd name="T10" fmla="*/ 2147483646 w 3408"/>
              <a:gd name="T11" fmla="*/ 2147483646 h 1080"/>
              <a:gd name="T12" fmla="*/ 2147483646 w 3408"/>
              <a:gd name="T13" fmla="*/ 2147483646 h 10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08"/>
              <a:gd name="T22" fmla="*/ 0 h 1080"/>
              <a:gd name="T23" fmla="*/ 3408 w 3408"/>
              <a:gd name="T24" fmla="*/ 1080 h 10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08" h="1080">
                <a:moveTo>
                  <a:pt x="0" y="1080"/>
                </a:moveTo>
                <a:cubicBezTo>
                  <a:pt x="20" y="1048"/>
                  <a:pt x="40" y="1016"/>
                  <a:pt x="192" y="888"/>
                </a:cubicBezTo>
                <a:cubicBezTo>
                  <a:pt x="344" y="760"/>
                  <a:pt x="736" y="440"/>
                  <a:pt x="912" y="312"/>
                </a:cubicBezTo>
                <a:cubicBezTo>
                  <a:pt x="1088" y="184"/>
                  <a:pt x="1088" y="168"/>
                  <a:pt x="1248" y="120"/>
                </a:cubicBezTo>
                <a:cubicBezTo>
                  <a:pt x="1408" y="72"/>
                  <a:pt x="1632" y="0"/>
                  <a:pt x="1872" y="24"/>
                </a:cubicBezTo>
                <a:cubicBezTo>
                  <a:pt x="2112" y="48"/>
                  <a:pt x="2432" y="144"/>
                  <a:pt x="2688" y="264"/>
                </a:cubicBezTo>
                <a:cubicBezTo>
                  <a:pt x="2944" y="384"/>
                  <a:pt x="3288" y="664"/>
                  <a:pt x="3408" y="7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4" name="Freeform 12"/>
          <p:cNvSpPr>
            <a:spLocks/>
          </p:cNvSpPr>
          <p:nvPr/>
        </p:nvSpPr>
        <p:spPr bwMode="auto">
          <a:xfrm>
            <a:off x="2209800" y="5410200"/>
            <a:ext cx="1371600" cy="762000"/>
          </a:xfrm>
          <a:custGeom>
            <a:avLst/>
            <a:gdLst>
              <a:gd name="T0" fmla="*/ 2147483646 w 768"/>
              <a:gd name="T1" fmla="*/ 0 h 384"/>
              <a:gd name="T2" fmla="*/ 2147483646 w 768"/>
              <a:gd name="T3" fmla="*/ 2147483646 h 384"/>
              <a:gd name="T4" fmla="*/ 0 w 768"/>
              <a:gd name="T5" fmla="*/ 2147483646 h 384"/>
              <a:gd name="T6" fmla="*/ 0 60000 65536"/>
              <a:gd name="T7" fmla="*/ 0 60000 65536"/>
              <a:gd name="T8" fmla="*/ 0 60000 65536"/>
              <a:gd name="T9" fmla="*/ 0 w 768"/>
              <a:gd name="T10" fmla="*/ 0 h 384"/>
              <a:gd name="T11" fmla="*/ 768 w 7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384">
                <a:moveTo>
                  <a:pt x="768" y="0"/>
                </a:moveTo>
                <a:cubicBezTo>
                  <a:pt x="688" y="64"/>
                  <a:pt x="608" y="128"/>
                  <a:pt x="480" y="192"/>
                </a:cubicBezTo>
                <a:cubicBezTo>
                  <a:pt x="352" y="256"/>
                  <a:pt x="80" y="352"/>
                  <a:pt x="0" y="38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5" name="Line 13"/>
          <p:cNvSpPr>
            <a:spLocks noChangeShapeType="1"/>
          </p:cNvSpPr>
          <p:nvPr/>
        </p:nvSpPr>
        <p:spPr bwMode="auto">
          <a:xfrm flipH="1" flipV="1">
            <a:off x="4953001" y="4267200"/>
            <a:ext cx="15875" cy="2057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6" name="Line 14"/>
          <p:cNvSpPr>
            <a:spLocks noChangeShapeType="1"/>
          </p:cNvSpPr>
          <p:nvPr/>
        </p:nvSpPr>
        <p:spPr bwMode="auto">
          <a:xfrm flipH="1" flipV="1">
            <a:off x="3581401" y="5410200"/>
            <a:ext cx="15875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9144000" y="6172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29708" name="Text Box 17"/>
          <p:cNvSpPr txBox="1">
            <a:spLocks noChangeArrowheads="1"/>
          </p:cNvSpPr>
          <p:nvPr/>
        </p:nvSpPr>
        <p:spPr bwMode="auto">
          <a:xfrm>
            <a:off x="1752600" y="1936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Q</a:t>
            </a:r>
          </a:p>
        </p:txBody>
      </p:sp>
      <p:sp>
        <p:nvSpPr>
          <p:cNvPr id="418837" name="Text Box 21"/>
          <p:cNvSpPr txBox="1">
            <a:spLocks noChangeArrowheads="1"/>
          </p:cNvSpPr>
          <p:nvPr/>
        </p:nvSpPr>
        <p:spPr bwMode="auto">
          <a:xfrm>
            <a:off x="2362200" y="2971801"/>
            <a:ext cx="140335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Each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Additional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worker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Is more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productive</a:t>
            </a:r>
            <a:endParaRPr lang="en-GB" altLang="en-US" sz="16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10" name="Text Box 24"/>
          <p:cNvSpPr txBox="1">
            <a:spLocks noChangeArrowheads="1"/>
          </p:cNvSpPr>
          <p:nvPr/>
        </p:nvSpPr>
        <p:spPr bwMode="auto">
          <a:xfrm>
            <a:off x="8534401" y="4038601"/>
            <a:ext cx="1700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Total Product</a:t>
            </a:r>
            <a:endParaRPr lang="en-GB" altLang="en-US" sz="16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3" name="Line 26"/>
          <p:cNvSpPr>
            <a:spLocks noChangeShapeType="1"/>
          </p:cNvSpPr>
          <p:nvPr/>
        </p:nvSpPr>
        <p:spPr bwMode="auto">
          <a:xfrm flipH="1">
            <a:off x="2819400" y="4572000"/>
            <a:ext cx="228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418844" name="Text Box 28"/>
          <p:cNvSpPr txBox="1">
            <a:spLocks noChangeArrowheads="1"/>
          </p:cNvSpPr>
          <p:nvPr/>
        </p:nvSpPr>
        <p:spPr bwMode="auto">
          <a:xfrm>
            <a:off x="2971800" y="1143001"/>
            <a:ext cx="13541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Each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Additional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worker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Is equally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productive</a:t>
            </a:r>
            <a:endParaRPr lang="en-GB" altLang="en-US" sz="16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5" name="Line 29"/>
          <p:cNvSpPr>
            <a:spLocks noChangeShapeType="1"/>
          </p:cNvSpPr>
          <p:nvPr/>
        </p:nvSpPr>
        <p:spPr bwMode="auto">
          <a:xfrm>
            <a:off x="3886200" y="2743200"/>
            <a:ext cx="381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22546" name="Line 30"/>
          <p:cNvSpPr>
            <a:spLocks noChangeShapeType="1"/>
          </p:cNvSpPr>
          <p:nvPr/>
        </p:nvSpPr>
        <p:spPr bwMode="auto">
          <a:xfrm flipH="1">
            <a:off x="5791200" y="2590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418847" name="Text Box 31"/>
          <p:cNvSpPr txBox="1">
            <a:spLocks noChangeArrowheads="1"/>
          </p:cNvSpPr>
          <p:nvPr/>
        </p:nvSpPr>
        <p:spPr bwMode="auto">
          <a:xfrm>
            <a:off x="4953000" y="838201"/>
            <a:ext cx="13541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Each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Additional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worker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Is less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productive</a:t>
            </a:r>
            <a:endParaRPr lang="en-GB" altLang="en-US" sz="16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8848" name="Text Box 32"/>
          <p:cNvSpPr txBox="1">
            <a:spLocks noChangeArrowheads="1"/>
          </p:cNvSpPr>
          <p:nvPr/>
        </p:nvSpPr>
        <p:spPr bwMode="auto">
          <a:xfrm>
            <a:off x="7543800" y="914401"/>
            <a:ext cx="14605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Each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Additional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worker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Decreases 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Times New Roman" panose="02020603050405020304" pitchFamily="18" charset="0"/>
              </a:rPr>
              <a:t>Production </a:t>
            </a:r>
            <a:endParaRPr lang="en-GB" altLang="en-US" sz="16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9" name="Line 33"/>
          <p:cNvSpPr>
            <a:spLocks noChangeShapeType="1"/>
          </p:cNvSpPr>
          <p:nvPr/>
        </p:nvSpPr>
        <p:spPr bwMode="auto">
          <a:xfrm flipH="1">
            <a:off x="7696200" y="2590800"/>
            <a:ext cx="533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3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8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8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8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8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8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8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37" grpId="0"/>
      <p:bldP spid="418844" grpId="0"/>
      <p:bldP spid="418847" grpId="0"/>
      <p:bldP spid="4188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10058400" y="6477000"/>
            <a:ext cx="381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endParaRPr lang="en-US" altLang="en-US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90487" tIns="44450" rIns="90487" bIns="44450" rtlCol="0" anchor="t">
            <a:normAutofit/>
          </a:bodyPr>
          <a:lstStyle/>
          <a:p>
            <a:pPr eaLnBrk="1" hangingPunct="1"/>
            <a:r>
              <a:rPr lang="en-CA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Marginal, and Average Product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11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52600" y="1219200"/>
            <a:ext cx="8915400" cy="5638800"/>
          </a:xfrm>
        </p:spPr>
        <p:txBody>
          <a:bodyPr vert="horz" lIns="90487" tIns="44450" rIns="90487" bIns="44450" rtlCol="0" anchor="t">
            <a:normAutofit/>
          </a:bodyPr>
          <a:lstStyle/>
          <a:p>
            <a:pPr marL="0" indent="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CA" altLang="en-US" dirty="0"/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CA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CA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CA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Marginal Product is greater than average product, average product is increasing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C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get an assignment mark higher than your average, your average increases</a:t>
            </a:r>
          </a:p>
          <a:p>
            <a:pPr algn="just">
              <a:lnSpc>
                <a:spcPct val="90000"/>
              </a:lnSpc>
            </a:pPr>
            <a:r>
              <a:rPr lang="en-CA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Marginal Product is less than average product, average product is decreasing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C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get an assignment mark lower than your average, your average decreases</a:t>
            </a: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CA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C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Average Product is maximized when it equals marginal product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197105"/>
      </p:ext>
    </p:extLst>
  </p:cSld>
  <p:clrMapOvr>
    <a:masterClrMapping/>
  </p:clrMapOvr>
  <p:transition spd="med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1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1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1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1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1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1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1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1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1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1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2225675" y="2362200"/>
            <a:ext cx="449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2225675" y="0"/>
            <a:ext cx="0" cy="2362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2225675" y="6324600"/>
            <a:ext cx="464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V="1">
            <a:off x="2225675" y="3124200"/>
            <a:ext cx="0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799" name="Freeform 7"/>
          <p:cNvSpPr>
            <a:spLocks/>
          </p:cNvSpPr>
          <p:nvPr/>
        </p:nvSpPr>
        <p:spPr bwMode="auto">
          <a:xfrm>
            <a:off x="2682875" y="4368800"/>
            <a:ext cx="4953000" cy="1498600"/>
          </a:xfrm>
          <a:custGeom>
            <a:avLst/>
            <a:gdLst>
              <a:gd name="T0" fmla="*/ 0 w 3120"/>
              <a:gd name="T1" fmla="*/ 2147483646 h 944"/>
              <a:gd name="T2" fmla="*/ 2147483646 w 3120"/>
              <a:gd name="T3" fmla="*/ 2147483646 h 944"/>
              <a:gd name="T4" fmla="*/ 2147483646 w 3120"/>
              <a:gd name="T5" fmla="*/ 2147483646 h 944"/>
              <a:gd name="T6" fmla="*/ 2147483646 w 3120"/>
              <a:gd name="T7" fmla="*/ 2147483646 h 944"/>
              <a:gd name="T8" fmla="*/ 2147483646 w 3120"/>
              <a:gd name="T9" fmla="*/ 2147483646 h 944"/>
              <a:gd name="T10" fmla="*/ 2147483646 w 3120"/>
              <a:gd name="T11" fmla="*/ 2147483646 h 944"/>
              <a:gd name="T12" fmla="*/ 2147483646 w 3120"/>
              <a:gd name="T13" fmla="*/ 2147483646 h 9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120"/>
              <a:gd name="T22" fmla="*/ 0 h 944"/>
              <a:gd name="T23" fmla="*/ 3120 w 3120"/>
              <a:gd name="T24" fmla="*/ 944 h 9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120" h="944">
                <a:moveTo>
                  <a:pt x="0" y="944"/>
                </a:moveTo>
                <a:cubicBezTo>
                  <a:pt x="116" y="752"/>
                  <a:pt x="232" y="560"/>
                  <a:pt x="384" y="416"/>
                </a:cubicBezTo>
                <a:cubicBezTo>
                  <a:pt x="536" y="272"/>
                  <a:pt x="720" y="144"/>
                  <a:pt x="912" y="80"/>
                </a:cubicBezTo>
                <a:cubicBezTo>
                  <a:pt x="1104" y="16"/>
                  <a:pt x="1344" y="0"/>
                  <a:pt x="1536" y="32"/>
                </a:cubicBezTo>
                <a:cubicBezTo>
                  <a:pt x="1728" y="64"/>
                  <a:pt x="1904" y="200"/>
                  <a:pt x="2064" y="272"/>
                </a:cubicBezTo>
                <a:cubicBezTo>
                  <a:pt x="2224" y="344"/>
                  <a:pt x="2320" y="400"/>
                  <a:pt x="2496" y="464"/>
                </a:cubicBezTo>
                <a:cubicBezTo>
                  <a:pt x="2672" y="528"/>
                  <a:pt x="3016" y="624"/>
                  <a:pt x="3120" y="65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0" name="Freeform 8"/>
          <p:cNvSpPr>
            <a:spLocks/>
          </p:cNvSpPr>
          <p:nvPr/>
        </p:nvSpPr>
        <p:spPr bwMode="auto">
          <a:xfrm>
            <a:off x="2378075" y="3644900"/>
            <a:ext cx="4267200" cy="2832100"/>
          </a:xfrm>
          <a:custGeom>
            <a:avLst/>
            <a:gdLst>
              <a:gd name="T0" fmla="*/ 2147483646 w 2688"/>
              <a:gd name="T1" fmla="*/ 2147483646 h 1784"/>
              <a:gd name="T2" fmla="*/ 2147483646 w 2688"/>
              <a:gd name="T3" fmla="*/ 2147483646 h 1784"/>
              <a:gd name="T4" fmla="*/ 2147483646 w 2688"/>
              <a:gd name="T5" fmla="*/ 2147483646 h 1784"/>
              <a:gd name="T6" fmla="*/ 2147483646 w 2688"/>
              <a:gd name="T7" fmla="*/ 2147483646 h 1784"/>
              <a:gd name="T8" fmla="*/ 2147483646 w 2688"/>
              <a:gd name="T9" fmla="*/ 2147483646 h 1784"/>
              <a:gd name="T10" fmla="*/ 0 w 2688"/>
              <a:gd name="T11" fmla="*/ 2147483646 h 17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8"/>
              <a:gd name="T19" fmla="*/ 0 h 1784"/>
              <a:gd name="T20" fmla="*/ 2688 w 2688"/>
              <a:gd name="T21" fmla="*/ 1784 h 17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8" h="1784">
                <a:moveTo>
                  <a:pt x="2688" y="1784"/>
                </a:moveTo>
                <a:cubicBezTo>
                  <a:pt x="2488" y="1596"/>
                  <a:pt x="2288" y="1408"/>
                  <a:pt x="2064" y="1160"/>
                </a:cubicBezTo>
                <a:cubicBezTo>
                  <a:pt x="1840" y="912"/>
                  <a:pt x="1560" y="488"/>
                  <a:pt x="1344" y="296"/>
                </a:cubicBezTo>
                <a:cubicBezTo>
                  <a:pt x="1128" y="104"/>
                  <a:pt x="944" y="0"/>
                  <a:pt x="768" y="8"/>
                </a:cubicBezTo>
                <a:cubicBezTo>
                  <a:pt x="592" y="16"/>
                  <a:pt x="416" y="192"/>
                  <a:pt x="288" y="344"/>
                </a:cubicBezTo>
                <a:cubicBezTo>
                  <a:pt x="160" y="496"/>
                  <a:pt x="48" y="824"/>
                  <a:pt x="0" y="92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V="1">
            <a:off x="6416675" y="228600"/>
            <a:ext cx="0" cy="609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 flipV="1">
            <a:off x="2225675" y="76200"/>
            <a:ext cx="3352800" cy="228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3" name="Freeform 11"/>
          <p:cNvSpPr>
            <a:spLocks/>
          </p:cNvSpPr>
          <p:nvPr/>
        </p:nvSpPr>
        <p:spPr bwMode="auto">
          <a:xfrm>
            <a:off x="3444875" y="38100"/>
            <a:ext cx="5410200" cy="1714500"/>
          </a:xfrm>
          <a:custGeom>
            <a:avLst/>
            <a:gdLst>
              <a:gd name="T0" fmla="*/ 0 w 3408"/>
              <a:gd name="T1" fmla="*/ 2147483646 h 1080"/>
              <a:gd name="T2" fmla="*/ 2147483646 w 3408"/>
              <a:gd name="T3" fmla="*/ 2147483646 h 1080"/>
              <a:gd name="T4" fmla="*/ 2147483646 w 3408"/>
              <a:gd name="T5" fmla="*/ 2147483646 h 1080"/>
              <a:gd name="T6" fmla="*/ 2147483646 w 3408"/>
              <a:gd name="T7" fmla="*/ 2147483646 h 1080"/>
              <a:gd name="T8" fmla="*/ 2147483646 w 3408"/>
              <a:gd name="T9" fmla="*/ 2147483646 h 1080"/>
              <a:gd name="T10" fmla="*/ 2147483646 w 3408"/>
              <a:gd name="T11" fmla="*/ 2147483646 h 1080"/>
              <a:gd name="T12" fmla="*/ 2147483646 w 3408"/>
              <a:gd name="T13" fmla="*/ 2147483646 h 10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08"/>
              <a:gd name="T22" fmla="*/ 0 h 1080"/>
              <a:gd name="T23" fmla="*/ 3408 w 3408"/>
              <a:gd name="T24" fmla="*/ 1080 h 10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08" h="1080">
                <a:moveTo>
                  <a:pt x="0" y="1080"/>
                </a:moveTo>
                <a:cubicBezTo>
                  <a:pt x="20" y="1048"/>
                  <a:pt x="40" y="1016"/>
                  <a:pt x="192" y="888"/>
                </a:cubicBezTo>
                <a:cubicBezTo>
                  <a:pt x="344" y="760"/>
                  <a:pt x="736" y="440"/>
                  <a:pt x="912" y="312"/>
                </a:cubicBezTo>
                <a:cubicBezTo>
                  <a:pt x="1088" y="184"/>
                  <a:pt x="1088" y="168"/>
                  <a:pt x="1248" y="120"/>
                </a:cubicBezTo>
                <a:cubicBezTo>
                  <a:pt x="1408" y="72"/>
                  <a:pt x="1632" y="0"/>
                  <a:pt x="1872" y="24"/>
                </a:cubicBezTo>
                <a:cubicBezTo>
                  <a:pt x="2112" y="48"/>
                  <a:pt x="2432" y="144"/>
                  <a:pt x="2688" y="264"/>
                </a:cubicBezTo>
                <a:cubicBezTo>
                  <a:pt x="2944" y="384"/>
                  <a:pt x="3288" y="664"/>
                  <a:pt x="3408" y="7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4" name="Freeform 12"/>
          <p:cNvSpPr>
            <a:spLocks/>
          </p:cNvSpPr>
          <p:nvPr/>
        </p:nvSpPr>
        <p:spPr bwMode="auto">
          <a:xfrm>
            <a:off x="2225675" y="1752600"/>
            <a:ext cx="1219200" cy="609600"/>
          </a:xfrm>
          <a:custGeom>
            <a:avLst/>
            <a:gdLst>
              <a:gd name="T0" fmla="*/ 2147483646 w 768"/>
              <a:gd name="T1" fmla="*/ 0 h 384"/>
              <a:gd name="T2" fmla="*/ 2147483646 w 768"/>
              <a:gd name="T3" fmla="*/ 2147483646 h 384"/>
              <a:gd name="T4" fmla="*/ 0 w 768"/>
              <a:gd name="T5" fmla="*/ 2147483646 h 384"/>
              <a:gd name="T6" fmla="*/ 0 60000 65536"/>
              <a:gd name="T7" fmla="*/ 0 60000 65536"/>
              <a:gd name="T8" fmla="*/ 0 60000 65536"/>
              <a:gd name="T9" fmla="*/ 0 w 768"/>
              <a:gd name="T10" fmla="*/ 0 h 384"/>
              <a:gd name="T11" fmla="*/ 768 w 7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384">
                <a:moveTo>
                  <a:pt x="768" y="0"/>
                </a:moveTo>
                <a:cubicBezTo>
                  <a:pt x="688" y="64"/>
                  <a:pt x="608" y="128"/>
                  <a:pt x="480" y="192"/>
                </a:cubicBezTo>
                <a:cubicBezTo>
                  <a:pt x="352" y="256"/>
                  <a:pt x="80" y="352"/>
                  <a:pt x="0" y="38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V="1">
            <a:off x="4968875" y="228600"/>
            <a:ext cx="0" cy="609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V="1">
            <a:off x="3597275" y="106680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6797675" y="6172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1524001" y="3317876"/>
            <a:ext cx="7986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AP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</a:p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MP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endParaRPr lang="en-GB" altLang="en-US" sz="24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1752600" y="1936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Q</a:t>
            </a: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6705600" y="22510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 flipH="1">
            <a:off x="3597275" y="28956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 flipH="1" flipV="1">
            <a:off x="3597275" y="1600200"/>
            <a:ext cx="381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3886201" y="2505076"/>
            <a:ext cx="2466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AP</a:t>
            </a:r>
            <a:r>
              <a:rPr lang="en-GB" altLang="en-US" sz="28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 increasing</a:t>
            </a:r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H="1">
            <a:off x="4800601" y="3962400"/>
            <a:ext cx="701675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H="1" flipV="1">
            <a:off x="4800601" y="685800"/>
            <a:ext cx="777875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5197475" y="3557588"/>
            <a:ext cx="25669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AP</a:t>
            </a:r>
            <a:r>
              <a:rPr lang="en-GB" altLang="en-US" sz="28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 maximized</a:t>
            </a:r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 flipH="1" flipV="1">
            <a:off x="6416676" y="152400"/>
            <a:ext cx="1431925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 flipH="1">
            <a:off x="6492876" y="3200400"/>
            <a:ext cx="2346325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7696201" y="2695576"/>
            <a:ext cx="25257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AP</a:t>
            </a:r>
            <a:r>
              <a:rPr lang="en-GB" altLang="en-US" sz="28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 decreasing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7696200" y="5257800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AP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endParaRPr lang="en-GB" altLang="en-US" sz="24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5791201" y="6400800"/>
            <a:ext cx="792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MP</a:t>
            </a:r>
            <a:r>
              <a:rPr lang="en-GB" altLang="en-US" sz="2400" b="1" baseline="-25000">
                <a:solidFill>
                  <a:prstClr val="black"/>
                </a:solidFill>
                <a:latin typeface="Times New Roman" panose="02020603050405020304" pitchFamily="18" charset="0"/>
              </a:rPr>
              <a:t>L</a:t>
            </a:r>
            <a:endParaRPr lang="en-GB" altLang="en-US" sz="24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7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18690" cy="1325563"/>
          </a:xfrm>
        </p:spPr>
        <p:txBody>
          <a:bodyPr/>
          <a:lstStyle/>
          <a:p>
            <a:r>
              <a:rPr lang="en-US" dirty="0"/>
              <a:t>Cost in the short run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788792"/>
            <a:ext cx="10189053" cy="1327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Marginal cost : </a:t>
            </a:r>
          </a:p>
          <a:p>
            <a:r>
              <a:rPr lang="en-US" sz="2000" dirty="0"/>
              <a:t>Change in Variable cost = wage per unit of </a:t>
            </a:r>
            <a:r>
              <a:rPr lang="en-US" sz="2000" dirty="0" err="1"/>
              <a:t>labour</a:t>
            </a:r>
            <a:r>
              <a:rPr lang="en-US" sz="2000" dirty="0"/>
              <a:t> X change in </a:t>
            </a:r>
            <a:r>
              <a:rPr lang="en-US" sz="2000" dirty="0" err="1"/>
              <a:t>labour</a:t>
            </a:r>
            <a:r>
              <a:rPr lang="en-US" sz="2000" dirty="0"/>
              <a:t> to produce extra output.</a:t>
            </a:r>
          </a:p>
          <a:p>
            <a:pPr lvl="1"/>
            <a:r>
              <a:rPr lang="en-US" sz="2000" dirty="0"/>
              <a:t>MC = ∆VC/ ∆q = w ∆L/ ∆q</a:t>
            </a:r>
          </a:p>
          <a:p>
            <a:pPr lvl="1"/>
            <a:r>
              <a:rPr lang="en-US" sz="2000" dirty="0"/>
              <a:t>MC = w/ MP</a:t>
            </a:r>
            <a:r>
              <a:rPr lang="en-US" sz="1200" dirty="0"/>
              <a:t>L</a:t>
            </a:r>
          </a:p>
          <a:p>
            <a:r>
              <a:rPr lang="en-US" sz="2400" dirty="0"/>
              <a:t>If marginal product of </a:t>
            </a:r>
            <a:r>
              <a:rPr lang="en-US" sz="2400" dirty="0" err="1"/>
              <a:t>labour</a:t>
            </a:r>
            <a:r>
              <a:rPr lang="en-US" sz="2400" dirty="0"/>
              <a:t> is low, then marginal cost would be higher.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Diminishing Marginal returns and costs: </a:t>
            </a:r>
            <a:r>
              <a:rPr lang="en-US" sz="2400" dirty="0"/>
              <a:t>When diminishing marginal productivity of </a:t>
            </a:r>
            <a:r>
              <a:rPr lang="en-US" sz="2400" dirty="0" err="1"/>
              <a:t>labour</a:t>
            </a:r>
            <a:r>
              <a:rPr lang="en-US" sz="2400" dirty="0"/>
              <a:t> sets in then the marginal cost would increase with increase in output. 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876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18690" cy="1325563"/>
          </a:xfrm>
        </p:spPr>
        <p:txBody>
          <a:bodyPr/>
          <a:lstStyle/>
          <a:p>
            <a:r>
              <a:rPr lang="en-US" dirty="0" err="1"/>
              <a:t>Isocost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788792"/>
            <a:ext cx="10778543" cy="1327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All possible combinations of </a:t>
            </a:r>
            <a:r>
              <a:rPr lang="en-US" sz="2400" i="1" dirty="0" err="1">
                <a:solidFill>
                  <a:schemeClr val="accent1">
                    <a:lumMod val="75000"/>
                  </a:schemeClr>
                </a:solidFill>
              </a:rPr>
              <a:t>labour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 and capital that can be purchased for a given total cost.</a:t>
            </a:r>
            <a:endParaRPr lang="en-US" sz="2400" dirty="0"/>
          </a:p>
          <a:p>
            <a:pPr lvl="1"/>
            <a:r>
              <a:rPr lang="en-US" sz="2000" dirty="0"/>
              <a:t>C = </a:t>
            </a:r>
            <a:r>
              <a:rPr lang="en-US" sz="2000" dirty="0" err="1"/>
              <a:t>wL</a:t>
            </a:r>
            <a:r>
              <a:rPr lang="en-US" sz="2000" dirty="0"/>
              <a:t> + </a:t>
            </a:r>
            <a:r>
              <a:rPr lang="en-US" sz="2000" dirty="0" err="1"/>
              <a:t>rK</a:t>
            </a: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649962" y="2512617"/>
            <a:ext cx="0" cy="2694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649962" y="5207381"/>
            <a:ext cx="3700332" cy="35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57790" y="5060227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99879" y="5193201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L1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95862" y="5220334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L2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717342" y="5514844"/>
            <a:ext cx="2076514" cy="3021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/>
              <a:t>Labor per year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666347" y="2554641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/>
              <a:t>Capital per year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9782652" y="4573831"/>
            <a:ext cx="800294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Q1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571925" y="4854275"/>
            <a:ext cx="840567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</a:t>
            </a:r>
            <a:r>
              <a:rPr lang="en-US" sz="15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79909" y="4019656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K1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89768" y="2961635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K2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8119361" y="2980258"/>
            <a:ext cx="1685109" cy="1698171"/>
          </a:xfrm>
          <a:custGeom>
            <a:avLst/>
            <a:gdLst>
              <a:gd name="connsiteX0" fmla="*/ 0 w 1685109"/>
              <a:gd name="connsiteY0" fmla="*/ 0 h 1698171"/>
              <a:gd name="connsiteX1" fmla="*/ 548640 w 1685109"/>
              <a:gd name="connsiteY1" fmla="*/ 1084217 h 1698171"/>
              <a:gd name="connsiteX2" fmla="*/ 1685109 w 1685109"/>
              <a:gd name="connsiteY2" fmla="*/ 1698171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109" h="1698171">
                <a:moveTo>
                  <a:pt x="0" y="0"/>
                </a:moveTo>
                <a:cubicBezTo>
                  <a:pt x="133894" y="400594"/>
                  <a:pt x="267789" y="801189"/>
                  <a:pt x="548640" y="1084217"/>
                </a:cubicBezTo>
                <a:cubicBezTo>
                  <a:pt x="829491" y="1367245"/>
                  <a:pt x="1257300" y="1532708"/>
                  <a:pt x="1685109" y="1698171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2" name="Straight Connector 31"/>
          <p:cNvCxnSpPr/>
          <p:nvPr/>
        </p:nvCxnSpPr>
        <p:spPr>
          <a:xfrm>
            <a:off x="7623064" y="3687298"/>
            <a:ext cx="1599272" cy="1516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667697" y="3153073"/>
            <a:ext cx="2273365" cy="2064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54530" y="2596198"/>
            <a:ext cx="2865441" cy="2616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ntent Placeholder 2"/>
          <p:cNvSpPr txBox="1">
            <a:spLocks/>
          </p:cNvSpPr>
          <p:nvPr/>
        </p:nvSpPr>
        <p:spPr>
          <a:xfrm>
            <a:off x="9226505" y="4864215"/>
            <a:ext cx="840567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</a:t>
            </a:r>
            <a:r>
              <a:rPr lang="en-US" sz="1500" dirty="0"/>
              <a:t>1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9891234" y="4874155"/>
            <a:ext cx="840567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</a:t>
            </a:r>
            <a:r>
              <a:rPr lang="en-US" sz="1500" dirty="0"/>
              <a:t>2</a:t>
            </a: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8658712" y="3886777"/>
            <a:ext cx="800294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7634598" y="4123052"/>
            <a:ext cx="1133766" cy="77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136611" y="3096566"/>
            <a:ext cx="47145" cy="208573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2"/>
          <p:cNvSpPr txBox="1">
            <a:spLocks/>
          </p:cNvSpPr>
          <p:nvPr/>
        </p:nvSpPr>
        <p:spPr>
          <a:xfrm>
            <a:off x="835966" y="3482124"/>
            <a:ext cx="6599932" cy="1327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200" dirty="0"/>
              <a:t>Slope of </a:t>
            </a:r>
            <a:r>
              <a:rPr lang="en-US" sz="2200" dirty="0" err="1"/>
              <a:t>isocost</a:t>
            </a:r>
            <a:r>
              <a:rPr lang="en-US" sz="2200" dirty="0"/>
              <a:t> line = -(w/r) = -∆K/ ∆L 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The point of tangency of a </a:t>
            </a:r>
            <a:r>
              <a:rPr lang="en-US" sz="2200" dirty="0" err="1"/>
              <a:t>isocost</a:t>
            </a:r>
            <a:r>
              <a:rPr lang="en-US" sz="2200" dirty="0"/>
              <a:t> line with the isoquant line shows the minimum cost combination.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7636520" y="3071622"/>
            <a:ext cx="545447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757624" y="4123052"/>
            <a:ext cx="15158" cy="1073192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8172163" y="2967631"/>
            <a:ext cx="800294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3327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  <p:bldP spid="14" grpId="0"/>
      <p:bldP spid="15" grpId="0"/>
      <p:bldP spid="20" grpId="0"/>
      <p:bldP spid="21" grpId="0"/>
      <p:bldP spid="26" grpId="0" animBg="1"/>
      <p:bldP spid="41" grpId="0"/>
      <p:bldP spid="42" grpId="0"/>
      <p:bldP spid="43" grpId="0"/>
      <p:bldP spid="65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inputs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5221"/>
          </a:xfrm>
        </p:spPr>
        <p:txBody>
          <a:bodyPr/>
          <a:lstStyle/>
          <a:p>
            <a:r>
              <a:rPr lang="en-US" sz="2400" dirty="0"/>
              <a:t>What happens when there is a </a:t>
            </a:r>
            <a:r>
              <a:rPr lang="en-US" sz="2400" i="1" dirty="0">
                <a:solidFill>
                  <a:schemeClr val="accent1"/>
                </a:solidFill>
              </a:rPr>
              <a:t>change in expenditure </a:t>
            </a:r>
            <a:r>
              <a:rPr lang="en-US" sz="2400" dirty="0"/>
              <a:t>of all inputs?</a:t>
            </a:r>
          </a:p>
          <a:p>
            <a:pPr lvl="1"/>
            <a:r>
              <a:rPr lang="en-US" sz="2200" dirty="0"/>
              <a:t>The slope of </a:t>
            </a:r>
            <a:r>
              <a:rPr lang="en-US" sz="2200" dirty="0" err="1"/>
              <a:t>isocost</a:t>
            </a:r>
            <a:r>
              <a:rPr lang="en-US" sz="2200" dirty="0"/>
              <a:t> does not change (change is proportionate)</a:t>
            </a:r>
          </a:p>
          <a:p>
            <a:pPr lvl="1"/>
            <a:r>
              <a:rPr lang="en-US" sz="2200" dirty="0"/>
              <a:t>There is change in intercept</a:t>
            </a:r>
          </a:p>
          <a:p>
            <a:endParaRPr lang="en-IN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50089" y="3673801"/>
            <a:ext cx="6022510" cy="2198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What happens when there is a change in cost of an input?</a:t>
            </a:r>
          </a:p>
          <a:p>
            <a:pPr lvl="1"/>
            <a:r>
              <a:rPr lang="en-US" dirty="0"/>
              <a:t>The slope of </a:t>
            </a:r>
            <a:r>
              <a:rPr lang="en-US" dirty="0" err="1"/>
              <a:t>isocost</a:t>
            </a:r>
            <a:r>
              <a:rPr lang="en-US" dirty="0"/>
              <a:t> line changes</a:t>
            </a:r>
          </a:p>
          <a:p>
            <a:pPr lvl="1"/>
            <a:r>
              <a:rPr lang="en-US" dirty="0"/>
              <a:t>There is change in –w/r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With increase in wage of </a:t>
            </a:r>
            <a:r>
              <a:rPr lang="en-US" i="1" dirty="0" err="1">
                <a:solidFill>
                  <a:schemeClr val="accent1"/>
                </a:solidFill>
              </a:rPr>
              <a:t>labour</a:t>
            </a:r>
            <a:r>
              <a:rPr lang="en-US" dirty="0"/>
              <a:t>, lesser </a:t>
            </a:r>
            <a:r>
              <a:rPr lang="en-US" dirty="0" err="1"/>
              <a:t>labour</a:t>
            </a:r>
            <a:r>
              <a:rPr lang="en-US" dirty="0"/>
              <a:t> is used and more capital is used. </a:t>
            </a:r>
          </a:p>
          <a:p>
            <a:endParaRPr lang="en-IN" dirty="0"/>
          </a:p>
        </p:txBody>
      </p:sp>
      <p:grpSp>
        <p:nvGrpSpPr>
          <p:cNvPr id="7" name="Group 6"/>
          <p:cNvGrpSpPr/>
          <p:nvPr/>
        </p:nvGrpSpPr>
        <p:grpSpPr>
          <a:xfrm>
            <a:off x="6934831" y="2905664"/>
            <a:ext cx="4307609" cy="3255915"/>
            <a:chOff x="7662301" y="2721491"/>
            <a:chExt cx="4307609" cy="3255915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7997560" y="2721491"/>
              <a:ext cx="0" cy="26947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7997560" y="5416255"/>
              <a:ext cx="3700332" cy="351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7662301" y="4116650"/>
              <a:ext cx="4021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Book Antiqua" panose="02040602050305030304" pitchFamily="18" charset="0"/>
                </a:rPr>
                <a:t>K2</a:t>
              </a:r>
              <a:endParaRPr lang="en-IN" sz="1200" dirty="0">
                <a:latin typeface="Book Antiqua" panose="0204060205030503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0674" y="4632623"/>
              <a:ext cx="4021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Book Antiqua" panose="02040602050305030304" pitchFamily="18" charset="0"/>
                </a:rPr>
                <a:t>K1</a:t>
              </a:r>
              <a:endParaRPr lang="en-IN" sz="1200" dirty="0">
                <a:latin typeface="Book Antiqua" panose="0204060205030503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05388" y="5269101"/>
              <a:ext cx="4021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Book Antiqua" panose="02040602050305030304" pitchFamily="18" charset="0"/>
                </a:rPr>
                <a:t>0</a:t>
              </a:r>
              <a:endParaRPr lang="en-IN" sz="1200" dirty="0">
                <a:latin typeface="Book Antiqua" panose="0204060205030503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69721" y="5398884"/>
              <a:ext cx="4021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Book Antiqua" panose="02040602050305030304" pitchFamily="18" charset="0"/>
                </a:rPr>
                <a:t>L1</a:t>
              </a:r>
              <a:endParaRPr lang="en-IN" sz="1200" dirty="0">
                <a:latin typeface="Book Antiqua" panose="0204060205030503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662754" y="5410717"/>
              <a:ext cx="4021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Book Antiqua" panose="02040602050305030304" pitchFamily="18" charset="0"/>
                </a:rPr>
                <a:t>L2</a:t>
              </a:r>
              <a:endParaRPr lang="en-IN" sz="1200" dirty="0">
                <a:latin typeface="Book Antiqua" panose="02040602050305030304" pitchFamily="18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7981996" y="4068872"/>
              <a:ext cx="1691747" cy="13573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9893396" y="5675241"/>
              <a:ext cx="2076514" cy="30216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500" dirty="0" err="1"/>
                <a:t>Labour</a:t>
              </a:r>
              <a:r>
                <a:rPr lang="en-US" sz="1500" dirty="0"/>
                <a:t> per year</a:t>
              </a:r>
            </a:p>
          </p:txBody>
        </p: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8068818" y="2751292"/>
              <a:ext cx="1403831" cy="50553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ook Antiqua" panose="020406020503050303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500" dirty="0"/>
                <a:t>Capital per year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7669776" y="4415388"/>
            <a:ext cx="57980" cy="785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692768" y="4263661"/>
            <a:ext cx="313984" cy="319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8051552" y="4866628"/>
            <a:ext cx="57980" cy="785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43075" y="4664370"/>
            <a:ext cx="313984" cy="319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A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8566848" y="3998833"/>
            <a:ext cx="2169458" cy="53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Slope - ∆K/∆L= -w/r</a:t>
            </a:r>
            <a:r>
              <a:rPr lang="en-US" sz="1300" dirty="0"/>
              <a:t> = - </a:t>
            </a:r>
            <a:r>
              <a:rPr lang="en-US" sz="1600" dirty="0"/>
              <a:t>MP</a:t>
            </a:r>
            <a:r>
              <a:rPr lang="en-US" sz="1200" dirty="0"/>
              <a:t>L</a:t>
            </a:r>
            <a:r>
              <a:rPr lang="en-US" sz="1600" dirty="0"/>
              <a:t>/ MP</a:t>
            </a:r>
            <a:r>
              <a:rPr lang="en-US" sz="1200" dirty="0"/>
              <a:t>K</a:t>
            </a:r>
            <a:r>
              <a:rPr lang="en-US" sz="1600" dirty="0"/>
              <a:t>= MRTS</a:t>
            </a:r>
          </a:p>
        </p:txBody>
      </p:sp>
      <p:sp>
        <p:nvSpPr>
          <p:cNvPr id="35" name="Freeform 34"/>
          <p:cNvSpPr/>
          <p:nvPr/>
        </p:nvSpPr>
        <p:spPr>
          <a:xfrm>
            <a:off x="7554049" y="3890429"/>
            <a:ext cx="2024743" cy="1384663"/>
          </a:xfrm>
          <a:custGeom>
            <a:avLst/>
            <a:gdLst>
              <a:gd name="connsiteX0" fmla="*/ 0 w 2024743"/>
              <a:gd name="connsiteY0" fmla="*/ 0 h 1384663"/>
              <a:gd name="connsiteX1" fmla="*/ 548640 w 2024743"/>
              <a:gd name="connsiteY1" fmla="*/ 1045029 h 1384663"/>
              <a:gd name="connsiteX2" fmla="*/ 2024743 w 2024743"/>
              <a:gd name="connsiteY2" fmla="*/ 1384663 h 138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4743" h="1384663">
                <a:moveTo>
                  <a:pt x="0" y="0"/>
                </a:moveTo>
                <a:cubicBezTo>
                  <a:pt x="105591" y="407126"/>
                  <a:pt x="211183" y="814252"/>
                  <a:pt x="548640" y="1045029"/>
                </a:cubicBezTo>
                <a:cubicBezTo>
                  <a:pt x="886097" y="1275806"/>
                  <a:pt x="1455420" y="1330234"/>
                  <a:pt x="2024743" y="13846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9447030" y="5031156"/>
            <a:ext cx="748613" cy="2912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q</a:t>
            </a:r>
            <a:r>
              <a:rPr lang="en-US" sz="1700" dirty="0"/>
              <a:t>1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8217903" y="5369152"/>
            <a:ext cx="748613" cy="2912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C</a:t>
            </a:r>
            <a:r>
              <a:rPr lang="en-US" sz="1700" dirty="0"/>
              <a:t>2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7285378" y="3622323"/>
            <a:ext cx="1008335" cy="1978104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ontent Placeholder 2"/>
          <p:cNvSpPr txBox="1">
            <a:spLocks/>
          </p:cNvSpPr>
          <p:nvPr/>
        </p:nvSpPr>
        <p:spPr>
          <a:xfrm>
            <a:off x="8927392" y="5339665"/>
            <a:ext cx="748613" cy="2912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C</a:t>
            </a:r>
            <a:r>
              <a:rPr lang="en-US" sz="1700" dirty="0"/>
              <a:t>1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7285378" y="4454664"/>
            <a:ext cx="407390" cy="0"/>
          </a:xfrm>
          <a:prstGeom prst="line">
            <a:avLst/>
          </a:prstGeom>
          <a:ln w="285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7693314" y="4470995"/>
            <a:ext cx="0" cy="1104543"/>
          </a:xfrm>
          <a:prstGeom prst="line">
            <a:avLst/>
          </a:prstGeom>
          <a:ln w="285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8067479" y="4938804"/>
            <a:ext cx="0" cy="634518"/>
          </a:xfrm>
          <a:prstGeom prst="line">
            <a:avLst/>
          </a:prstGeom>
          <a:ln w="285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319256" y="4919055"/>
            <a:ext cx="727166" cy="0"/>
          </a:xfrm>
          <a:prstGeom prst="line">
            <a:avLst/>
          </a:prstGeom>
          <a:ln w="285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80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 animBg="1"/>
      <p:bldP spid="16" grpId="0"/>
      <p:bldP spid="20" grpId="0"/>
      <p:bldP spid="35" grpId="0" animBg="1"/>
      <p:bldP spid="39" grpId="0"/>
      <p:bldP spid="40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path and long run costs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78053"/>
            <a:ext cx="6359434" cy="4351338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Expansion path </a:t>
            </a:r>
            <a:r>
              <a:rPr lang="en-US" sz="2400" dirty="0"/>
              <a:t>shows the lowest cost combination of </a:t>
            </a:r>
            <a:r>
              <a:rPr lang="en-US" sz="2400" dirty="0" err="1"/>
              <a:t>labour</a:t>
            </a:r>
            <a:r>
              <a:rPr lang="en-US" sz="2400" dirty="0"/>
              <a:t> and capital to produce output in the long run. </a:t>
            </a:r>
          </a:p>
          <a:p>
            <a:pPr lvl="2"/>
            <a:r>
              <a:rPr lang="en-US" sz="2200" dirty="0"/>
              <a:t>By varying both inputs to production.</a:t>
            </a:r>
          </a:p>
          <a:p>
            <a:endParaRPr lang="en-US" dirty="0"/>
          </a:p>
          <a:p>
            <a:r>
              <a:rPr lang="en-US" sz="2400" dirty="0"/>
              <a:t>The output cost combination of the expansion path gives the </a:t>
            </a:r>
            <a:r>
              <a:rPr lang="en-US" sz="2400" i="1" dirty="0">
                <a:solidFill>
                  <a:schemeClr val="accent1"/>
                </a:solidFill>
              </a:rPr>
              <a:t>long-run total cost curve.</a:t>
            </a:r>
          </a:p>
          <a:p>
            <a:endParaRPr lang="en-US" sz="2400" dirty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0573236" y="2816538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Long-run Total cost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7810311" y="2419149"/>
            <a:ext cx="0" cy="2694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810311" y="5113913"/>
            <a:ext cx="3700332" cy="35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455050" y="3451874"/>
            <a:ext cx="594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06314" y="4120452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50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18139" y="4966759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313416" y="5136699"/>
            <a:ext cx="61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200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7814330" y="3531093"/>
            <a:ext cx="1672164" cy="159276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2"/>
          <p:cNvSpPr txBox="1">
            <a:spLocks/>
          </p:cNvSpPr>
          <p:nvPr/>
        </p:nvSpPr>
        <p:spPr>
          <a:xfrm>
            <a:off x="7881569" y="2448950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Capital per hour</a:t>
            </a:r>
          </a:p>
        </p:txBody>
      </p:sp>
      <p:sp>
        <p:nvSpPr>
          <p:cNvPr id="38" name="Oval 37"/>
          <p:cNvSpPr/>
          <p:nvPr/>
        </p:nvSpPr>
        <p:spPr>
          <a:xfrm>
            <a:off x="9425153" y="5075843"/>
            <a:ext cx="57980" cy="785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9" name="Straight Connector 38"/>
          <p:cNvCxnSpPr/>
          <p:nvPr/>
        </p:nvCxnSpPr>
        <p:spPr>
          <a:xfrm>
            <a:off x="7809490" y="2825203"/>
            <a:ext cx="2556470" cy="2305082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187661" y="5105258"/>
            <a:ext cx="485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300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7814331" y="4282282"/>
            <a:ext cx="898753" cy="831399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/>
          <p:cNvSpPr/>
          <p:nvPr/>
        </p:nvSpPr>
        <p:spPr>
          <a:xfrm rot="21368333">
            <a:off x="8049848" y="4166525"/>
            <a:ext cx="596974" cy="801000"/>
          </a:xfrm>
          <a:custGeom>
            <a:avLst/>
            <a:gdLst>
              <a:gd name="connsiteX0" fmla="*/ 0 w 457200"/>
              <a:gd name="connsiteY0" fmla="*/ 0 h 783771"/>
              <a:gd name="connsiteX1" fmla="*/ 143691 w 457200"/>
              <a:gd name="connsiteY1" fmla="*/ 470262 h 783771"/>
              <a:gd name="connsiteX2" fmla="*/ 457200 w 457200"/>
              <a:gd name="connsiteY2" fmla="*/ 783771 h 783771"/>
              <a:gd name="connsiteX3" fmla="*/ 457200 w 457200"/>
              <a:gd name="connsiteY3" fmla="*/ 783771 h 783771"/>
              <a:gd name="connsiteX4" fmla="*/ 457200 w 457200"/>
              <a:gd name="connsiteY4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783771">
                <a:moveTo>
                  <a:pt x="0" y="0"/>
                </a:moveTo>
                <a:cubicBezTo>
                  <a:pt x="33745" y="169817"/>
                  <a:pt x="67491" y="339634"/>
                  <a:pt x="143691" y="470262"/>
                </a:cubicBezTo>
                <a:cubicBezTo>
                  <a:pt x="219891" y="600890"/>
                  <a:pt x="457200" y="783771"/>
                  <a:pt x="457200" y="783771"/>
                </a:cubicBezTo>
                <a:lnTo>
                  <a:pt x="457200" y="783771"/>
                </a:lnTo>
                <a:lnTo>
                  <a:pt x="457200" y="783771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Freeform 42"/>
          <p:cNvSpPr/>
          <p:nvPr/>
        </p:nvSpPr>
        <p:spPr>
          <a:xfrm>
            <a:off x="8250850" y="3617920"/>
            <a:ext cx="1023343" cy="963666"/>
          </a:xfrm>
          <a:custGeom>
            <a:avLst/>
            <a:gdLst>
              <a:gd name="connsiteX0" fmla="*/ 0 w 927463"/>
              <a:gd name="connsiteY0" fmla="*/ 0 h 953589"/>
              <a:gd name="connsiteX1" fmla="*/ 313509 w 927463"/>
              <a:gd name="connsiteY1" fmla="*/ 640080 h 953589"/>
              <a:gd name="connsiteX2" fmla="*/ 927463 w 927463"/>
              <a:gd name="connsiteY2" fmla="*/ 953589 h 95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463" h="953589">
                <a:moveTo>
                  <a:pt x="0" y="0"/>
                </a:moveTo>
                <a:cubicBezTo>
                  <a:pt x="79466" y="240574"/>
                  <a:pt x="158932" y="481149"/>
                  <a:pt x="313509" y="640080"/>
                </a:cubicBezTo>
                <a:cubicBezTo>
                  <a:pt x="468086" y="799011"/>
                  <a:pt x="927463" y="953589"/>
                  <a:pt x="927463" y="953589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Freeform 43"/>
          <p:cNvSpPr/>
          <p:nvPr/>
        </p:nvSpPr>
        <p:spPr>
          <a:xfrm>
            <a:off x="8634254" y="3274397"/>
            <a:ext cx="1110356" cy="922896"/>
          </a:xfrm>
          <a:custGeom>
            <a:avLst/>
            <a:gdLst>
              <a:gd name="connsiteX0" fmla="*/ 0 w 927463"/>
              <a:gd name="connsiteY0" fmla="*/ 0 h 953589"/>
              <a:gd name="connsiteX1" fmla="*/ 313509 w 927463"/>
              <a:gd name="connsiteY1" fmla="*/ 640080 h 953589"/>
              <a:gd name="connsiteX2" fmla="*/ 927463 w 927463"/>
              <a:gd name="connsiteY2" fmla="*/ 953589 h 95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463" h="953589">
                <a:moveTo>
                  <a:pt x="0" y="0"/>
                </a:moveTo>
                <a:cubicBezTo>
                  <a:pt x="79466" y="240574"/>
                  <a:pt x="158932" y="481149"/>
                  <a:pt x="313509" y="640080"/>
                </a:cubicBezTo>
                <a:cubicBezTo>
                  <a:pt x="468086" y="799011"/>
                  <a:pt x="927463" y="953589"/>
                  <a:pt x="927463" y="953589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Oval 44"/>
          <p:cNvSpPr/>
          <p:nvPr/>
        </p:nvSpPr>
        <p:spPr>
          <a:xfrm>
            <a:off x="8192456" y="4594448"/>
            <a:ext cx="89603" cy="11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947647" y="4597981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A</a:t>
            </a:r>
          </a:p>
        </p:txBody>
      </p:sp>
      <p:sp>
        <p:nvSpPr>
          <p:cNvPr id="47" name="Oval 46"/>
          <p:cNvSpPr/>
          <p:nvPr/>
        </p:nvSpPr>
        <p:spPr>
          <a:xfrm>
            <a:off x="8555101" y="4210356"/>
            <a:ext cx="89603" cy="11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8448286" y="4330865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B</a:t>
            </a:r>
          </a:p>
        </p:txBody>
      </p:sp>
      <p:sp>
        <p:nvSpPr>
          <p:cNvPr id="49" name="Oval 48"/>
          <p:cNvSpPr/>
          <p:nvPr/>
        </p:nvSpPr>
        <p:spPr>
          <a:xfrm>
            <a:off x="8929101" y="3799183"/>
            <a:ext cx="89603" cy="11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8773682" y="3932828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</a:t>
            </a: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9237179" y="4476743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200 </a:t>
            </a:r>
            <a:r>
              <a:rPr lang="en-US" sz="1500"/>
              <a:t>unit </a:t>
            </a:r>
            <a:endParaRPr lang="en-US" sz="1500" dirty="0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9620054" y="2810107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Expansion path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61375" y="5120039"/>
            <a:ext cx="561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100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442228" y="2697067"/>
            <a:ext cx="485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150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10358091" y="5373918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 err="1"/>
              <a:t>Labour</a:t>
            </a:r>
            <a:r>
              <a:rPr lang="en-US" sz="1500" dirty="0"/>
              <a:t> per hour</a:t>
            </a: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8580397" y="4773114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/>
              <a:t>100 unit</a:t>
            </a:r>
            <a:endParaRPr lang="en-US" sz="1500" dirty="0"/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9717728" y="4057269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300 unit</a:t>
            </a: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7797611" y="3211143"/>
            <a:ext cx="1763900" cy="192811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16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/>
      <p:bldP spid="33" grpId="0"/>
      <p:bldP spid="34" grpId="0"/>
      <p:bldP spid="35" grpId="0"/>
      <p:bldP spid="37" grpId="0"/>
      <p:bldP spid="38" grpId="0" animBg="1"/>
      <p:bldP spid="40" grpId="0"/>
      <p:bldP spid="42" grpId="0" animBg="1"/>
      <p:bldP spid="43" grpId="0" animBg="1"/>
      <p:bldP spid="44" grpId="0" animBg="1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Long-run versus Short-run cost curves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03571" cy="2451175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Inflexibility of short-run production</a:t>
            </a:r>
            <a:r>
              <a:rPr lang="en-US" sz="2400" dirty="0"/>
              <a:t>: In short run, factors of production are not flexible.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8052815" y="2540495"/>
            <a:ext cx="0" cy="2694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052815" y="5235259"/>
            <a:ext cx="3700332" cy="35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60643" y="5088105"/>
            <a:ext cx="402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0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056834" y="3652439"/>
            <a:ext cx="1672164" cy="159276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8124073" y="2570296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Capital per hour</a:t>
            </a:r>
          </a:p>
        </p:txBody>
      </p:sp>
      <p:sp>
        <p:nvSpPr>
          <p:cNvPr id="12" name="Oval 11"/>
          <p:cNvSpPr/>
          <p:nvPr/>
        </p:nvSpPr>
        <p:spPr>
          <a:xfrm>
            <a:off x="9667657" y="5197189"/>
            <a:ext cx="57980" cy="785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" name="Straight Connector 12"/>
          <p:cNvCxnSpPr/>
          <p:nvPr/>
        </p:nvCxnSpPr>
        <p:spPr>
          <a:xfrm>
            <a:off x="8051994" y="2946549"/>
            <a:ext cx="2556470" cy="2305082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056835" y="4403628"/>
            <a:ext cx="898753" cy="831399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434960" y="4715794"/>
            <a:ext cx="89603" cy="11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8190151" y="4719327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8797605" y="4331702"/>
            <a:ext cx="89603" cy="11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690790" y="4452211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B</a:t>
            </a:r>
          </a:p>
        </p:txBody>
      </p:sp>
      <p:sp>
        <p:nvSpPr>
          <p:cNvPr id="23" name="Oval 22"/>
          <p:cNvSpPr/>
          <p:nvPr/>
        </p:nvSpPr>
        <p:spPr>
          <a:xfrm>
            <a:off x="9171605" y="3920529"/>
            <a:ext cx="89603" cy="11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9016186" y="4054174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C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9862558" y="2931453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Long-run Expansion path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4206" y="5321819"/>
            <a:ext cx="561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L1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10600595" y="5495264"/>
            <a:ext cx="1403831" cy="505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 err="1"/>
              <a:t>Labour</a:t>
            </a:r>
            <a:r>
              <a:rPr lang="en-US" sz="1500" dirty="0"/>
              <a:t> per hour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10659913" y="4941406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q1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8040115" y="3332489"/>
            <a:ext cx="1763900" cy="192811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8170951" y="2972674"/>
            <a:ext cx="2505176" cy="2159217"/>
          </a:xfrm>
          <a:custGeom>
            <a:avLst/>
            <a:gdLst>
              <a:gd name="connsiteX0" fmla="*/ 62287 w 2570355"/>
              <a:gd name="connsiteY0" fmla="*/ 0 h 2169384"/>
              <a:gd name="connsiteX1" fmla="*/ 323544 w 2570355"/>
              <a:gd name="connsiteY1" fmla="*/ 1815737 h 2169384"/>
              <a:gd name="connsiteX2" fmla="*/ 2570355 w 2570355"/>
              <a:gd name="connsiteY2" fmla="*/ 2168434 h 216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0355" h="2169384">
                <a:moveTo>
                  <a:pt x="62287" y="0"/>
                </a:moveTo>
                <a:cubicBezTo>
                  <a:pt x="-16090" y="727165"/>
                  <a:pt x="-94467" y="1454331"/>
                  <a:pt x="323544" y="1815737"/>
                </a:cubicBezTo>
                <a:cubicBezTo>
                  <a:pt x="741555" y="2177143"/>
                  <a:pt x="1655955" y="2172788"/>
                  <a:pt x="2570355" y="2168434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Freeform 33"/>
          <p:cNvSpPr/>
          <p:nvPr/>
        </p:nvSpPr>
        <p:spPr>
          <a:xfrm>
            <a:off x="8573613" y="2629264"/>
            <a:ext cx="2505176" cy="2159217"/>
          </a:xfrm>
          <a:custGeom>
            <a:avLst/>
            <a:gdLst>
              <a:gd name="connsiteX0" fmla="*/ 62287 w 2570355"/>
              <a:gd name="connsiteY0" fmla="*/ 0 h 2169384"/>
              <a:gd name="connsiteX1" fmla="*/ 323544 w 2570355"/>
              <a:gd name="connsiteY1" fmla="*/ 1815737 h 2169384"/>
              <a:gd name="connsiteX2" fmla="*/ 2570355 w 2570355"/>
              <a:gd name="connsiteY2" fmla="*/ 2168434 h 216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0355" h="2169384">
                <a:moveTo>
                  <a:pt x="62287" y="0"/>
                </a:moveTo>
                <a:cubicBezTo>
                  <a:pt x="-16090" y="727165"/>
                  <a:pt x="-94467" y="1454331"/>
                  <a:pt x="323544" y="1815737"/>
                </a:cubicBezTo>
                <a:cubicBezTo>
                  <a:pt x="741555" y="2177143"/>
                  <a:pt x="1655955" y="2172788"/>
                  <a:pt x="2570355" y="2168434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8056833" y="4773397"/>
            <a:ext cx="3700332" cy="351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036111" y="4389850"/>
            <a:ext cx="838034" cy="112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8495354" y="4760857"/>
            <a:ext cx="0" cy="46315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8846852" y="4381087"/>
            <a:ext cx="0" cy="84222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0083744" y="4771877"/>
            <a:ext cx="0" cy="46315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672585" y="5317795"/>
            <a:ext cx="561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L2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937437" y="5338395"/>
            <a:ext cx="561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L3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97430" y="4636644"/>
            <a:ext cx="561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K1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92759" y="4253835"/>
            <a:ext cx="561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ook Antiqua" panose="02040602050305030304" pitchFamily="18" charset="0"/>
              </a:rPr>
              <a:t>K2</a:t>
            </a:r>
            <a:endParaRPr lang="en-IN" sz="1200" dirty="0">
              <a:latin typeface="Book Antiqua" panose="02040602050305030304" pitchFamily="18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10786529" y="4462315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q2</a:t>
            </a: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8888545" y="4941407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IC1</a:t>
            </a: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9524600" y="4884669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IC2</a:t>
            </a: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10302230" y="4852308"/>
            <a:ext cx="1084752" cy="399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IC3</a:t>
            </a: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10002152" y="4415283"/>
            <a:ext cx="338250" cy="39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D</a:t>
            </a: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911691" y="4397094"/>
            <a:ext cx="6803571" cy="2215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787212" y="3169337"/>
            <a:ext cx="6803571" cy="6338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Q1 is produced by using L1 units of </a:t>
            </a:r>
            <a:r>
              <a:rPr lang="en-US" dirty="0" err="1"/>
              <a:t>labour</a:t>
            </a:r>
            <a:r>
              <a:rPr lang="en-US" dirty="0"/>
              <a:t> and K1 units of capital.</a:t>
            </a:r>
          </a:p>
          <a:p>
            <a:pPr lvl="1"/>
            <a:endParaRPr lang="en-IN" dirty="0"/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10288612" y="4035156"/>
            <a:ext cx="1582669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Short-run Expansion path</a:t>
            </a: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766943" y="4197856"/>
            <a:ext cx="6803571" cy="9993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Q2 would be produced by using fixed capital K1 and L3 units of </a:t>
            </a:r>
            <a:r>
              <a:rPr lang="en-US" dirty="0" err="1"/>
              <a:t>labour</a:t>
            </a:r>
            <a:r>
              <a:rPr lang="en-US" dirty="0"/>
              <a:t>.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This is at a higher </a:t>
            </a:r>
            <a:r>
              <a:rPr lang="en-US" i="1" dirty="0" err="1">
                <a:solidFill>
                  <a:schemeClr val="accent1"/>
                </a:solidFill>
              </a:rPr>
              <a:t>Isocost</a:t>
            </a:r>
            <a:r>
              <a:rPr lang="en-US" i="1" dirty="0">
                <a:solidFill>
                  <a:schemeClr val="accent1"/>
                </a:solidFill>
              </a:rPr>
              <a:t> curve IC3</a:t>
            </a:r>
            <a:r>
              <a:rPr lang="en-US" dirty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IN" dirty="0"/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721705" y="5591843"/>
            <a:ext cx="6803571" cy="6393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With higher capital K2, Q2 can be produced at a lower </a:t>
            </a:r>
            <a:r>
              <a:rPr lang="en-US" dirty="0" err="1"/>
              <a:t>Isocost</a:t>
            </a:r>
            <a:r>
              <a:rPr lang="en-US" dirty="0"/>
              <a:t> curve IC2.</a:t>
            </a:r>
            <a:endParaRPr lang="en-IN" dirty="0"/>
          </a:p>
        </p:txBody>
      </p:sp>
      <p:cxnSp>
        <p:nvCxnSpPr>
          <p:cNvPr id="68" name="Straight Connector 67"/>
          <p:cNvCxnSpPr/>
          <p:nvPr/>
        </p:nvCxnSpPr>
        <p:spPr>
          <a:xfrm rot="5400000" flipV="1">
            <a:off x="8285581" y="4538067"/>
            <a:ext cx="0" cy="46315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15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6" grpId="0"/>
      <p:bldP spid="34" grpId="0" animBg="1"/>
      <p:bldP spid="50" grpId="0"/>
      <p:bldP spid="51" grpId="0"/>
      <p:bldP spid="53" grpId="0"/>
      <p:bldP spid="55" grpId="0"/>
      <p:bldP spid="57" grpId="0"/>
      <p:bldP spid="58" grpId="0"/>
      <p:bldP spid="59" grpId="0"/>
      <p:bldP spid="63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Long-run average cost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78025"/>
            <a:ext cx="10515600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Depends on returns to scale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Constant returns to scale: </a:t>
            </a:r>
          </a:p>
          <a:p>
            <a:pPr lvl="2"/>
            <a:r>
              <a:rPr lang="en-US" dirty="0"/>
              <a:t>the long run average cost is constant at all level of outputs. 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Decreasing returns to scale: </a:t>
            </a:r>
          </a:p>
          <a:p>
            <a:pPr lvl="2"/>
            <a:r>
              <a:rPr lang="en-US" dirty="0"/>
              <a:t>the long run average cost increases with increase in output. 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Increasing returns to scale: </a:t>
            </a:r>
          </a:p>
          <a:p>
            <a:pPr lvl="2"/>
            <a:r>
              <a:rPr lang="en-US" dirty="0"/>
              <a:t>the long run average cost decreases with increase in output.</a:t>
            </a:r>
            <a:endParaRPr lang="en-IN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1978025"/>
            <a:ext cx="10515600" cy="1109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the long-run, the ability of a firm to change the inputs allows the firm to reduce costs.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768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Long-run Average and Marginal cost </a:t>
            </a:r>
            <a:endParaRPr lang="en-IN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7936777" y="2803227"/>
            <a:ext cx="13964" cy="25795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950739" y="5382752"/>
            <a:ext cx="3064413" cy="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7518365" y="2045316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Cost (rupees per unit of output)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9681340" y="4154005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 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0601270" y="3028441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LMC 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9901108" y="5477305"/>
            <a:ext cx="2228088" cy="252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Output</a:t>
            </a:r>
          </a:p>
        </p:txBody>
      </p:sp>
      <p:sp>
        <p:nvSpPr>
          <p:cNvPr id="23" name="Freeform 22"/>
          <p:cNvSpPr/>
          <p:nvPr/>
        </p:nvSpPr>
        <p:spPr>
          <a:xfrm>
            <a:off x="8067479" y="3172891"/>
            <a:ext cx="2573383" cy="1914822"/>
          </a:xfrm>
          <a:custGeom>
            <a:avLst/>
            <a:gdLst>
              <a:gd name="connsiteX0" fmla="*/ 0 w 2573383"/>
              <a:gd name="connsiteY0" fmla="*/ 901337 h 1914822"/>
              <a:gd name="connsiteX1" fmla="*/ 783771 w 2573383"/>
              <a:gd name="connsiteY1" fmla="*/ 1881051 h 1914822"/>
              <a:gd name="connsiteX2" fmla="*/ 1619794 w 2573383"/>
              <a:gd name="connsiteY2" fmla="*/ 1528354 h 1914822"/>
              <a:gd name="connsiteX3" fmla="*/ 2573383 w 2573383"/>
              <a:gd name="connsiteY3" fmla="*/ 0 h 191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3383" h="1914822">
                <a:moveTo>
                  <a:pt x="0" y="901337"/>
                </a:moveTo>
                <a:cubicBezTo>
                  <a:pt x="256902" y="1338942"/>
                  <a:pt x="513805" y="1776548"/>
                  <a:pt x="783771" y="1881051"/>
                </a:cubicBezTo>
                <a:cubicBezTo>
                  <a:pt x="1053737" y="1985554"/>
                  <a:pt x="1321526" y="1841862"/>
                  <a:pt x="1619794" y="1528354"/>
                </a:cubicBezTo>
                <a:cubicBezTo>
                  <a:pt x="1918062" y="1214846"/>
                  <a:pt x="2245722" y="607423"/>
                  <a:pt x="2573383" y="0"/>
                </a:cubicBezTo>
              </a:path>
            </a:pathLst>
          </a:cu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Freeform 24"/>
          <p:cNvSpPr/>
          <p:nvPr/>
        </p:nvSpPr>
        <p:spPr>
          <a:xfrm>
            <a:off x="7981474" y="2924506"/>
            <a:ext cx="2926080" cy="1571751"/>
          </a:xfrm>
          <a:custGeom>
            <a:avLst/>
            <a:gdLst>
              <a:gd name="connsiteX0" fmla="*/ 0 w 2926080"/>
              <a:gd name="connsiteY0" fmla="*/ 0 h 1571751"/>
              <a:gd name="connsiteX1" fmla="*/ 1711234 w 2926080"/>
              <a:gd name="connsiteY1" fmla="*/ 1541417 h 1571751"/>
              <a:gd name="connsiteX2" fmla="*/ 2926080 w 2926080"/>
              <a:gd name="connsiteY2" fmla="*/ 875212 h 157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6080" h="1571751">
                <a:moveTo>
                  <a:pt x="0" y="0"/>
                </a:moveTo>
                <a:cubicBezTo>
                  <a:pt x="611777" y="697774"/>
                  <a:pt x="1223554" y="1395548"/>
                  <a:pt x="1711234" y="1541417"/>
                </a:cubicBezTo>
                <a:cubicBezTo>
                  <a:pt x="2198914" y="1687286"/>
                  <a:pt x="2562497" y="1281249"/>
                  <a:pt x="2926080" y="875212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0805814" y="3533439"/>
            <a:ext cx="616853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LAC 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10984" y="3022124"/>
            <a:ext cx="6555377" cy="1332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solidFill>
                  <a:schemeClr val="accent1"/>
                </a:solidFill>
              </a:rPr>
              <a:t>Long-run curves </a:t>
            </a:r>
            <a:r>
              <a:rPr lang="en-US" dirty="0"/>
              <a:t>are determined by </a:t>
            </a:r>
            <a:r>
              <a:rPr lang="en-US" i="1" dirty="0">
                <a:solidFill>
                  <a:schemeClr val="accent1"/>
                </a:solidFill>
              </a:rPr>
              <a:t>scale of production</a:t>
            </a:r>
            <a:r>
              <a:rPr lang="en-US" dirty="0"/>
              <a:t> whereas </a:t>
            </a:r>
            <a:r>
              <a:rPr lang="en-US" i="1" dirty="0">
                <a:solidFill>
                  <a:schemeClr val="accent1"/>
                </a:solidFill>
              </a:rPr>
              <a:t>short run </a:t>
            </a:r>
            <a:r>
              <a:rPr lang="en-US" dirty="0"/>
              <a:t>is determined by </a:t>
            </a:r>
            <a:r>
              <a:rPr lang="en-US" i="1" dirty="0">
                <a:solidFill>
                  <a:schemeClr val="accent1"/>
                </a:solidFill>
              </a:rPr>
              <a:t>marginal productivity.</a:t>
            </a:r>
            <a:endParaRPr lang="en-IN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42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3390"/>
            <a:ext cx="10515600" cy="1325563"/>
          </a:xfrm>
        </p:spPr>
        <p:txBody>
          <a:bodyPr/>
          <a:lstStyle/>
          <a:p>
            <a:r>
              <a:rPr lang="en-US" dirty="0"/>
              <a:t>Economies and diseconomies of scale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86882"/>
            <a:ext cx="10956235" cy="3518787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Economies of scale: </a:t>
            </a:r>
            <a:r>
              <a:rPr lang="en-US" dirty="0"/>
              <a:t>Average cost goes down when output increases.</a:t>
            </a:r>
          </a:p>
          <a:p>
            <a:pPr lvl="1"/>
            <a:r>
              <a:rPr lang="en-US" dirty="0"/>
              <a:t>Increasing returns in inputs</a:t>
            </a:r>
          </a:p>
          <a:p>
            <a:endParaRPr lang="en-US" dirty="0"/>
          </a:p>
          <a:p>
            <a:r>
              <a:rPr lang="en-US" i="1" dirty="0">
                <a:solidFill>
                  <a:schemeClr val="accent1"/>
                </a:solidFill>
              </a:rPr>
              <a:t>Diseconomies of scale: </a:t>
            </a:r>
            <a:r>
              <a:rPr lang="en-US" dirty="0"/>
              <a:t>Average cost goes up when output increases.</a:t>
            </a:r>
          </a:p>
          <a:p>
            <a:pPr lvl="1"/>
            <a:r>
              <a:rPr lang="en-US" dirty="0"/>
              <a:t>Decreasing returns in inputs.</a:t>
            </a:r>
          </a:p>
          <a:p>
            <a:endParaRPr lang="en-US" dirty="0"/>
          </a:p>
          <a:p>
            <a:r>
              <a:rPr lang="en-US" dirty="0"/>
              <a:t>U-shaped long run average cost curve characterize </a:t>
            </a:r>
          </a:p>
          <a:p>
            <a:pPr lvl="1"/>
            <a:r>
              <a:rPr lang="en-US" dirty="0"/>
              <a:t>economies of scale for relatively low output levels and </a:t>
            </a:r>
          </a:p>
          <a:p>
            <a:pPr lvl="1"/>
            <a:r>
              <a:rPr lang="en-US" dirty="0"/>
              <a:t>diseconomies of scale at higher level.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9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3390"/>
            <a:ext cx="10515600" cy="1325563"/>
          </a:xfrm>
        </p:spPr>
        <p:txBody>
          <a:bodyPr/>
          <a:lstStyle/>
          <a:p>
            <a:r>
              <a:rPr lang="en-US" dirty="0"/>
              <a:t>Economies of scale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6883"/>
            <a:ext cx="10515600" cy="3046820"/>
          </a:xfrm>
        </p:spPr>
        <p:txBody>
          <a:bodyPr/>
          <a:lstStyle/>
          <a:p>
            <a:r>
              <a:rPr lang="en-US" i="1" dirty="0">
                <a:solidFill>
                  <a:schemeClr val="accent1"/>
                </a:solidFill>
              </a:rPr>
              <a:t>Economies of scale: </a:t>
            </a:r>
            <a:r>
              <a:rPr lang="en-US" dirty="0"/>
              <a:t>It is measured in terms of a cost-output elasticity.</a:t>
            </a:r>
          </a:p>
          <a:p>
            <a:pPr lvl="1"/>
            <a:r>
              <a:rPr lang="en-US" dirty="0" err="1"/>
              <a:t>Ec</a:t>
            </a:r>
            <a:r>
              <a:rPr lang="en-US" dirty="0"/>
              <a:t> = (∆C/C)/(∆q/q)</a:t>
            </a:r>
          </a:p>
          <a:p>
            <a:pPr lvl="1"/>
            <a:r>
              <a:rPr lang="en-US" dirty="0" err="1"/>
              <a:t>Ec</a:t>
            </a:r>
            <a:r>
              <a:rPr lang="en-US" dirty="0"/>
              <a:t> = (∆C/∆q)/(C/q) = MC/AC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877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short-run and long-run cost</a:t>
            </a:r>
            <a:endParaRPr lang="en-IN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994076" y="3788067"/>
            <a:ext cx="2" cy="24582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1994076" y="6245458"/>
            <a:ext cx="7580998" cy="8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716715" y="3732731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Cost (rupees per unit of output)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724677" y="5017566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A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188558" y="5078282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LMC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277603" y="4154414"/>
            <a:ext cx="76524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SMC1 </a:t>
            </a:r>
          </a:p>
        </p:txBody>
      </p:sp>
      <p:sp>
        <p:nvSpPr>
          <p:cNvPr id="15" name="Freeform 14"/>
          <p:cNvSpPr/>
          <p:nvPr/>
        </p:nvSpPr>
        <p:spPr>
          <a:xfrm>
            <a:off x="1985554" y="4259904"/>
            <a:ext cx="6975566" cy="1018910"/>
          </a:xfrm>
          <a:custGeom>
            <a:avLst/>
            <a:gdLst>
              <a:gd name="connsiteX0" fmla="*/ 0 w 6975566"/>
              <a:gd name="connsiteY0" fmla="*/ 0 h 1018910"/>
              <a:gd name="connsiteX1" fmla="*/ 3709852 w 6975566"/>
              <a:gd name="connsiteY1" fmla="*/ 1018903 h 1018910"/>
              <a:gd name="connsiteX2" fmla="*/ 6975566 w 6975566"/>
              <a:gd name="connsiteY2" fmla="*/ 13063 h 1018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75566" h="1018910">
                <a:moveTo>
                  <a:pt x="0" y="0"/>
                </a:moveTo>
                <a:cubicBezTo>
                  <a:pt x="1273629" y="508363"/>
                  <a:pt x="2547258" y="1016726"/>
                  <a:pt x="3709852" y="1018903"/>
                </a:cubicBezTo>
                <a:cubicBezTo>
                  <a:pt x="4872446" y="1021080"/>
                  <a:pt x="5924006" y="517071"/>
                  <a:pt x="6975566" y="130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/>
        </p:nvSpPr>
        <p:spPr>
          <a:xfrm>
            <a:off x="4075611" y="4011709"/>
            <a:ext cx="3095898" cy="1267241"/>
          </a:xfrm>
          <a:custGeom>
            <a:avLst/>
            <a:gdLst>
              <a:gd name="connsiteX0" fmla="*/ 3095898 w 3095898"/>
              <a:gd name="connsiteY0" fmla="*/ 0 h 1267241"/>
              <a:gd name="connsiteX1" fmla="*/ 1632858 w 3095898"/>
              <a:gd name="connsiteY1" fmla="*/ 1267097 h 1267241"/>
              <a:gd name="connsiteX2" fmla="*/ 0 w 3095898"/>
              <a:gd name="connsiteY2" fmla="*/ 65314 h 126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5898" h="1267241">
                <a:moveTo>
                  <a:pt x="3095898" y="0"/>
                </a:moveTo>
                <a:cubicBezTo>
                  <a:pt x="2622369" y="628105"/>
                  <a:pt x="2148841" y="1256211"/>
                  <a:pt x="1632858" y="1267097"/>
                </a:cubicBezTo>
                <a:cubicBezTo>
                  <a:pt x="1116875" y="1277983"/>
                  <a:pt x="558437" y="671648"/>
                  <a:pt x="0" y="65314"/>
                </a:cubicBezTo>
              </a:path>
            </a:pathLst>
          </a:cu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 18"/>
          <p:cNvSpPr/>
          <p:nvPr/>
        </p:nvSpPr>
        <p:spPr>
          <a:xfrm>
            <a:off x="5623560" y="3700990"/>
            <a:ext cx="3095898" cy="1267241"/>
          </a:xfrm>
          <a:custGeom>
            <a:avLst/>
            <a:gdLst>
              <a:gd name="connsiteX0" fmla="*/ 3095898 w 3095898"/>
              <a:gd name="connsiteY0" fmla="*/ 0 h 1267241"/>
              <a:gd name="connsiteX1" fmla="*/ 1632858 w 3095898"/>
              <a:gd name="connsiteY1" fmla="*/ 1267097 h 1267241"/>
              <a:gd name="connsiteX2" fmla="*/ 0 w 3095898"/>
              <a:gd name="connsiteY2" fmla="*/ 65314 h 126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5898" h="1267241">
                <a:moveTo>
                  <a:pt x="3095898" y="0"/>
                </a:moveTo>
                <a:cubicBezTo>
                  <a:pt x="2622369" y="628105"/>
                  <a:pt x="2148841" y="1256211"/>
                  <a:pt x="1632858" y="1267097"/>
                </a:cubicBezTo>
                <a:cubicBezTo>
                  <a:pt x="1116875" y="1277983"/>
                  <a:pt x="558437" y="671648"/>
                  <a:pt x="0" y="65314"/>
                </a:cubicBezTo>
              </a:path>
            </a:pathLst>
          </a:cu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reeform 19"/>
          <p:cNvSpPr/>
          <p:nvPr/>
        </p:nvSpPr>
        <p:spPr>
          <a:xfrm>
            <a:off x="2062481" y="3577477"/>
            <a:ext cx="3095898" cy="1267241"/>
          </a:xfrm>
          <a:custGeom>
            <a:avLst/>
            <a:gdLst>
              <a:gd name="connsiteX0" fmla="*/ 3095898 w 3095898"/>
              <a:gd name="connsiteY0" fmla="*/ 0 h 1267241"/>
              <a:gd name="connsiteX1" fmla="*/ 1632858 w 3095898"/>
              <a:gd name="connsiteY1" fmla="*/ 1267097 h 1267241"/>
              <a:gd name="connsiteX2" fmla="*/ 0 w 3095898"/>
              <a:gd name="connsiteY2" fmla="*/ 65314 h 126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5898" h="1267241">
                <a:moveTo>
                  <a:pt x="3095898" y="0"/>
                </a:moveTo>
                <a:cubicBezTo>
                  <a:pt x="2622369" y="628105"/>
                  <a:pt x="2148841" y="1256211"/>
                  <a:pt x="1632858" y="1267097"/>
                </a:cubicBezTo>
                <a:cubicBezTo>
                  <a:pt x="1116875" y="1277983"/>
                  <a:pt x="558437" y="671648"/>
                  <a:pt x="0" y="65314"/>
                </a:cubicBezTo>
              </a:path>
            </a:pathLst>
          </a:cu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Freeform 22"/>
          <p:cNvSpPr/>
          <p:nvPr/>
        </p:nvSpPr>
        <p:spPr>
          <a:xfrm>
            <a:off x="2463987" y="3788067"/>
            <a:ext cx="5525589" cy="1596237"/>
          </a:xfrm>
          <a:custGeom>
            <a:avLst/>
            <a:gdLst>
              <a:gd name="connsiteX0" fmla="*/ 0 w 5538652"/>
              <a:gd name="connsiteY0" fmla="*/ 1162595 h 1568538"/>
              <a:gd name="connsiteX1" fmla="*/ 3148149 w 5538652"/>
              <a:gd name="connsiteY1" fmla="*/ 1502229 h 1568538"/>
              <a:gd name="connsiteX2" fmla="*/ 5538652 w 5538652"/>
              <a:gd name="connsiteY2" fmla="*/ 0 h 1568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8652" h="1568538">
                <a:moveTo>
                  <a:pt x="0" y="1162595"/>
                </a:moveTo>
                <a:cubicBezTo>
                  <a:pt x="1112520" y="1429295"/>
                  <a:pt x="2225040" y="1695995"/>
                  <a:pt x="3148149" y="1502229"/>
                </a:cubicBezTo>
                <a:cubicBezTo>
                  <a:pt x="4071258" y="1308463"/>
                  <a:pt x="4804955" y="654231"/>
                  <a:pt x="5538652" y="0"/>
                </a:cubicBez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Freeform 23"/>
          <p:cNvSpPr/>
          <p:nvPr/>
        </p:nvSpPr>
        <p:spPr>
          <a:xfrm>
            <a:off x="3082834" y="4181526"/>
            <a:ext cx="901337" cy="1149532"/>
          </a:xfrm>
          <a:custGeom>
            <a:avLst/>
            <a:gdLst>
              <a:gd name="connsiteX0" fmla="*/ 0 w 901337"/>
              <a:gd name="connsiteY0" fmla="*/ 1149532 h 1149532"/>
              <a:gd name="connsiteX1" fmla="*/ 561703 w 901337"/>
              <a:gd name="connsiteY1" fmla="*/ 679269 h 1149532"/>
              <a:gd name="connsiteX2" fmla="*/ 901337 w 901337"/>
              <a:gd name="connsiteY2" fmla="*/ 0 h 114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337" h="1149532">
                <a:moveTo>
                  <a:pt x="0" y="1149532"/>
                </a:moveTo>
                <a:cubicBezTo>
                  <a:pt x="205740" y="1010195"/>
                  <a:pt x="411480" y="870858"/>
                  <a:pt x="561703" y="679269"/>
                </a:cubicBezTo>
                <a:cubicBezTo>
                  <a:pt x="711926" y="487680"/>
                  <a:pt x="806631" y="243840"/>
                  <a:pt x="901337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Freeform 24"/>
          <p:cNvSpPr/>
          <p:nvPr/>
        </p:nvSpPr>
        <p:spPr>
          <a:xfrm>
            <a:off x="5132644" y="4645528"/>
            <a:ext cx="901337" cy="1149532"/>
          </a:xfrm>
          <a:custGeom>
            <a:avLst/>
            <a:gdLst>
              <a:gd name="connsiteX0" fmla="*/ 0 w 901337"/>
              <a:gd name="connsiteY0" fmla="*/ 1149532 h 1149532"/>
              <a:gd name="connsiteX1" fmla="*/ 561703 w 901337"/>
              <a:gd name="connsiteY1" fmla="*/ 679269 h 1149532"/>
              <a:gd name="connsiteX2" fmla="*/ 901337 w 901337"/>
              <a:gd name="connsiteY2" fmla="*/ 0 h 114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337" h="1149532">
                <a:moveTo>
                  <a:pt x="0" y="1149532"/>
                </a:moveTo>
                <a:cubicBezTo>
                  <a:pt x="205740" y="1010195"/>
                  <a:pt x="411480" y="870858"/>
                  <a:pt x="561703" y="679269"/>
                </a:cubicBezTo>
                <a:cubicBezTo>
                  <a:pt x="711926" y="487680"/>
                  <a:pt x="806631" y="243840"/>
                  <a:pt x="901337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Freeform 25"/>
          <p:cNvSpPr/>
          <p:nvPr/>
        </p:nvSpPr>
        <p:spPr>
          <a:xfrm>
            <a:off x="6720840" y="4287449"/>
            <a:ext cx="901337" cy="1149532"/>
          </a:xfrm>
          <a:custGeom>
            <a:avLst/>
            <a:gdLst>
              <a:gd name="connsiteX0" fmla="*/ 0 w 901337"/>
              <a:gd name="connsiteY0" fmla="*/ 1149532 h 1149532"/>
              <a:gd name="connsiteX1" fmla="*/ 561703 w 901337"/>
              <a:gd name="connsiteY1" fmla="*/ 679269 h 1149532"/>
              <a:gd name="connsiteX2" fmla="*/ 901337 w 901337"/>
              <a:gd name="connsiteY2" fmla="*/ 0 h 114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337" h="1149532">
                <a:moveTo>
                  <a:pt x="0" y="1149532"/>
                </a:moveTo>
                <a:cubicBezTo>
                  <a:pt x="205740" y="1010195"/>
                  <a:pt x="411480" y="870858"/>
                  <a:pt x="561703" y="679269"/>
                </a:cubicBezTo>
                <a:cubicBezTo>
                  <a:pt x="711926" y="487680"/>
                  <a:pt x="806631" y="243840"/>
                  <a:pt x="901337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8993888" y="4181526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LAC 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510017" y="3428264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SAC1 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6505738" y="3747020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SAC2 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7266438" y="6307856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q3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5338026" y="4555477"/>
            <a:ext cx="76524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SMC2 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606956" y="4192993"/>
            <a:ext cx="76524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SMC3 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5730053" y="5304939"/>
            <a:ext cx="0" cy="9293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520536" y="4899991"/>
            <a:ext cx="0" cy="135853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ntent Placeholder 2"/>
          <p:cNvSpPr txBox="1">
            <a:spLocks/>
          </p:cNvSpPr>
          <p:nvPr/>
        </p:nvSpPr>
        <p:spPr>
          <a:xfrm>
            <a:off x="8347927" y="3568984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SAC3 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583312" y="6263994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q2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414444" y="4826454"/>
            <a:ext cx="0" cy="135853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/>
          <p:cNvSpPr txBox="1">
            <a:spLocks/>
          </p:cNvSpPr>
          <p:nvPr/>
        </p:nvSpPr>
        <p:spPr>
          <a:xfrm>
            <a:off x="3240360" y="6247389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q0</a:t>
            </a: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8961120" y="6352461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Output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4208851" y="4211097"/>
            <a:ext cx="0" cy="204742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2"/>
          <p:cNvSpPr txBox="1">
            <a:spLocks/>
          </p:cNvSpPr>
          <p:nvPr/>
        </p:nvSpPr>
        <p:spPr>
          <a:xfrm>
            <a:off x="3997971" y="6281224"/>
            <a:ext cx="752530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q1</a:t>
            </a: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701777" y="1796178"/>
            <a:ext cx="10515600" cy="632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LAC is the  envelope of the short-run average cost curves.</a:t>
            </a:r>
          </a:p>
          <a:p>
            <a:r>
              <a:rPr lang="en-US" sz="2200" dirty="0"/>
              <a:t>For producing q0 quantity, a firm should have the smallest plant.</a:t>
            </a:r>
          </a:p>
          <a:p>
            <a:r>
              <a:rPr lang="en-US" sz="2200" dirty="0"/>
              <a:t>For producing q2, the middle size plant is suitable. And for q3, the largest plant must be chosen.</a:t>
            </a:r>
          </a:p>
        </p:txBody>
      </p:sp>
    </p:spTree>
    <p:extLst>
      <p:ext uri="{BB962C8B-B14F-4D97-AF65-F5344CB8AC3E}">
        <p14:creationId xmlns:p14="http://schemas.microsoft.com/office/powerpoint/2010/main" val="182978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Relationship between short-run and long-run cost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Points of minimum average cost of the smallest and largest plants do not lie on the long run average cost.</a:t>
            </a:r>
          </a:p>
          <a:p>
            <a:endParaRPr lang="en-US" dirty="0"/>
          </a:p>
          <a:p>
            <a:pPr lvl="1"/>
            <a:r>
              <a:rPr lang="en-US" dirty="0"/>
              <a:t>Economies of scale.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 small plant operating at minimum average cost is not efficient because a larger plant can take advantage of increasing returns to scale.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 large plant is inefficient due to setting in of diseconomies of scale.</a:t>
            </a:r>
          </a:p>
        </p:txBody>
      </p:sp>
    </p:spTree>
    <p:extLst>
      <p:ext uri="{BB962C8B-B14F-4D97-AF65-F5344CB8AC3E}">
        <p14:creationId xmlns:p14="http://schemas.microsoft.com/office/powerpoint/2010/main" val="2750915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Economies of scope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052426"/>
            <a:ext cx="6838474" cy="1603175"/>
          </a:xfrm>
        </p:spPr>
        <p:txBody>
          <a:bodyPr>
            <a:normAutofit/>
          </a:bodyPr>
          <a:lstStyle/>
          <a:p>
            <a:r>
              <a:rPr lang="en-US" sz="2400" dirty="0"/>
              <a:t>Product transformation curve</a:t>
            </a:r>
          </a:p>
          <a:p>
            <a:pPr lvl="1"/>
            <a:r>
              <a:rPr lang="en-US" sz="2200" dirty="0"/>
              <a:t>Variety is more important than specialization.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1978025"/>
            <a:ext cx="10515600" cy="1244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accent1"/>
                </a:solidFill>
              </a:rPr>
              <a:t>Firms produce more than one output.</a:t>
            </a:r>
          </a:p>
          <a:p>
            <a:pPr lvl="1"/>
            <a:r>
              <a:rPr lang="en-US" sz="2200" dirty="0"/>
              <a:t>Products may be related or unrelated</a:t>
            </a:r>
            <a:r>
              <a:rPr lang="en-US" dirty="0"/>
              <a:t>.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8020310" y="3509508"/>
            <a:ext cx="13964" cy="25795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034272" y="6089033"/>
            <a:ext cx="3064413" cy="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8109095" y="3256738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Number of tractors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823112" y="5137588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O1</a:t>
            </a:r>
          </a:p>
        </p:txBody>
      </p:sp>
      <p:sp>
        <p:nvSpPr>
          <p:cNvPr id="16" name="Freeform 15"/>
          <p:cNvSpPr/>
          <p:nvPr/>
        </p:nvSpPr>
        <p:spPr>
          <a:xfrm>
            <a:off x="8046720" y="4963886"/>
            <a:ext cx="979714" cy="1149531"/>
          </a:xfrm>
          <a:custGeom>
            <a:avLst/>
            <a:gdLst>
              <a:gd name="connsiteX0" fmla="*/ 0 w 979714"/>
              <a:gd name="connsiteY0" fmla="*/ 0 h 1149531"/>
              <a:gd name="connsiteX1" fmla="*/ 431074 w 979714"/>
              <a:gd name="connsiteY1" fmla="*/ 104503 h 1149531"/>
              <a:gd name="connsiteX2" fmla="*/ 744583 w 979714"/>
              <a:gd name="connsiteY2" fmla="*/ 339634 h 1149531"/>
              <a:gd name="connsiteX3" fmla="*/ 940526 w 979714"/>
              <a:gd name="connsiteY3" fmla="*/ 718457 h 1149531"/>
              <a:gd name="connsiteX4" fmla="*/ 979714 w 979714"/>
              <a:gd name="connsiteY4" fmla="*/ 1149531 h 11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9714" h="1149531">
                <a:moveTo>
                  <a:pt x="0" y="0"/>
                </a:moveTo>
                <a:cubicBezTo>
                  <a:pt x="153488" y="23948"/>
                  <a:pt x="306977" y="47897"/>
                  <a:pt x="431074" y="104503"/>
                </a:cubicBezTo>
                <a:cubicBezTo>
                  <a:pt x="555171" y="161109"/>
                  <a:pt x="659674" y="237308"/>
                  <a:pt x="744583" y="339634"/>
                </a:cubicBezTo>
                <a:cubicBezTo>
                  <a:pt x="829492" y="441960"/>
                  <a:pt x="901338" y="583474"/>
                  <a:pt x="940526" y="718457"/>
                </a:cubicBezTo>
                <a:cubicBezTo>
                  <a:pt x="979715" y="853440"/>
                  <a:pt x="979714" y="1001485"/>
                  <a:pt x="979714" y="1149531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reeform 16"/>
          <p:cNvSpPr/>
          <p:nvPr/>
        </p:nvSpPr>
        <p:spPr>
          <a:xfrm>
            <a:off x="8046721" y="4342446"/>
            <a:ext cx="1519758" cy="1728003"/>
          </a:xfrm>
          <a:custGeom>
            <a:avLst/>
            <a:gdLst>
              <a:gd name="connsiteX0" fmla="*/ 0 w 979714"/>
              <a:gd name="connsiteY0" fmla="*/ 0 h 1149531"/>
              <a:gd name="connsiteX1" fmla="*/ 431074 w 979714"/>
              <a:gd name="connsiteY1" fmla="*/ 104503 h 1149531"/>
              <a:gd name="connsiteX2" fmla="*/ 744583 w 979714"/>
              <a:gd name="connsiteY2" fmla="*/ 339634 h 1149531"/>
              <a:gd name="connsiteX3" fmla="*/ 940526 w 979714"/>
              <a:gd name="connsiteY3" fmla="*/ 718457 h 1149531"/>
              <a:gd name="connsiteX4" fmla="*/ 979714 w 979714"/>
              <a:gd name="connsiteY4" fmla="*/ 1149531 h 11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9714" h="1149531">
                <a:moveTo>
                  <a:pt x="0" y="0"/>
                </a:moveTo>
                <a:cubicBezTo>
                  <a:pt x="153488" y="23948"/>
                  <a:pt x="306977" y="47897"/>
                  <a:pt x="431074" y="104503"/>
                </a:cubicBezTo>
                <a:cubicBezTo>
                  <a:pt x="555171" y="161109"/>
                  <a:pt x="659674" y="237308"/>
                  <a:pt x="744583" y="339634"/>
                </a:cubicBezTo>
                <a:cubicBezTo>
                  <a:pt x="829492" y="441960"/>
                  <a:pt x="901338" y="583474"/>
                  <a:pt x="940526" y="718457"/>
                </a:cubicBezTo>
                <a:cubicBezTo>
                  <a:pt x="979715" y="853440"/>
                  <a:pt x="979714" y="1001485"/>
                  <a:pt x="979714" y="1149531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323117" y="4786259"/>
            <a:ext cx="536426" cy="401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O2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0021926" y="6113417"/>
            <a:ext cx="1482235" cy="5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Number of cars</a:t>
            </a:r>
          </a:p>
        </p:txBody>
      </p:sp>
      <p:cxnSp>
        <p:nvCxnSpPr>
          <p:cNvPr id="21" name="Straight Connector 20"/>
          <p:cNvCxnSpPr>
            <a:endCxn id="16" idx="4"/>
          </p:cNvCxnSpPr>
          <p:nvPr/>
        </p:nvCxnSpPr>
        <p:spPr>
          <a:xfrm>
            <a:off x="8034272" y="4963886"/>
            <a:ext cx="992162" cy="1149531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/>
          <p:cNvSpPr txBox="1">
            <a:spLocks/>
          </p:cNvSpPr>
          <p:nvPr/>
        </p:nvSpPr>
        <p:spPr>
          <a:xfrm>
            <a:off x="915779" y="4250763"/>
            <a:ext cx="6838474" cy="211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Negative slope represents that the firm must give up one output to have more of the other </a:t>
            </a:r>
            <a:r>
              <a:rPr lang="en-US" sz="2200"/>
              <a:t>output.</a:t>
            </a:r>
          </a:p>
          <a:p>
            <a:endParaRPr lang="en-US" sz="2200" dirty="0"/>
          </a:p>
          <a:p>
            <a:r>
              <a:rPr lang="en-US" sz="2200" dirty="0"/>
              <a:t>Straight line represent that there is no difference if a single firm produce the products or two firms.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1324118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Economies and diseconomies of scope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Economies of scope: </a:t>
            </a:r>
            <a:r>
              <a:rPr lang="en-US" sz="2400" dirty="0"/>
              <a:t>Situation in which joint output of a single firm is greater than output that could be achieved by two different firms.</a:t>
            </a:r>
          </a:p>
          <a:p>
            <a:endParaRPr lang="en-US" sz="2400" dirty="0"/>
          </a:p>
          <a:p>
            <a:r>
              <a:rPr lang="en-US" sz="2400" i="1" dirty="0">
                <a:solidFill>
                  <a:schemeClr val="accent1"/>
                </a:solidFill>
              </a:rPr>
              <a:t>Diseconomies of scope: </a:t>
            </a:r>
            <a:r>
              <a:rPr lang="en-US" sz="2400" dirty="0"/>
              <a:t>Situation in which joint output of a single firm is less than could be achieved by separate firms when each produces a single product.</a:t>
            </a:r>
          </a:p>
          <a:p>
            <a:endParaRPr lang="en-US" sz="2400" dirty="0"/>
          </a:p>
          <a:p>
            <a:r>
              <a:rPr lang="en-US" sz="2400" i="1" dirty="0">
                <a:solidFill>
                  <a:schemeClr val="accent1"/>
                </a:solidFill>
              </a:rPr>
              <a:t>Degree of economies of scope: </a:t>
            </a:r>
            <a:r>
              <a:rPr lang="en-US" sz="2400" dirty="0"/>
              <a:t>Percentage of cost savings resulting when two or more products are produced jointly rather than individually.</a:t>
            </a:r>
          </a:p>
          <a:p>
            <a:pPr lvl="1"/>
            <a:r>
              <a:rPr lang="en-US" dirty="0"/>
              <a:t>SC = (C (q1)+C(q2)-C(q1,q2))/C(q1, q2)</a:t>
            </a:r>
          </a:p>
        </p:txBody>
      </p:sp>
    </p:spTree>
    <p:extLst>
      <p:ext uri="{BB962C8B-B14F-4D97-AF65-F5344CB8AC3E}">
        <p14:creationId xmlns:p14="http://schemas.microsoft.com/office/powerpoint/2010/main" val="2967281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14884</TotalTime>
  <Words>2137</Words>
  <Application>Microsoft Macintosh PowerPoint</Application>
  <PresentationFormat>Widescreen</PresentationFormat>
  <Paragraphs>473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Batang</vt:lpstr>
      <vt:lpstr>Arial</vt:lpstr>
      <vt:lpstr>Book Antiqua</vt:lpstr>
      <vt:lpstr>Calibri</vt:lpstr>
      <vt:lpstr>Calibri Light</vt:lpstr>
      <vt:lpstr>Cambria Math</vt:lpstr>
      <vt:lpstr>Tahoma</vt:lpstr>
      <vt:lpstr>Times New Roman</vt:lpstr>
      <vt:lpstr>Wingdings</vt:lpstr>
      <vt:lpstr>Office Theme</vt:lpstr>
      <vt:lpstr>Cost of production</vt:lpstr>
      <vt:lpstr>The Cost of Production</vt:lpstr>
      <vt:lpstr>The Cost of Production</vt:lpstr>
      <vt:lpstr>PowerPoint Presentation</vt:lpstr>
      <vt:lpstr>PowerPoint Presentation</vt:lpstr>
      <vt:lpstr>PowerPoint Presentation</vt:lpstr>
      <vt:lpstr>The Cost of Production</vt:lpstr>
      <vt:lpstr>Firm’s cost- short run</vt:lpstr>
      <vt:lpstr>Cost curves</vt:lpstr>
      <vt:lpstr>Marginal and average cost curve</vt:lpstr>
      <vt:lpstr>Marginal Product</vt:lpstr>
      <vt:lpstr>PowerPoint Presentation</vt:lpstr>
      <vt:lpstr>PowerPoint Presentation</vt:lpstr>
      <vt:lpstr>PowerPoint Presentation</vt:lpstr>
      <vt:lpstr>Marginal, and Average Product</vt:lpstr>
      <vt:lpstr>PowerPoint Presentation</vt:lpstr>
      <vt:lpstr>Cost in the short run</vt:lpstr>
      <vt:lpstr>Isocost</vt:lpstr>
      <vt:lpstr>Choosing inputs</vt:lpstr>
      <vt:lpstr>Expansion path and long run costs</vt:lpstr>
      <vt:lpstr>Long-run versus Short-run cost curves</vt:lpstr>
      <vt:lpstr>Long-run average cost</vt:lpstr>
      <vt:lpstr>Long-run Average and Marginal cost </vt:lpstr>
      <vt:lpstr>Economies and diseconomies of scale</vt:lpstr>
      <vt:lpstr>Economies of scale</vt:lpstr>
      <vt:lpstr>Relationship between short-run and long-run cost</vt:lpstr>
      <vt:lpstr>Relationship between short-run and long-run cost</vt:lpstr>
      <vt:lpstr>Economies of scope</vt:lpstr>
      <vt:lpstr>Economies and diseconomies of scope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rima</dc:creator>
  <cp:lastModifiedBy>Microsoft Office User</cp:lastModifiedBy>
  <cp:revision>377</cp:revision>
  <dcterms:created xsi:type="dcterms:W3CDTF">2017-06-04T05:54:42Z</dcterms:created>
  <dcterms:modified xsi:type="dcterms:W3CDTF">2022-11-27T09:08:56Z</dcterms:modified>
</cp:coreProperties>
</file>