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3" r:id="rId1"/>
  </p:sldMasterIdLst>
  <p:notesMasterIdLst>
    <p:notesMasterId r:id="rId55"/>
  </p:notesMasterIdLst>
  <p:sldIdLst>
    <p:sldId id="283" r:id="rId2"/>
    <p:sldId id="257" r:id="rId3"/>
    <p:sldId id="300" r:id="rId4"/>
    <p:sldId id="301" r:id="rId5"/>
    <p:sldId id="302" r:id="rId6"/>
    <p:sldId id="259" r:id="rId7"/>
    <p:sldId id="298" r:id="rId8"/>
    <p:sldId id="299" r:id="rId9"/>
    <p:sldId id="325" r:id="rId10"/>
    <p:sldId id="303" r:id="rId11"/>
    <p:sldId id="304" r:id="rId12"/>
    <p:sldId id="305" r:id="rId13"/>
    <p:sldId id="348" r:id="rId14"/>
    <p:sldId id="349" r:id="rId15"/>
    <p:sldId id="351" r:id="rId16"/>
    <p:sldId id="350" r:id="rId17"/>
    <p:sldId id="352" r:id="rId18"/>
    <p:sldId id="353" r:id="rId19"/>
    <p:sldId id="354" r:id="rId20"/>
    <p:sldId id="326" r:id="rId21"/>
    <p:sldId id="335" r:id="rId22"/>
    <p:sldId id="328" r:id="rId23"/>
    <p:sldId id="334" r:id="rId24"/>
    <p:sldId id="327" r:id="rId25"/>
    <p:sldId id="329" r:id="rId26"/>
    <p:sldId id="330" r:id="rId27"/>
    <p:sldId id="331" r:id="rId28"/>
    <p:sldId id="333" r:id="rId29"/>
    <p:sldId id="306" r:id="rId30"/>
    <p:sldId id="307" r:id="rId31"/>
    <p:sldId id="308" r:id="rId32"/>
    <p:sldId id="309" r:id="rId33"/>
    <p:sldId id="310" r:id="rId34"/>
    <p:sldId id="357" r:id="rId35"/>
    <p:sldId id="358" r:id="rId36"/>
    <p:sldId id="359" r:id="rId37"/>
    <p:sldId id="313" r:id="rId38"/>
    <p:sldId id="314" r:id="rId39"/>
    <p:sldId id="315" r:id="rId40"/>
    <p:sldId id="360" r:id="rId41"/>
    <p:sldId id="316" r:id="rId42"/>
    <p:sldId id="317" r:id="rId43"/>
    <p:sldId id="318" r:id="rId44"/>
    <p:sldId id="361" r:id="rId45"/>
    <p:sldId id="311" r:id="rId46"/>
    <p:sldId id="312" r:id="rId47"/>
    <p:sldId id="319" r:id="rId48"/>
    <p:sldId id="272" r:id="rId49"/>
    <p:sldId id="340" r:id="rId50"/>
    <p:sldId id="341" r:id="rId51"/>
    <p:sldId id="342" r:id="rId52"/>
    <p:sldId id="345" r:id="rId53"/>
    <p:sldId id="346" r:id="rId54"/>
  </p:sldIdLst>
  <p:sldSz cx="9144000" cy="6858000" type="screen4x3"/>
  <p:notesSz cx="6858000" cy="9144000"/>
  <p:custDataLst>
    <p:tags r:id="rId5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18" autoAdjust="0"/>
    <p:restoredTop sz="50000" autoAdjust="0"/>
  </p:normalViewPr>
  <p:slideViewPr>
    <p:cSldViewPr snapToGrid="0">
      <p:cViewPr varScale="1">
        <p:scale>
          <a:sx n="117" d="100"/>
          <a:sy n="117" d="100"/>
        </p:scale>
        <p:origin x="164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D327FD3A-594E-4398-37AE-B7859F2304C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24DEFF6-F52D-DCBA-5942-3C884D2FA9B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3BBAC4C7-A896-C25E-37FC-614F798725C7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B68676C8-1AD6-AE30-2D33-AA38B2BB395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CF2CCD17-04DE-462E-4252-96548E80AAE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04404C65-C046-977E-2C42-97AD9F0283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D658782-2E3F-6D4B-96DA-9EA95B0D72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C510DD60-DD49-FD4B-B5CB-3ABBE04E80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ED7A16B1-A3A5-332F-A176-DDCFB7242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43866CC6-5B0B-6EFE-2EE0-B5090B7CA2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835260-892C-5F49-B81A-062A49FB6618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7">
            <a:extLst>
              <a:ext uri="{FF2B5EF4-FFF2-40B4-BE49-F238E27FC236}">
                <a16:creationId xmlns:a16="http://schemas.microsoft.com/office/drawing/2014/main" id="{338A219D-022C-43AF-7002-302E8B9F9D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1860845-392C-804A-8B26-989E651143D3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A92E4636-D3F4-CB0A-8BF6-BF15EF9FEBA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C2419C78-E1DA-09A5-4F80-3A1051A5BF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>
            <a:extLst>
              <a:ext uri="{FF2B5EF4-FFF2-40B4-BE49-F238E27FC236}">
                <a16:creationId xmlns:a16="http://schemas.microsoft.com/office/drawing/2014/main" id="{A85CA612-A63C-D63D-78FA-48289BB7C8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4044B5-A5BF-094C-B2EB-57672C0F393F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2F46B349-DD9B-BD6B-FBCE-6F477C15167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B8C50440-EB49-D6A5-CF6E-0982F7CFAA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C645BBC6-9EF9-0DD3-53F8-A4E1E15D04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DFF103-DC9E-574A-A1AB-DCEF810B9D19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2C8D9AC7-D699-83FA-B8AD-B9DC7647CDB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E7F2E4A0-307B-131F-A21A-F72B4A3617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149931DC-0F7C-CA1E-3DBB-DFDFE0CD58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68C9B71-F566-D44B-BB02-FD2D1F42E2B6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4123C21C-C643-8F3F-5F35-D4C1424376B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76632446-6EFF-DAD1-9DA9-725BED57F2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8630E8F1-9402-647E-194D-CF235BA9FA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B3BCAC3-BA1A-414F-BB35-CE11094A83A8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B2D32801-FD74-6CB0-5765-814D707C84B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AE0C8C40-EFC5-3484-E164-BA96C0BE8D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8957C2DF-F1DC-E437-A310-B13BCDA284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6679294-20B4-E544-8F21-9479A98393D7}" type="slidenum">
              <a:rPr lang="en-US" altLang="en-US" smtClean="0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FE475F28-0ECB-65A4-1BE1-9BB9FD034FC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0BA57F0B-AD0C-0FCB-FA4B-4CDD544C78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DEF701F5-3578-8058-A3F4-F65D3E147F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521676D-9007-2549-AB56-45DE4430AC65}" type="slidenum">
              <a:rPr lang="en-US" altLang="en-US" smtClean="0"/>
              <a:pPr>
                <a:spcBef>
                  <a:spcPct val="0"/>
                </a:spcBef>
              </a:pPr>
              <a:t>25</a:t>
            </a:fld>
            <a:endParaRPr lang="en-US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3DA22948-E9E2-034E-BCAD-74C864ECC71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BF06D07E-5A8D-1933-A5AF-12D0D3798E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F368DC5E-6B7C-2609-1813-A6CB94CB78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95752B-986E-DA46-A240-4B48B51086EE}" type="slidenum">
              <a:rPr lang="en-US" altLang="en-US" smtClean="0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8FF1E307-FC9C-6A1E-648C-A8C7C04EE08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BF407513-D38E-CDC0-6E56-803EE472A3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>
            <a:extLst>
              <a:ext uri="{FF2B5EF4-FFF2-40B4-BE49-F238E27FC236}">
                <a16:creationId xmlns:a16="http://schemas.microsoft.com/office/drawing/2014/main" id="{07211E67-DCA0-D0B0-E1A4-9D29A79F46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19A2E92-CF4C-D64D-A73A-5B3C6C192E0A}" type="slidenum">
              <a:rPr lang="en-US" altLang="en-US" smtClean="0"/>
              <a:pPr>
                <a:spcBef>
                  <a:spcPct val="0"/>
                </a:spcBef>
              </a:pPr>
              <a:t>48</a:t>
            </a:fld>
            <a:endParaRPr lang="en-US" altLang="en-US"/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C23C6AAC-8593-BAF1-B1AE-920BDDF5C41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EFDBFC4E-D6AB-599B-9184-0223005244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C0163D87-DDA0-196C-3D1A-400DA918D4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02492F7-39E4-FA47-B5CF-E09A168206F3}" type="slidenum">
              <a:rPr lang="en-US" altLang="en-US" smtClean="0"/>
              <a:pPr>
                <a:spcBef>
                  <a:spcPct val="0"/>
                </a:spcBef>
              </a:pPr>
              <a:t>49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D6AC5CFF-F668-98D7-FADB-9C266F95BFE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AC89A840-463E-D7E9-702A-4F53FBD87C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>
            <a:extLst>
              <a:ext uri="{FF2B5EF4-FFF2-40B4-BE49-F238E27FC236}">
                <a16:creationId xmlns:a16="http://schemas.microsoft.com/office/drawing/2014/main" id="{127B4C16-8187-9A32-14C4-FB5F1D4653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42C7FB-C36D-8646-91F2-82EFE9B16E2A}" type="slidenum">
              <a:rPr lang="en-US" altLang="en-US" smtClean="0"/>
              <a:pPr>
                <a:spcBef>
                  <a:spcPct val="0"/>
                </a:spcBef>
              </a:pPr>
              <a:t>52</a:t>
            </a:fld>
            <a:endParaRPr lang="en-US" altLang="en-US"/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3F870346-9C67-129B-9D87-619DBD2FD56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E5C5EC07-6D9E-44DB-83A7-356BCDF104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DF6D6FD-B365-32F8-7EC5-13A95C982C65}"/>
              </a:ext>
            </a:extLst>
          </p:cNvPr>
          <p:cNvSpPr/>
          <p:nvPr/>
        </p:nvSpPr>
        <p:spPr>
          <a:xfrm rot="180141">
            <a:off x="-190500" y="2608263"/>
            <a:ext cx="9432925" cy="2286000"/>
          </a:xfrm>
          <a:prstGeom prst="rect">
            <a:avLst/>
          </a:prstGeom>
          <a:solidFill>
            <a:schemeClr val="accent1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D06693-875E-E641-5364-C55E9912E8D9}"/>
              </a:ext>
            </a:extLst>
          </p:cNvPr>
          <p:cNvSpPr/>
          <p:nvPr/>
        </p:nvSpPr>
        <p:spPr>
          <a:xfrm rot="180141">
            <a:off x="-60325" y="2746375"/>
            <a:ext cx="9361488" cy="202565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67839">
            <a:off x="640352" y="2779582"/>
            <a:ext cx="7772400" cy="1470025"/>
          </a:xfrm>
        </p:spPr>
        <p:txBody>
          <a:bodyPr>
            <a:normAutofit/>
          </a:bodyPr>
          <a:lstStyle>
            <a:lvl1pPr>
              <a:defRPr sz="6000" baseline="0">
                <a:latin typeface="Book Antiqua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54795">
            <a:off x="1179200" y="4029371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rgbClr val="00B0F0"/>
                </a:solidFill>
                <a:latin typeface="Book Antiqu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31201FE-85BD-D47A-7A85-7B72C487F9C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xfrm>
            <a:off x="2781300" y="6619875"/>
            <a:ext cx="3581400" cy="2381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/>
              <a:t>Copyright © 2011 by the McGraw-Hill Companies, Inc. All rights reserved.</a:t>
            </a:r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132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8D50A6-8481-5209-4512-F4B731337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3" y="0"/>
            <a:ext cx="9180513" cy="6858000"/>
          </a:xfrm>
          <a:prstGeom prst="rect">
            <a:avLst/>
          </a:prstGeom>
          <a:blipFill dpi="0" rotWithShape="1">
            <a:blip r:embed="rId2">
              <a:alphaModFix amt="57000"/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7467600" cy="1295400"/>
          </a:xfrm>
          <a:solidFill>
            <a:schemeClr val="bg1">
              <a:alpha val="72000"/>
            </a:schemeClr>
          </a:solidFill>
        </p:spPr>
        <p:txBody>
          <a:bodyPr/>
          <a:lstStyle>
            <a:lvl1pPr>
              <a:defRPr baseline="0">
                <a:latin typeface="Book Antiqua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7467600" cy="4495800"/>
          </a:xfrm>
          <a:solidFill>
            <a:schemeClr val="bg1">
              <a:alpha val="78000"/>
            </a:schemeClr>
          </a:solidFill>
        </p:spPr>
        <p:txBody>
          <a:bodyPr/>
          <a:lstStyle>
            <a:lvl1pPr>
              <a:defRPr>
                <a:latin typeface="Book Antiqua" pitchFamily="18" charset="0"/>
              </a:defRPr>
            </a:lvl1pPr>
            <a:lvl2pPr>
              <a:defRPr>
                <a:latin typeface="Book Antiqua" pitchFamily="18" charset="0"/>
              </a:defRPr>
            </a:lvl2pPr>
            <a:lvl3pPr>
              <a:defRPr>
                <a:latin typeface="Book Antiqua" pitchFamily="18" charset="0"/>
              </a:defRPr>
            </a:lvl3pPr>
            <a:lvl4pPr>
              <a:defRPr>
                <a:latin typeface="Book Antiqua" pitchFamily="18" charset="0"/>
              </a:defRPr>
            </a:lvl4pPr>
            <a:lvl5pPr>
              <a:defRPr>
                <a:latin typeface="Book Antiqua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7A8BD-0D17-6121-236B-541BB0EF63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781300" y="6664325"/>
            <a:ext cx="3581400" cy="273050"/>
          </a:xfrm>
        </p:spPr>
        <p:txBody>
          <a:bodyPr/>
          <a:lstStyle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©2014 by McGraw-Hill Education. All Rights Reserved.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B9102-62B8-7DA7-A018-492E550A1B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53400" y="6553200"/>
            <a:ext cx="990600" cy="365125"/>
          </a:xfrm>
        </p:spPr>
        <p:txBody>
          <a:bodyPr/>
          <a:lstStyle>
            <a:lvl1pPr>
              <a:defRPr sz="900">
                <a:solidFill>
                  <a:srgbClr val="3477B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2092339-F718-B548-B406-CB2B562D39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4940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488" y="230188"/>
            <a:ext cx="8707437" cy="10080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09550" y="1435100"/>
            <a:ext cx="4267200" cy="5180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435100"/>
            <a:ext cx="4267200" cy="5180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081F65FD-1A60-77B6-E5AF-B2E0AB881D5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96288" y="6538913"/>
            <a:ext cx="790575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2-</a:t>
            </a:r>
            <a:fld id="{6430EBC3-B291-044E-96F7-E3CA2819083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9248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3145F3A-9135-8B19-8523-047B018BEE2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F61028AA-66C0-8709-F065-862400BC339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F910BF-F9F7-BFFA-BBFF-0D6DC5A7F7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30DBE8CE-36CE-9540-A28B-27B22AC3B62E}" type="datetimeFigureOut">
              <a:rPr lang="en-US"/>
              <a:pPr>
                <a:defRPr/>
              </a:pPr>
              <a:t>12/11/22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1010E7-351E-BDF4-C035-6197D71C37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03287-A200-C26B-C551-34C100C97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DB87FD7-2350-8143-A621-382654ECE9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5.emf"/><Relationship Id="rId4" Type="http://schemas.openxmlformats.org/officeDocument/2006/relationships/oleObject" Target="../embeddings/oleObject3.bin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9.emf"/><Relationship Id="rId4" Type="http://schemas.openxmlformats.org/officeDocument/2006/relationships/oleObject" Target="../embeddings/oleObject5.bin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4">
            <a:extLst>
              <a:ext uri="{FF2B5EF4-FFF2-40B4-BE49-F238E27FC236}">
                <a16:creationId xmlns:a16="http://schemas.microsoft.com/office/drawing/2014/main" id="{1F8721EB-BBE9-3E4C-D101-CB14667183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67839">
            <a:off x="639763" y="2779713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4500"/>
              <a:t>National Income Accounting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>
            <a:extLst>
              <a:ext uri="{FF2B5EF4-FFF2-40B4-BE49-F238E27FC236}">
                <a16:creationId xmlns:a16="http://schemas.microsoft.com/office/drawing/2014/main" id="{9E80AC24-F180-8033-926D-B5BD9866A02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pPr eaLnBrk="1" hangingPunct="1"/>
            <a:r>
              <a:rPr lang="en-US" altLang="en-US"/>
              <a:t>Introduction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4663004-C470-FF27-9662-7A0C165469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marL="533400" indent="-533400" eaLnBrk="1" fontAlgn="auto" hangingPunct="1">
              <a:spcAft>
                <a:spcPts val="0"/>
              </a:spcAft>
              <a:defRPr/>
            </a:pPr>
            <a:r>
              <a:rPr lang="en-US" sz="2800" dirty="0"/>
              <a:t>Why do we study the national income accounts?</a:t>
            </a:r>
          </a:p>
          <a:p>
            <a:pPr marL="1104900" lvl="2" indent="-4191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2000" dirty="0"/>
              <a:t>National income accounting provides formal structure for </a:t>
            </a:r>
            <a:r>
              <a:rPr lang="en-US" sz="2000" dirty="0" err="1"/>
              <a:t>macrotheory</a:t>
            </a:r>
            <a:r>
              <a:rPr lang="en-US" sz="2000" dirty="0"/>
              <a:t> models</a:t>
            </a:r>
          </a:p>
          <a:p>
            <a:pPr marL="1104900" lvl="2" indent="-4191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2000" dirty="0"/>
              <a:t>Introduces statistics that characterize the economy</a:t>
            </a:r>
          </a:p>
          <a:p>
            <a:pPr marL="533400" indent="-533400" eaLnBrk="1" fontAlgn="auto" hangingPunct="1">
              <a:spcAft>
                <a:spcPts val="0"/>
              </a:spcAft>
              <a:defRPr/>
            </a:pPr>
            <a:r>
              <a:rPr lang="en-US" sz="2800" dirty="0"/>
              <a:t>Output defined in two ways</a:t>
            </a:r>
          </a:p>
          <a:p>
            <a:pPr marL="1104900" lvl="2" indent="-4191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2000" dirty="0"/>
              <a:t>Production side: output = payments to workers (wages), capital (interest and dividends)</a:t>
            </a:r>
          </a:p>
          <a:p>
            <a:pPr marL="1104900" lvl="2" indent="-4191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2000" dirty="0"/>
              <a:t>Demand side: output = purchases by different sectors of the economy</a:t>
            </a:r>
            <a:endParaRPr lang="en-US" sz="2000" dirty="0">
              <a:sym typeface="Symbol" pitchFamily="18" charset="2"/>
            </a:endParaRPr>
          </a:p>
          <a:p>
            <a:pPr marL="533400" indent="-533400" eaLnBrk="1" fontAlgn="auto" hangingPunct="1">
              <a:spcAft>
                <a:spcPts val="0"/>
              </a:spcAft>
              <a:defRPr/>
            </a:pPr>
            <a:r>
              <a:rPr lang="en-US" sz="2600" dirty="0"/>
              <a:t>Output typically measured as GDP = value of all final goods and services produced within a country over a particular period of time</a:t>
            </a:r>
          </a:p>
          <a:p>
            <a:pPr marL="1714500" lvl="4" indent="-342900" eaLnBrk="1" fontAlgn="auto" hangingPunct="1">
              <a:spcAft>
                <a:spcPts val="0"/>
              </a:spcAft>
              <a:buFontTx/>
              <a:buNone/>
              <a:defRPr/>
            </a:pPr>
            <a:endParaRPr lang="en-US" sz="1600" dirty="0"/>
          </a:p>
        </p:txBody>
      </p:sp>
      <p:sp>
        <p:nvSpPr>
          <p:cNvPr id="8195" name="Slide Number Placeholder 5">
            <a:extLst>
              <a:ext uri="{FF2B5EF4-FFF2-40B4-BE49-F238E27FC236}">
                <a16:creationId xmlns:a16="http://schemas.microsoft.com/office/drawing/2014/main" id="{3546326C-F135-5538-EFD5-1CFCE41716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>
                <a:solidFill>
                  <a:srgbClr val="3477B2"/>
                </a:solidFill>
              </a:rPr>
              <a:t>2-</a:t>
            </a:r>
            <a:fld id="{348F5706-F0DA-D749-8446-D4D88E980369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900">
              <a:solidFill>
                <a:srgbClr val="3477B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1">
            <a:extLst>
              <a:ext uri="{FF2B5EF4-FFF2-40B4-BE49-F238E27FC236}">
                <a16:creationId xmlns:a16="http://schemas.microsoft.com/office/drawing/2014/main" id="{BD00641C-3E55-13EB-0616-F4ED88401F2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E9D7EF5F-A32B-DC15-0B76-A28B91553A89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10243" name="Slide Number Placeholder 3">
            <a:extLst>
              <a:ext uri="{FF2B5EF4-FFF2-40B4-BE49-F238E27FC236}">
                <a16:creationId xmlns:a16="http://schemas.microsoft.com/office/drawing/2014/main" id="{76186303-D023-E88C-6BD2-45467DB82F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92D4BE-C53A-A840-A98A-F7E331E4983A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24EF23CC-D08E-6D90-A02D-7CF07DECC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552450"/>
            <a:ext cx="8610600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>
            <a:extLst>
              <a:ext uri="{FF2B5EF4-FFF2-40B4-BE49-F238E27FC236}">
                <a16:creationId xmlns:a16="http://schemas.microsoft.com/office/drawing/2014/main" id="{4C875E44-A82D-541E-8424-219BD1E17E9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11266" name="Content Placeholder 2">
            <a:extLst>
              <a:ext uri="{FF2B5EF4-FFF2-40B4-BE49-F238E27FC236}">
                <a16:creationId xmlns:a16="http://schemas.microsoft.com/office/drawing/2014/main" id="{7FF0E6E4-2385-B066-3680-F637A5105A3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11267" name="Slide Number Placeholder 3">
            <a:extLst>
              <a:ext uri="{FF2B5EF4-FFF2-40B4-BE49-F238E27FC236}">
                <a16:creationId xmlns:a16="http://schemas.microsoft.com/office/drawing/2014/main" id="{5B39A3A5-5953-09F7-B507-2531B5FEF0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9DAAAC-832D-AB46-9D38-4259E2F80088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AA3AECD8-529F-D67E-61ED-93165D79E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431800"/>
            <a:ext cx="8026400" cy="599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1">
            <a:extLst>
              <a:ext uri="{FF2B5EF4-FFF2-40B4-BE49-F238E27FC236}">
                <a16:creationId xmlns:a16="http://schemas.microsoft.com/office/drawing/2014/main" id="{C2AB8C06-86B1-28D4-A024-CBFCC410A7A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12290" name="Content Placeholder 2">
            <a:extLst>
              <a:ext uri="{FF2B5EF4-FFF2-40B4-BE49-F238E27FC236}">
                <a16:creationId xmlns:a16="http://schemas.microsoft.com/office/drawing/2014/main" id="{6834E7FC-BDCF-4185-5BF7-37D1D6C839C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12291" name="Slide Number Placeholder 3">
            <a:extLst>
              <a:ext uri="{FF2B5EF4-FFF2-40B4-BE49-F238E27FC236}">
                <a16:creationId xmlns:a16="http://schemas.microsoft.com/office/drawing/2014/main" id="{F194090D-EB28-A592-9B0D-D8D78DA916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D0033D7-C607-7444-8E6C-8822E90291B8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73C08F96-1665-78A2-5EAB-D5F15207D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457200"/>
            <a:ext cx="80518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FAA4999-6DF1-EA1C-DA39-48768E6F8A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Production Side of the Economy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A2F07577-A4ED-0BDF-9F1A-F6DACE1C1C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600" dirty="0"/>
              <a:t>The production side of the economy transforms inputs (labor, capital) into output (GDP)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Inputs = factors of production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Payments to these factors = factor payments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600" dirty="0"/>
              <a:t>The relationship between inputs and outputs defined by the production function </a:t>
            </a:r>
            <a:r>
              <a:rPr lang="en-US" sz="2600" dirty="0">
                <a:sym typeface="Symbol" pitchFamily="18" charset="2"/>
              </a:rPr>
              <a:t>                    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2600" dirty="0"/>
              <a:t>	where Y = output, N = labor, K = capital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“Output is a function of labor and capital,” where the functional form can be defined in various ways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For example: corn = </a:t>
            </a:r>
            <a:r>
              <a:rPr lang="en-US" sz="2400" i="1" dirty="0"/>
              <a:t>f </a:t>
            </a:r>
            <a:r>
              <a:rPr lang="en-US" sz="2400" dirty="0"/>
              <a:t>(land, labor, seed, machines)</a:t>
            </a:r>
          </a:p>
        </p:txBody>
      </p:sp>
      <p:graphicFrame>
        <p:nvGraphicFramePr>
          <p:cNvPr id="13315" name="Object 4">
            <a:extLst>
              <a:ext uri="{FF2B5EF4-FFF2-40B4-BE49-F238E27FC236}">
                <a16:creationId xmlns:a16="http://schemas.microsoft.com/office/drawing/2014/main" id="{A9999D58-605A-41F0-2303-F641CAA0EA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86525" y="3724275"/>
          <a:ext cx="1585913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name="Equation" r:id="rId4" imgW="19011900" imgH="4686300" progId="Equation.3">
                  <p:embed/>
                </p:oleObj>
              </mc:Choice>
              <mc:Fallback>
                <p:oleObj name="Equation" r:id="rId4" imgW="19011900" imgH="4686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6525" y="3724275"/>
                        <a:ext cx="1585913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Slide Number Placeholder 5">
            <a:extLst>
              <a:ext uri="{FF2B5EF4-FFF2-40B4-BE49-F238E27FC236}">
                <a16:creationId xmlns:a16="http://schemas.microsoft.com/office/drawing/2014/main" id="{8C2A080A-B738-1B7B-59EA-090F0C9758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>
                <a:solidFill>
                  <a:srgbClr val="3477B2"/>
                </a:solidFill>
              </a:rPr>
              <a:t>2-</a:t>
            </a:r>
            <a:fld id="{19FBAEB9-2E33-ED48-B136-DA9EEFE5CE08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900">
              <a:solidFill>
                <a:srgbClr val="3477B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93462C6F-1338-78D8-DBAA-9566C69D634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br>
              <a:rPr lang="en-US" altLang="en-US"/>
            </a:br>
            <a:r>
              <a:rPr lang="en-US" altLang="en-US" b="1"/>
              <a:t>The Circular-Flow Diagram </a:t>
            </a:r>
            <a:endParaRPr lang="en-US" altLang="en-US"/>
          </a:p>
        </p:txBody>
      </p:sp>
      <p:sp>
        <p:nvSpPr>
          <p:cNvPr id="19458" name="Content Placeholder 2">
            <a:extLst>
              <a:ext uri="{FF2B5EF4-FFF2-40B4-BE49-F238E27FC236}">
                <a16:creationId xmlns:a16="http://schemas.microsoft.com/office/drawing/2014/main" id="{21955300-B46C-393E-AD5C-9EE654570134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r>
              <a:rPr lang="en-US" altLang="en-US" sz="2400">
                <a:latin typeface="Wingdings" pitchFamily="2" charset="2"/>
              </a:rPr>
              <a:t></a:t>
            </a:r>
            <a:r>
              <a:rPr lang="en-US" altLang="en-US" sz="2400"/>
              <a:t>A simple depiction of the macroeconomy </a:t>
            </a:r>
          </a:p>
          <a:p>
            <a:r>
              <a:rPr lang="en-US" altLang="en-US" sz="2400">
                <a:latin typeface="Wingdings" pitchFamily="2" charset="2"/>
              </a:rPr>
              <a:t></a:t>
            </a:r>
            <a:r>
              <a:rPr lang="en-US" altLang="en-US" sz="2400"/>
              <a:t>Preliminaries: </a:t>
            </a:r>
          </a:p>
          <a:p>
            <a:r>
              <a:rPr lang="en-US" altLang="en-US" sz="2400">
                <a:latin typeface="Wingdings" pitchFamily="2" charset="2"/>
              </a:rPr>
              <a:t></a:t>
            </a:r>
            <a:r>
              <a:rPr lang="en-US" altLang="en-US" sz="2400" b="1"/>
              <a:t>Factors of production </a:t>
            </a:r>
            <a:r>
              <a:rPr lang="en-US" altLang="en-US" sz="2400"/>
              <a:t>are inputs like labor, land, capital, and natural resources. </a:t>
            </a:r>
          </a:p>
          <a:p>
            <a:r>
              <a:rPr lang="en-US" altLang="en-US" sz="2400">
                <a:latin typeface="Wingdings" pitchFamily="2" charset="2"/>
              </a:rPr>
              <a:t></a:t>
            </a:r>
            <a:r>
              <a:rPr lang="en-US" altLang="en-US" sz="2400" b="1"/>
              <a:t>Factor payments </a:t>
            </a:r>
            <a:r>
              <a:rPr lang="en-US" altLang="en-US" sz="2400"/>
              <a:t>are payments to the factors of production (e.g., wages, rent). </a:t>
            </a:r>
          </a:p>
          <a:p>
            <a:endParaRPr lang="en-US" altLang="en-US" sz="2400"/>
          </a:p>
        </p:txBody>
      </p:sp>
      <p:sp>
        <p:nvSpPr>
          <p:cNvPr id="19459" name="Slide Number Placeholder 3">
            <a:extLst>
              <a:ext uri="{FF2B5EF4-FFF2-40B4-BE49-F238E27FC236}">
                <a16:creationId xmlns:a16="http://schemas.microsoft.com/office/drawing/2014/main" id="{627A1472-96D0-547B-4C08-6F0640317B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73004C-3E8D-1B48-B1C2-FEB78C8D4A6C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900">
              <a:solidFill>
                <a:srgbClr val="3477B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0E2F3612-7B9D-E872-2A62-152EB348A29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617F3B22-0796-8B84-F727-F808B680D7E5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69247DBC-9B8A-922E-C2CB-2A6CBC83A5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B3CB4B-2B2C-C14F-AFB3-3E2703194494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20484" name="Picture 4">
            <a:extLst>
              <a:ext uri="{FF2B5EF4-FFF2-40B4-BE49-F238E27FC236}">
                <a16:creationId xmlns:a16="http://schemas.microsoft.com/office/drawing/2014/main" id="{660DD048-FC4C-9884-BCCC-758A32652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304800"/>
            <a:ext cx="8864600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D4E2FE0B-8790-D593-6E36-89BB2A99748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pPr eaLnBrk="1" hangingPunct="1"/>
            <a:r>
              <a:rPr lang="en-US" altLang="en-US"/>
              <a:t>Components of Demand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5E2978F-4929-0D78-9128-F90E585DD4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533400" indent="-533400" eaLnBrk="1" fontAlgn="auto" hangingPunct="1">
              <a:spcAft>
                <a:spcPts val="0"/>
              </a:spcAft>
              <a:defRPr/>
            </a:pPr>
            <a:r>
              <a:rPr lang="en-US" sz="2400" dirty="0"/>
              <a:t>Total demand for domestic output is made up of four components:</a:t>
            </a:r>
          </a:p>
          <a:p>
            <a:pPr marL="971550" lvl="2" indent="-28575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1800" dirty="0"/>
              <a:t>Consumption spending by households (C)</a:t>
            </a:r>
          </a:p>
          <a:p>
            <a:pPr marL="971550" lvl="2" indent="-28575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1800" dirty="0"/>
              <a:t>Investment spending by firms (I)</a:t>
            </a:r>
          </a:p>
          <a:p>
            <a:pPr marL="971550" lvl="2" indent="-28575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1800" dirty="0"/>
              <a:t>Government spending (G)</a:t>
            </a:r>
          </a:p>
          <a:p>
            <a:pPr marL="971550" lvl="2" indent="-28575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1800" dirty="0"/>
              <a:t>Foreign demand for our net exports (NX)</a:t>
            </a:r>
          </a:p>
          <a:p>
            <a:pPr marL="685800" lvl="2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1800" dirty="0"/>
          </a:p>
          <a:p>
            <a:pPr marL="1104900" lvl="2" indent="-419100" eaLnBrk="1" fontAlgn="auto" hangingPunct="1">
              <a:spcAft>
                <a:spcPts val="0"/>
              </a:spcAft>
              <a:buFont typeface="Symbol" pitchFamily="18" charset="2"/>
              <a:buChar char="®"/>
              <a:defRPr/>
            </a:pPr>
            <a:r>
              <a:rPr lang="en-US" sz="1800" dirty="0">
                <a:sym typeface="Symbol" pitchFamily="18" charset="2"/>
              </a:rPr>
              <a:t>The fundamental national income accounting identity is </a:t>
            </a:r>
            <a:endParaRPr lang="en-US" sz="1800" dirty="0"/>
          </a:p>
          <a:p>
            <a:pPr marL="1104900" lvl="2" indent="-41910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/>
              <a:t>                                                                   </a:t>
            </a:r>
          </a:p>
          <a:p>
            <a:pPr marL="1104900" lvl="2" indent="-41910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/>
              <a:t>						</a:t>
            </a:r>
            <a:r>
              <a:rPr lang="en-US" sz="2000" dirty="0"/>
              <a:t>(3)</a:t>
            </a:r>
          </a:p>
          <a:p>
            <a:pPr marL="1104900" lvl="2" indent="-41910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endParaRPr lang="en-US" sz="2000" dirty="0"/>
          </a:p>
        </p:txBody>
      </p:sp>
      <p:graphicFrame>
        <p:nvGraphicFramePr>
          <p:cNvPr id="21507" name="Object 4">
            <a:extLst>
              <a:ext uri="{FF2B5EF4-FFF2-40B4-BE49-F238E27FC236}">
                <a16:creationId xmlns:a16="http://schemas.microsoft.com/office/drawing/2014/main" id="{A50B17F8-4A27-C524-B878-0ABF6225BE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22625" y="4949825"/>
          <a:ext cx="2720975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0" name="Equation" r:id="rId4" imgW="28676600" imgH="4102100" progId="Equation.3">
                  <p:embed/>
                </p:oleObj>
              </mc:Choice>
              <mc:Fallback>
                <p:oleObj name="Equation" r:id="rId4" imgW="28676600" imgH="4102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2625" y="4949825"/>
                        <a:ext cx="2720975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8" name="Slide Number Placeholder 5">
            <a:extLst>
              <a:ext uri="{FF2B5EF4-FFF2-40B4-BE49-F238E27FC236}">
                <a16:creationId xmlns:a16="http://schemas.microsoft.com/office/drawing/2014/main" id="{9DF956EE-4CCD-344C-51CA-0833992C11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>
                <a:solidFill>
                  <a:srgbClr val="3477B2"/>
                </a:solidFill>
              </a:rPr>
              <a:t>2-</a:t>
            </a:r>
            <a:fld id="{B12DBC51-7F19-4E44-94EB-D422838BFD50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900">
              <a:solidFill>
                <a:srgbClr val="3477B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C018927F-8E16-97CA-D5E2-9988B5D660D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24578" name="Content Placeholder 2">
            <a:extLst>
              <a:ext uri="{FF2B5EF4-FFF2-40B4-BE49-F238E27FC236}">
                <a16:creationId xmlns:a16="http://schemas.microsoft.com/office/drawing/2014/main" id="{57937167-9D5A-3A57-D516-627F13F91560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id="{F36B934B-DFEF-CB09-4080-DC018A6154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198FEE0-B3D2-B54F-88C0-3018C9816A30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24580" name="Picture 4">
            <a:extLst>
              <a:ext uri="{FF2B5EF4-FFF2-40B4-BE49-F238E27FC236}">
                <a16:creationId xmlns:a16="http://schemas.microsoft.com/office/drawing/2014/main" id="{BF0F2921-0B7B-EE32-E0D3-0DD3EC2CB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381000"/>
            <a:ext cx="82169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>
            <a:extLst>
              <a:ext uri="{FF2B5EF4-FFF2-40B4-BE49-F238E27FC236}">
                <a16:creationId xmlns:a16="http://schemas.microsoft.com/office/drawing/2014/main" id="{0DB9450A-CA15-380C-F3B0-1ACFB19AE5D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275013BE-B2C4-5C59-841C-9111670081A5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25603" name="Slide Number Placeholder 3">
            <a:extLst>
              <a:ext uri="{FF2B5EF4-FFF2-40B4-BE49-F238E27FC236}">
                <a16:creationId xmlns:a16="http://schemas.microsoft.com/office/drawing/2014/main" id="{B13D7F02-CE64-F3D6-540E-8A7F30165A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B7009D-29DE-514E-B9CB-D5A421BFD9CC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25604" name="Picture 4">
            <a:extLst>
              <a:ext uri="{FF2B5EF4-FFF2-40B4-BE49-F238E27FC236}">
                <a16:creationId xmlns:a16="http://schemas.microsoft.com/office/drawing/2014/main" id="{8A2FF29A-FC2C-5359-1391-BC0951386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603250"/>
            <a:ext cx="7874000" cy="565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>
            <a:extLst>
              <a:ext uri="{FF2B5EF4-FFF2-40B4-BE49-F238E27FC236}">
                <a16:creationId xmlns:a16="http://schemas.microsoft.com/office/drawing/2014/main" id="{B6FD8E42-36DA-98FD-B0C7-06A0A6E2F6F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26626" name="Content Placeholder 2">
            <a:extLst>
              <a:ext uri="{FF2B5EF4-FFF2-40B4-BE49-F238E27FC236}">
                <a16:creationId xmlns:a16="http://schemas.microsoft.com/office/drawing/2014/main" id="{15D3E160-DD18-D3A4-6E54-711FE874B515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826763F0-4589-8746-8271-D5BF116D38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B19DF3-3683-8C47-9DB4-5653D88492B6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815EF339-A9EA-ADD6-CB0B-78631BE7E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552450"/>
            <a:ext cx="8280400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>
            <a:extLst>
              <a:ext uri="{FF2B5EF4-FFF2-40B4-BE49-F238E27FC236}">
                <a16:creationId xmlns:a16="http://schemas.microsoft.com/office/drawing/2014/main" id="{1F6EEBB7-136E-FF61-2378-1D6D5CDD045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r>
              <a:rPr lang="en-US" altLang="en-US"/>
              <a:t>Shanghai: GDP Apostasy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53C7A-1D4D-5A81-BA44-834066FE6FE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r>
              <a:rPr lang="en-US" altLang="en-US" sz="2000"/>
              <a:t>China’s growth story</a:t>
            </a:r>
          </a:p>
          <a:p>
            <a:r>
              <a:rPr lang="en-US" altLang="en-US" sz="1600"/>
              <a:t>GDP used as a proxy for success and as a call for future action</a:t>
            </a:r>
          </a:p>
          <a:p>
            <a:pPr lvl="1"/>
            <a:r>
              <a:rPr lang="en-US" altLang="en-US" sz="1600" b="1"/>
              <a:t>Target to achieve a GDP </a:t>
            </a:r>
            <a:r>
              <a:rPr lang="en-US" altLang="en-US" sz="1600"/>
              <a:t>growth rate of 7.2 percent pr year</a:t>
            </a:r>
          </a:p>
          <a:p>
            <a:pPr lvl="1"/>
            <a:r>
              <a:rPr lang="en-US" altLang="en-US" sz="1600" b="1"/>
              <a:t>Employment target:</a:t>
            </a:r>
            <a:r>
              <a:rPr lang="en-US" altLang="en-US" sz="1600"/>
              <a:t> Generation of 10 million employment opportunities per year</a:t>
            </a:r>
          </a:p>
          <a:p>
            <a:pPr lvl="1"/>
            <a:r>
              <a:rPr lang="en-US" altLang="en-US" sz="1600"/>
              <a:t>Growth targets to provinces</a:t>
            </a:r>
          </a:p>
          <a:p>
            <a:pPr lvl="1"/>
            <a:r>
              <a:rPr lang="en-US" altLang="en-US" sz="1600"/>
              <a:t>Provinces/ local government had to finance themselves</a:t>
            </a:r>
          </a:p>
          <a:p>
            <a:pPr lvl="1"/>
            <a:r>
              <a:rPr lang="en-US" altLang="en-US" sz="1600"/>
              <a:t>Hukou system: Social security benefits tied to parents’ place of birth</a:t>
            </a:r>
          </a:p>
          <a:p>
            <a:pPr lvl="1"/>
            <a:endParaRPr lang="en-US" altLang="en-US" sz="2000"/>
          </a:p>
        </p:txBody>
      </p:sp>
      <p:sp>
        <p:nvSpPr>
          <p:cNvPr id="27651" name="Slide Number Placeholder 3">
            <a:extLst>
              <a:ext uri="{FF2B5EF4-FFF2-40B4-BE49-F238E27FC236}">
                <a16:creationId xmlns:a16="http://schemas.microsoft.com/office/drawing/2014/main" id="{7661D3A4-7EFC-96FE-42DD-386D182570F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AC6364-1C86-A440-8D31-124424ECBE7A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900">
              <a:solidFill>
                <a:srgbClr val="3477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B0E11448-04A4-7BFF-2819-43C5B5F0684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r>
              <a:rPr lang="en-US" altLang="en-US"/>
              <a:t>Shanghai: GDP Apostasy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1D586-8DF3-C601-238F-9ED08B181BF8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r>
              <a:rPr lang="en-US" altLang="en-US" sz="2000"/>
              <a:t>Challenges</a:t>
            </a:r>
          </a:p>
          <a:p>
            <a:r>
              <a:rPr lang="en-US" altLang="en-US" sz="2400" i="1"/>
              <a:t>Economic</a:t>
            </a:r>
          </a:p>
          <a:p>
            <a:pPr lvl="1"/>
            <a:r>
              <a:rPr lang="en-US" altLang="en-US" sz="2000"/>
              <a:t>Ghost cities (loss of million of dollars)</a:t>
            </a:r>
          </a:p>
          <a:p>
            <a:pPr lvl="1"/>
            <a:r>
              <a:rPr lang="en-US" altLang="en-US" sz="2000"/>
              <a:t>Seizing of land from poor</a:t>
            </a:r>
          </a:p>
          <a:p>
            <a:pPr lvl="1"/>
            <a:r>
              <a:rPr lang="en-US" altLang="en-US" sz="2000"/>
              <a:t>Massive debt: 400 per cent of GDP by 2018</a:t>
            </a:r>
          </a:p>
          <a:p>
            <a:pPr lvl="2"/>
            <a:r>
              <a:rPr lang="en-US" altLang="en-US" sz="1600"/>
              <a:t>Concentrated in capital intensive industries</a:t>
            </a:r>
          </a:p>
          <a:p>
            <a:pPr lvl="1"/>
            <a:r>
              <a:rPr lang="en-US" altLang="en-US" sz="2000"/>
              <a:t>Underdeveloped financial sector</a:t>
            </a:r>
          </a:p>
          <a:p>
            <a:r>
              <a:rPr lang="en-US" altLang="en-US" sz="2400" i="1"/>
              <a:t>Environment</a:t>
            </a:r>
          </a:p>
          <a:p>
            <a:pPr lvl="1"/>
            <a:r>
              <a:rPr lang="en-US" altLang="en-US" sz="2000" i="1"/>
              <a:t>Smog and polluted river</a:t>
            </a:r>
          </a:p>
          <a:p>
            <a:pPr lvl="2"/>
            <a:r>
              <a:rPr lang="en-US" altLang="en-US" sz="1600" i="1"/>
              <a:t>Use of cheap coal for economic expansion</a:t>
            </a:r>
          </a:p>
          <a:p>
            <a:pPr lvl="1"/>
            <a:r>
              <a:rPr lang="en-US" altLang="en-US" sz="2000" i="1"/>
              <a:t>Air quality was unsafe</a:t>
            </a:r>
          </a:p>
          <a:p>
            <a:pPr lvl="1"/>
            <a:r>
              <a:rPr lang="en-US" altLang="en-US" sz="2000" i="1"/>
              <a:t>Only 3% of water supply was safe</a:t>
            </a:r>
          </a:p>
        </p:txBody>
      </p:sp>
      <p:sp>
        <p:nvSpPr>
          <p:cNvPr id="28675" name="Slide Number Placeholder 3">
            <a:extLst>
              <a:ext uri="{FF2B5EF4-FFF2-40B4-BE49-F238E27FC236}">
                <a16:creationId xmlns:a16="http://schemas.microsoft.com/office/drawing/2014/main" id="{3749E8C7-0BAE-548E-5337-3EECCBFA567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3D6417-F8F8-9346-8D7A-8E507E4CC6D6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900">
              <a:solidFill>
                <a:srgbClr val="3477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>
            <a:extLst>
              <a:ext uri="{FF2B5EF4-FFF2-40B4-BE49-F238E27FC236}">
                <a16:creationId xmlns:a16="http://schemas.microsoft.com/office/drawing/2014/main" id="{8519B5D0-26C9-E612-DD9A-53BD10EACF2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r>
              <a:rPr lang="en-US" altLang="en-US"/>
              <a:t>Shanghai: GDP Apostasy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EABBA-C7A4-70F7-4A1C-DCB221DEDBF6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r>
              <a:rPr lang="en-US" altLang="en-US" sz="2000"/>
              <a:t>Challenges</a:t>
            </a:r>
          </a:p>
          <a:p>
            <a:r>
              <a:rPr lang="en-US" altLang="en-US" sz="2400" i="1"/>
              <a:t>Social</a:t>
            </a:r>
          </a:p>
          <a:p>
            <a:pPr lvl="1"/>
            <a:r>
              <a:rPr lang="en-US" altLang="en-US" sz="1600" i="1"/>
              <a:t>Income inequality between urban and rural population – Gini coefficient was 0.474 in 2012</a:t>
            </a:r>
          </a:p>
          <a:p>
            <a:pPr lvl="1"/>
            <a:r>
              <a:rPr lang="en-US" altLang="en-US" sz="1600" i="1"/>
              <a:t>High migration of labour from rural areas without having access to government benefits</a:t>
            </a:r>
          </a:p>
          <a:p>
            <a:pPr lvl="1"/>
            <a:r>
              <a:rPr lang="en-US" altLang="en-US" sz="1600" i="1"/>
              <a:t>Increasing informal sector unemployment</a:t>
            </a:r>
          </a:p>
          <a:p>
            <a:pPr lvl="1"/>
            <a:r>
              <a:rPr lang="en-US" altLang="en-US" sz="1600" i="1"/>
              <a:t>High crime rates</a:t>
            </a:r>
          </a:p>
          <a:p>
            <a:pPr lvl="1"/>
            <a:endParaRPr lang="en-US" altLang="en-US" sz="1600" i="1"/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E2A7C900-B642-BA3F-4E39-DDDA0482FDD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9893BD-908F-6D42-BAFC-B7B0A9C9D66D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900">
              <a:solidFill>
                <a:srgbClr val="3477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>
            <a:extLst>
              <a:ext uri="{FF2B5EF4-FFF2-40B4-BE49-F238E27FC236}">
                <a16:creationId xmlns:a16="http://schemas.microsoft.com/office/drawing/2014/main" id="{89FE661C-49F6-3482-0692-CC7A7825D9F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r>
              <a:rPr lang="en-US" altLang="en-US"/>
              <a:t>Shanghai: GDP Apostasy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A15F9-BC1F-63D9-67C5-C4838B8D9F96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r>
              <a:rPr lang="en-US" altLang="en-US" sz="2000"/>
              <a:t>Alternative measures</a:t>
            </a:r>
          </a:p>
          <a:p>
            <a:r>
              <a:rPr lang="en-US" altLang="en-US" sz="2000" i="1"/>
              <a:t>HDI</a:t>
            </a:r>
          </a:p>
          <a:p>
            <a:pPr lvl="1"/>
            <a:r>
              <a:rPr lang="en-US" altLang="en-US" sz="2000" i="1"/>
              <a:t>Long and healthy life (life expectancy at birth)</a:t>
            </a:r>
          </a:p>
          <a:p>
            <a:pPr lvl="1"/>
            <a:r>
              <a:rPr lang="en-US" altLang="en-US" sz="2000" i="1"/>
              <a:t>Being knowledgeable (mean years of schooling for adults and expected years of schooling for children of school entering age)</a:t>
            </a:r>
          </a:p>
          <a:p>
            <a:pPr lvl="1"/>
            <a:r>
              <a:rPr lang="en-US" altLang="en-US" sz="2000" i="1"/>
              <a:t>Standard of living (GNI per capita)</a:t>
            </a:r>
          </a:p>
          <a:p>
            <a:pPr lvl="1"/>
            <a:endParaRPr lang="en-US" altLang="en-US" sz="1600" i="1"/>
          </a:p>
        </p:txBody>
      </p:sp>
      <p:sp>
        <p:nvSpPr>
          <p:cNvPr id="30723" name="Slide Number Placeholder 3">
            <a:extLst>
              <a:ext uri="{FF2B5EF4-FFF2-40B4-BE49-F238E27FC236}">
                <a16:creationId xmlns:a16="http://schemas.microsoft.com/office/drawing/2014/main" id="{4B74A1DB-87D5-9812-005C-A5DA67B285E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B41D6C9-6E6D-E744-97B1-185C19E14EDC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900">
              <a:solidFill>
                <a:srgbClr val="3477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>
            <a:extLst>
              <a:ext uri="{FF2B5EF4-FFF2-40B4-BE49-F238E27FC236}">
                <a16:creationId xmlns:a16="http://schemas.microsoft.com/office/drawing/2014/main" id="{A913F961-A873-6073-3992-35279733A84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r>
              <a:rPr lang="en-US" altLang="en-US"/>
              <a:t>Shanghai: GDP Apostasy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3CB39-C309-AE3A-DE45-090401482D42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r>
              <a:rPr lang="en-US" altLang="en-US" sz="2000"/>
              <a:t>Alternative measures</a:t>
            </a:r>
          </a:p>
          <a:p>
            <a:r>
              <a:rPr lang="en-US" altLang="en-US" sz="2400" i="1"/>
              <a:t>Better Life Index</a:t>
            </a:r>
          </a:p>
          <a:p>
            <a:pPr lvl="1"/>
            <a:r>
              <a:rPr lang="en-US" altLang="en-US" sz="2000" i="1"/>
              <a:t>Housing</a:t>
            </a:r>
          </a:p>
          <a:p>
            <a:pPr lvl="1"/>
            <a:r>
              <a:rPr lang="en-US" altLang="en-US" sz="2000" i="1"/>
              <a:t>Income</a:t>
            </a:r>
          </a:p>
          <a:p>
            <a:pPr lvl="1"/>
            <a:r>
              <a:rPr lang="en-US" altLang="en-US" sz="2000" i="1"/>
              <a:t>Jobs</a:t>
            </a:r>
          </a:p>
          <a:p>
            <a:pPr lvl="1"/>
            <a:r>
              <a:rPr lang="en-US" altLang="en-US" sz="2000" i="1"/>
              <a:t>Community</a:t>
            </a:r>
          </a:p>
          <a:p>
            <a:pPr lvl="1"/>
            <a:r>
              <a:rPr lang="en-US" altLang="en-US" sz="2000" i="1"/>
              <a:t>Education</a:t>
            </a:r>
          </a:p>
          <a:p>
            <a:pPr lvl="1"/>
            <a:r>
              <a:rPr lang="en-US" altLang="en-US" sz="2000" i="1"/>
              <a:t>Environment</a:t>
            </a:r>
          </a:p>
          <a:p>
            <a:pPr lvl="1"/>
            <a:r>
              <a:rPr lang="en-US" altLang="en-US" sz="2000" i="1"/>
              <a:t>Governance</a:t>
            </a:r>
          </a:p>
          <a:p>
            <a:pPr lvl="1"/>
            <a:r>
              <a:rPr lang="en-US" altLang="en-US" sz="2000" i="1"/>
              <a:t>Health </a:t>
            </a:r>
          </a:p>
          <a:p>
            <a:pPr lvl="1"/>
            <a:r>
              <a:rPr lang="en-US" altLang="en-US" sz="2000" i="1"/>
              <a:t>Life Satisfaction</a:t>
            </a:r>
          </a:p>
          <a:p>
            <a:pPr lvl="1"/>
            <a:r>
              <a:rPr lang="en-US" altLang="en-US" sz="2000" i="1"/>
              <a:t>Safety</a:t>
            </a:r>
          </a:p>
          <a:p>
            <a:pPr lvl="1"/>
            <a:r>
              <a:rPr lang="en-US" altLang="en-US" sz="2000" i="1"/>
              <a:t>Work life balance</a:t>
            </a:r>
          </a:p>
          <a:p>
            <a:pPr lvl="1"/>
            <a:endParaRPr lang="en-US" altLang="en-US" sz="1600" i="1"/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C839AF2D-D3FF-A387-849E-CAAA2E8A67E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EFA29A-0B17-554B-B82F-22BB99445D6D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900">
              <a:solidFill>
                <a:srgbClr val="3477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>
            <a:extLst>
              <a:ext uri="{FF2B5EF4-FFF2-40B4-BE49-F238E27FC236}">
                <a16:creationId xmlns:a16="http://schemas.microsoft.com/office/drawing/2014/main" id="{B63608F1-7FFC-EF9A-B19F-B08CC6CD7F7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r>
              <a:rPr lang="en-US" altLang="en-US"/>
              <a:t>Shanghai: GDP Apostasy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58739-914C-D00B-B477-AF599FF9B429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r>
              <a:rPr lang="en-US" altLang="en-US" sz="2000"/>
              <a:t>Alternative measures</a:t>
            </a:r>
          </a:p>
          <a:p>
            <a:r>
              <a:rPr lang="en-US" altLang="en-US" sz="2400" i="1"/>
              <a:t>Social Progress Index</a:t>
            </a:r>
          </a:p>
          <a:p>
            <a:pPr lvl="1"/>
            <a:r>
              <a:rPr lang="en-US" altLang="en-US" sz="2000" i="1"/>
              <a:t>Basic Human needs</a:t>
            </a:r>
          </a:p>
          <a:p>
            <a:pPr lvl="1"/>
            <a:r>
              <a:rPr lang="en-US" altLang="en-US" sz="2000" i="1"/>
              <a:t>Foundations of Wellbeing</a:t>
            </a:r>
          </a:p>
          <a:p>
            <a:pPr lvl="1"/>
            <a:r>
              <a:rPr lang="en-US" altLang="en-US" sz="2000" i="1"/>
              <a:t>Opportunity</a:t>
            </a:r>
          </a:p>
          <a:p>
            <a:pPr lvl="1"/>
            <a:endParaRPr lang="en-US" altLang="en-US" sz="1600" i="1"/>
          </a:p>
        </p:txBody>
      </p:sp>
      <p:sp>
        <p:nvSpPr>
          <p:cNvPr id="33795" name="Slide Number Placeholder 3">
            <a:extLst>
              <a:ext uri="{FF2B5EF4-FFF2-40B4-BE49-F238E27FC236}">
                <a16:creationId xmlns:a16="http://schemas.microsoft.com/office/drawing/2014/main" id="{BD768292-AFD1-1727-55FF-3093D91B9BC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1B3F95-FDFA-D241-9902-BB71BC304326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900">
              <a:solidFill>
                <a:srgbClr val="3477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>
            <a:extLst>
              <a:ext uri="{FF2B5EF4-FFF2-40B4-BE49-F238E27FC236}">
                <a16:creationId xmlns:a16="http://schemas.microsoft.com/office/drawing/2014/main" id="{3DCCF903-3388-8C31-DB9D-EEDBD969DF2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r>
              <a:rPr lang="en-US" altLang="en-US"/>
              <a:t>Shanghai: GDP Apostasy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8F604-DE9B-F522-96EA-401F7E75BF5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r>
              <a:rPr lang="en-US" altLang="en-US" sz="2000"/>
              <a:t>Alternative measures</a:t>
            </a:r>
          </a:p>
          <a:p>
            <a:r>
              <a:rPr lang="en-US" altLang="en-US" sz="2400" i="1"/>
              <a:t>Global Competitiveness Index</a:t>
            </a:r>
          </a:p>
          <a:p>
            <a:pPr lvl="1"/>
            <a:r>
              <a:rPr lang="en-US" altLang="en-US" sz="2000" i="1"/>
              <a:t>Set of institutions, policies and factors that determine the level of productivity of a country</a:t>
            </a:r>
          </a:p>
          <a:p>
            <a:pPr lvl="1"/>
            <a:r>
              <a:rPr lang="en-US" altLang="en-US" sz="2000" i="1"/>
              <a:t>Basic requirements</a:t>
            </a:r>
          </a:p>
          <a:p>
            <a:pPr lvl="1"/>
            <a:r>
              <a:rPr lang="en-US" altLang="en-US" sz="2000" i="1"/>
              <a:t>Efficiency enhancers</a:t>
            </a:r>
          </a:p>
          <a:p>
            <a:pPr lvl="1"/>
            <a:r>
              <a:rPr lang="en-US" altLang="en-US" sz="2000" i="1"/>
              <a:t>Innovation</a:t>
            </a:r>
          </a:p>
          <a:p>
            <a:pPr lvl="1"/>
            <a:r>
              <a:rPr lang="en-US" altLang="en-US" sz="2000" i="1"/>
              <a:t>Sophistication factors</a:t>
            </a:r>
          </a:p>
          <a:p>
            <a:pPr lvl="1"/>
            <a:endParaRPr lang="en-US" altLang="en-US" sz="1600" i="1"/>
          </a:p>
        </p:txBody>
      </p:sp>
      <p:sp>
        <p:nvSpPr>
          <p:cNvPr id="34819" name="Slide Number Placeholder 3">
            <a:extLst>
              <a:ext uri="{FF2B5EF4-FFF2-40B4-BE49-F238E27FC236}">
                <a16:creationId xmlns:a16="http://schemas.microsoft.com/office/drawing/2014/main" id="{53B43599-D7C9-DA30-9F7A-8A09BEE28A3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2FFD18-C98F-2F41-B84E-D8F797C23E8F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900">
              <a:solidFill>
                <a:srgbClr val="3477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9B926DB4-D480-B363-D00F-70B822C12FD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pPr eaLnBrk="1" hangingPunct="1"/>
            <a:r>
              <a:rPr lang="en-US" altLang="en-US"/>
              <a:t>Consumption</a:t>
            </a:r>
          </a:p>
        </p:txBody>
      </p:sp>
      <p:sp>
        <p:nvSpPr>
          <p:cNvPr id="35842" name="Rectangle 3">
            <a:extLst>
              <a:ext uri="{FF2B5EF4-FFF2-40B4-BE49-F238E27FC236}">
                <a16:creationId xmlns:a16="http://schemas.microsoft.com/office/drawing/2014/main" id="{B31E9293-DD6A-F7D7-35EE-A7742ED87C56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1600"/>
              <a:t>Consumption refers to the purchases of goods and services by the household sector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400"/>
              <a:t>Includes spending on durable (ex. Cars), non-durable (ex. Food), and services (ex. Medical services)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400"/>
              <a:t>Consumption is the primary component of demand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CE51EE9B-2D23-32FF-CDCA-978C68143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025" y="2840038"/>
            <a:ext cx="74739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600">
                <a:latin typeface="Book Antiqua" panose="02040602050305030304" pitchFamily="18" charset="0"/>
              </a:rPr>
              <a:t>Consumption as a share of GDP varies by country</a:t>
            </a:r>
          </a:p>
          <a:p>
            <a:pPr lvl="1" eaLnBrk="1" hangingPunct="1">
              <a:lnSpc>
                <a:spcPct val="90000"/>
              </a:lnSpc>
              <a:buFont typeface="Book Antiqua" panose="02040602050305030304" pitchFamily="18" charset="0"/>
              <a:buChar char="―"/>
            </a:pPr>
            <a:r>
              <a:rPr lang="en-US" altLang="en-US" sz="1400">
                <a:latin typeface="Book Antiqua" panose="02040602050305030304" pitchFamily="18" charset="0"/>
              </a:rPr>
              <a:t>Figure 2-2 compares consumption as a share of GDP for the U.S. to Japan</a:t>
            </a:r>
          </a:p>
        </p:txBody>
      </p:sp>
      <p:sp>
        <p:nvSpPr>
          <p:cNvPr id="35844" name="Slide Number Placeholder 5">
            <a:extLst>
              <a:ext uri="{FF2B5EF4-FFF2-40B4-BE49-F238E27FC236}">
                <a16:creationId xmlns:a16="http://schemas.microsoft.com/office/drawing/2014/main" id="{358F9423-E191-060C-CF47-9776401D58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>
                <a:solidFill>
                  <a:srgbClr val="3477B2"/>
                </a:solidFill>
              </a:rPr>
              <a:t>2-</a:t>
            </a:r>
            <a:fld id="{A73311DF-994D-0E4F-9E8A-4C3B597B3DC1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35845" name="Picture 7">
            <a:extLst>
              <a:ext uri="{FF2B5EF4-FFF2-40B4-BE49-F238E27FC236}">
                <a16:creationId xmlns:a16="http://schemas.microsoft.com/office/drawing/2014/main" id="{FA27B257-8AF7-93D0-1ACA-483FAA7A4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0" y="3565525"/>
            <a:ext cx="567690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Number Placeholder 3">
            <a:extLst>
              <a:ext uri="{FF2B5EF4-FFF2-40B4-BE49-F238E27FC236}">
                <a16:creationId xmlns:a16="http://schemas.microsoft.com/office/drawing/2014/main" id="{2D82789A-EBDB-EFF1-9F9B-34D3BFD78F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39BA245-E833-894B-AE46-A3BC8BC535E8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37890" name="Picture 4" descr="ONVERSABLE ECONOMIST: China's High Savings Rate">
            <a:extLst>
              <a:ext uri="{FF2B5EF4-FFF2-40B4-BE49-F238E27FC236}">
                <a16:creationId xmlns:a16="http://schemas.microsoft.com/office/drawing/2014/main" id="{43DB399B-066F-4CB9-B96E-B5D2AF0EF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575"/>
            <a:ext cx="8890000" cy="639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71A7644D-A2F2-9F46-D719-D9759CF0F90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pPr eaLnBrk="1" hangingPunct="1"/>
            <a:r>
              <a:rPr lang="en-US" altLang="en-US"/>
              <a:t>Investment</a:t>
            </a:r>
          </a:p>
        </p:txBody>
      </p:sp>
      <p:sp>
        <p:nvSpPr>
          <p:cNvPr id="38914" name="Rectangle 3">
            <a:extLst>
              <a:ext uri="{FF2B5EF4-FFF2-40B4-BE49-F238E27FC236}">
                <a16:creationId xmlns:a16="http://schemas.microsoft.com/office/drawing/2014/main" id="{1671DFED-2488-E4AE-CD1B-3FAC32AEEA42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pPr eaLnBrk="1" hangingPunct="1"/>
            <a:r>
              <a:rPr lang="en-US" altLang="en-US" sz="2400"/>
              <a:t>Investment = additions to the physical stock of capital (i.e. building machinery, construction of factories, additions to firms inventories)</a:t>
            </a:r>
          </a:p>
          <a:p>
            <a:pPr eaLnBrk="1" hangingPunct="1"/>
            <a:r>
              <a:rPr lang="en-US" altLang="en-US" sz="2400"/>
              <a:t>In the national income accounts, investment associated with </a:t>
            </a:r>
            <a:r>
              <a:rPr lang="en-US" altLang="en-US" sz="2400" i="1"/>
              <a:t>business sector’s</a:t>
            </a:r>
            <a:r>
              <a:rPr lang="en-US" altLang="en-US" sz="2400"/>
              <a:t> adding to the physical stock of capital, including inventories</a:t>
            </a:r>
          </a:p>
          <a:p>
            <a:pPr lvl="1" eaLnBrk="1" hangingPunct="1"/>
            <a:r>
              <a:rPr lang="en-US" altLang="en-US" sz="2000"/>
              <a:t>Household’s building up of inventories is considered consumption, although new home constructions considered part of I, not C</a:t>
            </a:r>
          </a:p>
          <a:p>
            <a:pPr eaLnBrk="1" hangingPunct="1"/>
            <a:r>
              <a:rPr lang="en-US" altLang="en-US" sz="2400"/>
              <a:t>Gross investment included in GDP measure, which is net investment plus depreciation</a:t>
            </a:r>
          </a:p>
        </p:txBody>
      </p:sp>
      <p:sp>
        <p:nvSpPr>
          <p:cNvPr id="38915" name="Slide Number Placeholder 5">
            <a:extLst>
              <a:ext uri="{FF2B5EF4-FFF2-40B4-BE49-F238E27FC236}">
                <a16:creationId xmlns:a16="http://schemas.microsoft.com/office/drawing/2014/main" id="{421AC986-A0B0-1FFD-6D8A-30EA1CA844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>
                <a:solidFill>
                  <a:srgbClr val="3477B2"/>
                </a:solidFill>
              </a:rPr>
              <a:t>2-</a:t>
            </a:r>
            <a:fld id="{703A10D1-DE8D-894D-835A-C2EBE9AF463A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900">
              <a:solidFill>
                <a:srgbClr val="3477B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>
            <a:extLst>
              <a:ext uri="{FF2B5EF4-FFF2-40B4-BE49-F238E27FC236}">
                <a16:creationId xmlns:a16="http://schemas.microsoft.com/office/drawing/2014/main" id="{4D089FFE-79DD-A4DA-A11D-0F6E3FFEF35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40962" name="Content Placeholder 2">
            <a:extLst>
              <a:ext uri="{FF2B5EF4-FFF2-40B4-BE49-F238E27FC236}">
                <a16:creationId xmlns:a16="http://schemas.microsoft.com/office/drawing/2014/main" id="{3CB17EFA-4603-9D5E-D286-AC0A9A6ED1EB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40963" name="Slide Number Placeholder 3">
            <a:extLst>
              <a:ext uri="{FF2B5EF4-FFF2-40B4-BE49-F238E27FC236}">
                <a16:creationId xmlns:a16="http://schemas.microsoft.com/office/drawing/2014/main" id="{6BC850F0-9B6D-DFB4-6DC5-59B7B968F0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8440030-2219-A748-B315-695D0F9E6774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40964" name="Picture 2" descr="ecoding Slowdown: Dip in household savings, investment an indicator ">
            <a:extLst>
              <a:ext uri="{FF2B5EF4-FFF2-40B4-BE49-F238E27FC236}">
                <a16:creationId xmlns:a16="http://schemas.microsoft.com/office/drawing/2014/main" id="{68124878-EF9F-669A-2163-C70FB9541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25" y="246063"/>
            <a:ext cx="7407275" cy="611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Rectangle 2">
            <a:extLst>
              <a:ext uri="{FF2B5EF4-FFF2-40B4-BE49-F238E27FC236}">
                <a16:creationId xmlns:a16="http://schemas.microsoft.com/office/drawing/2014/main" id="{43C28A50-D1C1-A558-35EE-D7362B844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46063"/>
            <a:ext cx="4697413" cy="558800"/>
          </a:xfrm>
          <a:prstGeom prst="rect">
            <a:avLst/>
          </a:prstGeom>
          <a:solidFill>
            <a:schemeClr val="bg1">
              <a:alpha val="7215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>
                <a:latin typeface="Book Antiqua" panose="02040602050305030304" pitchFamily="18" charset="0"/>
              </a:rPr>
              <a:t>India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>
            <a:extLst>
              <a:ext uri="{FF2B5EF4-FFF2-40B4-BE49-F238E27FC236}">
                <a16:creationId xmlns:a16="http://schemas.microsoft.com/office/drawing/2014/main" id="{94B7F50D-C19E-A8F9-CFCF-44ED3C6ADE6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pPr eaLnBrk="1" hangingPunct="1"/>
            <a:r>
              <a:rPr lang="en-US" altLang="en-US"/>
              <a:t>Government</a:t>
            </a:r>
          </a:p>
        </p:txBody>
      </p:sp>
      <p:sp>
        <p:nvSpPr>
          <p:cNvPr id="41986" name="Rectangle 3">
            <a:extLst>
              <a:ext uri="{FF2B5EF4-FFF2-40B4-BE49-F238E27FC236}">
                <a16:creationId xmlns:a16="http://schemas.microsoft.com/office/drawing/2014/main" id="{4F4012DC-C92D-2ECC-DB3E-0A2E7C30CBA9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en-US" sz="2000"/>
              <a:t> </a:t>
            </a:r>
          </a:p>
        </p:txBody>
      </p:sp>
      <p:sp>
        <p:nvSpPr>
          <p:cNvPr id="12293" name="Rectangle 3">
            <a:extLst>
              <a:ext uri="{FF2B5EF4-FFF2-40B4-BE49-F238E27FC236}">
                <a16:creationId xmlns:a16="http://schemas.microsoft.com/office/drawing/2014/main" id="{0ADC4162-9549-998E-F89F-07E70DEF2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1588" y="1565275"/>
            <a:ext cx="3200400" cy="44640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 eaLnBrk="1" hangingPunct="1">
              <a:spcBef>
                <a:spcPts val="0"/>
              </a:spcBef>
              <a:buFontTx/>
              <a:buChar char="•"/>
              <a:defRPr/>
            </a:pPr>
            <a:r>
              <a:rPr lang="en-US" dirty="0">
                <a:latin typeface="Book Antiqua" pitchFamily="18" charset="0"/>
              </a:rPr>
              <a:t>Government also makes transfer payments = payments made to people without their providing a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en-US" dirty="0">
                <a:latin typeface="Book Antiqua" pitchFamily="18" charset="0"/>
              </a:rPr>
              <a:t>          current service in   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en-US" dirty="0">
                <a:latin typeface="Book Antiqua" pitchFamily="18" charset="0"/>
              </a:rPr>
              <a:t>          exchange</a:t>
            </a:r>
          </a:p>
          <a:p>
            <a:pPr marL="742950" lvl="1" indent="-285750" eaLnBrk="1" hangingPunct="1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1400" dirty="0">
                <a:latin typeface="Book Antiqua" pitchFamily="18" charset="0"/>
              </a:rPr>
              <a:t>Ex. Social security, unemployment benefits</a:t>
            </a:r>
          </a:p>
        </p:txBody>
      </p:sp>
      <p:sp>
        <p:nvSpPr>
          <p:cNvPr id="41988" name="Slide Number Placeholder 5">
            <a:extLst>
              <a:ext uri="{FF2B5EF4-FFF2-40B4-BE49-F238E27FC236}">
                <a16:creationId xmlns:a16="http://schemas.microsoft.com/office/drawing/2014/main" id="{278641BF-4E36-1B49-B4A2-3295C68723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>
                <a:solidFill>
                  <a:srgbClr val="3477B2"/>
                </a:solidFill>
              </a:rPr>
              <a:t>2-</a:t>
            </a:r>
            <a:fld id="{12F409FD-2270-7B46-B877-F072053E4A90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41989" name="Picture 7">
            <a:extLst>
              <a:ext uri="{FF2B5EF4-FFF2-40B4-BE49-F238E27FC236}">
                <a16:creationId xmlns:a16="http://schemas.microsoft.com/office/drawing/2014/main" id="{8D26FA80-766F-9696-24AD-25060F13B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2873375"/>
            <a:ext cx="4616450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Rectangle 3">
            <a:extLst>
              <a:ext uri="{FF2B5EF4-FFF2-40B4-BE49-F238E27FC236}">
                <a16:creationId xmlns:a16="http://schemas.microsoft.com/office/drawing/2014/main" id="{8C8D7F0B-0176-872B-77AB-B455640A4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8" y="1565275"/>
            <a:ext cx="4473575" cy="224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800">
                <a:latin typeface="Book Antiqua" panose="02040602050305030304" pitchFamily="18" charset="0"/>
              </a:rPr>
              <a:t>Government purchases of goods and services include national defense expenditures and salaries of government employees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>
            <a:extLst>
              <a:ext uri="{FF2B5EF4-FFF2-40B4-BE49-F238E27FC236}">
                <a16:creationId xmlns:a16="http://schemas.microsoft.com/office/drawing/2014/main" id="{B9833EF3-51FE-53C3-738B-DC0D14CF74B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pPr eaLnBrk="1" hangingPunct="1"/>
            <a:r>
              <a:rPr lang="en-US" altLang="en-US"/>
              <a:t>Net Exports</a:t>
            </a:r>
          </a:p>
        </p:txBody>
      </p:sp>
      <p:sp>
        <p:nvSpPr>
          <p:cNvPr id="44034" name="Rectangle 3">
            <a:extLst>
              <a:ext uri="{FF2B5EF4-FFF2-40B4-BE49-F238E27FC236}">
                <a16:creationId xmlns:a16="http://schemas.microsoft.com/office/drawing/2014/main" id="{36FA405D-95A4-F02A-62B9-54A1D45E91E0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pPr eaLnBrk="1" hangingPunct="1"/>
            <a:r>
              <a:rPr lang="en-US" altLang="en-US" sz="2000"/>
              <a:t>Accounts for domestic purchases of foreign goods (imports) and foreign purchases of domestic goods (exports) </a:t>
            </a:r>
            <a:r>
              <a:rPr lang="en-US" altLang="en-US" sz="2000">
                <a:sym typeface="Symbol" pitchFamily="2" charset="2"/>
              </a:rPr>
              <a:t> NX = Exports – Imports</a:t>
            </a:r>
          </a:p>
          <a:p>
            <a:pPr lvl="1" eaLnBrk="1" hangingPunct="1"/>
            <a:r>
              <a:rPr lang="en-US" altLang="en-US" sz="1800"/>
              <a:t>Subtract imports from GDP since accounting for total demand for domestic production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C7535420-26AB-1F5A-78DE-65F171563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675" y="3360738"/>
            <a:ext cx="2636838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>
                <a:latin typeface="Book Antiqua" panose="02040602050305030304" pitchFamily="18" charset="0"/>
              </a:rPr>
              <a:t>NX can be &gt;, &lt;, or = 0</a:t>
            </a:r>
          </a:p>
          <a:p>
            <a:pPr lvl="1" eaLnBrk="1" hangingPunct="1"/>
            <a:r>
              <a:rPr lang="en-US" altLang="en-US" sz="1800">
                <a:latin typeface="Book Antiqua" panose="02040602050305030304" pitchFamily="18" charset="0"/>
              </a:rPr>
              <a:t>U.S. NX has been negative since the 1980’s </a:t>
            </a:r>
            <a:r>
              <a:rPr lang="en-US" altLang="en-US" sz="1800">
                <a:latin typeface="Book Antiqua" panose="02040602050305030304" pitchFamily="18" charset="0"/>
                <a:sym typeface="Symbol" pitchFamily="2" charset="2"/>
              </a:rPr>
              <a:t> trade deficit</a:t>
            </a:r>
            <a:endParaRPr lang="en-US" altLang="en-US" sz="1800">
              <a:latin typeface="Book Antiqua" panose="02040602050305030304" pitchFamily="18" charset="0"/>
            </a:endParaRPr>
          </a:p>
        </p:txBody>
      </p:sp>
      <p:sp>
        <p:nvSpPr>
          <p:cNvPr id="44036" name="Slide Number Placeholder 5">
            <a:extLst>
              <a:ext uri="{FF2B5EF4-FFF2-40B4-BE49-F238E27FC236}">
                <a16:creationId xmlns:a16="http://schemas.microsoft.com/office/drawing/2014/main" id="{80CA360A-9F35-928A-1603-388A2B2DD9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>
                <a:solidFill>
                  <a:srgbClr val="3477B2"/>
                </a:solidFill>
              </a:rPr>
              <a:t>2-</a:t>
            </a:r>
            <a:fld id="{BC2FB1EF-949B-4744-8F1A-178F37303A78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44037" name="Picture 7">
            <a:extLst>
              <a:ext uri="{FF2B5EF4-FFF2-40B4-BE49-F238E27FC236}">
                <a16:creationId xmlns:a16="http://schemas.microsoft.com/office/drawing/2014/main" id="{F8724B48-A250-CCBE-089B-2D4DD3E73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13" y="3360738"/>
            <a:ext cx="4760912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>
            <a:extLst>
              <a:ext uri="{FF2B5EF4-FFF2-40B4-BE49-F238E27FC236}">
                <a16:creationId xmlns:a16="http://schemas.microsoft.com/office/drawing/2014/main" id="{285653AF-3068-5502-ACA2-826FF90DCE8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46082" name="Content Placeholder 2">
            <a:extLst>
              <a:ext uri="{FF2B5EF4-FFF2-40B4-BE49-F238E27FC236}">
                <a16:creationId xmlns:a16="http://schemas.microsoft.com/office/drawing/2014/main" id="{870A382B-6A1F-F6A6-F37F-2E4D6AC6DD62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46083" name="Slide Number Placeholder 3">
            <a:extLst>
              <a:ext uri="{FF2B5EF4-FFF2-40B4-BE49-F238E27FC236}">
                <a16:creationId xmlns:a16="http://schemas.microsoft.com/office/drawing/2014/main" id="{AF261C29-2026-CBB6-1BE6-8CA00593C7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6493E5-9792-9A4E-8504-04D231DC693B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46084" name="Picture 2" descr="inally, China agrees to work on balance of trade - Times of India">
            <a:extLst>
              <a:ext uri="{FF2B5EF4-FFF2-40B4-BE49-F238E27FC236}">
                <a16:creationId xmlns:a16="http://schemas.microsoft.com/office/drawing/2014/main" id="{D2553120-62BB-90CB-833E-FDB12FBCA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38" y="438150"/>
            <a:ext cx="6791325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>
            <a:extLst>
              <a:ext uri="{FF2B5EF4-FFF2-40B4-BE49-F238E27FC236}">
                <a16:creationId xmlns:a16="http://schemas.microsoft.com/office/drawing/2014/main" id="{87E49E69-C11E-573D-EEC3-32A549E14F4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47106" name="Content Placeholder 2">
            <a:extLst>
              <a:ext uri="{FF2B5EF4-FFF2-40B4-BE49-F238E27FC236}">
                <a16:creationId xmlns:a16="http://schemas.microsoft.com/office/drawing/2014/main" id="{8A7B0BEC-0B01-7AAA-F423-9F26E867331A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47107" name="Slide Number Placeholder 3">
            <a:extLst>
              <a:ext uri="{FF2B5EF4-FFF2-40B4-BE49-F238E27FC236}">
                <a16:creationId xmlns:a16="http://schemas.microsoft.com/office/drawing/2014/main" id="{2E04BF86-A088-05D0-78CA-4BF26202F0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1FC7C1-681E-9E47-8E52-28DA6F8F98A9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47108" name="Picture 2" descr="ndia's trade deficit with China a factor in Indo-U.S. relations – The  Am">
            <a:extLst>
              <a:ext uri="{FF2B5EF4-FFF2-40B4-BE49-F238E27FC236}">
                <a16:creationId xmlns:a16="http://schemas.microsoft.com/office/drawing/2014/main" id="{45011AD4-5872-BAA7-525A-34AC17952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8" y="727075"/>
            <a:ext cx="8607425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B3640AB9-6718-E645-DD49-1C1AB5B7F9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Problems of GDP Measurement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9B476B78-E923-457B-D8C3-7E0C41D174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marL="533400" indent="-533400" eaLnBrk="1" fontAlgn="auto" hangingPunct="1">
              <a:spcAft>
                <a:spcPts val="0"/>
              </a:spcAft>
              <a:defRPr/>
            </a:pPr>
            <a:r>
              <a:rPr lang="en-US" sz="2800" dirty="0"/>
              <a:t>There are three major criticisms of the GDP measure:</a:t>
            </a:r>
          </a:p>
          <a:p>
            <a:pPr marL="1104900" lvl="2" indent="-4191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dirty="0"/>
              <a:t>Omits non-market goods and services</a:t>
            </a:r>
          </a:p>
          <a:p>
            <a:pPr marL="1371600" lvl="3" indent="-342900" eaLnBrk="1" fontAlgn="auto" hangingPunct="1">
              <a:spcAft>
                <a:spcPts val="0"/>
              </a:spcAft>
              <a:defRPr/>
            </a:pPr>
            <a:r>
              <a:rPr lang="en-US" dirty="0"/>
              <a:t>Ex. Work of stay-at-home mothers and fathers not included in GDP</a:t>
            </a:r>
          </a:p>
          <a:p>
            <a:pPr marL="1104900" lvl="2" indent="-4191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dirty="0"/>
              <a:t>No accounting for “</a:t>
            </a:r>
            <a:r>
              <a:rPr lang="en-US" dirty="0" err="1"/>
              <a:t>bads</a:t>
            </a:r>
            <a:r>
              <a:rPr lang="en-US" dirty="0"/>
              <a:t>” such as crime and pollution</a:t>
            </a:r>
          </a:p>
          <a:p>
            <a:pPr marL="1371600" lvl="3" indent="-342900" eaLnBrk="1" fontAlgn="auto" hangingPunct="1">
              <a:spcAft>
                <a:spcPts val="0"/>
              </a:spcAft>
              <a:defRPr/>
            </a:pPr>
            <a:r>
              <a:rPr lang="en-US" dirty="0"/>
              <a:t>Ex. Crime is a detriment to society, but there is no subtraction from GDP to account for it</a:t>
            </a:r>
          </a:p>
          <a:p>
            <a:pPr marL="1104900" lvl="2" indent="-4191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dirty="0"/>
              <a:t>No correction for quality improvements</a:t>
            </a:r>
          </a:p>
          <a:p>
            <a:pPr marL="1371600" lvl="3" indent="-342900" eaLnBrk="1" fontAlgn="auto" hangingPunct="1">
              <a:spcAft>
                <a:spcPts val="0"/>
              </a:spcAft>
              <a:defRPr/>
            </a:pPr>
            <a:r>
              <a:rPr lang="en-US" dirty="0"/>
              <a:t>Ex. Technological improvements are beneficial to the economy, but nothing is added to GDP to account for them</a:t>
            </a:r>
          </a:p>
          <a:p>
            <a:pPr marL="533400" indent="-5334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2800" dirty="0">
                <a:sym typeface="Symbol" pitchFamily="18" charset="2"/>
              </a:rPr>
              <a:t> Despite these drawbacks, GDP is still considered one of the best economic indicators for estimating growth in an economy</a:t>
            </a:r>
            <a:endParaRPr lang="en-US" sz="2800" dirty="0"/>
          </a:p>
          <a:p>
            <a:pPr marL="1371600" lvl="3" indent="-34290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9155" name="Slide Number Placeholder 5">
            <a:extLst>
              <a:ext uri="{FF2B5EF4-FFF2-40B4-BE49-F238E27FC236}">
                <a16:creationId xmlns:a16="http://schemas.microsoft.com/office/drawing/2014/main" id="{441B8B05-1E9F-146B-A651-7654EE38D2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>
                <a:solidFill>
                  <a:srgbClr val="3477B2"/>
                </a:solidFill>
              </a:rPr>
              <a:t>2-</a:t>
            </a:r>
            <a:fld id="{A2CDACA6-56EB-B64E-A4AD-24054D931B4D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900">
              <a:solidFill>
                <a:srgbClr val="3477B2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DB62400E-7C9E-F017-07C2-D44713ABC8F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52226" name="Content Placeholder 2">
            <a:extLst>
              <a:ext uri="{FF2B5EF4-FFF2-40B4-BE49-F238E27FC236}">
                <a16:creationId xmlns:a16="http://schemas.microsoft.com/office/drawing/2014/main" id="{8413B57A-F6DF-E5A1-CB2B-A7F33FA68392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52227" name="Slide Number Placeholder 3">
            <a:extLst>
              <a:ext uri="{FF2B5EF4-FFF2-40B4-BE49-F238E27FC236}">
                <a16:creationId xmlns:a16="http://schemas.microsoft.com/office/drawing/2014/main" id="{7BBAC6B6-E46E-705E-75D3-FF60FDC6CC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036EAFA-7133-F447-9384-38854469A06E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52228" name="Picture 4">
            <a:extLst>
              <a:ext uri="{FF2B5EF4-FFF2-40B4-BE49-F238E27FC236}">
                <a16:creationId xmlns:a16="http://schemas.microsoft.com/office/drawing/2014/main" id="{F1A6CF08-E779-CCBA-CC82-827DCC452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666750"/>
            <a:ext cx="8102600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>
            <a:extLst>
              <a:ext uri="{FF2B5EF4-FFF2-40B4-BE49-F238E27FC236}">
                <a16:creationId xmlns:a16="http://schemas.microsoft.com/office/drawing/2014/main" id="{888AF70C-92BA-DFE5-7300-502CA117045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53250" name="Content Placeholder 2">
            <a:extLst>
              <a:ext uri="{FF2B5EF4-FFF2-40B4-BE49-F238E27FC236}">
                <a16:creationId xmlns:a16="http://schemas.microsoft.com/office/drawing/2014/main" id="{BCA54232-E05B-BB84-BB58-246F48199D84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53251" name="Slide Number Placeholder 3">
            <a:extLst>
              <a:ext uri="{FF2B5EF4-FFF2-40B4-BE49-F238E27FC236}">
                <a16:creationId xmlns:a16="http://schemas.microsoft.com/office/drawing/2014/main" id="{2EBFA663-AA63-3002-CE79-35E0395F44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2442A7-208E-2B4E-9457-266C529B49BF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53252" name="Picture 4">
            <a:extLst>
              <a:ext uri="{FF2B5EF4-FFF2-40B4-BE49-F238E27FC236}">
                <a16:creationId xmlns:a16="http://schemas.microsoft.com/office/drawing/2014/main" id="{3F4197D5-8369-9550-DB32-9DAD72140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450850"/>
            <a:ext cx="8420100" cy="595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2ED0F0-E188-38EF-228B-C93614AD8668}"/>
              </a:ext>
            </a:extLst>
          </p:cNvPr>
          <p:cNvSpPr/>
          <p:nvPr/>
        </p:nvSpPr>
        <p:spPr>
          <a:xfrm>
            <a:off x="8305800" y="381000"/>
            <a:ext cx="476250" cy="844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0521A0-8978-882B-8748-F55322A43B11}"/>
              </a:ext>
            </a:extLst>
          </p:cNvPr>
          <p:cNvSpPr/>
          <p:nvPr/>
        </p:nvSpPr>
        <p:spPr>
          <a:xfrm>
            <a:off x="7721600" y="4791075"/>
            <a:ext cx="1138238" cy="1381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08F398-914E-1AA3-0255-26A150C22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5094288"/>
            <a:ext cx="103822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37.5 %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30.9%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>
            <a:extLst>
              <a:ext uri="{FF2B5EF4-FFF2-40B4-BE49-F238E27FC236}">
                <a16:creationId xmlns:a16="http://schemas.microsoft.com/office/drawing/2014/main" id="{B8CB8945-0E13-F87A-8243-330D966F0ED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54274" name="Content Placeholder 2">
            <a:extLst>
              <a:ext uri="{FF2B5EF4-FFF2-40B4-BE49-F238E27FC236}">
                <a16:creationId xmlns:a16="http://schemas.microsoft.com/office/drawing/2014/main" id="{17900950-ED16-2284-38EE-6BC41D4EEFC2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54275" name="Slide Number Placeholder 3">
            <a:extLst>
              <a:ext uri="{FF2B5EF4-FFF2-40B4-BE49-F238E27FC236}">
                <a16:creationId xmlns:a16="http://schemas.microsoft.com/office/drawing/2014/main" id="{00B1F25C-57E1-A9FF-1EE5-1EB787C10C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9FFBC7-179D-754F-BACF-9D17860B7EA0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54276" name="Picture 4">
            <a:extLst>
              <a:ext uri="{FF2B5EF4-FFF2-40B4-BE49-F238E27FC236}">
                <a16:creationId xmlns:a16="http://schemas.microsoft.com/office/drawing/2014/main" id="{9EEBEC89-59B7-76B2-5931-1E4A7552C6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228600"/>
            <a:ext cx="81915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53C2E29-2C72-2DBC-F10B-241C5E186377}"/>
              </a:ext>
            </a:extLst>
          </p:cNvPr>
          <p:cNvSpPr/>
          <p:nvPr/>
        </p:nvSpPr>
        <p:spPr>
          <a:xfrm>
            <a:off x="476250" y="5303838"/>
            <a:ext cx="6454775" cy="10779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C333FB-1F39-2FCE-1196-A4832638E6EA}"/>
              </a:ext>
            </a:extLst>
          </p:cNvPr>
          <p:cNvSpPr/>
          <p:nvPr/>
        </p:nvSpPr>
        <p:spPr>
          <a:xfrm>
            <a:off x="7278688" y="4919663"/>
            <a:ext cx="1389062" cy="12525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FC707E10-FAD1-813A-B9AF-E781D2E743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228600"/>
            <a:ext cx="81915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id="{AFBCD6DD-373D-3D62-7921-BF8FD2C36BA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55298" name="Content Placeholder 2">
            <a:extLst>
              <a:ext uri="{FF2B5EF4-FFF2-40B4-BE49-F238E27FC236}">
                <a16:creationId xmlns:a16="http://schemas.microsoft.com/office/drawing/2014/main" id="{A7B6EE33-E67C-5EA6-D246-F763538A029B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55299" name="Slide Number Placeholder 3">
            <a:extLst>
              <a:ext uri="{FF2B5EF4-FFF2-40B4-BE49-F238E27FC236}">
                <a16:creationId xmlns:a16="http://schemas.microsoft.com/office/drawing/2014/main" id="{5E734927-218D-9F50-2E11-C67530634F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11F5FF-9CCE-064F-B414-2B152D41B2F9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55300" name="Picture 5">
            <a:extLst>
              <a:ext uri="{FF2B5EF4-FFF2-40B4-BE49-F238E27FC236}">
                <a16:creationId xmlns:a16="http://schemas.microsoft.com/office/drawing/2014/main" id="{5F299738-27D0-9FD4-A120-AF32BFD32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482600"/>
            <a:ext cx="7975600" cy="58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>
            <a:extLst>
              <a:ext uri="{FF2B5EF4-FFF2-40B4-BE49-F238E27FC236}">
                <a16:creationId xmlns:a16="http://schemas.microsoft.com/office/drawing/2014/main" id="{0DA5AE1F-52BC-4528-0900-986471065DC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56322" name="Content Placeholder 2">
            <a:extLst>
              <a:ext uri="{FF2B5EF4-FFF2-40B4-BE49-F238E27FC236}">
                <a16:creationId xmlns:a16="http://schemas.microsoft.com/office/drawing/2014/main" id="{02ABFE18-CAF0-41E1-6868-B786B504A0D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56323" name="Slide Number Placeholder 3">
            <a:extLst>
              <a:ext uri="{FF2B5EF4-FFF2-40B4-BE49-F238E27FC236}">
                <a16:creationId xmlns:a16="http://schemas.microsoft.com/office/drawing/2014/main" id="{F221E9FE-BE52-E112-F816-461A5D906F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2BD6FA3-23F9-6746-B0D4-98025901F13B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56324" name="Picture 4">
            <a:extLst>
              <a:ext uri="{FF2B5EF4-FFF2-40B4-BE49-F238E27FC236}">
                <a16:creationId xmlns:a16="http://schemas.microsoft.com/office/drawing/2014/main" id="{6B73D103-3209-2487-5A6B-C8B0A006B3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38150"/>
            <a:ext cx="7848600" cy="598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>
            <a:extLst>
              <a:ext uri="{FF2B5EF4-FFF2-40B4-BE49-F238E27FC236}">
                <a16:creationId xmlns:a16="http://schemas.microsoft.com/office/drawing/2014/main" id="{4967A231-8B4D-6D2E-6E01-C560C05E49F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r>
              <a:rPr lang="en-US" altLang="en-US"/>
              <a:t>Inflation</a:t>
            </a:r>
          </a:p>
        </p:txBody>
      </p:sp>
      <p:sp>
        <p:nvSpPr>
          <p:cNvPr id="57346" name="Content Placeholder 2">
            <a:extLst>
              <a:ext uri="{FF2B5EF4-FFF2-40B4-BE49-F238E27FC236}">
                <a16:creationId xmlns:a16="http://schemas.microsoft.com/office/drawing/2014/main" id="{151C7EB6-D4EB-0D02-021D-3FCADBBA5589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r>
              <a:rPr lang="en-US" altLang="en-US" sz="2400"/>
              <a:t>Causes of Inflation</a:t>
            </a:r>
          </a:p>
          <a:p>
            <a:pPr lvl="1"/>
            <a:r>
              <a:rPr lang="en-US" altLang="en-US" sz="2400"/>
              <a:t>Demand pull</a:t>
            </a:r>
          </a:p>
          <a:p>
            <a:pPr lvl="1"/>
            <a:r>
              <a:rPr lang="en-US" altLang="en-US" sz="2400"/>
              <a:t>Cost push</a:t>
            </a:r>
          </a:p>
          <a:p>
            <a:pPr lvl="1"/>
            <a:r>
              <a:rPr lang="en-US" altLang="en-US" sz="2400"/>
              <a:t>Inflation expectations</a:t>
            </a:r>
          </a:p>
          <a:p>
            <a:r>
              <a:rPr lang="en-US" altLang="en-US" sz="2400"/>
              <a:t>Philips curve and the role of expectations</a:t>
            </a:r>
          </a:p>
          <a:p>
            <a:r>
              <a:rPr lang="en-US" altLang="en-US" sz="2400"/>
              <a:t>Gw=-e(u-u*)</a:t>
            </a:r>
          </a:p>
          <a:p>
            <a:pPr lvl="1"/>
            <a:r>
              <a:rPr lang="en-US" altLang="en-US" sz="2400"/>
              <a:t>Wages are falling when unemployment rate exceeds the natural rate</a:t>
            </a:r>
          </a:p>
          <a:p>
            <a:pPr lvl="1"/>
            <a:r>
              <a:rPr lang="en-US" altLang="en-US" sz="2400"/>
              <a:t>Expectations augmented Philips curve</a:t>
            </a:r>
          </a:p>
          <a:p>
            <a:pPr lvl="1"/>
            <a:r>
              <a:rPr lang="en-US" altLang="en-US" sz="2400"/>
              <a:t>I = Iexpected - e(u-u*)</a:t>
            </a:r>
          </a:p>
        </p:txBody>
      </p:sp>
      <p:sp>
        <p:nvSpPr>
          <p:cNvPr id="57347" name="Slide Number Placeholder 3">
            <a:extLst>
              <a:ext uri="{FF2B5EF4-FFF2-40B4-BE49-F238E27FC236}">
                <a16:creationId xmlns:a16="http://schemas.microsoft.com/office/drawing/2014/main" id="{69A24922-CD2A-4DD2-B508-A8EAFB5BBCA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9E3669-DBC7-5843-AA8C-15621D26C466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900">
              <a:solidFill>
                <a:srgbClr val="3477B2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>
            <a:extLst>
              <a:ext uri="{FF2B5EF4-FFF2-40B4-BE49-F238E27FC236}">
                <a16:creationId xmlns:a16="http://schemas.microsoft.com/office/drawing/2014/main" id="{7A3F291B-EDAB-F94A-E3A2-5AA2969B5B6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r>
              <a:rPr lang="en-US" altLang="en-US"/>
              <a:t>Inflation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45F1B-6C9B-0F63-4506-AD45B5BE4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4938"/>
            <a:ext cx="7467600" cy="4495800"/>
          </a:xfrm>
          <a:solidFill>
            <a:schemeClr val="bg1">
              <a:alpha val="78038"/>
            </a:schemeClr>
          </a:solidFill>
        </p:spPr>
        <p:txBody>
          <a:bodyPr/>
          <a:lstStyle/>
          <a:p>
            <a:r>
              <a:rPr lang="en-US" altLang="en-US" sz="2200"/>
              <a:t>Why wages adjust slowly?</a:t>
            </a:r>
          </a:p>
          <a:p>
            <a:pPr lvl="1"/>
            <a:r>
              <a:rPr lang="en-US" altLang="en-US" sz="2200"/>
              <a:t>Imperfect information</a:t>
            </a:r>
          </a:p>
          <a:p>
            <a:pPr lvl="2"/>
            <a:r>
              <a:rPr lang="en-US" altLang="en-US" sz="2200"/>
              <a:t>With an increase in inflation, the nominal wages of the workers rise which the worker mistake with rise in real wages,  hence, willing to work more.</a:t>
            </a:r>
          </a:p>
          <a:p>
            <a:pPr lvl="1"/>
            <a:r>
              <a:rPr lang="en-US" altLang="en-US" sz="2200"/>
              <a:t>Coordination problem (price stickiness)</a:t>
            </a:r>
          </a:p>
          <a:p>
            <a:pPr lvl="2"/>
            <a:r>
              <a:rPr lang="en-US" altLang="en-US" sz="2200"/>
              <a:t>Firms are not willing to increase the price in response to a policy change in fear of loosing business</a:t>
            </a:r>
          </a:p>
          <a:p>
            <a:pPr lvl="2"/>
            <a:r>
              <a:rPr lang="en-US" altLang="en-US" sz="2200"/>
              <a:t>Wages are sticky downwards</a:t>
            </a:r>
          </a:p>
          <a:p>
            <a:pPr lvl="1"/>
            <a:r>
              <a:rPr lang="en-US" altLang="en-US" sz="2200"/>
              <a:t>Efficiency wages</a:t>
            </a:r>
          </a:p>
          <a:p>
            <a:pPr lvl="2"/>
            <a:r>
              <a:rPr lang="en-US" altLang="en-US" sz="2200"/>
              <a:t>Wages motivate labour</a:t>
            </a:r>
          </a:p>
        </p:txBody>
      </p:sp>
      <p:sp>
        <p:nvSpPr>
          <p:cNvPr id="58371" name="Slide Number Placeholder 3">
            <a:extLst>
              <a:ext uri="{FF2B5EF4-FFF2-40B4-BE49-F238E27FC236}">
                <a16:creationId xmlns:a16="http://schemas.microsoft.com/office/drawing/2014/main" id="{CAE3E9F3-2ACC-5326-817A-BED60416E46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8775657-7748-1E49-B9F5-C3D9F1264536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900">
              <a:solidFill>
                <a:srgbClr val="3477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>
            <a:extLst>
              <a:ext uri="{FF2B5EF4-FFF2-40B4-BE49-F238E27FC236}">
                <a16:creationId xmlns:a16="http://schemas.microsoft.com/office/drawing/2014/main" id="{830B3037-6F5D-DCA0-271A-F694BF710CA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r>
              <a:rPr lang="en-US" altLang="en-US"/>
              <a:t>Price Indexes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AE95A-3C75-FBB8-FD5D-A95626ECAEB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72440" y="1725168"/>
            <a:ext cx="8543544" cy="4495800"/>
          </a:xfrm>
          <a:blipFill>
            <a:blip r:embed="rId2"/>
            <a:stretch>
              <a:fillRect l="-1634" t="-1685" r="-1040" b="-17416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59395" name="Slide Number Placeholder 3">
            <a:extLst>
              <a:ext uri="{FF2B5EF4-FFF2-40B4-BE49-F238E27FC236}">
                <a16:creationId xmlns:a16="http://schemas.microsoft.com/office/drawing/2014/main" id="{AEC0F243-CB7D-DB5D-72FA-07C77085DB5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D733B99-B956-E74B-B728-B1F056E843AE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900">
              <a:solidFill>
                <a:srgbClr val="3477B2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>
            <a:extLst>
              <a:ext uri="{FF2B5EF4-FFF2-40B4-BE49-F238E27FC236}">
                <a16:creationId xmlns:a16="http://schemas.microsoft.com/office/drawing/2014/main" id="{EA7F0039-6881-AD82-220A-27C01B6F7A2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60418" name="Content Placeholder 2">
            <a:extLst>
              <a:ext uri="{FF2B5EF4-FFF2-40B4-BE49-F238E27FC236}">
                <a16:creationId xmlns:a16="http://schemas.microsoft.com/office/drawing/2014/main" id="{7902D1E9-F972-0AE9-07B1-95B3590C2FCA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60419" name="Slide Number Placeholder 3">
            <a:extLst>
              <a:ext uri="{FF2B5EF4-FFF2-40B4-BE49-F238E27FC236}">
                <a16:creationId xmlns:a16="http://schemas.microsoft.com/office/drawing/2014/main" id="{69D78656-038B-FEEB-A01A-4F42542E15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BEC44F-02E1-FE4B-9184-F1294CDD8E14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60420" name="Picture 4">
            <a:extLst>
              <a:ext uri="{FF2B5EF4-FFF2-40B4-BE49-F238E27FC236}">
                <a16:creationId xmlns:a16="http://schemas.microsoft.com/office/drawing/2014/main" id="{6399E519-733E-66CC-2A3E-A73BF7AF65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704850"/>
            <a:ext cx="8216900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>
            <a:extLst>
              <a:ext uri="{FF2B5EF4-FFF2-40B4-BE49-F238E27FC236}">
                <a16:creationId xmlns:a16="http://schemas.microsoft.com/office/drawing/2014/main" id="{98535E49-1DE3-0D1F-E6CB-805C957D457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61442" name="Content Placeholder 2">
            <a:extLst>
              <a:ext uri="{FF2B5EF4-FFF2-40B4-BE49-F238E27FC236}">
                <a16:creationId xmlns:a16="http://schemas.microsoft.com/office/drawing/2014/main" id="{8B946F84-A357-1089-E57A-B6DE081B2FDF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61443" name="Slide Number Placeholder 3">
            <a:extLst>
              <a:ext uri="{FF2B5EF4-FFF2-40B4-BE49-F238E27FC236}">
                <a16:creationId xmlns:a16="http://schemas.microsoft.com/office/drawing/2014/main" id="{30A16A85-E50C-5C2C-8C2C-F771ABE641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BBBBEF-48FA-3449-BC33-8129D95CFA53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61444" name="Picture 4">
            <a:extLst>
              <a:ext uri="{FF2B5EF4-FFF2-40B4-BE49-F238E27FC236}">
                <a16:creationId xmlns:a16="http://schemas.microsoft.com/office/drawing/2014/main" id="{402B95DD-EE4C-A125-6A19-1DD408383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546100"/>
            <a:ext cx="8445500" cy="576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>
            <a:extLst>
              <a:ext uri="{FF2B5EF4-FFF2-40B4-BE49-F238E27FC236}">
                <a16:creationId xmlns:a16="http://schemas.microsoft.com/office/drawing/2014/main" id="{D58D1771-F67E-EC60-6B7B-5AEB0EDB8D5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62466" name="Content Placeholder 2">
            <a:extLst>
              <a:ext uri="{FF2B5EF4-FFF2-40B4-BE49-F238E27FC236}">
                <a16:creationId xmlns:a16="http://schemas.microsoft.com/office/drawing/2014/main" id="{132D15EA-7D46-5803-A266-D9558CE28942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62467" name="Slide Number Placeholder 3">
            <a:extLst>
              <a:ext uri="{FF2B5EF4-FFF2-40B4-BE49-F238E27FC236}">
                <a16:creationId xmlns:a16="http://schemas.microsoft.com/office/drawing/2014/main" id="{73334D32-3A8C-7D1A-402F-53DC4C5D9F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456F7D-612C-FA43-8043-AB36609C77FD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62468" name="Picture 4">
            <a:extLst>
              <a:ext uri="{FF2B5EF4-FFF2-40B4-BE49-F238E27FC236}">
                <a16:creationId xmlns:a16="http://schemas.microsoft.com/office/drawing/2014/main" id="{2ED6C6BB-8F8B-69A2-D5A1-9BCC301CFA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527050"/>
            <a:ext cx="8648700" cy="580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60FE5F9-B795-37C3-B258-64A998591AB9}"/>
              </a:ext>
            </a:extLst>
          </p:cNvPr>
          <p:cNvSpPr/>
          <p:nvPr/>
        </p:nvSpPr>
        <p:spPr>
          <a:xfrm>
            <a:off x="247650" y="4425950"/>
            <a:ext cx="8648700" cy="2127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5DD82AF7-1871-E78A-051B-DEEFC9AD07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527050"/>
            <a:ext cx="8648700" cy="580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AAC9A43-A4D1-9E7D-7FAA-9DFD80C125B5}"/>
              </a:ext>
            </a:extLst>
          </p:cNvPr>
          <p:cNvSpPr/>
          <p:nvPr/>
        </p:nvSpPr>
        <p:spPr>
          <a:xfrm>
            <a:off x="8305800" y="527050"/>
            <a:ext cx="590550" cy="7524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B16471-D46E-EF1B-C9F5-8EAA74CCB935}"/>
              </a:ext>
            </a:extLst>
          </p:cNvPr>
          <p:cNvSpPr/>
          <p:nvPr/>
        </p:nvSpPr>
        <p:spPr>
          <a:xfrm>
            <a:off x="4572000" y="2249488"/>
            <a:ext cx="4076700" cy="14938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32C811-3117-EB4F-58B9-297FCCC9B53A}"/>
              </a:ext>
            </a:extLst>
          </p:cNvPr>
          <p:cNvSpPr/>
          <p:nvPr/>
        </p:nvSpPr>
        <p:spPr>
          <a:xfrm>
            <a:off x="247650" y="4537075"/>
            <a:ext cx="8648700" cy="1746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>
            <a:extLst>
              <a:ext uri="{FF2B5EF4-FFF2-40B4-BE49-F238E27FC236}">
                <a16:creationId xmlns:a16="http://schemas.microsoft.com/office/drawing/2014/main" id="{F73FA25D-5915-4B92-5D8E-B022AC59E49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r>
              <a:rPr lang="en-US" altLang="en-US"/>
              <a:t>Indexes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E6004A68-EC74-A62E-8B9C-9513FF0231B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5800" y="1676400"/>
          <a:ext cx="7467600" cy="1482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681"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Rice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Shirt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House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en-US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endParaRPr lang="en-US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price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quantity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price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quantity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price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quantity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3532" name="Slide Number Placeholder 3">
            <a:extLst>
              <a:ext uri="{FF2B5EF4-FFF2-40B4-BE49-F238E27FC236}">
                <a16:creationId xmlns:a16="http://schemas.microsoft.com/office/drawing/2014/main" id="{BFF765EA-A1A1-9A31-E119-CC90C3623F4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BE2847-6B4E-FC40-9FF3-30DF2727CF77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C44168-1B77-AAF6-7B50-F0EE384EC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1138" y="3825875"/>
            <a:ext cx="658018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Laspeyre’s price index = (15*10000+200*400+1000*50) / (10*10000+120*400+780*50) = 1.497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Passche’s price index = (15*12000+200*500+1000*75) / (10*12000+200*500+1000*75) = 1.489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>
            <a:extLst>
              <a:ext uri="{FF2B5EF4-FFF2-40B4-BE49-F238E27FC236}">
                <a16:creationId xmlns:a16="http://schemas.microsoft.com/office/drawing/2014/main" id="{C8D4068F-E7A5-F676-C80D-6968988012B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64514" name="Content Placeholder 2">
            <a:extLst>
              <a:ext uri="{FF2B5EF4-FFF2-40B4-BE49-F238E27FC236}">
                <a16:creationId xmlns:a16="http://schemas.microsoft.com/office/drawing/2014/main" id="{3E4A448F-DB4D-26F7-DC76-7880EA58B810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64515" name="Slide Number Placeholder 3">
            <a:extLst>
              <a:ext uri="{FF2B5EF4-FFF2-40B4-BE49-F238E27FC236}">
                <a16:creationId xmlns:a16="http://schemas.microsoft.com/office/drawing/2014/main" id="{59B77F64-4A2C-D277-430C-F502121BA3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363E026-0B51-BF42-9D66-A3911EF09B96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64516" name="Picture 4">
            <a:extLst>
              <a:ext uri="{FF2B5EF4-FFF2-40B4-BE49-F238E27FC236}">
                <a16:creationId xmlns:a16="http://schemas.microsoft.com/office/drawing/2014/main" id="{057B4C85-3D2A-6525-58F8-DC49B838F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381000"/>
            <a:ext cx="7797800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>
            <a:extLst>
              <a:ext uri="{FF2B5EF4-FFF2-40B4-BE49-F238E27FC236}">
                <a16:creationId xmlns:a16="http://schemas.microsoft.com/office/drawing/2014/main" id="{94E37453-1D6C-97FA-61A4-3C33A4F9AB9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65538" name="Content Placeholder 2">
            <a:extLst>
              <a:ext uri="{FF2B5EF4-FFF2-40B4-BE49-F238E27FC236}">
                <a16:creationId xmlns:a16="http://schemas.microsoft.com/office/drawing/2014/main" id="{1F185559-B768-756E-C00F-0340321C1E06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ED128449-A664-D4DC-15D8-9568343A08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B4FF53-EFAD-F349-8781-0A6BFA5BE4AD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65540" name="Picture 5">
            <a:extLst>
              <a:ext uri="{FF2B5EF4-FFF2-40B4-BE49-F238E27FC236}">
                <a16:creationId xmlns:a16="http://schemas.microsoft.com/office/drawing/2014/main" id="{7183A822-C7E8-BF17-2CFF-48042B0975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654050"/>
            <a:ext cx="8305800" cy="554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Content Placeholder 2">
            <a:extLst>
              <a:ext uri="{FF2B5EF4-FFF2-40B4-BE49-F238E27FC236}">
                <a16:creationId xmlns:a16="http://schemas.microsoft.com/office/drawing/2014/main" id="{052D7227-D178-6D57-D1A8-B6380EE02A3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66562" name="Slide Number Placeholder 3">
            <a:extLst>
              <a:ext uri="{FF2B5EF4-FFF2-40B4-BE49-F238E27FC236}">
                <a16:creationId xmlns:a16="http://schemas.microsoft.com/office/drawing/2014/main" id="{18099754-1458-A1D1-0A90-98C379609AA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D05D8B-4D1C-8443-A713-9FF91B523348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66563" name="Picture 4">
            <a:extLst>
              <a:ext uri="{FF2B5EF4-FFF2-40B4-BE49-F238E27FC236}">
                <a16:creationId xmlns:a16="http://schemas.microsoft.com/office/drawing/2014/main" id="{E9C17836-7C0C-BE7F-D0F4-43B103E95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1028700"/>
            <a:ext cx="81407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>
            <a:extLst>
              <a:ext uri="{FF2B5EF4-FFF2-40B4-BE49-F238E27FC236}">
                <a16:creationId xmlns:a16="http://schemas.microsoft.com/office/drawing/2014/main" id="{44300D9F-7656-41BC-4C3F-FE7587694B5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r>
              <a:rPr lang="en-US" altLang="en-US"/>
              <a:t>Consumer Price Indices</a:t>
            </a:r>
          </a:p>
        </p:txBody>
      </p:sp>
      <p:sp>
        <p:nvSpPr>
          <p:cNvPr id="67586" name="Content Placeholder 2">
            <a:extLst>
              <a:ext uri="{FF2B5EF4-FFF2-40B4-BE49-F238E27FC236}">
                <a16:creationId xmlns:a16="http://schemas.microsoft.com/office/drawing/2014/main" id="{8FCF0441-DF3E-DC43-3A95-DA476F3E367B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r>
              <a:rPr lang="en-US" altLang="en-US"/>
              <a:t>CPI for Industrial Workers</a:t>
            </a:r>
          </a:p>
          <a:p>
            <a:r>
              <a:rPr lang="en-US" altLang="en-US"/>
              <a:t>CPI for urban non-manual employees</a:t>
            </a:r>
          </a:p>
          <a:p>
            <a:r>
              <a:rPr lang="en-US" altLang="en-US"/>
              <a:t>CPI for agricultural workers</a:t>
            </a:r>
          </a:p>
        </p:txBody>
      </p:sp>
      <p:sp>
        <p:nvSpPr>
          <p:cNvPr id="67587" name="Slide Number Placeholder 3">
            <a:extLst>
              <a:ext uri="{FF2B5EF4-FFF2-40B4-BE49-F238E27FC236}">
                <a16:creationId xmlns:a16="http://schemas.microsoft.com/office/drawing/2014/main" id="{E28F9405-A659-3A2E-6C48-B7A3E2889AE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3382445-892B-B745-B70B-D7A6B8A6C5FD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900">
              <a:solidFill>
                <a:srgbClr val="3477B2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>
            <a:extLst>
              <a:ext uri="{FF2B5EF4-FFF2-40B4-BE49-F238E27FC236}">
                <a16:creationId xmlns:a16="http://schemas.microsoft.com/office/drawing/2014/main" id="{BFCEDA54-2E44-5077-97AF-CD248F0F1D2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68610" name="Content Placeholder 2">
            <a:extLst>
              <a:ext uri="{FF2B5EF4-FFF2-40B4-BE49-F238E27FC236}">
                <a16:creationId xmlns:a16="http://schemas.microsoft.com/office/drawing/2014/main" id="{A9A56F79-07D3-0F9E-2A76-AED01EE2847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68611" name="Slide Number Placeholder 3">
            <a:extLst>
              <a:ext uri="{FF2B5EF4-FFF2-40B4-BE49-F238E27FC236}">
                <a16:creationId xmlns:a16="http://schemas.microsoft.com/office/drawing/2014/main" id="{3D3028FC-F113-8F4D-EA6A-51F51C7C82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A8543D-3EA4-2D4B-A253-3B13A8F9774C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68612" name="Picture 4">
            <a:extLst>
              <a:ext uri="{FF2B5EF4-FFF2-40B4-BE49-F238E27FC236}">
                <a16:creationId xmlns:a16="http://schemas.microsoft.com/office/drawing/2014/main" id="{FBBF87E8-78E8-D479-87A0-E3D4A0553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711200"/>
            <a:ext cx="8331200" cy="543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3" name="TextBox 1">
            <a:extLst>
              <a:ext uri="{FF2B5EF4-FFF2-40B4-BE49-F238E27FC236}">
                <a16:creationId xmlns:a16="http://schemas.microsoft.com/office/drawing/2014/main" id="{6753A090-DEA2-70F6-269A-76F129961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5800" y="711200"/>
            <a:ext cx="431800" cy="939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>
            <a:extLst>
              <a:ext uri="{FF2B5EF4-FFF2-40B4-BE49-F238E27FC236}">
                <a16:creationId xmlns:a16="http://schemas.microsoft.com/office/drawing/2014/main" id="{8F2BFF58-3C45-BC6B-1C0A-276D1C40475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69634" name="Content Placeholder 2">
            <a:extLst>
              <a:ext uri="{FF2B5EF4-FFF2-40B4-BE49-F238E27FC236}">
                <a16:creationId xmlns:a16="http://schemas.microsoft.com/office/drawing/2014/main" id="{29796A8B-7E5A-9049-A536-D21408DBC552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69635" name="Slide Number Placeholder 3">
            <a:extLst>
              <a:ext uri="{FF2B5EF4-FFF2-40B4-BE49-F238E27FC236}">
                <a16:creationId xmlns:a16="http://schemas.microsoft.com/office/drawing/2014/main" id="{5F0B01BF-B145-0C64-CCDB-4B6C5AF68B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BB093E5-5023-4D4A-9690-6DCBC819679A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69636" name="Picture 4">
            <a:extLst>
              <a:ext uri="{FF2B5EF4-FFF2-40B4-BE49-F238E27FC236}">
                <a16:creationId xmlns:a16="http://schemas.microsoft.com/office/drawing/2014/main" id="{D4DE06CB-1BC2-E471-01DC-EA831A9663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93700"/>
            <a:ext cx="8001000" cy="607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73D20D1-EFD0-888A-F45F-D86C3915BDDF}"/>
              </a:ext>
            </a:extLst>
          </p:cNvPr>
          <p:cNvSpPr/>
          <p:nvPr/>
        </p:nvSpPr>
        <p:spPr>
          <a:xfrm>
            <a:off x="838200" y="3730625"/>
            <a:ext cx="5927725" cy="2578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F44198-1497-7592-8B63-4D9BF8E6AF5A}"/>
              </a:ext>
            </a:extLst>
          </p:cNvPr>
          <p:cNvSpPr/>
          <p:nvPr/>
        </p:nvSpPr>
        <p:spPr>
          <a:xfrm>
            <a:off x="5815013" y="1993900"/>
            <a:ext cx="2490787" cy="1335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B46E4536-70F1-9381-7A7E-52DB21D8E9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38150"/>
            <a:ext cx="8001000" cy="607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>
            <a:extLst>
              <a:ext uri="{FF2B5EF4-FFF2-40B4-BE49-F238E27FC236}">
                <a16:creationId xmlns:a16="http://schemas.microsoft.com/office/drawing/2014/main" id="{F3E33504-881C-FC1F-B89D-2DDA72C64D2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70658" name="Content Placeholder 2">
            <a:extLst>
              <a:ext uri="{FF2B5EF4-FFF2-40B4-BE49-F238E27FC236}">
                <a16:creationId xmlns:a16="http://schemas.microsoft.com/office/drawing/2014/main" id="{8B41EA47-BB1E-5498-B32C-AB22ED72304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endParaRPr lang="en-US" altLang="en-US"/>
          </a:p>
        </p:txBody>
      </p:sp>
      <p:sp>
        <p:nvSpPr>
          <p:cNvPr id="70659" name="Slide Number Placeholder 3">
            <a:extLst>
              <a:ext uri="{FF2B5EF4-FFF2-40B4-BE49-F238E27FC236}">
                <a16:creationId xmlns:a16="http://schemas.microsoft.com/office/drawing/2014/main" id="{63621C94-C61E-9DA3-BD18-9757BAD18B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E3260D3-1270-AA4D-BEE8-B6799DCAC928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70660" name="Picture 4">
            <a:extLst>
              <a:ext uri="{FF2B5EF4-FFF2-40B4-BE49-F238E27FC236}">
                <a16:creationId xmlns:a16="http://schemas.microsoft.com/office/drawing/2014/main" id="{A929AA31-5B07-1F5D-3B70-1643495AFB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254000"/>
            <a:ext cx="8864600" cy="63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>
            <a:extLst>
              <a:ext uri="{FF2B5EF4-FFF2-40B4-BE49-F238E27FC236}">
                <a16:creationId xmlns:a16="http://schemas.microsoft.com/office/drawing/2014/main" id="{70F78C51-DC9A-A8A0-544A-0402385EAC6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pPr eaLnBrk="1" hangingPunct="1"/>
            <a:r>
              <a:rPr lang="en-US" altLang="en-US"/>
              <a:t>Inflation and Prices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ECD44845-BF5C-4F73-9737-A5978751C4F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dirty="0"/>
              <a:t>Inflation, </a:t>
            </a:r>
            <a:r>
              <a:rPr lang="en-US" sz="2400" dirty="0">
                <a:sym typeface="Symbol" pitchFamily="18" charset="2"/>
              </a:rPr>
              <a:t>, is the rate of change of prices: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sz="2400" dirty="0">
                <a:sym typeface="Symbol" pitchFamily="18" charset="2"/>
              </a:rPr>
              <a:t>	                  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US" sz="2400" dirty="0">
              <a:sym typeface="Symbol" pitchFamily="18" charset="2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sz="2400" dirty="0">
                <a:sym typeface="Symbol" pitchFamily="18" charset="2"/>
              </a:rPr>
              <a:t>	where </a:t>
            </a:r>
            <a:r>
              <a:rPr lang="en-US" sz="2400" dirty="0" err="1">
                <a:sym typeface="Symbol" pitchFamily="18" charset="2"/>
              </a:rPr>
              <a:t>P</a:t>
            </a:r>
            <a:r>
              <a:rPr lang="en-US" sz="2400" baseline="-25000" dirty="0" err="1">
                <a:sym typeface="Symbol" pitchFamily="18" charset="2"/>
              </a:rPr>
              <a:t>t</a:t>
            </a:r>
            <a:r>
              <a:rPr lang="en-US" sz="2400" dirty="0">
                <a:sym typeface="Symbol" pitchFamily="18" charset="2"/>
              </a:rPr>
              <a:t> is today’s price and P</a:t>
            </a:r>
            <a:r>
              <a:rPr lang="en-US" sz="2400" baseline="-25000" dirty="0">
                <a:sym typeface="Symbol" pitchFamily="18" charset="2"/>
              </a:rPr>
              <a:t>t-1</a:t>
            </a:r>
            <a:r>
              <a:rPr lang="en-US" sz="2400" dirty="0">
                <a:sym typeface="Symbol" pitchFamily="18" charset="2"/>
              </a:rPr>
              <a:t> is last period’s price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dirty="0"/>
              <a:t>Additionally,                               , or today’s price equals last year’s price, adjusted for inflation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000" dirty="0"/>
              <a:t>If </a:t>
            </a:r>
            <a:r>
              <a:rPr lang="en-US" sz="2000" dirty="0">
                <a:sym typeface="Symbol" pitchFamily="18" charset="2"/>
              </a:rPr>
              <a:t> &gt; 0, prices are increasing over time  inflation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000" dirty="0">
                <a:sym typeface="Symbol" pitchFamily="18" charset="2"/>
              </a:rPr>
              <a:t>If  &lt; 0, prices are decreasing over time  deflation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dirty="0">
                <a:sym typeface="Symbol" pitchFamily="18" charset="2"/>
              </a:rPr>
              <a:t>How do we measure prices?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000" dirty="0">
                <a:sym typeface="Symbol" pitchFamily="18" charset="2"/>
              </a:rPr>
              <a:t>For the </a:t>
            </a:r>
            <a:r>
              <a:rPr lang="en-US" sz="2000" dirty="0" err="1">
                <a:sym typeface="Symbol" pitchFamily="18" charset="2"/>
              </a:rPr>
              <a:t>macroeconomy</a:t>
            </a:r>
            <a:r>
              <a:rPr lang="en-US" sz="2000" dirty="0">
                <a:sym typeface="Symbol" pitchFamily="18" charset="2"/>
              </a:rPr>
              <a:t>, need a measure of overall prices (price index)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000" dirty="0">
                <a:sym typeface="Symbol" pitchFamily="18" charset="2"/>
              </a:rPr>
              <a:t>Most common indexes are CPI, PPI, and the GDP deflator</a:t>
            </a:r>
          </a:p>
        </p:txBody>
      </p:sp>
      <p:graphicFrame>
        <p:nvGraphicFramePr>
          <p:cNvPr id="71683" name="Object 4">
            <a:extLst>
              <a:ext uri="{FF2B5EF4-FFF2-40B4-BE49-F238E27FC236}">
                <a16:creationId xmlns:a16="http://schemas.microsoft.com/office/drawing/2014/main" id="{CDD8E870-0161-D3E8-8903-B2D6D345E9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1263" y="1978025"/>
          <a:ext cx="1357312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8" name="Equation" r:id="rId4" imgW="18135600" imgH="9944100" progId="Equation.3">
                  <p:embed/>
                </p:oleObj>
              </mc:Choice>
              <mc:Fallback>
                <p:oleObj name="Equation" r:id="rId4" imgW="18135600" imgH="9944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1263" y="1978025"/>
                        <a:ext cx="1357312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4" name="Object 5">
            <a:extLst>
              <a:ext uri="{FF2B5EF4-FFF2-40B4-BE49-F238E27FC236}">
                <a16:creationId xmlns:a16="http://schemas.microsoft.com/office/drawing/2014/main" id="{E84FC31F-9EF3-94FA-157B-86CEFFB361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13088" y="3302000"/>
          <a:ext cx="2281237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9" name="Equation" r:id="rId6" imgW="25158700" imgH="5270500" progId="Equation.3">
                  <p:embed/>
                </p:oleObj>
              </mc:Choice>
              <mc:Fallback>
                <p:oleObj name="Equation" r:id="rId6" imgW="25158700" imgH="52705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3088" y="3302000"/>
                        <a:ext cx="2281237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5" name="Slide Number Placeholder 5">
            <a:extLst>
              <a:ext uri="{FF2B5EF4-FFF2-40B4-BE49-F238E27FC236}">
                <a16:creationId xmlns:a16="http://schemas.microsoft.com/office/drawing/2014/main" id="{BB62F7F4-AFBE-99FF-E4F6-7984B81165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>
                <a:solidFill>
                  <a:srgbClr val="3477B2"/>
                </a:solidFill>
              </a:rPr>
              <a:t>2-</a:t>
            </a:r>
            <a:fld id="{97A7AB49-B354-7843-8E4B-426D91270DC6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900">
              <a:solidFill>
                <a:srgbClr val="3477B2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>
            <a:extLst>
              <a:ext uri="{FF2B5EF4-FFF2-40B4-BE49-F238E27FC236}">
                <a16:creationId xmlns:a16="http://schemas.microsoft.com/office/drawing/2014/main" id="{A6EC0C69-7236-D601-E581-1FD8960B9DA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pPr eaLnBrk="1" hangingPunct="1"/>
            <a:r>
              <a:rPr lang="en-US" altLang="en-US"/>
              <a:t>Price Indexes: PPI</a:t>
            </a:r>
          </a:p>
        </p:txBody>
      </p:sp>
      <p:sp>
        <p:nvSpPr>
          <p:cNvPr id="73730" name="Rectangle 3">
            <a:extLst>
              <a:ext uri="{FF2B5EF4-FFF2-40B4-BE49-F238E27FC236}">
                <a16:creationId xmlns:a16="http://schemas.microsoft.com/office/drawing/2014/main" id="{C68D5906-E429-0134-1A30-CBCF0E7E29E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pPr eaLnBrk="1" hangingPunct="1"/>
            <a:r>
              <a:rPr lang="en-US" altLang="en-US" sz="2400"/>
              <a:t>PPI measures the cost of buying a fixed basket of goods and services representative of a firm</a:t>
            </a:r>
          </a:p>
          <a:p>
            <a:pPr lvl="1" eaLnBrk="1" hangingPunct="1"/>
            <a:r>
              <a:rPr lang="en-US" altLang="en-US" sz="2000"/>
              <a:t>Captures the cost of production for a typical firm</a:t>
            </a:r>
          </a:p>
          <a:p>
            <a:pPr lvl="1" eaLnBrk="1" hangingPunct="1"/>
            <a:r>
              <a:rPr lang="en-US" altLang="en-US" sz="2000"/>
              <a:t>Market basket includes raw materials and semi-finished goods</a:t>
            </a:r>
          </a:p>
          <a:p>
            <a:pPr eaLnBrk="1" hangingPunct="1"/>
            <a:r>
              <a:rPr lang="en-US" altLang="en-US" sz="2400"/>
              <a:t>PPI is constructed from prices at an earlier stage of the distribution process than the CPI</a:t>
            </a:r>
          </a:p>
          <a:p>
            <a:pPr eaLnBrk="1" hangingPunct="1"/>
            <a:r>
              <a:rPr lang="en-US" altLang="en-US" sz="2400"/>
              <a:t>PPI signals changes to come in the CPI and is thus closely watched by policymakers</a:t>
            </a:r>
            <a:endParaRPr lang="en-US" altLang="en-US" sz="2000">
              <a:sym typeface="Symbol" pitchFamily="2" charset="2"/>
            </a:endParaRPr>
          </a:p>
          <a:p>
            <a:pPr lvl="1" eaLnBrk="1" hangingPunct="1">
              <a:buFontTx/>
              <a:buNone/>
            </a:pPr>
            <a:r>
              <a:rPr lang="en-US" altLang="en-US" sz="2000">
                <a:sym typeface="Symbol" pitchFamily="2" charset="2"/>
              </a:rPr>
              <a:t> </a:t>
            </a:r>
            <a:r>
              <a:rPr lang="en-US" altLang="en-US" sz="2000" i="1">
                <a:sym typeface="Symbol" pitchFamily="2" charset="2"/>
              </a:rPr>
              <a:t>Over long periods of time, the two measures yield similar values and trends for inflation</a:t>
            </a:r>
            <a:endParaRPr lang="en-US" altLang="en-US" sz="2000" i="1"/>
          </a:p>
        </p:txBody>
      </p:sp>
      <p:sp>
        <p:nvSpPr>
          <p:cNvPr id="73731" name="Slide Number Placeholder 5">
            <a:extLst>
              <a:ext uri="{FF2B5EF4-FFF2-40B4-BE49-F238E27FC236}">
                <a16:creationId xmlns:a16="http://schemas.microsoft.com/office/drawing/2014/main" id="{2AC6E62B-EAA5-CB6F-78F4-B862D8F127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>
                <a:solidFill>
                  <a:srgbClr val="3477B2"/>
                </a:solidFill>
              </a:rPr>
              <a:t>2-</a:t>
            </a:r>
            <a:fld id="{06148BC9-530A-2446-AC2F-A6830DFC2859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900">
              <a:solidFill>
                <a:srgbClr val="3477B2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>
            <a:extLst>
              <a:ext uri="{FF2B5EF4-FFF2-40B4-BE49-F238E27FC236}">
                <a16:creationId xmlns:a16="http://schemas.microsoft.com/office/drawing/2014/main" id="{880E7700-5A30-3C65-5864-1178AAEF586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r>
              <a:rPr lang="en-US" altLang="en-US"/>
              <a:t>PPI</a:t>
            </a:r>
          </a:p>
        </p:txBody>
      </p:sp>
      <p:sp>
        <p:nvSpPr>
          <p:cNvPr id="75778" name="Slide Number Placeholder 3">
            <a:extLst>
              <a:ext uri="{FF2B5EF4-FFF2-40B4-BE49-F238E27FC236}">
                <a16:creationId xmlns:a16="http://schemas.microsoft.com/office/drawing/2014/main" id="{18E35E42-6EAE-640E-660F-4D41F4A244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F31D9E9-38ED-F440-AE80-F288A1FE9A38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75779" name="Picture 2" descr="ndia Producer Prices">
            <a:extLst>
              <a:ext uri="{FF2B5EF4-FFF2-40B4-BE49-F238E27FC236}">
                <a16:creationId xmlns:a16="http://schemas.microsoft.com/office/drawing/2014/main" id="{F5FB9CA0-51B0-1DC9-37AC-BE3835B78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2814638"/>
            <a:ext cx="695325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>
            <a:extLst>
              <a:ext uri="{FF2B5EF4-FFF2-40B4-BE49-F238E27FC236}">
                <a16:creationId xmlns:a16="http://schemas.microsoft.com/office/drawing/2014/main" id="{895329DB-5490-FF2B-66EF-B8B93649484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r>
              <a:rPr lang="en-US" altLang="en-US"/>
              <a:t>CPI</a:t>
            </a:r>
          </a:p>
        </p:txBody>
      </p:sp>
      <p:sp>
        <p:nvSpPr>
          <p:cNvPr id="76802" name="Slide Number Placeholder 3">
            <a:extLst>
              <a:ext uri="{FF2B5EF4-FFF2-40B4-BE49-F238E27FC236}">
                <a16:creationId xmlns:a16="http://schemas.microsoft.com/office/drawing/2014/main" id="{20DD80DE-67E4-4FB8-C3C1-F02683721A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E1BB08-C423-D944-945C-F94DCBB10CA4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76803" name="Picture 2" descr="ndia Consumer Price Index (CPI)">
            <a:extLst>
              <a:ext uri="{FF2B5EF4-FFF2-40B4-BE49-F238E27FC236}">
                <a16:creationId xmlns:a16="http://schemas.microsoft.com/office/drawing/2014/main" id="{C6E1C98F-B669-3825-45A9-A3A8A0B41D9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95375" y="2305050"/>
            <a:ext cx="6953250" cy="3238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>
            <a:extLst>
              <a:ext uri="{FF2B5EF4-FFF2-40B4-BE49-F238E27FC236}">
                <a16:creationId xmlns:a16="http://schemas.microsoft.com/office/drawing/2014/main" id="{08DE4855-D77B-5421-B6E9-F907CD7A781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pPr eaLnBrk="1" hangingPunct="1"/>
            <a:r>
              <a:rPr lang="en-US" altLang="en-US" sz="3800"/>
              <a:t>Interest Rates and Real Interest Rates</a:t>
            </a:r>
          </a:p>
        </p:txBody>
      </p:sp>
      <p:sp>
        <p:nvSpPr>
          <p:cNvPr id="77826" name="Rectangle 3">
            <a:extLst>
              <a:ext uri="{FF2B5EF4-FFF2-40B4-BE49-F238E27FC236}">
                <a16:creationId xmlns:a16="http://schemas.microsoft.com/office/drawing/2014/main" id="{E5285DE6-8581-04F3-C7A4-F33810B18A9B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8038"/>
            </a:schemeClr>
          </a:solidFill>
        </p:spPr>
        <p:txBody>
          <a:bodyPr/>
          <a:lstStyle/>
          <a:p>
            <a:pPr eaLnBrk="1" hangingPunct="1"/>
            <a:r>
              <a:rPr lang="en-US" altLang="en-US" sz="2400"/>
              <a:t>Interest rate = rate of payment on a loan or other investment over and above the principle repayment in terms of an annual percentage</a:t>
            </a:r>
          </a:p>
          <a:p>
            <a:pPr lvl="1" eaLnBrk="1" hangingPunct="1"/>
            <a:r>
              <a:rPr lang="en-US" altLang="en-US" sz="2000"/>
              <a:t>Cost of borrowing money OR benefit of lending money</a:t>
            </a:r>
          </a:p>
          <a:p>
            <a:pPr eaLnBrk="1" hangingPunct="1"/>
            <a:r>
              <a:rPr lang="en-US" altLang="en-US" sz="2400"/>
              <a:t>Nominal interest rate = return on an investment in current dollars</a:t>
            </a:r>
          </a:p>
          <a:p>
            <a:pPr eaLnBrk="1" hangingPunct="1"/>
            <a:r>
              <a:rPr lang="en-US" altLang="en-US" sz="2400"/>
              <a:t>Real interest rate = return on an investment, adjusted for inflation</a:t>
            </a:r>
          </a:p>
          <a:p>
            <a:pPr eaLnBrk="1" hangingPunct="1"/>
            <a:r>
              <a:rPr lang="en-US" altLang="en-US" sz="2400"/>
              <a:t>If R is the nominal rate, and r is the real rate, then we can define the nominal rate as: </a:t>
            </a:r>
          </a:p>
        </p:txBody>
      </p:sp>
      <p:graphicFrame>
        <p:nvGraphicFramePr>
          <p:cNvPr id="77827" name="Object 4">
            <a:extLst>
              <a:ext uri="{FF2B5EF4-FFF2-40B4-BE49-F238E27FC236}">
                <a16:creationId xmlns:a16="http://schemas.microsoft.com/office/drawing/2014/main" id="{1874F137-A309-5C8C-5475-7346EA6352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34075" y="5249863"/>
          <a:ext cx="1244600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0" name="Equation" r:id="rId4" imgW="14630400" imgH="3505200" progId="Equation.3">
                  <p:embed/>
                </p:oleObj>
              </mc:Choice>
              <mc:Fallback>
                <p:oleObj name="Equation" r:id="rId4" imgW="14630400" imgH="3505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4075" y="5249863"/>
                        <a:ext cx="1244600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28" name="Slide Number Placeholder 5">
            <a:extLst>
              <a:ext uri="{FF2B5EF4-FFF2-40B4-BE49-F238E27FC236}">
                <a16:creationId xmlns:a16="http://schemas.microsoft.com/office/drawing/2014/main" id="{7E35F113-8E4A-4AAD-E6AE-D11C7D4456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>
                <a:solidFill>
                  <a:srgbClr val="3477B2"/>
                </a:solidFill>
              </a:rPr>
              <a:t>2-</a:t>
            </a:r>
            <a:fld id="{13B6926A-A9ED-6147-BDD4-E1A66AE9276F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900">
              <a:solidFill>
                <a:srgbClr val="3477B2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1">
            <a:extLst>
              <a:ext uri="{FF2B5EF4-FFF2-40B4-BE49-F238E27FC236}">
                <a16:creationId xmlns:a16="http://schemas.microsoft.com/office/drawing/2014/main" id="{58BD6BD0-37F7-530E-5FB7-A035D57303D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156"/>
            </a:schemeClr>
          </a:solidFill>
        </p:spPr>
        <p:txBody>
          <a:bodyPr/>
          <a:lstStyle/>
          <a:p>
            <a:r>
              <a:rPr lang="en-US" altLang="en-US"/>
              <a:t>India interest rate</a:t>
            </a:r>
          </a:p>
        </p:txBody>
      </p:sp>
      <p:sp>
        <p:nvSpPr>
          <p:cNvPr id="79874" name="Slide Number Placeholder 3">
            <a:extLst>
              <a:ext uri="{FF2B5EF4-FFF2-40B4-BE49-F238E27FC236}">
                <a16:creationId xmlns:a16="http://schemas.microsoft.com/office/drawing/2014/main" id="{D27916ED-9024-59DB-2880-68C61A53F7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036684E-727B-0342-9B9B-AB2C11DFDE61}" type="slidenum">
              <a:rPr lang="en-US" altLang="en-US" sz="900" smtClean="0">
                <a:solidFill>
                  <a:srgbClr val="3477B2"/>
                </a:solidFill>
              </a:rPr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900">
              <a:solidFill>
                <a:srgbClr val="3477B2"/>
              </a:solidFill>
            </a:endParaRPr>
          </a:p>
        </p:txBody>
      </p:sp>
      <p:pic>
        <p:nvPicPr>
          <p:cNvPr id="79875" name="Picture 2" descr="ndia Interest Rate">
            <a:extLst>
              <a:ext uri="{FF2B5EF4-FFF2-40B4-BE49-F238E27FC236}">
                <a16:creationId xmlns:a16="http://schemas.microsoft.com/office/drawing/2014/main" id="{F5D488EA-8A6A-3B9E-D0A2-976BFFEA282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95375" y="2305050"/>
            <a:ext cx="6953250" cy="3238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template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25135</TotalTime>
  <Words>1472</Words>
  <Application>Microsoft Macintosh PowerPoint</Application>
  <PresentationFormat>On-screen Show (4:3)</PresentationFormat>
  <Paragraphs>273</Paragraphs>
  <Slides>53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2" baseType="lpstr">
      <vt:lpstr>Arial</vt:lpstr>
      <vt:lpstr>Calibri</vt:lpstr>
      <vt:lpstr>Book Antiqua</vt:lpstr>
      <vt:lpstr>Symbol</vt:lpstr>
      <vt:lpstr>Wingdings</vt:lpstr>
      <vt:lpstr>Century Gothic</vt:lpstr>
      <vt:lpstr>Times New Roman</vt:lpstr>
      <vt:lpstr>template</vt:lpstr>
      <vt:lpstr>Microsoft Equation 3.0</vt:lpstr>
      <vt:lpstr>National Income Accounting</vt:lpstr>
      <vt:lpstr>Introduction</vt:lpstr>
      <vt:lpstr>PowerPoint Presentation</vt:lpstr>
      <vt:lpstr>PowerPoint Presentation</vt:lpstr>
      <vt:lpstr>PowerPoint Presentation</vt:lpstr>
      <vt:lpstr>Production Side of the Economy</vt:lpstr>
      <vt:lpstr> The Circular-Flow Diagram </vt:lpstr>
      <vt:lpstr>PowerPoint Presentation</vt:lpstr>
      <vt:lpstr>Components of Demand</vt:lpstr>
      <vt:lpstr>PowerPoint Presentation</vt:lpstr>
      <vt:lpstr>PowerPoint Presentation</vt:lpstr>
      <vt:lpstr>PowerPoint Presentation</vt:lpstr>
      <vt:lpstr>Shanghai: GDP Apostasy</vt:lpstr>
      <vt:lpstr>Shanghai: GDP Apostasy</vt:lpstr>
      <vt:lpstr>Shanghai: GDP Apostasy</vt:lpstr>
      <vt:lpstr>Shanghai: GDP Apostasy</vt:lpstr>
      <vt:lpstr>Shanghai: GDP Apostasy</vt:lpstr>
      <vt:lpstr>Shanghai: GDP Apostasy</vt:lpstr>
      <vt:lpstr>Shanghai: GDP Apostasy</vt:lpstr>
      <vt:lpstr>Consumption</vt:lpstr>
      <vt:lpstr>PowerPoint Presentation</vt:lpstr>
      <vt:lpstr>Investment</vt:lpstr>
      <vt:lpstr>PowerPoint Presentation</vt:lpstr>
      <vt:lpstr>Government</vt:lpstr>
      <vt:lpstr>Net Exports</vt:lpstr>
      <vt:lpstr>PowerPoint Presentation</vt:lpstr>
      <vt:lpstr>PowerPoint Presentation</vt:lpstr>
      <vt:lpstr>Problems of GDP Measurement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Inflation</vt:lpstr>
      <vt:lpstr>Inflation</vt:lpstr>
      <vt:lpstr>Price Indexes</vt:lpstr>
      <vt:lpstr>PowerPoint Presentation</vt:lpstr>
      <vt:lpstr>PowerPoint Presentation</vt:lpstr>
      <vt:lpstr>PowerPoint Presentation</vt:lpstr>
      <vt:lpstr>Indexes</vt:lpstr>
      <vt:lpstr>PowerPoint Presentation</vt:lpstr>
      <vt:lpstr>PowerPoint Presentation</vt:lpstr>
      <vt:lpstr>PowerPoint Presentation</vt:lpstr>
      <vt:lpstr>Consumer Price Indices</vt:lpstr>
      <vt:lpstr>PowerPoint Presentation</vt:lpstr>
      <vt:lpstr>PowerPoint Presentation</vt:lpstr>
      <vt:lpstr>PowerPoint Presentation</vt:lpstr>
      <vt:lpstr>Inflation and Prices</vt:lpstr>
      <vt:lpstr>Price Indexes: PPI</vt:lpstr>
      <vt:lpstr>PPI</vt:lpstr>
      <vt:lpstr>CPI</vt:lpstr>
      <vt:lpstr>Interest Rates and Real Interest Rates</vt:lpstr>
      <vt:lpstr>India interest rate</vt:lpstr>
    </vt:vector>
  </TitlesOfParts>
  <Company>MHHE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Dornbusch</dc:creator>
  <cp:lastModifiedBy>Microsoft Office User</cp:lastModifiedBy>
  <cp:revision>169</cp:revision>
  <dcterms:created xsi:type="dcterms:W3CDTF">2003-07-23T11:41:16Z</dcterms:created>
  <dcterms:modified xsi:type="dcterms:W3CDTF">2022-12-11T08:47:55Z</dcterms:modified>
</cp:coreProperties>
</file>