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857" r:id="rId2"/>
    <p:sldId id="259" r:id="rId3"/>
    <p:sldId id="260" r:id="rId4"/>
    <p:sldId id="265" r:id="rId5"/>
    <p:sldId id="860" r:id="rId6"/>
    <p:sldId id="862" r:id="rId7"/>
    <p:sldId id="861" r:id="rId8"/>
    <p:sldId id="261" r:id="rId9"/>
    <p:sldId id="262" r:id="rId10"/>
    <p:sldId id="266" r:id="rId11"/>
    <p:sldId id="263" r:id="rId12"/>
    <p:sldId id="858" r:id="rId13"/>
    <p:sldId id="264" r:id="rId14"/>
    <p:sldId id="267" r:id="rId15"/>
    <p:sldId id="85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9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A92104-5280-4283-9BE1-7EBD2157F505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73BD7DF-94EF-4F16-9CE3-E1BDA922081F}">
      <dgm:prSet/>
      <dgm:spPr/>
      <dgm:t>
        <a:bodyPr/>
        <a:lstStyle/>
        <a:p>
          <a:pPr>
            <a:defRPr b="1"/>
          </a:pPr>
          <a:r>
            <a:rPr lang="en-US"/>
            <a:t>The Nature of Objectives</a:t>
          </a:r>
        </a:p>
      </dgm:t>
    </dgm:pt>
    <dgm:pt modelId="{75452E1C-A1D8-48A8-B42E-A6B0B01589E6}" type="parTrans" cxnId="{895AA733-ECC3-4B01-8B98-04003676CAEB}">
      <dgm:prSet/>
      <dgm:spPr/>
      <dgm:t>
        <a:bodyPr/>
        <a:lstStyle/>
        <a:p>
          <a:endParaRPr lang="en-US"/>
        </a:p>
      </dgm:t>
    </dgm:pt>
    <dgm:pt modelId="{F3638731-3A86-48E5-B520-57D01867610C}" type="sibTrans" cxnId="{895AA733-ECC3-4B01-8B98-04003676CAEB}">
      <dgm:prSet/>
      <dgm:spPr/>
      <dgm:t>
        <a:bodyPr/>
        <a:lstStyle/>
        <a:p>
          <a:endParaRPr lang="en-US"/>
        </a:p>
      </dgm:t>
    </dgm:pt>
    <dgm:pt modelId="{361EAE22-CC4B-4B84-90FE-FE7714D0C55C}">
      <dgm:prSet/>
      <dgm:spPr/>
      <dgm:t>
        <a:bodyPr/>
        <a:lstStyle/>
        <a:p>
          <a:r>
            <a:rPr lang="en-US" dirty="0"/>
            <a:t>Hierarchy of Objectives</a:t>
          </a:r>
        </a:p>
      </dgm:t>
    </dgm:pt>
    <dgm:pt modelId="{602E4461-1C5F-42EC-B05D-AA9C175861DA}" type="parTrans" cxnId="{2A4A6053-53EA-4408-A669-40784B9F9123}">
      <dgm:prSet/>
      <dgm:spPr/>
      <dgm:t>
        <a:bodyPr/>
        <a:lstStyle/>
        <a:p>
          <a:endParaRPr lang="en-US"/>
        </a:p>
      </dgm:t>
    </dgm:pt>
    <dgm:pt modelId="{BF545139-CF75-4190-A92B-C3D1C5DED9EA}" type="sibTrans" cxnId="{2A4A6053-53EA-4408-A669-40784B9F9123}">
      <dgm:prSet/>
      <dgm:spPr/>
      <dgm:t>
        <a:bodyPr/>
        <a:lstStyle/>
        <a:p>
          <a:endParaRPr lang="en-US"/>
        </a:p>
      </dgm:t>
    </dgm:pt>
    <dgm:pt modelId="{A65677BB-F637-4FDC-B86A-E2AE5033318D}">
      <dgm:prSet/>
      <dgm:spPr/>
      <dgm:t>
        <a:bodyPr/>
        <a:lstStyle/>
        <a:p>
          <a:r>
            <a:rPr lang="en-US"/>
            <a:t>Setting Objectives and the Organizational Hierarchy</a:t>
          </a:r>
        </a:p>
      </dgm:t>
    </dgm:pt>
    <dgm:pt modelId="{4CC9552C-1D13-4726-8910-2A80F36B7A33}" type="parTrans" cxnId="{2DF943A1-8EF9-436F-96A2-ADB308387338}">
      <dgm:prSet/>
      <dgm:spPr/>
      <dgm:t>
        <a:bodyPr/>
        <a:lstStyle/>
        <a:p>
          <a:endParaRPr lang="en-US"/>
        </a:p>
      </dgm:t>
    </dgm:pt>
    <dgm:pt modelId="{7210B1C3-4C5C-46E5-8296-B88C1F767B2F}" type="sibTrans" cxnId="{2DF943A1-8EF9-436F-96A2-ADB308387338}">
      <dgm:prSet/>
      <dgm:spPr/>
      <dgm:t>
        <a:bodyPr/>
        <a:lstStyle/>
        <a:p>
          <a:endParaRPr lang="en-US"/>
        </a:p>
      </dgm:t>
    </dgm:pt>
    <dgm:pt modelId="{C4433CEE-7A98-42C6-B918-0DBDFA8306EC}">
      <dgm:prSet/>
      <dgm:spPr/>
      <dgm:t>
        <a:bodyPr/>
        <a:lstStyle/>
        <a:p>
          <a:r>
            <a:rPr lang="en-US"/>
            <a:t>Multiplicity of Objectives</a:t>
          </a:r>
        </a:p>
      </dgm:t>
    </dgm:pt>
    <dgm:pt modelId="{0FFFE66E-BD11-4A0B-9B10-EC3946B358F5}" type="parTrans" cxnId="{3C96BA2E-EDEA-447B-A293-834F15271DAB}">
      <dgm:prSet/>
      <dgm:spPr/>
      <dgm:t>
        <a:bodyPr/>
        <a:lstStyle/>
        <a:p>
          <a:endParaRPr lang="en-US"/>
        </a:p>
      </dgm:t>
    </dgm:pt>
    <dgm:pt modelId="{71552DCF-618F-41BD-88A5-40EA68D7A702}" type="sibTrans" cxnId="{3C96BA2E-EDEA-447B-A293-834F15271DAB}">
      <dgm:prSet/>
      <dgm:spPr/>
      <dgm:t>
        <a:bodyPr/>
        <a:lstStyle/>
        <a:p>
          <a:endParaRPr lang="en-US"/>
        </a:p>
      </dgm:t>
    </dgm:pt>
    <dgm:pt modelId="{59E7AF16-627A-451A-BB82-F0B1E3686F27}">
      <dgm:prSet/>
      <dgm:spPr/>
      <dgm:t>
        <a:bodyPr/>
        <a:lstStyle/>
        <a:p>
          <a:pPr>
            <a:defRPr b="1"/>
          </a:pPr>
          <a:r>
            <a:rPr lang="en-US"/>
            <a:t>How to Set Objectives</a:t>
          </a:r>
        </a:p>
      </dgm:t>
    </dgm:pt>
    <dgm:pt modelId="{DB7F858A-C99A-41FB-98FE-55CC57591D47}" type="parTrans" cxnId="{A96BE58D-EC2A-4810-9EE1-612EB7AEA3C8}">
      <dgm:prSet/>
      <dgm:spPr/>
      <dgm:t>
        <a:bodyPr/>
        <a:lstStyle/>
        <a:p>
          <a:endParaRPr lang="en-US"/>
        </a:p>
      </dgm:t>
    </dgm:pt>
    <dgm:pt modelId="{818611E7-4C6D-4E07-8F99-209CE4B2B214}" type="sibTrans" cxnId="{A96BE58D-EC2A-4810-9EE1-612EB7AEA3C8}">
      <dgm:prSet/>
      <dgm:spPr/>
      <dgm:t>
        <a:bodyPr/>
        <a:lstStyle/>
        <a:p>
          <a:endParaRPr lang="en-US"/>
        </a:p>
      </dgm:t>
    </dgm:pt>
    <dgm:pt modelId="{B59F1B0C-3851-4449-BB50-3E8E99AD7F21}">
      <dgm:prSet/>
      <dgm:spPr/>
      <dgm:t>
        <a:bodyPr/>
        <a:lstStyle/>
        <a:p>
          <a:r>
            <a:rPr lang="en-US" dirty="0"/>
            <a:t>Quantitative and Qualitative Objectives</a:t>
          </a:r>
        </a:p>
      </dgm:t>
    </dgm:pt>
    <dgm:pt modelId="{1053598E-C823-44B3-A93A-93D3C623F719}" type="parTrans" cxnId="{2CC009DC-9429-451B-BF90-D447B0BD5561}">
      <dgm:prSet/>
      <dgm:spPr/>
      <dgm:t>
        <a:bodyPr/>
        <a:lstStyle/>
        <a:p>
          <a:endParaRPr lang="en-US"/>
        </a:p>
      </dgm:t>
    </dgm:pt>
    <dgm:pt modelId="{15645C38-38E5-4126-8F1D-86569DE509E6}" type="sibTrans" cxnId="{2CC009DC-9429-451B-BF90-D447B0BD5561}">
      <dgm:prSet/>
      <dgm:spPr/>
      <dgm:t>
        <a:bodyPr/>
        <a:lstStyle/>
        <a:p>
          <a:endParaRPr lang="en-US"/>
        </a:p>
      </dgm:t>
    </dgm:pt>
    <dgm:pt modelId="{DEBE4469-C0CD-47AB-A34E-DB88757E347E}">
      <dgm:prSet/>
      <dgm:spPr/>
      <dgm:t>
        <a:bodyPr/>
        <a:lstStyle/>
        <a:p>
          <a:r>
            <a:rPr lang="en-US"/>
            <a:t>Guidelines for Setting Objectives</a:t>
          </a:r>
        </a:p>
      </dgm:t>
    </dgm:pt>
    <dgm:pt modelId="{D040551A-6CAE-4696-BCA1-8F3B6DD6285C}" type="parTrans" cxnId="{0DF7C3BF-0553-484B-AA51-6AB53D608EDF}">
      <dgm:prSet/>
      <dgm:spPr/>
      <dgm:t>
        <a:bodyPr/>
        <a:lstStyle/>
        <a:p>
          <a:endParaRPr lang="en-US"/>
        </a:p>
      </dgm:t>
    </dgm:pt>
    <dgm:pt modelId="{969A8872-7963-4A4C-825F-897D5AF20995}" type="sibTrans" cxnId="{0DF7C3BF-0553-484B-AA51-6AB53D608EDF}">
      <dgm:prSet/>
      <dgm:spPr/>
      <dgm:t>
        <a:bodyPr/>
        <a:lstStyle/>
        <a:p>
          <a:endParaRPr lang="en-US"/>
        </a:p>
      </dgm:t>
    </dgm:pt>
    <dgm:pt modelId="{9FAD856B-7086-427D-AB50-2A6B06CD179A}" type="pres">
      <dgm:prSet presAssocID="{8BA92104-5280-4283-9BE1-7EBD2157F505}" presName="linear" presStyleCnt="0">
        <dgm:presLayoutVars>
          <dgm:dir/>
          <dgm:animLvl val="lvl"/>
          <dgm:resizeHandles val="exact"/>
        </dgm:presLayoutVars>
      </dgm:prSet>
      <dgm:spPr/>
    </dgm:pt>
    <dgm:pt modelId="{1285B2AC-8935-4F4A-A289-2C35BAEB06B0}" type="pres">
      <dgm:prSet presAssocID="{B73BD7DF-94EF-4F16-9CE3-E1BDA922081F}" presName="parentLin" presStyleCnt="0"/>
      <dgm:spPr/>
    </dgm:pt>
    <dgm:pt modelId="{9E00E7C6-EF1A-46F1-A540-C9D1177237CD}" type="pres">
      <dgm:prSet presAssocID="{B73BD7DF-94EF-4F16-9CE3-E1BDA922081F}" presName="parentLeftMargin" presStyleLbl="node1" presStyleIdx="0" presStyleCnt="2"/>
      <dgm:spPr/>
    </dgm:pt>
    <dgm:pt modelId="{74DF35B2-E156-47A3-BA5A-6F600C484A05}" type="pres">
      <dgm:prSet presAssocID="{B73BD7DF-94EF-4F16-9CE3-E1BDA922081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FC2F2D9-16FC-452D-87B8-92BA7A033092}" type="pres">
      <dgm:prSet presAssocID="{B73BD7DF-94EF-4F16-9CE3-E1BDA922081F}" presName="negativeSpace" presStyleCnt="0"/>
      <dgm:spPr/>
    </dgm:pt>
    <dgm:pt modelId="{506F6863-A4ED-4CC5-8D67-61ED4FEBF4D4}" type="pres">
      <dgm:prSet presAssocID="{B73BD7DF-94EF-4F16-9CE3-E1BDA922081F}" presName="childText" presStyleLbl="conFgAcc1" presStyleIdx="0" presStyleCnt="2">
        <dgm:presLayoutVars>
          <dgm:bulletEnabled val="1"/>
        </dgm:presLayoutVars>
      </dgm:prSet>
      <dgm:spPr/>
    </dgm:pt>
    <dgm:pt modelId="{52DFC606-9ED6-43CD-A48B-B3AA0088F757}" type="pres">
      <dgm:prSet presAssocID="{F3638731-3A86-48E5-B520-57D01867610C}" presName="spaceBetweenRectangles" presStyleCnt="0"/>
      <dgm:spPr/>
    </dgm:pt>
    <dgm:pt modelId="{2D65B16E-698E-48A9-991F-16443DA242AB}" type="pres">
      <dgm:prSet presAssocID="{59E7AF16-627A-451A-BB82-F0B1E3686F27}" presName="parentLin" presStyleCnt="0"/>
      <dgm:spPr/>
    </dgm:pt>
    <dgm:pt modelId="{D21CA460-99DE-48B3-B3CB-53BEB4A53492}" type="pres">
      <dgm:prSet presAssocID="{59E7AF16-627A-451A-BB82-F0B1E3686F27}" presName="parentLeftMargin" presStyleLbl="node1" presStyleIdx="0" presStyleCnt="2"/>
      <dgm:spPr/>
    </dgm:pt>
    <dgm:pt modelId="{11252D0B-71EA-4AAF-BCC0-AA8155D48E75}" type="pres">
      <dgm:prSet presAssocID="{59E7AF16-627A-451A-BB82-F0B1E3686F2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D3AA4692-ED9D-4B13-8A61-306254F9B479}" type="pres">
      <dgm:prSet presAssocID="{59E7AF16-627A-451A-BB82-F0B1E3686F27}" presName="negativeSpace" presStyleCnt="0"/>
      <dgm:spPr/>
    </dgm:pt>
    <dgm:pt modelId="{CA172409-5F3A-4BA2-8665-5B4D1036F6FD}" type="pres">
      <dgm:prSet presAssocID="{59E7AF16-627A-451A-BB82-F0B1E3686F2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E8B5A907-1047-4CB7-BFD8-EA9C7073C43F}" type="presOf" srcId="{B73BD7DF-94EF-4F16-9CE3-E1BDA922081F}" destId="{9E00E7C6-EF1A-46F1-A540-C9D1177237CD}" srcOrd="0" destOrd="0" presId="urn:microsoft.com/office/officeart/2005/8/layout/list1"/>
    <dgm:cxn modelId="{ED390112-4D1F-4F42-8A61-2711FDE4CDD8}" type="presOf" srcId="{C4433CEE-7A98-42C6-B918-0DBDFA8306EC}" destId="{506F6863-A4ED-4CC5-8D67-61ED4FEBF4D4}" srcOrd="0" destOrd="2" presId="urn:microsoft.com/office/officeart/2005/8/layout/list1"/>
    <dgm:cxn modelId="{1AA84A1A-FF94-4A85-93A6-D98BA3C03DED}" type="presOf" srcId="{59E7AF16-627A-451A-BB82-F0B1E3686F27}" destId="{D21CA460-99DE-48B3-B3CB-53BEB4A53492}" srcOrd="0" destOrd="0" presId="urn:microsoft.com/office/officeart/2005/8/layout/list1"/>
    <dgm:cxn modelId="{D160C31E-BE37-4D2B-8EDB-618AA13F272B}" type="presOf" srcId="{A65677BB-F637-4FDC-B86A-E2AE5033318D}" destId="{506F6863-A4ED-4CC5-8D67-61ED4FEBF4D4}" srcOrd="0" destOrd="1" presId="urn:microsoft.com/office/officeart/2005/8/layout/list1"/>
    <dgm:cxn modelId="{3C96BA2E-EDEA-447B-A293-834F15271DAB}" srcId="{B73BD7DF-94EF-4F16-9CE3-E1BDA922081F}" destId="{C4433CEE-7A98-42C6-B918-0DBDFA8306EC}" srcOrd="2" destOrd="0" parTransId="{0FFFE66E-BD11-4A0B-9B10-EC3946B358F5}" sibTransId="{71552DCF-618F-41BD-88A5-40EA68D7A702}"/>
    <dgm:cxn modelId="{895AA733-ECC3-4B01-8B98-04003676CAEB}" srcId="{8BA92104-5280-4283-9BE1-7EBD2157F505}" destId="{B73BD7DF-94EF-4F16-9CE3-E1BDA922081F}" srcOrd="0" destOrd="0" parTransId="{75452E1C-A1D8-48A8-B42E-A6B0B01589E6}" sibTransId="{F3638731-3A86-48E5-B520-57D01867610C}"/>
    <dgm:cxn modelId="{E08A2652-5106-4C28-A4BF-D8F6419D55BC}" type="presOf" srcId="{DEBE4469-C0CD-47AB-A34E-DB88757E347E}" destId="{CA172409-5F3A-4BA2-8665-5B4D1036F6FD}" srcOrd="0" destOrd="1" presId="urn:microsoft.com/office/officeart/2005/8/layout/list1"/>
    <dgm:cxn modelId="{2A4A6053-53EA-4408-A669-40784B9F9123}" srcId="{B73BD7DF-94EF-4F16-9CE3-E1BDA922081F}" destId="{361EAE22-CC4B-4B84-90FE-FE7714D0C55C}" srcOrd="0" destOrd="0" parTransId="{602E4461-1C5F-42EC-B05D-AA9C175861DA}" sibTransId="{BF545139-CF75-4190-A92B-C3D1C5DED9EA}"/>
    <dgm:cxn modelId="{7167A886-0741-423C-9535-573ADA942F17}" type="presOf" srcId="{361EAE22-CC4B-4B84-90FE-FE7714D0C55C}" destId="{506F6863-A4ED-4CC5-8D67-61ED4FEBF4D4}" srcOrd="0" destOrd="0" presId="urn:microsoft.com/office/officeart/2005/8/layout/list1"/>
    <dgm:cxn modelId="{A96BE58D-EC2A-4810-9EE1-612EB7AEA3C8}" srcId="{8BA92104-5280-4283-9BE1-7EBD2157F505}" destId="{59E7AF16-627A-451A-BB82-F0B1E3686F27}" srcOrd="1" destOrd="0" parTransId="{DB7F858A-C99A-41FB-98FE-55CC57591D47}" sibTransId="{818611E7-4C6D-4E07-8F99-209CE4B2B214}"/>
    <dgm:cxn modelId="{2DF943A1-8EF9-436F-96A2-ADB308387338}" srcId="{B73BD7DF-94EF-4F16-9CE3-E1BDA922081F}" destId="{A65677BB-F637-4FDC-B86A-E2AE5033318D}" srcOrd="1" destOrd="0" parTransId="{4CC9552C-1D13-4726-8910-2A80F36B7A33}" sibTransId="{7210B1C3-4C5C-46E5-8296-B88C1F767B2F}"/>
    <dgm:cxn modelId="{7202A0B2-81F6-4D89-936E-4E2EFC7C5910}" type="presOf" srcId="{59E7AF16-627A-451A-BB82-F0B1E3686F27}" destId="{11252D0B-71EA-4AAF-BCC0-AA8155D48E75}" srcOrd="1" destOrd="0" presId="urn:microsoft.com/office/officeart/2005/8/layout/list1"/>
    <dgm:cxn modelId="{0DF7C3BF-0553-484B-AA51-6AB53D608EDF}" srcId="{59E7AF16-627A-451A-BB82-F0B1E3686F27}" destId="{DEBE4469-C0CD-47AB-A34E-DB88757E347E}" srcOrd="1" destOrd="0" parTransId="{D040551A-6CAE-4696-BCA1-8F3B6DD6285C}" sibTransId="{969A8872-7963-4A4C-825F-897D5AF20995}"/>
    <dgm:cxn modelId="{100C47C5-DDAE-4DB8-B5E6-D95548EB14CD}" type="presOf" srcId="{B59F1B0C-3851-4449-BB50-3E8E99AD7F21}" destId="{CA172409-5F3A-4BA2-8665-5B4D1036F6FD}" srcOrd="0" destOrd="0" presId="urn:microsoft.com/office/officeart/2005/8/layout/list1"/>
    <dgm:cxn modelId="{D16C58CB-E518-41C2-BAFD-0C2F9D152E45}" type="presOf" srcId="{8BA92104-5280-4283-9BE1-7EBD2157F505}" destId="{9FAD856B-7086-427D-AB50-2A6B06CD179A}" srcOrd="0" destOrd="0" presId="urn:microsoft.com/office/officeart/2005/8/layout/list1"/>
    <dgm:cxn modelId="{2CC009DC-9429-451B-BF90-D447B0BD5561}" srcId="{59E7AF16-627A-451A-BB82-F0B1E3686F27}" destId="{B59F1B0C-3851-4449-BB50-3E8E99AD7F21}" srcOrd="0" destOrd="0" parTransId="{1053598E-C823-44B3-A93A-93D3C623F719}" sibTransId="{15645C38-38E5-4126-8F1D-86569DE509E6}"/>
    <dgm:cxn modelId="{9A60CCF6-9358-4E57-8F22-CDF73698E8DB}" type="presOf" srcId="{B73BD7DF-94EF-4F16-9CE3-E1BDA922081F}" destId="{74DF35B2-E156-47A3-BA5A-6F600C484A05}" srcOrd="1" destOrd="0" presId="urn:microsoft.com/office/officeart/2005/8/layout/list1"/>
    <dgm:cxn modelId="{6355CBF2-0026-4AF3-8D07-5208ED48DAA8}" type="presParOf" srcId="{9FAD856B-7086-427D-AB50-2A6B06CD179A}" destId="{1285B2AC-8935-4F4A-A289-2C35BAEB06B0}" srcOrd="0" destOrd="0" presId="urn:microsoft.com/office/officeart/2005/8/layout/list1"/>
    <dgm:cxn modelId="{73F986AE-4136-4DC5-ADF0-103F9403436A}" type="presParOf" srcId="{1285B2AC-8935-4F4A-A289-2C35BAEB06B0}" destId="{9E00E7C6-EF1A-46F1-A540-C9D1177237CD}" srcOrd="0" destOrd="0" presId="urn:microsoft.com/office/officeart/2005/8/layout/list1"/>
    <dgm:cxn modelId="{36550F4B-63BE-4890-998A-2807E35F8161}" type="presParOf" srcId="{1285B2AC-8935-4F4A-A289-2C35BAEB06B0}" destId="{74DF35B2-E156-47A3-BA5A-6F600C484A05}" srcOrd="1" destOrd="0" presId="urn:microsoft.com/office/officeart/2005/8/layout/list1"/>
    <dgm:cxn modelId="{4BDA845C-644A-48F0-B6E3-7D19AF719A7E}" type="presParOf" srcId="{9FAD856B-7086-427D-AB50-2A6B06CD179A}" destId="{CFC2F2D9-16FC-452D-87B8-92BA7A033092}" srcOrd="1" destOrd="0" presId="urn:microsoft.com/office/officeart/2005/8/layout/list1"/>
    <dgm:cxn modelId="{8559E544-2E70-4F5B-B3B5-7A0CA57DA2A3}" type="presParOf" srcId="{9FAD856B-7086-427D-AB50-2A6B06CD179A}" destId="{506F6863-A4ED-4CC5-8D67-61ED4FEBF4D4}" srcOrd="2" destOrd="0" presId="urn:microsoft.com/office/officeart/2005/8/layout/list1"/>
    <dgm:cxn modelId="{04C25F92-E396-4B0C-961F-B84B0A3D831B}" type="presParOf" srcId="{9FAD856B-7086-427D-AB50-2A6B06CD179A}" destId="{52DFC606-9ED6-43CD-A48B-B3AA0088F757}" srcOrd="3" destOrd="0" presId="urn:microsoft.com/office/officeart/2005/8/layout/list1"/>
    <dgm:cxn modelId="{9B07ED47-53C1-47BB-8EA8-D05BF716E7D5}" type="presParOf" srcId="{9FAD856B-7086-427D-AB50-2A6B06CD179A}" destId="{2D65B16E-698E-48A9-991F-16443DA242AB}" srcOrd="4" destOrd="0" presId="urn:microsoft.com/office/officeart/2005/8/layout/list1"/>
    <dgm:cxn modelId="{48FC7984-21DC-488B-B296-2E04CE65C723}" type="presParOf" srcId="{2D65B16E-698E-48A9-991F-16443DA242AB}" destId="{D21CA460-99DE-48B3-B3CB-53BEB4A53492}" srcOrd="0" destOrd="0" presId="urn:microsoft.com/office/officeart/2005/8/layout/list1"/>
    <dgm:cxn modelId="{7BF8A907-A1F2-491A-80F1-2D55E4A370CB}" type="presParOf" srcId="{2D65B16E-698E-48A9-991F-16443DA242AB}" destId="{11252D0B-71EA-4AAF-BCC0-AA8155D48E75}" srcOrd="1" destOrd="0" presId="urn:microsoft.com/office/officeart/2005/8/layout/list1"/>
    <dgm:cxn modelId="{795002E9-7E72-46AF-85D7-A636DEBD9D13}" type="presParOf" srcId="{9FAD856B-7086-427D-AB50-2A6B06CD179A}" destId="{D3AA4692-ED9D-4B13-8A61-306254F9B479}" srcOrd="5" destOrd="0" presId="urn:microsoft.com/office/officeart/2005/8/layout/list1"/>
    <dgm:cxn modelId="{A9F94733-557F-410E-A0DE-21835D2EF0A3}" type="presParOf" srcId="{9FAD856B-7086-427D-AB50-2A6B06CD179A}" destId="{CA172409-5F3A-4BA2-8665-5B4D1036F6F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6F6863-A4ED-4CC5-8D67-61ED4FEBF4D4}">
      <dsp:nvSpPr>
        <dsp:cNvPr id="0" name=""/>
        <dsp:cNvSpPr/>
      </dsp:nvSpPr>
      <dsp:spPr>
        <a:xfrm>
          <a:off x="0" y="457387"/>
          <a:ext cx="6492875" cy="22443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3919" tIns="520700" rIns="503919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Hierarchy of Objectives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Setting Objectives and the Organizational Hierarchy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Multiplicity of Objectives</a:t>
          </a:r>
        </a:p>
      </dsp:txBody>
      <dsp:txXfrm>
        <a:off x="0" y="457387"/>
        <a:ext cx="6492875" cy="2244375"/>
      </dsp:txXfrm>
    </dsp:sp>
    <dsp:sp modelId="{74DF35B2-E156-47A3-BA5A-6F600C484A05}">
      <dsp:nvSpPr>
        <dsp:cNvPr id="0" name=""/>
        <dsp:cNvSpPr/>
      </dsp:nvSpPr>
      <dsp:spPr>
        <a:xfrm>
          <a:off x="324643" y="88387"/>
          <a:ext cx="4545012" cy="738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791" tIns="0" rIns="171791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500" kern="1200"/>
            <a:t>The Nature of Objectives</a:t>
          </a:r>
        </a:p>
      </dsp:txBody>
      <dsp:txXfrm>
        <a:off x="360669" y="124413"/>
        <a:ext cx="4472960" cy="665948"/>
      </dsp:txXfrm>
    </dsp:sp>
    <dsp:sp modelId="{CA172409-5F3A-4BA2-8665-5B4D1036F6FD}">
      <dsp:nvSpPr>
        <dsp:cNvPr id="0" name=""/>
        <dsp:cNvSpPr/>
      </dsp:nvSpPr>
      <dsp:spPr>
        <a:xfrm>
          <a:off x="0" y="3205762"/>
          <a:ext cx="6492875" cy="1811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453165"/>
              <a:satOff val="-47993"/>
              <a:lumOff val="-11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3919" tIns="520700" rIns="503919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Quantitative and Qualitative Objectives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Guidelines for Setting Objectives</a:t>
          </a:r>
        </a:p>
      </dsp:txBody>
      <dsp:txXfrm>
        <a:off x="0" y="3205762"/>
        <a:ext cx="6492875" cy="1811250"/>
      </dsp:txXfrm>
    </dsp:sp>
    <dsp:sp modelId="{11252D0B-71EA-4AAF-BCC0-AA8155D48E75}">
      <dsp:nvSpPr>
        <dsp:cNvPr id="0" name=""/>
        <dsp:cNvSpPr/>
      </dsp:nvSpPr>
      <dsp:spPr>
        <a:xfrm>
          <a:off x="324643" y="2836762"/>
          <a:ext cx="4545012" cy="738000"/>
        </a:xfrm>
        <a:prstGeom prst="roundRect">
          <a:avLst/>
        </a:prstGeom>
        <a:solidFill>
          <a:schemeClr val="accent2">
            <a:hueOff val="453165"/>
            <a:satOff val="-47993"/>
            <a:lumOff val="-117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791" tIns="0" rIns="171791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500" kern="1200"/>
            <a:t>How to Set Objectives</a:t>
          </a:r>
        </a:p>
      </dsp:txBody>
      <dsp:txXfrm>
        <a:off x="360669" y="2872788"/>
        <a:ext cx="4472960" cy="665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678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09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321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343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084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50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08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3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302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932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7783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514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8567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15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148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00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66C5E-63A0-47C8-9B99-451D90FC4DE4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46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CC39AC2-2B21-DC4C-B94E-D7AD885A62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372" y="4225681"/>
            <a:ext cx="9417929" cy="1928311"/>
          </a:xfrm>
          <a:noFill/>
        </p:spPr>
        <p:txBody>
          <a:bodyPr>
            <a:normAutofit fontScale="77500" lnSpcReduction="20000"/>
          </a:bodyPr>
          <a:lstStyle/>
          <a:p>
            <a:endParaRPr lang="en-US" sz="3400" dirty="0">
              <a:solidFill>
                <a:srgbClr val="080808"/>
              </a:solidFill>
              <a:latin typeface="Californian FB" panose="0207040306080B030204" pitchFamily="18" charset="0"/>
            </a:endParaRPr>
          </a:p>
          <a:p>
            <a:r>
              <a:rPr lang="en-US" sz="3400" b="1" dirty="0">
                <a:solidFill>
                  <a:srgbClr val="080808"/>
                </a:solidFill>
                <a:latin typeface="Californian FB" panose="0207040306080B030204" pitchFamily="18" charset="0"/>
              </a:rPr>
              <a:t>Dr. Sushil Kumar </a:t>
            </a:r>
          </a:p>
          <a:p>
            <a:r>
              <a:rPr lang="en-US" sz="3400" dirty="0">
                <a:solidFill>
                  <a:srgbClr val="080808"/>
                </a:solidFill>
                <a:latin typeface="Californian FB" panose="0207040306080B030204" pitchFamily="18" charset="0"/>
              </a:rPr>
              <a:t>Assistant Professor </a:t>
            </a:r>
          </a:p>
          <a:p>
            <a:r>
              <a:rPr lang="en-US" sz="3400" dirty="0">
                <a:solidFill>
                  <a:srgbClr val="080808"/>
                </a:solidFill>
                <a:latin typeface="Californian FB" panose="0207040306080B030204" pitchFamily="18" charset="0"/>
              </a:rPr>
              <a:t>Entrepreneurship &amp; Strategic Management IIM Visakhapatnam </a:t>
            </a:r>
          </a:p>
          <a:p>
            <a:endParaRPr lang="en-US" sz="3200" dirty="0">
              <a:solidFill>
                <a:srgbClr val="080808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26691B-C210-DD4C-98D6-B8A4D2C0E3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5214" y="1818473"/>
            <a:ext cx="10846676" cy="1397694"/>
          </a:xfrm>
          <a:noFill/>
        </p:spPr>
        <p:txBody>
          <a:bodyPr anchor="ctr">
            <a:no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Book Antiqua" panose="02040602050305030304" pitchFamily="18" charset="0"/>
                <a:ea typeface="Cambria" panose="02040503050406030204" pitchFamily="18" charset="0"/>
              </a:rPr>
              <a:t>Essentials of Planning and Managing By Objectives 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3565C0D-198E-CE4A-A47A-61E7AA56E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964" y="437532"/>
            <a:ext cx="4443373" cy="139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55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3393" y="341587"/>
            <a:ext cx="8497614" cy="57281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Abadi" panose="020B0604020104020204" pitchFamily="34" charset="0"/>
              </a:rPr>
              <a:t>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028" y="1480449"/>
            <a:ext cx="4281779" cy="4310751"/>
          </a:xfrm>
        </p:spPr>
        <p:txBody>
          <a:bodyPr anchor="t">
            <a:normAutofit/>
          </a:bodyPr>
          <a:lstStyle/>
          <a:p>
            <a:r>
              <a:rPr lang="en-US" sz="2400" dirty="0"/>
              <a:t>Planning, Selecting missions and objectives as well as the actions to achieve them, which requires decision making, that is, choosing a course of action from among alternatives.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303" y="472966"/>
            <a:ext cx="7209427" cy="6104340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201841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5464" y="1079939"/>
            <a:ext cx="2743200" cy="51054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chemeClr val="accent1"/>
                </a:solidFill>
              </a:rPr>
              <a:t>Types of Plans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4358664" y="685800"/>
            <a:ext cx="7144360" cy="57307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Plans can be classified as </a:t>
            </a:r>
          </a:p>
          <a:p>
            <a:pPr marL="514350" indent="-514350">
              <a:buAutoNum type="arabicParenBoth"/>
            </a:pPr>
            <a:r>
              <a:rPr lang="en-US" sz="2800" dirty="0"/>
              <a:t>Missions or purposes, </a:t>
            </a:r>
          </a:p>
          <a:p>
            <a:pPr marL="514350" indent="-514350">
              <a:buAutoNum type="arabicParenBoth"/>
            </a:pPr>
            <a:r>
              <a:rPr lang="en-US" sz="2800" dirty="0"/>
              <a:t>Objectives or goals, </a:t>
            </a:r>
          </a:p>
          <a:p>
            <a:pPr marL="514350" indent="-514350">
              <a:buAutoNum type="arabicParenBoth"/>
            </a:pPr>
            <a:r>
              <a:rPr lang="en-US" sz="2800" dirty="0"/>
              <a:t>Strategies, </a:t>
            </a:r>
          </a:p>
          <a:p>
            <a:pPr marL="514350" indent="-514350">
              <a:buAutoNum type="arabicParenBoth"/>
            </a:pPr>
            <a:r>
              <a:rPr lang="en-US" sz="2800" dirty="0"/>
              <a:t>Policies, </a:t>
            </a:r>
          </a:p>
          <a:p>
            <a:pPr marL="514350" indent="-514350">
              <a:buAutoNum type="arabicParenBoth"/>
            </a:pPr>
            <a:r>
              <a:rPr lang="en-US" sz="2800" dirty="0"/>
              <a:t>Procedures, </a:t>
            </a:r>
          </a:p>
          <a:p>
            <a:pPr marL="514350" indent="-514350">
              <a:buAutoNum type="arabicParenBoth"/>
            </a:pPr>
            <a:r>
              <a:rPr lang="en-US" sz="2800" dirty="0"/>
              <a:t>Rules, </a:t>
            </a:r>
          </a:p>
          <a:p>
            <a:pPr marL="514350" indent="-514350">
              <a:buAutoNum type="arabicParenBoth"/>
            </a:pPr>
            <a:r>
              <a:rPr lang="en-US" sz="2800" dirty="0"/>
              <a:t>Programs, and </a:t>
            </a:r>
          </a:p>
          <a:p>
            <a:pPr marL="514350" indent="-514350">
              <a:buAutoNum type="arabicParenBoth"/>
            </a:pPr>
            <a:r>
              <a:rPr lang="en-US" sz="2800" dirty="0"/>
              <a:t>Budgets.</a:t>
            </a:r>
          </a:p>
        </p:txBody>
      </p:sp>
    </p:spTree>
    <p:extLst>
      <p:ext uri="{BB962C8B-B14F-4D97-AF65-F5344CB8AC3E}">
        <p14:creationId xmlns:p14="http://schemas.microsoft.com/office/powerpoint/2010/main" val="312089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7891" y="624110"/>
            <a:ext cx="9076722" cy="842083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Steps in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3848" y="1324303"/>
            <a:ext cx="9880764" cy="4586919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Being Aware of Opportunities</a:t>
            </a:r>
          </a:p>
          <a:p>
            <a:pPr marL="514350" indent="-514350"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Establishing Objectives</a:t>
            </a:r>
          </a:p>
          <a:p>
            <a:pPr marL="514350" indent="-514350"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Developing Premises</a:t>
            </a:r>
          </a:p>
          <a:p>
            <a:pPr marL="514350" indent="-514350"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Determining Alternative Courses</a:t>
            </a:r>
          </a:p>
          <a:p>
            <a:pPr marL="514350" indent="-514350"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Evaluating Alternative Courses</a:t>
            </a:r>
          </a:p>
          <a:p>
            <a:pPr marL="514350" indent="-514350"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Selecting a Course</a:t>
            </a:r>
          </a:p>
          <a:p>
            <a:pPr marL="514350" indent="-514350"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Formulating Derivative Plans</a:t>
            </a:r>
          </a:p>
          <a:p>
            <a:pPr marL="514350" indent="-514350"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Quantifying Plans by Budgeting</a:t>
            </a:r>
          </a:p>
        </p:txBody>
      </p:sp>
    </p:spTree>
    <p:extLst>
      <p:ext uri="{BB962C8B-B14F-4D97-AF65-F5344CB8AC3E}">
        <p14:creationId xmlns:p14="http://schemas.microsoft.com/office/powerpoint/2010/main" val="4096665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3BA32-A3A5-2A2C-7E80-8A8EDC5FA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0331" y="624110"/>
            <a:ext cx="9644282" cy="779021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Characteristics of Planning </a:t>
            </a:r>
            <a:endParaRPr lang="en-IN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5F5A6-405A-4052-879A-2B69EC85D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697" y="1403131"/>
            <a:ext cx="10542915" cy="5454869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Planning is goal-oriented: All plans arise from objectives. Objectives provide the basic guidelines for planning activities. Planning has no meaning unless it contributes in some positive manner to the achievement of predetermined goals.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Planning is a primary function: Planning is the foundation of management. It is a parent exercise in management process. It is a preface to business activities.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Planning is all-pervasive: Planning is a function of all managers. It is needed and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practised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all managerial levels. Planning is inherent in everything a manager does. Managers have to plan before launching a new busines</a:t>
            </a:r>
            <a:r>
              <a:rPr lang="en-US" sz="2000" dirty="0"/>
              <a:t>s. </a:t>
            </a:r>
          </a:p>
        </p:txBody>
      </p:sp>
    </p:spTree>
    <p:extLst>
      <p:ext uri="{BB962C8B-B14F-4D97-AF65-F5344CB8AC3E}">
        <p14:creationId xmlns:p14="http://schemas.microsoft.com/office/powerpoint/2010/main" val="2544072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69D7E-FEC3-F49B-BE06-46E14333E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6455" y="624110"/>
            <a:ext cx="9518157" cy="763256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  <a:latin typeface="Abadi" panose="020B0604020104020204" pitchFamily="34" charset="0"/>
              </a:rPr>
              <a:t>Characteristics of Planning </a:t>
            </a:r>
            <a:endParaRPr lang="en-IN" dirty="0">
              <a:latin typeface="Abadi" panose="020B06040201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C5CC8-D615-086E-5E0B-15001798A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4662" y="1266495"/>
            <a:ext cx="10279117" cy="5181601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Planning is a mental exercise: Planning is a mental process involving imagination, foresight and sound judgment. Planning compels managers to abandon guesswork and wishful thinking.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Planning is a continuous process: Planning is continuous. It is a never-ending activity. Once plans for a specific period are prepared, they are translated into action.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Planning involves choice: Planning essentially involves choice among various alternative courses of action. </a:t>
            </a:r>
          </a:p>
          <a:p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28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4DB3F-AD38-FDA8-F04C-47CBC2CFD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3753" y="624110"/>
            <a:ext cx="9470860" cy="747490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  <a:latin typeface="Abadi" panose="020B0604020104020204" pitchFamily="34" charset="0"/>
              </a:rPr>
              <a:t>Characteristics of Planning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F9A11-F9A9-76D1-E765-7FB78CDAC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7268" y="1371600"/>
            <a:ext cx="9707343" cy="5218386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Planning is forward looking: Planning means looking ahead and preparing for the future. It means peeping into the future,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 and preparing for it.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Planning is flexible: Planning is based on a forecast of future events. Since future is uncertain, plans should be reasonably flexible.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Planning is an integrated process: Plans are structured in a logical way wherein every lower-level plan serves as a means to accomplish higher level plans. They are highly interdependent and mutually supportive.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Planning includes efficiency and effectiveness dimensions: Plans aim at deploying resources economically and efficiently. 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052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3843" y="0"/>
            <a:ext cx="10515600" cy="58550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Steps in Planning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021" y="622022"/>
            <a:ext cx="9964422" cy="62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281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421" y="876300"/>
            <a:ext cx="2639962" cy="65295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Objectives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19AFB12-974A-4E61-8D9A-8C88C4EDDA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3544769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6265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49BAD-5C0C-41CA-9E8F-DD66FD56E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5627" y="1355833"/>
            <a:ext cx="3263463" cy="36576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r">
              <a:lnSpc>
                <a:spcPct val="90000"/>
              </a:lnSpc>
            </a:pPr>
            <a:r>
              <a:rPr lang="en-US" sz="3200" b="1" dirty="0">
                <a:solidFill>
                  <a:schemeClr val="accent1"/>
                </a:solidFill>
              </a:rPr>
              <a:t>Relationship of objectives and the </a:t>
            </a:r>
            <a:br>
              <a:rPr lang="en-US" sz="3200" b="1" dirty="0">
                <a:solidFill>
                  <a:schemeClr val="accent1"/>
                </a:solidFill>
              </a:rPr>
            </a:br>
            <a:r>
              <a:rPr lang="en-US" sz="3200" b="1" dirty="0">
                <a:solidFill>
                  <a:schemeClr val="accent1"/>
                </a:solidFill>
              </a:rPr>
              <a:t>organizational </a:t>
            </a:r>
            <a:br>
              <a:rPr lang="en-US" sz="3200" b="1" dirty="0">
                <a:solidFill>
                  <a:schemeClr val="accent1"/>
                </a:solidFill>
              </a:rPr>
            </a:br>
            <a:r>
              <a:rPr lang="en-US" sz="3200" b="1" dirty="0">
                <a:solidFill>
                  <a:schemeClr val="accent1"/>
                </a:solidFill>
              </a:rPr>
              <a:t>hierarchy</a:t>
            </a:r>
            <a:br>
              <a:rPr lang="en-US" sz="3200" b="1" dirty="0">
                <a:solidFill>
                  <a:schemeClr val="accent1"/>
                </a:solidFill>
              </a:rPr>
            </a:br>
            <a:endParaRPr lang="en-US" sz="3200" b="1" dirty="0">
              <a:solidFill>
                <a:schemeClr val="accent1"/>
              </a:solidFill>
            </a:endParaRPr>
          </a:p>
        </p:txBody>
      </p:sp>
      <p:pic>
        <p:nvPicPr>
          <p:cNvPr id="4" name="Picture 3" descr="A map with text&#10;&#10;Description automatically generat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731" y="173421"/>
            <a:ext cx="8276896" cy="657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045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5821" y="750176"/>
            <a:ext cx="10192910" cy="779079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accent1"/>
                </a:solidFill>
                <a:latin typeface="Abadi" panose="020B0604020104020204" pitchFamily="34" charset="0"/>
              </a:rPr>
              <a:t>Evolving Concepts in Management by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5021" y="1739461"/>
            <a:ext cx="10074165" cy="4078015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by objectives: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a comprehensive managerial system that integrates many key managerial activities in a systematic manner and is consciously directed toward the effective and efficient achievement of organizational and individual objectives.</a:t>
            </a:r>
          </a:p>
        </p:txBody>
      </p:sp>
    </p:spTree>
    <p:extLst>
      <p:ext uri="{BB962C8B-B14F-4D97-AF65-F5344CB8AC3E}">
        <p14:creationId xmlns:p14="http://schemas.microsoft.com/office/powerpoint/2010/main" val="1800550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C980A-B10E-D276-6560-BC93CB90C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5641" y="624110"/>
            <a:ext cx="9328971" cy="51100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  <a:latin typeface="Abadi" panose="020B0604020104020204" pitchFamily="34" charset="0"/>
              </a:rPr>
              <a:t>How to Set Objectives </a:t>
            </a:r>
            <a:endParaRPr lang="en-IN" dirty="0">
              <a:solidFill>
                <a:schemeClr val="accent1"/>
              </a:solidFill>
              <a:latin typeface="Abadi" panose="020B06040201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F85CE-6261-F251-AEAA-B27BFA575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379" y="1261241"/>
            <a:ext cx="9849233" cy="5265683"/>
          </a:xfrm>
        </p:spPr>
        <p:txBody>
          <a:bodyPr>
            <a:norm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Nonverifiable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Objectives : Examples 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Make reasonable profit 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Improve Communication 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improve productivity of the production department 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develop better managers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Verifiable Objectives: Examples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achieve a return on investment of 12 percent at the end of current fiscal year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increase the production output by 5 percent by December 2024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997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2CC7544-3F41-47F9-906A-4779CF804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4282" y="220717"/>
            <a:ext cx="9628742" cy="772512"/>
          </a:xfrm>
        </p:spPr>
        <p:txBody>
          <a:bodyPr vert="horz" lIns="91440" tIns="45720" rIns="91440" bIns="45720" rtlCol="0" anchor="b">
            <a:noAutofit/>
          </a:bodyPr>
          <a:lstStyle/>
          <a:p>
            <a:pPr marL="0" indent="0">
              <a:lnSpc>
                <a:spcPct val="90000"/>
              </a:lnSpc>
            </a:pPr>
            <a:r>
              <a:rPr lang="en-US" sz="2800" b="1" dirty="0">
                <a:solidFill>
                  <a:schemeClr val="accent1"/>
                </a:solidFill>
                <a:latin typeface="Abadi" panose="020B0604020104020204" pitchFamily="34" charset="0"/>
              </a:rPr>
              <a:t>Systems approach to management by objectives</a:t>
            </a:r>
            <a:br>
              <a:rPr lang="en-US" sz="2800" b="1" dirty="0">
                <a:solidFill>
                  <a:schemeClr val="accent1"/>
                </a:solidFill>
                <a:latin typeface="Abadi" panose="020B0604020104020204" pitchFamily="34" charset="0"/>
              </a:rPr>
            </a:br>
            <a:endParaRPr lang="en-US" sz="2800" dirty="0">
              <a:solidFill>
                <a:schemeClr val="accent1"/>
              </a:solidFill>
              <a:latin typeface="Abadi" panose="020B0604020104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793" y="637834"/>
            <a:ext cx="11193517" cy="622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272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9710" y="441434"/>
            <a:ext cx="10243877" cy="559675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Benefits and Weaknesses of Management by Objectives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Benefits of Management by Objectives</a:t>
            </a:r>
          </a:p>
          <a:p>
            <a:pPr lvl="2">
              <a:lnSpc>
                <a:spcPct val="9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Improvement of managing through results-oriented planning </a:t>
            </a:r>
          </a:p>
          <a:p>
            <a:pPr lvl="2">
              <a:lnSpc>
                <a:spcPct val="9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Clarification of organizational roles and structures as well as delegation of authority according to the results expected from the people occupying the roles</a:t>
            </a:r>
          </a:p>
          <a:p>
            <a:pPr lvl="2">
              <a:lnSpc>
                <a:spcPct val="9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Encouragement of commitment to personal and organizational goals </a:t>
            </a:r>
          </a:p>
          <a:p>
            <a:pPr lvl="2">
              <a:lnSpc>
                <a:spcPct val="9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effective controls that measure results and lead to corrective actions</a:t>
            </a:r>
          </a:p>
          <a:p>
            <a:pPr lvl="1">
              <a:lnSpc>
                <a:spcPct val="90000"/>
              </a:lnSpc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Failures of Management by Objectives and Some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834085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92392-52CC-64AD-FCC5-0A51621BB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9146" y="1916883"/>
            <a:ext cx="8911687" cy="1280890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Checklist of Manager Objectives </a:t>
            </a:r>
            <a:endParaRPr lang="en-IN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32654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332</TotalTime>
  <Words>645</Words>
  <Application>Microsoft Office PowerPoint</Application>
  <PresentationFormat>Widescreen</PresentationFormat>
  <Paragraphs>72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Abadi</vt:lpstr>
      <vt:lpstr>Arial</vt:lpstr>
      <vt:lpstr>Book Antiqua</vt:lpstr>
      <vt:lpstr>Californian FB</vt:lpstr>
      <vt:lpstr>Century Gothic</vt:lpstr>
      <vt:lpstr>Times New Roman</vt:lpstr>
      <vt:lpstr>Wingdings 3</vt:lpstr>
      <vt:lpstr>Wisp</vt:lpstr>
      <vt:lpstr>Essentials of Planning and Managing By Objectives </vt:lpstr>
      <vt:lpstr>Planning</vt:lpstr>
      <vt:lpstr>Types of Plans</vt:lpstr>
      <vt:lpstr>Steps in Planning</vt:lpstr>
      <vt:lpstr>Characteristics of Planning </vt:lpstr>
      <vt:lpstr>Characteristics of Planning </vt:lpstr>
      <vt:lpstr>Characteristics of Planning </vt:lpstr>
      <vt:lpstr>Steps in Planning</vt:lpstr>
      <vt:lpstr>Objectives</vt:lpstr>
      <vt:lpstr>Relationship of objectives and the  organizational  hierarchy </vt:lpstr>
      <vt:lpstr>Evolving Concepts in Management by Objectives</vt:lpstr>
      <vt:lpstr>How to Set Objectives </vt:lpstr>
      <vt:lpstr>Systems approach to management by objectives </vt:lpstr>
      <vt:lpstr>PowerPoint Presentation</vt:lpstr>
      <vt:lpstr>Checklist of Manager Objectives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</dc:title>
  <dc:creator>Office2878</dc:creator>
  <cp:lastModifiedBy>Sushil Kumar</cp:lastModifiedBy>
  <cp:revision>19</cp:revision>
  <dcterms:created xsi:type="dcterms:W3CDTF">2020-05-17T17:28:26Z</dcterms:created>
  <dcterms:modified xsi:type="dcterms:W3CDTF">2024-05-12T09:11:26Z</dcterms:modified>
</cp:coreProperties>
</file>